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09"/>
  </p:notesMasterIdLst>
  <p:handoutMasterIdLst>
    <p:handoutMasterId r:id="rId110"/>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74" r:id="rId19"/>
    <p:sldId id="301" r:id="rId20"/>
    <p:sldId id="302" r:id="rId21"/>
    <p:sldId id="303" r:id="rId22"/>
    <p:sldId id="304" r:id="rId23"/>
    <p:sldId id="305" r:id="rId24"/>
    <p:sldId id="306" r:id="rId25"/>
    <p:sldId id="307" r:id="rId26"/>
    <p:sldId id="375" r:id="rId27"/>
    <p:sldId id="309" r:id="rId28"/>
    <p:sldId id="310" r:id="rId29"/>
    <p:sldId id="311" r:id="rId30"/>
    <p:sldId id="312" r:id="rId31"/>
    <p:sldId id="313" r:id="rId32"/>
    <p:sldId id="314" r:id="rId33"/>
    <p:sldId id="315" r:id="rId34"/>
    <p:sldId id="316" r:id="rId35"/>
    <p:sldId id="317" r:id="rId36"/>
    <p:sldId id="318" r:id="rId37"/>
    <p:sldId id="319" r:id="rId38"/>
    <p:sldId id="376" r:id="rId39"/>
    <p:sldId id="321" r:id="rId40"/>
    <p:sldId id="322" r:id="rId41"/>
    <p:sldId id="323" r:id="rId42"/>
    <p:sldId id="324" r:id="rId43"/>
    <p:sldId id="325" r:id="rId44"/>
    <p:sldId id="326" r:id="rId45"/>
    <p:sldId id="327" r:id="rId46"/>
    <p:sldId id="328" r:id="rId47"/>
    <p:sldId id="329" r:id="rId48"/>
    <p:sldId id="377" r:id="rId49"/>
    <p:sldId id="331" r:id="rId50"/>
    <p:sldId id="332" r:id="rId51"/>
    <p:sldId id="378" r:id="rId52"/>
    <p:sldId id="334" r:id="rId53"/>
    <p:sldId id="335" r:id="rId54"/>
    <p:sldId id="336" r:id="rId55"/>
    <p:sldId id="337" r:id="rId56"/>
    <p:sldId id="338" r:id="rId57"/>
    <p:sldId id="339" r:id="rId58"/>
    <p:sldId id="340" r:id="rId59"/>
    <p:sldId id="342" r:id="rId60"/>
    <p:sldId id="379" r:id="rId61"/>
    <p:sldId id="344" r:id="rId62"/>
    <p:sldId id="345" r:id="rId63"/>
    <p:sldId id="347" r:id="rId64"/>
    <p:sldId id="348" r:id="rId65"/>
    <p:sldId id="380" r:id="rId66"/>
    <p:sldId id="350" r:id="rId67"/>
    <p:sldId id="351" r:id="rId68"/>
    <p:sldId id="352" r:id="rId69"/>
    <p:sldId id="381" r:id="rId70"/>
    <p:sldId id="354" r:id="rId71"/>
    <p:sldId id="355" r:id="rId72"/>
    <p:sldId id="356" r:id="rId73"/>
    <p:sldId id="357" r:id="rId74"/>
    <p:sldId id="358" r:id="rId75"/>
    <p:sldId id="359" r:id="rId76"/>
    <p:sldId id="360" r:id="rId77"/>
    <p:sldId id="361" r:id="rId78"/>
    <p:sldId id="362" r:id="rId79"/>
    <p:sldId id="363" r:id="rId80"/>
    <p:sldId id="364" r:id="rId81"/>
    <p:sldId id="382" r:id="rId82"/>
    <p:sldId id="366" r:id="rId83"/>
    <p:sldId id="367" r:id="rId84"/>
    <p:sldId id="368" r:id="rId85"/>
    <p:sldId id="369" r:id="rId86"/>
    <p:sldId id="370" r:id="rId87"/>
    <p:sldId id="371" r:id="rId88"/>
    <p:sldId id="383" r:id="rId89"/>
    <p:sldId id="384" r:id="rId90"/>
    <p:sldId id="402" r:id="rId91"/>
    <p:sldId id="385" r:id="rId92"/>
    <p:sldId id="386" r:id="rId93"/>
    <p:sldId id="387" r:id="rId94"/>
    <p:sldId id="388" r:id="rId95"/>
    <p:sldId id="389" r:id="rId96"/>
    <p:sldId id="401" r:id="rId97"/>
    <p:sldId id="391" r:id="rId98"/>
    <p:sldId id="392" r:id="rId99"/>
    <p:sldId id="393" r:id="rId100"/>
    <p:sldId id="394" r:id="rId101"/>
    <p:sldId id="395" r:id="rId102"/>
    <p:sldId id="396" r:id="rId103"/>
    <p:sldId id="397" r:id="rId104"/>
    <p:sldId id="398" r:id="rId105"/>
    <p:sldId id="399" r:id="rId106"/>
    <p:sldId id="400" r:id="rId107"/>
    <p:sldId id="285" r:id="rId10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8"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3"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9EE"/>
    <a:srgbClr val="FDE397"/>
    <a:srgbClr val="56C4D2"/>
    <a:srgbClr val="FDD351"/>
    <a:srgbClr val="62B230"/>
    <a:srgbClr val="94DAE2"/>
    <a:srgbClr val="AFD89C"/>
    <a:srgbClr val="81C15F"/>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4740" autoAdjust="0"/>
  </p:normalViewPr>
  <p:slideViewPr>
    <p:cSldViewPr snapToGrid="0" snapToObjects="1">
      <p:cViewPr varScale="1">
        <p:scale>
          <a:sx n="74" d="100"/>
          <a:sy n="74" d="100"/>
        </p:scale>
        <p:origin x="138" y="66"/>
      </p:cViewPr>
      <p:guideLst>
        <p:guide orient="horz" pos="95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00" d="100"/>
          <a:sy n="100" d="100"/>
        </p:scale>
        <p:origin x="3486" y="-58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presProps" Target="presProps.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viewProps" Target="viewProp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notesMaster" Target="notesMasters/notesMaster1.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handoutMaster" Target="handoutMasters/handoutMaster1.xml"/><Relationship Id="rId115"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11/17/2021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0326999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43822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6650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3580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MAC address table is used by the switch to record the mappings between learned MAC addresses of other devices and interfaces on which MAC addresses are learned, as well as VLANs to which the interfaces belong.</a:t>
            </a:r>
          </a:p>
          <a:p>
            <a:r>
              <a:rPr lang="en-US" dirty="0" smtClean="0"/>
              <a:t>When performing Layer 2 switching, the device searches the MAC address table according to the destination MAC address of the packet. If the MAC address table contains the entry corresponding to the destination MAC address of the packet and the interface that receives the packet is different from the interface corresponding to the entry, the packet is directly forwarded through the outbound interface in the entry. If they are the same, the packet is discarded.</a:t>
            </a:r>
          </a:p>
          <a:p>
            <a:r>
              <a:rPr lang="en-US" dirty="0" smtClean="0"/>
              <a:t>If the MAC address table does not contain the entry matching the destination MAC address of the packet, the device broadcasts the packet through all the interfaces in the VLAN except the interface that receives the packet.</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2027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To prevent unauthorized users from modifying MAC address entries of some key devices (such as servers or uplink devices), you can configure the MAC address entries of these devices as static MAC address entries. Static MAC address entries take precedence over dynamic MAC address entries and can hardly be modified by unauthorized users.</a:t>
            </a:r>
          </a:p>
          <a:p>
            <a:pPr>
              <a:lnSpc>
                <a:spcPct val="100000"/>
              </a:lnSpc>
            </a:pPr>
            <a:r>
              <a:rPr lang="en-US" dirty="0" smtClean="0"/>
              <a:t>To prevent useless MAC address entries from occupying the MAC address table and prevent hackers from attacking user devices or networks using MAC addresses, you can configure untrusted MAC addresses as </a:t>
            </a:r>
            <a:r>
              <a:rPr lang="en-US" dirty="0" err="1" smtClean="0"/>
              <a:t>blackhole</a:t>
            </a:r>
            <a:r>
              <a:rPr lang="en-US" dirty="0" smtClean="0"/>
              <a:t> MAC addresses. In this way, when the device receives a packet with the destination or source MAC address as the </a:t>
            </a:r>
            <a:r>
              <a:rPr lang="en-US" dirty="0" err="1" smtClean="0"/>
              <a:t>blackhole</a:t>
            </a:r>
            <a:r>
              <a:rPr lang="en-US" dirty="0" smtClean="0"/>
              <a:t> MAC address, the device discards the packet without modifying the original MAC address entry or adding a MAC address entry.</a:t>
            </a:r>
          </a:p>
          <a:p>
            <a:pPr>
              <a:lnSpc>
                <a:spcPct val="100000"/>
              </a:lnSpc>
            </a:pPr>
            <a:r>
              <a:rPr lang="en-US" dirty="0" smtClean="0"/>
              <a:t>To reduce manual configuration of static MAC address entries, Huawei S series switches are enabled with dynamic MAC address learning by default. The aging time needs to be set properly for dynamic MAC address entries so that the switch can delete unneeded MAC address entries.</a:t>
            </a:r>
            <a:endParaRPr lang="en-US" altLang="zh-CN" dirty="0" smtClean="0"/>
          </a:p>
          <a:p>
            <a:pPr lvl="0">
              <a:lnSpc>
                <a:spcPct val="100000"/>
              </a:lnSpc>
            </a:pPr>
            <a:r>
              <a:rPr lang="en-US" dirty="0" smtClean="0"/>
              <a:t>To improve network security and prevent the device from learning invalid MAC addresses and incorrectly modifying the original MAC address entries in the MAC address table, you can disable MAC address learning on a specified interface or all interfaces in a specified VLAN so that the device does not learn new MAC addresses from these interfaces.</a:t>
            </a:r>
            <a:endParaRPr lang="en-US" altLang="zh-CN" dirty="0" smtClean="0"/>
          </a:p>
          <a:p>
            <a:pPr lvl="0">
              <a:lnSpc>
                <a:spcPct val="100000"/>
              </a:lnSpc>
            </a:pPr>
            <a:r>
              <a:rPr lang="en-US" dirty="0" smtClean="0"/>
              <a:t>You can limit the number of MAC address entries that can be learned on the device. When the number of learned MAC address entries reaches the limit, the device does not learn new MAC address entries. You can also configure an action to take when the number of learned MAC address entries reaches the limit. This prevents MAC address entries from being exhausted and improves network security.</a:t>
            </a:r>
          </a:p>
          <a:p>
            <a:pPr lvl="0">
              <a:lnSpc>
                <a:spcPct val="100000"/>
              </a:lnSpc>
            </a:pPr>
            <a:endParaRPr lang="en-US" altLang="zh-CN" dirty="0" smtClean="0"/>
          </a:p>
          <a:p>
            <a:pPr>
              <a:lnSpc>
                <a:spcPct val="100000"/>
              </a:lnSpc>
            </a:pPr>
            <a:endParaRPr lang="en-US" altLang="zh-CN" dirty="0" smtClean="0"/>
          </a:p>
          <a:p>
            <a:pPr>
              <a:lnSpc>
                <a:spcPct val="100000"/>
              </a:lnSpc>
            </a:pPr>
            <a:endParaRPr lang="en-US" altLang="zh-CN" dirty="0" smtClean="0"/>
          </a:p>
          <a:p>
            <a:pPr>
              <a:lnSpc>
                <a:spcPct val="100000"/>
              </a:lnSpc>
            </a:pP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70199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9885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8980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9044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2869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125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9349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43861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7684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Dynamic secure MAC addresses can be aged out using two modes: absolute aging and relative aging.</a:t>
            </a:r>
          </a:p>
          <a:p>
            <a:pPr lvl="1"/>
            <a:r>
              <a:rPr lang="en-US" dirty="0" smtClean="0"/>
              <a:t>Absolute aging time: If the absolute aging time is set to 5 minutes, the system calculates the lifetime of each MAC address every minute. If the lifetime is larger than or equal to 5 minutes, the secure dynamic MAC address is aged immediately. If the lifetime is smaller than time minutes, the system determines whether to delete the secure dynamic MAC address after 1 minute.</a:t>
            </a:r>
          </a:p>
          <a:p>
            <a:pPr lvl="1"/>
            <a:r>
              <a:rPr lang="en-US" dirty="0" smtClean="0"/>
              <a:t>Relative aging time: If the value is set to 5 minutes, the system checks whether there is traffic from a specified dynamic secure MAC address every 1 minute. If no traffic is received from the secure dynamic MAC address, this MAC address is aged out 5 minutes later.</a:t>
            </a:r>
            <a:endParaRPr lang="en-US" altLang="zh-CN" dirty="0" smtClean="0"/>
          </a:p>
          <a:p>
            <a:r>
              <a:rPr lang="en-US" dirty="0" smtClean="0"/>
              <a:t>By default, an interface in error-down state can be restored only after the restart command is run in the interface view.</a:t>
            </a:r>
          </a:p>
          <a:p>
            <a:r>
              <a:rPr lang="en-US" dirty="0" smtClean="0"/>
              <a:t>To enable an interface in error-down state to automatically go Up after a period of time, run the </a:t>
            </a:r>
            <a:r>
              <a:rPr lang="en-US" b="1" dirty="0" smtClean="0"/>
              <a:t>error-down auto-recovery cause port-security interval interval-value </a:t>
            </a:r>
            <a:r>
              <a:rPr lang="en-US" dirty="0" smtClean="0"/>
              <a:t>command in the system view. In this command, interval-value specifies the period of time after which an interface in error-down state can automatically go Up.</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03746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r>
              <a:rPr lang="en-US" dirty="0" smtClean="0"/>
              <a:t>When port security or sticky MAC address is enabled or disabled on an interface, the MAC address on the interface changes as follows:</a:t>
            </a:r>
          </a:p>
          <a:p>
            <a:pPr lvl="1"/>
            <a:r>
              <a:rPr lang="en-US" dirty="0" smtClean="0"/>
              <a:t>Port security</a:t>
            </a:r>
          </a:p>
          <a:p>
            <a:pPr lvl="2"/>
            <a:r>
              <a:rPr lang="en-US" dirty="0" smtClean="0"/>
              <a:t>After port security is enabled on an interface, dynamic MAC address entries that have been learned on the interface are deleted. Subsequent MAC address entries are converted into dynamic secure MAC address entries.</a:t>
            </a:r>
          </a:p>
          <a:p>
            <a:pPr lvl="2"/>
            <a:r>
              <a:rPr lang="en-US" dirty="0" smtClean="0"/>
              <a:t>After port security is disabled on an interface, existing dynamic secure MAC address entries on the interface are deleted. The interface relearns dynamic MAC address entries.</a:t>
            </a:r>
          </a:p>
          <a:p>
            <a:pPr lvl="1"/>
            <a:r>
              <a:rPr lang="en-US" dirty="0" smtClean="0"/>
              <a:t>Sticky MAC address</a:t>
            </a:r>
          </a:p>
          <a:p>
            <a:pPr lvl="2"/>
            <a:r>
              <a:rPr lang="en-US" dirty="0" smtClean="0"/>
              <a:t>After the sticky MAC address function is enabled on an interface, existing dynamic secure MAC address entries and subsequent MAC address entries are converted into sticky MAC address entries.</a:t>
            </a:r>
          </a:p>
          <a:p>
            <a:pPr lvl="2"/>
            <a:r>
              <a:rPr lang="en-US" dirty="0" smtClean="0"/>
              <a:t>After the sticky MAC sticky MAC address function is disabled on an interface, sticky MAC address entries on the interface are converted dynamic secure MAC address entries.</a:t>
            </a:r>
            <a:endParaRPr lang="en-US" altLang="zh-CN" dirty="0" smtClean="0"/>
          </a:p>
          <a:p>
            <a:pPr lvl="2"/>
            <a:endParaRPr lang="en-US" altLang="zh-CN" dirty="0" smtClean="0"/>
          </a:p>
          <a:p>
            <a:endParaRPr lang="en-US" altLang="zh-CN" dirty="0"/>
          </a:p>
        </p:txBody>
      </p:sp>
    </p:spTree>
    <p:extLst>
      <p:ext uri="{BB962C8B-B14F-4D97-AF65-F5344CB8AC3E}">
        <p14:creationId xmlns:p14="http://schemas.microsoft.com/office/powerpoint/2010/main" val="3340421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You can configure port security and set the maximum number of secure MAC addresses learned by an interface on networks demanding high access security. Port security enables the switch to convert MAC addresses learned by an interface into secure MAC addresses and to stop learning new MAC addresses after the maximum number of learned MAC addresses is reached. In this case, the switch can only communicate with devices with learned MAC addresses. If the switch receives packets with a nonexistent source MAC address after the number of secure MAC addresses reaches the limit, the switch considers that the packets are sent from an unauthorized user, regardless of whether the destination MAC address of packets is valid, and takes the configured action on the interface. This prevents untrusted users from accessing these interfaces, improving security of the switch and the network.</a:t>
            </a:r>
            <a:endParaRPr lang="en-US" altLang="zh-CN" dirty="0" smtClean="0"/>
          </a:p>
          <a:p>
            <a:r>
              <a:rPr lang="en-US" dirty="0" smtClean="0"/>
              <a:t>Port security enables the switch to convert MAC addresses learned by an interface into secure MAC addresses and to stop learning new MAC addresses after the maximum number of learned MAC addresses is reached. In this case, the switch can only communicate with devices with learned MAC addresses. If the number of access users changes, you can restart the device or set the aging time of secure MAC address entries to update the MAC address entries. If you do not want to change the MAC address entries of stable access users, you can enable the sticky MAC function on the interface. After the configuration is saved, the MAC address entries will not be updated or lost.</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6308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port-security protect-action command configures the protection action to be used when the number of learned MAC addresses on an interface exceeds the upper limit or static MAC address flapping is detected.</a:t>
            </a:r>
            <a:endParaRPr lang="en-US" altLang="zh-CN" dirty="0" smtClean="0"/>
          </a:p>
          <a:p>
            <a:pPr lvl="1"/>
            <a:r>
              <a:rPr lang="en-US" dirty="0" smtClean="0"/>
              <a:t>protect</a:t>
            </a:r>
          </a:p>
          <a:p>
            <a:pPr lvl="2"/>
            <a:r>
              <a:rPr lang="en-US" dirty="0" smtClean="0"/>
              <a:t>Discards packets with new source MAC addresses when the number of learned MAC addresses exceeds the limit.</a:t>
            </a:r>
          </a:p>
          <a:p>
            <a:pPr lvl="2"/>
            <a:r>
              <a:rPr lang="en-US" dirty="0" smtClean="0"/>
              <a:t>When static MAC address flapping occurs, the interface discards the packets with this MAC address.</a:t>
            </a:r>
          </a:p>
          <a:p>
            <a:pPr lvl="1"/>
            <a:r>
              <a:rPr lang="en-US" dirty="0" smtClean="0"/>
              <a:t>restrict</a:t>
            </a:r>
          </a:p>
          <a:p>
            <a:pPr lvl="2"/>
            <a:r>
              <a:rPr lang="en-US" dirty="0" smtClean="0"/>
              <a:t>Discards packets with new source MAC addresses and sends a trap message when the number of learned MAC addresses exceeds the limit.</a:t>
            </a:r>
          </a:p>
          <a:p>
            <a:pPr lvl="2"/>
            <a:r>
              <a:rPr lang="en-US" dirty="0" smtClean="0"/>
              <a:t>When static MAC address flapping occurs, the interface discards the packets with this MAC address and sends a trap.</a:t>
            </a:r>
          </a:p>
          <a:p>
            <a:pPr lvl="1"/>
            <a:r>
              <a:rPr lang="en-US" dirty="0" smtClean="0"/>
              <a:t>shutdown</a:t>
            </a:r>
          </a:p>
          <a:p>
            <a:pPr lvl="2"/>
            <a:r>
              <a:rPr lang="en-US" dirty="0" smtClean="0"/>
              <a:t>Sets the interface state to error-down and generates a trap when the number of learned MAC addresses exceeds the limit.</a:t>
            </a:r>
          </a:p>
          <a:p>
            <a:pPr lvl="2"/>
            <a:r>
              <a:rPr lang="en-US" dirty="0" smtClean="0"/>
              <a:t>Sets the interface state to error-down and generates a trap when static MAC address flapping occurs.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81098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Check secure MAC addresses.</a:t>
            </a:r>
          </a:p>
          <a:p>
            <a:pPr lvl="1"/>
            <a:r>
              <a:rPr lang="en-US" dirty="0" smtClean="0"/>
              <a:t>Run the </a:t>
            </a:r>
            <a:r>
              <a:rPr lang="en-US" b="1" dirty="0" smtClean="0"/>
              <a:t>display mac-address security [ </a:t>
            </a:r>
            <a:r>
              <a:rPr lang="en-US" b="1" dirty="0" err="1" smtClean="0"/>
              <a:t>vlan</a:t>
            </a:r>
            <a:r>
              <a:rPr lang="en-US" b="1" dirty="0" smtClean="0"/>
              <a:t> </a:t>
            </a:r>
            <a:r>
              <a:rPr lang="en-US" b="1" dirty="0" err="1" smtClean="0"/>
              <a:t>vlan</a:t>
            </a:r>
            <a:r>
              <a:rPr lang="en-US" b="1" dirty="0" smtClean="0"/>
              <a:t>-id | interface-type interface-number ] * [ verbose ] </a:t>
            </a:r>
            <a:r>
              <a:rPr lang="en-US" dirty="0" smtClean="0"/>
              <a:t>command to check dynamic secure MAC address entries.</a:t>
            </a:r>
          </a:p>
          <a:p>
            <a:pPr lvl="1"/>
            <a:r>
              <a:rPr lang="en-US" dirty="0" smtClean="0"/>
              <a:t>Run the </a:t>
            </a:r>
            <a:r>
              <a:rPr lang="en-US" b="1" dirty="0" smtClean="0"/>
              <a:t>display mac-address sec-</a:t>
            </a:r>
            <a:r>
              <a:rPr lang="en-US" b="1" dirty="0" err="1" smtClean="0"/>
              <a:t>config</a:t>
            </a:r>
            <a:r>
              <a:rPr lang="en-US" b="1" dirty="0" smtClean="0"/>
              <a:t> [ </a:t>
            </a:r>
            <a:r>
              <a:rPr lang="en-US" b="1" dirty="0" err="1" smtClean="0"/>
              <a:t>vlan</a:t>
            </a:r>
            <a:r>
              <a:rPr lang="en-US" b="1" dirty="0" smtClean="0"/>
              <a:t> </a:t>
            </a:r>
            <a:r>
              <a:rPr lang="en-US" b="1" dirty="0" err="1" smtClean="0"/>
              <a:t>vlan</a:t>
            </a:r>
            <a:r>
              <a:rPr lang="en-US" b="1" dirty="0" smtClean="0"/>
              <a:t>-id | interface-type interface-number ] * [ verbose ] </a:t>
            </a:r>
            <a:r>
              <a:rPr lang="en-US" dirty="0" smtClean="0"/>
              <a:t>command to check static secure MAC address entries.</a:t>
            </a:r>
            <a:endParaRPr lang="en-US" altLang="zh-CN" dirty="0" smtClean="0"/>
          </a:p>
          <a:p>
            <a:pPr lvl="1"/>
            <a:r>
              <a:rPr lang="en-US" dirty="0" smtClean="0"/>
              <a:t>Run </a:t>
            </a:r>
            <a:r>
              <a:rPr lang="en-US" b="1" dirty="0" smtClean="0"/>
              <a:t>the display mac-address sticky [ </a:t>
            </a:r>
            <a:r>
              <a:rPr lang="en-US" b="1" dirty="0" err="1" smtClean="0"/>
              <a:t>vlan</a:t>
            </a:r>
            <a:r>
              <a:rPr lang="en-US" b="1" dirty="0" smtClean="0"/>
              <a:t> </a:t>
            </a:r>
            <a:r>
              <a:rPr lang="en-US" b="1" dirty="0" err="1" smtClean="0"/>
              <a:t>vlan</a:t>
            </a:r>
            <a:r>
              <a:rPr lang="en-US" b="1" dirty="0" smtClean="0"/>
              <a:t>-id | interface-type interface-number ] * [ verbose ] </a:t>
            </a:r>
            <a:r>
              <a:rPr lang="en-US" dirty="0" smtClean="0"/>
              <a:t>command to check sticky MAC address entries.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03840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616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145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16861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61721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8467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990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01043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By default, the MAC address learning priority of an interface is 0. A larger priority value indicates a higher MAC address learning priority. If the same MAC address is learned on interfaces that have different priorities, the MAC address entry on the interface with the highest priority overrides that on the other interfaces.</a:t>
            </a:r>
            <a:endParaRPr lang="en-US" altLang="zh-CN" smtClean="0"/>
          </a:p>
          <a:p>
            <a:r>
              <a:rPr lang="en-US" smtClean="0"/>
              <a:t>When the device is configured to prevent MAC address entries from being overridden on interfaces with the same priority, if the authorized device is powered off, the MAC address entry of the bogus device is learned. After the authorized device is powered on again, its MAC address cannot be learned. Exercise caution when using this feature. If a switch interface is connected to a server, when the server is powered off, other interfaces can learn the same MAC address as the server. When the server is powered on again, the switch cannot learn the correct MAC address.</a:t>
            </a:r>
          </a:p>
          <a:p>
            <a:endParaRPr lang="en-US"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690468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Whether all Huawei switches support MAC address flapping detection depends on the switch model.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929096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MAC address flapping occurs, the following actions are performed: 1. A trap is generated and reported. 2. GE0/0/2 on SW1 is disabled from sending and receiving packets. 3. GE0/0/2 on SW1 is disabled from sending and receiving packets with a specified MAC address.</a:t>
            </a:r>
            <a:endParaRPr lang="en-US" altLang="zh-CN" smtClean="0"/>
          </a:p>
          <a:p>
            <a:r>
              <a:rPr lang="en-US" smtClean="0"/>
              <a:t>When an interface is blocked:</a:t>
            </a:r>
            <a:endParaRPr lang="en-US" altLang="zh-CN" smtClean="0"/>
          </a:p>
          <a:p>
            <a:pPr lvl="1"/>
            <a:r>
              <a:rPr lang="en-US" smtClean="0"/>
              <a:t>When detecting MAC address flapping in VLAN 2, the device blocks the interface where MAC address flapping occurs.</a:t>
            </a:r>
          </a:p>
          <a:p>
            <a:pPr lvl="1"/>
            <a:r>
              <a:rPr lang="en-US" smtClean="0"/>
              <a:t>The interface will be blocked for 10s (specified by the block-time keyword). The blocked interface cannot receive or send data.</a:t>
            </a:r>
          </a:p>
          <a:p>
            <a:pPr lvl="1"/>
            <a:r>
              <a:rPr lang="en-US" smtClean="0"/>
              <a:t>After 10 seconds, the interface is unblocked and starts to send and receive data. If MAC address flapping is not detected within 20 seconds, the interface is unblocked. If MAC address flapping is detected again on the interface within 20 seconds, the switch blocks the interface again. If the switch still detects MAC address flapping on the interface, the switch permanently blocks the interface. The retry-times parameter specifies the number of times that MAC address flapping is detected.</a:t>
            </a:r>
          </a:p>
          <a:p>
            <a:pPr lvl="1"/>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617004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By default, global MAC address flapping detection is enabled on a Huawei switch. Therefore, the switch performs MAC address flapping detection in all VLANs by default.</a:t>
            </a:r>
          </a:p>
          <a:p>
            <a:r>
              <a:rPr lang="en-US" dirty="0" smtClean="0"/>
              <a:t>In some scenarios, MAC address flapping detection needs to be disabled in some VLANs. You can configure a VLAN whitelist for MAC address flapping detection.</a:t>
            </a:r>
            <a:endParaRPr lang="en-US" altLang="zh-CN" dirty="0" smtClean="0"/>
          </a:p>
          <a:p>
            <a:r>
              <a:rPr lang="en-US" dirty="0" smtClean="0"/>
              <a:t>If an interface is set to enter the Error-Down state due to MAC address flapping, the interface does not automatically restore to the Up state by default.</a:t>
            </a:r>
            <a:endParaRPr lang="en-US" altLang="zh-CN" dirty="0" smtClean="0"/>
          </a:p>
          <a:p>
            <a:r>
              <a:rPr lang="en-US" dirty="0" smtClean="0"/>
              <a:t>To enable an interface in Error-Down state to automatically go Up, run the </a:t>
            </a:r>
            <a:r>
              <a:rPr lang="en-US" b="1" dirty="0" smtClean="0"/>
              <a:t>error-down auto-recovery cause mac-address-flapping interval </a:t>
            </a:r>
            <a:r>
              <a:rPr lang="en-US" i="1" dirty="0" smtClean="0"/>
              <a:t>time-value</a:t>
            </a:r>
            <a:r>
              <a:rPr lang="en-US" b="1" dirty="0" smtClean="0"/>
              <a:t> </a:t>
            </a:r>
            <a:r>
              <a:rPr lang="en-US" dirty="0" smtClean="0"/>
              <a:t>command in the system view.</a:t>
            </a:r>
            <a:endParaRPr lang="en-US" altLang="zh-CN" dirty="0" smtClean="0"/>
          </a:p>
          <a:p>
            <a:r>
              <a:rPr lang="en-US" dirty="0" smtClean="0"/>
              <a:t>If MAC address flapping occurs on an interface and the interface is removed from the VLAN, you can run the following command in the system view to implement automatic recovery of the interface:</a:t>
            </a:r>
            <a:endParaRPr lang="en-US" altLang="zh-CN" dirty="0" smtClean="0"/>
          </a:p>
          <a:p>
            <a:pPr lvl="1"/>
            <a:r>
              <a:rPr lang="en-US" b="1" dirty="0" smtClean="0"/>
              <a:t>mac-address flapping quit-</a:t>
            </a:r>
            <a:r>
              <a:rPr lang="en-US" b="1" dirty="0" err="1" smtClean="0"/>
              <a:t>vlan</a:t>
            </a:r>
            <a:r>
              <a:rPr lang="en-US" b="1" dirty="0" smtClean="0"/>
              <a:t> recover-time </a:t>
            </a:r>
            <a:r>
              <a:rPr lang="en-US" i="1" dirty="0" smtClean="0"/>
              <a:t>time-value</a:t>
            </a:r>
          </a:p>
          <a:p>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50184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973740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Insecure networks are vulnerable to MAC address attacks. If attackers send large numbers of forged packets with different source MAC addresses to the switch, its MAC address table will be filled with unwanted address entries. As a result, the device is unable to learn the source MAC addresses of valid packets.</a:t>
            </a:r>
          </a:p>
          <a:p>
            <a:r>
              <a:rPr lang="en-US" smtClean="0"/>
              <a:t>You can limit the number of MAC address entries that can be learned on the device. When the number of learned MAC address entries reaches the limit, the device does not learn new MAC address entries. You can also configure an action to take when the number of learned MAC address entries reaches the limit. This prevents MAC address entries from being exhausted and improves network security.</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38096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2414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When Switch3 and Switch4 are incorrectly connected, the MAC address of GE0/0/1 on Switch2 is learned by GE0/0/2, causing GE0/0/2 to enter the Error-Down state.</a:t>
            </a:r>
            <a:endParaRPr lang="en-US" altLang="zh-CN" dirty="0" smtClean="0"/>
          </a:p>
          <a:p>
            <a:r>
              <a:rPr lang="en-US" dirty="0" smtClean="0"/>
              <a:t>You can run the </a:t>
            </a:r>
            <a:r>
              <a:rPr lang="en-US" b="1" dirty="0" smtClean="0"/>
              <a:t>display mac-address flapping record</a:t>
            </a:r>
            <a:r>
              <a:rPr lang="en-US" dirty="0" smtClean="0"/>
              <a:t> command to check MAC address flapping records.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89632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59162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9895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53725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CAK is not directly used to encrypt data packets. Instead, the CAK and other parameters derive the encryption key of data packets. The CAK can be delivered during 802.1X authentication or statically configured.</a:t>
            </a:r>
            <a:endParaRPr lang="en-US" altLang="zh-CN" smtClean="0"/>
          </a:p>
          <a:p>
            <a:r>
              <a:rPr lang="en-US" smtClean="0"/>
              <a:t>MKA is used for negotiation of MACsec data encryption keys.</a:t>
            </a:r>
            <a:endParaRPr lang="en-US" altLang="zh-CN" smtClean="0"/>
          </a:p>
          <a:p>
            <a:r>
              <a:rPr lang="en-US" smtClean="0"/>
              <a:t>The SAK is derived based on the CAK using an algorithm and is used to encrypt data transmitted over secure channels. The MKA limits the number of packets that can be encrypted by each SAK. When the PNs encrypted by a SAK are exhausted, the SAK is updated. For example, on a 10 Gbit/s link, the SAK can be updated every 4.8 minutes.</a:t>
            </a:r>
            <a:endParaRPr lang="en-US" altLang="zh-CN" smtClean="0"/>
          </a:p>
          <a:p>
            <a:r>
              <a:rPr lang="en-US" smtClean="0"/>
              <a:t>The key server determines the encryption scheme and the MKA entity that distributes the key.</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31434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33379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46493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outbound direction of an interface, the device can block broadcast packets, unknown multicast packets, and unknown unicast packets.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46266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Traffic suppression can also rate-limit ICMP packets by setting a threshold. A large number of ICMP packets may be sent to the CPU without traffic suppression. When this happens, other service functions may become abnormal.</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28717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threshold can be configured for incoming packets on interfaces. The system discards the traffic exceeding the threshold and forwards the traffic within the threshold. In this way, the system limits the traffic rate in an acceptable range.</a:t>
            </a:r>
            <a:endParaRPr lang="en-US" altLang="zh-CN" smtClean="0"/>
          </a:p>
          <a:p>
            <a:r>
              <a:rPr lang="en-US" smtClean="0"/>
              <a:t>Note that traffic suppression can also block outgoing packets on interfaces.</a:t>
            </a:r>
          </a:p>
          <a:p>
            <a:r>
              <a:rPr lang="en-US" smtClean="0"/>
              <a:t>In storm control, rate thresholds are configured for incoming packets only on interfaces. When the traffic exceeds the threshold, the system rejects the packets of this particular type on the interface or shuts down the interface.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5478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17438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Run the </a:t>
            </a:r>
            <a:r>
              <a:rPr lang="en-US" b="1" dirty="0" smtClean="0"/>
              <a:t>display flow-suppression interface </a:t>
            </a:r>
            <a:r>
              <a:rPr lang="en-US" i="1" dirty="0" smtClean="0"/>
              <a:t>interface-type interface-number </a:t>
            </a:r>
            <a:r>
              <a:rPr lang="en-US" dirty="0" smtClean="0"/>
              <a:t>command to check the traffic suppression configuration.</a:t>
            </a:r>
            <a:endParaRPr lang="en-US" altLang="zh-CN" dirty="0" smtClean="0"/>
          </a:p>
          <a:p>
            <a:r>
              <a:rPr lang="en-US" dirty="0" smtClean="0"/>
              <a:t>When traffic suppression is configured in both the interface view and VLAN view, the configuration in the interface view takes precedence over the configuration in the VLAN view.</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22670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93577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2291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41114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difference between traffic suppression and storm control is as follows: The storm control function can take the punishment action (block or shutdown) for an interface, whereas the traffic suppression function only limits the traffic on an interface.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4471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traffic suppression, rate thresholds are configured for incoming packets on interfaces. When the traffic exceeds the threshold, the system discards excess traffic and allows the packets within the threshold to pass through. In this way, the traffic is limited within a proper range. Note that traffic suppression can also block outgoing packets on interfaces.</a:t>
            </a:r>
          </a:p>
          <a:p>
            <a:r>
              <a:rPr lang="en-US" smtClean="0"/>
              <a:t>In storm control, rate thresholds are configured for incoming packets only on interfaces. When the traffic exceeds the threshold, the system rejects the packets of this particular type on the interface or shuts down the interface.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702947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15950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95111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74755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1266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25272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No DHCP relay agent is deployed:</a:t>
            </a:r>
            <a:endParaRPr lang="en-US" altLang="zh-CN" dirty="0" smtClean="0"/>
          </a:p>
          <a:p>
            <a:pPr lvl="1">
              <a:lnSpc>
                <a:spcPct val="100000"/>
              </a:lnSpc>
            </a:pPr>
            <a:r>
              <a:rPr lang="en-US" dirty="0" smtClean="0"/>
              <a:t>In the discovery stage, the DHCP client broadcasts a DHCP Discover message to discover DHCP servers. Information carried in a DHCP Discover message includes the client's MAC address (</a:t>
            </a:r>
            <a:r>
              <a:rPr lang="en-US" dirty="0" err="1" smtClean="0"/>
              <a:t>Chaddr</a:t>
            </a:r>
            <a:r>
              <a:rPr lang="en-US" dirty="0" smtClean="0"/>
              <a:t> field), parameter request list (Option 55), and broadcast flag (Flags field, determining whether the response should be sent in unicast or broadcast mode).</a:t>
            </a:r>
          </a:p>
          <a:p>
            <a:pPr lvl="1">
              <a:lnSpc>
                <a:spcPct val="100000"/>
              </a:lnSpc>
            </a:pPr>
            <a:r>
              <a:rPr lang="en-US" dirty="0" smtClean="0"/>
              <a:t>In the offer stage, a DHCP server selects an address pool on the same network segment as the IP address of the interface receiving the DHCP Discover message, and selects an idle IP address from the address pool. The DHCP server then sends a DHCP Offer message carrying the allocated IP address to the DHCP client. </a:t>
            </a:r>
          </a:p>
          <a:p>
            <a:pPr lvl="1">
              <a:lnSpc>
                <a:spcPct val="100000"/>
              </a:lnSpc>
            </a:pPr>
            <a:r>
              <a:rPr lang="en-US" dirty="0" smtClean="0"/>
              <a:t>In the request stage, if multiple DHCP servers reply with a DHCP Offer message to the DHCP client, the client accepts only the first received DHCP Offer message. The client then broadcasts a DHCP Request message carrying the selected DHCP server identifier (Option 54) and IP address (Option 50, with the IP address specified in the </a:t>
            </a:r>
            <a:r>
              <a:rPr lang="en-US" dirty="0" err="1" smtClean="0"/>
              <a:t>Yiaddr</a:t>
            </a:r>
            <a:r>
              <a:rPr lang="en-US" dirty="0" smtClean="0"/>
              <a:t> field of the accepted DHCP Offer message). The DHCP Request message is broadcast so as to notify all the DHCP servers that the DHCP client has selected the IP address offered by a DHCP server. Then the other servers can allocate IP addresses to other clients.</a:t>
            </a:r>
          </a:p>
          <a:p>
            <a:pPr lvl="1">
              <a:lnSpc>
                <a:spcPct val="100000"/>
              </a:lnSpc>
            </a:pPr>
            <a:r>
              <a:rPr lang="en-US" dirty="0" smtClean="0"/>
              <a:t>In the acknowledgement stage, after receiving the DHCP ACK message, the DHCP client broadcasts a gratuitous ARP packet to check whether any other terminal on the network segment uses the IP address allocated by the DHCP server.</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52073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5418958"/>
          </a:xfrm>
        </p:spPr>
        <p:txBody>
          <a:bodyPr/>
          <a:lstStyle/>
          <a:p>
            <a:r>
              <a:rPr lang="en-US" dirty="0" smtClean="0"/>
              <a:t>A DHCP relay agent is deployed:</a:t>
            </a:r>
            <a:endParaRPr lang="en-US" altLang="zh-CN" dirty="0" smtClean="0"/>
          </a:p>
          <a:p>
            <a:pPr lvl="1"/>
            <a:r>
              <a:rPr lang="en-US" dirty="0" smtClean="0"/>
              <a:t>After receiving the DHCP Discover message broadcast by the DHCP client, the DHCP relay agent checks the GIADDR field in the message. Otherwise, the DHCP relay agent does not change the field and proceeds to the next step. The </a:t>
            </a:r>
            <a:r>
              <a:rPr lang="en-US" altLang="zh-CN" dirty="0" smtClean="0"/>
              <a:t>GIADDR </a:t>
            </a:r>
            <a:r>
              <a:rPr lang="en-US" dirty="0" smtClean="0"/>
              <a:t>field indicates the gateway IP address. If the DHCP server and client are not on the same network segment and multiple DHCP relay agents are deployed, the first DHCP relay agent fills its IP address in the </a:t>
            </a:r>
            <a:r>
              <a:rPr lang="en-US" altLang="zh-CN" dirty="0" smtClean="0"/>
              <a:t>GIADDR</a:t>
            </a:r>
            <a:r>
              <a:rPr lang="en-US" dirty="0" smtClean="0"/>
              <a:t> field of the DHCP Request message by the client. Subsequent DHCP relay agents do not modify this field. The DHCP server determines the network segment where the client resides based on the </a:t>
            </a:r>
            <a:r>
              <a:rPr lang="en-US" altLang="zh-CN" dirty="0" smtClean="0"/>
              <a:t>GIADDR</a:t>
            </a:r>
            <a:r>
              <a:rPr lang="en-US" dirty="0" smtClean="0"/>
              <a:t> field and assigns an IP address on this network segment to the client.</a:t>
            </a:r>
          </a:p>
          <a:p>
            <a:pPr lvl="1"/>
            <a:r>
              <a:rPr lang="en-US" dirty="0" smtClean="0"/>
              <a:t>The DHCP relay agent changes the destination IP address of the DHCP Discover message to the IP address of the DHCP server or the next-hop DHCP relay agent, and changes the source IP address to the IP address of the interface connecting the DHCP relay agent to the client. The message is then unicast to the DHCP server or the next-hop DHCP relay agent.</a:t>
            </a:r>
            <a:endParaRPr lang="en-US" altLang="zh-CN" dirty="0" smtClean="0"/>
          </a:p>
          <a:p>
            <a:r>
              <a:rPr lang="en-US" dirty="0" smtClean="0"/>
              <a:t>For details about DHCP, see HCIP-Datacom-Core Technology.</a:t>
            </a:r>
            <a:endParaRPr lang="en-US" altLang="zh-CN" dirty="0" smtClean="0"/>
          </a:p>
        </p:txBody>
      </p:sp>
    </p:spTree>
    <p:extLst>
      <p:ext uri="{BB962C8B-B14F-4D97-AF65-F5344CB8AC3E}">
        <p14:creationId xmlns:p14="http://schemas.microsoft.com/office/powerpoint/2010/main" val="21475090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39886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the </a:t>
            </a:r>
            <a:r>
              <a:rPr lang="en-US" dirty="0" err="1" smtClean="0"/>
              <a:t>dhcp</a:t>
            </a:r>
            <a:r>
              <a:rPr lang="en-US" dirty="0" smtClean="0"/>
              <a:t> snooping enable command is run on an interface, the interface forwards received DHCP Request messages to all trusted interfaces and discards received DHCP Reply messages.</a:t>
            </a:r>
          </a:p>
          <a:p>
            <a:r>
              <a:rPr lang="en-US" dirty="0" smtClean="0"/>
              <a:t>After an interface on which the </a:t>
            </a:r>
            <a:r>
              <a:rPr lang="en-US" dirty="0" err="1" smtClean="0"/>
              <a:t>dhcp</a:t>
            </a:r>
            <a:r>
              <a:rPr lang="en-US" dirty="0" smtClean="0"/>
              <a:t> snooping trusted command is run receives a DHCP Request message, it forwards the message to all other trusted interfaces. If there are no other trusted interfaces, it discards the message. After receiving a DHCP Reply message, it forwards the message only to the interfaces that are connected to clients and have the </a:t>
            </a:r>
            <a:r>
              <a:rPr lang="en-US" dirty="0" err="1" smtClean="0"/>
              <a:t>dhcp</a:t>
            </a:r>
            <a:r>
              <a:rPr lang="en-US" dirty="0" smtClean="0"/>
              <a:t> snooping enable command configured. If such interfaces cannot be found, it discards the DHCP Reply message.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092270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DHCP snooping binding entries are aged out when the DHCP release expires, or the entries are deleted when users send DHCP Release messages to release IP addresses.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490595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82815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040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a DHCP starvation attack, an attacker continuously applies for a large number of IP addresses from the DHCP server to exhaust IP addresses in the address pool of the DHCP server. As a result, the DHCP server cannot allocate IP addresses to authorized users. The DHCP message contains the Client Hardware Address (CHADDR) field. This field is filled in by a DHCP client, indicating the hardware address of the client, that is, the MAC address of the client. The DHCP server assigns IP addresses based on the CHADDR field, and assigns different IP addresses if values of the CHADDR field are different. The DHCP server cannot distinguish valid CHADDR field. By exploiting this vulnerability, an attacker fills a different value in the CHADDR field of a DHCP message each time the attacker applies for an IP address. In this way, the attacker forges different users to request IP addresses.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407362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a DHCP starvation attack, an attacker continuously applies for a large number of IP addresses from the DHCP server to exhaust IP addresses in the address pool of the DHCP server. As a result, the DHCP server cannot allocate IP addresses to authorized users. The DHCP message contains the Client Hardware Address (CHADDR) field. This field is filled in by a DHCP client, indicating the hardware address of the client, that is, the MAC address of the client. The DHCP server assigns IP addresses based on CHADDR values. The DHCP server cannot distinguish valid CHADDR values. By exploiting this vulnerability, an attacker fills a different value in the CHADDR field of a DHCP message each time the attacker applies for an IP address. In this way, the attacker forges different users to request IP addresses.</a:t>
            </a:r>
          </a:p>
          <a:p>
            <a:r>
              <a:rPr lang="en-US" dirty="0" smtClean="0"/>
              <a:t>To prevent starvation attacks, DHCP snooping checks whether the source MAC address of a DHCP Request message is the same as the CHADDR value on an interface. If they are the same, the interface forwards the DHCP Request message. If they are different, the interface discards the message. To check the consistency between the source MAC address and the CHADDR field on an interface, run the </a:t>
            </a:r>
            <a:r>
              <a:rPr lang="en-US" b="1" dirty="0" err="1" smtClean="0"/>
              <a:t>dhcp</a:t>
            </a:r>
            <a:r>
              <a:rPr lang="en-US" b="1" dirty="0" smtClean="0"/>
              <a:t> snooping check </a:t>
            </a:r>
            <a:r>
              <a:rPr lang="en-US" b="1" dirty="0" err="1" smtClean="0"/>
              <a:t>dhcp-chaddr</a:t>
            </a:r>
            <a:r>
              <a:rPr lang="en-US" b="1" dirty="0" smtClean="0"/>
              <a:t> enable </a:t>
            </a:r>
            <a:r>
              <a:rPr lang="en-US" dirty="0" smtClean="0"/>
              <a:t>command on the interface.</a:t>
            </a:r>
          </a:p>
          <a:p>
            <a:r>
              <a:rPr lang="en-US" dirty="0" smtClean="0"/>
              <a:t>An attacker may continuously change both the MAC address and CHADDR value simultaneously, and uses the same CHADDR value as the MAC address each time. In this way, the consistency check between the source MAC address and the CHADDR can be avoided.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987612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shown in the figure, the attacker uses the ARP mechanism to enable PC1 to learn the mapping between IP-S and MAC2 and enable the server to learn the mapping between IP1 and MAC2. When PC1 sends an IP packet to the DHCP server, the destination IP address is IP-S and the source IP address is IP1. The destination MAC address of the frame in which the IP packet is encapsulated is MAC2 and the source MAC address is MAC1, so the frame reaches PC2 first. After receiving the frame, the attacker changes the destination MAC address to MAC-S and the source MAC address to MAC2, and then sends the frame to the server. When the DHCP server sends an IP packet to PC1, the destination IP address is IP1 and the source IP address is IP-S. The destination MAC address of the frame in which the IP packet is encapsulated is MAC2 and the source MAC address is MAC-S, so the frame reaches PC2 first. After receiving the frame, the attacker changes the destination MAC address to MAC1 and the source MAC address to MAC2, and then sends the frame to PC1. </a:t>
            </a:r>
          </a:p>
          <a:p>
            <a:r>
              <a:rPr lang="en-US" dirty="0" smtClean="0"/>
              <a:t>The IP packets transmitted between PC1 and the DHCP server traverse the attacker</a:t>
            </a:r>
            <a:r>
              <a:rPr lang="en-US" altLang="zh-CN" dirty="0" smtClean="0"/>
              <a:t>'s</a:t>
            </a:r>
            <a:r>
              <a:rPr lang="en-US" dirty="0" smtClean="0"/>
              <a:t> device (man-in-the-middle). Therefore, the attacker can easily obtain some information in the IP packets and use the information to perform other damage operations. The attacker can easily tamper with the DHCP messages transmitted between PC1 and the DHCP server. These messages are encapsulated in UDP packets, and UDP packets are encapsulated in IP packets. In this way, the attacker can directly attack the DHCP server.</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36753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38086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3"/>
            <a:ext cx="5580063" cy="5519792"/>
          </a:xfrm>
        </p:spPr>
        <p:txBody>
          <a:bodyPr/>
          <a:lstStyle/>
          <a:p>
            <a:r>
              <a:rPr lang="en-US" dirty="0" smtClean="0"/>
              <a:t>A DHCP man-in-the-middle attack is a spoofing IP/MAC attack. Preventing DHCP man-in-the-middle attacks is equivalent to preventing spoofing IP/MAC attacks.</a:t>
            </a:r>
          </a:p>
          <a:p>
            <a:r>
              <a:rPr lang="en-US" dirty="0" smtClean="0"/>
              <a:t>The switch running DHCP snooping listens to DHCP messages exchanged between the client and the DHCP server, and obtains the MAC address of the client from the DHCP messages. The MAC address (value of the CHADDR field in the DHCP messages, client's IP address (IP address allocated by the DHCP server to the corresponding CHADDR), and other information are stored in a database, which is also called the DHCP snooping binding table. The switch running DHCP snooping creates and dynamically maintains the DHCP snooping binding table. The binding table contains the MAC address, IP address, IP address lease, and VLAN ID of each client.</a:t>
            </a:r>
          </a:p>
          <a:p>
            <a:r>
              <a:rPr lang="en-US" dirty="0" smtClean="0"/>
              <a:t>As shown in the figure, if the DHCP server assigns IP address IP1 to PC1 and IP address IP2 to PC2, IP1 is bound to MAC1 and IP2 is bound to MAC2. These bindings are stored in the DHCP snooping binding table. To enable the server to learn the mapping between IP1 and MAC2, the attacker sends an ARP Request packet in which the source IP address is set to IP1 and the source MAC address is set to MAC2. After receiving the ARP Request packet, the switch checks the source IP address and source MAC address in the packet and finds that the IP-MAC (IP1-MAC2) mapping does not match any entry in the DHCP snooping binding table. Therefore, the switch discards the ARP Request packet, this effectively prevents spoofing IP/MAC attacks.</a:t>
            </a:r>
          </a:p>
          <a:p>
            <a:r>
              <a:rPr lang="en-US" dirty="0" smtClean="0"/>
              <a:t>To prevent IP/MAC spoofing attacks, run the </a:t>
            </a:r>
            <a:r>
              <a:rPr lang="en-US" b="1" dirty="0" err="1" smtClean="0"/>
              <a:t>arp</a:t>
            </a:r>
            <a:r>
              <a:rPr lang="en-US" b="1" dirty="0" smtClean="0"/>
              <a:t> </a:t>
            </a:r>
            <a:r>
              <a:rPr lang="en-US" b="1" dirty="0" err="1" smtClean="0"/>
              <a:t>dhcp</a:t>
            </a:r>
            <a:r>
              <a:rPr lang="en-US" b="1" dirty="0" smtClean="0"/>
              <a:t>-snooping-detect enable </a:t>
            </a:r>
            <a:r>
              <a:rPr lang="en-US" dirty="0" smtClean="0"/>
              <a:t>command in the system view of the switch.</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452617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25543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35355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10151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76999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00777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unauthorized host forges the IP address of an authorized host to obtain network access rights, configure IPSG on the switch's user-side interface or VLAN. The switch then checks the IP packets received by the interface and discards the packets from unauthorized hosts to prevent IP address spoofing attacks.</a:t>
            </a:r>
            <a:endParaRPr lang="en-US" altLang="zh-CN" smtClean="0"/>
          </a:p>
          <a:p>
            <a:r>
              <a:rPr lang="en-US" smtClean="0"/>
              <a:t>Generally, IPSG is configured on the interfaces or VLANs of the access device connected to users.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72323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dirty="0" smtClean="0"/>
              <a:t>After the binding table is generated, the IPSG-enabled device delivers ACL rules to the specified interface or VLAN according to the binding table, and then checks all IP packets against the ACL rules. The switch forwards the packets from hosts only when the packets match binding entries, and discards the packets that do not match binding entries. When the binding table is modified, the IPSG-enabled device delivers the ACL rules again. </a:t>
            </a:r>
            <a:endParaRPr lang="en-US" altLang="zh-CN" dirty="0" smtClean="0"/>
          </a:p>
          <a:p>
            <a:pPr>
              <a:lnSpc>
                <a:spcPct val="110000"/>
              </a:lnSpc>
            </a:pPr>
            <a:r>
              <a:rPr lang="en-US" dirty="0" smtClean="0"/>
              <a:t>By default, if IPSG is enabled in the scenario where no binding table is generated, the switch rejects all IP packets except DHCP Request messages.</a:t>
            </a:r>
            <a:endParaRPr lang="en-US" altLang="zh-CN" dirty="0" smtClean="0"/>
          </a:p>
          <a:p>
            <a:pPr>
              <a:lnSpc>
                <a:spcPct val="110000"/>
              </a:lnSpc>
            </a:pPr>
            <a:r>
              <a:rPr lang="en-US" dirty="0" smtClean="0"/>
              <a:t>A static binding entry contains the MAC address, IP address, VLAN ID, and inbound interface. IPSG checks received packets against all options in a static binding entry.</a:t>
            </a:r>
          </a:p>
          <a:p>
            <a:pPr>
              <a:lnSpc>
                <a:spcPct val="110000"/>
              </a:lnSpc>
            </a:pPr>
            <a:r>
              <a:rPr lang="en-US" dirty="0" smtClean="0"/>
              <a:t>A dynamic binding entry contains the MAC address, IP address, VLAN ID, and inbound interface. You can specify the options to be checked, and IPSG filters the packets received by interfaces according to the specified options. By default, the IPSG-enabled device checks packets against all the four options. </a:t>
            </a:r>
          </a:p>
          <a:p>
            <a:pPr lvl="1">
              <a:lnSpc>
                <a:spcPct val="110000"/>
              </a:lnSpc>
            </a:pPr>
            <a:r>
              <a:rPr lang="en-US" dirty="0" smtClean="0"/>
              <a:t>Common check items: </a:t>
            </a:r>
          </a:p>
          <a:p>
            <a:pPr lvl="2">
              <a:lnSpc>
                <a:spcPct val="110000"/>
              </a:lnSpc>
            </a:pPr>
            <a:r>
              <a:rPr lang="en-US" dirty="0" smtClean="0"/>
              <a:t>Source IP address</a:t>
            </a:r>
          </a:p>
          <a:p>
            <a:pPr lvl="2">
              <a:lnSpc>
                <a:spcPct val="110000"/>
              </a:lnSpc>
            </a:pPr>
            <a:r>
              <a:rPr lang="en-US" dirty="0" smtClean="0"/>
              <a:t>Source MAC address</a:t>
            </a:r>
          </a:p>
          <a:p>
            <a:pPr lvl="2">
              <a:lnSpc>
                <a:spcPct val="110000"/>
              </a:lnSpc>
            </a:pPr>
            <a:r>
              <a:rPr lang="en-US" dirty="0" smtClean="0"/>
              <a:t>Source IP address + Source MAC address</a:t>
            </a:r>
          </a:p>
          <a:p>
            <a:pPr lvl="2">
              <a:lnSpc>
                <a:spcPct val="110000"/>
              </a:lnSpc>
            </a:pPr>
            <a:r>
              <a:rPr lang="en-US" dirty="0" smtClean="0"/>
              <a:t>Source IP address + Source MAC address + Interface</a:t>
            </a:r>
          </a:p>
          <a:p>
            <a:pPr lvl="2">
              <a:lnSpc>
                <a:spcPct val="110000"/>
              </a:lnSpc>
            </a:pPr>
            <a:r>
              <a:rPr lang="en-US" dirty="0" smtClean="0"/>
              <a:t>Source IP address + Source MAC address + Interface + VLAN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02298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90131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2212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When Layer 2 isolation and Layer 3 interworking are used, you can enable intra-VLAN proxy ARP on the VLANIF interface and configure </a:t>
            </a:r>
            <a:r>
              <a:rPr lang="en-US" b="1" dirty="0" err="1" smtClean="0"/>
              <a:t>arp</a:t>
            </a:r>
            <a:r>
              <a:rPr lang="en-US" b="1" dirty="0" smtClean="0"/>
              <a:t>-proxy inner-sub-</a:t>
            </a:r>
            <a:r>
              <a:rPr lang="en-US" b="1" dirty="0" err="1" smtClean="0"/>
              <a:t>vlan</a:t>
            </a:r>
            <a:r>
              <a:rPr lang="en-US" b="1" dirty="0" smtClean="0"/>
              <a:t>-proxy enable</a:t>
            </a:r>
            <a:r>
              <a:rPr lang="en-US" dirty="0" smtClean="0"/>
              <a:t> to implement communication between hosts in the same VLAN.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719554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097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14970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99629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With the rapid development of services such as mobile office, online shopping, instant messaging, Internet finance, and Internet education, the network needs to carry a growing number of services and the services carried are more and more important. As such, uninterrupted transmission of service data urgently needs to be fulfilled in the network development process.</a:t>
            </a:r>
          </a:p>
          <a:p>
            <a:r>
              <a:rPr lang="en-US" smtClean="0"/>
              <a:t>In this example, the firewall is deployed at the egress of the enterprise network, and services between the intranet and external network are forwarded by the firewall. Such services will be all interrupted if the firewall is faulty. Therefore, if only one device is deployed in a key position of the network, the network may be interrupted due to a single point of failure, regardless of the reliability of this single device. Therefore, in network architecture design, </a:t>
            </a:r>
            <a:r>
              <a:rPr lang="en-US" altLang="zh-CN" smtClean="0"/>
              <a:t>a key position </a:t>
            </a:r>
            <a:r>
              <a:rPr lang="en-US" smtClean="0"/>
              <a:t>on the network usually has two network devices planned for high availability.</a:t>
            </a:r>
            <a:endParaRPr lang="en-US" altLang="zh-CN" smtClean="0"/>
          </a:p>
          <a:p>
            <a:r>
              <a:rPr lang="en-US" smtClean="0"/>
              <a:t>A firewall is a stateful inspection device. It inspects the first packet of a flow and establishes a session to record packet status information (including the source IP address, source port number, destination IP address, destination port number, and protocol). Subsequent packets of the flow are then forwarded according to the session entry. Only those matching this entry will be forwarded. Packets that do not match this entry will be discarded by the firewall.</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47370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2568"/>
            <a:ext cx="5580063" cy="5418958"/>
          </a:xfrm>
        </p:spPr>
        <p:txBody>
          <a:bodyPr/>
          <a:lstStyle/>
          <a:p>
            <a:pPr lvl="0"/>
            <a:r>
              <a:rPr lang="en-US" dirty="0" smtClean="0"/>
              <a:t>If two </a:t>
            </a:r>
            <a:r>
              <a:rPr lang="en-US" altLang="zh-CN" dirty="0" smtClean="0"/>
              <a:t>independent </a:t>
            </a:r>
            <a:r>
              <a:rPr lang="en-US" dirty="0" smtClean="0"/>
              <a:t>firewalls are deployed at the network egress, the two firewalls run independently and need to be configured and maintained separately. Assuming that VRRP is deployed in the upstream and downstream directions of the firewalls, the two VRRP groups are independent of each other, which may lead to inconsistent </a:t>
            </a:r>
            <a:r>
              <a:rPr lang="en-US" altLang="zh-CN" dirty="0" smtClean="0"/>
              <a:t>master/backup</a:t>
            </a:r>
            <a:r>
              <a:rPr lang="en-US" dirty="0" smtClean="0"/>
              <a:t> </a:t>
            </a:r>
            <a:r>
              <a:rPr lang="en-US" altLang="zh-CN" dirty="0" smtClean="0"/>
              <a:t>status</a:t>
            </a:r>
            <a:r>
              <a:rPr lang="en-US" dirty="0" smtClean="0"/>
              <a:t>. In this case, the paths of the incoming and outgoing traffic from the intranet to the external network are inconsistent. When the return traffic reaches FW2, FW2 does not have matching session entries and therefore discards the traffic. To avoid this problem, when firewalls are deployed in hot standby mode, consider backup of status information such as session entries on the two firewalls.</a:t>
            </a:r>
            <a:endParaRPr lang="en-US" altLang="zh-CN" dirty="0" smtClean="0"/>
          </a:p>
        </p:txBody>
      </p:sp>
    </p:spTree>
    <p:extLst>
      <p:ext uri="{BB962C8B-B14F-4D97-AF65-F5344CB8AC3E}">
        <p14:creationId xmlns:p14="http://schemas.microsoft.com/office/powerpoint/2010/main" val="16877450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78288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Each firewall has a VGMP group. A VGMP group can be in any of the following states:</a:t>
            </a:r>
            <a:endParaRPr lang="en-US" altLang="zh-CN" dirty="0" smtClean="0"/>
          </a:p>
          <a:p>
            <a:pPr lvl="1"/>
            <a:r>
              <a:rPr lang="en-US" dirty="0" smtClean="0"/>
              <a:t>Initialize: indicates the temporary initial status of a VGMP group after hot standby is enabled.</a:t>
            </a:r>
          </a:p>
          <a:p>
            <a:pPr lvl="1"/>
            <a:r>
              <a:rPr lang="en-US" dirty="0" smtClean="0"/>
              <a:t>Load Balance: When the priority of the local VGMP group is the same as that of the peer VGMP group, the VGMP groups at both ends are in the Load Balance state.</a:t>
            </a:r>
          </a:p>
          <a:p>
            <a:pPr lvl="1"/>
            <a:r>
              <a:rPr lang="en-US" dirty="0" smtClean="0"/>
              <a:t>Active: When the priority of the local VGMP group is higher than that of the peer VGMP group, the local VGMP group is in Active state.</a:t>
            </a:r>
          </a:p>
          <a:p>
            <a:pPr lvl="1"/>
            <a:r>
              <a:rPr lang="en-US" dirty="0" smtClean="0"/>
              <a:t>Standby: When the priority of the local VGMP group is lower than that of the peer VGMP group, the local VGMP group is in Standby state.</a:t>
            </a:r>
          </a:p>
          <a:p>
            <a:r>
              <a:rPr lang="en-US" dirty="0" smtClean="0"/>
              <a:t>After two firewalls are deployed in hot standby mode, the VGMP groups on them have the same priority, and both are in Load Balance state. In this case, the two firewalls are in load balancing state.</a:t>
            </a:r>
          </a:p>
          <a:p>
            <a:r>
              <a:rPr lang="en-US" dirty="0" smtClean="0"/>
              <a:t>You can configure VRRP or manually specify a standby device to enable the two firewalls to work in active/standby mode. The VRRP configuration method applies to networks where the firewalls connect to Layer 2 switches, and the method of manually specifying a standby device applies to other hot standby networks.</a:t>
            </a:r>
            <a:endParaRPr lang="en-US" altLang="zh-CN" dirty="0" smtClean="0"/>
          </a:p>
          <a:p>
            <a:r>
              <a:rPr lang="en-US" dirty="0" smtClean="0"/>
              <a:t>A firewall has an initial VGMP group priority. When an interface or a card on the firewall becomes faulty, the initial VGMP group priority is decreased by a specific value.</a:t>
            </a:r>
            <a:endParaRPr lang="en-US" altLang="zh-CN" dirty="0" smtClean="0"/>
          </a:p>
          <a:p>
            <a:r>
              <a:rPr lang="en-US" dirty="0" smtClean="0"/>
              <a:t>This course uses USG6000 V500R001 as an example.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88824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777499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To ensure successful switchover, key configuration commands and status information (such as session table information) must be synchronized between the active and standby firewalls.</a:t>
            </a:r>
          </a:p>
          <a:p>
            <a:r>
              <a:rPr lang="en-US" smtClean="0"/>
              <a:t>To achieve this, Huawei firewalls use HRP to back up dynamic status data and key configuration commands between the active and standby firewalls.</a:t>
            </a:r>
          </a:p>
          <a:p>
            <a:r>
              <a:rPr lang="en-US" smtClean="0"/>
              <a:t>In active/standby backup mode, the active firewall synchronizes configuration commands and status information to the standby firewall.</a:t>
            </a:r>
          </a:p>
          <a:p>
            <a:r>
              <a:rPr lang="en-US" smtClean="0"/>
              <a:t>In load balancing mode, both firewalls are active. Therefore, if both firewalls synchronize commands to each other, command overwrite or conflict problems may occur. To centrally manage the configurations of the two firewalls, you need to configure the designated active and standby devices.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470520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0541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497723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53603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96699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firewall implements virtualization in the following aspects:</a:t>
            </a:r>
          </a:p>
          <a:p>
            <a:pPr lvl="1"/>
            <a:r>
              <a:rPr lang="en-US" smtClean="0"/>
              <a:t>Resource </a:t>
            </a:r>
            <a:r>
              <a:rPr lang="en-US" altLang="zh-CN" smtClean="0"/>
              <a:t>virtualization</a:t>
            </a:r>
            <a:r>
              <a:rPr lang="en-US" smtClean="0"/>
              <a:t>: Each virtual system has dedicated resources, including interfaces, VLANs, policies, and sessions. The resources are assigned by the public system administrator and managed by virtual system administrators.</a:t>
            </a:r>
          </a:p>
          <a:p>
            <a:pPr lvl="1"/>
            <a:r>
              <a:rPr lang="en-US" smtClean="0"/>
              <a:t>Configuration </a:t>
            </a:r>
            <a:r>
              <a:rPr lang="en-US" altLang="zh-CN" smtClean="0"/>
              <a:t>virtualization</a:t>
            </a:r>
            <a:r>
              <a:rPr lang="en-US" smtClean="0"/>
              <a:t>: Each virtual system has its own virtual system administrator and configuration interface. Virtual system administrators can only manage their own</a:t>
            </a:r>
            <a:r>
              <a:rPr lang="en-US" altLang="zh-CN" smtClean="0"/>
              <a:t> </a:t>
            </a:r>
            <a:r>
              <a:rPr lang="en-US" smtClean="0"/>
              <a:t>virtual systems.</a:t>
            </a:r>
          </a:p>
          <a:p>
            <a:pPr lvl="1"/>
            <a:r>
              <a:rPr lang="en-US" smtClean="0"/>
              <a:t>Security function virtualization: Each virtual system has independent security policies and other security functions, which apply only to packets of the virtual system.</a:t>
            </a:r>
          </a:p>
          <a:p>
            <a:pPr lvl="1"/>
            <a:r>
              <a:rPr lang="en-US" smtClean="0"/>
              <a:t>Route virtualization: Virtual system</a:t>
            </a:r>
            <a:r>
              <a:rPr lang="en-US" altLang="zh-CN" smtClean="0"/>
              <a:t>s</a:t>
            </a:r>
            <a:r>
              <a:rPr lang="en-US" smtClean="0"/>
              <a:t> maintain separate routing tables, independent and isolated from each other.</a:t>
            </a:r>
            <a:r>
              <a:rPr lang="en-US" altLang="zh-CN" smtClean="0"/>
              <a:t> </a:t>
            </a:r>
            <a:r>
              <a:rPr lang="en-US" smtClean="0"/>
              <a:t>Currently, only static routes can be virtualized.</a:t>
            </a:r>
          </a:p>
          <a:p>
            <a:r>
              <a:rPr lang="en-US" smtClean="0"/>
              <a:t>With the preceding virtualization techniques, each virtual system can function as a dedicated firewall that is exclusively managed by its administrator.</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68553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As shown in the figure, virtual interfaces of virtual systems and the public system are connected to form virtual links. </a:t>
            </a:r>
            <a:r>
              <a:rPr lang="en-US" altLang="zh-CN" smtClean="0"/>
              <a:t> You can consider virtual systems and the public system as independent devices, and virtual interfaces as communication interfaces between them. Virtual systems can communicate with each other and with the public system after their virtual interfaces are added to security zones and routes and policies are configured for device communications.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61622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Communication between a virtual system and the public system involves two scenarios: from a virtual system to the public system, and from the public system to a virtual system. The packet forwarding processes in the two scenarios are slightly different.</a:t>
            </a:r>
          </a:p>
          <a:p>
            <a:r>
              <a:rPr lang="en-US" smtClean="0"/>
              <a:t>This slide uses the access from a virtual system to the public system as an example. </a:t>
            </a:r>
            <a:r>
              <a:rPr lang="en-US" altLang="zh-CN" smtClean="0"/>
              <a:t>Packets are processed in both the virtual system and public system according to the firewall's packet forwarding process. As such, you must perform key configurations such as security policies and routes in both the virtual system and public system.</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777601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firewall, </a:t>
            </a:r>
            <a:r>
              <a:rPr lang="en-US" altLang="zh-CN" smtClean="0"/>
              <a:t>virtual systems are isolated by default. As such, hosts attached to different virtual systems cannot communicate with each other. To enable communication between two hosts attached to different virtual systems, configure security policies and routes. In this example, v</a:t>
            </a:r>
            <a:r>
              <a:rPr lang="en-US" smtClean="0"/>
              <a:t>irtual system A initiates an access request to virtual system B. The request packet enters virtual system A, which then processes the packet </a:t>
            </a:r>
            <a:r>
              <a:rPr lang="en-US" altLang="zh-CN" smtClean="0"/>
              <a:t>according to </a:t>
            </a:r>
            <a:r>
              <a:rPr lang="en-US" smtClean="0"/>
              <a:t>the firewall's packet forwarding process. Then, the request packet enters virtual system B, which also processes the packet </a:t>
            </a:r>
            <a:r>
              <a:rPr lang="en-US" altLang="zh-CN" smtClean="0"/>
              <a:t>according to </a:t>
            </a:r>
            <a:r>
              <a:rPr lang="en-US" smtClean="0"/>
              <a:t>the firewall's forwarding process. </a:t>
            </a:r>
            <a:endParaRPr lang="en-US" altLang="zh-CN" smtClean="0"/>
          </a:p>
          <a:p>
            <a:r>
              <a:rPr lang="en-US" smtClean="0"/>
              <a:t>As both virtual systems need to process the packet according to the firewall's packet forwarding process, </a:t>
            </a:r>
            <a:r>
              <a:rPr lang="en-US" altLang="zh-CN" smtClean="0"/>
              <a:t>you must perform key configurations such as security policies and routes in both virtual systems.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967693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preceding configuration allows only the unidirectional communication from vsysa to vsysb. If hosts in vsysb need to access hosts in vsysa, you must configure the routes and security policies for access from vsysb to vsysa.</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9021905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29123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81546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ABD</a:t>
            </a:r>
          </a:p>
          <a:p>
            <a:pPr marL="228600" lvl="0" indent="-228600">
              <a:buFont typeface="+mj-lt"/>
              <a:buAutoNum type="arabicPeriod"/>
            </a:pPr>
            <a:r>
              <a:rPr lang="en-US" dirty="0" smtClean="0"/>
              <a:t>A</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34746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5.xml"/><Relationship Id="rId5" Type="http://schemas.openxmlformats.org/officeDocument/2006/relationships/image" Target="../media/image4.png"/><Relationship Id="rId4"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8.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0.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0.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6.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17.png"/><Relationship Id="rId4" Type="http://schemas.openxmlformats.org/officeDocument/2006/relationships/image" Target="../media/image6.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8.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3.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5.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6.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8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7.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8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6.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10.png"/></Relationships>
</file>

<file path=ppt/slides/_rels/slide9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7.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10.png"/></Relationships>
</file>

<file path=ppt/slides/_rels/slide9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8.xml"/><Relationship Id="rId1" Type="http://schemas.openxmlformats.org/officeDocument/2006/relationships/slideLayout" Target="../slideLayouts/slideLayout14.xml"/><Relationship Id="rId5" Type="http://schemas.openxmlformats.org/officeDocument/2006/relationships/image" Target="../media/image4.png"/><Relationship Id="rId4" Type="http://schemas.openxmlformats.org/officeDocument/2006/relationships/image" Target="../media/image10.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文本占位符 23"/>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smtClean="0"/>
              <a:t>Datacom</a:t>
            </a:r>
            <a:endParaRPr lang="zh-CN" altLang="en-US" dirty="0"/>
          </a:p>
        </p:txBody>
      </p:sp>
      <p:sp>
        <p:nvSpPr>
          <p:cNvPr id="8" name="文本占位符 7"/>
          <p:cNvSpPr>
            <a:spLocks noGrp="1"/>
          </p:cNvSpPr>
          <p:nvPr>
            <p:ph type="body" sz="quarter" idx="19"/>
          </p:nvPr>
        </p:nvSpPr>
        <p:spPr/>
        <p:txBody>
          <a:bodyPr/>
          <a:lstStyle/>
          <a:p>
            <a:r>
              <a:rPr lang="en-US" altLang="zh-CN" smtClean="0"/>
              <a:t>General</a:t>
            </a:r>
            <a:endParaRPr lang="zh-CN" altLang="en-US" dirty="0"/>
          </a:p>
        </p:txBody>
      </p:sp>
      <p:sp>
        <p:nvSpPr>
          <p:cNvPr id="9" name="文本占位符 8"/>
          <p:cNvSpPr>
            <a:spLocks noGrp="1"/>
          </p:cNvSpPr>
          <p:nvPr>
            <p:ph type="body" sz="quarter" idx="20"/>
          </p:nvPr>
        </p:nvSpPr>
        <p:spPr/>
        <p:txBody>
          <a:bodyPr/>
          <a:lstStyle/>
          <a:p>
            <a:r>
              <a:rPr lang="en-US" altLang="zh-CN" smtClean="0"/>
              <a:t>V1.0</a:t>
            </a:r>
            <a:endParaRPr lang="zh-CN" altLang="en-US" dirty="0"/>
          </a:p>
        </p:txBody>
      </p:sp>
      <p:sp>
        <p:nvSpPr>
          <p:cNvPr id="2" name="文本占位符 1"/>
          <p:cNvSpPr>
            <a:spLocks noGrp="1"/>
          </p:cNvSpPr>
          <p:nvPr>
            <p:ph type="body" sz="quarter" idx="13"/>
          </p:nvPr>
        </p:nvSpPr>
        <p:spPr/>
        <p:txBody>
          <a:bodyPr/>
          <a:lstStyle/>
          <a:p>
            <a:r>
              <a:rPr lang="en-US" altLang="zh-CN" smtClean="0">
                <a:sym typeface="Huawei Sans" panose="020C0503030203020204" pitchFamily="34" charset="0"/>
              </a:rPr>
              <a:t>Chen Jianyuan/WX652820</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p:txBody>
          <a:bodyPr/>
          <a:lstStyle/>
          <a:p>
            <a:r>
              <a:rPr lang="en-US" altLang="zh-CN" smtClean="0"/>
              <a:t>2020.06.30</a:t>
            </a:r>
            <a:endParaRPr lang="zh-CN" altLang="en-US" dirty="0"/>
          </a:p>
        </p:txBody>
      </p:sp>
      <p:sp>
        <p:nvSpPr>
          <p:cNvPr id="4" name="文本占位符 3"/>
          <p:cNvSpPr>
            <a:spLocks noGrp="1"/>
          </p:cNvSpPr>
          <p:nvPr>
            <p:ph type="body" sz="quarter" idx="15"/>
          </p:nvPr>
        </p:nvSpPr>
        <p:spPr/>
        <p:txBody>
          <a:bodyPr/>
          <a:lstStyle/>
          <a:p>
            <a:r>
              <a:rPr lang="en-US" altLang="zh-CN" smtClean="0"/>
              <a:t>He Junjian/WX580230</a:t>
            </a:r>
            <a:endParaRPr lang="zh-CN" altLang="en-US" dirty="0"/>
          </a:p>
        </p:txBody>
      </p:sp>
      <p:sp>
        <p:nvSpPr>
          <p:cNvPr id="5" name="文本占位符 4"/>
          <p:cNvSpPr>
            <a:spLocks noGrp="1"/>
          </p:cNvSpPr>
          <p:nvPr>
            <p:ph type="body" sz="quarter" idx="16"/>
          </p:nvPr>
        </p:nvSpPr>
        <p:spPr/>
        <p:txBody>
          <a:bodyPr/>
          <a:lstStyle/>
          <a:p>
            <a:r>
              <a:rPr lang="en-US" altLang="zh-CN" smtClean="0"/>
              <a:t>New</a:t>
            </a:r>
            <a:endParaRPr lang="zh-CN" altLang="en-US" dirty="0"/>
          </a:p>
        </p:txBody>
      </p:sp>
      <p:sp>
        <p:nvSpPr>
          <p:cNvPr id="10" name="文本占位符 9"/>
          <p:cNvSpPr>
            <a:spLocks noGrp="1"/>
          </p:cNvSpPr>
          <p:nvPr>
            <p:ph type="body" sz="quarter" idx="21"/>
          </p:nvPr>
        </p:nvSpPr>
        <p:spPr/>
        <p:txBody>
          <a:bodyPr/>
          <a:lstStyle/>
          <a:p>
            <a:r>
              <a:rPr lang="en-US" altLang="zh-CN" smtClean="0"/>
              <a:t>He Junjian/WX580230</a:t>
            </a:r>
            <a:endParaRPr lang="zh-CN" altLang="en-US" dirty="0"/>
          </a:p>
        </p:txBody>
      </p:sp>
      <p:sp>
        <p:nvSpPr>
          <p:cNvPr id="11" name="文本占位符 10"/>
          <p:cNvSpPr>
            <a:spLocks noGrp="1"/>
          </p:cNvSpPr>
          <p:nvPr>
            <p:ph type="body" sz="quarter" idx="22"/>
          </p:nvPr>
        </p:nvSpPr>
        <p:spPr/>
        <p:txBody>
          <a:bodyPr/>
          <a:lstStyle/>
          <a:p>
            <a:r>
              <a:rPr lang="en-US" altLang="zh-CN" smtClean="0"/>
              <a:t>2021.07.31</a:t>
            </a:r>
            <a:endParaRPr lang="zh-CN" altLang="en-US" dirty="0"/>
          </a:p>
        </p:txBody>
      </p:sp>
      <p:sp>
        <p:nvSpPr>
          <p:cNvPr id="12" name="文本占位符 11"/>
          <p:cNvSpPr>
            <a:spLocks noGrp="1"/>
          </p:cNvSpPr>
          <p:nvPr>
            <p:ph type="body" sz="quarter" idx="23"/>
          </p:nvPr>
        </p:nvSpPr>
        <p:spPr/>
        <p:txBody>
          <a:bodyPr/>
          <a:lstStyle/>
          <a:p>
            <a:r>
              <a:rPr lang="en-US" altLang="zh-CN" smtClean="0"/>
              <a:t>Lu Yueyue/WX445705</a:t>
            </a:r>
            <a:endParaRPr lang="en-US" altLang="zh-CN" dirty="0">
              <a:sym typeface="Huawei Sans" panose="020C0503030203020204" pitchFamily="34" charset="0"/>
            </a:endParaRPr>
          </a:p>
        </p:txBody>
      </p:sp>
      <p:sp>
        <p:nvSpPr>
          <p:cNvPr id="13" name="文本占位符 12"/>
          <p:cNvSpPr>
            <a:spLocks noGrp="1"/>
          </p:cNvSpPr>
          <p:nvPr>
            <p:ph type="body" sz="quarter" idx="24"/>
          </p:nvPr>
        </p:nvSpPr>
        <p:spPr/>
        <p:txBody>
          <a:bodyPr/>
          <a:lstStyle/>
          <a:p>
            <a:r>
              <a:rPr lang="en-US" altLang="zh-CN" smtClean="0"/>
              <a:t>Update</a:t>
            </a:r>
            <a:endParaRPr lang="zh-CN" altLang="en-US" dirty="0"/>
          </a:p>
        </p:txBody>
      </p:sp>
      <p:sp>
        <p:nvSpPr>
          <p:cNvPr id="25" name="文本占位符 24"/>
          <p:cNvSpPr>
            <a:spLocks noGrp="1"/>
          </p:cNvSpPr>
          <p:nvPr>
            <p:ph type="body" sz="quarter" idx="25"/>
          </p:nvPr>
        </p:nvSpPr>
        <p:spPr/>
        <p:txBody>
          <a:bodyPr/>
          <a:lstStyle/>
          <a:p>
            <a:endParaRPr lang="zh-CN" altLang="en-US"/>
          </a:p>
        </p:txBody>
      </p:sp>
      <p:sp>
        <p:nvSpPr>
          <p:cNvPr id="26" name="文本占位符 25"/>
          <p:cNvSpPr>
            <a:spLocks noGrp="1"/>
          </p:cNvSpPr>
          <p:nvPr>
            <p:ph type="body" sz="quarter" idx="26"/>
          </p:nvPr>
        </p:nvSpPr>
        <p:spPr/>
        <p:txBody>
          <a:bodyPr/>
          <a:lstStyle/>
          <a:p>
            <a:endParaRPr lang="zh-CN" altLang="en-US"/>
          </a:p>
        </p:txBody>
      </p:sp>
      <p:sp>
        <p:nvSpPr>
          <p:cNvPr id="27" name="文本占位符 26"/>
          <p:cNvSpPr>
            <a:spLocks noGrp="1"/>
          </p:cNvSpPr>
          <p:nvPr>
            <p:ph type="body" sz="quarter" idx="27"/>
          </p:nvPr>
        </p:nvSpPr>
        <p:spPr/>
        <p:txBody>
          <a:bodyPr/>
          <a:lstStyle/>
          <a:p>
            <a:endParaRPr lang="zh-CN" altLang="en-US"/>
          </a:p>
        </p:txBody>
      </p:sp>
      <p:sp>
        <p:nvSpPr>
          <p:cNvPr id="28" name="文本占位符 27"/>
          <p:cNvSpPr>
            <a:spLocks noGrp="1"/>
          </p:cNvSpPr>
          <p:nvPr>
            <p:ph type="body" sz="quarter" idx="28"/>
          </p:nvPr>
        </p:nvSpPr>
        <p:spPr/>
        <p:txBody>
          <a:bodyPr/>
          <a:lstStyle/>
          <a:p>
            <a:endParaRPr lang="zh-CN" altLang="en-US"/>
          </a:p>
        </p:txBody>
      </p:sp>
      <p:sp>
        <p:nvSpPr>
          <p:cNvPr id="29" name="文本占位符 28"/>
          <p:cNvSpPr>
            <a:spLocks noGrp="1"/>
          </p:cNvSpPr>
          <p:nvPr>
            <p:ph type="body" sz="quarter" idx="29"/>
          </p:nvPr>
        </p:nvSpPr>
        <p:spPr/>
        <p:txBody>
          <a:bodyPr/>
          <a:lstStyle/>
          <a:p>
            <a:endParaRPr lang="zh-CN" altLang="en-US"/>
          </a:p>
        </p:txBody>
      </p:sp>
      <p:sp>
        <p:nvSpPr>
          <p:cNvPr id="30" name="文本占位符 29"/>
          <p:cNvSpPr>
            <a:spLocks noGrp="1"/>
          </p:cNvSpPr>
          <p:nvPr>
            <p:ph type="body" sz="quarter" idx="30"/>
          </p:nvPr>
        </p:nvSpPr>
        <p:spPr/>
        <p:txBody>
          <a:bodyPr/>
          <a:lstStyle/>
          <a:p>
            <a:endParaRPr lang="zh-CN" altLang="en-US"/>
          </a:p>
        </p:txBody>
      </p:sp>
      <p:sp>
        <p:nvSpPr>
          <p:cNvPr id="31" name="文本占位符 30"/>
          <p:cNvSpPr>
            <a:spLocks noGrp="1"/>
          </p:cNvSpPr>
          <p:nvPr>
            <p:ph type="body" sz="quarter" idx="31"/>
          </p:nvPr>
        </p:nvSpPr>
        <p:spPr/>
        <p:txBody>
          <a:bodyPr/>
          <a:lstStyle/>
          <a:p>
            <a:endParaRPr lang="zh-CN" altLang="en-US"/>
          </a:p>
        </p:txBody>
      </p:sp>
      <p:sp>
        <p:nvSpPr>
          <p:cNvPr id="32" name="文本占位符 31"/>
          <p:cNvSpPr>
            <a:spLocks noGrp="1"/>
          </p:cNvSpPr>
          <p:nvPr>
            <p:ph type="body" sz="quarter" idx="32"/>
          </p:nvPr>
        </p:nvSpPr>
        <p:spPr/>
        <p:txBody>
          <a:bodyPr/>
          <a:lstStyle/>
          <a:p>
            <a:endParaRPr lang="zh-CN" altLang="en-US"/>
          </a:p>
        </p:txBody>
      </p:sp>
      <p:sp>
        <p:nvSpPr>
          <p:cNvPr id="33" name="文本占位符 32"/>
          <p:cNvSpPr>
            <a:spLocks noGrp="1"/>
          </p:cNvSpPr>
          <p:nvPr>
            <p:ph type="body" sz="quarter" idx="33"/>
          </p:nvPr>
        </p:nvSpPr>
        <p:spPr/>
        <p:txBody>
          <a:bodyPr/>
          <a:lstStyle/>
          <a:p>
            <a:endParaRPr lang="zh-CN" altLang="en-US"/>
          </a:p>
        </p:txBody>
      </p:sp>
      <p:sp>
        <p:nvSpPr>
          <p:cNvPr id="34" name="文本占位符 33"/>
          <p:cNvSpPr>
            <a:spLocks noGrp="1"/>
          </p:cNvSpPr>
          <p:nvPr>
            <p:ph type="body" sz="quarter" idx="34"/>
          </p:nvPr>
        </p:nvSpPr>
        <p:spPr/>
        <p:txBody>
          <a:bodyPr/>
          <a:lstStyle/>
          <a:p>
            <a:endParaRPr lang="zh-CN" altLang="en-US"/>
          </a:p>
        </p:txBody>
      </p:sp>
      <p:sp>
        <p:nvSpPr>
          <p:cNvPr id="35" name="文本占位符 34"/>
          <p:cNvSpPr>
            <a:spLocks noGrp="1"/>
          </p:cNvSpPr>
          <p:nvPr>
            <p:ph type="body" sz="quarter" idx="35"/>
          </p:nvPr>
        </p:nvSpPr>
        <p:spPr/>
        <p:txBody>
          <a:bodyPr/>
          <a:lstStyle/>
          <a:p>
            <a:endParaRPr lang="zh-CN" altLang="en-US"/>
          </a:p>
        </p:txBody>
      </p:sp>
      <p:sp>
        <p:nvSpPr>
          <p:cNvPr id="36" name="文本占位符 35"/>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Port Isolation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5230272"/>
            <a:ext cx="9653588" cy="697283"/>
          </a:xfrm>
        </p:spPr>
        <p:txBody>
          <a:bodyPr/>
          <a:lstStyle/>
          <a:p>
            <a:r>
              <a:rPr lang="en-US" sz="1600" dirty="0" smtClean="0"/>
              <a:t>As shown in the figure, PC1, PC2, and PC3 belong to VLAN 2. After port isolation is configured, PC3 can communicate with PC1 and PC2, but PC1 and PC2 cannot communicate with each other.</a:t>
            </a:r>
            <a:endParaRPr lang="en-US" sz="1600" dirty="0"/>
          </a:p>
        </p:txBody>
      </p:sp>
      <p:grpSp>
        <p:nvGrpSpPr>
          <p:cNvPr id="31" name="组合 30"/>
          <p:cNvGrpSpPr/>
          <p:nvPr/>
        </p:nvGrpSpPr>
        <p:grpSpPr bwMode="gray">
          <a:xfrm>
            <a:off x="585933" y="1169988"/>
            <a:ext cx="5123543" cy="3977246"/>
            <a:chOff x="725714" y="1738105"/>
            <a:chExt cx="5123543" cy="3977246"/>
          </a:xfrm>
        </p:grpSpPr>
        <p:sp>
          <p:nvSpPr>
            <p:cNvPr id="4" name="圆角矩形 3"/>
            <p:cNvSpPr/>
            <p:nvPr/>
          </p:nvSpPr>
          <p:spPr bwMode="gray">
            <a:xfrm>
              <a:off x="725714" y="4304377"/>
              <a:ext cx="5123543" cy="1410974"/>
            </a:xfrm>
            <a:prstGeom prst="roundRect">
              <a:avLst>
                <a:gd name="adj" fmla="val 902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2842357" y="5346019"/>
              <a:ext cx="976549" cy="369332"/>
            </a:xfrm>
            <a:prstGeom prst="rect">
              <a:avLst/>
            </a:prstGeom>
            <a:noFill/>
          </p:spPr>
          <p:txBody>
            <a:bodyPr wrap="none" rtlCol="0">
              <a:spAutoFit/>
            </a:bodyPr>
            <a:lstStyle/>
            <a:p>
              <a:pPr fontAlgn="ctr"/>
              <a:r>
                <a:rPr lang="en-US" dirty="0" smtClean="0">
                  <a:latin typeface="Huawei Sans" panose="020C0503030203020204" pitchFamily="34" charset="0"/>
                </a:rPr>
                <a:t>VLAN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32065" y="2718836"/>
              <a:ext cx="540000" cy="442800"/>
            </a:xfrm>
            <a:prstGeom prst="rect">
              <a:avLst/>
            </a:prstGeom>
          </p:spPr>
        </p:pic>
        <p:pic>
          <p:nvPicPr>
            <p:cNvPr id="7" name="图片 6" descr="PC.png"/>
            <p:cNvPicPr>
              <a:picLocks noChangeAspect="1"/>
            </p:cNvPicPr>
            <p:nvPr/>
          </p:nvPicPr>
          <p:blipFill>
            <a:blip r:embed="rId4" cstate="print"/>
            <a:stretch>
              <a:fillRect/>
            </a:stretch>
          </p:blipFill>
          <p:spPr bwMode="gray">
            <a:xfrm>
              <a:off x="1106392" y="4458238"/>
              <a:ext cx="539063" cy="414000"/>
            </a:xfrm>
            <a:prstGeom prst="rect">
              <a:avLst/>
            </a:prstGeom>
          </p:spPr>
        </p:pic>
        <p:pic>
          <p:nvPicPr>
            <p:cNvPr id="8" name="图片 7" descr="PC.png"/>
            <p:cNvPicPr>
              <a:picLocks noChangeAspect="1"/>
            </p:cNvPicPr>
            <p:nvPr/>
          </p:nvPicPr>
          <p:blipFill>
            <a:blip r:embed="rId4" cstate="print"/>
            <a:stretch>
              <a:fillRect/>
            </a:stretch>
          </p:blipFill>
          <p:spPr bwMode="gray">
            <a:xfrm>
              <a:off x="3044853" y="4410997"/>
              <a:ext cx="539063" cy="414000"/>
            </a:xfrm>
            <a:prstGeom prst="rect">
              <a:avLst/>
            </a:prstGeom>
          </p:spPr>
        </p:pic>
        <p:pic>
          <p:nvPicPr>
            <p:cNvPr id="9" name="图片 8" descr="PC.png"/>
            <p:cNvPicPr>
              <a:picLocks noChangeAspect="1"/>
            </p:cNvPicPr>
            <p:nvPr/>
          </p:nvPicPr>
          <p:blipFill>
            <a:blip r:embed="rId4" cstate="print"/>
            <a:stretch>
              <a:fillRect/>
            </a:stretch>
          </p:blipFill>
          <p:spPr bwMode="gray">
            <a:xfrm>
              <a:off x="4924809" y="4458238"/>
              <a:ext cx="539063" cy="414000"/>
            </a:xfrm>
            <a:prstGeom prst="rect">
              <a:avLst/>
            </a:prstGeom>
          </p:spPr>
        </p:pic>
        <p:sp>
          <p:nvSpPr>
            <p:cNvPr id="10" name="文本框 9"/>
            <p:cNvSpPr txBox="1"/>
            <p:nvPr/>
          </p:nvSpPr>
          <p:spPr bwMode="gray">
            <a:xfrm>
              <a:off x="1104856" y="486368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3041465" y="4844536"/>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924809" y="4858920"/>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a:endCxn id="7" idx="0"/>
            </p:cNvCxnSpPr>
            <p:nvPr/>
          </p:nvCxnSpPr>
          <p:spPr bwMode="gray">
            <a:xfrm flipH="1">
              <a:off x="1375924" y="3161636"/>
              <a:ext cx="1781500"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2"/>
              <a:endCxn id="8" idx="0"/>
            </p:cNvCxnSpPr>
            <p:nvPr/>
          </p:nvCxnSpPr>
          <p:spPr bwMode="gray">
            <a:xfrm>
              <a:off x="3302065" y="3161636"/>
              <a:ext cx="12320" cy="12493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9" idx="0"/>
            </p:cNvCxnSpPr>
            <p:nvPr/>
          </p:nvCxnSpPr>
          <p:spPr bwMode="gray">
            <a:xfrm>
              <a:off x="3426293" y="3161636"/>
              <a:ext cx="1768048"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3540187" y="2702749"/>
              <a:ext cx="798617" cy="338554"/>
            </a:xfrm>
            <a:prstGeom prst="rect">
              <a:avLst/>
            </a:prstGeom>
            <a:noFill/>
          </p:spPr>
          <p:txBody>
            <a:bodyPr wrap="none" rtlCol="0">
              <a:spAutoFit/>
            </a:bodyPr>
            <a:lstStyle/>
            <a:p>
              <a:pPr fontAlgn="ctr"/>
              <a:r>
                <a:rPr lang="en-US" sz="1600" dirty="0" smtClean="0">
                  <a:latin typeface="Huawei Sans" panose="020C0503030203020204" pitchFamily="34" charset="0"/>
                </a:rPr>
                <a:t>Switch</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32065" y="1765994"/>
              <a:ext cx="540000" cy="442800"/>
            </a:xfrm>
            <a:prstGeom prst="rect">
              <a:avLst/>
            </a:prstGeom>
          </p:spPr>
        </p:pic>
        <p:sp>
          <p:nvSpPr>
            <p:cNvPr id="18" name="文本框 17"/>
            <p:cNvSpPr txBox="1"/>
            <p:nvPr/>
          </p:nvSpPr>
          <p:spPr bwMode="gray">
            <a:xfrm>
              <a:off x="3525891" y="1738105"/>
              <a:ext cx="809837" cy="338554"/>
            </a:xfrm>
            <a:prstGeom prst="rect">
              <a:avLst/>
            </a:prstGeom>
            <a:noFill/>
          </p:spPr>
          <p:txBody>
            <a:bodyPr wrap="none" rtlCol="0">
              <a:spAutoFit/>
            </a:bodyPr>
            <a:lstStyle/>
            <a:p>
              <a:pPr fontAlgn="ctr"/>
              <a:r>
                <a:rPr lang="en-US" sz="1600" dirty="0" smtClean="0">
                  <a:latin typeface="Huawei Sans" panose="020C0503030203020204" pitchFamily="34" charset="0"/>
                </a:rPr>
                <a:t>Router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bwMode="gray">
            <a:xfrm>
              <a:off x="1681925" y="3776481"/>
              <a:ext cx="1901991" cy="371912"/>
            </a:xfrm>
            <a:prstGeom prst="ellipse">
              <a:avLst/>
            </a:prstGeom>
            <a:no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6" idx="0"/>
              <a:endCxn id="17" idx="2"/>
            </p:cNvCxnSpPr>
            <p:nvPr/>
          </p:nvCxnSpPr>
          <p:spPr bwMode="gray">
            <a:xfrm flipV="1">
              <a:off x="3302065" y="2208794"/>
              <a:ext cx="0" cy="51004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3517627" y="307244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rot="5400000">
              <a:off x="3023219" y="334460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336553" y="3077785"/>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839815"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2672858"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4469803"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10.1.1.3/24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文本框 58"/>
          <p:cNvSpPr txBox="1"/>
          <p:nvPr/>
        </p:nvSpPr>
        <p:spPr bwMode="gray">
          <a:xfrm>
            <a:off x="6096000" y="1286289"/>
            <a:ext cx="2403222" cy="369332"/>
          </a:xfrm>
          <a:prstGeom prst="rect">
            <a:avLst/>
          </a:prstGeom>
          <a:noFill/>
        </p:spPr>
        <p:txBody>
          <a:bodyPr wrap="none" rtlCol="0">
            <a:spAutoFit/>
          </a:bodyPr>
          <a:lstStyle/>
          <a:p>
            <a:pPr fontAlgn="ctr"/>
            <a:r>
              <a:rPr lang="en-US" dirty="0" smtClean="0">
                <a:latin typeface="Huawei Sans" panose="020C0503030203020204" pitchFamily="34" charset="0"/>
              </a:rPr>
              <a:t>Switch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6096000" y="1677140"/>
            <a:ext cx="5649913" cy="2893100"/>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smtClean="0">
                <a:latin typeface="Huawei Sans" panose="020C0503030203020204" pitchFamily="34" charset="0"/>
              </a:rPr>
              <a:t>[Switch] </a:t>
            </a:r>
            <a:r>
              <a:rPr lang="en-US" dirty="0" err="1" smtClean="0">
                <a:latin typeface="Huawei Sans" panose="020C0503030203020204" pitchFamily="34" charset="0"/>
              </a:rPr>
              <a:t>vlan</a:t>
            </a:r>
            <a:r>
              <a:rPr lang="en-US" dirty="0" smtClean="0">
                <a:latin typeface="Huawei Sans" panose="020C0503030203020204" pitchFamily="34" charset="0"/>
              </a:rPr>
              <a:t> 2</a:t>
            </a:r>
          </a:p>
          <a:p>
            <a:pPr fontAlgn="ctr">
              <a:lnSpc>
                <a:spcPct val="100000"/>
              </a:lnSpc>
            </a:pPr>
            <a:r>
              <a:rPr lang="en-US" dirty="0" smtClean="0">
                <a:latin typeface="Huawei Sans" panose="020C0503030203020204" pitchFamily="34" charset="0"/>
              </a:rPr>
              <a:t>[Switch] port-isolate mode all</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lnSpc>
                <a:spcPct val="100000"/>
              </a:lnSpc>
            </a:pPr>
            <a:r>
              <a:rPr lang="en-US" dirty="0" smtClean="0">
                <a:latin typeface="Huawei Sans" panose="020C0503030203020204" pitchFamily="34" charset="0"/>
              </a:rPr>
              <a:t>[Switch-GigabitEthernet0/0/1] port link-type access</a:t>
            </a:r>
          </a:p>
          <a:p>
            <a:pPr fontAlgn="ctr">
              <a:lnSpc>
                <a:spcPct val="100000"/>
              </a:lnSpc>
            </a:pPr>
            <a:r>
              <a:rPr lang="en-US" dirty="0" smtClean="0">
                <a:latin typeface="Huawei Sans" panose="020C0503030203020204" pitchFamily="34" charset="0"/>
              </a:rPr>
              <a:t>[Switch-GigabitEthernet0/0/1]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smtClean="0">
              <a:latin typeface="Huawei Sans" panose="020C0503030203020204" pitchFamily="34" charset="0"/>
              <a:sym typeface="Huawei Sans" panose="020C0503030203020204" pitchFamily="34" charset="0"/>
            </a:endParaRPr>
          </a:p>
          <a:p>
            <a:pPr fontAlgn="ctr">
              <a:lnSpc>
                <a:spcPct val="100000"/>
              </a:lnSpc>
            </a:pPr>
            <a:r>
              <a:rPr lang="en-US" dirty="0" smtClean="0">
                <a:latin typeface="Huawei Sans" panose="020C0503030203020204" pitchFamily="34" charset="0"/>
              </a:rPr>
              <a:t>[Switch-GigabitEthernet0/0/1] port-isolate enable group 2 </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lnSpc>
                <a:spcPct val="100000"/>
              </a:lnSpc>
            </a:pPr>
            <a:r>
              <a:rPr lang="en-US" dirty="0" smtClean="0">
                <a:latin typeface="Huawei Sans" panose="020C0503030203020204" pitchFamily="34" charset="0"/>
              </a:rPr>
              <a:t>[Switch-GigabitEthernet0/0/2] port link-type access</a:t>
            </a:r>
          </a:p>
          <a:p>
            <a:pPr fontAlgn="ctr">
              <a:lnSpc>
                <a:spcPct val="100000"/>
              </a:lnSpc>
            </a:pPr>
            <a:r>
              <a:rPr lang="en-US" dirty="0" smtClean="0">
                <a:latin typeface="Huawei Sans" panose="020C0503030203020204" pitchFamily="34" charset="0"/>
              </a:rPr>
              <a:t>[Switch-GigabitEthernet0/0/2]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smtClean="0">
              <a:latin typeface="Huawei Sans" panose="020C0503030203020204" pitchFamily="34" charset="0"/>
              <a:sym typeface="Huawei Sans" panose="020C0503030203020204" pitchFamily="34" charset="0"/>
            </a:endParaRPr>
          </a:p>
          <a:p>
            <a:pPr fontAlgn="ctr">
              <a:lnSpc>
                <a:spcPct val="100000"/>
              </a:lnSpc>
            </a:pPr>
            <a:r>
              <a:rPr lang="en-US" dirty="0" smtClean="0">
                <a:latin typeface="Huawei Sans" panose="020C0503030203020204" pitchFamily="34" charset="0"/>
              </a:rPr>
              <a:t>[Switch-GigabitEthernet0/0/2] port-isolate enable group 2 </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lnSpc>
                <a:spcPct val="100000"/>
              </a:lnSpc>
            </a:pPr>
            <a:r>
              <a:rPr lang="en-US" dirty="0" smtClean="0">
                <a:latin typeface="Huawei Sans" panose="020C0503030203020204" pitchFamily="34" charset="0"/>
              </a:rPr>
              <a:t>[Switch-GigabitEthernet0/0/3] port link-type access</a:t>
            </a:r>
          </a:p>
          <a:p>
            <a:pPr fontAlgn="ctr">
              <a:lnSpc>
                <a:spcPct val="100000"/>
              </a:lnSpc>
            </a:pPr>
            <a:r>
              <a:rPr lang="en-US" dirty="0" smtClean="0">
                <a:latin typeface="Huawei Sans" panose="020C0503030203020204" pitchFamily="34" charset="0"/>
              </a:rPr>
              <a:t>[Switch-GigabitEthernet0/0/3]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03717604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pPr>
              <a:lnSpc>
                <a:spcPct val="100000"/>
              </a:lnSpc>
            </a:pPr>
            <a:r>
              <a:rPr lang="en-US" sz="1200" dirty="0" smtClean="0"/>
              <a:t>Port isolation can isolate interfaces in a VLAN. Two port isolation modes are available: Layer 2 isolation and Layer 3 interworking, and Layer 2 and Layer 3 isolation.</a:t>
            </a:r>
          </a:p>
          <a:p>
            <a:pPr>
              <a:lnSpc>
                <a:spcPct val="100000"/>
              </a:lnSpc>
            </a:pPr>
            <a:r>
              <a:rPr lang="en-US" sz="1200" dirty="0" smtClean="0"/>
              <a:t>MAC address entries of a switch are classified into static, </a:t>
            </a:r>
            <a:r>
              <a:rPr lang="en-US" sz="1200" dirty="0" err="1" smtClean="0"/>
              <a:t>blackhole</a:t>
            </a:r>
            <a:r>
              <a:rPr lang="en-US" sz="1200" dirty="0" smtClean="0"/>
              <a:t>, and dynamic MAC address entries.</a:t>
            </a:r>
          </a:p>
          <a:p>
            <a:pPr>
              <a:lnSpc>
                <a:spcPct val="100000"/>
              </a:lnSpc>
            </a:pPr>
            <a:r>
              <a:rPr lang="en-US" sz="1200" dirty="0" smtClean="0"/>
              <a:t>Port security enables a switch to convert dynamic MAC addresses learned by an interface into secure MAC addresses. Secure MAC addresses are usually used together with security protection actions.</a:t>
            </a:r>
          </a:p>
          <a:p>
            <a:pPr>
              <a:lnSpc>
                <a:spcPct val="100000"/>
              </a:lnSpc>
            </a:pPr>
            <a:r>
              <a:rPr lang="en-US" sz="1200" dirty="0" smtClean="0"/>
              <a:t>Enabling MAC address flapping detection on a switch helps engineers quickly troubleshoot loops on the switch.</a:t>
            </a:r>
          </a:p>
          <a:p>
            <a:pPr>
              <a:lnSpc>
                <a:spcPct val="100000"/>
              </a:lnSpc>
            </a:pPr>
            <a:r>
              <a:rPr lang="en-US" sz="1200" dirty="0" err="1" smtClean="0"/>
              <a:t>MACsec</a:t>
            </a:r>
            <a:r>
              <a:rPr lang="en-US" sz="1200" dirty="0" smtClean="0"/>
              <a:t> defines a method for secure data communication based on Ethernet and ensures data transmission security through hop-by-hop data encryption between devices.</a:t>
            </a:r>
          </a:p>
          <a:p>
            <a:pPr>
              <a:lnSpc>
                <a:spcPct val="100000"/>
              </a:lnSpc>
            </a:pPr>
            <a:r>
              <a:rPr lang="en-US" sz="1200" dirty="0" smtClean="0"/>
              <a:t>The difference between traffic suppression and storm control is that traffic suppression only limits the rate of various packets and discards excess packets, whereas storm control takes different actions, such as shutting down an interface or blocking packets based on the packet rate.</a:t>
            </a:r>
          </a:p>
          <a:p>
            <a:pPr>
              <a:lnSpc>
                <a:spcPct val="100000"/>
              </a:lnSpc>
            </a:pPr>
            <a:r>
              <a:rPr lang="en-US" sz="1200" dirty="0" smtClean="0"/>
              <a:t>DHCP snooping plays an important role in preventing network attacks on terminals that automatically obtain IP addresses on the Ethernet. You can configure the DHCP snooping trusted interface and DHCP snooping binding table to prevent DHCP-based network attacks.</a:t>
            </a:r>
          </a:p>
          <a:p>
            <a:pPr>
              <a:lnSpc>
                <a:spcPct val="100000"/>
              </a:lnSpc>
            </a:pPr>
            <a:r>
              <a:rPr lang="en-US" sz="1200" dirty="0" smtClean="0"/>
              <a:t>An IPSG-enabled switch checks packets against the binding table to prevent IP spoofing attacks.</a:t>
            </a:r>
          </a:p>
          <a:p>
            <a:pPr>
              <a:lnSpc>
                <a:spcPct val="100000"/>
              </a:lnSpc>
            </a:pPr>
            <a:r>
              <a:rPr lang="en-US" sz="1200" dirty="0" smtClean="0"/>
              <a:t>Deploying firewalls in hot standby mode can improve network reliability, and deploying firewall virtual systems can logically divide physical devices to improve resource utilization.</a:t>
            </a:r>
            <a:endParaRPr lang="en-US" altLang="zh-CN" sz="1200" dirty="0">
              <a:sym typeface="Huawei Sans" panose="020C0503030203020204" pitchFamily="34" charset="0"/>
            </a:endParaRPr>
          </a:p>
        </p:txBody>
      </p:sp>
    </p:spTree>
    <p:extLst>
      <p:ext uri="{BB962C8B-B14F-4D97-AF65-F5344CB8AC3E}">
        <p14:creationId xmlns:p14="http://schemas.microsoft.com/office/powerpoint/2010/main" val="392282721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5" name="文本占位符 4"/>
          <p:cNvSpPr>
            <a:spLocks noGrp="1"/>
          </p:cNvSpPr>
          <p:nvPr>
            <p:ph type="body" sz="quarter" idx="4294967295"/>
          </p:nvPr>
        </p:nvSpPr>
        <p:spPr bwMode="gray">
          <a:xfrm>
            <a:off x="455613" y="1233488"/>
            <a:ext cx="5640387" cy="1346201"/>
          </a:xfrm>
        </p:spPr>
        <p:txBody>
          <a:bodyPr/>
          <a:lstStyle/>
          <a:p>
            <a:pPr marL="457200" indent="-457200">
              <a:buSzPct val="100000"/>
              <a:buFont typeface="+mj-lt"/>
              <a:buAutoNum type="arabicPeriod"/>
            </a:pPr>
            <a:r>
              <a:rPr lang="en-US" sz="1800" dirty="0" smtClean="0"/>
              <a:t>Run </a:t>
            </a:r>
            <a:r>
              <a:rPr lang="en-US" sz="1800" b="1" dirty="0" smtClean="0"/>
              <a:t>the display port-isolate group group-number</a:t>
            </a:r>
            <a:r>
              <a:rPr lang="en-US" sz="1800" dirty="0" smtClean="0"/>
              <a:t> command to check interfaces in the port isolation group.</a:t>
            </a:r>
            <a:endParaRPr lang="en-US" altLang="zh-CN" sz="1800" dirty="0" smtClean="0">
              <a:sym typeface="Huawei Sans" panose="020C0503030203020204" pitchFamily="34" charset="0"/>
            </a:endParaRPr>
          </a:p>
          <a:p>
            <a:endParaRPr lang="en-US" altLang="zh-CN" sz="1800" dirty="0" smtClean="0">
              <a:sym typeface="Huawei Sans" panose="020C0503030203020204" pitchFamily="34" charset="0"/>
            </a:endParaRPr>
          </a:p>
          <a:p>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4" name="矩形 3"/>
          <p:cNvSpPr/>
          <p:nvPr/>
        </p:nvSpPr>
        <p:spPr bwMode="gray">
          <a:xfrm>
            <a:off x="888999" y="2745897"/>
            <a:ext cx="4852055" cy="738664"/>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[SW]display port-isolate group 2</a:t>
            </a:r>
          </a:p>
          <a:p>
            <a:pPr fontAlgn="ctr"/>
            <a:r>
              <a:rPr lang="en-US" sz="1400" dirty="0" smtClean="0">
                <a:solidFill>
                  <a:prstClr val="black"/>
                </a:solidFill>
                <a:latin typeface="Huawei Sans" panose="020C0503030203020204" pitchFamily="34" charset="0"/>
              </a:rPr>
              <a:t>  The ports in isolate group 2:</a:t>
            </a:r>
          </a:p>
          <a:p>
            <a:pPr fontAlgn="ctr"/>
            <a:r>
              <a:rPr lang="en-US" sz="1400" dirty="0" smtClean="0">
                <a:solidFill>
                  <a:prstClr val="black"/>
                </a:solidFill>
                <a:latin typeface="Huawei Sans" panose="020C0503030203020204" pitchFamily="34" charset="0"/>
              </a:rPr>
              <a:t>GigabitEthernet0/0/1     GigabitEthernet0/0/2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6654800" y="2745897"/>
            <a:ext cx="4901819" cy="2462213"/>
          </a:xfrm>
          <a:prstGeom prst="rect">
            <a:avLst/>
          </a:prstGeom>
          <a:solidFill>
            <a:schemeClr val="bg1">
              <a:lumMod val="85000"/>
            </a:schemeClr>
          </a:solidFill>
          <a:ln>
            <a:noFill/>
          </a:ln>
        </p:spPr>
        <p:txBody>
          <a:bodyPr wrap="square" rtlCol="0">
            <a:spAutoFit/>
          </a:bodyPr>
          <a:lstStyle/>
          <a:p>
            <a:pPr fontAlgn="ctr"/>
            <a:r>
              <a:rPr lang="en-US" sz="1400" dirty="0" smtClean="0">
                <a:latin typeface="Huawei Sans" panose="020C0503030203020204" pitchFamily="34" charset="0"/>
              </a:rPr>
              <a:t>PC1&gt;ping 10.1.1.2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Ping 10.1.1.2: 32 data bytes, Press </a:t>
            </a:r>
            <a:r>
              <a:rPr lang="en-US" sz="1400" dirty="0" err="1" smtClean="0">
                <a:solidFill>
                  <a:prstClr val="black"/>
                </a:solidFill>
                <a:latin typeface="Huawei Sans" panose="020C0503030203020204" pitchFamily="34" charset="0"/>
              </a:rPr>
              <a:t>Ctrl_C</a:t>
            </a:r>
            <a:r>
              <a:rPr lang="en-US" sz="1400" dirty="0" smtClean="0">
                <a:solidFill>
                  <a:prstClr val="black"/>
                </a:solidFill>
                <a:latin typeface="Huawei Sans" panose="020C0503030203020204" pitchFamily="34" charset="0"/>
              </a:rPr>
              <a:t> to break</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--- 10.1.1.2 ping statistics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5 packet(s) transmitted</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0 packet(s) received</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100.00% packet loss</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6194606" y="1233488"/>
            <a:ext cx="5641794" cy="867930"/>
          </a:xfrm>
          <a:prstGeom prst="rect">
            <a:avLst/>
          </a:prstGeom>
        </p:spPr>
        <p:txBody>
          <a:bodyPr wrap="square">
            <a:spAutoFit/>
          </a:bodyPr>
          <a:lstStyle/>
          <a:p>
            <a:pPr marL="342900" indent="-342900" fontAlgn="ctr">
              <a:lnSpc>
                <a:spcPct val="140000"/>
              </a:lnSpc>
              <a:spcBef>
                <a:spcPts val="792"/>
              </a:spcBef>
              <a:buFont typeface="+mj-lt"/>
              <a:buAutoNum type="arabicPeriod" startAt="2"/>
            </a:pPr>
            <a:r>
              <a:rPr lang="en-US" dirty="0" smtClean="0">
                <a:latin typeface="Huawei Sans" panose="020C0503030203020204" pitchFamily="34" charset="0"/>
              </a:rPr>
              <a:t>Verify that hosts in the same port isolation group cannot communicate with each other.</a:t>
            </a:r>
            <a:endParaRPr lang="en-US" altLang="zh-CN"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9634809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smtClean="0"/>
              <a:t>Ethernet Switching Security</a:t>
            </a:r>
            <a:endParaRPr lang="en-US" sz="1800" b="1" smtClean="0"/>
          </a:p>
          <a:p>
            <a:pPr lvl="1"/>
            <a:r>
              <a:rPr lang="en-US" sz="1600" smtClean="0">
                <a:solidFill>
                  <a:schemeClr val="bg1">
                    <a:lumMod val="50000"/>
                  </a:schemeClr>
                </a:solidFill>
              </a:rPr>
              <a:t>Port Isolation</a:t>
            </a:r>
            <a:endParaRPr lang="en-US" altLang="zh-CN" sz="160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smtClean="0"/>
              <a:t>MAC Address Table Security</a:t>
            </a:r>
            <a:endParaRPr lang="en-US" altLang="zh-CN" sz="1600" smtClean="0">
              <a:sym typeface="Huawei Sans" panose="020C0503030203020204" pitchFamily="34" charset="0"/>
            </a:endParaRPr>
          </a:p>
          <a:p>
            <a:pPr lvl="1"/>
            <a:r>
              <a:rPr lang="en-US" sz="1600" smtClean="0">
                <a:solidFill>
                  <a:schemeClr val="bg1">
                    <a:lumMod val="50000"/>
                  </a:schemeClr>
                </a:solidFill>
              </a:rPr>
              <a:t>Port Security</a:t>
            </a:r>
            <a:endParaRPr lang="en-US" altLang="zh-CN" sz="1600" smtClean="0">
              <a:solidFill>
                <a:schemeClr val="bg1">
                  <a:lumMod val="50000"/>
                </a:schemeClr>
              </a:solidFill>
              <a:sym typeface="Huawei Sans" panose="020C0503030203020204" pitchFamily="34" charset="0"/>
            </a:endParaRPr>
          </a:p>
          <a:p>
            <a:pPr lvl="1"/>
            <a:r>
              <a:rPr lang="en-US" sz="1600" smtClean="0">
                <a:solidFill>
                  <a:schemeClr val="bg1">
                    <a:lumMod val="50000"/>
                  </a:schemeClr>
                </a:solidFill>
              </a:rPr>
              <a:t>MAC Address Flapping Prevention and Detection</a:t>
            </a:r>
            <a:endParaRPr lang="en-US" altLang="zh-CN" sz="1600" smtClean="0">
              <a:solidFill>
                <a:schemeClr val="bg1">
                  <a:lumMod val="50000"/>
                </a:schemeClr>
              </a:solidFill>
              <a:sym typeface="Huawei Sans" panose="020C0503030203020204" pitchFamily="34" charset="0"/>
            </a:endParaRPr>
          </a:p>
          <a:p>
            <a:pPr lvl="1"/>
            <a:r>
              <a:rPr lang="en-US" sz="1600" smtClean="0">
                <a:solidFill>
                  <a:schemeClr val="bg1">
                    <a:lumMod val="50000"/>
                  </a:schemeClr>
                </a:solidFill>
              </a:rPr>
              <a:t>MACsec</a:t>
            </a:r>
            <a:endParaRPr lang="en-US" altLang="zh-CN" sz="1600" smtClean="0">
              <a:solidFill>
                <a:schemeClr val="bg1">
                  <a:lumMod val="50000"/>
                </a:schemeClr>
              </a:solidFill>
              <a:sym typeface="Huawei Sans" panose="020C0503030203020204" pitchFamily="34" charset="0"/>
            </a:endParaRPr>
          </a:p>
          <a:p>
            <a:pPr lvl="1"/>
            <a:r>
              <a:rPr lang="en-US" sz="1600" smtClean="0">
                <a:solidFill>
                  <a:schemeClr val="bg1">
                    <a:lumMod val="50000"/>
                  </a:schemeClr>
                </a:solidFill>
              </a:rPr>
              <a:t>Traffic Control</a:t>
            </a:r>
            <a:endParaRPr lang="en-US" altLang="zh-CN" sz="1600" smtClean="0">
              <a:solidFill>
                <a:schemeClr val="bg1">
                  <a:lumMod val="50000"/>
                </a:schemeClr>
              </a:solidFill>
              <a:sym typeface="Huawei Sans" panose="020C0503030203020204" pitchFamily="34" charset="0"/>
            </a:endParaRPr>
          </a:p>
          <a:p>
            <a:pPr lvl="1"/>
            <a:r>
              <a:rPr lang="en-US" sz="1600" smtClean="0">
                <a:solidFill>
                  <a:schemeClr val="bg1">
                    <a:lumMod val="50000"/>
                  </a:schemeClr>
                </a:solidFill>
              </a:rPr>
              <a:t>DHCP Snooping</a:t>
            </a:r>
          </a:p>
          <a:p>
            <a:pPr lvl="1"/>
            <a:r>
              <a:rPr lang="en-US" sz="1600" smtClean="0">
                <a:solidFill>
                  <a:schemeClr val="bg1">
                    <a:lumMod val="50000"/>
                  </a:schemeClr>
                </a:solidFill>
              </a:rPr>
              <a:t>IP Source Guard</a:t>
            </a:r>
          </a:p>
          <a:p>
            <a:r>
              <a:rPr lang="en-US" altLang="zh-CN" sz="180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923246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Types of MAC Address Entries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5545292" y="1039814"/>
            <a:ext cx="6203796" cy="4875042"/>
          </a:xfrm>
        </p:spPr>
        <p:txBody>
          <a:bodyPr/>
          <a:lstStyle/>
          <a:p>
            <a:r>
              <a:rPr lang="en-US" sz="1600" dirty="0" smtClean="0"/>
              <a:t>MAC address entries fall into the following types:</a:t>
            </a:r>
            <a:endParaRPr lang="en-US" altLang="zh-CN" sz="1600" dirty="0" smtClean="0">
              <a:sym typeface="Huawei Sans" panose="020C0503030203020204" pitchFamily="34" charset="0"/>
            </a:endParaRPr>
          </a:p>
          <a:p>
            <a:pPr lvl="1">
              <a:lnSpc>
                <a:spcPct val="120000"/>
              </a:lnSpc>
            </a:pPr>
            <a:r>
              <a:rPr lang="en-US" sz="1400" b="1" dirty="0" smtClean="0"/>
              <a:t>Dynamic MAC address entries </a:t>
            </a:r>
            <a:r>
              <a:rPr lang="en-US" sz="1400" dirty="0" smtClean="0"/>
              <a:t>are obtained by learning source MAC addresses of packets received on an interface, and will age out. After a device resets or an interface board is hot swapped or resets, dynamic MAC address entries on the device or interface board are lost.</a:t>
            </a:r>
          </a:p>
          <a:p>
            <a:pPr lvl="1">
              <a:lnSpc>
                <a:spcPct val="120000"/>
              </a:lnSpc>
            </a:pPr>
            <a:r>
              <a:rPr lang="en-US" sz="1400" b="1" dirty="0" smtClean="0"/>
              <a:t>Static MAC address entries </a:t>
            </a:r>
            <a:r>
              <a:rPr lang="en-US" sz="1400" dirty="0" smtClean="0"/>
              <a:t>that are manually configured by users and delivered to each interface card. Static MAC address entries will never age out. After a device resets or an interface board is hot swapped or resets, the static MAC address entries saved on the device or interface board are not lost. After an interface is statically bound to a MAC address, other interfaces discard packets originating from that source MAC address.</a:t>
            </a:r>
          </a:p>
          <a:p>
            <a:pPr lvl="1">
              <a:lnSpc>
                <a:spcPct val="120000"/>
              </a:lnSpc>
            </a:pPr>
            <a:r>
              <a:rPr lang="en-US" sz="1400" b="1" dirty="0" err="1" smtClean="0"/>
              <a:t>Blackhole</a:t>
            </a:r>
            <a:r>
              <a:rPr lang="en-US" sz="1400" b="1" dirty="0" smtClean="0"/>
              <a:t> MAC address entries </a:t>
            </a:r>
            <a:r>
              <a:rPr lang="en-US" sz="1400" dirty="0" smtClean="0"/>
              <a:t>that are manually configured by users and delivered to each interface card. </a:t>
            </a:r>
            <a:r>
              <a:rPr lang="en-US" sz="1400" dirty="0" err="1" smtClean="0"/>
              <a:t>Blackhole</a:t>
            </a:r>
            <a:r>
              <a:rPr lang="en-US" sz="1400" dirty="0" smtClean="0"/>
              <a:t> MAC address entries will never age out. After </a:t>
            </a:r>
            <a:r>
              <a:rPr lang="en-US" sz="1400" dirty="0" err="1" smtClean="0"/>
              <a:t>blackhole</a:t>
            </a:r>
            <a:r>
              <a:rPr lang="en-US" sz="1400" dirty="0" smtClean="0"/>
              <a:t> MAC address entries are configured, packets with the source or destination MAC addresses being the </a:t>
            </a:r>
            <a:r>
              <a:rPr lang="en-US" sz="1400" dirty="0" err="1" smtClean="0"/>
              <a:t>blackhole</a:t>
            </a:r>
            <a:r>
              <a:rPr lang="en-US" sz="1400" dirty="0" smtClean="0"/>
              <a:t> MAC addresses are discarded.</a:t>
            </a:r>
          </a:p>
          <a:p>
            <a:pPr>
              <a:lnSpc>
                <a:spcPct val="120000"/>
              </a:lnSpc>
            </a:pPr>
            <a:endParaRPr lang="en-US" altLang="zh-CN" sz="16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88198" y="1679412"/>
            <a:ext cx="540000" cy="442800"/>
          </a:xfrm>
          <a:prstGeom prst="rect">
            <a:avLst/>
          </a:prstGeom>
        </p:spPr>
      </p:pic>
      <p:pic>
        <p:nvPicPr>
          <p:cNvPr id="5" name="图片 4" descr="PC.png"/>
          <p:cNvPicPr>
            <a:picLocks noChangeAspect="1"/>
          </p:cNvPicPr>
          <p:nvPr/>
        </p:nvPicPr>
        <p:blipFill>
          <a:blip r:embed="rId4" cstate="print"/>
          <a:stretch>
            <a:fillRect/>
          </a:stretch>
        </p:blipFill>
        <p:spPr bwMode="gray">
          <a:xfrm>
            <a:off x="4399015" y="3021589"/>
            <a:ext cx="539063" cy="414000"/>
          </a:xfrm>
          <a:prstGeom prst="rect">
            <a:avLst/>
          </a:prstGeom>
        </p:spPr>
      </p:pic>
      <p:pic>
        <p:nvPicPr>
          <p:cNvPr id="6" name="图片 5" descr="PC.png"/>
          <p:cNvPicPr>
            <a:picLocks noChangeAspect="1"/>
          </p:cNvPicPr>
          <p:nvPr/>
        </p:nvPicPr>
        <p:blipFill>
          <a:blip r:embed="rId4" cstate="print"/>
          <a:stretch>
            <a:fillRect/>
          </a:stretch>
        </p:blipFill>
        <p:spPr bwMode="gray">
          <a:xfrm>
            <a:off x="2889135" y="3019857"/>
            <a:ext cx="539063" cy="414000"/>
          </a:xfrm>
          <a:prstGeom prst="rect">
            <a:avLst/>
          </a:prstGeom>
        </p:spPr>
      </p:pic>
      <p:pic>
        <p:nvPicPr>
          <p:cNvPr id="7" name="图片 6" descr="PC.png"/>
          <p:cNvPicPr>
            <a:picLocks noChangeAspect="1"/>
          </p:cNvPicPr>
          <p:nvPr/>
        </p:nvPicPr>
        <p:blipFill>
          <a:blip r:embed="rId4" cstate="print"/>
          <a:stretch>
            <a:fillRect/>
          </a:stretch>
        </p:blipFill>
        <p:spPr bwMode="gray">
          <a:xfrm>
            <a:off x="1420542" y="3021589"/>
            <a:ext cx="539063" cy="414000"/>
          </a:xfrm>
          <a:prstGeom prst="rect">
            <a:avLst/>
          </a:prstGeom>
        </p:spPr>
      </p:pic>
      <p:cxnSp>
        <p:nvCxnSpPr>
          <p:cNvPr id="8" name="直接连接符 7"/>
          <p:cNvCxnSpPr>
            <a:endCxn id="7" idx="0"/>
          </p:cNvCxnSpPr>
          <p:nvPr/>
        </p:nvCxnSpPr>
        <p:spPr bwMode="gray">
          <a:xfrm flipH="1">
            <a:off x="1690074" y="2107401"/>
            <a:ext cx="1288076"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bwMode="gray">
          <a:xfrm>
            <a:off x="3158198" y="2122212"/>
            <a:ext cx="469" cy="8976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5" idx="0"/>
          </p:cNvCxnSpPr>
          <p:nvPr/>
        </p:nvCxnSpPr>
        <p:spPr bwMode="gray">
          <a:xfrm>
            <a:off x="3338715" y="2107401"/>
            <a:ext cx="1329832"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bwMode="gray">
          <a:xfrm>
            <a:off x="3404888" y="1624018"/>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2121106" y="201632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3092208" y="239036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470677" y="202059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417469" y="340665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2891249" y="340665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393828" y="3404925"/>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741278"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0021-0000-0001</a:t>
            </a:r>
            <a:endParaRPr lang="en-US" sz="1400" dirty="0">
              <a:latin typeface="Huawei Sans" panose="020C0503030203020204" pitchFamily="34" charset="0"/>
            </a:endParaRPr>
          </a:p>
        </p:txBody>
      </p:sp>
      <p:sp>
        <p:nvSpPr>
          <p:cNvPr id="21" name="矩形 20"/>
          <p:cNvSpPr/>
          <p:nvPr/>
        </p:nvSpPr>
        <p:spPr bwMode="gray">
          <a:xfrm>
            <a:off x="2460196"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4007692"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2598105935"/>
              </p:ext>
            </p:extLst>
          </p:nvPr>
        </p:nvGraphicFramePr>
        <p:xfrm>
          <a:off x="714969" y="4245576"/>
          <a:ext cx="5067300" cy="1516820"/>
        </p:xfrm>
        <a:graphic>
          <a:graphicData uri="http://schemas.openxmlformats.org/drawingml/2006/table">
            <a:tbl>
              <a:tblPr/>
              <a:tblGrid>
                <a:gridCol w="1851879"/>
                <a:gridCol w="941795"/>
                <a:gridCol w="1094004"/>
                <a:gridCol w="1179622"/>
              </a:tblGrid>
              <a:tr h="389283">
                <a:tc>
                  <a:txBody>
                    <a:bodyPr/>
                    <a:lstStyle/>
                    <a:p>
                      <a:pPr algn="ctr" rtl="0" fontAlgn="ctr"/>
                      <a:r>
                        <a:rPr lang="en-US"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MAC Address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altLang="zh-CN"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T</a:t>
                      </a:r>
                      <a:r>
                        <a:rPr lang="en-US" altLang="zh-CN"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ype</a:t>
                      </a:r>
                      <a:endPar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3442">
                <a:tc>
                  <a:txBody>
                    <a:bodyPr/>
                    <a:lstStyle/>
                    <a:p>
                      <a:pPr algn="ctr" rtl="0" fontAlgn="ctr"/>
                      <a:r>
                        <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0021-0000-0001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Static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245">
                <a:tc>
                  <a:txBody>
                    <a:bodyPr/>
                    <a:lstStyle/>
                    <a:p>
                      <a:pPr algn="ctr" rtl="0" fontAlgn="ctr"/>
                      <a:r>
                        <a:rPr lang="en-US" altLang="zh-CN" sz="14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0021-0000-0002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GE0/0/2</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Blackhole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4850">
                <a:tc>
                  <a:txBody>
                    <a:bodyPr/>
                    <a:lstStyle/>
                    <a:p>
                      <a:pPr algn="ctr" rtl="0" fontAlgn="ctr"/>
                      <a:r>
                        <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0021-0000-0003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GE0/0/3</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4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Dynamic</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692736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bwMode="gray">
          <a:xfrm>
            <a:off x="5805281" y="1577914"/>
            <a:ext cx="5824744" cy="721951"/>
          </a:xfrm>
          <a:prstGeom prst="roundRect">
            <a:avLst>
              <a:gd name="adj" fmla="val 1456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5805281" y="2469484"/>
            <a:ext cx="5824744" cy="721951"/>
          </a:xfrm>
          <a:prstGeom prst="roundRect">
            <a:avLst>
              <a:gd name="adj" fmla="val 1456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5805281" y="3342881"/>
            <a:ext cx="5824744" cy="721951"/>
          </a:xfrm>
          <a:prstGeom prst="roundRect">
            <a:avLst>
              <a:gd name="adj" fmla="val 1456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5805281" y="4196043"/>
            <a:ext cx="5824744" cy="721951"/>
          </a:xfrm>
          <a:prstGeom prst="roundRect">
            <a:avLst>
              <a:gd name="adj" fmla="val 1456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5805281" y="5136012"/>
            <a:ext cx="5824744" cy="721951"/>
          </a:xfrm>
          <a:prstGeom prst="roundRect">
            <a:avLst>
              <a:gd name="adj" fmla="val 1456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2375206" y="1716725"/>
            <a:ext cx="2462664" cy="462651"/>
          </a:xfrm>
          <a:prstGeom prst="roundRect">
            <a:avLst>
              <a:gd name="adj" fmla="val 2373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2375206" y="2576082"/>
            <a:ext cx="2462664" cy="462651"/>
          </a:xfrm>
          <a:prstGeom prst="roundRect">
            <a:avLst>
              <a:gd name="adj" fmla="val 2373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2375206" y="3472532"/>
            <a:ext cx="2462664" cy="462651"/>
          </a:xfrm>
          <a:prstGeom prst="roundRect">
            <a:avLst>
              <a:gd name="adj" fmla="val 2373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2375206" y="4378675"/>
            <a:ext cx="2462664" cy="462651"/>
          </a:xfrm>
          <a:prstGeom prst="roundRect">
            <a:avLst>
              <a:gd name="adj" fmla="val 2373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bwMode="gray">
          <a:xfrm>
            <a:off x="2375206" y="5265663"/>
            <a:ext cx="2462664" cy="462651"/>
          </a:xfrm>
          <a:prstGeom prst="roundRect">
            <a:avLst>
              <a:gd name="adj" fmla="val 23738"/>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MAC Address Table Security</a:t>
            </a:r>
            <a:endParaRPr lang="en-US" altLang="zh-CN" dirty="0">
              <a:sym typeface="Huawei Sans" panose="020C0503030203020204" pitchFamily="34" charset="0"/>
            </a:endParaRPr>
          </a:p>
        </p:txBody>
      </p:sp>
      <p:sp>
        <p:nvSpPr>
          <p:cNvPr id="4" name="文本框 3"/>
          <p:cNvSpPr txBox="1"/>
          <p:nvPr/>
        </p:nvSpPr>
        <p:spPr bwMode="gray">
          <a:xfrm>
            <a:off x="2492659" y="1789286"/>
            <a:ext cx="223811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Static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2599043" y="2531945"/>
            <a:ext cx="2025344" cy="523220"/>
          </a:xfrm>
          <a:prstGeom prst="rect">
            <a:avLst/>
          </a:prstGeom>
          <a:noFill/>
        </p:spPr>
        <p:txBody>
          <a:bodyPr wrap="square" rtlCol="0">
            <a:spAutoFit/>
          </a:bodyPr>
          <a:lstStyle/>
          <a:p>
            <a:pPr algn="ctr" fontAlgn="ctr"/>
            <a:r>
              <a:rPr lang="en-US" sz="1400" dirty="0" err="1" smtClean="0">
                <a:latin typeface="Huawei Sans" panose="020C0503030203020204" pitchFamily="34" charset="0"/>
              </a:rPr>
              <a:t>Blackhole</a:t>
            </a:r>
            <a:r>
              <a:rPr lang="en-US" sz="1400" dirty="0" smtClean="0">
                <a:latin typeface="Huawei Sans" panose="020C0503030203020204" pitchFamily="34" charset="0"/>
              </a:rPr>
              <a:t>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2337313" y="3563262"/>
            <a:ext cx="2548805"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Dynamic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2646668" y="4344902"/>
            <a:ext cx="193009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Disabling MAC address learning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289065" y="5253229"/>
            <a:ext cx="2682569" cy="523220"/>
          </a:xfrm>
          <a:prstGeom prst="rect">
            <a:avLst/>
          </a:prstGeom>
          <a:noFill/>
        </p:spPr>
        <p:txBody>
          <a:bodyPr wrap="square" rtlCol="0">
            <a:spAutoFit/>
          </a:bodyPr>
          <a:lstStyle>
            <a:defPPr>
              <a:defRPr lang="en-US"/>
            </a:defPPr>
            <a:lvl1pPr algn="ctr" fontAlgn="ctr">
              <a:defRPr sz="1400">
                <a:latin typeface="Huawei Sans" panose="020C0503030203020204" pitchFamily="34" charset="0"/>
              </a:defRPr>
            </a:lvl1pPr>
          </a:lstStyle>
          <a:p>
            <a:r>
              <a:rPr lang="en-US" dirty="0"/>
              <a:t>Limiting the number of learned MAC addresses</a:t>
            </a:r>
            <a:endParaRPr lang="en-US" altLang="zh-CN" dirty="0">
              <a:sym typeface="Huawei Sans" panose="020C0503030203020204" pitchFamily="34" charset="0"/>
            </a:endParaRPr>
          </a:p>
        </p:txBody>
      </p:sp>
      <p:sp>
        <p:nvSpPr>
          <p:cNvPr id="9" name="文本框 8"/>
          <p:cNvSpPr txBox="1"/>
          <p:nvPr/>
        </p:nvSpPr>
        <p:spPr bwMode="gray">
          <a:xfrm>
            <a:off x="350839" y="3468012"/>
            <a:ext cx="1744662" cy="1077218"/>
          </a:xfrm>
          <a:prstGeom prst="rect">
            <a:avLst/>
          </a:prstGeom>
          <a:noFill/>
        </p:spPr>
        <p:txBody>
          <a:bodyPr wrap="square" rtlCol="0">
            <a:spAutoFit/>
          </a:bodyPr>
          <a:lstStyle/>
          <a:p>
            <a:pPr algn="ctr" fontAlgn="ctr"/>
            <a:r>
              <a:rPr lang="en-US" altLang="zh-CN" sz="1600" b="1" dirty="0">
                <a:latin typeface="Huawei Sans" panose="020C0503030203020204" pitchFamily="34" charset="0"/>
              </a:rPr>
              <a:t>Measures to ensure security of the MAC address table</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5814805" y="1615724"/>
            <a:ext cx="5649913" cy="646331"/>
          </a:xfrm>
          <a:prstGeom prst="rect">
            <a:avLst/>
          </a:prstGeom>
          <a:noFill/>
        </p:spPr>
        <p:txBody>
          <a:bodyPr wrap="square" rtlCol="0">
            <a:spAutoFit/>
          </a:bodyPr>
          <a:lstStyle/>
          <a:p>
            <a:pPr fontAlgn="ctr"/>
            <a:r>
              <a:rPr lang="en-US" sz="1200" dirty="0" smtClean="0">
                <a:latin typeface="Huawei Sans" panose="020C0503030203020204" pitchFamily="34" charset="0"/>
              </a:rPr>
              <a:t>You can configure MAC address entries of fixed uplink devices or MAC addresses of trusted user terminals as static MAC address entries to ensure communication security.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5814805" y="2599627"/>
            <a:ext cx="5649913" cy="461665"/>
          </a:xfrm>
          <a:prstGeom prst="rect">
            <a:avLst/>
          </a:prstGeom>
          <a:noFill/>
        </p:spPr>
        <p:txBody>
          <a:bodyPr wrap="square" rtlCol="0">
            <a:spAutoFit/>
          </a:bodyPr>
          <a:lstStyle/>
          <a:p>
            <a:pPr fontAlgn="ctr"/>
            <a:r>
              <a:rPr lang="en-US" sz="1200" dirty="0" smtClean="0">
                <a:latin typeface="Huawei Sans" panose="020C0503030203020204" pitchFamily="34" charset="0"/>
              </a:rPr>
              <a:t>To prevent hackers from attacking the network through MAC addresses, the switch discards the packets from or to </a:t>
            </a: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5814805" y="3473024"/>
            <a:ext cx="5533280" cy="461665"/>
          </a:xfrm>
          <a:prstGeom prst="rect">
            <a:avLst/>
          </a:prstGeom>
          <a:noFill/>
        </p:spPr>
        <p:txBody>
          <a:bodyPr wrap="square" rtlCol="0">
            <a:spAutoFit/>
          </a:bodyPr>
          <a:lstStyle/>
          <a:p>
            <a:pPr fontAlgn="ctr"/>
            <a:r>
              <a:rPr lang="en-US" sz="1200" dirty="0" smtClean="0">
                <a:latin typeface="Huawei Sans" panose="020C0503030203020204" pitchFamily="34" charset="0"/>
              </a:rPr>
              <a:t>You can configure an aging time for dynamic MAC address entries to prevent explosive growth of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5814805" y="4233853"/>
            <a:ext cx="5805695" cy="646331"/>
          </a:xfrm>
          <a:prstGeom prst="rect">
            <a:avLst/>
          </a:prstGeom>
          <a:noFill/>
        </p:spPr>
        <p:txBody>
          <a:bodyPr wrap="square" rtlCol="0">
            <a:spAutoFit/>
          </a:bodyPr>
          <a:lstStyle/>
          <a:p>
            <a:pPr fontAlgn="ctr"/>
            <a:r>
              <a:rPr lang="en-US" sz="1200" dirty="0" smtClean="0">
                <a:latin typeface="Huawei Sans" panose="020C0503030203020204" pitchFamily="34" charset="0"/>
              </a:rPr>
              <a:t>If the network environment is fixed or the forwarding path has been specified, you can disable MAC address learning to prevent untrusted users from accessing the network and prevent MAC address attacks, improving network security.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814805" y="5266155"/>
            <a:ext cx="5649912" cy="461665"/>
          </a:xfrm>
          <a:prstGeom prst="rect">
            <a:avLst/>
          </a:prstGeom>
          <a:noFill/>
        </p:spPr>
        <p:txBody>
          <a:bodyPr wrap="square" rtlCol="0">
            <a:spAutoFit/>
          </a:bodyPr>
          <a:lstStyle/>
          <a:p>
            <a:pPr fontAlgn="ctr"/>
            <a:r>
              <a:rPr lang="en-US" sz="1200" dirty="0" smtClean="0">
                <a:latin typeface="Huawei Sans" panose="020C0503030203020204" pitchFamily="34" charset="0"/>
              </a:rPr>
              <a:t>On an insecure network, you can limit the number of learned MAC addresses to prevent attackers from changing MAC addresses to initiate attacks.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ight Arrow 157"/>
          <p:cNvSpPr/>
          <p:nvPr/>
        </p:nvSpPr>
        <p:spPr bwMode="gray">
          <a:xfrm>
            <a:off x="4924011" y="1797266"/>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ight Arrow 157"/>
          <p:cNvSpPr/>
          <p:nvPr/>
        </p:nvSpPr>
        <p:spPr bwMode="gray">
          <a:xfrm>
            <a:off x="4924011" y="2645659"/>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p:cNvSpPr/>
          <p:nvPr/>
        </p:nvSpPr>
        <p:spPr bwMode="gray">
          <a:xfrm>
            <a:off x="4924011" y="3531149"/>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bwMode="gray">
          <a:xfrm>
            <a:off x="4924011" y="4461123"/>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ight Arrow 157"/>
          <p:cNvSpPr/>
          <p:nvPr/>
        </p:nvSpPr>
        <p:spPr bwMode="gray">
          <a:xfrm>
            <a:off x="4924011" y="5337398"/>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AutoShape 90"/>
          <p:cNvSpPr>
            <a:spLocks/>
          </p:cNvSpPr>
          <p:nvPr/>
        </p:nvSpPr>
        <p:spPr bwMode="gray">
          <a:xfrm>
            <a:off x="2075581" y="1900538"/>
            <a:ext cx="213484" cy="3606085"/>
          </a:xfrm>
          <a:prstGeom prst="leftBrace">
            <a:avLst>
              <a:gd name="adj1" fmla="val 189561"/>
              <a:gd name="adj2" fmla="val 50000"/>
            </a:avLst>
          </a:prstGeom>
          <a:noFill/>
          <a:ln w="28575">
            <a:solidFill>
              <a:schemeClr val="bg1">
                <a:lumMod val="50000"/>
              </a:schemeClr>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956969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MAC Address Entries</a:t>
            </a:r>
            <a:endParaRPr lang="en-US" altLang="zh-CN" dirty="0">
              <a:sym typeface="Huawei Sans" panose="020C0503030203020204" pitchFamily="34" charset="0"/>
            </a:endParaRPr>
          </a:p>
        </p:txBody>
      </p:sp>
      <p:sp>
        <p:nvSpPr>
          <p:cNvPr id="9" name="矩形 8"/>
          <p:cNvSpPr/>
          <p:nvPr/>
        </p:nvSpPr>
        <p:spPr bwMode="gray">
          <a:xfrm>
            <a:off x="1012866" y="1797459"/>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static </a:t>
            </a:r>
            <a:r>
              <a:rPr lang="en-US" sz="1600" i="1" dirty="0" smtClean="0">
                <a:latin typeface="Huawei Sans" panose="020C0503030203020204" pitchFamily="34" charset="0"/>
              </a:rPr>
              <a:t>mac-address</a:t>
            </a:r>
            <a:r>
              <a:rPr lang="en-US" sz="1600" b="1" dirty="0" smtClean="0">
                <a:latin typeface="Huawei Sans" panose="020C0503030203020204" pitchFamily="34" charset="0"/>
              </a:rPr>
              <a:t> </a:t>
            </a:r>
            <a:r>
              <a:rPr lang="en-US" sz="1600" i="1" dirty="0" smtClean="0">
                <a:latin typeface="Huawei Sans" panose="020C0503030203020204" pitchFamily="34" charset="0"/>
              </a:rPr>
              <a:t>interface-type interface-number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static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1012866" y="2144933"/>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specified VLAN must have been created and added to the bound interface. The specified MAC address must be a unicast MAC address and cannot be a multicast or broadcast MAC address.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12866" y="3418015"/>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a:t>
            </a:r>
            <a:r>
              <a:rPr lang="en-US" sz="1600" b="1" dirty="0" err="1" smtClean="0">
                <a:latin typeface="Huawei Sans" panose="020C0503030203020204" pitchFamily="34" charset="0"/>
              </a:rPr>
              <a:t>blackhole</a:t>
            </a:r>
            <a:r>
              <a:rPr lang="en-US" sz="1600" b="1" dirty="0" smtClean="0">
                <a:latin typeface="Huawei Sans" panose="020C0503030203020204" pitchFamily="34" charset="0"/>
              </a:rPr>
              <a:t> </a:t>
            </a:r>
            <a:r>
              <a:rPr lang="en-US" sz="1600" i="1" dirty="0" smtClean="0">
                <a:latin typeface="Huawei Sans" panose="020C0503030203020204" pitchFamily="34" charset="0"/>
              </a:rPr>
              <a:t>mac-address</a:t>
            </a:r>
            <a:r>
              <a:rPr lang="en-US" sz="1600" b="1" dirty="0" smtClean="0">
                <a:latin typeface="Huawei Sans" panose="020C0503030203020204" pitchFamily="34" charset="0"/>
              </a:rPr>
              <a:t> [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551384" y="2985868"/>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a:t>
            </a:r>
            <a:r>
              <a:rPr lang="en-US" sz="1600" dirty="0" err="1" smtClean="0">
                <a:latin typeface="Huawei Sans" panose="020C0503030203020204" pitchFamily="34" charset="0"/>
              </a:rPr>
              <a:t>blackhole</a:t>
            </a:r>
            <a:r>
              <a:rPr lang="en-US" sz="1600" dirty="0" smtClean="0">
                <a:latin typeface="Huawei Sans" panose="020C0503030203020204" pitchFamily="34" charset="0"/>
              </a:rPr>
              <a:t> MAC address entry.</a:t>
            </a:r>
            <a:endParaRPr lang="en-US" sz="1600" dirty="0">
              <a:latin typeface="Huawei Sans" panose="020C0503030203020204" pitchFamily="34" charset="0"/>
            </a:endParaRPr>
          </a:p>
        </p:txBody>
      </p:sp>
      <p:sp>
        <p:nvSpPr>
          <p:cNvPr id="14" name="矩形 13"/>
          <p:cNvSpPr/>
          <p:nvPr/>
        </p:nvSpPr>
        <p:spPr bwMode="gray">
          <a:xfrm>
            <a:off x="1012866" y="385016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device discards the received packets originating from or destined for </a:t>
            </a:r>
            <a:r>
              <a:rPr lang="en-US" sz="1600" dirty="0" err="1" smtClean="0">
                <a:latin typeface="Huawei Sans" panose="020C0503030203020204" pitchFamily="34" charset="0"/>
              </a:rPr>
              <a:t>blackhole</a:t>
            </a:r>
            <a:r>
              <a:rPr lang="en-US" sz="1600" dirty="0" smtClean="0">
                <a:latin typeface="Huawei Sans" panose="020C0503030203020204" pitchFamily="34" charset="0"/>
              </a:rPr>
              <a:t> MAC addresses.</a:t>
            </a:r>
            <a:endParaRPr lang="en-US" sz="1600" dirty="0">
              <a:latin typeface="Huawei Sans" panose="020C0503030203020204" pitchFamily="34" charset="0"/>
            </a:endParaRPr>
          </a:p>
        </p:txBody>
      </p:sp>
      <p:sp>
        <p:nvSpPr>
          <p:cNvPr id="15" name="矩形 14"/>
          <p:cNvSpPr/>
          <p:nvPr/>
        </p:nvSpPr>
        <p:spPr bwMode="gray">
          <a:xfrm>
            <a:off x="1012866" y="4790451"/>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aging-time </a:t>
            </a:r>
            <a:r>
              <a:rPr lang="en-US" sz="1600" i="1" dirty="0" err="1" smtClean="0">
                <a:latin typeface="Huawei Sans" panose="020C0503030203020204" pitchFamily="34" charset="0"/>
              </a:rPr>
              <a:t>aging-time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551384" y="4358304"/>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Set an aging time for a dynamic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595244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Disabling MAC Address Learning</a:t>
            </a:r>
            <a:endParaRPr lang="en-US" altLang="zh-CN" dirty="0">
              <a:sym typeface="Huawei Sans" panose="020C0503030203020204" pitchFamily="34" charset="0"/>
            </a:endParaRPr>
          </a:p>
        </p:txBody>
      </p:sp>
      <p:sp>
        <p:nvSpPr>
          <p:cNvPr id="4" name="矩形 3"/>
          <p:cNvSpPr/>
          <p:nvPr/>
        </p:nvSpPr>
        <p:spPr bwMode="gray">
          <a:xfrm>
            <a:off x="1000125" y="1797459"/>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mac-address learning disable [ action { discard | forward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38642"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Disable MAC address limiting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00125" y="2144933"/>
            <a:ext cx="10608699" cy="2246769"/>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MAC address learning is enabled on an interface.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lnSpc>
                <a:spcPts val="2400"/>
              </a:lnSpc>
              <a:buFont typeface="Huawei Sans" panose="020C0503030203020204" pitchFamily="34" charset="0"/>
              <a:buChar char="▫"/>
            </a:pPr>
            <a:r>
              <a:rPr lang="en-US" sz="1600" dirty="0" smtClean="0">
                <a:latin typeface="Huawei Sans" panose="020C0503030203020204" pitchFamily="34" charset="0"/>
              </a:rPr>
              <a:t>By default, the device takes the forward action after MAC address learning is disabled. That is, the device forwards packets according to the MAC address table. </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lnSpc>
                <a:spcPts val="2400"/>
              </a:lnSpc>
              <a:buFont typeface="Huawei Sans" panose="020C0503030203020204" pitchFamily="34" charset="0"/>
              <a:buChar char="▫"/>
            </a:pPr>
            <a:r>
              <a:rPr lang="en-US" sz="1600" dirty="0" smtClean="0">
                <a:latin typeface="Huawei Sans" panose="020C0503030203020204" pitchFamily="34" charset="0"/>
              </a:rPr>
              <a:t>When the action is set to discard, the device looks up the source MAC address of the packet in the MAC address table. If the </a:t>
            </a:r>
            <a:r>
              <a:rPr lang="en-US" altLang="zh-CN" sz="1600" dirty="0" smtClean="0">
                <a:latin typeface="Huawei Sans" panose="020C0503030203020204" pitchFamily="34" charset="0"/>
              </a:rPr>
              <a:t>interface and MAC address match </a:t>
            </a:r>
            <a:r>
              <a:rPr lang="en-US" sz="1600" dirty="0" smtClean="0">
                <a:latin typeface="Huawei Sans" panose="020C0503030203020204" pitchFamily="34" charset="0"/>
              </a:rPr>
              <a:t>the MAC address entry, the device forwards the packet according to the destination MAC address. </a:t>
            </a:r>
            <a:r>
              <a:rPr lang="en-US" altLang="zh-CN" sz="1600" dirty="0">
                <a:latin typeface="Huawei Sans" panose="020C0503030203020204" pitchFamily="34" charset="0"/>
              </a:rPr>
              <a:t>If the interface and MAC address </a:t>
            </a:r>
            <a:r>
              <a:rPr lang="en-US" altLang="zh-CN" sz="1600" dirty="0" smtClean="0">
                <a:latin typeface="Huawei Sans" panose="020C0503030203020204" pitchFamily="34" charset="0"/>
              </a:rPr>
              <a:t>do not match the MAC address entry</a:t>
            </a:r>
            <a:r>
              <a:rPr lang="en-US" sz="1600" dirty="0" smtClean="0">
                <a:latin typeface="Huawei Sans" panose="020C0503030203020204" pitchFamily="34" charset="0"/>
              </a:rPr>
              <a:t>, the device discards the packet.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1000125" y="4868922"/>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mac-address learning disable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538642" y="4436775"/>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Disable MAC address learning in a VLAN.</a:t>
            </a:r>
            <a:endParaRPr lang="en-US" sz="1600" dirty="0">
              <a:latin typeface="Huawei Sans" panose="020C0503030203020204" pitchFamily="34" charset="0"/>
            </a:endParaRPr>
          </a:p>
        </p:txBody>
      </p:sp>
      <p:sp>
        <p:nvSpPr>
          <p:cNvPr id="9" name="矩形 8"/>
          <p:cNvSpPr/>
          <p:nvPr/>
        </p:nvSpPr>
        <p:spPr bwMode="gray">
          <a:xfrm>
            <a:off x="1000125" y="5301069"/>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MAC address learning is enabled in a VLAN.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rPr>
              <a:t>If both interface-based and VLAN-based MAC address learning is disabled, the latter takes effect.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626732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Limiting the Number of Learned MAC Address Entries</a:t>
            </a:r>
            <a:endParaRPr lang="en-US" altLang="zh-CN" dirty="0">
              <a:sym typeface="Huawei Sans" panose="020C0503030203020204" pitchFamily="34" charset="0"/>
            </a:endParaRPr>
          </a:p>
        </p:txBody>
      </p:sp>
      <p:sp>
        <p:nvSpPr>
          <p:cNvPr id="4" name="矩形 3"/>
          <p:cNvSpPr/>
          <p:nvPr/>
        </p:nvSpPr>
        <p:spPr bwMode="gray">
          <a:xfrm>
            <a:off x="1012866" y="143139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maximum </a:t>
            </a:r>
            <a:r>
              <a:rPr lang="en-US" sz="1600" i="1" dirty="0" smtClean="0">
                <a:latin typeface="Huawei Sans" panose="020C0503030203020204" pitchFamily="34" charset="0"/>
              </a:rPr>
              <a:t>max-</a:t>
            </a:r>
            <a:r>
              <a:rPr lang="en-US" sz="1600" i="1" dirty="0" err="1" smtClean="0">
                <a:latin typeface="Huawei Sans" panose="020C0503030203020204" pitchFamily="34" charset="0"/>
              </a:rPr>
              <a:t>num</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2" y="10379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Limit the number of MAC address entries learned on an interface.</a:t>
            </a:r>
            <a:endParaRPr lang="en-US" sz="1600" dirty="0">
              <a:latin typeface="Huawei Sans" panose="020C0503030203020204" pitchFamily="34" charset="0"/>
            </a:endParaRPr>
          </a:p>
        </p:txBody>
      </p:sp>
      <p:sp>
        <p:nvSpPr>
          <p:cNvPr id="6" name="矩形 5"/>
          <p:cNvSpPr/>
          <p:nvPr/>
        </p:nvSpPr>
        <p:spPr bwMode="gray">
          <a:xfrm>
            <a:off x="1012866" y="1786728"/>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number of MAC address entries learned on an interface is not limited.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1012866" y="535367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mac-limit maximum </a:t>
            </a:r>
            <a:r>
              <a:rPr lang="en-US" sz="1600" i="1" dirty="0" smtClean="0">
                <a:latin typeface="Huawei Sans" panose="020C0503030203020204" pitchFamily="34" charset="0"/>
              </a:rPr>
              <a:t>max-</a:t>
            </a:r>
            <a:r>
              <a:rPr lang="en-US" sz="1600" i="1" dirty="0" err="1" smtClean="0">
                <a:latin typeface="Huawei Sans" panose="020C0503030203020204" pitchFamily="34" charset="0"/>
              </a:rPr>
              <a:t>num</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551382" y="4960238"/>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Limit the number of MAC address entries learned in a VLAN.</a:t>
            </a:r>
            <a:endParaRPr lang="en-US" sz="1600" dirty="0">
              <a:latin typeface="Huawei Sans" panose="020C0503030203020204" pitchFamily="34" charset="0"/>
            </a:endParaRPr>
          </a:p>
        </p:txBody>
      </p:sp>
      <p:sp>
        <p:nvSpPr>
          <p:cNvPr id="9" name="矩形 8"/>
          <p:cNvSpPr/>
          <p:nvPr/>
        </p:nvSpPr>
        <p:spPr bwMode="gray">
          <a:xfrm>
            <a:off x="1012866" y="5737580"/>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number of MAC address entries learned in a VLAN is not limited.</a:t>
            </a:r>
            <a:endParaRPr lang="en-US" sz="1600" dirty="0">
              <a:latin typeface="Huawei Sans" panose="020C0503030203020204" pitchFamily="34" charset="0"/>
            </a:endParaRPr>
          </a:p>
        </p:txBody>
      </p:sp>
      <p:sp>
        <p:nvSpPr>
          <p:cNvPr id="13" name="矩形 12"/>
          <p:cNvSpPr/>
          <p:nvPr/>
        </p:nvSpPr>
        <p:spPr bwMode="gray">
          <a:xfrm>
            <a:off x="1012866" y="2698501"/>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action { discard | forward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1012866" y="3044311"/>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device discards packets with new MAC addresses when the number of learned MAC address entries reaches the limit on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866" y="415943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alarm { disable | enable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1012866" y="449572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device generates an alarm when the number of learned MAC address entries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2" y="2286016"/>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an action for the device to take when the number of learned MAC addresses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551381" y="3746952"/>
            <a:ext cx="11288193"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the device whether to generate an alarm when the number of learned MAC addresses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2175784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a MAC Address Table</a:t>
            </a:r>
            <a:endParaRPr lang="en-US" altLang="zh-CN" dirty="0">
              <a:sym typeface="Huawei Sans" panose="020C0503030203020204" pitchFamily="34" charset="0"/>
            </a:endParaRPr>
          </a:p>
        </p:txBody>
      </p:sp>
      <p:sp>
        <p:nvSpPr>
          <p:cNvPr id="55" name="文本占位符 54"/>
          <p:cNvSpPr>
            <a:spLocks noGrp="1"/>
          </p:cNvSpPr>
          <p:nvPr>
            <p:ph type="body" sz="quarter" idx="10"/>
          </p:nvPr>
        </p:nvSpPr>
        <p:spPr bwMode="gray">
          <a:xfrm>
            <a:off x="455612" y="3860464"/>
            <a:ext cx="5640388" cy="1774992"/>
          </a:xfrm>
        </p:spPr>
        <p:txBody>
          <a:bodyPr/>
          <a:lstStyle/>
          <a:p>
            <a:r>
              <a:rPr lang="en-US" sz="1600" dirty="0" smtClean="0"/>
              <a:t>Requirements:</a:t>
            </a:r>
            <a:endParaRPr lang="en-US" altLang="zh-CN" sz="1600" dirty="0" smtClean="0">
              <a:sym typeface="Huawei Sans" panose="020C0503030203020204" pitchFamily="34" charset="0"/>
            </a:endParaRPr>
          </a:p>
          <a:p>
            <a:pPr lvl="1">
              <a:lnSpc>
                <a:spcPct val="110000"/>
              </a:lnSpc>
            </a:pPr>
            <a:r>
              <a:rPr lang="en-US" sz="1400" dirty="0" smtClean="0"/>
              <a:t>The basic configuration of the network topology is complete. User network 1 belongs to VLAN 10, and user network 2 belongs to VLAN 20.</a:t>
            </a:r>
            <a:endParaRPr lang="en-US" altLang="zh-CN" sz="1400" dirty="0" smtClean="0">
              <a:sym typeface="Huawei Sans" panose="020C0503030203020204" pitchFamily="34" charset="0"/>
            </a:endParaRPr>
          </a:p>
          <a:p>
            <a:pPr lvl="1">
              <a:lnSpc>
                <a:spcPct val="110000"/>
              </a:lnSpc>
            </a:pPr>
            <a:r>
              <a:rPr lang="en-US" sz="1400" dirty="0" smtClean="0"/>
              <a:t>Switch3 is disabled from learning MAC addresses from user network 1.</a:t>
            </a:r>
            <a:endParaRPr lang="en-US" altLang="zh-CN" sz="1400" dirty="0" smtClean="0">
              <a:sym typeface="Huawei Sans" panose="020C0503030203020204" pitchFamily="34" charset="0"/>
            </a:endParaRPr>
          </a:p>
          <a:p>
            <a:pPr lvl="1">
              <a:lnSpc>
                <a:spcPct val="110000"/>
              </a:lnSpc>
            </a:pPr>
            <a:r>
              <a:rPr lang="en-US" sz="1400" dirty="0" smtClean="0"/>
              <a:t>The maximum number of MAC addresses on user network 2 learned by Switch3 is set.</a:t>
            </a:r>
            <a:endParaRPr lang="en-US" altLang="zh-CN" sz="1400" dirty="0" smtClean="0">
              <a:sym typeface="Huawei Sans" panose="020C0503030203020204" pitchFamily="34" charset="0"/>
            </a:endParaRPr>
          </a:p>
        </p:txBody>
      </p:sp>
      <p:sp>
        <p:nvSpPr>
          <p:cNvPr id="58" name="文本框 57"/>
          <p:cNvSpPr txBox="1"/>
          <p:nvPr/>
        </p:nvSpPr>
        <p:spPr bwMode="gray">
          <a:xfrm>
            <a:off x="6110743" y="1269959"/>
            <a:ext cx="2145139"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Switch3 configuration:</a:t>
            </a:r>
            <a:endParaRPr lang="en-US" sz="1400" b="1" dirty="0">
              <a:latin typeface="Huawei Sans" panose="020C0503030203020204" pitchFamily="34" charset="0"/>
            </a:endParaRPr>
          </a:p>
        </p:txBody>
      </p:sp>
      <p:sp>
        <p:nvSpPr>
          <p:cNvPr id="59" name="文本框 58"/>
          <p:cNvSpPr txBox="1"/>
          <p:nvPr/>
        </p:nvSpPr>
        <p:spPr bwMode="gray">
          <a:xfrm>
            <a:off x="6110743" y="1963022"/>
            <a:ext cx="5635170" cy="1569660"/>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200" dirty="0" smtClean="0">
                <a:latin typeface="Huawei Sans" panose="020C0503030203020204" pitchFamily="34" charset="0"/>
              </a:rPr>
              <a:t># Disable MAC address learning on GE0/0/1.</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[Switch3-GigabitEthernet0/0/1] mac-address learning disable action discard</a:t>
            </a:r>
          </a:p>
          <a:p>
            <a:pPr fontAlgn="ctr">
              <a:lnSpc>
                <a:spcPct val="100000"/>
              </a:lnSpc>
            </a:pPr>
            <a:r>
              <a:rPr lang="en-US" sz="1200" dirty="0" smtClean="0">
                <a:latin typeface="Huawei Sans" panose="020C0503030203020204" pitchFamily="34" charset="0"/>
              </a:rPr>
              <a:t># Set the maximum number of MAC address entries learned on GE0/0/2, and configure the device to generate an alarm and set the action to discard when the number of learned MAC address entries reaches the limit.</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[Switch3-GigabitEthernet0/0/2] mac-limit maximum 100 </a:t>
            </a:r>
          </a:p>
          <a:p>
            <a:pPr fontAlgn="ctr">
              <a:lnSpc>
                <a:spcPct val="100000"/>
              </a:lnSpc>
            </a:pPr>
            <a:r>
              <a:rPr lang="en-US" sz="1200" dirty="0" smtClean="0">
                <a:latin typeface="Huawei Sans" panose="020C0503030203020204" pitchFamily="34" charset="0"/>
              </a:rPr>
              <a:t>[Switch3-GigabitEthernet0/0/2] mac-limit alarm enable</a:t>
            </a:r>
          </a:p>
          <a:p>
            <a:pPr fontAlgn="ctr">
              <a:lnSpc>
                <a:spcPct val="100000"/>
              </a:lnSpc>
            </a:pPr>
            <a:r>
              <a:rPr lang="en-US" sz="1200" dirty="0" smtClean="0">
                <a:latin typeface="Huawei Sans" panose="020C0503030203020204" pitchFamily="34" charset="0"/>
              </a:rPr>
              <a:t>[Switch3-GigabitEthernet0/0/2] mac-limit action discard </a:t>
            </a:r>
            <a:endParaRPr lang="en-US" altLang="zh-CN" sz="1200" dirty="0">
              <a:latin typeface="Huawei Sans" panose="020C0503030203020204" pitchFamily="34" charset="0"/>
              <a:sym typeface="Huawei Sans" panose="020C0503030203020204" pitchFamily="34" charset="0"/>
            </a:endParaRPr>
          </a:p>
        </p:txBody>
      </p:sp>
      <p:sp>
        <p:nvSpPr>
          <p:cNvPr id="60" name="文本框 59"/>
          <p:cNvSpPr txBox="1"/>
          <p:nvPr/>
        </p:nvSpPr>
        <p:spPr bwMode="gray">
          <a:xfrm>
            <a:off x="6110743" y="4297882"/>
            <a:ext cx="5635170" cy="1200329"/>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200" dirty="0" smtClean="0">
                <a:latin typeface="Huawei Sans" panose="020C0503030203020204" pitchFamily="34" charset="0"/>
              </a:rPr>
              <a:t># Disable MAC address learning in VLAN 10.</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[Switch3-vlan10] mac-address learning disable</a:t>
            </a:r>
          </a:p>
          <a:p>
            <a:pPr fontAlgn="ctr">
              <a:lnSpc>
                <a:spcPct val="100000"/>
              </a:lnSpc>
            </a:pPr>
            <a:r>
              <a:rPr lang="en-US" sz="1200" dirty="0" smtClean="0">
                <a:latin typeface="Huawei Sans" panose="020C0503030203020204" pitchFamily="34" charset="0"/>
              </a:rPr>
              <a:t># Set the maximum number of MAC address entries learned in VLAN 20, and configure the device to generate an alarm when the number of learned MAC address entries reaches the limit.</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[Switch3-vlan20] mac-limit maximum 100 alarm enable</a:t>
            </a:r>
            <a:endParaRPr lang="en-US" sz="1200" dirty="0">
              <a:latin typeface="Huawei Sans" panose="020C0503030203020204" pitchFamily="34" charset="0"/>
            </a:endParaRPr>
          </a:p>
        </p:txBody>
      </p:sp>
      <p:sp>
        <p:nvSpPr>
          <p:cNvPr id="61" name="文本框 60"/>
          <p:cNvSpPr txBox="1"/>
          <p:nvPr/>
        </p:nvSpPr>
        <p:spPr bwMode="gray">
          <a:xfrm>
            <a:off x="6110743" y="1655245"/>
            <a:ext cx="1933543"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Method 1: Interface view</a:t>
            </a:r>
            <a:endParaRPr lang="en-US" sz="1200" dirty="0">
              <a:latin typeface="Huawei Sans" panose="020C0503030203020204" pitchFamily="34" charset="0"/>
            </a:endParaRPr>
          </a:p>
        </p:txBody>
      </p:sp>
      <p:sp>
        <p:nvSpPr>
          <p:cNvPr id="64" name="文本框 63"/>
          <p:cNvSpPr txBox="1"/>
          <p:nvPr/>
        </p:nvSpPr>
        <p:spPr bwMode="gray">
          <a:xfrm>
            <a:off x="6160668" y="3896785"/>
            <a:ext cx="1707519"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Method 2: VLAN view</a:t>
            </a:r>
            <a:endParaRPr lang="en-US" sz="1200" dirty="0">
              <a:latin typeface="Huawei Sans" panose="020C0503030203020204" pitchFamily="34" charset="0"/>
            </a:endParaRPr>
          </a:p>
        </p:txBody>
      </p:sp>
      <p:grpSp>
        <p:nvGrpSpPr>
          <p:cNvPr id="36" name="组合 35"/>
          <p:cNvGrpSpPr/>
          <p:nvPr/>
        </p:nvGrpSpPr>
        <p:grpSpPr bwMode="gray">
          <a:xfrm>
            <a:off x="855241" y="1052513"/>
            <a:ext cx="4342905" cy="2829499"/>
            <a:chOff x="1044712" y="1313736"/>
            <a:chExt cx="4342905" cy="2829499"/>
          </a:xfrm>
        </p:grpSpPr>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21222" y="1313736"/>
              <a:ext cx="938683" cy="589407"/>
            </a:xfrm>
            <a:prstGeom prst="rect">
              <a:avLst/>
            </a:prstGeom>
          </p:spPr>
        </p:pic>
        <p:sp>
          <p:nvSpPr>
            <p:cNvPr id="38" name="文本框 37"/>
            <p:cNvSpPr txBox="1"/>
            <p:nvPr/>
          </p:nvSpPr>
          <p:spPr bwMode="gray">
            <a:xfrm>
              <a:off x="2721222" y="1464562"/>
              <a:ext cx="928459" cy="338554"/>
            </a:xfrm>
            <a:prstGeom prst="rect">
              <a:avLst/>
            </a:prstGeom>
            <a:noFill/>
            <a:ln>
              <a:noFill/>
            </a:ln>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p:cNvCxnSpPr>
              <a:endCxn id="42" idx="0"/>
            </p:cNvCxnSpPr>
            <p:nvPr/>
          </p:nvCxnSpPr>
          <p:spPr bwMode="gray">
            <a:xfrm flipH="1">
              <a:off x="2080003" y="2185768"/>
              <a:ext cx="1108797" cy="7665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2" idx="2"/>
              <a:endCxn id="51" idx="0"/>
            </p:cNvCxnSpPr>
            <p:nvPr/>
          </p:nvCxnSpPr>
          <p:spPr bwMode="gray">
            <a:xfrm flipH="1">
              <a:off x="1614164" y="3395148"/>
              <a:ext cx="465839" cy="1586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62" idx="2"/>
              <a:endCxn id="52" idx="0"/>
            </p:cNvCxnSpPr>
            <p:nvPr/>
          </p:nvCxnSpPr>
          <p:spPr bwMode="gray">
            <a:xfrm>
              <a:off x="4250072" y="3426145"/>
              <a:ext cx="469342" cy="12768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42" name="图片 4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810003" y="2952348"/>
              <a:ext cx="540000" cy="442800"/>
            </a:xfrm>
            <a:prstGeom prst="rect">
              <a:avLst/>
            </a:prstGeom>
          </p:spPr>
        </p:pic>
        <p:sp>
          <p:nvSpPr>
            <p:cNvPr id="43" name="文本框 42"/>
            <p:cNvSpPr txBox="1"/>
            <p:nvPr/>
          </p:nvSpPr>
          <p:spPr bwMode="gray">
            <a:xfrm>
              <a:off x="4520072" y="3019859"/>
              <a:ext cx="867545" cy="307777"/>
            </a:xfrm>
            <a:prstGeom prst="rect">
              <a:avLst/>
            </a:prstGeom>
            <a:noFill/>
            <a:ln>
              <a:noFill/>
            </a:ln>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Switch2</a:t>
              </a:r>
              <a:endParaRPr lang="zh-CN" altLang="en-US"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1044712" y="2997713"/>
              <a:ext cx="867545" cy="307777"/>
            </a:xfrm>
            <a:prstGeom prst="rect">
              <a:avLst/>
            </a:prstGeom>
            <a:noFill/>
            <a:ln>
              <a:noFill/>
            </a:ln>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Switch1</a:t>
              </a:r>
              <a:endParaRPr lang="zh-CN" altLang="en-US"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986394" y="3400331"/>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1522103" y="2667241"/>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3392810" y="2160394"/>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44822" y="3553828"/>
              <a:ext cx="938683" cy="589407"/>
            </a:xfrm>
            <a:prstGeom prst="rect">
              <a:avLst/>
            </a:prstGeom>
          </p:spPr>
        </p:pic>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250072" y="3553828"/>
              <a:ext cx="938683" cy="589407"/>
            </a:xfrm>
            <a:prstGeom prst="rect">
              <a:avLst/>
            </a:prstGeom>
          </p:spPr>
        </p:pic>
        <p:pic>
          <p:nvPicPr>
            <p:cNvPr id="62" name="图片 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80072" y="2983345"/>
              <a:ext cx="540000" cy="442800"/>
            </a:xfrm>
            <a:prstGeom prst="rect">
              <a:avLst/>
            </a:prstGeom>
          </p:spPr>
        </p:pic>
        <p:cxnSp>
          <p:nvCxnSpPr>
            <p:cNvPr id="63" name="直接连接符 62"/>
            <p:cNvCxnSpPr>
              <a:endCxn id="62" idx="0"/>
            </p:cNvCxnSpPr>
            <p:nvPr/>
          </p:nvCxnSpPr>
          <p:spPr bwMode="gray">
            <a:xfrm>
              <a:off x="3188800" y="2185768"/>
              <a:ext cx="1061272" cy="7975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918801" y="1856094"/>
              <a:ext cx="540000" cy="442800"/>
            </a:xfrm>
            <a:prstGeom prst="rect">
              <a:avLst/>
            </a:prstGeom>
          </p:spPr>
        </p:pic>
        <p:sp>
          <p:nvSpPr>
            <p:cNvPr id="66" name="文本框 65"/>
            <p:cNvSpPr txBox="1"/>
            <p:nvPr/>
          </p:nvSpPr>
          <p:spPr bwMode="gray">
            <a:xfrm>
              <a:off x="2204108" y="2162417"/>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3691607" y="3408088"/>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4135992" y="2688089"/>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3425347" y="1890567"/>
              <a:ext cx="867545" cy="307777"/>
            </a:xfrm>
            <a:prstGeom prst="rect">
              <a:avLst/>
            </a:prstGeom>
            <a:noFill/>
            <a:ln>
              <a:noFill/>
            </a:ln>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Switch3</a:t>
              </a:r>
              <a:endParaRPr lang="zh-CN" altLang="en-US"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文本框 69"/>
          <p:cNvSpPr txBox="1"/>
          <p:nvPr/>
        </p:nvSpPr>
        <p:spPr bwMode="gray">
          <a:xfrm>
            <a:off x="1035683" y="3382263"/>
            <a:ext cx="894797" cy="461665"/>
          </a:xfrm>
          <a:prstGeom prst="rect">
            <a:avLst/>
          </a:prstGeom>
          <a:noFill/>
          <a:ln>
            <a:noFill/>
          </a:ln>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User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1" name="文本框 70"/>
          <p:cNvSpPr txBox="1"/>
          <p:nvPr/>
        </p:nvSpPr>
        <p:spPr bwMode="gray">
          <a:xfrm>
            <a:off x="4104487" y="3382262"/>
            <a:ext cx="894797" cy="461665"/>
          </a:xfrm>
          <a:prstGeom prst="rect">
            <a:avLst/>
          </a:prstGeom>
          <a:noFill/>
          <a:ln>
            <a:noFill/>
          </a:ln>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User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80267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Verifying the Configuration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1028055"/>
          </a:xfrm>
        </p:spPr>
        <p:txBody>
          <a:bodyPr/>
          <a:lstStyle/>
          <a:p>
            <a:r>
              <a:rPr lang="en-US" sz="1800" dirty="0" smtClean="0"/>
              <a:t>Run the </a:t>
            </a:r>
            <a:r>
              <a:rPr lang="en-US" sz="1800" b="1" dirty="0" smtClean="0"/>
              <a:t>display mac-limit command </a:t>
            </a:r>
            <a:r>
              <a:rPr lang="en-US" sz="1800" dirty="0" smtClean="0"/>
              <a:t>in any view to check whether MAC address limiting rules are configured successfully.</a:t>
            </a:r>
            <a:endParaRPr lang="en-US" sz="1800" dirty="0"/>
          </a:p>
        </p:txBody>
      </p:sp>
      <p:sp>
        <p:nvSpPr>
          <p:cNvPr id="4" name="矩形 3"/>
          <p:cNvSpPr/>
          <p:nvPr/>
        </p:nvSpPr>
        <p:spPr bwMode="gray">
          <a:xfrm>
            <a:off x="2027174" y="2439065"/>
            <a:ext cx="8137652" cy="1815882"/>
          </a:xfrm>
          <a:prstGeom prst="rect">
            <a:avLst/>
          </a:prstGeom>
          <a:solidFill>
            <a:schemeClr val="bg1">
              <a:lumMod val="85000"/>
            </a:schemeClr>
          </a:solidFill>
          <a:ln>
            <a:noFill/>
          </a:ln>
        </p:spPr>
        <p:txBody>
          <a:bodyPr wrap="square" rtlCol="0">
            <a:spAutoFit/>
          </a:bodyPr>
          <a:lstStyle/>
          <a:p>
            <a:pPr fontAlgn="ctr"/>
            <a:r>
              <a:rPr lang="en-US" sz="1400" dirty="0" smtClean="0">
                <a:latin typeface="Huawei Sans" panose="020C0503030203020204" pitchFamily="34" charset="0"/>
              </a:rPr>
              <a:t>[Switch3]display mac-limit </a:t>
            </a:r>
          </a:p>
          <a:p>
            <a:pPr fontAlgn="ctr"/>
            <a:r>
              <a:rPr lang="en-US" sz="1400" dirty="0" smtClean="0">
                <a:latin typeface="Huawei Sans" panose="020C0503030203020204" pitchFamily="34" charset="0"/>
              </a:rPr>
              <a:t>MAC Limit is enabled</a:t>
            </a:r>
          </a:p>
          <a:p>
            <a:pPr fontAlgn="ctr"/>
            <a:r>
              <a:rPr lang="en-US" sz="1400" dirty="0" smtClean="0">
                <a:latin typeface="Huawei Sans" panose="020C0503030203020204" pitchFamily="34" charset="0"/>
              </a:rPr>
              <a:t>Total MAC Limit rule count : 2</a:t>
            </a:r>
          </a:p>
          <a:p>
            <a:pPr fontAlgn="ct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rPr>
              <a:t>PORT                 VLAN/VSI/SI      SLOT  Maximum  Rate(</a:t>
            </a:r>
            <a:r>
              <a:rPr lang="en-US" sz="1400" dirty="0" err="1" smtClean="0">
                <a:latin typeface="Huawei Sans" panose="020C0503030203020204" pitchFamily="34" charset="0"/>
              </a:rPr>
              <a:t>ms</a:t>
            </a:r>
            <a:r>
              <a:rPr lang="en-US" sz="1400" dirty="0" smtClean="0">
                <a:latin typeface="Huawei Sans" panose="020C0503030203020204" pitchFamily="34" charset="0"/>
              </a:rPr>
              <a:t>)   	Action    	Alarm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rPr>
              <a:t>----------------------------------------------------------------------------</a:t>
            </a:r>
            <a:r>
              <a:rPr lang="en-US" altLang="zh-CN" sz="1400" dirty="0" smtClean="0">
                <a:latin typeface="Huawei Sans" panose="020C0503030203020204" pitchFamily="34" charset="0"/>
              </a:rPr>
              <a:t>------------------------</a:t>
            </a:r>
            <a:endParaRPr lang="en-US" sz="1400" dirty="0" smtClean="0">
              <a:latin typeface="Huawei Sans" panose="020C0503030203020204" pitchFamily="34" charset="0"/>
            </a:endParaRPr>
          </a:p>
          <a:p>
            <a:pPr fontAlgn="ctr"/>
            <a:r>
              <a:rPr lang="en-US" sz="1400" b="1" dirty="0" smtClean="0">
                <a:latin typeface="Huawei Sans" panose="020C0503030203020204" pitchFamily="34" charset="0"/>
              </a:rPr>
              <a:t>GE0/0/2</a:t>
            </a:r>
            <a:r>
              <a:rPr lang="en-US" sz="1400" dirty="0" smtClean="0">
                <a:latin typeface="Huawei Sans" panose="020C0503030203020204" pitchFamily="34" charset="0"/>
              </a:rPr>
              <a:t>              -              	  -    	100     -        	forward     enable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latin typeface="Huawei Sans" panose="020C0503030203020204" pitchFamily="34" charset="0"/>
              </a:rPr>
              <a:t>-                       </a:t>
            </a:r>
            <a:r>
              <a:rPr lang="en-US" sz="1400" b="1" dirty="0" smtClean="0">
                <a:latin typeface="Huawei Sans" panose="020C0503030203020204" pitchFamily="34" charset="0"/>
              </a:rPr>
              <a:t>20</a:t>
            </a:r>
            <a:r>
              <a:rPr lang="en-US" sz="1400" dirty="0" smtClean="0">
                <a:latin typeface="Huawei Sans" panose="020C0503030203020204" pitchFamily="34" charset="0"/>
              </a:rPr>
              <a:t>              	  -    	100     -        	forward   	enable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文本框 4"/>
          <p:cNvSpPr txBox="1"/>
          <p:nvPr/>
        </p:nvSpPr>
        <p:spPr bwMode="gray">
          <a:xfrm>
            <a:off x="1901845" y="5185111"/>
            <a:ext cx="3771168" cy="358496"/>
          </a:xfrm>
          <a:prstGeom prst="rect">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i="0" dirty="0" smtClean="0">
                <a:solidFill>
                  <a:schemeClr val="tx1"/>
                </a:solidFill>
                <a:latin typeface="Huawei Sans" panose="020C0503030203020204" pitchFamily="34" charset="0"/>
              </a:rPr>
              <a:t>Interface-based MAC address limiting</a:t>
            </a:r>
            <a:endParaRPr lang="en-US" i="0" dirty="0">
              <a:solidFill>
                <a:schemeClr val="tx1"/>
              </a:solidFill>
              <a:latin typeface="Huawei Sans" panose="020C0503030203020204" pitchFamily="34" charset="0"/>
            </a:endParaRPr>
          </a:p>
        </p:txBody>
      </p:sp>
      <p:sp>
        <p:nvSpPr>
          <p:cNvPr id="7" name="文本框 6"/>
          <p:cNvSpPr txBox="1"/>
          <p:nvPr/>
        </p:nvSpPr>
        <p:spPr bwMode="gray">
          <a:xfrm>
            <a:off x="3290205" y="4517389"/>
            <a:ext cx="3434445" cy="358496"/>
          </a:xfrm>
          <a:prstGeom prst="rect">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i="0" dirty="0" smtClean="0">
                <a:solidFill>
                  <a:schemeClr val="tx1"/>
                </a:solidFill>
                <a:latin typeface="Huawei Sans" panose="020C0503030203020204" pitchFamily="34" charset="0"/>
              </a:rPr>
              <a:t>VLAN-based MAC address limiting</a:t>
            </a:r>
            <a:endParaRPr lang="en-US" i="0" dirty="0">
              <a:solidFill>
                <a:schemeClr val="tx1"/>
              </a:solidFill>
              <a:latin typeface="Huawei Sans" panose="020C0503030203020204" pitchFamily="34" charset="0"/>
            </a:endParaRPr>
          </a:p>
        </p:txBody>
      </p:sp>
      <p:cxnSp>
        <p:nvCxnSpPr>
          <p:cNvPr id="8" name="直接箭头连接符 7"/>
          <p:cNvCxnSpPr/>
          <p:nvPr/>
        </p:nvCxnSpPr>
        <p:spPr bwMode="gray">
          <a:xfrm flipV="1">
            <a:off x="2270708" y="3961961"/>
            <a:ext cx="0" cy="122315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bwMode="gray">
          <a:xfrm flipV="1">
            <a:off x="3562348" y="4164314"/>
            <a:ext cx="0" cy="331129"/>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03903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lstStyle/>
          <a:p>
            <a:r>
              <a:rPr lang="en-US" dirty="0" smtClean="0">
                <a:sym typeface="Huawei Sans" panose="020C0503030203020204" pitchFamily="34" charset="0"/>
              </a:rPr>
              <a:t>Network </a:t>
            </a:r>
            <a:r>
              <a:rPr lang="en-US" dirty="0">
                <a:sym typeface="Huawei Sans" panose="020C0503030203020204" pitchFamily="34" charset="0"/>
              </a:rPr>
              <a:t>Security Technologies</a:t>
            </a:r>
          </a:p>
        </p:txBody>
      </p:sp>
    </p:spTree>
    <p:extLst>
      <p:ext uri="{BB962C8B-B14F-4D97-AF65-F5344CB8AC3E}">
        <p14:creationId xmlns:p14="http://schemas.microsoft.com/office/powerpoint/2010/main" val="2695981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dirty="0"/>
              <a:t>Port Security</a:t>
            </a:r>
            <a:endParaRPr lang="en-US" altLang="zh-CN" sz="1600" dirty="0">
              <a:sym typeface="Huawei Sans" panose="020C0503030203020204" pitchFamily="34" charset="0"/>
            </a:endParaRPr>
          </a:p>
          <a:p>
            <a:pPr lvl="1"/>
            <a:r>
              <a:rPr lang="en-US" sz="1600" dirty="0" smtClean="0">
                <a:solidFill>
                  <a:schemeClr val="bg1">
                    <a:lumMod val="50000"/>
                  </a:schemeClr>
                </a:solidFill>
              </a:rPr>
              <a:t>MAC Address Flapping Prevention and Detection</a:t>
            </a:r>
            <a:endParaRPr lang="en-US" altLang="zh-CN" sz="1600" dirty="0" smtClean="0">
              <a:solidFill>
                <a:schemeClr val="bg1">
                  <a:lumMod val="50000"/>
                </a:schemeClr>
              </a:solidFill>
              <a:sym typeface="Huawei Sans" panose="020C0503030203020204" pitchFamily="34" charset="0"/>
            </a:endParaRPr>
          </a:p>
          <a:p>
            <a:pPr lvl="1"/>
            <a:r>
              <a:rPr lang="en-US" sz="1600" dirty="0" err="1" smtClean="0">
                <a:solidFill>
                  <a:schemeClr val="bg1">
                    <a:lumMod val="50000"/>
                  </a:schemeClr>
                </a:solidFill>
              </a:rPr>
              <a:t>MACsec</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Traffic Control</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5726450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Background of Port Security</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p:txBody>
          <a:bodyPr/>
          <a:lstStyle/>
          <a:p>
            <a:pPr>
              <a:lnSpc>
                <a:spcPct val="120000"/>
              </a:lnSpc>
            </a:pPr>
            <a:r>
              <a:rPr lang="en-US" sz="1400" dirty="0" smtClean="0"/>
              <a:t>An enterprise requires that each access switch interface connected to terminals allow only one PC to access the network (the number of MAC address entries is limited). If an employee attempts to connect a small switch or hub to an interface, this behavior should be detected or prohibited, as shown in the figure on the left.</a:t>
            </a:r>
            <a:endParaRPr lang="en-US" altLang="zh-CN" sz="1400" dirty="0" smtClean="0">
              <a:sym typeface="Huawei Sans" panose="020C0503030203020204" pitchFamily="34" charset="0"/>
            </a:endParaRPr>
          </a:p>
          <a:p>
            <a:pPr>
              <a:lnSpc>
                <a:spcPct val="120000"/>
              </a:lnSpc>
            </a:pPr>
            <a:r>
              <a:rPr lang="en-US" sz="1400" dirty="0" smtClean="0"/>
              <a:t>In addition, some enterprises may require that only data frames sent by terminals with trusted MAC addresses can be forwarded to the upper-layer network by the switch. Employees cannot change their locations (change access interfaces of the switch), as shown in the figure on the right.</a:t>
            </a:r>
            <a:endParaRPr lang="en-US" altLang="zh-CN" sz="1400" dirty="0" smtClean="0">
              <a:sym typeface="Huawei Sans" panose="020C0503030203020204" pitchFamily="34" charset="0"/>
            </a:endParaRPr>
          </a:p>
          <a:p>
            <a:pPr>
              <a:lnSpc>
                <a:spcPct val="120000"/>
              </a:lnSpc>
            </a:pPr>
            <a:r>
              <a:rPr lang="en-US" sz="1400" dirty="0" smtClean="0"/>
              <a:t>Port security of the switch can solve the problems.</a:t>
            </a:r>
            <a:endParaRPr lang="en-US" altLang="zh-CN" sz="1400" dirty="0" smtClean="0">
              <a:sym typeface="Huawei Sans" panose="020C0503030203020204" pitchFamily="34" charset="0"/>
            </a:endParaRPr>
          </a:p>
          <a:p>
            <a:pPr>
              <a:lnSpc>
                <a:spcPct val="120000"/>
              </a:lnSpc>
            </a:pPr>
            <a:endParaRPr lang="en-US" altLang="zh-CN" sz="1400" dirty="0">
              <a:sym typeface="Huawei Sans" panose="020C0503030203020204" pitchFamily="34" charset="0"/>
            </a:endParaRPr>
          </a:p>
        </p:txBody>
      </p:sp>
      <p:sp>
        <p:nvSpPr>
          <p:cNvPr id="57" name="圆角矩形 56"/>
          <p:cNvSpPr/>
          <p:nvPr/>
        </p:nvSpPr>
        <p:spPr bwMode="gray">
          <a:xfrm>
            <a:off x="8772577" y="5098209"/>
            <a:ext cx="1781947" cy="1023486"/>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6637582" y="5098209"/>
            <a:ext cx="1709254" cy="1023486"/>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758047" y="5121384"/>
            <a:ext cx="1506723" cy="1023486"/>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2739327" y="5121384"/>
            <a:ext cx="2189017" cy="1023486"/>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67660" y="3384287"/>
            <a:ext cx="540000" cy="442800"/>
          </a:xfrm>
          <a:prstGeom prst="rect">
            <a:avLst/>
          </a:prstGeom>
        </p:spPr>
      </p:pic>
      <p:cxnSp>
        <p:nvCxnSpPr>
          <p:cNvPr id="62" name="直接连接符 61"/>
          <p:cNvCxnSpPr>
            <a:endCxn id="72" idx="0"/>
          </p:cNvCxnSpPr>
          <p:nvPr/>
        </p:nvCxnSpPr>
        <p:spPr bwMode="gray">
          <a:xfrm flipH="1">
            <a:off x="1301493" y="3827087"/>
            <a:ext cx="1296584" cy="159808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a:off x="2867608" y="3827087"/>
            <a:ext cx="716784" cy="60530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bwMode="gray">
          <a:xfrm>
            <a:off x="2377422" y="3055987"/>
            <a:ext cx="914033"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Switch1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1697858" y="3738964"/>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2955392" y="3741387"/>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70"/>
          <p:cNvGrpSpPr/>
          <p:nvPr/>
        </p:nvGrpSpPr>
        <p:grpSpPr bwMode="gray">
          <a:xfrm>
            <a:off x="1015514" y="5425168"/>
            <a:ext cx="555510" cy="711097"/>
            <a:chOff x="4386209" y="5724718"/>
            <a:chExt cx="555510" cy="711097"/>
          </a:xfrm>
        </p:grpSpPr>
        <p:pic>
          <p:nvPicPr>
            <p:cNvPr id="72" name="图片 71" descr="PC.png"/>
            <p:cNvPicPr>
              <a:picLocks noChangeAspect="1"/>
            </p:cNvPicPr>
            <p:nvPr/>
          </p:nvPicPr>
          <p:blipFill>
            <a:blip r:embed="rId4" cstate="print"/>
            <a:stretch>
              <a:fillRect/>
            </a:stretch>
          </p:blipFill>
          <p:spPr bwMode="gray">
            <a:xfrm>
              <a:off x="4402656" y="5724718"/>
              <a:ext cx="539063" cy="414000"/>
            </a:xfrm>
            <a:prstGeom prst="rect">
              <a:avLst/>
            </a:prstGeom>
          </p:spPr>
        </p:pic>
        <p:sp>
          <p:nvSpPr>
            <p:cNvPr id="73" name="文本框 72"/>
            <p:cNvSpPr txBox="1"/>
            <p:nvPr/>
          </p:nvSpPr>
          <p:spPr bwMode="gray">
            <a:xfrm>
              <a:off x="4386209" y="6097261"/>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a:off x="3912461" y="5371512"/>
            <a:ext cx="542136" cy="770241"/>
            <a:chOff x="7520713" y="5579738"/>
            <a:chExt cx="542136" cy="770241"/>
          </a:xfrm>
        </p:grpSpPr>
        <p:sp>
          <p:nvSpPr>
            <p:cNvPr id="77" name="文本框 76"/>
            <p:cNvSpPr txBox="1"/>
            <p:nvPr/>
          </p:nvSpPr>
          <p:spPr bwMode="gray">
            <a:xfrm>
              <a:off x="7520713" y="6011425"/>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PC.png"/>
            <p:cNvPicPr>
              <a:picLocks noChangeAspect="1"/>
            </p:cNvPicPr>
            <p:nvPr/>
          </p:nvPicPr>
          <p:blipFill>
            <a:blip r:embed="rId4" cstate="print"/>
            <a:stretch>
              <a:fillRect/>
            </a:stretch>
          </p:blipFill>
          <p:spPr bwMode="gray">
            <a:xfrm>
              <a:off x="7520713" y="5579738"/>
              <a:ext cx="539063" cy="414000"/>
            </a:xfrm>
            <a:prstGeom prst="rect">
              <a:avLst/>
            </a:prstGeom>
          </p:spPr>
        </p:pic>
      </p:grpSp>
      <p:grpSp>
        <p:nvGrpSpPr>
          <p:cNvPr id="79" name="组合 78"/>
          <p:cNvGrpSpPr/>
          <p:nvPr/>
        </p:nvGrpSpPr>
        <p:grpSpPr bwMode="gray">
          <a:xfrm>
            <a:off x="2769023" y="5383711"/>
            <a:ext cx="542136" cy="758042"/>
            <a:chOff x="6238525" y="5588742"/>
            <a:chExt cx="542136" cy="758042"/>
          </a:xfrm>
        </p:grpSpPr>
        <p:pic>
          <p:nvPicPr>
            <p:cNvPr id="84" name="图片 83" descr="PC.png"/>
            <p:cNvPicPr>
              <a:picLocks noChangeAspect="1"/>
            </p:cNvPicPr>
            <p:nvPr/>
          </p:nvPicPr>
          <p:blipFill>
            <a:blip r:embed="rId4" cstate="print"/>
            <a:stretch>
              <a:fillRect/>
            </a:stretch>
          </p:blipFill>
          <p:spPr bwMode="gray">
            <a:xfrm>
              <a:off x="6238525" y="5588742"/>
              <a:ext cx="539063" cy="414000"/>
            </a:xfrm>
            <a:prstGeom prst="rect">
              <a:avLst/>
            </a:prstGeom>
          </p:spPr>
        </p:pic>
        <p:sp>
          <p:nvSpPr>
            <p:cNvPr id="85" name="文本框 84"/>
            <p:cNvSpPr txBox="1"/>
            <p:nvPr/>
          </p:nvSpPr>
          <p:spPr bwMode="gray">
            <a:xfrm>
              <a:off x="6238525" y="6008230"/>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6" name="直接连接符 85"/>
          <p:cNvCxnSpPr>
            <a:endCxn id="84" idx="0"/>
          </p:cNvCxnSpPr>
          <p:nvPr/>
        </p:nvCxnSpPr>
        <p:spPr bwMode="gray">
          <a:xfrm flipH="1">
            <a:off x="3038555" y="4684483"/>
            <a:ext cx="578268" cy="6992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78" idx="0"/>
          </p:cNvCxnSpPr>
          <p:nvPr/>
        </p:nvCxnSpPr>
        <p:spPr bwMode="gray">
          <a:xfrm>
            <a:off x="3584392" y="4684483"/>
            <a:ext cx="597601" cy="68702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bwMode="gray">
          <a:xfrm>
            <a:off x="3852529" y="4497016"/>
            <a:ext cx="914033"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Switch2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9" name="图片 8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32469" y="4417992"/>
            <a:ext cx="540000" cy="442800"/>
          </a:xfrm>
          <a:prstGeom prst="rect">
            <a:avLst/>
          </a:prstGeom>
        </p:spPr>
      </p:pic>
      <p:sp>
        <p:nvSpPr>
          <p:cNvPr id="90" name="椭圆 27"/>
          <p:cNvSpPr/>
          <p:nvPr/>
        </p:nvSpPr>
        <p:spPr bwMode="gray">
          <a:xfrm>
            <a:off x="2766530" y="3733144"/>
            <a:ext cx="202155" cy="203965"/>
          </a:xfrm>
          <a:prstGeom prst="ellipse">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endCxn id="97" idx="0"/>
          </p:cNvCxnSpPr>
          <p:nvPr/>
        </p:nvCxnSpPr>
        <p:spPr bwMode="gray">
          <a:xfrm flipH="1">
            <a:off x="7604568" y="3643545"/>
            <a:ext cx="961290" cy="151042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endCxn id="100" idx="0"/>
          </p:cNvCxnSpPr>
          <p:nvPr/>
        </p:nvCxnSpPr>
        <p:spPr bwMode="gray">
          <a:xfrm>
            <a:off x="8600153" y="3591117"/>
            <a:ext cx="1072090" cy="157522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bwMode="gray">
          <a:xfrm>
            <a:off x="8188568" y="3064027"/>
            <a:ext cx="798617"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7671458" y="3771334"/>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8818338" y="3761298"/>
            <a:ext cx="756938"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组合 95"/>
          <p:cNvGrpSpPr/>
          <p:nvPr/>
        </p:nvGrpSpPr>
        <p:grpSpPr bwMode="gray">
          <a:xfrm>
            <a:off x="7318589" y="5153968"/>
            <a:ext cx="555510" cy="711097"/>
            <a:chOff x="4386209" y="5724718"/>
            <a:chExt cx="555510" cy="711097"/>
          </a:xfrm>
        </p:grpSpPr>
        <p:pic>
          <p:nvPicPr>
            <p:cNvPr id="97" name="图片 96" descr="PC.png"/>
            <p:cNvPicPr>
              <a:picLocks noChangeAspect="1"/>
            </p:cNvPicPr>
            <p:nvPr/>
          </p:nvPicPr>
          <p:blipFill>
            <a:blip r:embed="rId4" cstate="print"/>
            <a:stretch>
              <a:fillRect/>
            </a:stretch>
          </p:blipFill>
          <p:spPr bwMode="gray">
            <a:xfrm>
              <a:off x="4402656" y="5724718"/>
              <a:ext cx="539063" cy="414000"/>
            </a:xfrm>
            <a:prstGeom prst="rect">
              <a:avLst/>
            </a:prstGeom>
          </p:spPr>
        </p:pic>
        <p:sp>
          <p:nvSpPr>
            <p:cNvPr id="98" name="文本框 97"/>
            <p:cNvSpPr txBox="1"/>
            <p:nvPr/>
          </p:nvSpPr>
          <p:spPr bwMode="gray">
            <a:xfrm>
              <a:off x="4386209" y="6097261"/>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9" name="组合 98"/>
          <p:cNvGrpSpPr/>
          <p:nvPr/>
        </p:nvGrpSpPr>
        <p:grpSpPr bwMode="gray">
          <a:xfrm>
            <a:off x="9399638" y="5166337"/>
            <a:ext cx="542136" cy="724526"/>
            <a:chOff x="6235452" y="5588742"/>
            <a:chExt cx="542136" cy="724526"/>
          </a:xfrm>
        </p:grpSpPr>
        <p:pic>
          <p:nvPicPr>
            <p:cNvPr id="100" name="图片 99" descr="PC.png"/>
            <p:cNvPicPr>
              <a:picLocks noChangeAspect="1"/>
            </p:cNvPicPr>
            <p:nvPr/>
          </p:nvPicPr>
          <p:blipFill>
            <a:blip r:embed="rId4" cstate="print"/>
            <a:stretch>
              <a:fillRect/>
            </a:stretch>
          </p:blipFill>
          <p:spPr bwMode="gray">
            <a:xfrm>
              <a:off x="6238525" y="5588742"/>
              <a:ext cx="539063" cy="414000"/>
            </a:xfrm>
            <a:prstGeom prst="rect">
              <a:avLst/>
            </a:prstGeom>
          </p:spPr>
        </p:pic>
        <p:sp>
          <p:nvSpPr>
            <p:cNvPr id="101" name="文本框 100"/>
            <p:cNvSpPr txBox="1"/>
            <p:nvPr/>
          </p:nvSpPr>
          <p:spPr bwMode="gray">
            <a:xfrm>
              <a:off x="6235452" y="5974714"/>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39443" y="3392327"/>
            <a:ext cx="540000" cy="442800"/>
          </a:xfrm>
          <a:prstGeom prst="rect">
            <a:avLst/>
          </a:prstGeom>
        </p:spPr>
      </p:pic>
      <p:sp>
        <p:nvSpPr>
          <p:cNvPr id="103" name="文本框 102"/>
          <p:cNvSpPr txBox="1"/>
          <p:nvPr/>
        </p:nvSpPr>
        <p:spPr bwMode="gray">
          <a:xfrm>
            <a:off x="6632839" y="5811972"/>
            <a:ext cx="1718740"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MAC:0011-0022-0033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04" name="表格 103"/>
          <p:cNvGraphicFramePr>
            <a:graphicFrameLocks noGrp="1"/>
          </p:cNvGraphicFramePr>
          <p:nvPr>
            <p:extLst>
              <p:ext uri="{D42A27DB-BD31-4B8C-83A1-F6EECF244321}">
                <p14:modId xmlns:p14="http://schemas.microsoft.com/office/powerpoint/2010/main" val="4037522090"/>
              </p:ext>
            </p:extLst>
          </p:nvPr>
        </p:nvGraphicFramePr>
        <p:xfrm>
          <a:off x="8954141" y="2993034"/>
          <a:ext cx="2680674" cy="672834"/>
        </p:xfrm>
        <a:graphic>
          <a:graphicData uri="http://schemas.openxmlformats.org/drawingml/2006/table">
            <a:tbl>
              <a:tblPr/>
              <a:tblGrid>
                <a:gridCol w="1029674">
                  <a:extLst>
                    <a:ext uri="{9D8B030D-6E8A-4147-A177-3AD203B41FA5}">
                      <a16:colId xmlns="" xmlns:a16="http://schemas.microsoft.com/office/drawing/2014/main" val="20000"/>
                    </a:ext>
                  </a:extLst>
                </a:gridCol>
                <a:gridCol w="1651000">
                  <a:extLst>
                    <a:ext uri="{9D8B030D-6E8A-4147-A177-3AD203B41FA5}">
                      <a16:colId xmlns="" xmlns:a16="http://schemas.microsoft.com/office/drawing/2014/main" val="20001"/>
                    </a:ext>
                  </a:extLst>
                </a:gridCol>
              </a:tblGrid>
              <a:tr h="308893">
                <a:tc>
                  <a:txBody>
                    <a:bodyPr/>
                    <a:lstStyle/>
                    <a:p>
                      <a:pPr algn="ctr">
                        <a:lnSpc>
                          <a:spcPct val="100000"/>
                        </a:lnSpc>
                      </a:pPr>
                      <a:r>
                        <a:rPr lang="en-US" altLang="zh-CN" sz="16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Port</a:t>
                      </a:r>
                      <a:endParaRPr lang="zh-CN" altLang="en-US" sz="16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altLang="zh-CN" sz="1600" b="1"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MAC</a:t>
                      </a:r>
                      <a:endParaRPr lang="zh-CN" altLang="en-US" sz="16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37554">
                <a:tc>
                  <a:txBody>
                    <a:bodyPr/>
                    <a:lstStyle/>
                    <a:p>
                      <a:pPr algn="ctr">
                        <a:lnSpc>
                          <a:spcPct val="100000"/>
                        </a:lnSpc>
                      </a:pPr>
                      <a:r>
                        <a:rPr lang="en-US" sz="1400" dirty="0" smtClean="0">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en-US" altLang="zh-CN" sz="1400" dirty="0" smtClean="0">
                          <a:effectLst/>
                          <a:latin typeface="Huawei Sans" panose="020C0503030203020204" pitchFamily="34" charset="0"/>
                          <a:ea typeface="方正兰亭黑简体" panose="02000000000000000000" pitchFamily="2" charset="-122"/>
                          <a:sym typeface="Huawei Sans" panose="020C0503030203020204" pitchFamily="34" charset="0"/>
                        </a:rPr>
                        <a:t>0011-0022-0033</a:t>
                      </a:r>
                      <a:endParaRPr lang="zh-CN" alt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05" name="文本框 104"/>
          <p:cNvSpPr txBox="1"/>
          <p:nvPr/>
        </p:nvSpPr>
        <p:spPr bwMode="gray">
          <a:xfrm>
            <a:off x="8818338" y="5821613"/>
            <a:ext cx="1718740"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MAC:0011-0022-0033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Right Arrow 157"/>
          <p:cNvSpPr/>
          <p:nvPr/>
        </p:nvSpPr>
        <p:spPr bwMode="gray">
          <a:xfrm>
            <a:off x="8046523" y="5402216"/>
            <a:ext cx="729789" cy="356242"/>
          </a:xfrm>
          <a:prstGeom prst="rightArrow">
            <a:avLst>
              <a:gd name="adj1" fmla="val 47130"/>
              <a:gd name="adj2" fmla="val 5713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27"/>
          <p:cNvSpPr/>
          <p:nvPr/>
        </p:nvSpPr>
        <p:spPr bwMode="gray">
          <a:xfrm>
            <a:off x="8675235" y="3733144"/>
            <a:ext cx="202155" cy="203965"/>
          </a:xfrm>
          <a:prstGeom prst="ellipse">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312738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Introduction to Port Security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dirty="0" smtClean="0"/>
              <a:t>You can configure port security on a specified interface of a switch to limit the number of MAC address entries learned by the interface and configure a punishment action when the number of learned MAC address entries exceeds the threshold.</a:t>
            </a:r>
          </a:p>
          <a:p>
            <a:r>
              <a:rPr lang="en-US" sz="1800" dirty="0" smtClean="0"/>
              <a:t>Port security converts dynamic MAC addresses learned on an interface into secure MAC addresses (including dynamic and static secure MAC addresses, and sticky MAC addresses). This function prevents unauthorized users from communicating with the switch using this interface and therefore enhances device security.</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41243680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Working Mechanism of Port Security</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r>
              <a:rPr lang="en-US" sz="1600" dirty="0" smtClean="0"/>
              <a:t>Secure MAC addresses are classified into the following types.</a:t>
            </a:r>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endParaRPr lang="en-US" altLang="zh-CN" sz="1600" dirty="0" smtClean="0">
              <a:sym typeface="Huawei Sans" panose="020C0503030203020204" pitchFamily="34" charset="0"/>
            </a:endParaRPr>
          </a:p>
          <a:p>
            <a:r>
              <a:rPr lang="en-US" sz="1600" dirty="0" smtClean="0"/>
              <a:t>Secure MAC addresses are usually used together with security protection actions. Common security protection actions are as follows:</a:t>
            </a:r>
            <a:endParaRPr lang="en-US" altLang="zh-CN" sz="1600" dirty="0" smtClean="0">
              <a:sym typeface="Huawei Sans" panose="020C0503030203020204" pitchFamily="34" charset="0"/>
            </a:endParaRPr>
          </a:p>
          <a:p>
            <a:pPr lvl="1"/>
            <a:r>
              <a:rPr lang="en-US" sz="1400" dirty="0" smtClean="0"/>
              <a:t>Restrict: Discards packets with a nonexistent source MAC address and sends a trap. </a:t>
            </a:r>
            <a:endParaRPr lang="en-US" altLang="zh-CN" sz="1400" dirty="0" smtClean="0">
              <a:sym typeface="Huawei Sans" panose="020C0503030203020204" pitchFamily="34" charset="0"/>
            </a:endParaRPr>
          </a:p>
          <a:p>
            <a:pPr lvl="1"/>
            <a:r>
              <a:rPr lang="en-US" sz="1400" dirty="0" smtClean="0"/>
              <a:t>Protect: Discards packets with a nonexistent source MAC address but does not send a trap.</a:t>
            </a:r>
            <a:endParaRPr lang="en-US" altLang="zh-CN" sz="1400" dirty="0" smtClean="0">
              <a:sym typeface="Huawei Sans" panose="020C0503030203020204" pitchFamily="34" charset="0"/>
            </a:endParaRPr>
          </a:p>
          <a:p>
            <a:pPr lvl="1"/>
            <a:r>
              <a:rPr lang="en-US" sz="1400" dirty="0" smtClean="0"/>
              <a:t>Shutdown: Sets the interface state to error-down and generates an alarm.</a:t>
            </a:r>
            <a:endParaRPr lang="en-US" altLang="zh-CN" sz="1400" dirty="0" smtClean="0">
              <a:sym typeface="Huawei Sans" panose="020C0503030203020204" pitchFamily="34" charset="0"/>
            </a:endParaRPr>
          </a:p>
          <a:p>
            <a:pPr lvl="1"/>
            <a:endParaRPr lang="en-US" altLang="zh-CN" sz="1400" dirty="0" smtClean="0">
              <a:sym typeface="Huawei Sans" panose="020C0503030203020204" pitchFamily="34" charset="0"/>
            </a:endParaRPr>
          </a:p>
          <a:p>
            <a:pPr lvl="1"/>
            <a:endParaRPr lang="en-US" altLang="zh-CN" sz="1400"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641807248"/>
              </p:ext>
            </p:extLst>
          </p:nvPr>
        </p:nvGraphicFramePr>
        <p:xfrm>
          <a:off x="628799" y="1624838"/>
          <a:ext cx="10629601" cy="2316480"/>
        </p:xfrm>
        <a:graphic>
          <a:graphicData uri="http://schemas.openxmlformats.org/drawingml/2006/table">
            <a:tbl>
              <a:tblPr/>
              <a:tblGrid>
                <a:gridCol w="1495276"/>
                <a:gridCol w="4400550"/>
                <a:gridCol w="4733775"/>
              </a:tblGrid>
              <a:tr h="255150">
                <a:tc>
                  <a:txBody>
                    <a:bodyPr/>
                    <a:lstStyle/>
                    <a:p>
                      <a:pPr algn="ctr" rtl="0" fontAlgn="ctr"/>
                      <a:r>
                        <a:rPr lang="en-US" sz="1600" b="1" dirty="0" smtClean="0">
                          <a:solidFill>
                            <a:schemeClr val="tx1"/>
                          </a:solidFill>
                          <a:latin typeface="Huawei Sans" panose="020C0503030203020204" pitchFamily="34" charset="0"/>
                        </a:rPr>
                        <a:t>Type</a:t>
                      </a:r>
                      <a:endParaRPr lang="en-US" sz="16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dirty="0" smtClean="0">
                          <a:solidFill>
                            <a:schemeClr val="tx1"/>
                          </a:solidFill>
                          <a:latin typeface="Huawei Sans" panose="020C0503030203020204" pitchFamily="34" charset="0"/>
                        </a:rPr>
                        <a:t>Definition</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dirty="0" smtClean="0">
                          <a:solidFill>
                            <a:schemeClr val="tx1"/>
                          </a:solidFill>
                          <a:latin typeface="Huawei Sans" panose="020C0503030203020204" pitchFamily="34" charset="0"/>
                        </a:rPr>
                        <a:t>Characteristics</a:t>
                      </a:r>
                      <a:endParaRPr lang="en-US" sz="16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53462">
                <a:tc>
                  <a:txBody>
                    <a:bodyPr/>
                    <a:lstStyle/>
                    <a:p>
                      <a:pPr algn="ctr" rtl="0" fontAlgn="ctr"/>
                      <a:r>
                        <a:rPr lang="en-US" sz="1400" dirty="0" smtClean="0">
                          <a:solidFill>
                            <a:srgbClr val="000000"/>
                          </a:solidFill>
                          <a:latin typeface="Huawei Sans" panose="020C0503030203020204" pitchFamily="34" charset="0"/>
                        </a:rPr>
                        <a:t>Secure dynamic MAC address</a:t>
                      </a:r>
                      <a:endParaRPr lang="en-US" sz="1400" dirty="0">
                        <a:solidFill>
                          <a:srgbClr val="000000"/>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converted on an interface with port security enabled but sticky MAC disabled.</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After a device restarts, dynamic secure MAC addresses are lost and need to be relearned. By default, dynamic secure MAC addresses are not aged out, and can be aged out only when the aging time is set.</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1037">
                <a:tc>
                  <a:txBody>
                    <a:bodyPr/>
                    <a:lstStyle/>
                    <a:p>
                      <a:pPr algn="ctr" rtl="0" fontAlgn="ctr"/>
                      <a:r>
                        <a:rPr lang="en-US" sz="1400" dirty="0" smtClean="0">
                          <a:solidFill>
                            <a:srgbClr val="000000"/>
                          </a:solidFill>
                          <a:latin typeface="Huawei Sans" panose="020C0503030203020204" pitchFamily="34" charset="0"/>
                        </a:rPr>
                        <a:t>Secure static MAC address</a:t>
                      </a:r>
                      <a:endParaRPr lang="en-US" sz="1400" dirty="0">
                        <a:solidFill>
                          <a:srgbClr val="000000"/>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manually configured on an interface with port security enabled.</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Secure</a:t>
                      </a:r>
                      <a:r>
                        <a:rPr lang="en-US" sz="1400" baseline="0" dirty="0" smtClean="0">
                          <a:solidFill>
                            <a:srgbClr val="000000"/>
                          </a:solidFill>
                          <a:latin typeface="Huawei Sans" panose="020C0503030203020204" pitchFamily="34" charset="0"/>
                        </a:rPr>
                        <a:t> static</a:t>
                      </a:r>
                      <a:r>
                        <a:rPr lang="en-US" sz="1400" dirty="0" smtClean="0">
                          <a:solidFill>
                            <a:srgbClr val="000000"/>
                          </a:solidFill>
                          <a:latin typeface="Huawei Sans" panose="020C0503030203020204" pitchFamily="34" charset="0"/>
                        </a:rPr>
                        <a:t> MAC addresses are not aged out and are not lost after a device restart.</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040">
                <a:tc>
                  <a:txBody>
                    <a:bodyPr/>
                    <a:lstStyle/>
                    <a:p>
                      <a:pPr algn="ctr" rtl="0" fontAlgn="ctr"/>
                      <a:r>
                        <a:rPr lang="en-US" sz="1400" dirty="0" smtClean="0">
                          <a:solidFill>
                            <a:srgbClr val="000000"/>
                          </a:solidFill>
                          <a:latin typeface="Huawei Sans" panose="020C0503030203020204" pitchFamily="34" charset="0"/>
                        </a:rPr>
                        <a:t>Sticky MAC address</a:t>
                      </a:r>
                      <a:endParaRPr lang="en-US" sz="1400" dirty="0">
                        <a:solidFill>
                          <a:srgbClr val="000000"/>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converted on an interface with both port security and sticky MAC enabled.</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Sticky MAC addresses are not aged out and are not lost after a device restart.</a:t>
                      </a:r>
                      <a:endParaRPr lang="en-US" sz="140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60373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085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圆角矩形 55"/>
          <p:cNvSpPr/>
          <p:nvPr/>
        </p:nvSpPr>
        <p:spPr bwMode="gray">
          <a:xfrm>
            <a:off x="4604052" y="2897956"/>
            <a:ext cx="1451670" cy="1631257"/>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6879004" y="2897955"/>
            <a:ext cx="1444752" cy="1631257"/>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bwMode="gray">
          <a:xfrm>
            <a:off x="2225212" y="2897956"/>
            <a:ext cx="1908047" cy="1631257"/>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Application of Port Security</a:t>
            </a:r>
            <a:endParaRPr lang="en-US" altLang="zh-CN" dirty="0">
              <a:sym typeface="Huawei Sans" panose="020C0503030203020204" pitchFamily="34" charset="0"/>
            </a:endParaRPr>
          </a:p>
        </p:txBody>
      </p:sp>
      <p:pic>
        <p:nvPicPr>
          <p:cNvPr id="45" name="图片 44" descr="PC.png"/>
          <p:cNvPicPr>
            <a:picLocks noChangeAspect="1"/>
          </p:cNvPicPr>
          <p:nvPr/>
        </p:nvPicPr>
        <p:blipFill>
          <a:blip r:embed="rId3" cstate="print"/>
          <a:stretch>
            <a:fillRect/>
          </a:stretch>
        </p:blipFill>
        <p:spPr bwMode="gray">
          <a:xfrm>
            <a:off x="5087251" y="3694756"/>
            <a:ext cx="539063" cy="414000"/>
          </a:xfrm>
          <a:prstGeom prst="rect">
            <a:avLst/>
          </a:prstGeom>
        </p:spPr>
      </p:pic>
      <p:grpSp>
        <p:nvGrpSpPr>
          <p:cNvPr id="58" name="组合 57"/>
          <p:cNvGrpSpPr/>
          <p:nvPr/>
        </p:nvGrpSpPr>
        <p:grpSpPr bwMode="gray">
          <a:xfrm>
            <a:off x="7062060" y="3675063"/>
            <a:ext cx="1161715" cy="414000"/>
            <a:chOff x="7632286" y="4093463"/>
            <a:chExt cx="1161715" cy="414000"/>
          </a:xfrm>
        </p:grpSpPr>
        <p:pic>
          <p:nvPicPr>
            <p:cNvPr id="46" name="图片 45" descr="PC.png"/>
            <p:cNvPicPr>
              <a:picLocks noChangeAspect="1"/>
            </p:cNvPicPr>
            <p:nvPr/>
          </p:nvPicPr>
          <p:blipFill>
            <a:blip r:embed="rId3" cstate="print"/>
            <a:stretch>
              <a:fillRect/>
            </a:stretch>
          </p:blipFill>
          <p:spPr bwMode="gray">
            <a:xfrm>
              <a:off x="8254938" y="4093463"/>
              <a:ext cx="539063" cy="414000"/>
            </a:xfrm>
            <a:prstGeom prst="rect">
              <a:avLst/>
            </a:prstGeom>
          </p:spPr>
        </p:pic>
        <p:pic>
          <p:nvPicPr>
            <p:cNvPr id="47" name="图片 46" descr="PC.png"/>
            <p:cNvPicPr>
              <a:picLocks noChangeAspect="1"/>
            </p:cNvPicPr>
            <p:nvPr/>
          </p:nvPicPr>
          <p:blipFill>
            <a:blip r:embed="rId3" cstate="print"/>
            <a:stretch>
              <a:fillRect/>
            </a:stretch>
          </p:blipFill>
          <p:spPr bwMode="gray">
            <a:xfrm>
              <a:off x="7632286" y="4093463"/>
              <a:ext cx="539063" cy="414000"/>
            </a:xfrm>
            <a:prstGeom prst="rect">
              <a:avLst/>
            </a:prstGeom>
          </p:spPr>
        </p:pic>
      </p:grpSp>
      <p:grpSp>
        <p:nvGrpSpPr>
          <p:cNvPr id="51" name="组合 50"/>
          <p:cNvGrpSpPr/>
          <p:nvPr/>
        </p:nvGrpSpPr>
        <p:grpSpPr bwMode="gray">
          <a:xfrm>
            <a:off x="3009632" y="1114899"/>
            <a:ext cx="4653974" cy="2350775"/>
            <a:chOff x="3478992" y="1380767"/>
            <a:chExt cx="4653974" cy="2350775"/>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120955" y="1380767"/>
              <a:ext cx="1443556" cy="695898"/>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78992" y="3284953"/>
              <a:ext cx="540000" cy="442800"/>
            </a:xfrm>
            <a:prstGeom prst="rect">
              <a:avLst/>
            </a:prstGeom>
          </p:spPr>
        </p:pic>
        <p:sp>
          <p:nvSpPr>
            <p:cNvPr id="15" name="文本框 14"/>
            <p:cNvSpPr txBox="1"/>
            <p:nvPr/>
          </p:nvSpPr>
          <p:spPr bwMode="gray">
            <a:xfrm>
              <a:off x="4759479" y="207586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5775652" y="250581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6077443" y="210017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5366262" y="1532315"/>
              <a:ext cx="1023037" cy="369332"/>
            </a:xfrm>
            <a:prstGeom prst="rect">
              <a:avLst/>
            </a:prstGeom>
            <a:noFill/>
          </p:spPr>
          <p:txBody>
            <a:bodyPr wrap="none" rtlCol="0">
              <a:spAutoFit/>
            </a:bodyPr>
            <a:lstStyle/>
            <a:p>
              <a:pPr fontAlgn="ctr"/>
              <a:r>
                <a:rPr lang="en-US" dirty="0" smtClean="0">
                  <a:latin typeface="Huawei Sans" panose="020C0503030203020204" pitchFamily="34" charset="0"/>
                </a:rPr>
                <a:t>Intranet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555674" y="3288742"/>
              <a:ext cx="540000" cy="4428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592966" y="3288742"/>
              <a:ext cx="540000" cy="442800"/>
            </a:xfrm>
            <a:prstGeom prst="rect">
              <a:avLst/>
            </a:prstGeom>
          </p:spPr>
        </p:pic>
        <p:cxnSp>
          <p:nvCxnSpPr>
            <p:cNvPr id="34" name="直接连接符 33"/>
            <p:cNvCxnSpPr>
              <a:endCxn id="7" idx="0"/>
            </p:cNvCxnSpPr>
            <p:nvPr/>
          </p:nvCxnSpPr>
          <p:spPr bwMode="gray">
            <a:xfrm flipH="1">
              <a:off x="3748992" y="2126676"/>
              <a:ext cx="2088144" cy="11582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1" idx="0"/>
            </p:cNvCxnSpPr>
            <p:nvPr/>
          </p:nvCxnSpPr>
          <p:spPr bwMode="gray">
            <a:xfrm>
              <a:off x="5825674" y="2126676"/>
              <a:ext cx="0" cy="116206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2" idx="0"/>
            </p:cNvCxnSpPr>
            <p:nvPr/>
          </p:nvCxnSpPr>
          <p:spPr bwMode="gray">
            <a:xfrm>
              <a:off x="5825674" y="2121451"/>
              <a:ext cx="2037292" cy="11672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61095" y="1910068"/>
              <a:ext cx="540000" cy="442800"/>
            </a:xfrm>
            <a:prstGeom prst="rect">
              <a:avLst/>
            </a:prstGeom>
          </p:spPr>
        </p:pic>
      </p:grpSp>
      <p:grpSp>
        <p:nvGrpSpPr>
          <p:cNvPr id="53" name="组合 52"/>
          <p:cNvGrpSpPr/>
          <p:nvPr/>
        </p:nvGrpSpPr>
        <p:grpSpPr bwMode="gray">
          <a:xfrm>
            <a:off x="2319150" y="3694756"/>
            <a:ext cx="1722832" cy="436612"/>
            <a:chOff x="2661004" y="4809980"/>
            <a:chExt cx="1722832" cy="436612"/>
          </a:xfrm>
        </p:grpSpPr>
        <p:pic>
          <p:nvPicPr>
            <p:cNvPr id="8" name="图片 7" descr="PC.png"/>
            <p:cNvPicPr>
              <a:picLocks noChangeAspect="1"/>
            </p:cNvPicPr>
            <p:nvPr/>
          </p:nvPicPr>
          <p:blipFill>
            <a:blip r:embed="rId3" cstate="print"/>
            <a:stretch>
              <a:fillRect/>
            </a:stretch>
          </p:blipFill>
          <p:spPr bwMode="gray">
            <a:xfrm>
              <a:off x="3844773" y="4832592"/>
              <a:ext cx="539063" cy="414000"/>
            </a:xfrm>
            <a:prstGeom prst="rect">
              <a:avLst/>
            </a:prstGeom>
          </p:spPr>
        </p:pic>
        <p:pic>
          <p:nvPicPr>
            <p:cNvPr id="10" name="图片 9" descr="PC.png"/>
            <p:cNvPicPr>
              <a:picLocks noChangeAspect="1"/>
            </p:cNvPicPr>
            <p:nvPr/>
          </p:nvPicPr>
          <p:blipFill>
            <a:blip r:embed="rId3" cstate="print"/>
            <a:stretch>
              <a:fillRect/>
            </a:stretch>
          </p:blipFill>
          <p:spPr bwMode="gray">
            <a:xfrm>
              <a:off x="2661004" y="4832592"/>
              <a:ext cx="539063" cy="414000"/>
            </a:xfrm>
            <a:prstGeom prst="rect">
              <a:avLst/>
            </a:prstGeom>
          </p:spPr>
        </p:pic>
        <p:sp>
          <p:nvSpPr>
            <p:cNvPr id="52" name="文本框 51"/>
            <p:cNvSpPr txBox="1"/>
            <p:nvPr/>
          </p:nvSpPr>
          <p:spPr bwMode="gray">
            <a:xfrm>
              <a:off x="3283656" y="4809980"/>
              <a:ext cx="343364" cy="369332"/>
            </a:xfrm>
            <a:prstGeom prst="rect">
              <a:avLst/>
            </a:prstGeom>
            <a:noFill/>
          </p:spPr>
          <p:txBody>
            <a:bodyPr wrap="none" rtlCol="0">
              <a:spAutoFit/>
            </a:bodyPr>
            <a:lstStyle/>
            <a:p>
              <a:pPr fontAlgn="ctr"/>
              <a:r>
                <a:rPr lang="en-US" dirty="0" smtClean="0">
                  <a:latin typeface="Huawei Sans" panose="020C0503030203020204" pitchFamily="34" charset="0"/>
                </a:rPr>
                <a: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文本框 58"/>
          <p:cNvSpPr txBox="1"/>
          <p:nvPr/>
        </p:nvSpPr>
        <p:spPr bwMode="gray">
          <a:xfrm>
            <a:off x="6854379" y="4159880"/>
            <a:ext cx="1505540"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C</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4579233" y="4165534"/>
            <a:ext cx="1503937"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2405091" y="4155557"/>
            <a:ext cx="1515158"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7123606" y="4619963"/>
            <a:ext cx="2589997" cy="1502976"/>
          </a:xfrm>
          <a:prstGeom prst="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200" i="0" dirty="0" smtClean="0">
                <a:solidFill>
                  <a:schemeClr val="tx1"/>
                </a:solidFill>
                <a:latin typeface="Huawei Sans" panose="020C0503030203020204" pitchFamily="34" charset="0"/>
              </a:rPr>
              <a:t>Convert MAC addresses of frequent access users into dynamic secure MAC addresses, so it is easy to delete bound MAC address entries.</a:t>
            </a:r>
            <a:endParaRPr lang="en-US" sz="1200" i="0" dirty="0">
              <a:solidFill>
                <a:schemeClr val="tx1"/>
              </a:solidFill>
              <a:latin typeface="Huawei Sans" panose="020C0503030203020204" pitchFamily="34" charset="0"/>
            </a:endParaRPr>
          </a:p>
        </p:txBody>
      </p:sp>
      <p:sp>
        <p:nvSpPr>
          <p:cNvPr id="63" name="文本框 62"/>
          <p:cNvSpPr txBox="1"/>
          <p:nvPr/>
        </p:nvSpPr>
        <p:spPr bwMode="gray">
          <a:xfrm>
            <a:off x="1247336" y="4619963"/>
            <a:ext cx="2525114" cy="1502976"/>
          </a:xfrm>
          <a:prstGeom prst="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200" i="0" dirty="0" smtClean="0">
                <a:solidFill>
                  <a:schemeClr val="tx1"/>
                </a:solidFill>
                <a:latin typeface="Huawei Sans" panose="020C0503030203020204" pitchFamily="34" charset="0"/>
              </a:rPr>
              <a:t>Change the MAC addresses of a large number of fixed users to sticky MAC addresses. After the device is restarted, bound MAC address entries are not lost.</a:t>
            </a:r>
            <a:endParaRPr lang="en-US" sz="1200" i="0" dirty="0">
              <a:solidFill>
                <a:schemeClr val="tx1"/>
              </a:solidFill>
              <a:latin typeface="Huawei Sans" panose="020C0503030203020204" pitchFamily="34" charset="0"/>
            </a:endParaRPr>
          </a:p>
        </p:txBody>
      </p:sp>
      <p:sp>
        <p:nvSpPr>
          <p:cNvPr id="64" name="文本框 63"/>
          <p:cNvSpPr txBox="1"/>
          <p:nvPr/>
        </p:nvSpPr>
        <p:spPr bwMode="gray">
          <a:xfrm>
            <a:off x="4093561" y="4619963"/>
            <a:ext cx="2472652" cy="1502976"/>
          </a:xfrm>
          <a:prstGeom prst="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200" i="0" dirty="0" smtClean="0">
                <a:solidFill>
                  <a:schemeClr val="tx1"/>
                </a:solidFill>
                <a:latin typeface="Huawei Sans" panose="020C0503030203020204" pitchFamily="34" charset="0"/>
              </a:rPr>
              <a:t>Configure MAC addresses of a small number of fixed users as secure static MAC addresses. After the device is restarted, bound MAC address entries are not lost.</a:t>
            </a:r>
            <a:endParaRPr lang="en-US" sz="1200" i="0" dirty="0">
              <a:solidFill>
                <a:schemeClr val="tx1"/>
              </a:solidFill>
              <a:latin typeface="Huawei Sans" panose="020C0503030203020204" pitchFamily="34" charset="0"/>
            </a:endParaRPr>
          </a:p>
        </p:txBody>
      </p:sp>
      <p:sp>
        <p:nvSpPr>
          <p:cNvPr id="65" name="矩形 64"/>
          <p:cNvSpPr/>
          <p:nvPr/>
        </p:nvSpPr>
        <p:spPr bwMode="gray">
          <a:xfrm>
            <a:off x="7062060" y="1298284"/>
            <a:ext cx="4148134" cy="1356016"/>
          </a:xfrm>
          <a:prstGeom prst="rect">
            <a:avLst/>
          </a:prstGeom>
          <a:solidFill>
            <a:srgbClr val="BEE9EE"/>
          </a:solidFill>
          <a:ln w="12700" cap="flat" cmpd="sng" algn="ctr">
            <a:noFill/>
            <a:prstDash val="solid"/>
            <a:miter lim="800000"/>
          </a:ln>
          <a:effectLst/>
        </p:spPr>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fontAlgn="ctr"/>
            <a:r>
              <a:rPr lang="en-US" sz="1600" dirty="0" smtClean="0">
                <a:latin typeface="Huawei Sans" panose="020C0503030203020204" pitchFamily="34" charset="0"/>
              </a:rPr>
              <a:t>To ensure security of the aggregation device and limit the number of access users, configure port security on the aggregation device and set the maximum number of secure MAC addresses.</a:t>
            </a:r>
            <a:endParaRPr lang="en-US" sz="1600" dirty="0">
              <a:latin typeface="Huawei Sans" panose="020C0503030203020204" pitchFamily="34" charset="0"/>
            </a:endParaRPr>
          </a:p>
        </p:txBody>
      </p:sp>
    </p:spTree>
    <p:extLst>
      <p:ext uri="{BB962C8B-B14F-4D97-AF65-F5344CB8AC3E}">
        <p14:creationId xmlns:p14="http://schemas.microsoft.com/office/powerpoint/2010/main" val="16925805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Port Security Configuration Commands (1)</a:t>
            </a:r>
            <a:endParaRPr lang="en-US" altLang="zh-CN" dirty="0">
              <a:sym typeface="Huawei Sans" panose="020C0503030203020204" pitchFamily="34" charset="0"/>
            </a:endParaRPr>
          </a:p>
        </p:txBody>
      </p:sp>
      <p:sp>
        <p:nvSpPr>
          <p:cNvPr id="4" name="矩形 3"/>
          <p:cNvSpPr/>
          <p:nvPr/>
        </p:nvSpPr>
        <p:spPr bwMode="gray">
          <a:xfrm>
            <a:off x="1012866" y="1568859"/>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enable</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4" y="11367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Enable port security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12866" y="200100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port security is disabled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1012866" y="2950916"/>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max-mac-</a:t>
            </a:r>
            <a:r>
              <a:rPr lang="en-US" sz="1600" b="1" dirty="0" err="1" smtClean="0">
                <a:latin typeface="Huawei Sans" panose="020C0503030203020204" pitchFamily="34" charset="0"/>
              </a:rPr>
              <a:t>num</a:t>
            </a:r>
            <a:r>
              <a:rPr lang="en-US" sz="1600" b="1" dirty="0" smtClean="0">
                <a:latin typeface="Huawei Sans" panose="020C0503030203020204" pitchFamily="34" charset="0"/>
              </a:rPr>
              <a:t> </a:t>
            </a:r>
            <a:r>
              <a:rPr lang="en-US" sz="1600" i="1" dirty="0" smtClean="0">
                <a:latin typeface="Huawei Sans" panose="020C0503030203020204" pitchFamily="34" charset="0"/>
              </a:rPr>
              <a:t>max-number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3" y="2518769"/>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Set the maximum number of secure MAC addresses learned by an interface is set.</a:t>
            </a:r>
            <a:endParaRPr lang="en-US" sz="1600" dirty="0">
              <a:latin typeface="Huawei Sans" panose="020C0503030203020204" pitchFamily="34" charset="0"/>
            </a:endParaRPr>
          </a:p>
        </p:txBody>
      </p:sp>
      <p:sp>
        <p:nvSpPr>
          <p:cNvPr id="12" name="矩形 11"/>
          <p:cNvSpPr/>
          <p:nvPr/>
        </p:nvSpPr>
        <p:spPr bwMode="gray">
          <a:xfrm>
            <a:off x="1012866" y="338306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maximum number of secure MAC addresses learned by an interface is 1.</a:t>
            </a:r>
            <a:endParaRPr lang="en-US" sz="1600" dirty="0">
              <a:latin typeface="Huawei Sans" panose="020C0503030203020204" pitchFamily="34" charset="0"/>
            </a:endParaRPr>
          </a:p>
        </p:txBody>
      </p:sp>
      <p:sp>
        <p:nvSpPr>
          <p:cNvPr id="13" name="矩形 12"/>
          <p:cNvSpPr/>
          <p:nvPr/>
        </p:nvSpPr>
        <p:spPr bwMode="gray">
          <a:xfrm>
            <a:off x="1012866" y="432590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a:t>
            </a:r>
            <a:r>
              <a:rPr lang="en-US" sz="1600" dirty="0" smtClean="0">
                <a:latin typeface="Huawei Sans" panose="020C0503030203020204" pitchFamily="34" charset="0"/>
              </a:rPr>
              <a:t> </a:t>
            </a:r>
            <a:r>
              <a:rPr lang="en-US" sz="1600" i="1" dirty="0" err="1" smtClean="0">
                <a:latin typeface="Huawei Sans" panose="020C0503030203020204" pitchFamily="34" charset="0"/>
              </a:rPr>
              <a:t>mac-address</a:t>
            </a:r>
            <a:r>
              <a:rPr lang="en-US" sz="1600" dirty="0" smtClean="0">
                <a:latin typeface="Huawei Sans" panose="020C0503030203020204" pitchFamily="34" charset="0"/>
              </a:rPr>
              <a:t> </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3" y="3879605"/>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(Optional) Configure a static secure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1012866" y="5197268"/>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protect-action </a:t>
            </a:r>
            <a:r>
              <a:rPr lang="en-US" sz="1600" dirty="0" smtClean="0">
                <a:latin typeface="Huawei Sans" panose="020C0503030203020204" pitchFamily="34" charset="0"/>
              </a:rPr>
              <a:t>{ </a:t>
            </a:r>
            <a:r>
              <a:rPr lang="en-US" sz="1600" b="1" dirty="0" smtClean="0">
                <a:latin typeface="Huawei Sans" panose="020C0503030203020204" pitchFamily="34" charset="0"/>
              </a:rPr>
              <a:t>protect</a:t>
            </a:r>
            <a:r>
              <a:rPr lang="en-US" sz="1600" dirty="0" smtClean="0">
                <a:latin typeface="Huawei Sans" panose="020C0503030203020204" pitchFamily="34" charset="0"/>
              </a:rPr>
              <a:t> | </a:t>
            </a:r>
            <a:r>
              <a:rPr lang="en-US" sz="1600" b="1" dirty="0" smtClean="0">
                <a:latin typeface="Huawei Sans" panose="020C0503030203020204" pitchFamily="34" charset="0"/>
              </a:rPr>
              <a:t>restrict</a:t>
            </a:r>
            <a:r>
              <a:rPr lang="en-US" sz="1600" dirty="0" smtClean="0">
                <a:latin typeface="Huawei Sans" panose="020C0503030203020204" pitchFamily="34" charset="0"/>
              </a:rPr>
              <a:t> | </a:t>
            </a:r>
            <a:r>
              <a:rPr lang="en-US" sz="1600" b="1" dirty="0" smtClean="0">
                <a:latin typeface="Huawei Sans" panose="020C0503030203020204" pitchFamily="34" charset="0"/>
              </a:rPr>
              <a:t>shutdown</a:t>
            </a:r>
            <a:r>
              <a:rPr lang="en-US" sz="1600"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4" y="4765121"/>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(Optional) Configuring a Protection Action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1012866" y="564359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restrict action is used.</a:t>
            </a:r>
            <a:endParaRPr lang="en-US" sz="1600" dirty="0">
              <a:latin typeface="Huawei Sans" panose="020C0503030203020204" pitchFamily="34" charset="0"/>
            </a:endParaRPr>
          </a:p>
        </p:txBody>
      </p:sp>
    </p:spTree>
    <p:extLst>
      <p:ext uri="{BB962C8B-B14F-4D97-AF65-F5344CB8AC3E}">
        <p14:creationId xmlns:p14="http://schemas.microsoft.com/office/powerpoint/2010/main" val="41456037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Port Security Configuration Commands (2)</a:t>
            </a:r>
            <a:endParaRPr lang="en-US" altLang="zh-CN" dirty="0">
              <a:sym typeface="Huawei Sans" panose="020C0503030203020204" pitchFamily="34" charset="0"/>
            </a:endParaRPr>
          </a:p>
        </p:txBody>
      </p:sp>
      <p:sp>
        <p:nvSpPr>
          <p:cNvPr id="4" name="矩形 3"/>
          <p:cNvSpPr/>
          <p:nvPr/>
        </p:nvSpPr>
        <p:spPr bwMode="gray">
          <a:xfrm>
            <a:off x="1012866" y="1518059"/>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aging-time</a:t>
            </a:r>
            <a:r>
              <a:rPr lang="en-US" sz="1600" dirty="0" smtClean="0">
                <a:latin typeface="Huawei Sans" panose="020C0503030203020204" pitchFamily="34" charset="0"/>
              </a:rPr>
              <a:t> </a:t>
            </a:r>
            <a:r>
              <a:rPr lang="en-US" sz="1600" i="1" dirty="0" smtClean="0">
                <a:latin typeface="Huawei Sans" panose="020C0503030203020204" pitchFamily="34" charset="0"/>
              </a:rPr>
              <a:t>time</a:t>
            </a:r>
            <a:r>
              <a:rPr lang="en-US" sz="1600" dirty="0" smtClean="0">
                <a:latin typeface="Huawei Sans" panose="020C0503030203020204" pitchFamily="34" charset="0"/>
              </a:rPr>
              <a:t> [ </a:t>
            </a:r>
            <a:r>
              <a:rPr lang="en-US" sz="1600" b="1" dirty="0" smtClean="0">
                <a:latin typeface="Huawei Sans" panose="020C0503030203020204" pitchFamily="34" charset="0"/>
              </a:rPr>
              <a:t>type</a:t>
            </a:r>
            <a:r>
              <a:rPr lang="en-US" sz="1600" dirty="0" smtClean="0">
                <a:latin typeface="Huawei Sans" panose="020C0503030203020204" pitchFamily="34" charset="0"/>
              </a:rPr>
              <a:t> { </a:t>
            </a:r>
            <a:r>
              <a:rPr lang="en-US" sz="1600" b="1" dirty="0" smtClean="0">
                <a:latin typeface="Huawei Sans" panose="020C0503030203020204" pitchFamily="34" charset="0"/>
              </a:rPr>
              <a:t>absolute</a:t>
            </a:r>
            <a:r>
              <a:rPr lang="en-US" sz="1600" dirty="0" smtClean="0">
                <a:latin typeface="Huawei Sans" panose="020C0503030203020204" pitchFamily="34" charset="0"/>
              </a:rPr>
              <a:t> | </a:t>
            </a:r>
            <a:r>
              <a:rPr lang="en-US" sz="1600" b="1" dirty="0" smtClean="0">
                <a:latin typeface="Huawei Sans" panose="020C0503030203020204" pitchFamily="34" charset="0"/>
              </a:rPr>
              <a:t>inactivity</a:t>
            </a:r>
            <a:r>
              <a:rPr lang="en-US" sz="1600" dirty="0" smtClean="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4" y="1085912"/>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(Optional) Configure an aging time for dynamic secure MAC address entries learned by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12866" y="195020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dynamic secure MAC address entries learned by an interface are not aged out.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1012866" y="2941656"/>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 sticky</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3" y="2509509"/>
            <a:ext cx="11089232"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Enable the sticky MAC address function on an interface.</a:t>
            </a:r>
            <a:endParaRPr lang="en-US" sz="1600" dirty="0">
              <a:latin typeface="Huawei Sans" panose="020C0503030203020204" pitchFamily="34" charset="0"/>
            </a:endParaRPr>
          </a:p>
        </p:txBody>
      </p:sp>
      <p:sp>
        <p:nvSpPr>
          <p:cNvPr id="12" name="矩形 11"/>
          <p:cNvSpPr/>
          <p:nvPr/>
        </p:nvSpPr>
        <p:spPr bwMode="gray">
          <a:xfrm>
            <a:off x="1012866" y="337380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sticky MAC address function is disabled on an interface.</a:t>
            </a:r>
            <a:endParaRPr lang="en-US" sz="1600" dirty="0">
              <a:latin typeface="Huawei Sans" panose="020C0503030203020204" pitchFamily="34" charset="0"/>
            </a:endParaRPr>
          </a:p>
        </p:txBody>
      </p:sp>
      <p:sp>
        <p:nvSpPr>
          <p:cNvPr id="13" name="矩形 12"/>
          <p:cNvSpPr/>
          <p:nvPr/>
        </p:nvSpPr>
        <p:spPr bwMode="gray">
          <a:xfrm>
            <a:off x="1012866" y="4280541"/>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max-mac-</a:t>
            </a:r>
            <a:r>
              <a:rPr lang="en-US" sz="1600" b="1" dirty="0" err="1" smtClean="0">
                <a:latin typeface="Huawei Sans" panose="020C0503030203020204" pitchFamily="34" charset="0"/>
              </a:rPr>
              <a:t>num</a:t>
            </a:r>
            <a:r>
              <a:rPr lang="en-US" sz="1600" dirty="0" smtClean="0">
                <a:latin typeface="Huawei Sans" panose="020C0503030203020204" pitchFamily="34" charset="0"/>
              </a:rPr>
              <a:t> </a:t>
            </a:r>
            <a:r>
              <a:rPr lang="en-US" sz="1600" i="1" dirty="0" smtClean="0">
                <a:latin typeface="Huawei Sans" panose="020C0503030203020204" pitchFamily="34" charset="0"/>
              </a:rPr>
              <a:t>max-number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3" y="3834246"/>
            <a:ext cx="11089232" cy="338554"/>
          </a:xfrm>
          <a:prstGeom prst="rect">
            <a:avLst/>
          </a:prstGeom>
        </p:spPr>
        <p:txBody>
          <a:bodyPr wrap="square">
            <a:spAutoFit/>
          </a:bodyPr>
          <a:lstStyle/>
          <a:p>
            <a:pPr marL="342900" indent="-342900" fontAlgn="ctr">
              <a:buFont typeface="+mj-lt"/>
              <a:buAutoNum type="arabicPeriod" startAt="7"/>
            </a:pPr>
            <a:r>
              <a:rPr lang="en-US" sz="1600" dirty="0" smtClean="0">
                <a:latin typeface="Huawei Sans" panose="020C0503030203020204" pitchFamily="34" charset="0"/>
              </a:rPr>
              <a:t>Set the maximum number of sticky MAC addresses that can be learned by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1012866" y="5630308"/>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 sticky </a:t>
            </a:r>
            <a:r>
              <a:rPr lang="en-US" sz="1600" i="1" dirty="0" smtClean="0">
                <a:latin typeface="Huawei Sans" panose="020C0503030203020204" pitchFamily="34" charset="0"/>
              </a:rPr>
              <a:t>mac-address</a:t>
            </a:r>
            <a:r>
              <a:rPr lang="en-US" sz="1600" dirty="0" smtClean="0">
                <a:latin typeface="Huawei Sans" panose="020C0503030203020204" pitchFamily="34" charset="0"/>
              </a:rPr>
              <a:t> </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4" y="5198161"/>
            <a:ext cx="11089232" cy="338554"/>
          </a:xfrm>
          <a:prstGeom prst="rect">
            <a:avLst/>
          </a:prstGeom>
        </p:spPr>
        <p:txBody>
          <a:bodyPr wrap="square">
            <a:spAutoFit/>
          </a:bodyPr>
          <a:lstStyle/>
          <a:p>
            <a:pPr marL="342900" indent="-342900" fontAlgn="ctr">
              <a:buFont typeface="+mj-lt"/>
              <a:buAutoNum type="arabicPeriod" startAt="8"/>
            </a:pPr>
            <a:r>
              <a:rPr lang="en-US" sz="1600" dirty="0" smtClean="0">
                <a:latin typeface="Huawei Sans" panose="020C0503030203020204" pitchFamily="34" charset="0"/>
              </a:rPr>
              <a:t>(Optional) Configure a sticky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866" y="472683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an interface enabled with the sticky MAC address function can learn only one sticky MAC address.</a:t>
            </a:r>
            <a:endParaRPr lang="en-US" sz="1600" dirty="0">
              <a:latin typeface="Huawei Sans" panose="020C0503030203020204" pitchFamily="34" charset="0"/>
            </a:endParaRPr>
          </a:p>
        </p:txBody>
      </p:sp>
    </p:spTree>
    <p:extLst>
      <p:ext uri="{BB962C8B-B14F-4D97-AF65-F5344CB8AC3E}">
        <p14:creationId xmlns:p14="http://schemas.microsoft.com/office/powerpoint/2010/main" val="21248057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Port Security - Secure Dynamic MAC Addresses</a:t>
            </a:r>
            <a:endParaRPr lang="en-US" altLang="zh-CN" dirty="0">
              <a:sym typeface="Huawei Sans" panose="020C0503030203020204" pitchFamily="34" charset="0"/>
            </a:endParaRPr>
          </a:p>
        </p:txBody>
      </p:sp>
      <p:sp>
        <p:nvSpPr>
          <p:cNvPr id="3" name="文本占位符 2"/>
          <p:cNvSpPr>
            <a:spLocks noGrp="1"/>
          </p:cNvSpPr>
          <p:nvPr>
            <p:ph type="body" sz="quarter" idx="4294967295"/>
          </p:nvPr>
        </p:nvSpPr>
        <p:spPr bwMode="gray">
          <a:xfrm>
            <a:off x="455613" y="3758474"/>
            <a:ext cx="11293475" cy="2155825"/>
          </a:xfrm>
        </p:spPr>
        <p:txBody>
          <a:bodyPr/>
          <a:lstStyle/>
          <a:p>
            <a:r>
              <a:rPr lang="en-US" sz="1600" dirty="0" smtClean="0"/>
              <a:t>Requirements:</a:t>
            </a:r>
            <a:endParaRPr lang="en-US" altLang="zh-CN" sz="1600" dirty="0" smtClean="0">
              <a:sym typeface="Huawei Sans" panose="020C0503030203020204" pitchFamily="34" charset="0"/>
            </a:endParaRPr>
          </a:p>
          <a:p>
            <a:pPr lvl="1"/>
            <a:r>
              <a:rPr lang="en-US" sz="1400" dirty="0" smtClean="0"/>
              <a:t>Configure port security on Switch1.</a:t>
            </a:r>
            <a:endParaRPr lang="en-US" altLang="zh-CN" sz="1400" dirty="0" smtClean="0">
              <a:sym typeface="Huawei Sans" panose="020C0503030203020204" pitchFamily="34" charset="0"/>
            </a:endParaRPr>
          </a:p>
          <a:p>
            <a:pPr lvl="1"/>
            <a:r>
              <a:rPr lang="en-US" sz="1400" dirty="0" smtClean="0"/>
              <a:t>Set the maximum number of MAC addresses learned by GE0/0/1 and GE0/0/2 to 1. When the interface is connected to multiple PCs, Switch1 needs to send an alarm. In addition, interfaces can still forward data frames from authorized PCs.</a:t>
            </a:r>
          </a:p>
          <a:p>
            <a:pPr lvl="1"/>
            <a:r>
              <a:rPr lang="en-US" sz="1400" dirty="0" smtClean="0"/>
              <a:t>Set the maximum number of MAC addresses that can be learned by GE0/0/3 to 2. When the number of learned MAC addresses exceeds the maximum number, the switch generates an alarm and shuts down GE0/0/3.</a:t>
            </a:r>
          </a:p>
          <a:p>
            <a:endParaRPr lang="en-US" altLang="zh-CN" sz="16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94779" y="1505046"/>
            <a:ext cx="540000" cy="442800"/>
          </a:xfrm>
          <a:prstGeom prst="rect">
            <a:avLst/>
          </a:prstGeom>
        </p:spPr>
      </p:pic>
      <p:pic>
        <p:nvPicPr>
          <p:cNvPr id="5" name="图片 4" descr="PC.png"/>
          <p:cNvPicPr>
            <a:picLocks noChangeAspect="1"/>
          </p:cNvPicPr>
          <p:nvPr/>
        </p:nvPicPr>
        <p:blipFill>
          <a:blip r:embed="rId4" cstate="print"/>
          <a:stretch>
            <a:fillRect/>
          </a:stretch>
        </p:blipFill>
        <p:spPr bwMode="gray">
          <a:xfrm>
            <a:off x="3340651" y="3474298"/>
            <a:ext cx="539063" cy="414000"/>
          </a:xfrm>
          <a:prstGeom prst="rect">
            <a:avLst/>
          </a:prstGeom>
        </p:spPr>
      </p:pic>
      <p:pic>
        <p:nvPicPr>
          <p:cNvPr id="6" name="图片 5" descr="PC.png"/>
          <p:cNvPicPr>
            <a:picLocks noChangeAspect="1"/>
          </p:cNvPicPr>
          <p:nvPr/>
        </p:nvPicPr>
        <p:blipFill>
          <a:blip r:embed="rId4" cstate="print"/>
          <a:stretch>
            <a:fillRect/>
          </a:stretch>
        </p:blipFill>
        <p:spPr bwMode="gray">
          <a:xfrm>
            <a:off x="2491094" y="2729345"/>
            <a:ext cx="539063" cy="414000"/>
          </a:xfrm>
          <a:prstGeom prst="rect">
            <a:avLst/>
          </a:prstGeom>
        </p:spPr>
      </p:pic>
      <p:pic>
        <p:nvPicPr>
          <p:cNvPr id="7" name="图片 6" descr="PC.png"/>
          <p:cNvPicPr>
            <a:picLocks noChangeAspect="1"/>
          </p:cNvPicPr>
          <p:nvPr/>
        </p:nvPicPr>
        <p:blipFill>
          <a:blip r:embed="rId4" cstate="print"/>
          <a:stretch>
            <a:fillRect/>
          </a:stretch>
        </p:blipFill>
        <p:spPr bwMode="gray">
          <a:xfrm>
            <a:off x="1028383" y="2729819"/>
            <a:ext cx="539063" cy="414000"/>
          </a:xfrm>
          <a:prstGeom prst="rect">
            <a:avLst/>
          </a:prstGeom>
        </p:spPr>
      </p:pic>
      <p:cxnSp>
        <p:nvCxnSpPr>
          <p:cNvPr id="8" name="直接连接符 7"/>
          <p:cNvCxnSpPr>
            <a:endCxn id="7" idx="0"/>
          </p:cNvCxnSpPr>
          <p:nvPr/>
        </p:nvCxnSpPr>
        <p:spPr bwMode="gray">
          <a:xfrm flipH="1">
            <a:off x="1297915" y="1947846"/>
            <a:ext cx="1296191" cy="7819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bwMode="gray">
          <a:xfrm flipH="1">
            <a:off x="2760626" y="1947846"/>
            <a:ext cx="4153" cy="7814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0"/>
          </p:cNvCxnSpPr>
          <p:nvPr/>
        </p:nvCxnSpPr>
        <p:spPr bwMode="gray">
          <a:xfrm>
            <a:off x="2921671" y="1946157"/>
            <a:ext cx="1331254" cy="78794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bwMode="gray">
          <a:xfrm>
            <a:off x="3001013" y="1488585"/>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713570" y="185972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2712083" y="232053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057519" y="185719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028383" y="3088014"/>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2502581" y="306062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3348708" y="381581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82925" y="2734103"/>
            <a:ext cx="540000" cy="442800"/>
          </a:xfrm>
          <a:prstGeom prst="rect">
            <a:avLst/>
          </a:prstGeom>
        </p:spPr>
      </p:pic>
      <p:pic>
        <p:nvPicPr>
          <p:cNvPr id="24" name="图片 23" descr="PC.png"/>
          <p:cNvPicPr>
            <a:picLocks noChangeAspect="1"/>
          </p:cNvPicPr>
          <p:nvPr/>
        </p:nvPicPr>
        <p:blipFill>
          <a:blip r:embed="rId4" cstate="print"/>
          <a:stretch>
            <a:fillRect/>
          </a:stretch>
        </p:blipFill>
        <p:spPr bwMode="gray">
          <a:xfrm>
            <a:off x="4684600" y="3462384"/>
            <a:ext cx="539063" cy="414000"/>
          </a:xfrm>
          <a:prstGeom prst="rect">
            <a:avLst/>
          </a:prstGeom>
        </p:spPr>
      </p:pic>
      <p:sp>
        <p:nvSpPr>
          <p:cNvPr id="25" name="文本框 24"/>
          <p:cNvSpPr txBox="1"/>
          <p:nvPr/>
        </p:nvSpPr>
        <p:spPr bwMode="gray">
          <a:xfrm>
            <a:off x="4671662" y="381581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endCxn id="5" idx="0"/>
          </p:cNvCxnSpPr>
          <p:nvPr/>
        </p:nvCxnSpPr>
        <p:spPr bwMode="gray">
          <a:xfrm flipH="1">
            <a:off x="3610183" y="3175214"/>
            <a:ext cx="486368" cy="2990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0"/>
          </p:cNvCxnSpPr>
          <p:nvPr/>
        </p:nvCxnSpPr>
        <p:spPr bwMode="gray">
          <a:xfrm>
            <a:off x="4457425" y="3175214"/>
            <a:ext cx="496707" cy="28717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4457425" y="2760580"/>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6508057" y="1590874"/>
            <a:ext cx="2694969" cy="369332"/>
          </a:xfrm>
          <a:prstGeom prst="rect">
            <a:avLst/>
          </a:prstGeom>
          <a:noFill/>
        </p:spPr>
        <p:txBody>
          <a:bodyPr wrap="none" rtlCol="0">
            <a:spAutoFit/>
          </a:bodyPr>
          <a:lstStyle/>
          <a:p>
            <a:pPr fontAlgn="ctr"/>
            <a:r>
              <a:rPr lang="en-US" b="1" dirty="0" smtClean="0">
                <a:latin typeface="Huawei Sans" panose="020C0503030203020204" pitchFamily="34" charset="0"/>
              </a:rPr>
              <a:t>Switch1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6601743" y="2127185"/>
            <a:ext cx="5143624" cy="2308324"/>
          </a:xfrm>
          <a:prstGeom prst="rect">
            <a:avLst/>
          </a:prstGeom>
          <a:solidFill>
            <a:schemeClr val="bg1">
              <a:lumMod val="85000"/>
            </a:schemeClr>
          </a:solidFill>
          <a:ln>
            <a:noFill/>
          </a:ln>
        </p:spPr>
        <p:txBody>
          <a:bodyPr wrap="square" rtlCol="0">
            <a:spAutoFit/>
          </a:bodyPr>
          <a:lstStyle/>
          <a:p>
            <a:pPr fontAlgn="ct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0/0/1</a:t>
            </a:r>
          </a:p>
          <a:p>
            <a:pPr fontAlgn="ctr"/>
            <a:r>
              <a:rPr lang="en-US" sz="1200" dirty="0" smtClean="0">
                <a:solidFill>
                  <a:prstClr val="black"/>
                </a:solidFill>
                <a:latin typeface="Huawei Sans" panose="020C0503030203020204" pitchFamily="34" charset="0"/>
              </a:rPr>
              <a:t>[Switch1-GigabitEthernet 0/0/1] port-security enable</a:t>
            </a:r>
          </a:p>
          <a:p>
            <a:pPr fontAlgn="ctr"/>
            <a:r>
              <a:rPr lang="en-US" sz="1200" dirty="0" smtClean="0">
                <a:solidFill>
                  <a:prstClr val="black"/>
                </a:solidFill>
                <a:latin typeface="Huawei Sans" panose="020C0503030203020204" pitchFamily="34" charset="0"/>
              </a:rPr>
              <a:t>[Switch1-GigabitEthernet 0/0/1]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1</a:t>
            </a:r>
          </a:p>
          <a:p>
            <a:pPr fontAlgn="ctr"/>
            <a:r>
              <a:rPr lang="en-US" sz="1200" dirty="0" smtClean="0">
                <a:solidFill>
                  <a:prstClr val="black"/>
                </a:solidFill>
                <a:latin typeface="Huawei Sans" panose="020C0503030203020204" pitchFamily="34" charset="0"/>
              </a:rPr>
              <a:t>[Switch1-GigabitEthernet 0/0/1] port-security protect-action restrict</a:t>
            </a:r>
          </a:p>
          <a:p>
            <a:pPr fontAlgn="ct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0/0/2</a:t>
            </a:r>
          </a:p>
          <a:p>
            <a:pPr fontAlgn="ctr"/>
            <a:r>
              <a:rPr lang="en-US" sz="1200" dirty="0" smtClean="0">
                <a:solidFill>
                  <a:prstClr val="black"/>
                </a:solidFill>
                <a:latin typeface="Huawei Sans" panose="020C0503030203020204" pitchFamily="34" charset="0"/>
              </a:rPr>
              <a:t>[Switch1-GigabitEthernet 0/0/2] port-security enable</a:t>
            </a:r>
          </a:p>
          <a:p>
            <a:pPr fontAlgn="ctr"/>
            <a:r>
              <a:rPr lang="en-US" sz="1200" dirty="0" smtClean="0">
                <a:solidFill>
                  <a:prstClr val="black"/>
                </a:solidFill>
                <a:latin typeface="Huawei Sans" panose="020C0503030203020204" pitchFamily="34" charset="0"/>
              </a:rPr>
              <a:t>[Switch1-GigabitEthernet 0/0/2]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1</a:t>
            </a:r>
          </a:p>
          <a:p>
            <a:pPr fontAlgn="ctr"/>
            <a:r>
              <a:rPr lang="en-US" sz="1200" dirty="0" smtClean="0">
                <a:solidFill>
                  <a:prstClr val="black"/>
                </a:solidFill>
                <a:latin typeface="Huawei Sans" panose="020C0503030203020204" pitchFamily="34" charset="0"/>
              </a:rPr>
              <a:t>[Switch1-GigabitEthernet 0/0/2] port-security protect-action restrict</a:t>
            </a:r>
          </a:p>
          <a:p>
            <a:pPr fontAlgn="ct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0/0/3</a:t>
            </a:r>
          </a:p>
          <a:p>
            <a:pPr fontAlgn="ctr"/>
            <a:r>
              <a:rPr lang="en-US" sz="1200" dirty="0" smtClean="0">
                <a:solidFill>
                  <a:prstClr val="black"/>
                </a:solidFill>
                <a:latin typeface="Huawei Sans" panose="020C0503030203020204" pitchFamily="34" charset="0"/>
              </a:rPr>
              <a:t>[Switch1-GigabitEthernet 0/0/3] port-security enable</a:t>
            </a:r>
          </a:p>
          <a:p>
            <a:pPr fontAlgn="ctr"/>
            <a:r>
              <a:rPr lang="en-US" sz="1200" dirty="0" smtClean="0">
                <a:solidFill>
                  <a:prstClr val="black"/>
                </a:solidFill>
                <a:latin typeface="Huawei Sans" panose="020C0503030203020204" pitchFamily="34" charset="0"/>
              </a:rPr>
              <a:t>[Switch1-GigabitEthernet 0/0/3]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2</a:t>
            </a:r>
          </a:p>
          <a:p>
            <a:pPr fontAlgn="ctr"/>
            <a:r>
              <a:rPr lang="en-US" sz="1200" dirty="0" smtClean="0">
                <a:solidFill>
                  <a:prstClr val="black"/>
                </a:solidFill>
                <a:latin typeface="Huawei Sans" panose="020C0503030203020204" pitchFamily="34" charset="0"/>
              </a:rPr>
              <a:t>[Switch1-GigabitEthernet 0/0/3] port-security protect-action shutdown</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7963913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dirty="0" smtClean="0"/>
              <a:t>Run the </a:t>
            </a:r>
            <a:r>
              <a:rPr lang="en-US" sz="1800" b="1" dirty="0" smtClean="0"/>
              <a:t>display mac-address security </a:t>
            </a:r>
            <a:r>
              <a:rPr lang="en-US" sz="1800" dirty="0" smtClean="0"/>
              <a:t>command to check dynamic secure MAC address entries.</a:t>
            </a:r>
            <a:endParaRPr lang="en-US" sz="1800" dirty="0"/>
          </a:p>
        </p:txBody>
      </p:sp>
      <p:sp>
        <p:nvSpPr>
          <p:cNvPr id="4" name="矩形 3"/>
          <p:cNvSpPr/>
          <p:nvPr/>
        </p:nvSpPr>
        <p:spPr bwMode="gray">
          <a:xfrm>
            <a:off x="1425303" y="1742556"/>
            <a:ext cx="8676640" cy="2462213"/>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[Switch1]display mac-address security</a:t>
            </a:r>
          </a:p>
          <a:p>
            <a:pPr fontAlgn="ctr"/>
            <a:r>
              <a:rPr lang="en-US" sz="1400" dirty="0" smtClean="0">
                <a:solidFill>
                  <a:prstClr val="black"/>
                </a:solidFill>
                <a:latin typeface="Huawei Sans" panose="020C0503030203020204" pitchFamily="34" charset="0"/>
              </a:rPr>
              <a:t>MAC address table of slot 0:</a:t>
            </a: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MAC Address    VLAN/       PEVLAN CEVLAN Port                Type      	LSP/LSR-ID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VSI/SI                                              	             		MAC-Tunnel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5489-98ac-71a9 1           -      	-                 GE0/0/3         </a:t>
            </a:r>
            <a:r>
              <a:rPr lang="en-US" sz="1400" b="1" dirty="0" smtClean="0">
                <a:latin typeface="Huawei Sans" panose="020C0503030203020204" pitchFamily="34" charset="0"/>
              </a:rPr>
              <a:t>security</a:t>
            </a:r>
            <a:r>
              <a:rPr lang="en-US" sz="1400" dirty="0" smtClean="0">
                <a:solidFill>
                  <a:srgbClr val="EC7061"/>
                </a:solidFill>
                <a:latin typeface="Huawei Sans" panose="020C0503030203020204" pitchFamily="34" charset="0"/>
              </a:rPr>
              <a:t>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5489-98b1-7b30 1           -      	-                 GE0/0/1         </a:t>
            </a:r>
            <a:r>
              <a:rPr lang="en-US" sz="1400" b="1" dirty="0" smtClean="0">
                <a:latin typeface="Huawei Sans" panose="020C0503030203020204" pitchFamily="34" charset="0"/>
              </a:rPr>
              <a:t>security </a:t>
            </a:r>
            <a:r>
              <a:rPr lang="en-US" sz="1400" dirty="0" smtClean="0">
                <a:solidFill>
                  <a:srgbClr val="EC7061"/>
                </a:solidFill>
                <a:latin typeface="Huawei Sans" panose="020C0503030203020204" pitchFamily="34" charset="0"/>
              </a:rPr>
              <a:t>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5489-9815-662b 1           -     	-                 GE0/0/2         </a:t>
            </a:r>
            <a:r>
              <a:rPr lang="en-US" sz="1400" b="1" dirty="0" smtClean="0">
                <a:latin typeface="Huawei Sans" panose="020C0503030203020204" pitchFamily="34" charset="0"/>
              </a:rPr>
              <a:t>security</a:t>
            </a:r>
            <a:r>
              <a:rPr lang="en-US" sz="1400" dirty="0" smtClean="0">
                <a:solidFill>
                  <a:srgbClr val="EC7061"/>
                </a:solidFill>
                <a:latin typeface="Huawei Sans" panose="020C0503030203020204" pitchFamily="34" charset="0"/>
              </a:rPr>
              <a:t>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Total matching items on slot 0 displayed = 3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1752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4"/>
          <p:cNvSpPr>
            <a:spLocks noGrp="1"/>
          </p:cNvSpPr>
          <p:nvPr>
            <p:ph type="body" sz="quarter" idx="10"/>
          </p:nvPr>
        </p:nvSpPr>
        <p:spPr/>
        <p:txBody>
          <a:bodyPr/>
          <a:lstStyle/>
          <a:p>
            <a:r>
              <a:rPr lang="en-US" altLang="zh-CN" sz="1400" smtClean="0"/>
              <a:t>Currently, Ethernet technologies are widely used on networks. Network attacks often occur, for example, attacks based on the Address Resolution Protocol (ARP) and Dynamic Host Configuration Protocol (DHCP). Such attacks cause authorized users' failure to access network resources and threaten network information security. In this situation, Ethernet switching security becomes increasingly important.</a:t>
            </a:r>
            <a:endParaRPr lang="en-US" altLang="zh-CN" sz="1400" smtClean="0">
              <a:sym typeface="Huawei Sans" panose="020C0503030203020204" pitchFamily="34" charset="0"/>
            </a:endParaRPr>
          </a:p>
          <a:p>
            <a:r>
              <a:rPr lang="en-US" sz="1400" smtClean="0"/>
              <a:t>On networks of large- and medium-sized enterprises, firewalls are usually deployed in hot standby mode to ensure that the standby </a:t>
            </a:r>
            <a:r>
              <a:rPr lang="en-US" altLang="zh-CN" sz="1400" smtClean="0"/>
              <a:t>firewall</a:t>
            </a:r>
            <a:r>
              <a:rPr lang="en-US" sz="1400" smtClean="0"/>
              <a:t> can smoothly take over services of the active </a:t>
            </a:r>
            <a:r>
              <a:rPr lang="en-US" altLang="zh-CN" sz="1400" smtClean="0"/>
              <a:t>firewall</a:t>
            </a:r>
            <a:r>
              <a:rPr lang="en-US" sz="1400" smtClean="0"/>
              <a:t> when the active </a:t>
            </a:r>
            <a:r>
              <a:rPr lang="en-US" altLang="zh-CN" sz="1400" smtClean="0"/>
              <a:t>firewall</a:t>
            </a:r>
            <a:r>
              <a:rPr lang="en-US" sz="1400" smtClean="0"/>
              <a:t> fails, ensuring service continuity. The virtual system feature allows a physical firewall to be logically divided into multiple independent virtual systems. Each virtual system functions as a real device.</a:t>
            </a:r>
            <a:endParaRPr lang="en-US" altLang="zh-CN" sz="1400" smtClean="0">
              <a:sym typeface="Huawei Sans" panose="020C0503030203020204" pitchFamily="34" charset="0"/>
            </a:endParaRPr>
          </a:p>
          <a:p>
            <a:r>
              <a:rPr lang="en-US" sz="1400" smtClean="0"/>
              <a:t>This </a:t>
            </a:r>
            <a:r>
              <a:rPr lang="en-US" altLang="zh-CN" sz="1400" smtClean="0"/>
              <a:t>course </a:t>
            </a:r>
            <a:r>
              <a:rPr lang="en-US" sz="1400" smtClean="0"/>
              <a:t>describes common Ethernet switching security technologies, including port isolation, port security, MAC address flapping detection, storm control, interface rate limiting, MAC address table security, DHCP snooping, and IP source guard; and advanced firewall features, including hot standby and virtual system.</a:t>
            </a:r>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8578165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en-US" dirty="0" smtClean="0"/>
              <a:t>Configuring Port Security - Sticky MAC Addresses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4045045"/>
            <a:ext cx="11293476" cy="2155729"/>
          </a:xfrm>
        </p:spPr>
        <p:txBody>
          <a:bodyPr/>
          <a:lstStyle/>
          <a:p>
            <a:r>
              <a:rPr lang="en-US" sz="1600" dirty="0" smtClean="0"/>
              <a:t>Requirements:</a:t>
            </a:r>
            <a:endParaRPr lang="en-US" altLang="zh-CN" sz="1600" dirty="0" smtClean="0">
              <a:sym typeface="Huawei Sans" panose="020C0503030203020204" pitchFamily="34" charset="0"/>
            </a:endParaRPr>
          </a:p>
          <a:p>
            <a:pPr lvl="1"/>
            <a:r>
              <a:rPr lang="en-US" sz="1400" dirty="0" smtClean="0"/>
              <a:t>Configure port security on the switch. Enable port security on GE0/0/1 through GE0/0/3.</a:t>
            </a:r>
          </a:p>
          <a:p>
            <a:pPr lvl="1"/>
            <a:r>
              <a:rPr lang="en-US" sz="1400" dirty="0" smtClean="0"/>
              <a:t>Set the maximum number of MAC addresses that can be learned by GE0/0/1 and GE0/0/2 to 1 and convert secure dynamic MAC addresses learned by GE0/0/1 and GE0/0/2 to sticky MAC addresses.</a:t>
            </a:r>
            <a:endParaRPr lang="en-US" altLang="zh-CN" sz="1400" dirty="0" smtClean="0">
              <a:sym typeface="Huawei Sans" panose="020C0503030203020204" pitchFamily="34" charset="0"/>
            </a:endParaRPr>
          </a:p>
          <a:p>
            <a:pPr lvl="1"/>
            <a:r>
              <a:rPr lang="en-US" sz="1400" dirty="0" smtClean="0"/>
              <a:t>On GE0/0/3, set the maximum number of MAC addresses that can be learned to 1, manually create a sticky MAC address entry for the interface, and bind the interface to MAC address 5489-98ac-71a9. Retain the default penalty on each interface.</a:t>
            </a:r>
            <a:endParaRPr lang="en-US" altLang="zh-CN" sz="16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93385" y="1639847"/>
            <a:ext cx="540000" cy="442800"/>
          </a:xfrm>
          <a:prstGeom prst="rect">
            <a:avLst/>
          </a:prstGeom>
        </p:spPr>
      </p:pic>
      <p:pic>
        <p:nvPicPr>
          <p:cNvPr id="5" name="图片 4" descr="PC.png"/>
          <p:cNvPicPr>
            <a:picLocks noChangeAspect="1"/>
          </p:cNvPicPr>
          <p:nvPr/>
        </p:nvPicPr>
        <p:blipFill>
          <a:blip r:embed="rId4" cstate="print"/>
          <a:stretch>
            <a:fillRect/>
          </a:stretch>
        </p:blipFill>
        <p:spPr bwMode="gray">
          <a:xfrm>
            <a:off x="4404202" y="2982024"/>
            <a:ext cx="539063" cy="414000"/>
          </a:xfrm>
          <a:prstGeom prst="rect">
            <a:avLst/>
          </a:prstGeom>
        </p:spPr>
      </p:pic>
      <p:pic>
        <p:nvPicPr>
          <p:cNvPr id="6" name="图片 5" descr="PC.png"/>
          <p:cNvPicPr>
            <a:picLocks noChangeAspect="1"/>
          </p:cNvPicPr>
          <p:nvPr/>
        </p:nvPicPr>
        <p:blipFill>
          <a:blip r:embed="rId4" cstate="print"/>
          <a:stretch>
            <a:fillRect/>
          </a:stretch>
        </p:blipFill>
        <p:spPr bwMode="gray">
          <a:xfrm>
            <a:off x="2894322" y="2980292"/>
            <a:ext cx="539063" cy="414000"/>
          </a:xfrm>
          <a:prstGeom prst="rect">
            <a:avLst/>
          </a:prstGeom>
        </p:spPr>
      </p:pic>
      <p:pic>
        <p:nvPicPr>
          <p:cNvPr id="7" name="图片 6" descr="PC.png"/>
          <p:cNvPicPr>
            <a:picLocks noChangeAspect="1"/>
          </p:cNvPicPr>
          <p:nvPr/>
        </p:nvPicPr>
        <p:blipFill>
          <a:blip r:embed="rId4" cstate="print"/>
          <a:stretch>
            <a:fillRect/>
          </a:stretch>
        </p:blipFill>
        <p:spPr bwMode="gray">
          <a:xfrm>
            <a:off x="1425729" y="2982024"/>
            <a:ext cx="539063" cy="414000"/>
          </a:xfrm>
          <a:prstGeom prst="rect">
            <a:avLst/>
          </a:prstGeom>
        </p:spPr>
      </p:pic>
      <p:cxnSp>
        <p:nvCxnSpPr>
          <p:cNvPr id="8" name="直接连接符 7"/>
          <p:cNvCxnSpPr>
            <a:endCxn id="7" idx="0"/>
          </p:cNvCxnSpPr>
          <p:nvPr/>
        </p:nvCxnSpPr>
        <p:spPr bwMode="gray">
          <a:xfrm flipH="1">
            <a:off x="1695261" y="2067836"/>
            <a:ext cx="1288076"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bwMode="gray">
          <a:xfrm>
            <a:off x="3163385" y="2082647"/>
            <a:ext cx="469" cy="8976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5" idx="0"/>
          </p:cNvCxnSpPr>
          <p:nvPr/>
        </p:nvCxnSpPr>
        <p:spPr bwMode="gray">
          <a:xfrm>
            <a:off x="3343902" y="2067836"/>
            <a:ext cx="1329832"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bwMode="gray">
          <a:xfrm>
            <a:off x="3410075" y="1584453"/>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2137384" y="198727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3097395" y="235079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508960" y="195634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422656" y="336709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2896436" y="336709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399015" y="3365360"/>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6319182" y="1037723"/>
            <a:ext cx="2561920" cy="369332"/>
          </a:xfrm>
          <a:prstGeom prst="rect">
            <a:avLst/>
          </a:prstGeom>
          <a:noFill/>
        </p:spPr>
        <p:txBody>
          <a:bodyPr wrap="none" rtlCol="0">
            <a:spAutoFit/>
          </a:bodyPr>
          <a:lstStyle/>
          <a:p>
            <a:pPr fontAlgn="ctr"/>
            <a:r>
              <a:rPr lang="en-US" b="1" dirty="0" smtClean="0">
                <a:latin typeface="Huawei Sans" panose="020C0503030203020204" pitchFamily="34" charset="0"/>
              </a:rPr>
              <a:t>Switch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6342994" y="1369991"/>
            <a:ext cx="5407151" cy="310854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enable</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mac-address sticky</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enable</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mac-address sticky</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enable</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mac-address sticky</a:t>
            </a:r>
          </a:p>
          <a:p>
            <a:pPr fontAlgn="ctr">
              <a:lnSpc>
                <a:spcPct val="100000"/>
              </a:lnSpc>
            </a:pP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mac-address sticky 5489-98ac-71a9 </a:t>
            </a:r>
            <a:r>
              <a:rPr lang="en-US" dirty="0" err="1" smtClean="0">
                <a:latin typeface="Huawei Sans" panose="020C0503030203020204" pitchFamily="34" charset="0"/>
              </a:rPr>
              <a:t>vlan</a:t>
            </a:r>
            <a:r>
              <a:rPr lang="en-US" dirty="0" smtClean="0">
                <a:latin typeface="Huawei Sans" panose="020C0503030203020204" pitchFamily="34" charset="0"/>
              </a:rPr>
              <a:t> 1</a:t>
            </a:r>
            <a:endParaRPr lang="en-US" dirty="0">
              <a:latin typeface="Huawei Sans" panose="020C0503030203020204" pitchFamily="34" charset="0"/>
            </a:endParaRPr>
          </a:p>
        </p:txBody>
      </p:sp>
    </p:spTree>
    <p:extLst>
      <p:ext uri="{BB962C8B-B14F-4D97-AF65-F5344CB8AC3E}">
        <p14:creationId xmlns:p14="http://schemas.microsoft.com/office/powerpoint/2010/main" val="1258194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dirty="0" smtClean="0"/>
              <a:t>Run </a:t>
            </a:r>
            <a:r>
              <a:rPr lang="en-US" sz="1800" b="1" dirty="0" smtClean="0"/>
              <a:t>the display mac-address sticky </a:t>
            </a:r>
            <a:r>
              <a:rPr lang="en-US" sz="1800" dirty="0" smtClean="0"/>
              <a:t>command to check sticky MAC address entries.</a:t>
            </a:r>
            <a:endParaRPr lang="en-US" sz="1800" dirty="0"/>
          </a:p>
        </p:txBody>
      </p:sp>
      <p:sp>
        <p:nvSpPr>
          <p:cNvPr id="4" name="矩形 3"/>
          <p:cNvSpPr/>
          <p:nvPr/>
        </p:nvSpPr>
        <p:spPr bwMode="gray">
          <a:xfrm>
            <a:off x="2070486" y="1832257"/>
            <a:ext cx="8051027" cy="2462213"/>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[Switch1]display mac-address sticky</a:t>
            </a:r>
          </a:p>
          <a:p>
            <a:pPr fontAlgn="ctr"/>
            <a:r>
              <a:rPr lang="en-US" sz="1400" dirty="0" smtClean="0">
                <a:solidFill>
                  <a:prstClr val="black"/>
                </a:solidFill>
                <a:latin typeface="Huawei Sans" panose="020C0503030203020204" pitchFamily="34" charset="0"/>
              </a:rPr>
              <a:t>MAC address table of slot 0:</a:t>
            </a: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MAC Address    VLAN/       PEVLAN CEVLAN  Port            Type      LSP/LSR-ID  </a:t>
            </a:r>
          </a:p>
          <a:p>
            <a:pPr fontAlgn="ctr"/>
            <a:r>
              <a:rPr lang="en-US" sz="1400" dirty="0" smtClean="0">
                <a:solidFill>
                  <a:prstClr val="black"/>
                </a:solidFill>
                <a:latin typeface="Huawei Sans" panose="020C0503030203020204" pitchFamily="34" charset="0"/>
              </a:rPr>
              <a:t>               	       VSI/SI                                              		MAC-Tunnel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5489-98ac-71a9   1           -      	-      	GE0/0/3        </a:t>
            </a:r>
            <a:r>
              <a:rPr lang="en-US" sz="1400" dirty="0" smtClean="0">
                <a:solidFill>
                  <a:srgbClr val="EC7061"/>
                </a:solidFill>
                <a:latin typeface="Huawei Sans" panose="020C0503030203020204" pitchFamily="34" charset="0"/>
              </a:rPr>
              <a:t> </a:t>
            </a:r>
            <a:r>
              <a:rPr lang="en-US" sz="1400" b="1" dirty="0" smtClean="0">
                <a:latin typeface="Huawei Sans" panose="020C0503030203020204" pitchFamily="34" charset="0"/>
              </a:rPr>
              <a:t>sticky </a:t>
            </a:r>
            <a:r>
              <a:rPr lang="en-US" sz="1400" dirty="0" smtClean="0">
                <a:solidFill>
                  <a:srgbClr val="EC7061"/>
                </a:solidFill>
                <a:latin typeface="Huawei Sans" panose="020C0503030203020204" pitchFamily="34" charset="0"/>
              </a:rPr>
              <a:t>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5489-98b1-7b30   1           -      	-      	GE0/0/1         </a:t>
            </a:r>
            <a:r>
              <a:rPr lang="en-US" sz="1400" b="1" dirty="0" smtClean="0">
                <a:latin typeface="Huawei Sans" panose="020C0503030203020204" pitchFamily="34" charset="0"/>
              </a:rPr>
              <a:t>sticky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5489-9815-662b   1           -      	-      	GE0/0/2         </a:t>
            </a:r>
            <a:r>
              <a:rPr lang="en-US" sz="1400" b="1" dirty="0" smtClean="0">
                <a:latin typeface="Huawei Sans" panose="020C0503030203020204" pitchFamily="34" charset="0"/>
              </a:rPr>
              <a:t>sticky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Total matching items on slot 0 displayed = 3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680288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Port Security</a:t>
            </a:r>
            <a:endParaRPr lang="en-US" altLang="zh-CN" sz="16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dirty="0"/>
              <a:t>MAC Address Flapping Prevention and Detection</a:t>
            </a:r>
            <a:endParaRPr lang="en-US" altLang="zh-CN" sz="1600" dirty="0">
              <a:sym typeface="Huawei Sans" panose="020C0503030203020204" pitchFamily="34" charset="0"/>
            </a:endParaRPr>
          </a:p>
          <a:p>
            <a:pPr lvl="1"/>
            <a:r>
              <a:rPr lang="en-US" sz="1600" dirty="0" err="1" smtClean="0">
                <a:solidFill>
                  <a:schemeClr val="bg1">
                    <a:lumMod val="50000"/>
                  </a:schemeClr>
                </a:solidFill>
              </a:rPr>
              <a:t>MACsec</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Traffic Control</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3970221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MAC Address Flapping Detection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dirty="0" smtClean="0"/>
              <a:t>MAC address flapping occurs when a MAC address is learned by two interfaces in the same VLAN on a switch and the MAC address entry learned later overrides the earlier one.</a:t>
            </a:r>
          </a:p>
          <a:p>
            <a:r>
              <a:rPr lang="en-US" sz="1800" dirty="0" smtClean="0"/>
              <a:t>When a MAC address frequently switches between two interfaces, MAC address flapping occurs.</a:t>
            </a:r>
          </a:p>
          <a:p>
            <a:r>
              <a:rPr lang="en-US" sz="1800" dirty="0" smtClean="0"/>
              <a:t>MAC address flapping frequently occurs on networks where loops or network attacks occur.</a:t>
            </a:r>
            <a:endParaRPr lang="en-US" altLang="zh-CN" sz="1800" dirty="0">
              <a:sym typeface="Huawei Sans" panose="020C0503030203020204" pitchFamily="34" charset="0"/>
            </a:endParaRPr>
          </a:p>
        </p:txBody>
      </p:sp>
      <p:grpSp>
        <p:nvGrpSpPr>
          <p:cNvPr id="70" name="组合 69"/>
          <p:cNvGrpSpPr/>
          <p:nvPr/>
        </p:nvGrpSpPr>
        <p:grpSpPr bwMode="gray">
          <a:xfrm>
            <a:off x="1369334" y="3096547"/>
            <a:ext cx="3551157" cy="2693062"/>
            <a:chOff x="951146" y="3688688"/>
            <a:chExt cx="3551157" cy="2693062"/>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1146" y="3716338"/>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526" y="3716338"/>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74639" y="5001766"/>
              <a:ext cx="540000" cy="442800"/>
            </a:xfrm>
            <a:prstGeom prst="rect">
              <a:avLst/>
            </a:prstGeom>
          </p:spPr>
        </p:pic>
        <p:cxnSp>
          <p:nvCxnSpPr>
            <p:cNvPr id="9" name="直接连接符 8"/>
            <p:cNvCxnSpPr>
              <a:stCxn id="5" idx="3"/>
              <a:endCxn id="6" idx="1"/>
            </p:cNvCxnSpPr>
            <p:nvPr/>
          </p:nvCxnSpPr>
          <p:spPr bwMode="gray">
            <a:xfrm>
              <a:off x="1491146" y="3937738"/>
              <a:ext cx="19713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2"/>
              <a:endCxn id="7" idx="3"/>
            </p:cNvCxnSpPr>
            <p:nvPr/>
          </p:nvCxnSpPr>
          <p:spPr bwMode="gray">
            <a:xfrm flipH="1">
              <a:off x="2714639" y="4159138"/>
              <a:ext cx="1017887" cy="10640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1"/>
              <a:endCxn id="5" idx="2"/>
            </p:cNvCxnSpPr>
            <p:nvPr/>
          </p:nvCxnSpPr>
          <p:spPr bwMode="gray">
            <a:xfrm flipH="1" flipV="1">
              <a:off x="1221146" y="4159138"/>
              <a:ext cx="953493" cy="10640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7" name="图片 16" descr="PC.png"/>
            <p:cNvPicPr>
              <a:picLocks noChangeAspect="1"/>
            </p:cNvPicPr>
            <p:nvPr/>
          </p:nvPicPr>
          <p:blipFill>
            <a:blip r:embed="rId4" cstate="print"/>
            <a:stretch>
              <a:fillRect/>
            </a:stretch>
          </p:blipFill>
          <p:spPr bwMode="gray">
            <a:xfrm>
              <a:off x="2175576" y="5967750"/>
              <a:ext cx="539063" cy="414000"/>
            </a:xfrm>
            <a:prstGeom prst="rect">
              <a:avLst/>
            </a:prstGeom>
          </p:spPr>
        </p:pic>
        <p:cxnSp>
          <p:nvCxnSpPr>
            <p:cNvPr id="21" name="直接连接符 20"/>
            <p:cNvCxnSpPr>
              <a:stCxn id="7" idx="2"/>
              <a:endCxn id="17" idx="0"/>
            </p:cNvCxnSpPr>
            <p:nvPr/>
          </p:nvCxnSpPr>
          <p:spPr bwMode="gray">
            <a:xfrm>
              <a:off x="2444639" y="5444566"/>
              <a:ext cx="469" cy="5231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gray">
            <a:xfrm flipV="1">
              <a:off x="2795831" y="4232311"/>
              <a:ext cx="608110" cy="61818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bwMode="gray">
            <a:xfrm>
              <a:off x="1606008" y="4159138"/>
              <a:ext cx="1743383" cy="691173"/>
              <a:chOff x="1531219" y="4159137"/>
              <a:chExt cx="1743383" cy="691173"/>
            </a:xfrm>
          </p:grpSpPr>
          <p:cxnSp>
            <p:nvCxnSpPr>
              <p:cNvPr id="44" name="直接箭头连接符 43"/>
              <p:cNvCxnSpPr/>
              <p:nvPr/>
            </p:nvCxnSpPr>
            <p:spPr bwMode="gray">
              <a:xfrm>
                <a:off x="1543050" y="4159138"/>
                <a:ext cx="17315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flipV="1">
                <a:off x="1531219" y="4159137"/>
                <a:ext cx="577850" cy="69117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cxnSp>
          <p:nvCxnSpPr>
            <p:cNvPr id="49" name="直接箭头连接符 48"/>
            <p:cNvCxnSpPr/>
            <p:nvPr/>
          </p:nvCxnSpPr>
          <p:spPr bwMode="gray">
            <a:xfrm flipV="1">
              <a:off x="2604913" y="5530816"/>
              <a:ext cx="0" cy="35068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2735473" y="6085013"/>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3594843" y="415913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2710114" y="3688688"/>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9" name="组合 68"/>
          <p:cNvGrpSpPr/>
          <p:nvPr/>
        </p:nvGrpSpPr>
        <p:grpSpPr bwMode="gray">
          <a:xfrm>
            <a:off x="6877545" y="3117258"/>
            <a:ext cx="4143356" cy="2644493"/>
            <a:chOff x="6999357" y="3716339"/>
            <a:chExt cx="4143356" cy="2644493"/>
          </a:xfrm>
        </p:grpSpPr>
        <p:pic>
          <p:nvPicPr>
            <p:cNvPr id="28" name="图片 27" descr="PC.png"/>
            <p:cNvPicPr>
              <a:picLocks noChangeAspect="1"/>
            </p:cNvPicPr>
            <p:nvPr/>
          </p:nvPicPr>
          <p:blipFill>
            <a:blip r:embed="rId4" cstate="print"/>
            <a:stretch>
              <a:fillRect/>
            </a:stretch>
          </p:blipFill>
          <p:spPr bwMode="gray">
            <a:xfrm>
              <a:off x="9517458" y="5316798"/>
              <a:ext cx="539063" cy="414000"/>
            </a:xfrm>
            <a:prstGeom prst="rect">
              <a:avLst/>
            </a:prstGeom>
          </p:spPr>
        </p:pic>
        <p:pic>
          <p:nvPicPr>
            <p:cNvPr id="29" name="图片 28" descr="PC.png"/>
            <p:cNvPicPr>
              <a:picLocks noChangeAspect="1"/>
            </p:cNvPicPr>
            <p:nvPr/>
          </p:nvPicPr>
          <p:blipFill>
            <a:blip r:embed="rId4" cstate="print"/>
            <a:stretch>
              <a:fillRect/>
            </a:stretch>
          </p:blipFill>
          <p:spPr bwMode="gray">
            <a:xfrm>
              <a:off x="7522790" y="5327080"/>
              <a:ext cx="539063" cy="414000"/>
            </a:xfrm>
            <a:prstGeom prst="rect">
              <a:avLst/>
            </a:prstGeom>
          </p:spPr>
        </p:pic>
        <p:cxnSp>
          <p:nvCxnSpPr>
            <p:cNvPr id="31" name="直接连接符 30"/>
            <p:cNvCxnSpPr>
              <a:endCxn id="29" idx="0"/>
            </p:cNvCxnSpPr>
            <p:nvPr/>
          </p:nvCxnSpPr>
          <p:spPr bwMode="gray">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8" idx="0"/>
            </p:cNvCxnSpPr>
            <p:nvPr/>
          </p:nvCxnSpPr>
          <p:spPr bwMode="gray">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65309" y="3716339"/>
              <a:ext cx="540000" cy="442800"/>
            </a:xfrm>
            <a:prstGeom prst="rect">
              <a:avLst/>
            </a:prstGeom>
          </p:spPr>
        </p:pic>
        <p:sp>
          <p:nvSpPr>
            <p:cNvPr id="54" name="文本框 53"/>
            <p:cNvSpPr txBox="1"/>
            <p:nvPr/>
          </p:nvSpPr>
          <p:spPr bwMode="gray">
            <a:xfrm>
              <a:off x="6999357" y="6083833"/>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8476599" y="5706158"/>
              <a:ext cx="2666114"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1" name="文本框 70"/>
          <p:cNvSpPr txBox="1"/>
          <p:nvPr/>
        </p:nvSpPr>
        <p:spPr bwMode="gray">
          <a:xfrm>
            <a:off x="4236478" y="4206768"/>
            <a:ext cx="1622560"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Network loop</a:t>
            </a:r>
            <a:endParaRPr lang="en-US" dirty="0">
              <a:latin typeface="Huawei Sans" panose="020C0503030203020204" pitchFamily="34" charset="0"/>
            </a:endParaRPr>
          </a:p>
        </p:txBody>
      </p:sp>
      <p:sp>
        <p:nvSpPr>
          <p:cNvPr id="72" name="文本框 71"/>
          <p:cNvSpPr txBox="1"/>
          <p:nvPr/>
        </p:nvSpPr>
        <p:spPr bwMode="gray">
          <a:xfrm>
            <a:off x="9631018" y="4206768"/>
            <a:ext cx="1811714"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Network attack</a:t>
            </a:r>
            <a:endParaRPr lang="en-US" dirty="0">
              <a:latin typeface="Huawei Sans" panose="020C0503030203020204" pitchFamily="34" charset="0"/>
            </a:endParaRPr>
          </a:p>
        </p:txBody>
      </p:sp>
      <p:cxnSp>
        <p:nvCxnSpPr>
          <p:cNvPr id="73" name="直接箭头连接符 72"/>
          <p:cNvCxnSpPr/>
          <p:nvPr/>
        </p:nvCxnSpPr>
        <p:spPr bwMode="gray">
          <a:xfrm flipV="1">
            <a:off x="7937036" y="3909758"/>
            <a:ext cx="463128" cy="65369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bwMode="gray">
          <a:xfrm flipH="1" flipV="1">
            <a:off x="8864270" y="3904804"/>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90212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MAC Address Flapping Prevention</a:t>
            </a:r>
            <a:endParaRPr lang="en-US" dirty="0"/>
          </a:p>
        </p:txBody>
      </p:sp>
      <p:sp>
        <p:nvSpPr>
          <p:cNvPr id="4" name="文本占位符 3"/>
          <p:cNvSpPr>
            <a:spLocks noGrp="1"/>
          </p:cNvSpPr>
          <p:nvPr>
            <p:ph type="body" sz="quarter" idx="10"/>
          </p:nvPr>
        </p:nvSpPr>
        <p:spPr bwMode="gray"/>
        <p:txBody>
          <a:bodyPr/>
          <a:lstStyle/>
          <a:p>
            <a:pPr>
              <a:lnSpc>
                <a:spcPct val="130000"/>
              </a:lnSpc>
            </a:pPr>
            <a:r>
              <a:rPr lang="en-US" sz="1400" dirty="0" smtClean="0"/>
              <a:t>If MAC address flapping is caused by loops, deploy loop prevention technologies, such as STP, to eliminate Layer 2 loops. If MAC address flapping is caused by network attacks or other reasons, you can use the following MAC address flapping prevention measures.</a:t>
            </a:r>
          </a:p>
          <a:p>
            <a:pPr>
              <a:lnSpc>
                <a:spcPct val="130000"/>
              </a:lnSpc>
            </a:pPr>
            <a:endParaRPr lang="en-US" altLang="zh-CN" sz="1400" dirty="0">
              <a:sym typeface="Huawei Sans" panose="020C0503030203020204" pitchFamily="34" charset="0"/>
            </a:endParaRPr>
          </a:p>
        </p:txBody>
      </p:sp>
      <p:sp>
        <p:nvSpPr>
          <p:cNvPr id="5" name="圆角矩形 75"/>
          <p:cNvSpPr/>
          <p:nvPr/>
        </p:nvSpPr>
        <p:spPr bwMode="gray">
          <a:xfrm>
            <a:off x="446088" y="1952625"/>
            <a:ext cx="5649912" cy="540000"/>
          </a:xfrm>
          <a:prstGeom prst="roundRect">
            <a:avLst>
              <a:gd name="adj" fmla="val 10604"/>
            </a:avLst>
          </a:prstGeom>
          <a:solidFill>
            <a:srgbClr val="56C4D2"/>
          </a:solidFill>
          <a:ln>
            <a:solidFill>
              <a:srgbClr val="00B0F0"/>
            </a:solidFill>
          </a:ln>
        </p:spPr>
        <p:txBody>
          <a:bodyPr wrap="square" rtlCol="0" anchor="ctr" anchorCtr="0">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rPr>
              <a:t>Configuring a MAC address learning priority for an interface</a:t>
            </a:r>
            <a:endParaRPr lang="en-US" sz="1400" b="1" dirty="0">
              <a:solidFill>
                <a:prstClr val="white"/>
              </a:solidFill>
              <a:latin typeface="Huawei Sans" panose="020C0503030203020204" pitchFamily="34" charset="0"/>
            </a:endParaRPr>
          </a:p>
        </p:txBody>
      </p:sp>
      <p:sp>
        <p:nvSpPr>
          <p:cNvPr id="6" name="圆角矩形 75"/>
          <p:cNvSpPr/>
          <p:nvPr/>
        </p:nvSpPr>
        <p:spPr bwMode="gray">
          <a:xfrm>
            <a:off x="446088" y="2549740"/>
            <a:ext cx="5649912" cy="362473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200"/>
              </a:lnSpc>
              <a:spcBef>
                <a:spcPts val="0"/>
              </a:spcBef>
              <a:spcAft>
                <a:spcPts val="600"/>
              </a:spcAft>
            </a:pPr>
            <a:r>
              <a:rPr lang="en-US" sz="1200" dirty="0" smtClean="0">
                <a:solidFill>
                  <a:prstClr val="black"/>
                </a:solidFill>
                <a:latin typeface="Huawei Sans" panose="020C0503030203020204" pitchFamily="34" charset="0"/>
              </a:rPr>
              <a:t>If the same MAC address is learned on interfaces that have different priorities, the MAC address entry on the interface with the highest priority overrides that on the other interfaces.</a:t>
            </a:r>
            <a:endParaRPr lang="en-US" sz="1200" dirty="0">
              <a:solidFill>
                <a:prstClr val="black"/>
              </a:solidFill>
              <a:latin typeface="Huawei Sans" panose="020C0503030203020204" pitchFamily="34" charset="0"/>
            </a:endParaRPr>
          </a:p>
        </p:txBody>
      </p:sp>
      <p:sp>
        <p:nvSpPr>
          <p:cNvPr id="7" name="圆角矩形 75"/>
          <p:cNvSpPr/>
          <p:nvPr/>
        </p:nvSpPr>
        <p:spPr bwMode="gray">
          <a:xfrm>
            <a:off x="6203950" y="1952625"/>
            <a:ext cx="5541963" cy="540000"/>
          </a:xfrm>
          <a:prstGeom prst="roundRect">
            <a:avLst>
              <a:gd name="adj" fmla="val 10604"/>
            </a:avLst>
          </a:prstGeom>
          <a:solidFill>
            <a:srgbClr val="56C4D2"/>
          </a:solidFill>
          <a:ln>
            <a:solidFill>
              <a:srgbClr val="00B0F0"/>
            </a:solidFill>
          </a:ln>
        </p:spPr>
        <p:txBody>
          <a:bodyPr wrap="square" rtlCol="0" anchor="ctr" anchorCtr="0">
            <a:noAutofit/>
          </a:bodyPr>
          <a:lstStyle/>
          <a:p>
            <a:pPr algn="ctr" fontAlgn="ctr">
              <a:spcBef>
                <a:spcPts val="0"/>
              </a:spcBef>
              <a:spcAft>
                <a:spcPts val="0"/>
              </a:spcAft>
            </a:pPr>
            <a:r>
              <a:rPr lang="en-US" sz="1400" b="1" dirty="0" smtClean="0">
                <a:solidFill>
                  <a:prstClr val="white"/>
                </a:solidFill>
                <a:latin typeface="Huawei Sans" panose="020C0503030203020204" pitchFamily="34" charset="0"/>
              </a:rPr>
              <a:t>Preventing MAC address entries from being overridden on interfaces with the same priority</a:t>
            </a:r>
            <a:endParaRPr lang="en-US" sz="1400" b="1" dirty="0">
              <a:solidFill>
                <a:prstClr val="white"/>
              </a:solidFill>
              <a:latin typeface="Huawei Sans" panose="020C0503030203020204" pitchFamily="34" charset="0"/>
            </a:endParaRPr>
          </a:p>
        </p:txBody>
      </p:sp>
      <p:sp>
        <p:nvSpPr>
          <p:cNvPr id="8" name="圆角矩形 75"/>
          <p:cNvSpPr/>
          <p:nvPr/>
        </p:nvSpPr>
        <p:spPr bwMode="gray">
          <a:xfrm>
            <a:off x="6203950" y="2549740"/>
            <a:ext cx="5541963" cy="36049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200"/>
              </a:lnSpc>
              <a:spcBef>
                <a:spcPts val="0"/>
              </a:spcBef>
              <a:spcAft>
                <a:spcPts val="600"/>
              </a:spcAft>
            </a:pPr>
            <a:r>
              <a:rPr lang="en-US" sz="1200" dirty="0" smtClean="0">
                <a:solidFill>
                  <a:prstClr val="black"/>
                </a:solidFill>
                <a:latin typeface="Huawei Sans" panose="020C0503030203020204" pitchFamily="34" charset="0"/>
              </a:rPr>
              <a:t>If the interface connected to a bogus network device has the same priority as the interface connected to an authorized device, the MAC address entry of the bogus device learned later does not override the original correct MAC address entry.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p:cNvGrpSpPr/>
          <p:nvPr/>
        </p:nvGrpSpPr>
        <p:grpSpPr bwMode="gray">
          <a:xfrm>
            <a:off x="1268369" y="3518503"/>
            <a:ext cx="4203924" cy="2636150"/>
            <a:chOff x="6938789" y="3716339"/>
            <a:chExt cx="4203924" cy="2636150"/>
          </a:xfrm>
        </p:grpSpPr>
        <p:pic>
          <p:nvPicPr>
            <p:cNvPr id="10" name="图片 9" descr="PC.png"/>
            <p:cNvPicPr>
              <a:picLocks noChangeAspect="1"/>
            </p:cNvPicPr>
            <p:nvPr/>
          </p:nvPicPr>
          <p:blipFill>
            <a:blip r:embed="rId3" cstate="print"/>
            <a:stretch>
              <a:fillRect/>
            </a:stretch>
          </p:blipFill>
          <p:spPr bwMode="gray">
            <a:xfrm>
              <a:off x="9517458" y="5316798"/>
              <a:ext cx="539063" cy="414000"/>
            </a:xfrm>
            <a:prstGeom prst="rect">
              <a:avLst/>
            </a:prstGeom>
          </p:spPr>
        </p:pic>
        <p:pic>
          <p:nvPicPr>
            <p:cNvPr id="11" name="图片 10" descr="PC.png"/>
            <p:cNvPicPr>
              <a:picLocks noChangeAspect="1"/>
            </p:cNvPicPr>
            <p:nvPr/>
          </p:nvPicPr>
          <p:blipFill>
            <a:blip r:embed="rId3" cstate="print"/>
            <a:stretch>
              <a:fillRect/>
            </a:stretch>
          </p:blipFill>
          <p:spPr bwMode="gray">
            <a:xfrm>
              <a:off x="7522790" y="5327080"/>
              <a:ext cx="539063" cy="414000"/>
            </a:xfrm>
            <a:prstGeom prst="rect">
              <a:avLst/>
            </a:prstGeom>
          </p:spPr>
        </p:pic>
        <p:cxnSp>
          <p:nvCxnSpPr>
            <p:cNvPr id="12" name="直接连接符 11"/>
            <p:cNvCxnSpPr>
              <a:endCxn id="11" idx="0"/>
            </p:cNvCxnSpPr>
            <p:nvPr/>
          </p:nvCxnSpPr>
          <p:spPr bwMode="gray">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10" idx="0"/>
            </p:cNvCxnSpPr>
            <p:nvPr/>
          </p:nvCxnSpPr>
          <p:spPr bwMode="gray">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65309" y="3716339"/>
              <a:ext cx="540000" cy="442800"/>
            </a:xfrm>
            <a:prstGeom prst="rect">
              <a:avLst/>
            </a:prstGeom>
          </p:spPr>
        </p:pic>
        <p:sp>
          <p:nvSpPr>
            <p:cNvPr id="15" name="文本框 14"/>
            <p:cNvSpPr txBox="1"/>
            <p:nvPr/>
          </p:nvSpPr>
          <p:spPr bwMode="gray">
            <a:xfrm>
              <a:off x="6938789" y="5874110"/>
              <a:ext cx="1766830"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Secure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8476599" y="5706158"/>
              <a:ext cx="2666114"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bwMode="gray">
          <a:xfrm>
            <a:off x="679882" y="4072161"/>
            <a:ext cx="189186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 mac-learning priority 5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333906" y="4042886"/>
            <a:ext cx="189186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 mac-learning priority 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p:nvPr/>
        </p:nvCxnSpPr>
        <p:spPr bwMode="gray">
          <a:xfrm flipV="1">
            <a:off x="2399026" y="4377445"/>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bwMode="gray">
          <a:xfrm flipH="1" flipV="1">
            <a:off x="3326260" y="4372491"/>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bwMode="gray">
          <a:xfrm>
            <a:off x="6200775" y="3555040"/>
            <a:ext cx="4203924" cy="2636150"/>
            <a:chOff x="6938789" y="3716339"/>
            <a:chExt cx="4203924" cy="2636150"/>
          </a:xfrm>
        </p:grpSpPr>
        <p:pic>
          <p:nvPicPr>
            <p:cNvPr id="27" name="图片 26" descr="PC.png"/>
            <p:cNvPicPr>
              <a:picLocks noChangeAspect="1"/>
            </p:cNvPicPr>
            <p:nvPr/>
          </p:nvPicPr>
          <p:blipFill>
            <a:blip r:embed="rId3" cstate="print"/>
            <a:stretch>
              <a:fillRect/>
            </a:stretch>
          </p:blipFill>
          <p:spPr bwMode="gray">
            <a:xfrm>
              <a:off x="9517458" y="5316798"/>
              <a:ext cx="539063" cy="414000"/>
            </a:xfrm>
            <a:prstGeom prst="rect">
              <a:avLst/>
            </a:prstGeom>
          </p:spPr>
        </p:pic>
        <p:pic>
          <p:nvPicPr>
            <p:cNvPr id="28" name="图片 27" descr="PC.png"/>
            <p:cNvPicPr>
              <a:picLocks noChangeAspect="1"/>
            </p:cNvPicPr>
            <p:nvPr/>
          </p:nvPicPr>
          <p:blipFill>
            <a:blip r:embed="rId3" cstate="print"/>
            <a:stretch>
              <a:fillRect/>
            </a:stretch>
          </p:blipFill>
          <p:spPr bwMode="gray">
            <a:xfrm>
              <a:off x="7522790" y="5327080"/>
              <a:ext cx="539063" cy="414000"/>
            </a:xfrm>
            <a:prstGeom prst="rect">
              <a:avLst/>
            </a:prstGeom>
          </p:spPr>
        </p:pic>
        <p:cxnSp>
          <p:nvCxnSpPr>
            <p:cNvPr id="29" name="直接连接符 28"/>
            <p:cNvCxnSpPr>
              <a:endCxn id="28" idx="0"/>
            </p:cNvCxnSpPr>
            <p:nvPr/>
          </p:nvCxnSpPr>
          <p:spPr bwMode="gray">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7" idx="0"/>
            </p:cNvCxnSpPr>
            <p:nvPr/>
          </p:nvCxnSpPr>
          <p:spPr bwMode="gray">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65309" y="3716339"/>
              <a:ext cx="540000" cy="442800"/>
            </a:xfrm>
            <a:prstGeom prst="rect">
              <a:avLst/>
            </a:prstGeom>
          </p:spPr>
        </p:pic>
        <p:sp>
          <p:nvSpPr>
            <p:cNvPr id="32" name="文本框 31"/>
            <p:cNvSpPr txBox="1"/>
            <p:nvPr/>
          </p:nvSpPr>
          <p:spPr bwMode="gray">
            <a:xfrm>
              <a:off x="6938789" y="5874110"/>
              <a:ext cx="1766830"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Secure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8476599" y="5706158"/>
              <a:ext cx="2666114"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7" name="直接箭头连接符 36"/>
          <p:cNvCxnSpPr/>
          <p:nvPr/>
        </p:nvCxnSpPr>
        <p:spPr bwMode="gray">
          <a:xfrm flipV="1">
            <a:off x="7323839" y="4371790"/>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flipH="1" flipV="1">
            <a:off x="8251073" y="4366836"/>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1" name="Oval 4"/>
          <p:cNvSpPr>
            <a:spLocks noChangeAspect="1"/>
          </p:cNvSpPr>
          <p:nvPr/>
        </p:nvSpPr>
        <p:spPr bwMode="gray">
          <a:xfrm>
            <a:off x="7407663" y="4889365"/>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
          <p:cNvSpPr>
            <a:spLocks noChangeAspect="1"/>
          </p:cNvSpPr>
          <p:nvPr/>
        </p:nvSpPr>
        <p:spPr bwMode="gray">
          <a:xfrm>
            <a:off x="8393899" y="4889365"/>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8433551" y="3494063"/>
            <a:ext cx="3259226" cy="276999"/>
          </a:xfrm>
          <a:prstGeom prst="rect">
            <a:avLst/>
          </a:prstGeom>
        </p:spPr>
        <p:txBody>
          <a:bodyPr wrap="none">
            <a:spAutoFit/>
          </a:bodyPr>
          <a:lstStyle/>
          <a:p>
            <a:pPr fontAlgn="ctr"/>
            <a:r>
              <a:rPr lang="en-US" sz="1200" dirty="0" smtClean="0">
                <a:latin typeface="Huawei Sans" panose="020C0503030203020204" pitchFamily="34" charset="0"/>
              </a:rPr>
              <a:t>undo mac-learning priority 0 allow-flapping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标注 46"/>
          <p:cNvSpPr/>
          <p:nvPr/>
        </p:nvSpPr>
        <p:spPr bwMode="gray">
          <a:xfrm>
            <a:off x="8433551" y="3480712"/>
            <a:ext cx="3219574" cy="313066"/>
          </a:xfrm>
          <a:prstGeom prst="wedgeRoundRectCallout">
            <a:avLst>
              <a:gd name="adj1" fmla="val -53235"/>
              <a:gd name="adj2" fmla="val 41930"/>
              <a:gd name="adj3" fmla="val 16667"/>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28"/>
          <p:cNvGrpSpPr>
            <a:grpSpLocks noChangeAspect="1"/>
          </p:cNvGrpSpPr>
          <p:nvPr/>
        </p:nvGrpSpPr>
        <p:grpSpPr bwMode="gray">
          <a:xfrm>
            <a:off x="3154657" y="3887918"/>
            <a:ext cx="165471" cy="165471"/>
            <a:chOff x="5076056" y="3356992"/>
            <a:chExt cx="436268" cy="436268"/>
          </a:xfrm>
        </p:grpSpPr>
        <p:sp>
          <p:nvSpPr>
            <p:cNvPr id="4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1" name="组合 28"/>
          <p:cNvGrpSpPr>
            <a:grpSpLocks noChangeAspect="1"/>
          </p:cNvGrpSpPr>
          <p:nvPr/>
        </p:nvGrpSpPr>
        <p:grpSpPr bwMode="gray">
          <a:xfrm>
            <a:off x="8067466" y="3922430"/>
            <a:ext cx="165471" cy="165471"/>
            <a:chOff x="5076056" y="3356992"/>
            <a:chExt cx="436268" cy="436268"/>
          </a:xfrm>
        </p:grpSpPr>
        <p:sp>
          <p:nvSpPr>
            <p:cNvPr id="52"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114686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MAC Address Flapping Detection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smtClean="0"/>
              <a:t>The switch supports the following MAC address flapping detection mechanisms.</a:t>
            </a:r>
          </a:p>
          <a:p>
            <a:pPr lvl="1"/>
            <a:r>
              <a:rPr lang="en-US" sz="1600" smtClean="0"/>
              <a:t>VLAN-based MAC address flapping detection</a:t>
            </a:r>
          </a:p>
          <a:p>
            <a:pPr lvl="2"/>
            <a:r>
              <a:rPr lang="en-US" sz="1400" smtClean="0"/>
              <a:t>After MAC address flapping detection is configured in a VLAN, the switch can detect MAC address flapping in a specified VLAN.</a:t>
            </a:r>
            <a:endParaRPr lang="en-US" altLang="zh-CN" sz="1400" smtClean="0">
              <a:sym typeface="Huawei Sans" panose="020C0503030203020204" pitchFamily="34" charset="0"/>
            </a:endParaRPr>
          </a:p>
          <a:p>
            <a:pPr lvl="2"/>
            <a:r>
              <a:rPr lang="en-US" sz="1400" smtClean="0"/>
              <a:t>You can configure an action to take on an interface when MAC address flapping is detected on an interface, for example, sending a trap or blocking the interface or MAC address.</a:t>
            </a:r>
          </a:p>
          <a:p>
            <a:pPr lvl="1"/>
            <a:r>
              <a:rPr lang="en-US" sz="1600" smtClean="0"/>
              <a:t>Global MAC address flapping detection</a:t>
            </a:r>
          </a:p>
          <a:p>
            <a:pPr lvl="2"/>
            <a:r>
              <a:rPr lang="en-US" sz="1400" smtClean="0"/>
              <a:t>The global MAC address flapping detection function detects all MAC addresses on the device.</a:t>
            </a:r>
            <a:endParaRPr lang="en-US" altLang="zh-CN" sz="1400" smtClean="0">
              <a:sym typeface="Huawei Sans" panose="020C0503030203020204" pitchFamily="34" charset="0"/>
            </a:endParaRPr>
          </a:p>
          <a:p>
            <a:pPr lvl="2"/>
            <a:r>
              <a:rPr lang="en-US" sz="1400" smtClean="0"/>
              <a:t>If MAC address flapping occurs, the device will send a trap to the NMS.</a:t>
            </a:r>
            <a:endParaRPr lang="en-US" altLang="zh-CN" sz="1400" smtClean="0">
              <a:sym typeface="Huawei Sans" panose="020C0503030203020204" pitchFamily="34" charset="0"/>
            </a:endParaRPr>
          </a:p>
          <a:p>
            <a:pPr lvl="2"/>
            <a:r>
              <a:rPr lang="en-US" sz="1400" smtClean="0"/>
              <a:t>You can also specify an action to take when MAC address flapping is detected, for example, shutting down the interface or removing the interface from the VLAN.</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8798614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bwMode="gray">
          <a:xfrm>
            <a:off x="548781" y="2988632"/>
            <a:ext cx="5176951" cy="3092088"/>
          </a:xfrm>
          <a:prstGeom prst="roundRect">
            <a:avLst>
              <a:gd name="adj" fmla="val 4756"/>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VLAN-based MAC Address Flapping Detection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6096000" y="1052514"/>
            <a:ext cx="5653088" cy="4875042"/>
          </a:xfrm>
        </p:spPr>
        <p:txBody>
          <a:bodyPr/>
          <a:lstStyle/>
          <a:p>
            <a:r>
              <a:rPr lang="en-US" sz="1600" dirty="0" smtClean="0"/>
              <a:t>When VLAN-based MAC address flapping detection is configured and detects MAC address flapping on an interface, you can configure one of the following actions:</a:t>
            </a:r>
            <a:endParaRPr lang="en-US" altLang="zh-CN" sz="1600" dirty="0" smtClean="0">
              <a:sym typeface="Huawei Sans" panose="020C0503030203020204" pitchFamily="34" charset="0"/>
            </a:endParaRPr>
          </a:p>
          <a:p>
            <a:pPr lvl="1"/>
            <a:r>
              <a:rPr lang="en-US" sz="1400" b="1" dirty="0" smtClean="0"/>
              <a:t>Trap sending: </a:t>
            </a:r>
            <a:r>
              <a:rPr lang="en-US" sz="1400" dirty="0" smtClean="0"/>
              <a:t>The device only sends a trap to the NMS.</a:t>
            </a:r>
            <a:endParaRPr lang="en-US" altLang="zh-CN" sz="1400" dirty="0" smtClean="0">
              <a:sym typeface="Huawei Sans" panose="020C0503030203020204" pitchFamily="34" charset="0"/>
            </a:endParaRPr>
          </a:p>
          <a:p>
            <a:pPr lvl="1"/>
            <a:r>
              <a:rPr lang="en-US" sz="1400" b="1" dirty="0" smtClean="0"/>
              <a:t>Interface blocking: </a:t>
            </a:r>
            <a:r>
              <a:rPr lang="en-US" sz="1400" dirty="0" smtClean="0"/>
              <a:t>The interface is blocked for a specified period of time and the interface is disabled from sending and receiving packets.</a:t>
            </a:r>
            <a:endParaRPr lang="en-US" altLang="zh-CN" sz="1400" dirty="0" smtClean="0">
              <a:sym typeface="Huawei Sans" panose="020C0503030203020204" pitchFamily="34" charset="0"/>
            </a:endParaRPr>
          </a:p>
          <a:p>
            <a:pPr lvl="1"/>
            <a:r>
              <a:rPr lang="en-US" sz="1400" b="1" dirty="0" smtClean="0"/>
              <a:t>MAC address blocking: </a:t>
            </a:r>
            <a:r>
              <a:rPr lang="en-US" sz="1400" dirty="0" smtClean="0"/>
              <a:t>The device blocks only the current MAC address but not the physical interface. Communication of other MAC addresses on the current interface is not affected.</a:t>
            </a:r>
            <a:endParaRPr lang="en-US" altLang="zh-CN" sz="1400" dirty="0">
              <a:sym typeface="Huawei Sans" panose="020C0503030203020204" pitchFamily="34" charset="0"/>
            </a:endParaRPr>
          </a:p>
        </p:txBody>
      </p:sp>
      <p:grpSp>
        <p:nvGrpSpPr>
          <p:cNvPr id="32" name="组合 31"/>
          <p:cNvGrpSpPr/>
          <p:nvPr/>
        </p:nvGrpSpPr>
        <p:grpSpPr bwMode="gray">
          <a:xfrm>
            <a:off x="711200" y="1757586"/>
            <a:ext cx="5038577" cy="4276959"/>
            <a:chOff x="6461619" y="1672998"/>
            <a:chExt cx="5038577" cy="4276959"/>
          </a:xfrm>
        </p:grpSpPr>
        <p:pic>
          <p:nvPicPr>
            <p:cNvPr id="6" name="图片 5" descr="PC.png"/>
            <p:cNvPicPr>
              <a:picLocks noChangeAspect="1"/>
            </p:cNvPicPr>
            <p:nvPr/>
          </p:nvPicPr>
          <p:blipFill>
            <a:blip r:embed="rId3" cstate="print"/>
            <a:stretch>
              <a:fillRect/>
            </a:stretch>
          </p:blipFill>
          <p:spPr bwMode="gray">
            <a:xfrm>
              <a:off x="10324583" y="4685315"/>
              <a:ext cx="539063" cy="414000"/>
            </a:xfrm>
            <a:prstGeom prst="rect">
              <a:avLst/>
            </a:prstGeom>
          </p:spPr>
        </p:pic>
        <p:pic>
          <p:nvPicPr>
            <p:cNvPr id="7" name="图片 6" descr="PC.png"/>
            <p:cNvPicPr>
              <a:picLocks noChangeAspect="1"/>
            </p:cNvPicPr>
            <p:nvPr/>
          </p:nvPicPr>
          <p:blipFill>
            <a:blip r:embed="rId3" cstate="print"/>
            <a:stretch>
              <a:fillRect/>
            </a:stretch>
          </p:blipFill>
          <p:spPr bwMode="gray">
            <a:xfrm>
              <a:off x="8329915" y="4695597"/>
              <a:ext cx="539063" cy="414000"/>
            </a:xfrm>
            <a:prstGeom prst="rect">
              <a:avLst/>
            </a:prstGeom>
          </p:spPr>
        </p:pic>
        <p:cxnSp>
          <p:nvCxnSpPr>
            <p:cNvPr id="8" name="直接连接符 7"/>
            <p:cNvCxnSpPr>
              <a:endCxn id="7" idx="0"/>
            </p:cNvCxnSpPr>
            <p:nvPr/>
          </p:nvCxnSpPr>
          <p:spPr bwMode="gray">
            <a:xfrm flipH="1">
              <a:off x="8599447" y="3334204"/>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6" idx="0"/>
            </p:cNvCxnSpPr>
            <p:nvPr/>
          </p:nvCxnSpPr>
          <p:spPr bwMode="gray">
            <a:xfrm>
              <a:off x="9552607" y="3334204"/>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272434" y="3084856"/>
              <a:ext cx="540000" cy="442800"/>
            </a:xfrm>
            <a:prstGeom prst="rect">
              <a:avLst/>
            </a:prstGeom>
          </p:spPr>
        </p:pic>
        <p:sp>
          <p:nvSpPr>
            <p:cNvPr id="11" name="文本框 10"/>
            <p:cNvSpPr txBox="1"/>
            <p:nvPr/>
          </p:nvSpPr>
          <p:spPr bwMode="gray">
            <a:xfrm>
              <a:off x="6461619" y="3653969"/>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7390522" y="17393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8618371" y="17217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8402345" y="5074267"/>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9733366" y="5074675"/>
              <a:ext cx="1766830"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PC3</a:t>
              </a:r>
            </a:p>
            <a:p>
              <a:pPr algn="ctr" fontAlgn="ctr"/>
              <a:r>
                <a:rPr lang="en-US" sz="1200" dirty="0" smtClean="0">
                  <a:latin typeface="Huawei Sans" panose="020C0503030203020204" pitchFamily="34" charset="0"/>
                </a:rPr>
                <a:t>Attacker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bwMode="gray">
            <a:xfrm flipH="1" flipV="1">
              <a:off x="9783549" y="3876846"/>
              <a:ext cx="518290" cy="66360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8181204" y="5580625"/>
              <a:ext cx="976549"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VLAN 2</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12915" y="1672998"/>
              <a:ext cx="540000" cy="442800"/>
            </a:xfrm>
            <a:prstGeom prst="rect">
              <a:avLst/>
            </a:prstGeom>
          </p:spPr>
        </p:pic>
        <p:pic>
          <p:nvPicPr>
            <p:cNvPr id="22" name="图片 21" descr="PC.png"/>
            <p:cNvPicPr>
              <a:picLocks noChangeAspect="1"/>
            </p:cNvPicPr>
            <p:nvPr/>
          </p:nvPicPr>
          <p:blipFill>
            <a:blip r:embed="rId3" cstate="print"/>
            <a:stretch>
              <a:fillRect/>
            </a:stretch>
          </p:blipFill>
          <p:spPr bwMode="gray">
            <a:xfrm>
              <a:off x="7051458" y="3065958"/>
              <a:ext cx="539063" cy="414000"/>
            </a:xfrm>
            <a:prstGeom prst="rect">
              <a:avLst/>
            </a:prstGeom>
          </p:spPr>
        </p:pic>
        <p:cxnSp>
          <p:nvCxnSpPr>
            <p:cNvPr id="24" name="直接连接符 23"/>
            <p:cNvCxnSpPr>
              <a:stCxn id="21" idx="1"/>
              <a:endCxn id="22" idx="0"/>
            </p:cNvCxnSpPr>
            <p:nvPr/>
          </p:nvCxnSpPr>
          <p:spPr bwMode="gray">
            <a:xfrm flipH="1">
              <a:off x="7320990" y="1894398"/>
              <a:ext cx="791925" cy="117156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3"/>
              <a:endCxn id="10" idx="0"/>
            </p:cNvCxnSpPr>
            <p:nvPr/>
          </p:nvCxnSpPr>
          <p:spPr bwMode="gray">
            <a:xfrm>
              <a:off x="8652915" y="1894398"/>
              <a:ext cx="889519" cy="119045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7044332" y="3462411"/>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bwMode="gray">
          <a:xfrm>
            <a:off x="2364026" y="2215238"/>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4065662" y="3264297"/>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937178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8246673" y="5076288"/>
            <a:ext cx="2804503" cy="1089392"/>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bwMode="gray">
          <a:xfrm>
            <a:off x="6223810" y="5081772"/>
            <a:ext cx="1713594" cy="1089392"/>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3115461" y="5076287"/>
            <a:ext cx="2712711" cy="1089393"/>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1126757" y="5051816"/>
            <a:ext cx="1713594" cy="1089393"/>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Global MAC Address Flapping Detection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nSpc>
                <a:spcPct val="120000"/>
              </a:lnSpc>
            </a:pPr>
            <a:r>
              <a:rPr lang="en-US" sz="1600" dirty="0" smtClean="0"/>
              <a:t>When a switch detects MAC address flapping, it only reports a trap by default and does not take other actions. In practice, you can define the following actions after MAC address flapping is detected:</a:t>
            </a:r>
            <a:endParaRPr lang="en-US" altLang="zh-CN" sz="1600" dirty="0" smtClean="0">
              <a:sym typeface="Huawei Sans" panose="020C0503030203020204" pitchFamily="34" charset="0"/>
            </a:endParaRPr>
          </a:p>
          <a:p>
            <a:pPr lvl="1">
              <a:lnSpc>
                <a:spcPct val="120000"/>
              </a:lnSpc>
            </a:pPr>
            <a:r>
              <a:rPr lang="en-US" sz="1400" dirty="0" smtClean="0"/>
              <a:t>error-down</a:t>
            </a:r>
            <a:endParaRPr lang="en-US" altLang="zh-CN" sz="1400" dirty="0" smtClean="0">
              <a:sym typeface="Huawei Sans" panose="020C0503030203020204" pitchFamily="34" charset="0"/>
            </a:endParaRPr>
          </a:p>
          <a:p>
            <a:pPr lvl="2">
              <a:lnSpc>
                <a:spcPct val="120000"/>
              </a:lnSpc>
            </a:pPr>
            <a:r>
              <a:rPr lang="en-US" sz="1200" dirty="0" smtClean="0"/>
              <a:t>When an interface configured with MAC address flapping detection detects MAC address flapping, the interface is set to enter the Error-Down state and does not forward data.</a:t>
            </a:r>
            <a:endParaRPr lang="en-US" altLang="zh-CN" sz="1200" dirty="0" smtClean="0">
              <a:sym typeface="Huawei Sans" panose="020C0503030203020204" pitchFamily="34" charset="0"/>
            </a:endParaRPr>
          </a:p>
          <a:p>
            <a:pPr lvl="1">
              <a:lnSpc>
                <a:spcPct val="120000"/>
              </a:lnSpc>
            </a:pPr>
            <a:r>
              <a:rPr lang="en-US" sz="1400" dirty="0" smtClean="0"/>
              <a:t>quit-</a:t>
            </a:r>
            <a:r>
              <a:rPr lang="en-US" sz="1400" dirty="0" err="1" smtClean="0"/>
              <a:t>vlan</a:t>
            </a:r>
            <a:endParaRPr lang="en-US" sz="1400" dirty="0" smtClean="0"/>
          </a:p>
          <a:p>
            <a:pPr lvl="2">
              <a:lnSpc>
                <a:spcPct val="120000"/>
              </a:lnSpc>
            </a:pPr>
            <a:r>
              <a:rPr lang="en-US" sz="1200" dirty="0" smtClean="0"/>
              <a:t>When an interface configured with MAC address flapping detection detects MAC address flapping, the interface is removed from the VLAN to which the interface belongs.</a:t>
            </a:r>
            <a:endParaRPr lang="en-US" altLang="zh-CN" sz="1200" dirty="0" smtClean="0">
              <a:sym typeface="Huawei Sans" panose="020C0503030203020204" pitchFamily="34" charset="0"/>
            </a:endParaRPr>
          </a:p>
          <a:p>
            <a:pPr>
              <a:lnSpc>
                <a:spcPct val="120000"/>
              </a:lnSpc>
            </a:pPr>
            <a:endParaRPr lang="en-US" altLang="zh-CN" sz="1600" dirty="0" smtClean="0">
              <a:sym typeface="Huawei Sans" panose="020C0503030203020204" pitchFamily="34" charset="0"/>
            </a:endParaRPr>
          </a:p>
          <a:p>
            <a:pPr>
              <a:lnSpc>
                <a:spcPct val="120000"/>
              </a:lnSpc>
            </a:pPr>
            <a:endParaRPr lang="en-US" altLang="zh-CN" sz="1600" dirty="0">
              <a:sym typeface="Huawei Sans" panose="020C0503030203020204" pitchFamily="34" charset="0"/>
            </a:endParaRPr>
          </a:p>
        </p:txBody>
      </p:sp>
      <p:grpSp>
        <p:nvGrpSpPr>
          <p:cNvPr id="5" name="组合 4"/>
          <p:cNvGrpSpPr/>
          <p:nvPr/>
        </p:nvGrpSpPr>
        <p:grpSpPr bwMode="gray">
          <a:xfrm>
            <a:off x="1093475" y="3519976"/>
            <a:ext cx="4685105" cy="2619436"/>
            <a:chOff x="6938789" y="3716339"/>
            <a:chExt cx="4685105" cy="2619436"/>
          </a:xfrm>
        </p:grpSpPr>
        <p:pic>
          <p:nvPicPr>
            <p:cNvPr id="6" name="图片 5" descr="PC.png"/>
            <p:cNvPicPr>
              <a:picLocks noChangeAspect="1"/>
            </p:cNvPicPr>
            <p:nvPr/>
          </p:nvPicPr>
          <p:blipFill>
            <a:blip r:embed="rId3" cstate="print"/>
            <a:stretch>
              <a:fillRect/>
            </a:stretch>
          </p:blipFill>
          <p:spPr bwMode="gray">
            <a:xfrm>
              <a:off x="9947849" y="5327080"/>
              <a:ext cx="539063" cy="414000"/>
            </a:xfrm>
            <a:prstGeom prst="rect">
              <a:avLst/>
            </a:prstGeom>
          </p:spPr>
        </p:pic>
        <p:pic>
          <p:nvPicPr>
            <p:cNvPr id="7" name="图片 6" descr="PC.png"/>
            <p:cNvPicPr>
              <a:picLocks noChangeAspect="1"/>
            </p:cNvPicPr>
            <p:nvPr/>
          </p:nvPicPr>
          <p:blipFill>
            <a:blip r:embed="rId3" cstate="print"/>
            <a:stretch>
              <a:fillRect/>
            </a:stretch>
          </p:blipFill>
          <p:spPr bwMode="gray">
            <a:xfrm>
              <a:off x="7522790" y="5327080"/>
              <a:ext cx="539063" cy="414000"/>
            </a:xfrm>
            <a:prstGeom prst="rect">
              <a:avLst/>
            </a:prstGeom>
          </p:spPr>
        </p:pic>
        <p:cxnSp>
          <p:nvCxnSpPr>
            <p:cNvPr id="8" name="直接连接符 7"/>
            <p:cNvCxnSpPr>
              <a:endCxn id="7" idx="0"/>
            </p:cNvCxnSpPr>
            <p:nvPr/>
          </p:nvCxnSpPr>
          <p:spPr bwMode="gray">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2" idx="1"/>
              <a:endCxn id="6" idx="0"/>
            </p:cNvCxnSpPr>
            <p:nvPr/>
          </p:nvCxnSpPr>
          <p:spPr bwMode="gray">
            <a:xfrm>
              <a:off x="8820494" y="4081718"/>
              <a:ext cx="1396887" cy="124536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65309" y="3716339"/>
              <a:ext cx="540000" cy="442800"/>
            </a:xfrm>
            <a:prstGeom prst="rect">
              <a:avLst/>
            </a:prstGeom>
          </p:spPr>
        </p:pic>
        <p:sp>
          <p:nvSpPr>
            <p:cNvPr id="11" name="文本框 10"/>
            <p:cNvSpPr txBox="1"/>
            <p:nvPr/>
          </p:nvSpPr>
          <p:spPr bwMode="gray">
            <a:xfrm>
              <a:off x="6938789" y="5874110"/>
              <a:ext cx="1766830"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Secure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8883738" y="5680726"/>
              <a:ext cx="2740156" cy="646331"/>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6" name="直接箭头连接符 15"/>
          <p:cNvCxnSpPr/>
          <p:nvPr/>
        </p:nvCxnSpPr>
        <p:spPr bwMode="gray">
          <a:xfrm flipV="1">
            <a:off x="2226620" y="4317778"/>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bwMode="gray">
          <a:xfrm flipH="1" flipV="1">
            <a:off x="3153854" y="4312824"/>
            <a:ext cx="740212" cy="607897"/>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8" name="Oval 4"/>
          <p:cNvSpPr>
            <a:spLocks noChangeAspect="1"/>
          </p:cNvSpPr>
          <p:nvPr/>
        </p:nvSpPr>
        <p:spPr bwMode="gray">
          <a:xfrm>
            <a:off x="2409728" y="4725271"/>
            <a:ext cx="203706" cy="203706"/>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4"/>
          <p:cNvSpPr>
            <a:spLocks noChangeAspect="1"/>
          </p:cNvSpPr>
          <p:nvPr/>
        </p:nvSpPr>
        <p:spPr bwMode="gray">
          <a:xfrm>
            <a:off x="3294111" y="4725271"/>
            <a:ext cx="203706" cy="203706"/>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28"/>
          <p:cNvGrpSpPr>
            <a:grpSpLocks noChangeAspect="1"/>
          </p:cNvGrpSpPr>
          <p:nvPr/>
        </p:nvGrpSpPr>
        <p:grpSpPr bwMode="gray">
          <a:xfrm>
            <a:off x="2950947" y="3861122"/>
            <a:ext cx="165471" cy="165471"/>
            <a:chOff x="5076056" y="3356992"/>
            <a:chExt cx="436268" cy="436268"/>
          </a:xfrm>
        </p:grpSpPr>
        <p:sp>
          <p:nvSpPr>
            <p:cNvPr id="21"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bwMode="gray">
          <a:xfrm>
            <a:off x="3832020" y="3923349"/>
            <a:ext cx="1156010" cy="28694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i="0" dirty="0" smtClean="0">
                <a:solidFill>
                  <a:schemeClr val="tx1"/>
                </a:solidFill>
                <a:latin typeface="Huawei Sans" panose="020C0503030203020204" pitchFamily="34" charset="0"/>
              </a:rPr>
              <a:t>Error-down</a:t>
            </a:r>
            <a:endParaRPr lang="en-US" altLang="zh-CN" sz="1200" i="0" dirty="0">
              <a:solidFill>
                <a:schemeClr val="tx1"/>
              </a:solidFill>
              <a:latin typeface="Huawei Sans" panose="020C0503030203020204" pitchFamily="34" charset="0"/>
              <a:sym typeface="Huawei Sans" panose="020C0503030203020204" pitchFamily="34" charset="0"/>
            </a:endParaRPr>
          </a:p>
        </p:txBody>
      </p:sp>
      <p:grpSp>
        <p:nvGrpSpPr>
          <p:cNvPr id="23" name="组合 22"/>
          <p:cNvGrpSpPr/>
          <p:nvPr/>
        </p:nvGrpSpPr>
        <p:grpSpPr bwMode="gray">
          <a:xfrm>
            <a:off x="6255271" y="3519976"/>
            <a:ext cx="4795905" cy="2636150"/>
            <a:chOff x="6938789" y="3716339"/>
            <a:chExt cx="4795905" cy="2636150"/>
          </a:xfrm>
        </p:grpSpPr>
        <p:pic>
          <p:nvPicPr>
            <p:cNvPr id="24" name="图片 23" descr="PC.png"/>
            <p:cNvPicPr>
              <a:picLocks noChangeAspect="1"/>
            </p:cNvPicPr>
            <p:nvPr/>
          </p:nvPicPr>
          <p:blipFill>
            <a:blip r:embed="rId3" cstate="print"/>
            <a:stretch>
              <a:fillRect/>
            </a:stretch>
          </p:blipFill>
          <p:spPr bwMode="gray">
            <a:xfrm>
              <a:off x="10119899" y="5327080"/>
              <a:ext cx="539063" cy="414000"/>
            </a:xfrm>
            <a:prstGeom prst="rect">
              <a:avLst/>
            </a:prstGeom>
          </p:spPr>
        </p:pic>
        <p:pic>
          <p:nvPicPr>
            <p:cNvPr id="25" name="图片 24" descr="PC.png"/>
            <p:cNvPicPr>
              <a:picLocks noChangeAspect="1"/>
            </p:cNvPicPr>
            <p:nvPr/>
          </p:nvPicPr>
          <p:blipFill>
            <a:blip r:embed="rId3" cstate="print"/>
            <a:stretch>
              <a:fillRect/>
            </a:stretch>
          </p:blipFill>
          <p:spPr bwMode="gray">
            <a:xfrm>
              <a:off x="7522790" y="5327080"/>
              <a:ext cx="539063" cy="414000"/>
            </a:xfrm>
            <a:prstGeom prst="rect">
              <a:avLst/>
            </a:prstGeom>
          </p:spPr>
        </p:pic>
        <p:cxnSp>
          <p:nvCxnSpPr>
            <p:cNvPr id="26" name="直接连接符 25"/>
            <p:cNvCxnSpPr>
              <a:endCxn id="25" idx="0"/>
            </p:cNvCxnSpPr>
            <p:nvPr/>
          </p:nvCxnSpPr>
          <p:spPr bwMode="gray">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8" idx="2"/>
              <a:endCxn id="24" idx="0"/>
            </p:cNvCxnSpPr>
            <p:nvPr/>
          </p:nvCxnSpPr>
          <p:spPr bwMode="gray">
            <a:xfrm>
              <a:off x="8735309" y="4159139"/>
              <a:ext cx="1654122" cy="116794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65309" y="3716339"/>
              <a:ext cx="540000" cy="442800"/>
            </a:xfrm>
            <a:prstGeom prst="rect">
              <a:avLst/>
            </a:prstGeom>
          </p:spPr>
        </p:pic>
        <p:sp>
          <p:nvSpPr>
            <p:cNvPr id="29" name="文本框 28"/>
            <p:cNvSpPr txBox="1"/>
            <p:nvPr/>
          </p:nvSpPr>
          <p:spPr bwMode="gray">
            <a:xfrm>
              <a:off x="6938789" y="5874110"/>
              <a:ext cx="1766830"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Secure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8988157" y="5706158"/>
              <a:ext cx="2746537" cy="646331"/>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4" name="直接箭头连接符 33"/>
          <p:cNvCxnSpPr/>
          <p:nvPr/>
        </p:nvCxnSpPr>
        <p:spPr bwMode="gray">
          <a:xfrm flipV="1">
            <a:off x="7388416" y="4317778"/>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H="1" flipV="1">
            <a:off x="8315650" y="4312824"/>
            <a:ext cx="715432" cy="53489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9031082" y="3902097"/>
            <a:ext cx="954426" cy="27699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200" i="0" dirty="0" smtClean="0">
                <a:solidFill>
                  <a:schemeClr val="tx1"/>
                </a:solidFill>
                <a:latin typeface="Huawei Sans" panose="020C0503030203020204" pitchFamily="34" charset="0"/>
              </a:rPr>
              <a:t>Quit-</a:t>
            </a:r>
            <a:r>
              <a:rPr lang="en-US" sz="1200" i="0" dirty="0" err="1" smtClean="0">
                <a:solidFill>
                  <a:schemeClr val="tx1"/>
                </a:solidFill>
                <a:latin typeface="Huawei Sans" panose="020C0503030203020204" pitchFamily="34" charset="0"/>
              </a:rPr>
              <a:t>vlan</a:t>
            </a:r>
            <a:endParaRPr lang="en-US" altLang="zh-CN" sz="1200" i="0" dirty="0">
              <a:solidFill>
                <a:schemeClr val="tx1"/>
              </a:solidFill>
              <a:latin typeface="Huawei Sans" panose="020C0503030203020204" pitchFamily="34" charset="0"/>
              <a:sym typeface="Huawei Sans" panose="020C0503030203020204" pitchFamily="34" charset="0"/>
            </a:endParaRPr>
          </a:p>
        </p:txBody>
      </p:sp>
      <p:sp>
        <p:nvSpPr>
          <p:cNvPr id="47" name="Oval 4"/>
          <p:cNvSpPr>
            <a:spLocks noChangeAspect="1"/>
          </p:cNvSpPr>
          <p:nvPr/>
        </p:nvSpPr>
        <p:spPr bwMode="gray">
          <a:xfrm>
            <a:off x="7540144" y="4772718"/>
            <a:ext cx="203706" cy="203706"/>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bwMode="gray">
          <a:xfrm>
            <a:off x="8424527" y="4772718"/>
            <a:ext cx="203706" cy="203706"/>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10170841" y="5232388"/>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6024909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Configuration Commands of MAC Address Flapping Prevention and Detection (1)</a:t>
            </a:r>
            <a:endParaRPr lang="en-US" altLang="zh-CN" dirty="0">
              <a:sym typeface="Huawei Sans" panose="020C0503030203020204" pitchFamily="34" charset="0"/>
            </a:endParaRPr>
          </a:p>
        </p:txBody>
      </p:sp>
      <p:sp>
        <p:nvSpPr>
          <p:cNvPr id="5" name="矩形 4"/>
          <p:cNvSpPr/>
          <p:nvPr/>
        </p:nvSpPr>
        <p:spPr bwMode="gray">
          <a:xfrm>
            <a:off x="1031916" y="1978403"/>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mac-learning priority </a:t>
            </a:r>
            <a:r>
              <a:rPr lang="en-US" sz="1400" i="1" dirty="0" smtClean="0">
                <a:latin typeface="Huawei Sans" panose="020C0503030203020204" pitchFamily="34" charset="0"/>
              </a:rPr>
              <a:t>priority-id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551382" y="1565918"/>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rPr>
              <a:t>Configure a MAC address learning priority for an interface.</a:t>
            </a:r>
            <a:endParaRPr lang="en-US" sz="1400" dirty="0">
              <a:latin typeface="Huawei Sans" panose="020C0503030203020204" pitchFamily="34" charset="0"/>
            </a:endParaRPr>
          </a:p>
        </p:txBody>
      </p:sp>
      <p:sp>
        <p:nvSpPr>
          <p:cNvPr id="7" name="矩形 6"/>
          <p:cNvSpPr/>
          <p:nvPr/>
        </p:nvSpPr>
        <p:spPr bwMode="gray">
          <a:xfrm>
            <a:off x="1031916" y="2284353"/>
            <a:ext cx="1052190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MAC address learning priority of an interface is 0. A larger priority value indicates a higher MAC address learning priority.</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1031916" y="5853058"/>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a:t>
            </a:r>
            <a:r>
              <a:rPr lang="en-US" sz="1400" i="1" dirty="0" smtClean="0">
                <a:latin typeface="Huawei Sans" panose="020C0503030203020204" pitchFamily="34" charset="0"/>
              </a:rPr>
              <a:t>-</a:t>
            </a:r>
            <a:r>
              <a:rPr lang="en-US" sz="1400" dirty="0" smtClean="0">
                <a:latin typeface="Huawei Sans" panose="020C0503030203020204" pitchFamily="34" charset="0"/>
              </a:rPr>
              <a:t>vlan2] </a:t>
            </a:r>
            <a:r>
              <a:rPr lang="en-US" sz="1400" b="1" dirty="0" smtClean="0">
                <a:latin typeface="Huawei Sans" panose="020C0503030203020204" pitchFamily="34" charset="0"/>
              </a:rPr>
              <a:t>mac-address flapping detection</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bwMode="gray">
          <a:xfrm>
            <a:off x="551382" y="5440573"/>
            <a:ext cx="11089232" cy="307777"/>
          </a:xfrm>
          <a:prstGeom prst="rect">
            <a:avLst/>
          </a:prstGeom>
        </p:spPr>
        <p:txBody>
          <a:bodyPr wrap="square">
            <a:spAutoFit/>
          </a:bodyPr>
          <a:lstStyle/>
          <a:p>
            <a:pPr marL="342900" indent="-342900" fontAlgn="ctr">
              <a:buFont typeface="+mj-lt"/>
              <a:buAutoNum type="arabicPeriod" startAt="4"/>
            </a:pPr>
            <a:r>
              <a:rPr lang="en-US" sz="1400" dirty="0" smtClean="0">
                <a:latin typeface="Huawei Sans" panose="020C0503030203020204" pitchFamily="34" charset="0"/>
              </a:rPr>
              <a:t>Configuring MAC Address Flapping Detection.</a:t>
            </a:r>
            <a:endParaRPr lang="en-US" sz="1400" dirty="0">
              <a:latin typeface="Huawei Sans" panose="020C0503030203020204" pitchFamily="34" charset="0"/>
            </a:endParaRPr>
          </a:p>
        </p:txBody>
      </p:sp>
      <p:sp>
        <p:nvSpPr>
          <p:cNvPr id="10" name="矩形 9"/>
          <p:cNvSpPr/>
          <p:nvPr/>
        </p:nvSpPr>
        <p:spPr bwMode="gray">
          <a:xfrm>
            <a:off x="1031916" y="3464586"/>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mac-learning priority flapping-defend action discard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1031918" y="3734196"/>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action is </a:t>
            </a:r>
            <a:r>
              <a:rPr lang="en-US" sz="1400" b="1" dirty="0" smtClean="0">
                <a:latin typeface="Huawei Sans" panose="020C0503030203020204" pitchFamily="34" charset="0"/>
              </a:rPr>
              <a:t>forward</a:t>
            </a:r>
            <a:r>
              <a:rPr lang="en-US" sz="1400" dirty="0" smtClean="0">
                <a:latin typeface="Huawei Sans" panose="020C0503030203020204" pitchFamily="34" charset="0"/>
              </a:rPr>
              <a:t> when the device is configured to prohibit MAC address flapping.</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31916" y="4611197"/>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undo mac-learning priority </a:t>
            </a:r>
            <a:r>
              <a:rPr lang="en-US" sz="1400" i="1" dirty="0" smtClean="0">
                <a:latin typeface="Huawei Sans" panose="020C0503030203020204" pitchFamily="34" charset="0"/>
              </a:rPr>
              <a:t>priority-id</a:t>
            </a:r>
            <a:r>
              <a:rPr lang="en-US" sz="1400" b="1" dirty="0" smtClean="0">
                <a:latin typeface="Huawei Sans" panose="020C0503030203020204" pitchFamily="34" charset="0"/>
              </a:rPr>
              <a:t> allow-flapping</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8" y="4966532"/>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MAC address flapping between interfaces with the same priority is allowed.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2" y="3052101"/>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rPr>
              <a:t>Configure the device to discard packets when the device is configured to prohibit MAC address flapping.</a:t>
            </a:r>
            <a:endParaRPr lang="en-US" sz="1400" dirty="0">
              <a:latin typeface="Huawei Sans" panose="020C0503030203020204" pitchFamily="34" charset="0"/>
            </a:endParaRPr>
          </a:p>
        </p:txBody>
      </p:sp>
      <p:sp>
        <p:nvSpPr>
          <p:cNvPr id="15" name="矩形 14"/>
          <p:cNvSpPr/>
          <p:nvPr/>
        </p:nvSpPr>
        <p:spPr bwMode="gray">
          <a:xfrm>
            <a:off x="551382" y="4208237"/>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rPr>
              <a:t>Configure the device to prevent MAC address entries from being overridden on interfaces with the same priority.</a:t>
            </a:r>
            <a:endParaRPr lang="en-US" sz="1400" dirty="0">
              <a:latin typeface="Huawei Sans" panose="020C0503030203020204" pitchFamily="34" charset="0"/>
            </a:endParaRPr>
          </a:p>
        </p:txBody>
      </p:sp>
    </p:spTree>
    <p:extLst>
      <p:ext uri="{BB962C8B-B14F-4D97-AF65-F5344CB8AC3E}">
        <p14:creationId xmlns:p14="http://schemas.microsoft.com/office/powerpoint/2010/main" val="40539538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Configuration Commands of MAC Address Flapping Prevention and Detection (2)</a:t>
            </a:r>
            <a:endParaRPr lang="en-US" altLang="zh-CN" dirty="0">
              <a:sym typeface="Huawei Sans" panose="020C0503030203020204" pitchFamily="34" charset="0"/>
            </a:endParaRPr>
          </a:p>
        </p:txBody>
      </p:sp>
      <p:sp>
        <p:nvSpPr>
          <p:cNvPr id="4" name="矩形 3"/>
          <p:cNvSpPr/>
          <p:nvPr/>
        </p:nvSpPr>
        <p:spPr bwMode="gray">
          <a:xfrm>
            <a:off x="1012866" y="2030655"/>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mac-address flapping detection exclude </a:t>
            </a:r>
            <a:r>
              <a:rPr lang="en-US" sz="1400" b="1" dirty="0" err="1" smtClean="0">
                <a:latin typeface="Huawei Sans" panose="020C0503030203020204" pitchFamily="34" charset="0"/>
              </a:rPr>
              <a:t>vlan</a:t>
            </a:r>
            <a:r>
              <a:rPr lang="en-US" sz="1400" b="1" dirty="0" smtClean="0">
                <a:latin typeface="Huawei Sans" panose="020C0503030203020204" pitchFamily="34" charset="0"/>
              </a:rPr>
              <a:t> </a:t>
            </a:r>
            <a:r>
              <a:rPr lang="en-US" sz="1400" dirty="0" smtClean="0">
                <a:latin typeface="Huawei Sans" panose="020C0503030203020204" pitchFamily="34" charset="0"/>
              </a:rPr>
              <a:t>{ </a:t>
            </a:r>
            <a:r>
              <a:rPr lang="en-US" sz="1400" i="1" dirty="0" smtClean="0">
                <a:latin typeface="Huawei Sans" panose="020C0503030203020204" pitchFamily="34" charset="0"/>
              </a:rPr>
              <a:t>vlan-id1</a:t>
            </a:r>
            <a:r>
              <a:rPr lang="en-US" sz="1400" dirty="0" smtClean="0">
                <a:latin typeface="Huawei Sans" panose="020C0503030203020204" pitchFamily="34" charset="0"/>
              </a:rPr>
              <a:t> [ </a:t>
            </a:r>
            <a:r>
              <a:rPr lang="en-US" sz="1400" i="1" dirty="0" smtClean="0">
                <a:latin typeface="Huawei Sans" panose="020C0503030203020204" pitchFamily="34" charset="0"/>
              </a:rPr>
              <a:t>to vlan-id2 </a:t>
            </a:r>
            <a:r>
              <a:rPr lang="en-US" sz="1400" dirty="0" smtClean="0">
                <a:latin typeface="Huawei Sans" panose="020C0503030203020204" pitchFamily="34" charset="0"/>
              </a:rPr>
              <a:t>] } &amp;&lt;1-10&gt;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2" y="1618170"/>
            <a:ext cx="11089232" cy="307777"/>
          </a:xfrm>
          <a:prstGeom prst="rect">
            <a:avLst/>
          </a:prstGeom>
        </p:spPr>
        <p:txBody>
          <a:bodyPr wrap="square">
            <a:spAutoFit/>
          </a:bodyPr>
          <a:lstStyle/>
          <a:p>
            <a:pPr marL="342900" indent="-342900" fontAlgn="ctr">
              <a:buFont typeface="+mj-lt"/>
              <a:buAutoNum type="arabicPeriod" startAt="5"/>
            </a:pPr>
            <a:r>
              <a:rPr lang="en-US" sz="1400" dirty="0" smtClean="0">
                <a:latin typeface="Huawei Sans" panose="020C0503030203020204" pitchFamily="34" charset="0"/>
              </a:rPr>
              <a:t>(Optional) Configure a VLAN whitelist for MAC address flapping detection.</a:t>
            </a:r>
            <a:endParaRPr lang="en-US" sz="1400" dirty="0">
              <a:latin typeface="Huawei Sans" panose="020C0503030203020204" pitchFamily="34" charset="0"/>
            </a:endParaRPr>
          </a:p>
        </p:txBody>
      </p:sp>
      <p:sp>
        <p:nvSpPr>
          <p:cNvPr id="6" name="矩形 5"/>
          <p:cNvSpPr/>
          <p:nvPr/>
        </p:nvSpPr>
        <p:spPr bwMode="gray">
          <a:xfrm>
            <a:off x="1012866" y="2443140"/>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device performs MAC address flapping detection in all VLANs.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1012866" y="5626904"/>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[Huawei-vlan2] </a:t>
            </a:r>
            <a:r>
              <a:rPr lang="en-US" sz="1400" b="1" dirty="0" smtClean="0">
                <a:latin typeface="Huawei Sans" panose="020C0503030203020204" pitchFamily="34" charset="0"/>
              </a:rPr>
              <a:t>loop-detect eth-loop </a:t>
            </a:r>
            <a:r>
              <a:rPr lang="en-US" sz="1400" dirty="0" smtClean="0">
                <a:latin typeface="Huawei Sans" panose="020C0503030203020204" pitchFamily="34" charset="0"/>
              </a:rPr>
              <a:t>{ [ </a:t>
            </a:r>
            <a:r>
              <a:rPr lang="en-US" sz="1400" b="1" dirty="0" smtClean="0">
                <a:latin typeface="Huawei Sans" panose="020C0503030203020204" pitchFamily="34" charset="0"/>
              </a:rPr>
              <a:t>block-mac</a:t>
            </a:r>
            <a:r>
              <a:rPr lang="en-US" sz="1400" dirty="0" smtClean="0">
                <a:latin typeface="Huawei Sans" panose="020C0503030203020204" pitchFamily="34" charset="0"/>
              </a:rPr>
              <a:t> ] </a:t>
            </a:r>
            <a:r>
              <a:rPr lang="en-US" sz="1400" b="1" dirty="0" smtClean="0">
                <a:latin typeface="Huawei Sans" panose="020C0503030203020204" pitchFamily="34" charset="0"/>
              </a:rPr>
              <a:t>block-time</a:t>
            </a:r>
            <a:r>
              <a:rPr lang="en-US" sz="1400" dirty="0" smtClean="0">
                <a:latin typeface="Huawei Sans" panose="020C0503030203020204" pitchFamily="34" charset="0"/>
              </a:rPr>
              <a:t> </a:t>
            </a:r>
            <a:r>
              <a:rPr lang="en-US" sz="1400" i="1" dirty="0" err="1" smtClean="0">
                <a:latin typeface="Huawei Sans" panose="020C0503030203020204" pitchFamily="34" charset="0"/>
              </a:rPr>
              <a:t>block-time</a:t>
            </a:r>
            <a:r>
              <a:rPr lang="en-US" sz="1400" dirty="0" smtClean="0">
                <a:latin typeface="Huawei Sans" panose="020C0503030203020204" pitchFamily="34" charset="0"/>
              </a:rPr>
              <a:t> </a:t>
            </a:r>
            <a:r>
              <a:rPr lang="en-US" sz="1400" b="1" dirty="0" smtClean="0">
                <a:latin typeface="Huawei Sans" panose="020C0503030203020204" pitchFamily="34" charset="0"/>
              </a:rPr>
              <a:t>retry-times</a:t>
            </a:r>
            <a:r>
              <a:rPr lang="en-US" sz="1400" dirty="0" smtClean="0">
                <a:latin typeface="Huawei Sans" panose="020C0503030203020204" pitchFamily="34" charset="0"/>
              </a:rPr>
              <a:t> </a:t>
            </a:r>
            <a:r>
              <a:rPr lang="en-US" sz="1400" i="1" dirty="0" err="1" smtClean="0">
                <a:latin typeface="Huawei Sans" panose="020C0503030203020204" pitchFamily="34" charset="0"/>
              </a:rPr>
              <a:t>retry-times</a:t>
            </a:r>
            <a:r>
              <a:rPr lang="en-US" sz="1400" dirty="0" smtClean="0">
                <a:latin typeface="Huawei Sans" panose="020C0503030203020204" pitchFamily="34" charset="0"/>
              </a:rPr>
              <a:t> | </a:t>
            </a:r>
            <a:r>
              <a:rPr lang="en-US" sz="1400" b="1" dirty="0" smtClean="0">
                <a:latin typeface="Huawei Sans" panose="020C0503030203020204" pitchFamily="34" charset="0"/>
              </a:rPr>
              <a:t>alarm-only</a:t>
            </a:r>
            <a:r>
              <a:rPr lang="en-US" sz="1400" dirty="0" smtClean="0">
                <a:latin typeface="Huawei Sans" panose="020C0503030203020204" pitchFamily="34" charset="0"/>
              </a:rPr>
              <a:t> }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656681" y="5214419"/>
            <a:ext cx="11089232" cy="307777"/>
          </a:xfrm>
          <a:prstGeom prst="rect">
            <a:avLst/>
          </a:prstGeom>
        </p:spPr>
        <p:txBody>
          <a:bodyPr wrap="square">
            <a:spAutoFit/>
          </a:bodyPr>
          <a:lstStyle/>
          <a:p>
            <a:pPr marL="342900" indent="-342900" fontAlgn="ctr">
              <a:buFont typeface="+mj-lt"/>
              <a:buAutoNum type="arabicPeriod" startAt="8"/>
            </a:pPr>
            <a:r>
              <a:rPr lang="en-US" sz="1400" dirty="0" smtClean="0">
                <a:latin typeface="Huawei Sans" panose="020C0503030203020204" pitchFamily="34" charset="0"/>
              </a:rPr>
              <a:t>Configure MAC address flapping detection.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12866" y="3307288"/>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a:t>
            </a:r>
            <a:r>
              <a:rPr lang="en-US" sz="1400" i="1" dirty="0" smtClean="0">
                <a:latin typeface="Huawei Sans" panose="020C0503030203020204" pitchFamily="34" charset="0"/>
              </a:rPr>
              <a:t>-</a:t>
            </a:r>
            <a:r>
              <a:rPr lang="en-US" sz="1400" dirty="0" smtClean="0">
                <a:latin typeface="Huawei Sans" panose="020C0503030203020204" pitchFamily="34" charset="0"/>
              </a:rPr>
              <a:t>GigabitEthernet0/0/1] </a:t>
            </a:r>
            <a:r>
              <a:rPr lang="en-US" sz="1400" b="1" dirty="0" smtClean="0">
                <a:latin typeface="Huawei Sans" panose="020C0503030203020204" pitchFamily="34" charset="0"/>
              </a:rPr>
              <a:t>mac-address flapping action </a:t>
            </a:r>
            <a:r>
              <a:rPr lang="en-US" sz="1400" dirty="0" smtClean="0">
                <a:latin typeface="Huawei Sans" panose="020C0503030203020204" pitchFamily="34" charset="0"/>
              </a:rPr>
              <a:t>{ </a:t>
            </a:r>
            <a:r>
              <a:rPr lang="en-US" sz="1400" b="1" dirty="0" smtClean="0">
                <a:latin typeface="Huawei Sans" panose="020C0503030203020204" pitchFamily="34" charset="0"/>
              </a:rPr>
              <a:t>quit-</a:t>
            </a:r>
            <a:r>
              <a:rPr lang="en-US" sz="1400" b="1" dirty="0" err="1" smtClean="0">
                <a:latin typeface="Huawei Sans" panose="020C0503030203020204" pitchFamily="34" charset="0"/>
              </a:rPr>
              <a:t>vlan</a:t>
            </a:r>
            <a:r>
              <a:rPr lang="en-US" sz="1400" dirty="0" smtClean="0">
                <a:latin typeface="Huawei Sans" panose="020C0503030203020204" pitchFamily="34" charset="0"/>
              </a:rPr>
              <a:t> | </a:t>
            </a:r>
            <a:r>
              <a:rPr lang="en-US" sz="1400" b="1" dirty="0" smtClean="0">
                <a:latin typeface="Huawei Sans" panose="020C0503030203020204" pitchFamily="34" charset="0"/>
              </a:rPr>
              <a:t>error-down</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1012866" y="3719773"/>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device discards packets with new MAC addresses when the number of learned MAC address entries reaches the limit on the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866" y="4863474"/>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mac-address flapping aging-time </a:t>
            </a:r>
            <a:r>
              <a:rPr lang="en-US" sz="1400" i="1" dirty="0" err="1" smtClean="0">
                <a:latin typeface="Huawei Sans" panose="020C0503030203020204" pitchFamily="34" charset="0"/>
              </a:rPr>
              <a:t>aging-time</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2" y="2894803"/>
            <a:ext cx="11089232" cy="307777"/>
          </a:xfrm>
          <a:prstGeom prst="rect">
            <a:avLst/>
          </a:prstGeom>
        </p:spPr>
        <p:txBody>
          <a:bodyPr wrap="square">
            <a:spAutoFit/>
          </a:bodyPr>
          <a:lstStyle/>
          <a:p>
            <a:pPr marL="342900" indent="-342900" fontAlgn="ctr">
              <a:buFont typeface="+mj-lt"/>
              <a:buAutoNum type="arabicPeriod" startAt="6"/>
            </a:pPr>
            <a:r>
              <a:rPr lang="en-US" sz="1400" dirty="0" smtClean="0">
                <a:latin typeface="Huawei Sans" panose="020C0503030203020204" pitchFamily="34" charset="0"/>
              </a:rPr>
              <a:t>(Optional) Configure the action for the device to take after MAC address flapping is detected on an interface.</a:t>
            </a:r>
            <a:endParaRPr lang="en-US" sz="1400" dirty="0">
              <a:latin typeface="Huawei Sans" panose="020C0503030203020204" pitchFamily="34" charset="0"/>
            </a:endParaRPr>
          </a:p>
        </p:txBody>
      </p:sp>
      <p:sp>
        <p:nvSpPr>
          <p:cNvPr id="18" name="矩形 17"/>
          <p:cNvSpPr/>
          <p:nvPr/>
        </p:nvSpPr>
        <p:spPr bwMode="gray">
          <a:xfrm>
            <a:off x="551382" y="4450989"/>
            <a:ext cx="11089232" cy="307777"/>
          </a:xfrm>
          <a:prstGeom prst="rect">
            <a:avLst/>
          </a:prstGeom>
        </p:spPr>
        <p:txBody>
          <a:bodyPr wrap="square">
            <a:spAutoFit/>
          </a:bodyPr>
          <a:lstStyle/>
          <a:p>
            <a:pPr marL="342900" indent="-342900" fontAlgn="ctr">
              <a:buFont typeface="+mj-lt"/>
              <a:buAutoNum type="arabicPeriod" startAt="7"/>
            </a:pPr>
            <a:r>
              <a:rPr lang="en-US" sz="1400" dirty="0" smtClean="0">
                <a:latin typeface="Huawei Sans" panose="020C0503030203020204" pitchFamily="34" charset="0"/>
              </a:rPr>
              <a:t>(Optional) Set an aging time for flapping MAC addresses.</a:t>
            </a:r>
            <a:endParaRPr lang="en-US" sz="1400" dirty="0">
              <a:latin typeface="Huawei Sans" panose="020C0503030203020204" pitchFamily="34" charset="0"/>
            </a:endParaRPr>
          </a:p>
        </p:txBody>
      </p:sp>
    </p:spTree>
    <p:extLst>
      <p:ext uri="{BB962C8B-B14F-4D97-AF65-F5344CB8AC3E}">
        <p14:creationId xmlns:p14="http://schemas.microsoft.com/office/powerpoint/2010/main" val="396791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smtClean="0"/>
              <a:t>O</a:t>
            </a:r>
            <a:r>
              <a:rPr lang="en-US" altLang="zh-CN" smtClean="0"/>
              <a:t>n</a:t>
            </a:r>
            <a:r>
              <a:rPr lang="en-US" smtClean="0"/>
              <a:t> completion of this course, you will be able to:</a:t>
            </a:r>
            <a:endParaRPr lang="en-US" altLang="zh-CN" smtClean="0">
              <a:sym typeface="Huawei Sans" panose="020C0503030203020204" pitchFamily="34" charset="0"/>
            </a:endParaRPr>
          </a:p>
          <a:p>
            <a:pPr lvl="1"/>
            <a:r>
              <a:rPr lang="en-US" smtClean="0"/>
              <a:t>Describe types and configurations of port isolation.</a:t>
            </a:r>
            <a:endParaRPr lang="en-US" altLang="zh-CN" smtClean="0">
              <a:sym typeface="Huawei Sans" panose="020C0503030203020204" pitchFamily="34" charset="0"/>
            </a:endParaRPr>
          </a:p>
          <a:p>
            <a:pPr lvl="1"/>
            <a:r>
              <a:rPr lang="en-US" smtClean="0"/>
              <a:t>Illustrate the working mechanism of port security.</a:t>
            </a:r>
            <a:endParaRPr lang="en-US" altLang="zh-CN" smtClean="0">
              <a:sym typeface="Huawei Sans" panose="020C0503030203020204" pitchFamily="34" charset="0"/>
            </a:endParaRPr>
          </a:p>
          <a:p>
            <a:pPr lvl="1"/>
            <a:r>
              <a:rPr lang="en-US" smtClean="0"/>
              <a:t>Describe MAC address flapping detection.</a:t>
            </a:r>
            <a:endParaRPr lang="en-US" altLang="zh-CN" smtClean="0">
              <a:sym typeface="Huawei Sans" panose="020C0503030203020204" pitchFamily="34" charset="0"/>
            </a:endParaRPr>
          </a:p>
          <a:p>
            <a:pPr lvl="1"/>
            <a:r>
              <a:rPr lang="en-US" smtClean="0"/>
              <a:t>Explain traffic suppression and storm control functions of switches.</a:t>
            </a:r>
            <a:endParaRPr lang="en-US" altLang="zh-CN" smtClean="0">
              <a:sym typeface="Huawei Sans" panose="020C0503030203020204" pitchFamily="34" charset="0"/>
            </a:endParaRPr>
          </a:p>
          <a:p>
            <a:pPr lvl="1"/>
            <a:r>
              <a:rPr lang="en-US" smtClean="0"/>
              <a:t>Describe application scenarios of DHCP snooping.</a:t>
            </a:r>
            <a:endParaRPr lang="en-US" altLang="zh-CN" smtClean="0">
              <a:sym typeface="Huawei Sans" panose="020C0503030203020204" pitchFamily="34" charset="0"/>
            </a:endParaRPr>
          </a:p>
          <a:p>
            <a:pPr lvl="1"/>
            <a:r>
              <a:rPr lang="en-US" smtClean="0"/>
              <a:t>Illustrate the working mechanism of IP source guard.</a:t>
            </a:r>
          </a:p>
          <a:p>
            <a:pPr lvl="1"/>
            <a:r>
              <a:rPr lang="en-US" altLang="zh-CN" smtClean="0">
                <a:sym typeface="Huawei Sans" panose="020C0503030203020204" pitchFamily="34" charset="0"/>
              </a:rPr>
              <a:t>Describe the working scenarios of firewall hot backup.</a:t>
            </a:r>
            <a:endParaRPr lang="en-US" altLang="zh-CN" dirty="0">
              <a:sym typeface="Huawei Sans" panose="020C0503030203020204" pitchFamily="34" charset="0"/>
            </a:endParaRPr>
          </a:p>
        </p:txBody>
      </p:sp>
    </p:spTree>
    <p:extLst>
      <p:ext uri="{BB962C8B-B14F-4D97-AF65-F5344CB8AC3E}">
        <p14:creationId xmlns:p14="http://schemas.microsoft.com/office/powerpoint/2010/main" val="18417188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MAC Address Flapping Prevention and Detection</a:t>
            </a:r>
            <a:endParaRPr lang="en-US" altLang="zh-CN" dirty="0">
              <a:sym typeface="Huawei Sans" panose="020C0503030203020204" pitchFamily="34" charset="0"/>
            </a:endParaRPr>
          </a:p>
        </p:txBody>
      </p:sp>
      <p:sp>
        <p:nvSpPr>
          <p:cNvPr id="30" name="文本占位符 29"/>
          <p:cNvSpPr>
            <a:spLocks noGrp="1"/>
          </p:cNvSpPr>
          <p:nvPr>
            <p:ph type="body" sz="quarter" idx="10"/>
          </p:nvPr>
        </p:nvSpPr>
        <p:spPr bwMode="gray">
          <a:xfrm>
            <a:off x="455613" y="4063985"/>
            <a:ext cx="5640387" cy="1863570"/>
          </a:xfrm>
        </p:spPr>
        <p:txBody>
          <a:bodyPr/>
          <a:lstStyle/>
          <a:p>
            <a:pPr>
              <a:lnSpc>
                <a:spcPct val="100000"/>
              </a:lnSpc>
            </a:pPr>
            <a:r>
              <a:rPr lang="en-US" sz="1600" dirty="0" smtClean="0"/>
              <a:t>Requirements:</a:t>
            </a:r>
            <a:endParaRPr lang="en-US" altLang="zh-CN" sz="1600" dirty="0" smtClean="0">
              <a:sym typeface="Huawei Sans" panose="020C0503030203020204" pitchFamily="34" charset="0"/>
            </a:endParaRPr>
          </a:p>
          <a:p>
            <a:pPr lvl="1">
              <a:lnSpc>
                <a:spcPct val="100000"/>
              </a:lnSpc>
            </a:pPr>
            <a:r>
              <a:rPr lang="en-US" sz="1400" dirty="0" smtClean="0"/>
              <a:t>Basic network configurations are complete, but an incorrect connection of a network cable between Switch3 and Switch4 causes a loop on the network.</a:t>
            </a:r>
            <a:endParaRPr lang="en-US" altLang="zh-CN" sz="1400" dirty="0" smtClean="0">
              <a:sym typeface="Huawei Sans" panose="020C0503030203020204" pitchFamily="34" charset="0"/>
            </a:endParaRPr>
          </a:p>
          <a:p>
            <a:pPr lvl="1">
              <a:lnSpc>
                <a:spcPct val="100000"/>
              </a:lnSpc>
            </a:pPr>
            <a:r>
              <a:rPr lang="en-US" sz="1400" dirty="0" smtClean="0"/>
              <a:t>Configure MAC address flapping prevention on GE0/0/1 of Switch1 to prevent attacks from unauthorized users.</a:t>
            </a:r>
            <a:endParaRPr lang="en-US" altLang="zh-CN" sz="1400" dirty="0" smtClean="0">
              <a:sym typeface="Huawei Sans" panose="020C0503030203020204" pitchFamily="34" charset="0"/>
            </a:endParaRPr>
          </a:p>
          <a:p>
            <a:pPr lvl="1">
              <a:lnSpc>
                <a:spcPct val="100000"/>
              </a:lnSpc>
            </a:pPr>
            <a:r>
              <a:rPr lang="en-US" sz="1400" dirty="0" smtClean="0"/>
              <a:t>Configure MAC address flapping detection on Switch2 to detect loops on the network and rectify the faults.</a:t>
            </a:r>
            <a:endParaRPr lang="en-US" altLang="zh-CN" sz="1400" dirty="0" smtClean="0">
              <a:sym typeface="Huawei Sans" panose="020C0503030203020204" pitchFamily="34" charset="0"/>
            </a:endParaRPr>
          </a:p>
        </p:txBody>
      </p:sp>
      <p:grpSp>
        <p:nvGrpSpPr>
          <p:cNvPr id="28" name="组合 27"/>
          <p:cNvGrpSpPr/>
          <p:nvPr/>
        </p:nvGrpSpPr>
        <p:grpSpPr bwMode="gray">
          <a:xfrm>
            <a:off x="992612" y="1471264"/>
            <a:ext cx="4610058" cy="2558822"/>
            <a:chOff x="777812" y="1612022"/>
            <a:chExt cx="4610058" cy="2558822"/>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6642" y="3728044"/>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41142" y="1634037"/>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71142" y="372804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86521" y="1634037"/>
              <a:ext cx="540000" cy="442800"/>
            </a:xfrm>
            <a:prstGeom prst="rect">
              <a:avLst/>
            </a:prstGeom>
          </p:spPr>
        </p:pic>
        <p:cxnSp>
          <p:nvCxnSpPr>
            <p:cNvPr id="9" name="直接连接符 8"/>
            <p:cNvCxnSpPr>
              <a:stCxn id="7" idx="2"/>
              <a:endCxn id="3" idx="0"/>
            </p:cNvCxnSpPr>
            <p:nvPr/>
          </p:nvCxnSpPr>
          <p:spPr bwMode="gray">
            <a:xfrm>
              <a:off x="2956521" y="2076837"/>
              <a:ext cx="0" cy="5764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4" idx="0"/>
            </p:cNvCxnSpPr>
            <p:nvPr/>
          </p:nvCxnSpPr>
          <p:spPr bwMode="gray">
            <a:xfrm flipH="1">
              <a:off x="1886642" y="2977300"/>
              <a:ext cx="1041521" cy="7507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6" idx="0"/>
            </p:cNvCxnSpPr>
            <p:nvPr/>
          </p:nvCxnSpPr>
          <p:spPr bwMode="gray">
            <a:xfrm>
              <a:off x="2956521" y="2977300"/>
              <a:ext cx="1184621" cy="7507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3"/>
              <a:endCxn id="5" idx="1"/>
            </p:cNvCxnSpPr>
            <p:nvPr/>
          </p:nvCxnSpPr>
          <p:spPr bwMode="gray">
            <a:xfrm>
              <a:off x="3226521" y="1855437"/>
              <a:ext cx="91462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 idx="3"/>
              <a:endCxn id="6" idx="1"/>
            </p:cNvCxnSpPr>
            <p:nvPr/>
          </p:nvCxnSpPr>
          <p:spPr bwMode="gray">
            <a:xfrm>
              <a:off x="2156642" y="3949444"/>
              <a:ext cx="1714500" cy="0"/>
            </a:xfrm>
            <a:prstGeom prst="line">
              <a:avLst/>
            </a:prstGeom>
            <a:ln w="19050">
              <a:solidFill>
                <a:srgbClr val="151515"/>
              </a:solidFill>
              <a:prstDash val="sysDot"/>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1901665" y="1716021"/>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1880714" y="2698848"/>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777812" y="3795555"/>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4393242" y="3801113"/>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Switch4</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658183" y="1722915"/>
              <a:ext cx="729687"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Server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3170362" y="1612022"/>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2904345" y="207683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2907024" y="242335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2006357" y="297429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3200736" y="297730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86521" y="2653241"/>
              <a:ext cx="540000" cy="442800"/>
            </a:xfrm>
            <a:prstGeom prst="rect">
              <a:avLst/>
            </a:prstGeom>
          </p:spPr>
        </p:pic>
      </p:grpSp>
      <p:sp>
        <p:nvSpPr>
          <p:cNvPr id="36" name="文本框 35"/>
          <p:cNvSpPr txBox="1"/>
          <p:nvPr/>
        </p:nvSpPr>
        <p:spPr bwMode="gray">
          <a:xfrm>
            <a:off x="6067642" y="1510325"/>
            <a:ext cx="5678271" cy="738664"/>
          </a:xfrm>
          <a:prstGeom prst="rect">
            <a:avLst/>
          </a:prstGeom>
          <a:noFill/>
          <a:ln>
            <a:noFill/>
          </a:ln>
        </p:spPr>
        <p:txBody>
          <a:bodyPr wrap="square" rtlCol="0">
            <a:spAutoFit/>
          </a:bodyPr>
          <a:lstStyle/>
          <a:p>
            <a:pPr marL="342900" indent="-342900" fontAlgn="ctr">
              <a:buFont typeface="+mj-lt"/>
              <a:buAutoNum type="arabicPeriod"/>
            </a:pPr>
            <a:r>
              <a:rPr lang="en-US" sz="1400" dirty="0" smtClean="0">
                <a:latin typeface="Huawei Sans" panose="020C0503030203020204" pitchFamily="34" charset="0"/>
              </a:rPr>
              <a:t>Set the MAC address learning priority of GE0/0/1 that connects Switch1 to the server to be higher than that of other interfaces. The default MAC address learning priority is 0.</a:t>
            </a:r>
            <a:endParaRPr lang="en-US" sz="1400" dirty="0">
              <a:latin typeface="Huawei Sans" panose="020C0503030203020204" pitchFamily="34" charset="0"/>
            </a:endParaRPr>
          </a:p>
        </p:txBody>
      </p:sp>
      <p:sp>
        <p:nvSpPr>
          <p:cNvPr id="37" name="矩形 36"/>
          <p:cNvSpPr/>
          <p:nvPr/>
        </p:nvSpPr>
        <p:spPr bwMode="gray">
          <a:xfrm>
            <a:off x="6505574" y="2323487"/>
            <a:ext cx="5109776" cy="523220"/>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[Switch1]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0/0/1</a:t>
            </a:r>
          </a:p>
          <a:p>
            <a:pPr fontAlgn="ctr"/>
            <a:r>
              <a:rPr lang="en-US" sz="1400" dirty="0" smtClean="0">
                <a:solidFill>
                  <a:prstClr val="black"/>
                </a:solidFill>
                <a:latin typeface="Huawei Sans" panose="020C0503030203020204" pitchFamily="34" charset="0"/>
              </a:rPr>
              <a:t>[Switch1-GigabitEthernet 0/0/1] mac-learning priority 3</a:t>
            </a:r>
            <a:endParaRPr lang="en-US" sz="1400" dirty="0">
              <a:solidFill>
                <a:prstClr val="black"/>
              </a:solidFill>
              <a:latin typeface="Huawei Sans" panose="020C0503030203020204" pitchFamily="34" charset="0"/>
            </a:endParaRPr>
          </a:p>
        </p:txBody>
      </p:sp>
      <p:sp>
        <p:nvSpPr>
          <p:cNvPr id="38" name="文本框 37"/>
          <p:cNvSpPr txBox="1"/>
          <p:nvPr/>
        </p:nvSpPr>
        <p:spPr bwMode="gray">
          <a:xfrm>
            <a:off x="6067642" y="2842327"/>
            <a:ext cx="5413896" cy="738664"/>
          </a:xfrm>
          <a:prstGeom prst="rect">
            <a:avLst/>
          </a:prstGeom>
          <a:noFill/>
          <a:ln>
            <a:noFill/>
          </a:ln>
        </p:spPr>
        <p:txBody>
          <a:bodyPr wrap="square" rtlCol="0">
            <a:spAutoFit/>
          </a:bodyPr>
          <a:lstStyle/>
          <a:p>
            <a:pPr marL="342900" indent="-342900" fontAlgn="ctr">
              <a:buFont typeface="+mj-lt"/>
              <a:buAutoNum type="arabicPeriod" startAt="2"/>
            </a:pPr>
            <a:r>
              <a:rPr lang="en-US" sz="1400" dirty="0" smtClean="0">
                <a:latin typeface="Huawei Sans" panose="020C0503030203020204" pitchFamily="34" charset="0"/>
              </a:rPr>
              <a:t>Configure MAC address flapping detection on Switch2 and configure an action to taken when MAC address flapping is detected on an interface.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505575" y="3624711"/>
            <a:ext cx="5109776" cy="1815882"/>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[Switch2] mac-address flapping detection</a:t>
            </a:r>
          </a:p>
          <a:p>
            <a:pPr fontAlgn="ctr"/>
            <a:r>
              <a:rPr lang="en-US" sz="1400" dirty="0" smtClean="0">
                <a:solidFill>
                  <a:prstClr val="black"/>
                </a:solidFill>
                <a:latin typeface="Huawei Sans" panose="020C0503030203020204" pitchFamily="34" charset="0"/>
              </a:rPr>
              <a:t>[Switch2] mac-address flapping aging-time 500</a:t>
            </a:r>
          </a:p>
          <a:p>
            <a:pPr fontAlgn="ctr"/>
            <a:r>
              <a:rPr lang="en-US" sz="1400" dirty="0" smtClean="0">
                <a:solidFill>
                  <a:prstClr val="black"/>
                </a:solidFill>
                <a:latin typeface="Huawei Sans" panose="020C0503030203020204" pitchFamily="34" charset="0"/>
              </a:rPr>
              <a:t>[Switch2-GigabitEthernet0/0/1] mac-address flapping action error-down</a:t>
            </a:r>
          </a:p>
          <a:p>
            <a:pPr fontAlgn="ctr"/>
            <a:r>
              <a:rPr lang="en-US" sz="1400" dirty="0" smtClean="0">
                <a:solidFill>
                  <a:prstClr val="black"/>
                </a:solidFill>
                <a:latin typeface="Huawei Sans" panose="020C0503030203020204" pitchFamily="34" charset="0"/>
              </a:rPr>
              <a:t>[Switch2-GigabitEthernet0/0/2] mac-address flapping action error-down</a:t>
            </a:r>
          </a:p>
          <a:p>
            <a:pPr fontAlgn="ctr"/>
            <a:r>
              <a:rPr lang="en-US" sz="1400" dirty="0" smtClean="0">
                <a:solidFill>
                  <a:prstClr val="black"/>
                </a:solidFill>
                <a:latin typeface="Huawei Sans" panose="020C0503030203020204" pitchFamily="34" charset="0"/>
              </a:rPr>
              <a:t>[Switch2] error-down auto-recovery cause mac-address-flapping interval 500</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5712286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dirty="0" smtClean="0"/>
              <a:t>When the MAC address of GE0/0/1 on Switch2 is learned by GE0/0/2, GE0/0/2 is shut down. You can run the </a:t>
            </a:r>
            <a:r>
              <a:rPr lang="en-US" sz="1800" b="1" dirty="0" smtClean="0"/>
              <a:t>display mac-address flapping record</a:t>
            </a:r>
            <a:r>
              <a:rPr lang="en-US" sz="1800" dirty="0" smtClean="0"/>
              <a:t> command to check MAC address flapping records.</a:t>
            </a:r>
            <a:endParaRPr lang="en-US" sz="1800" dirty="0"/>
          </a:p>
        </p:txBody>
      </p:sp>
      <p:sp>
        <p:nvSpPr>
          <p:cNvPr id="5" name="矩形 4"/>
          <p:cNvSpPr/>
          <p:nvPr/>
        </p:nvSpPr>
        <p:spPr bwMode="gray">
          <a:xfrm>
            <a:off x="2329543" y="1976237"/>
            <a:ext cx="7532914" cy="2677656"/>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[Switch2] display mac-address flapping record</a:t>
            </a:r>
          </a:p>
          <a:p>
            <a:pPr fontAlgn="ctr"/>
            <a:r>
              <a:rPr lang="en-US" sz="1400" dirty="0" smtClean="0">
                <a:solidFill>
                  <a:prstClr val="black"/>
                </a:solidFill>
                <a:latin typeface="Huawei Sans" panose="020C0503030203020204" pitchFamily="34" charset="0"/>
              </a:rPr>
              <a:t> S  : start time                                                                </a:t>
            </a:r>
          </a:p>
          <a:p>
            <a:pPr fontAlgn="ctr"/>
            <a:r>
              <a:rPr lang="en-US" sz="1400" dirty="0" smtClean="0">
                <a:solidFill>
                  <a:prstClr val="black"/>
                </a:solidFill>
                <a:latin typeface="Huawei Sans" panose="020C0503030203020204" pitchFamily="34" charset="0"/>
              </a:rPr>
              <a:t> E  : end time                                                                  </a:t>
            </a:r>
          </a:p>
          <a:p>
            <a:pPr fontAlgn="ctr"/>
            <a:r>
              <a:rPr lang="en-US" sz="1400" dirty="0" smtClean="0">
                <a:solidFill>
                  <a:prstClr val="black"/>
                </a:solidFill>
                <a:latin typeface="Huawei Sans" panose="020C0503030203020204" pitchFamily="34" charset="0"/>
              </a:rPr>
              <a:t>(Q) : quit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a:t>
            </a:r>
          </a:p>
          <a:p>
            <a:pPr fontAlgn="ctr"/>
            <a:r>
              <a:rPr lang="en-US" sz="1400" dirty="0" smtClean="0">
                <a:solidFill>
                  <a:prstClr val="black"/>
                </a:solidFill>
                <a:latin typeface="Huawei Sans" panose="020C0503030203020204" pitchFamily="34" charset="0"/>
              </a:rPr>
              <a:t>(D) : error down </a:t>
            </a: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Move-Time                 VLAN MAC-Address     Original-Port    Move-Ports   </a:t>
            </a:r>
            <a:r>
              <a:rPr lang="en-US" sz="1400" dirty="0" err="1" smtClean="0">
                <a:solidFill>
                  <a:prstClr val="black"/>
                </a:solidFill>
                <a:latin typeface="Huawei Sans" panose="020C0503030203020204" pitchFamily="34" charset="0"/>
              </a:rPr>
              <a:t>MoveNum</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S:2020-06-22 17:22:36     1    5489-9815-662b  GE0/0/1         GE0/0/2(D)   83</a:t>
            </a:r>
          </a:p>
          <a:p>
            <a:pPr fontAlgn="ctr"/>
            <a:r>
              <a:rPr lang="en-US" sz="1400" dirty="0" smtClean="0">
                <a:solidFill>
                  <a:prstClr val="black"/>
                </a:solidFill>
                <a:latin typeface="Huawei Sans" panose="020C0503030203020204" pitchFamily="34" charset="0"/>
              </a:rPr>
              <a:t>E:2020-06-22 17:22:44</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Total items on slot 0: 1</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0669384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Port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Flapping Prevention and Detection</a:t>
            </a:r>
            <a:endParaRPr lang="en-US" altLang="zh-CN" sz="16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dirty="0" err="1"/>
              <a:t>MACsec</a:t>
            </a:r>
            <a:endParaRPr lang="en-US" altLang="zh-CN" sz="1600" dirty="0">
              <a:sym typeface="Huawei Sans" panose="020C0503030203020204" pitchFamily="34" charset="0"/>
            </a:endParaRPr>
          </a:p>
          <a:p>
            <a:pPr lvl="1"/>
            <a:r>
              <a:rPr lang="en-US" sz="1600" dirty="0" smtClean="0">
                <a:solidFill>
                  <a:schemeClr val="bg1">
                    <a:lumMod val="50000"/>
                  </a:schemeClr>
                </a:solidFill>
              </a:rPr>
              <a:t>Traffic Control</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42000918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an 9"/>
          <p:cNvSpPr/>
          <p:nvPr/>
        </p:nvSpPr>
        <p:spPr bwMode="gray">
          <a:xfrm rot="3683218">
            <a:off x="1976042" y="3847424"/>
            <a:ext cx="172405" cy="1485219"/>
          </a:xfrm>
          <a:prstGeom prst="can">
            <a:avLst>
              <a:gd name="adj" fmla="val 40000"/>
            </a:avLst>
          </a:prstGeom>
          <a:solidFill>
            <a:srgbClr val="BEE9EE"/>
          </a:solidFill>
          <a:ln w="12700" cap="flat" cmpd="sng" algn="ctr">
            <a:no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Can 9"/>
          <p:cNvSpPr/>
          <p:nvPr/>
        </p:nvSpPr>
        <p:spPr bwMode="gray">
          <a:xfrm rot="17905139">
            <a:off x="3517185" y="3843817"/>
            <a:ext cx="172405" cy="1485219"/>
          </a:xfrm>
          <a:prstGeom prst="can">
            <a:avLst>
              <a:gd name="adj" fmla="val 40000"/>
            </a:avLst>
          </a:prstGeom>
          <a:solidFill>
            <a:srgbClr val="BEE9EE"/>
          </a:solidFill>
          <a:ln w="12700" cap="flat" cmpd="sng" algn="ctr">
            <a:noFill/>
            <a:prstDash val="solid"/>
            <a:miter lim="800000"/>
          </a:ln>
          <a:effectLst/>
        </p:spPr>
        <p:txBody>
          <a:bodyPr rtlCol="0" anchor="ctr"/>
          <a:lstStyle/>
          <a:p>
            <a:pPr 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err="1" smtClean="0"/>
              <a:t>MACsec</a:t>
            </a:r>
            <a:r>
              <a:rPr lang="en-US" dirty="0" smtClean="0"/>
              <a:t> Provides Secure Layer 2 Data Transmission</a:t>
            </a:r>
            <a:endParaRPr lang="en-US" dirty="0"/>
          </a:p>
        </p:txBody>
      </p:sp>
      <p:cxnSp>
        <p:nvCxnSpPr>
          <p:cNvPr id="3" name="Straight Connector 166"/>
          <p:cNvCxnSpPr/>
          <p:nvPr/>
        </p:nvCxnSpPr>
        <p:spPr bwMode="gray">
          <a:xfrm>
            <a:off x="2820975" y="1509007"/>
            <a:ext cx="0" cy="6447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2820974" y="3338076"/>
            <a:ext cx="1" cy="738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1325774" y="5143508"/>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4311110" y="5143508"/>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403262" y="4191971"/>
            <a:ext cx="2835430" cy="77355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97837" y="3222188"/>
            <a:ext cx="446281" cy="365139"/>
          </a:xfrm>
          <a:prstGeom prst="rect">
            <a:avLst/>
          </a:prstGeom>
        </p:spPr>
      </p:pic>
      <p:pic>
        <p:nvPicPr>
          <p:cNvPr id="11" name="图片 86" descr="核心交换机.png"/>
          <p:cNvPicPr>
            <a:picLocks noChangeAspect="1"/>
          </p:cNvPicPr>
          <p:nvPr/>
        </p:nvPicPr>
        <p:blipFill>
          <a:blip r:embed="rId4" cstate="print"/>
          <a:stretch>
            <a:fillRect/>
          </a:stretch>
        </p:blipFill>
        <p:spPr bwMode="gray">
          <a:xfrm>
            <a:off x="2597837" y="3983285"/>
            <a:ext cx="446281" cy="365139"/>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1107704" y="4840459"/>
            <a:ext cx="446281" cy="365139"/>
          </a:xfrm>
          <a:prstGeom prst="rect">
            <a:avLst/>
          </a:prstGeom>
        </p:spPr>
      </p:pic>
      <p:pic>
        <p:nvPicPr>
          <p:cNvPr id="13" name="图片 14" descr="日志告警服务器-蓝.png"/>
          <p:cNvPicPr>
            <a:picLocks noChangeAspect="1"/>
          </p:cNvPicPr>
          <p:nvPr/>
        </p:nvPicPr>
        <p:blipFill>
          <a:blip r:embed="rId6" cstate="print"/>
          <a:stretch>
            <a:fillRect/>
          </a:stretch>
        </p:blipFill>
        <p:spPr bwMode="gray">
          <a:xfrm>
            <a:off x="1085568" y="5636690"/>
            <a:ext cx="490552" cy="306312"/>
          </a:xfrm>
          <a:prstGeom prst="rect">
            <a:avLst/>
          </a:prstGeom>
        </p:spPr>
      </p:pic>
      <p:pic>
        <p:nvPicPr>
          <p:cNvPr id="14" name="图片 76" descr="接入交换机.png"/>
          <p:cNvPicPr>
            <a:picLocks noChangeAspect="1"/>
          </p:cNvPicPr>
          <p:nvPr/>
        </p:nvPicPr>
        <p:blipFill>
          <a:blip r:embed="rId5" cstate="print"/>
          <a:stretch>
            <a:fillRect/>
          </a:stretch>
        </p:blipFill>
        <p:spPr bwMode="gray">
          <a:xfrm>
            <a:off x="4087970" y="4840459"/>
            <a:ext cx="446281" cy="365139"/>
          </a:xfrm>
          <a:prstGeom prst="rect">
            <a:avLst/>
          </a:prstGeom>
        </p:spPr>
      </p:pic>
      <p:pic>
        <p:nvPicPr>
          <p:cNvPr id="15" name="图片 14" descr="日志告警服务器-蓝.png"/>
          <p:cNvPicPr>
            <a:picLocks noChangeAspect="1"/>
          </p:cNvPicPr>
          <p:nvPr/>
        </p:nvPicPr>
        <p:blipFill>
          <a:blip r:embed="rId6" cstate="print"/>
          <a:stretch>
            <a:fillRect/>
          </a:stretch>
        </p:blipFill>
        <p:spPr bwMode="gray">
          <a:xfrm>
            <a:off x="4065834" y="5636690"/>
            <a:ext cx="490552" cy="30631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97837" y="2032860"/>
            <a:ext cx="446281" cy="365139"/>
          </a:xfrm>
          <a:prstGeom prst="rect">
            <a:avLst/>
          </a:prstGeom>
        </p:spPr>
      </p:pic>
      <p:pic>
        <p:nvPicPr>
          <p:cNvPr id="17" name="图片 14" descr="日志告警服务器-蓝.png"/>
          <p:cNvPicPr>
            <a:picLocks noChangeAspect="1"/>
          </p:cNvPicPr>
          <p:nvPr/>
        </p:nvPicPr>
        <p:blipFill>
          <a:blip r:embed="rId6" cstate="print"/>
          <a:stretch>
            <a:fillRect/>
          </a:stretch>
        </p:blipFill>
        <p:spPr bwMode="gray">
          <a:xfrm>
            <a:off x="2575699" y="1207122"/>
            <a:ext cx="490552" cy="306312"/>
          </a:xfrm>
          <a:prstGeom prst="rect">
            <a:avLst/>
          </a:prstGeom>
        </p:spPr>
      </p:pic>
      <p:sp>
        <p:nvSpPr>
          <p:cNvPr id="18" name="圆角矩形 17"/>
          <p:cNvSpPr/>
          <p:nvPr/>
        </p:nvSpPr>
        <p:spPr bwMode="gray">
          <a:xfrm>
            <a:off x="644596" y="3136733"/>
            <a:ext cx="4352762" cy="2935817"/>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圆角矩形 18"/>
          <p:cNvSpPr/>
          <p:nvPr/>
        </p:nvSpPr>
        <p:spPr bwMode="gray">
          <a:xfrm>
            <a:off x="644596" y="1045050"/>
            <a:ext cx="4352762" cy="1474578"/>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文本框 19"/>
          <p:cNvSpPr txBox="1"/>
          <p:nvPr/>
        </p:nvSpPr>
        <p:spPr bwMode="gray">
          <a:xfrm>
            <a:off x="644596" y="2176072"/>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1</a:t>
            </a:r>
            <a:endParaRPr lang="en-US" altLang="zh-CN" sz="1400" dirty="0">
              <a:solidFill>
                <a:schemeClr val="bg1">
                  <a:lumMod val="50000"/>
                </a:schemeClr>
              </a:solidFill>
              <a:latin typeface="Huawei Sans" panose="020C0503030203020204" pitchFamily="34" charset="0"/>
            </a:endParaRPr>
          </a:p>
        </p:txBody>
      </p:sp>
      <p:sp>
        <p:nvSpPr>
          <p:cNvPr id="21" name="文本框 20"/>
          <p:cNvSpPr txBox="1"/>
          <p:nvPr/>
        </p:nvSpPr>
        <p:spPr bwMode="gray">
          <a:xfrm>
            <a:off x="644596" y="3155010"/>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2</a:t>
            </a:r>
            <a:endParaRPr lang="en-US" altLang="zh-CN" sz="1400" dirty="0">
              <a:solidFill>
                <a:schemeClr val="bg1">
                  <a:lumMod val="50000"/>
                </a:schemeClr>
              </a:solidFill>
              <a:latin typeface="Huawei Sans" panose="020C0503030203020204" pitchFamily="34" charset="0"/>
            </a:endParaRPr>
          </a:p>
        </p:txBody>
      </p:sp>
      <p:grpSp>
        <p:nvGrpSpPr>
          <p:cNvPr id="22" name="Group 6"/>
          <p:cNvGrpSpPr/>
          <p:nvPr/>
        </p:nvGrpSpPr>
        <p:grpSpPr bwMode="gray">
          <a:xfrm>
            <a:off x="2456457" y="2572688"/>
            <a:ext cx="729034" cy="436655"/>
            <a:chOff x="7877711" y="3990014"/>
            <a:chExt cx="998434" cy="598013"/>
          </a:xfrm>
        </p:grpSpPr>
        <p:sp>
          <p:nvSpPr>
            <p:cNvPr id="23"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4" name="TextBox 2"/>
            <p:cNvSpPr txBox="1"/>
            <p:nvPr/>
          </p:nvSpPr>
          <p:spPr bwMode="gray">
            <a:xfrm>
              <a:off x="8254692" y="4208668"/>
              <a:ext cx="252995" cy="379359"/>
            </a:xfrm>
            <a:prstGeom prst="rect">
              <a:avLst/>
            </a:prstGeom>
            <a:noFill/>
          </p:spPr>
          <p:txBody>
            <a:bodyPr wrap="none" rtlCol="0">
              <a:spAutoFit/>
            </a:bodyPr>
            <a:lstStyle/>
            <a:p>
              <a:pPr algn="ctr" fontAlgn="ctr"/>
              <a:endParaRPr lang="en-US" altLang="zh-CN" sz="1200" b="1" dirty="0">
                <a:solidFill>
                  <a:schemeClr val="bg1"/>
                </a:solidFill>
                <a:latin typeface="Huawei Sans" panose="020C0503030203020204" pitchFamily="34" charset="0"/>
              </a:endParaRPr>
            </a:p>
          </p:txBody>
        </p:sp>
      </p:grpSp>
      <p:sp>
        <p:nvSpPr>
          <p:cNvPr id="25" name="Can 9"/>
          <p:cNvSpPr/>
          <p:nvPr/>
        </p:nvSpPr>
        <p:spPr bwMode="gray">
          <a:xfrm>
            <a:off x="2706238" y="2304503"/>
            <a:ext cx="229472" cy="980398"/>
          </a:xfrm>
          <a:prstGeom prst="can">
            <a:avLst>
              <a:gd name="adj" fmla="val 40000"/>
            </a:avLst>
          </a:prstGeom>
          <a:solidFill>
            <a:srgbClr val="FFF2CC"/>
          </a:solidFill>
          <a:ln w="12700" cap="flat" cmpd="sng" algn="ctr">
            <a:solidFill>
              <a:srgbClr val="FFD17D"/>
            </a:solidFill>
            <a:prstDash val="solid"/>
            <a:miter lim="800000"/>
          </a:ln>
          <a:effectLst/>
        </p:spPr>
        <p:txBody>
          <a:bodyPr vert="vert27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7" name="文本框 26"/>
          <p:cNvSpPr txBox="1"/>
          <p:nvPr/>
        </p:nvSpPr>
        <p:spPr bwMode="gray">
          <a:xfrm>
            <a:off x="1665200" y="2664725"/>
            <a:ext cx="832279"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Internet</a:t>
            </a:r>
            <a:endParaRPr lang="en-US" altLang="zh-CN" sz="1400" dirty="0">
              <a:solidFill>
                <a:schemeClr val="bg1">
                  <a:lumMod val="50000"/>
                </a:schemeClr>
              </a:solidFill>
              <a:latin typeface="Huawei Sans" panose="020C0503030203020204" pitchFamily="34" charset="0"/>
            </a:endParaRPr>
          </a:p>
        </p:txBody>
      </p:sp>
      <p:sp>
        <p:nvSpPr>
          <p:cNvPr id="29" name="文本框 28"/>
          <p:cNvSpPr txBox="1"/>
          <p:nvPr/>
        </p:nvSpPr>
        <p:spPr bwMode="gray">
          <a:xfrm rot="19880899">
            <a:off x="1509931" y="4241961"/>
            <a:ext cx="829073" cy="307777"/>
          </a:xfrm>
          <a:prstGeom prst="rect">
            <a:avLst/>
          </a:prstGeom>
          <a:noFill/>
        </p:spPr>
        <p:txBody>
          <a:bodyPr wrap="none" rtlCol="0">
            <a:spAutoFit/>
          </a:bodyPr>
          <a:lstStyle/>
          <a:p>
            <a:pPr fontAlgn="ctr"/>
            <a:r>
              <a:rPr lang="en-US" sz="1400" dirty="0" err="1" smtClean="0">
                <a:latin typeface="Huawei Sans" panose="020C0503030203020204" pitchFamily="34" charset="0"/>
              </a:rPr>
              <a:t>MACsec</a:t>
            </a:r>
            <a:endParaRPr lang="en-US" altLang="zh-CN" sz="1400" dirty="0">
              <a:latin typeface="Huawei Sans" panose="020C0503030203020204" pitchFamily="34" charset="0"/>
            </a:endParaRPr>
          </a:p>
        </p:txBody>
      </p:sp>
      <p:sp>
        <p:nvSpPr>
          <p:cNvPr id="30" name="文本框 29"/>
          <p:cNvSpPr txBox="1"/>
          <p:nvPr/>
        </p:nvSpPr>
        <p:spPr bwMode="gray">
          <a:xfrm rot="1500659">
            <a:off x="3305770" y="4241961"/>
            <a:ext cx="829073" cy="307777"/>
          </a:xfrm>
          <a:prstGeom prst="rect">
            <a:avLst/>
          </a:prstGeom>
          <a:noFill/>
        </p:spPr>
        <p:txBody>
          <a:bodyPr wrap="none" rtlCol="0">
            <a:spAutoFit/>
          </a:bodyPr>
          <a:lstStyle/>
          <a:p>
            <a:pPr fontAlgn="ctr"/>
            <a:r>
              <a:rPr lang="en-US" sz="1400" dirty="0" err="1" smtClean="0">
                <a:latin typeface="Huawei Sans" panose="020C0503030203020204" pitchFamily="34" charset="0"/>
              </a:rPr>
              <a:t>MACsec</a:t>
            </a:r>
            <a:endParaRPr lang="en-US" altLang="zh-CN" sz="1400" dirty="0">
              <a:latin typeface="Huawei Sans" panose="020C0503030203020204" pitchFamily="34" charset="0"/>
            </a:endParaRPr>
          </a:p>
        </p:txBody>
      </p:sp>
      <p:sp>
        <p:nvSpPr>
          <p:cNvPr id="31" name="文本框 30"/>
          <p:cNvSpPr txBox="1"/>
          <p:nvPr/>
        </p:nvSpPr>
        <p:spPr bwMode="gray">
          <a:xfrm rot="16200000">
            <a:off x="2515443" y="2656180"/>
            <a:ext cx="611065" cy="307777"/>
          </a:xfrm>
          <a:prstGeom prst="rect">
            <a:avLst/>
          </a:prstGeom>
          <a:noFill/>
        </p:spPr>
        <p:txBody>
          <a:bodyPr wrap="none" rtlCol="0">
            <a:spAutoFit/>
          </a:bodyPr>
          <a:lstStyle/>
          <a:p>
            <a:pPr fontAlgn="ctr"/>
            <a:r>
              <a:rPr lang="en-US" sz="1400" dirty="0" smtClean="0">
                <a:solidFill>
                  <a:schemeClr val="accent6">
                    <a:lumMod val="75000"/>
                  </a:schemeClr>
                </a:solidFill>
                <a:latin typeface="Huawei Sans" panose="020C0503030203020204" pitchFamily="34" charset="0"/>
              </a:rPr>
              <a:t>IPsec</a:t>
            </a:r>
            <a:endParaRPr lang="en-US" altLang="zh-CN" sz="1400" dirty="0">
              <a:solidFill>
                <a:schemeClr val="accent6">
                  <a:lumMod val="75000"/>
                </a:schemeClr>
              </a:solidFill>
              <a:latin typeface="Huawei Sans" panose="020C0503030203020204" pitchFamily="34" charset="0"/>
            </a:endParaRPr>
          </a:p>
        </p:txBody>
      </p:sp>
      <p:sp>
        <p:nvSpPr>
          <p:cNvPr id="32" name="圆角矩形 75"/>
          <p:cNvSpPr/>
          <p:nvPr/>
        </p:nvSpPr>
        <p:spPr bwMode="gray">
          <a:xfrm>
            <a:off x="5258699" y="994250"/>
            <a:ext cx="6258064"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chemeClr val="bg1"/>
                </a:solidFill>
                <a:latin typeface="Huawei Sans" panose="020C0503030203020204" pitchFamily="34" charset="0"/>
                <a:ea typeface="方正兰亭黑简体" panose="02000000000000000000" pitchFamily="2" charset="-122"/>
              </a:rPr>
              <a:t>Background</a:t>
            </a:r>
            <a:endParaRPr lang="en-US" altLang="zh-CN" sz="1600" dirty="0">
              <a:solidFill>
                <a:schemeClr val="bg1"/>
              </a:solidFill>
              <a:latin typeface="Huawei Sans" panose="020C0503030203020204" pitchFamily="34" charset="0"/>
              <a:ea typeface="方正兰亭黑简体" panose="02000000000000000000" pitchFamily="2" charset="-122"/>
            </a:endParaRPr>
          </a:p>
        </p:txBody>
      </p:sp>
      <p:sp>
        <p:nvSpPr>
          <p:cNvPr id="33" name="圆角矩形 75"/>
          <p:cNvSpPr/>
          <p:nvPr/>
        </p:nvSpPr>
        <p:spPr bwMode="gray">
          <a:xfrm>
            <a:off x="5258699" y="1398209"/>
            <a:ext cx="6258064" cy="755552"/>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200" dirty="0" smtClean="0">
                <a:solidFill>
                  <a:schemeClr val="tx1"/>
                </a:solidFill>
                <a:latin typeface="Huawei Sans" panose="020C0503030203020204" pitchFamily="34" charset="0"/>
              </a:rPr>
              <a:t>Most data is transmitted in plain text on LAN links, posing security risks in scenarios demanding high security.</a:t>
            </a:r>
            <a:endParaRPr lang="en-US" altLang="zh-CN" sz="12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82563" indent="-182563" fontAlgn="ctr">
              <a:lnSpc>
                <a:spcPts val="2000"/>
              </a:lnSpc>
              <a:buFont typeface="+mj-lt"/>
              <a:buAutoNum type="arabicPeriod"/>
            </a:pP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34" name="圆角矩形 75"/>
          <p:cNvSpPr/>
          <p:nvPr/>
        </p:nvSpPr>
        <p:spPr bwMode="gray">
          <a:xfrm>
            <a:off x="5258699" y="2205793"/>
            <a:ext cx="6258064"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chemeClr val="bg1"/>
                </a:solidFill>
                <a:latin typeface="Huawei Sans" panose="020C0503030203020204" pitchFamily="34" charset="0"/>
                <a:ea typeface="方正兰亭黑简体" panose="02000000000000000000" pitchFamily="2" charset="-122"/>
              </a:rPr>
              <a:t>Overview of </a:t>
            </a:r>
            <a:r>
              <a:rPr lang="en-US" sz="1600" dirty="0" err="1">
                <a:solidFill>
                  <a:schemeClr val="bg1"/>
                </a:solidFill>
                <a:latin typeface="Huawei Sans" panose="020C0503030203020204" pitchFamily="34" charset="0"/>
                <a:ea typeface="方正兰亭黑简体" panose="02000000000000000000" pitchFamily="2" charset="-122"/>
              </a:rPr>
              <a:t>MACsec</a:t>
            </a:r>
            <a:endParaRPr lang="en-US" altLang="zh-CN" sz="1600" dirty="0">
              <a:solidFill>
                <a:schemeClr val="bg1"/>
              </a:solidFill>
              <a:latin typeface="Huawei Sans" panose="020C0503030203020204" pitchFamily="34" charset="0"/>
              <a:ea typeface="方正兰亭黑简体" panose="02000000000000000000" pitchFamily="2" charset="-122"/>
            </a:endParaRPr>
          </a:p>
        </p:txBody>
      </p:sp>
      <p:sp>
        <p:nvSpPr>
          <p:cNvPr id="35" name="圆角矩形 75"/>
          <p:cNvSpPr/>
          <p:nvPr/>
        </p:nvSpPr>
        <p:spPr bwMode="gray">
          <a:xfrm>
            <a:off x="5258699" y="2609751"/>
            <a:ext cx="6258064" cy="171254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200" dirty="0" smtClean="0">
                <a:solidFill>
                  <a:schemeClr val="tx1"/>
                </a:solidFill>
                <a:latin typeface="Huawei Sans" panose="020C0503030203020204" pitchFamily="34" charset="0"/>
              </a:rPr>
              <a:t>Media Access Control Security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in compliance with 802.1AE, defines an Ethernet-based data security communication method. It encrypts data hop by hop to ensure data transmission security.</a:t>
            </a:r>
            <a:endParaRPr lang="en-US" sz="1200" dirty="0">
              <a:solidFill>
                <a:schemeClr val="tx1"/>
              </a:solidFill>
              <a:latin typeface="Huawei Sans" panose="020C0503030203020204" pitchFamily="34" charset="0"/>
            </a:endParaRPr>
          </a:p>
        </p:txBody>
      </p:sp>
      <p:sp>
        <p:nvSpPr>
          <p:cNvPr id="36" name="圆角矩形 35"/>
          <p:cNvSpPr/>
          <p:nvPr/>
        </p:nvSpPr>
        <p:spPr bwMode="gray">
          <a:xfrm>
            <a:off x="5412827" y="3693487"/>
            <a:ext cx="1347330" cy="455264"/>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latin typeface="Huawei Sans" panose="020C0503030203020204" pitchFamily="34" charset="0"/>
                <a:ea typeface="方正兰亭黑简体" panose="02000000000000000000" pitchFamily="2" charset="-122"/>
              </a:rPr>
              <a:t>Data integrity check</a:t>
            </a:r>
          </a:p>
        </p:txBody>
      </p:sp>
      <p:sp>
        <p:nvSpPr>
          <p:cNvPr id="37" name="圆角矩形 36"/>
          <p:cNvSpPr/>
          <p:nvPr/>
        </p:nvSpPr>
        <p:spPr bwMode="gray">
          <a:xfrm>
            <a:off x="6948740" y="3693487"/>
            <a:ext cx="1347330" cy="455264"/>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latin typeface="Huawei Sans" panose="020C0503030203020204" pitchFamily="34" charset="0"/>
                <a:ea typeface="方正兰亭黑简体" panose="02000000000000000000" pitchFamily="2" charset="-122"/>
              </a:rPr>
              <a:t>Data encryption</a:t>
            </a:r>
          </a:p>
        </p:txBody>
      </p:sp>
      <p:sp>
        <p:nvSpPr>
          <p:cNvPr id="38" name="圆角矩形 37"/>
          <p:cNvSpPr/>
          <p:nvPr/>
        </p:nvSpPr>
        <p:spPr bwMode="gray">
          <a:xfrm>
            <a:off x="8484653" y="3693487"/>
            <a:ext cx="1347330" cy="455264"/>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latin typeface="Huawei Sans" panose="020C0503030203020204" pitchFamily="34" charset="0"/>
                <a:ea typeface="方正兰亭黑简体" panose="02000000000000000000" pitchFamily="2" charset="-122"/>
              </a:rPr>
              <a:t>Identity authentication</a:t>
            </a:r>
          </a:p>
        </p:txBody>
      </p:sp>
      <p:sp>
        <p:nvSpPr>
          <p:cNvPr id="39" name="圆角矩形 38"/>
          <p:cNvSpPr/>
          <p:nvPr/>
        </p:nvSpPr>
        <p:spPr bwMode="gray">
          <a:xfrm>
            <a:off x="10020567" y="3693487"/>
            <a:ext cx="1347330" cy="455264"/>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latin typeface="Huawei Sans" panose="020C0503030203020204" pitchFamily="34" charset="0"/>
                <a:ea typeface="方正兰亭黑简体" panose="02000000000000000000" pitchFamily="2" charset="-122"/>
              </a:rPr>
              <a:t>Replay protection</a:t>
            </a:r>
          </a:p>
        </p:txBody>
      </p:sp>
      <p:sp>
        <p:nvSpPr>
          <p:cNvPr id="40" name="圆角矩形 75"/>
          <p:cNvSpPr/>
          <p:nvPr/>
        </p:nvSpPr>
        <p:spPr bwMode="gray">
          <a:xfrm>
            <a:off x="5258699" y="4386297"/>
            <a:ext cx="6258064"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chemeClr val="bg1"/>
                </a:solidFill>
                <a:latin typeface="Huawei Sans" panose="020C0503030203020204" pitchFamily="34" charset="0"/>
                <a:ea typeface="方正兰亭黑简体" panose="02000000000000000000" pitchFamily="2" charset="-122"/>
              </a:rPr>
              <a:t>Typical Application Scenarios</a:t>
            </a:r>
            <a:endParaRPr lang="en-US" altLang="zh-CN" sz="1600" dirty="0">
              <a:solidFill>
                <a:schemeClr val="bg1"/>
              </a:solidFill>
              <a:latin typeface="Huawei Sans" panose="020C0503030203020204" pitchFamily="34" charset="0"/>
              <a:ea typeface="方正兰亭黑简体" panose="02000000000000000000" pitchFamily="2" charset="-122"/>
            </a:endParaRPr>
          </a:p>
        </p:txBody>
      </p:sp>
      <p:sp>
        <p:nvSpPr>
          <p:cNvPr id="41" name="圆角矩形 75"/>
          <p:cNvSpPr/>
          <p:nvPr/>
        </p:nvSpPr>
        <p:spPr bwMode="gray">
          <a:xfrm>
            <a:off x="5258699" y="4790255"/>
            <a:ext cx="6258064" cy="1410520"/>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000"/>
              </a:lnSpc>
              <a:buFont typeface="Arial" panose="020B0604020202020204" pitchFamily="34" charset="0"/>
              <a:buChar char="•"/>
            </a:pP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is deployed between switches to ensure data security. For example,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is deployed between access switches and uplink aggregation or core switches.</a:t>
            </a:r>
            <a:endParaRPr lang="en-US" altLang="zh-CN" sz="12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285750" indent="-285750" fontAlgn="ctr">
              <a:lnSpc>
                <a:spcPts val="2000"/>
              </a:lnSpc>
              <a:buFont typeface="Arial" panose="020B0604020202020204" pitchFamily="34" charset="0"/>
              <a:buChar char="•"/>
            </a:pPr>
            <a:r>
              <a:rPr lang="en-US" sz="1200" dirty="0" smtClean="0">
                <a:solidFill>
                  <a:schemeClr val="tx1"/>
                </a:solidFill>
                <a:latin typeface="Huawei Sans" panose="020C0503030203020204" pitchFamily="34" charset="0"/>
              </a:rPr>
              <a:t>When transmission devices exist between switches,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can be deployed to ensure data security.</a:t>
            </a: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9205467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Working Mechanism of MACsec</a:t>
            </a:r>
            <a:endParaRPr lang="en-US" altLang="zh-CN" dirty="0"/>
          </a:p>
        </p:txBody>
      </p:sp>
      <p:sp>
        <p:nvSpPr>
          <p:cNvPr id="4" name="文本占位符 3"/>
          <p:cNvSpPr>
            <a:spLocks noGrp="1"/>
          </p:cNvSpPr>
          <p:nvPr>
            <p:ph type="body" sz="quarter" idx="10"/>
          </p:nvPr>
        </p:nvSpPr>
        <p:spPr bwMode="gray"/>
        <p:txBody>
          <a:bodyPr/>
          <a:lstStyle/>
          <a:p>
            <a:r>
              <a:rPr lang="en-US" sz="1400" smtClean="0"/>
              <a:t>When the device runs point-to-point MACsec, a network administrator pre-configures the same Secure Connectivity Association Key (CAK) on the two devices using commands. The two devices use the MACsec Key Agreement (MKA) to elect a key server. The key server determines the encryption scheme, uses an encryption algorithm to generate a Secure Association Key (SAK) based on parameters such as the CAK, and distributes the SAK to the peer device. In this way, the two devices have the same SAK, which can be used to encrypt and decrypt MACsec data packets.</a:t>
            </a:r>
            <a:endParaRPr lang="en-US" sz="1400" dirty="0"/>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01182" y="2793237"/>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13180" y="2793237"/>
            <a:ext cx="540000" cy="442800"/>
          </a:xfrm>
          <a:prstGeom prst="rect">
            <a:avLst/>
          </a:prstGeom>
        </p:spPr>
      </p:pic>
      <p:cxnSp>
        <p:nvCxnSpPr>
          <p:cNvPr id="10" name="直接连接符 9"/>
          <p:cNvCxnSpPr>
            <a:stCxn id="8" idx="3"/>
            <a:endCxn id="7" idx="1"/>
          </p:cNvCxnSpPr>
          <p:nvPr/>
        </p:nvCxnSpPr>
        <p:spPr bwMode="gray">
          <a:xfrm>
            <a:off x="4353180" y="3014637"/>
            <a:ext cx="324800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H="1">
            <a:off x="4076292" y="3236037"/>
            <a:ext cx="3444" cy="283510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7871182" y="3236037"/>
            <a:ext cx="3444" cy="283510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gray">
          <a:xfrm>
            <a:off x="5297517" y="3414342"/>
            <a:ext cx="1691054" cy="461665"/>
          </a:xfrm>
          <a:prstGeom prst="rect">
            <a:avLst/>
          </a:prstGeom>
          <a:noFill/>
        </p:spPr>
        <p:txBody>
          <a:bodyPr wrap="square" rtlCol="0">
            <a:spAutoFit/>
          </a:bodyPr>
          <a:lstStyle/>
          <a:p>
            <a:pPr fontAlgn="ctr"/>
            <a:r>
              <a:rPr lang="en-US" sz="1200" dirty="0" smtClean="0">
                <a:latin typeface="Huawei Sans" panose="020C0503030203020204" pitchFamily="34" charset="0"/>
              </a:rPr>
              <a:t>Pre-configured CAK (obtaining the CAK)</a:t>
            </a:r>
            <a:endParaRPr lang="en-US" altLang="zh-CN" sz="1200" dirty="0">
              <a:latin typeface="Huawei Sans" panose="020C0503030203020204" pitchFamily="34" charset="0"/>
            </a:endParaRPr>
          </a:p>
        </p:txBody>
      </p:sp>
      <p:sp>
        <p:nvSpPr>
          <p:cNvPr id="15" name="文本框 14"/>
          <p:cNvSpPr txBox="1"/>
          <p:nvPr/>
        </p:nvSpPr>
        <p:spPr bwMode="gray">
          <a:xfrm>
            <a:off x="4883364" y="4251977"/>
            <a:ext cx="2450346" cy="461665"/>
          </a:xfrm>
          <a:prstGeom prst="rect">
            <a:avLst/>
          </a:prstGeom>
          <a:noFill/>
        </p:spPr>
        <p:txBody>
          <a:bodyPr wrap="square" rtlCol="0">
            <a:spAutoFit/>
          </a:bodyPr>
          <a:lstStyle/>
          <a:p>
            <a:pPr fontAlgn="ctr"/>
            <a:r>
              <a:rPr lang="en-US" sz="1200" dirty="0" smtClean="0">
                <a:latin typeface="Huawei Sans" panose="020C0503030203020204" pitchFamily="34" charset="0"/>
              </a:rPr>
              <a:t>MKA key negotiation (generating a data key SAK)</a:t>
            </a:r>
            <a:endParaRPr lang="en-US" altLang="zh-CN" sz="1200" dirty="0">
              <a:latin typeface="Huawei Sans" panose="020C0503030203020204" pitchFamily="34" charset="0"/>
            </a:endParaRPr>
          </a:p>
        </p:txBody>
      </p:sp>
      <p:sp>
        <p:nvSpPr>
          <p:cNvPr id="16" name="文本框 15"/>
          <p:cNvSpPr txBox="1"/>
          <p:nvPr/>
        </p:nvSpPr>
        <p:spPr bwMode="gray">
          <a:xfrm>
            <a:off x="4688634" y="5214276"/>
            <a:ext cx="3248017" cy="461665"/>
          </a:xfrm>
          <a:prstGeom prst="rect">
            <a:avLst/>
          </a:prstGeom>
          <a:noFill/>
        </p:spPr>
        <p:txBody>
          <a:bodyPr wrap="square" rtlCol="0">
            <a:spAutoFit/>
          </a:bodyPr>
          <a:lstStyle/>
          <a:p>
            <a:pPr fontAlgn="ctr"/>
            <a:r>
              <a:rPr lang="en-US" sz="1200" dirty="0" err="1" smtClean="0">
                <a:latin typeface="Huawei Sans" panose="020C0503030203020204" pitchFamily="34" charset="0"/>
              </a:rPr>
              <a:t>MACsec</a:t>
            </a:r>
            <a:r>
              <a:rPr lang="en-US" sz="1200" dirty="0" smtClean="0">
                <a:latin typeface="Huawei Sans" panose="020C0503030203020204" pitchFamily="34" charset="0"/>
              </a:rPr>
              <a:t> data encryption and decryption (using the SAK to encrypt data)</a:t>
            </a:r>
            <a:endParaRPr lang="en-US" altLang="zh-CN" sz="1200" dirty="0">
              <a:latin typeface="Huawei Sans" panose="020C0503030203020204" pitchFamily="34" charset="0"/>
            </a:endParaRPr>
          </a:p>
        </p:txBody>
      </p:sp>
      <p:cxnSp>
        <p:nvCxnSpPr>
          <p:cNvPr id="18" name="直接箭头连接符 17"/>
          <p:cNvCxnSpPr/>
          <p:nvPr/>
        </p:nvCxnSpPr>
        <p:spPr bwMode="gray">
          <a:xfrm>
            <a:off x="4083180" y="4728960"/>
            <a:ext cx="3788002"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bwMode="gray">
          <a:xfrm>
            <a:off x="4076278" y="5690379"/>
            <a:ext cx="3788002"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4" idx="1"/>
          </p:cNvCxnSpPr>
          <p:nvPr/>
        </p:nvCxnSpPr>
        <p:spPr bwMode="gray">
          <a:xfrm flipH="1">
            <a:off x="4089263" y="3645175"/>
            <a:ext cx="1208254" cy="24183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4" idx="3"/>
          </p:cNvCxnSpPr>
          <p:nvPr/>
        </p:nvCxnSpPr>
        <p:spPr bwMode="gray">
          <a:xfrm>
            <a:off x="6988571" y="3645175"/>
            <a:ext cx="892136" cy="24183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bwMode="gray">
          <a:xfrm>
            <a:off x="2964078" y="3224790"/>
            <a:ext cx="1128835"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switch</a:t>
            </a:r>
            <a:endParaRPr lang="en-US" altLang="zh-CN" sz="1200" dirty="0">
              <a:latin typeface="Huawei Sans" panose="020C0503030203020204" pitchFamily="34" charset="0"/>
            </a:endParaRPr>
          </a:p>
        </p:txBody>
      </p:sp>
      <p:sp>
        <p:nvSpPr>
          <p:cNvPr id="25" name="文本框 24"/>
          <p:cNvSpPr txBox="1"/>
          <p:nvPr/>
        </p:nvSpPr>
        <p:spPr bwMode="gray">
          <a:xfrm>
            <a:off x="7864280" y="3232936"/>
            <a:ext cx="1535998"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switch</a:t>
            </a:r>
            <a:endParaRPr lang="en-US" altLang="zh-CN" sz="1200" dirty="0">
              <a:latin typeface="Huawei Sans" panose="020C0503030203020204" pitchFamily="34" charset="0"/>
            </a:endParaRPr>
          </a:p>
        </p:txBody>
      </p:sp>
      <p:sp>
        <p:nvSpPr>
          <p:cNvPr id="26" name="Oval 4"/>
          <p:cNvSpPr>
            <a:spLocks noChangeAspect="1"/>
          </p:cNvSpPr>
          <p:nvPr/>
        </p:nvSpPr>
        <p:spPr bwMode="gray">
          <a:xfrm>
            <a:off x="4964499" y="3500223"/>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4"/>
          <p:cNvSpPr>
            <a:spLocks noChangeAspect="1"/>
          </p:cNvSpPr>
          <p:nvPr/>
        </p:nvSpPr>
        <p:spPr bwMode="gray">
          <a:xfrm>
            <a:off x="4623764" y="4448793"/>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4"/>
          <p:cNvSpPr>
            <a:spLocks noChangeAspect="1"/>
          </p:cNvSpPr>
          <p:nvPr/>
        </p:nvSpPr>
        <p:spPr bwMode="gray">
          <a:xfrm>
            <a:off x="4450934" y="5425879"/>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7936650" y="4232723"/>
            <a:ext cx="2648617" cy="936140"/>
            <a:chOff x="8072779" y="4427630"/>
            <a:chExt cx="2648617" cy="936140"/>
          </a:xfrm>
        </p:grpSpPr>
        <p:sp>
          <p:nvSpPr>
            <p:cNvPr id="30" name="任意多边形 29"/>
            <p:cNvSpPr/>
            <p:nvPr/>
          </p:nvSpPr>
          <p:spPr bwMode="gray">
            <a:xfrm>
              <a:off x="8072779" y="4427630"/>
              <a:ext cx="2579607" cy="936140"/>
            </a:xfrm>
            <a:custGeom>
              <a:avLst/>
              <a:gdLst>
                <a:gd name="connsiteX0" fmla="*/ 0 w 2702560"/>
                <a:gd name="connsiteY0" fmla="*/ 472440 h 751840"/>
                <a:gd name="connsiteX1" fmla="*/ 807720 w 2702560"/>
                <a:gd name="connsiteY1" fmla="*/ 0 h 751840"/>
                <a:gd name="connsiteX2" fmla="*/ 2702560 w 2702560"/>
                <a:gd name="connsiteY2" fmla="*/ 0 h 751840"/>
                <a:gd name="connsiteX3" fmla="*/ 2702560 w 2702560"/>
                <a:gd name="connsiteY3" fmla="*/ 751840 h 751840"/>
                <a:gd name="connsiteX4" fmla="*/ 843280 w 2702560"/>
                <a:gd name="connsiteY4" fmla="*/ 751840 h 751840"/>
                <a:gd name="connsiteX5" fmla="*/ 0 w 2702560"/>
                <a:gd name="connsiteY5" fmla="*/ 472440 h 751840"/>
                <a:gd name="connsiteX0" fmla="*/ 0 w 2702560"/>
                <a:gd name="connsiteY0" fmla="*/ 417407 h 751840"/>
                <a:gd name="connsiteX1" fmla="*/ 807720 w 2702560"/>
                <a:gd name="connsiteY1" fmla="*/ 0 h 751840"/>
                <a:gd name="connsiteX2" fmla="*/ 2702560 w 2702560"/>
                <a:gd name="connsiteY2" fmla="*/ 0 h 751840"/>
                <a:gd name="connsiteX3" fmla="*/ 2702560 w 2702560"/>
                <a:gd name="connsiteY3" fmla="*/ 751840 h 751840"/>
                <a:gd name="connsiteX4" fmla="*/ 843280 w 2702560"/>
                <a:gd name="connsiteY4" fmla="*/ 751840 h 751840"/>
                <a:gd name="connsiteX5" fmla="*/ 0 w 2702560"/>
                <a:gd name="connsiteY5" fmla="*/ 417407 h 751840"/>
                <a:gd name="connsiteX0" fmla="*/ 0 w 2291080"/>
                <a:gd name="connsiteY0" fmla="*/ 380688 h 751840"/>
                <a:gd name="connsiteX1" fmla="*/ 396240 w 2291080"/>
                <a:gd name="connsiteY1" fmla="*/ 0 h 751840"/>
                <a:gd name="connsiteX2" fmla="*/ 2291080 w 2291080"/>
                <a:gd name="connsiteY2" fmla="*/ 0 h 751840"/>
                <a:gd name="connsiteX3" fmla="*/ 2291080 w 2291080"/>
                <a:gd name="connsiteY3" fmla="*/ 751840 h 751840"/>
                <a:gd name="connsiteX4" fmla="*/ 431800 w 2291080"/>
                <a:gd name="connsiteY4" fmla="*/ 751840 h 751840"/>
                <a:gd name="connsiteX5" fmla="*/ 0 w 2291080"/>
                <a:gd name="connsiteY5" fmla="*/ 380688 h 751840"/>
                <a:gd name="connsiteX0" fmla="*/ 0 w 2291080"/>
                <a:gd name="connsiteY0" fmla="*/ 401088 h 751840"/>
                <a:gd name="connsiteX1" fmla="*/ 396240 w 2291080"/>
                <a:gd name="connsiteY1" fmla="*/ 0 h 751840"/>
                <a:gd name="connsiteX2" fmla="*/ 2291080 w 2291080"/>
                <a:gd name="connsiteY2" fmla="*/ 0 h 751840"/>
                <a:gd name="connsiteX3" fmla="*/ 2291080 w 2291080"/>
                <a:gd name="connsiteY3" fmla="*/ 751840 h 751840"/>
                <a:gd name="connsiteX4" fmla="*/ 431800 w 2291080"/>
                <a:gd name="connsiteY4" fmla="*/ 751840 h 751840"/>
                <a:gd name="connsiteX5" fmla="*/ 0 w 2291080"/>
                <a:gd name="connsiteY5" fmla="*/ 401088 h 751840"/>
                <a:gd name="connsiteX0" fmla="*/ 0 w 2148840"/>
                <a:gd name="connsiteY0" fmla="*/ 40108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401088 h 751840"/>
                <a:gd name="connsiteX0" fmla="*/ 0 w 2148840"/>
                <a:gd name="connsiteY0" fmla="*/ 37252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372528 h 751840"/>
                <a:gd name="connsiteX0" fmla="*/ 0 w 2148840"/>
                <a:gd name="connsiteY0" fmla="*/ 38884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388848 h 751840"/>
                <a:gd name="connsiteX0" fmla="*/ 0 w 2148840"/>
                <a:gd name="connsiteY0" fmla="*/ 40108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401088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8840" h="751840">
                  <a:moveTo>
                    <a:pt x="0" y="401088"/>
                  </a:moveTo>
                  <a:lnTo>
                    <a:pt x="254000" y="0"/>
                  </a:lnTo>
                  <a:lnTo>
                    <a:pt x="2148840" y="0"/>
                  </a:lnTo>
                  <a:lnTo>
                    <a:pt x="2148840" y="751840"/>
                  </a:lnTo>
                  <a:lnTo>
                    <a:pt x="289560" y="751840"/>
                  </a:lnTo>
                  <a:lnTo>
                    <a:pt x="0" y="401088"/>
                  </a:lnTo>
                  <a:close/>
                </a:path>
              </a:pathLst>
            </a:cu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9" name="文本框 28"/>
            <p:cNvSpPr txBox="1"/>
            <p:nvPr/>
          </p:nvSpPr>
          <p:spPr bwMode="gray">
            <a:xfrm>
              <a:off x="8390309" y="4427630"/>
              <a:ext cx="2331087" cy="923330"/>
            </a:xfrm>
            <a:prstGeom prst="rect">
              <a:avLst/>
            </a:prstGeom>
            <a:noFill/>
          </p:spPr>
          <p:txBody>
            <a:bodyPr wrap="none" rtlCol="0">
              <a:spAutoFit/>
            </a:bodyPr>
            <a:lstStyle/>
            <a:p>
              <a:pPr marL="266700" indent="-266700" fontAlgn="ctr">
                <a:lnSpc>
                  <a:spcPct val="150000"/>
                </a:lnSpc>
                <a:buFont typeface="+mj-lt"/>
                <a:buAutoNum type="arabicPeriod"/>
              </a:pPr>
              <a:r>
                <a:rPr lang="en-US" sz="1200" dirty="0" smtClean="0">
                  <a:latin typeface="Huawei Sans" panose="020C0503030203020204" pitchFamily="34" charset="0"/>
                </a:rPr>
                <a:t>Elect the key server</a:t>
              </a:r>
            </a:p>
            <a:p>
              <a:pPr marL="266700" indent="-266700" fontAlgn="ctr">
                <a:lnSpc>
                  <a:spcPct val="150000"/>
                </a:lnSpc>
                <a:buFont typeface="+mj-lt"/>
                <a:buAutoNum type="arabicPeriod"/>
              </a:pPr>
              <a:r>
                <a:rPr lang="en-US" sz="1200" dirty="0" smtClean="0">
                  <a:latin typeface="Huawei Sans" panose="020C0503030203020204" pitchFamily="34" charset="0"/>
                </a:rPr>
                <a:t>Generate data key SAK</a:t>
              </a:r>
            </a:p>
            <a:p>
              <a:pPr marL="266700" indent="-266700" fontAlgn="ctr">
                <a:lnSpc>
                  <a:spcPct val="150000"/>
                </a:lnSpc>
                <a:buFont typeface="+mj-lt"/>
                <a:buAutoNum type="arabicPeriod"/>
              </a:pPr>
              <a:r>
                <a:rPr lang="en-US" sz="1200" dirty="0" smtClean="0">
                  <a:latin typeface="Huawei Sans" panose="020C0503030203020204" pitchFamily="34" charset="0"/>
                </a:rPr>
                <a:t>Send SAK to the peer end</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935749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Port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Flapping Prevention and Detection</a:t>
            </a:r>
            <a:endParaRPr lang="en-US" altLang="zh-CN" sz="1600" dirty="0">
              <a:solidFill>
                <a:schemeClr val="bg1">
                  <a:lumMod val="50000"/>
                </a:schemeClr>
              </a:solidFill>
              <a:sym typeface="Huawei Sans" panose="020C0503030203020204" pitchFamily="34" charset="0"/>
            </a:endParaRPr>
          </a:p>
          <a:p>
            <a:pPr lvl="1"/>
            <a:r>
              <a:rPr lang="en-US" sz="1600" dirty="0" err="1">
                <a:solidFill>
                  <a:schemeClr val="bg1">
                    <a:lumMod val="50000"/>
                  </a:schemeClr>
                </a:solidFill>
              </a:rPr>
              <a:t>MACsec</a:t>
            </a:r>
            <a:endParaRPr lang="en-US" altLang="zh-CN" sz="16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dirty="0"/>
              <a:t>Traffic Control</a:t>
            </a:r>
            <a:endParaRPr lang="en-US" altLang="zh-CN" sz="1600" dirty="0">
              <a:sym typeface="Huawei Sans" panose="020C0503030203020204" pitchFamily="34" charset="0"/>
            </a:endParaRPr>
          </a:p>
          <a:p>
            <a:pPr lvl="1"/>
            <a:r>
              <a:rPr lang="en-US" sz="1600" dirty="0" smtClean="0">
                <a:solidFill>
                  <a:schemeClr val="bg1">
                    <a:lumMod val="50000"/>
                  </a:schemeClr>
                </a:solidFill>
              </a:rPr>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5825591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bwMode="gray">
          <a:xfrm>
            <a:off x="844731" y="4146762"/>
            <a:ext cx="4318000" cy="108790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smtClean="0">
                <a:latin typeface="Huawei Sans" panose="020C0503030203020204" pitchFamily="34" charset="0"/>
              </a:rPr>
              <a:t>Overview of Traffic Suppression</a:t>
            </a:r>
            <a:endParaRPr lang="en-US" altLang="zh-CN" dirty="0">
              <a:latin typeface="Huawei Sans" panose="020C0503030203020204" pitchFamily="34" charset="0"/>
              <a:sym typeface="Huawei Sans" panose="020C0503030203020204" pitchFamily="34" charset="0"/>
            </a:endParaRPr>
          </a:p>
        </p:txBody>
      </p:sp>
      <p:sp>
        <p:nvSpPr>
          <p:cNvPr id="69" name="文本占位符 68"/>
          <p:cNvSpPr>
            <a:spLocks noGrp="1"/>
          </p:cNvSpPr>
          <p:nvPr>
            <p:ph type="body" sz="quarter" idx="4294967295"/>
          </p:nvPr>
        </p:nvSpPr>
        <p:spPr bwMode="gray">
          <a:xfrm>
            <a:off x="6096001" y="1363663"/>
            <a:ext cx="5651500" cy="4170362"/>
          </a:xfrm>
        </p:spPr>
        <p:txBody>
          <a:bodyPr/>
          <a:lstStyle/>
          <a:p>
            <a:pPr fontAlgn="ctr"/>
            <a:r>
              <a:rPr lang="en-US" sz="1400" b="1" dirty="0" smtClean="0">
                <a:latin typeface="Huawei Sans" panose="020C0503030203020204" pitchFamily="34" charset="0"/>
              </a:rPr>
              <a:t>Issues on networks:</a:t>
            </a:r>
            <a:endParaRPr lang="en-US" altLang="zh-CN" sz="1400" b="1"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In normal situations, when a Layer 2 Ethernet interface receives broadcast, unknown multicast, or unknown unicast packets, it forwards the packets to other Layer 2 Ethernet interfaces in the same VLAN. As a result, traffic flooding occurs and the forwarding performance of the device deteriorates.</a:t>
            </a:r>
            <a:endParaRPr lang="en-US" altLang="zh-CN" sz="1200"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When an Ethernet interface on the device receives known multicast or unicast packets, heavy traffic of a certain type of packets may affect the processing of other services on the switch.</a:t>
            </a:r>
            <a:endParaRPr lang="en-US" altLang="zh-CN" sz="1200" b="1" dirty="0" smtClean="0">
              <a:latin typeface="Huawei Sans" panose="020C0503030203020204" pitchFamily="34" charset="0"/>
              <a:sym typeface="Huawei Sans" panose="020C0503030203020204" pitchFamily="34" charset="0"/>
            </a:endParaRPr>
          </a:p>
          <a:p>
            <a:pPr fontAlgn="ctr"/>
            <a:r>
              <a:rPr lang="en-US" sz="1400" b="1" dirty="0" smtClean="0">
                <a:latin typeface="Huawei Sans" panose="020C0503030203020204" pitchFamily="34" charset="0"/>
              </a:rPr>
              <a:t>Solution:</a:t>
            </a:r>
            <a:endParaRPr lang="en-US" altLang="zh-CN" sz="1400" b="1"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Traffic suppression can rate-limit the broadcast, unknown multicast, unknown unicast, known multicast, and known unicast packets by setting thresholds. This prevents traffic flooding caused by broadcast, unknown multicast, and unknown unicast packets and the impact incurred by a large number of known multicast and known unicast packets.</a:t>
            </a:r>
            <a:endParaRPr lang="en-US" altLang="zh-CN" sz="1400" dirty="0">
              <a:latin typeface="Huawei Sans" panose="020C0503030203020204" pitchFamily="34" charset="0"/>
              <a:sym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6381" y="3102303"/>
            <a:ext cx="540000" cy="442800"/>
          </a:xfrm>
          <a:prstGeom prst="rect">
            <a:avLst/>
          </a:prstGeom>
        </p:spPr>
      </p:pic>
      <p:pic>
        <p:nvPicPr>
          <p:cNvPr id="4"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35444" y="1934092"/>
            <a:ext cx="540000" cy="442800"/>
          </a:xfrm>
          <a:prstGeom prst="rect">
            <a:avLst/>
          </a:prstGeom>
        </p:spPr>
      </p:pic>
      <p:pic>
        <p:nvPicPr>
          <p:cNvPr id="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54357" y="1934092"/>
            <a:ext cx="540000" cy="442800"/>
          </a:xfrm>
          <a:prstGeom prst="rect">
            <a:avLst/>
          </a:prstGeom>
        </p:spPr>
      </p:pic>
      <p:pic>
        <p:nvPicPr>
          <p:cNvPr id="6" name="图片 5" descr="PC.png"/>
          <p:cNvPicPr>
            <a:picLocks noChangeAspect="1"/>
          </p:cNvPicPr>
          <p:nvPr/>
        </p:nvPicPr>
        <p:blipFill>
          <a:blip r:embed="rId6" cstate="print"/>
          <a:stretch>
            <a:fillRect/>
          </a:stretch>
        </p:blipFill>
        <p:spPr bwMode="gray">
          <a:xfrm>
            <a:off x="1191805" y="4461848"/>
            <a:ext cx="539063" cy="414000"/>
          </a:xfrm>
          <a:prstGeom prst="rect">
            <a:avLst/>
          </a:prstGeom>
        </p:spPr>
      </p:pic>
      <p:pic>
        <p:nvPicPr>
          <p:cNvPr id="7" name="图片 6" descr="PC.png"/>
          <p:cNvPicPr>
            <a:picLocks noChangeAspect="1"/>
          </p:cNvPicPr>
          <p:nvPr/>
        </p:nvPicPr>
        <p:blipFill>
          <a:blip r:embed="rId6" cstate="print"/>
          <a:stretch>
            <a:fillRect/>
          </a:stretch>
        </p:blipFill>
        <p:spPr bwMode="gray">
          <a:xfrm>
            <a:off x="1964093" y="4461848"/>
            <a:ext cx="539063" cy="414000"/>
          </a:xfrm>
          <a:prstGeom prst="rect">
            <a:avLst/>
          </a:prstGeom>
        </p:spPr>
      </p:pic>
      <p:pic>
        <p:nvPicPr>
          <p:cNvPr id="8" name="图片 7" descr="PC.png"/>
          <p:cNvPicPr>
            <a:picLocks noChangeAspect="1"/>
          </p:cNvPicPr>
          <p:nvPr/>
        </p:nvPicPr>
        <p:blipFill>
          <a:blip r:embed="rId6" cstate="print"/>
          <a:stretch>
            <a:fillRect/>
          </a:stretch>
        </p:blipFill>
        <p:spPr bwMode="gray">
          <a:xfrm>
            <a:off x="2736381" y="4461848"/>
            <a:ext cx="539063" cy="414000"/>
          </a:xfrm>
          <a:prstGeom prst="rect">
            <a:avLst/>
          </a:prstGeom>
        </p:spPr>
      </p:pic>
      <p:pic>
        <p:nvPicPr>
          <p:cNvPr id="9" name="图片 8" descr="PC.png"/>
          <p:cNvPicPr>
            <a:picLocks noChangeAspect="1"/>
          </p:cNvPicPr>
          <p:nvPr/>
        </p:nvPicPr>
        <p:blipFill>
          <a:blip r:embed="rId6" cstate="print"/>
          <a:stretch>
            <a:fillRect/>
          </a:stretch>
        </p:blipFill>
        <p:spPr bwMode="gray">
          <a:xfrm>
            <a:off x="3508669" y="4461848"/>
            <a:ext cx="539063" cy="414000"/>
          </a:xfrm>
          <a:prstGeom prst="rect">
            <a:avLst/>
          </a:prstGeom>
        </p:spPr>
      </p:pic>
      <p:pic>
        <p:nvPicPr>
          <p:cNvPr id="10" name="图片 9" descr="PC.png"/>
          <p:cNvPicPr>
            <a:picLocks noChangeAspect="1"/>
          </p:cNvPicPr>
          <p:nvPr/>
        </p:nvPicPr>
        <p:blipFill>
          <a:blip r:embed="rId6" cstate="print"/>
          <a:stretch>
            <a:fillRect/>
          </a:stretch>
        </p:blipFill>
        <p:spPr bwMode="gray">
          <a:xfrm>
            <a:off x="4280955" y="4461848"/>
            <a:ext cx="539063" cy="414000"/>
          </a:xfrm>
          <a:prstGeom prst="rect">
            <a:avLst/>
          </a:prstGeom>
        </p:spPr>
      </p:pic>
      <p:cxnSp>
        <p:nvCxnSpPr>
          <p:cNvPr id="13" name="直接连接符 12"/>
          <p:cNvCxnSpPr>
            <a:stCxn id="6" idx="0"/>
          </p:cNvCxnSpPr>
          <p:nvPr/>
        </p:nvCxnSpPr>
        <p:spPr bwMode="gray">
          <a:xfrm flipV="1">
            <a:off x="1461337" y="3545103"/>
            <a:ext cx="1311351"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0"/>
          </p:cNvCxnSpPr>
          <p:nvPr/>
        </p:nvCxnSpPr>
        <p:spPr bwMode="gray">
          <a:xfrm flipV="1">
            <a:off x="2233625" y="3545103"/>
            <a:ext cx="655806"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3" idx="2"/>
          </p:cNvCxnSpPr>
          <p:nvPr/>
        </p:nvCxnSpPr>
        <p:spPr bwMode="gray">
          <a:xfrm flipV="1">
            <a:off x="3005913" y="3545103"/>
            <a:ext cx="468"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0"/>
          </p:cNvCxnSpPr>
          <p:nvPr/>
        </p:nvCxnSpPr>
        <p:spPr bwMode="gray">
          <a:xfrm flipH="1" flipV="1">
            <a:off x="3122654" y="3545103"/>
            <a:ext cx="655547"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p:cNvCxnSpPr>
          <p:nvPr/>
        </p:nvCxnSpPr>
        <p:spPr bwMode="gray">
          <a:xfrm flipH="1" flipV="1">
            <a:off x="3239604" y="3545103"/>
            <a:ext cx="1310883"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 idx="0"/>
            <a:endCxn id="4" idx="2"/>
          </p:cNvCxnSpPr>
          <p:nvPr/>
        </p:nvCxnSpPr>
        <p:spPr bwMode="gray">
          <a:xfrm flipH="1" flipV="1">
            <a:off x="3005444" y="2376892"/>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 idx="3"/>
            <a:endCxn id="5" idx="1"/>
          </p:cNvCxnSpPr>
          <p:nvPr/>
        </p:nvCxnSpPr>
        <p:spPr bwMode="gray">
          <a:xfrm>
            <a:off x="3275444" y="2155492"/>
            <a:ext cx="8789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954126" y="1054725"/>
            <a:ext cx="940461" cy="590523"/>
          </a:xfrm>
          <a:prstGeom prst="rect">
            <a:avLst/>
          </a:prstGeom>
        </p:spPr>
      </p:pic>
      <p:cxnSp>
        <p:nvCxnSpPr>
          <p:cNvPr id="31" name="直接连接符 30"/>
          <p:cNvCxnSpPr>
            <a:stCxn id="5" idx="0"/>
            <a:endCxn id="29" idx="2"/>
          </p:cNvCxnSpPr>
          <p:nvPr/>
        </p:nvCxnSpPr>
        <p:spPr bwMode="gray">
          <a:xfrm flipV="1">
            <a:off x="4424357" y="1645248"/>
            <a:ext cx="0" cy="2888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flipH="1" flipV="1">
            <a:off x="2904024" y="3746861"/>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3204825" y="5565708"/>
            <a:ext cx="530135" cy="0"/>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3890095" y="5296110"/>
            <a:ext cx="2271051"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multicast, and unknown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bwMode="gray">
          <a:xfrm flipH="1">
            <a:off x="2347150" y="3738355"/>
            <a:ext cx="284923" cy="40840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bwMode="gray">
          <a:xfrm flipH="1">
            <a:off x="1776256" y="3675432"/>
            <a:ext cx="652586" cy="448415"/>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bwMode="gray">
          <a:xfrm>
            <a:off x="3392188" y="3746861"/>
            <a:ext cx="283205" cy="399901"/>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a:off x="3615661" y="3673897"/>
            <a:ext cx="644245" cy="448415"/>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2524919" y="4934713"/>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bwMode="gray">
          <a:xfrm flipH="1" flipV="1">
            <a:off x="3122654" y="3752583"/>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3204825" y="5914661"/>
            <a:ext cx="530135" cy="0"/>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bwMode="gray">
          <a:xfrm flipH="1" flipV="1">
            <a:off x="2912222" y="2427503"/>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bwMode="gray">
          <a:xfrm>
            <a:off x="4037095" y="1212315"/>
            <a:ext cx="832279" cy="307777"/>
          </a:xfrm>
          <a:prstGeom prst="rect">
            <a:avLst/>
          </a:prstGeom>
          <a:noFill/>
        </p:spPr>
        <p:txBody>
          <a:bodyPr wrap="none" rtlCol="0">
            <a:spAutoFit/>
          </a:body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bwMode="gray">
          <a:xfrm>
            <a:off x="3881299" y="5688240"/>
            <a:ext cx="1910570" cy="461665"/>
          </a:xfrm>
          <a:prstGeom prst="rect">
            <a:avLst/>
          </a:prstGeom>
          <a:noFill/>
        </p:spPr>
        <p:txBody>
          <a:bodyPr wrap="square" rtlCol="0">
            <a:spAutoFit/>
          </a:bodyPr>
          <a:lstStyle/>
          <a:p>
            <a:pPr fontAlgn="ctr"/>
            <a:r>
              <a:rPr lang="en-US" sz="1200" dirty="0" smtClean="0">
                <a:latin typeface="Huawei Sans" panose="020C0503030203020204" pitchFamily="34" charset="0"/>
              </a:rPr>
              <a:t>Known multicast and 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bwMode="gray">
          <a:xfrm flipH="1" flipV="1">
            <a:off x="3115796" y="2431310"/>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bwMode="gray">
          <a:xfrm flipH="1" flipV="1">
            <a:off x="3197967" y="3752583"/>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bwMode="gray">
          <a:xfrm flipH="1" flipV="1">
            <a:off x="3184714" y="2431310"/>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8" name="五边形 37"/>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40" name="燕尾形 39"/>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4074884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Working Mechanism of Traffic Suppression (1)</a:t>
            </a:r>
            <a:endParaRPr lang="en-US" altLang="zh-CN" dirty="0">
              <a:sym typeface="Huawei Sans" panose="020C0503030203020204" pitchFamily="34" charset="0"/>
            </a:endParaRPr>
          </a:p>
        </p:txBody>
      </p:sp>
      <p:sp>
        <p:nvSpPr>
          <p:cNvPr id="108" name="文本占位符 107"/>
          <p:cNvSpPr>
            <a:spLocks noGrp="1"/>
          </p:cNvSpPr>
          <p:nvPr>
            <p:ph type="body" sz="quarter" idx="10"/>
          </p:nvPr>
        </p:nvSpPr>
        <p:spPr bwMode="gray"/>
        <p:txBody>
          <a:bodyPr/>
          <a:lstStyle/>
          <a:p>
            <a:r>
              <a:rPr lang="en-US" sz="1600" smtClean="0"/>
              <a:t>In the inbound direction of an interface, the switch can suppress broadcast, unknown multicast, unknown unicast, known multicast, and known unicast packets based on the percentage, packet rate, and bit rate. The device monitors the rate of various types of packets on an interface and compares the rate with the threshold. When the traffic rate on the interface in the inbound direction reaches the threshold, the device discards excess traffic.</a:t>
            </a:r>
            <a:endParaRPr lang="en-US" altLang="zh-CN" sz="1600" dirty="0" smtClean="0">
              <a:sym typeface="Huawei Sans" panose="020C0503030203020204" pitchFamily="34" charset="0"/>
            </a:endParaRPr>
          </a:p>
        </p:txBody>
      </p:sp>
      <p:grpSp>
        <p:nvGrpSpPr>
          <p:cNvPr id="110" name="组合 109"/>
          <p:cNvGrpSpPr/>
          <p:nvPr/>
        </p:nvGrpSpPr>
        <p:grpSpPr bwMode="gray">
          <a:xfrm>
            <a:off x="7542625" y="5749348"/>
            <a:ext cx="1931065" cy="276999"/>
            <a:chOff x="6145030" y="3386720"/>
            <a:chExt cx="1931065" cy="276999"/>
          </a:xfrm>
        </p:grpSpPr>
        <p:sp>
          <p:nvSpPr>
            <p:cNvPr id="46" name="矩形 45"/>
            <p:cNvSpPr/>
            <p:nvPr/>
          </p:nvSpPr>
          <p:spPr bwMode="gray">
            <a:xfrm>
              <a:off x="6145030" y="3436084"/>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xx</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6985732" y="3386720"/>
              <a:ext cx="1090363" cy="276999"/>
            </a:xfrm>
            <a:prstGeom prst="rect">
              <a:avLst/>
            </a:prstGeom>
            <a:noFill/>
          </p:spPr>
          <p:txBody>
            <a:bodyPr wrap="none" rtlCol="0">
              <a:spAutoFit/>
            </a:bodyPr>
            <a:lstStyle/>
            <a:p>
              <a:pPr fontAlgn="ctr"/>
              <a:r>
                <a:rPr lang="en-US" sz="1200" dirty="0" smtClean="0">
                  <a:latin typeface="Huawei Sans" panose="020C0503030203020204" pitchFamily="34" charset="0"/>
                </a:rPr>
                <a:t>Packets/Rate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矩形 63"/>
          <p:cNvSpPr/>
          <p:nvPr/>
        </p:nvSpPr>
        <p:spPr bwMode="gray">
          <a:xfrm>
            <a:off x="6366690" y="4491597"/>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6174754" y="4843266"/>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p:cNvCxnSpPr/>
          <p:nvPr/>
        </p:nvCxnSpPr>
        <p:spPr bwMode="gray">
          <a:xfrm>
            <a:off x="6909238" y="4598514"/>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bwMode="gray">
          <a:xfrm>
            <a:off x="6909238" y="4922723"/>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p:cNvSpPr/>
          <p:nvPr/>
        </p:nvSpPr>
        <p:spPr bwMode="gray">
          <a:xfrm>
            <a:off x="6174754" y="5184651"/>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bwMode="gray">
          <a:xfrm>
            <a:off x="6909238" y="5285267"/>
            <a:ext cx="520487"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Freeform 159"/>
          <p:cNvSpPr/>
          <p:nvPr/>
        </p:nvSpPr>
        <p:spPr bwMode="gray">
          <a:xfrm flipH="1">
            <a:off x="2616604" y="3928017"/>
            <a:ext cx="1102902" cy="5975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03615" y="4114167"/>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573624" y="4121457"/>
            <a:ext cx="540000" cy="442800"/>
          </a:xfrm>
          <a:prstGeom prst="rect">
            <a:avLst/>
          </a:prstGeom>
        </p:spPr>
      </p:pic>
      <p:grpSp>
        <p:nvGrpSpPr>
          <p:cNvPr id="113" name="组合 112"/>
          <p:cNvGrpSpPr/>
          <p:nvPr/>
        </p:nvGrpSpPr>
        <p:grpSpPr bwMode="gray">
          <a:xfrm>
            <a:off x="2421112" y="3660014"/>
            <a:ext cx="986119" cy="847244"/>
            <a:chOff x="2444243" y="3664363"/>
            <a:chExt cx="986119" cy="847244"/>
          </a:xfrm>
        </p:grpSpPr>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890362" y="3664363"/>
              <a:ext cx="540000" cy="442800"/>
            </a:xfrm>
            <a:prstGeom prst="rect">
              <a:avLst/>
            </a:prstGeom>
          </p:spPr>
        </p:pic>
        <p:pic>
          <p:nvPicPr>
            <p:cNvPr id="48" name="图片 4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85142" y="3857448"/>
              <a:ext cx="540000" cy="4428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444243" y="4068807"/>
              <a:ext cx="540000" cy="442800"/>
            </a:xfrm>
            <a:prstGeom prst="rect">
              <a:avLst/>
            </a:prstGeom>
          </p:spPr>
        </p:pic>
      </p:grpSp>
      <p:cxnSp>
        <p:nvCxnSpPr>
          <p:cNvPr id="15" name="直接连接符 14"/>
          <p:cNvCxnSpPr>
            <a:stCxn id="47" idx="8"/>
            <a:endCxn id="6" idx="1"/>
          </p:cNvCxnSpPr>
          <p:nvPr/>
        </p:nvCxnSpPr>
        <p:spPr bwMode="gray">
          <a:xfrm flipV="1">
            <a:off x="3719506" y="4335567"/>
            <a:ext cx="1684109" cy="50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8" idx="1"/>
          </p:cNvCxnSpPr>
          <p:nvPr/>
        </p:nvCxnSpPr>
        <p:spPr bwMode="gray">
          <a:xfrm>
            <a:off x="5943615" y="4335567"/>
            <a:ext cx="1630009" cy="729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8" idx="3"/>
            <a:endCxn id="5" idx="1"/>
          </p:cNvCxnSpPr>
          <p:nvPr/>
        </p:nvCxnSpPr>
        <p:spPr bwMode="gray">
          <a:xfrm>
            <a:off x="8113624" y="4342857"/>
            <a:ext cx="619778" cy="23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3" name="图片 22" descr="故障链路.png"/>
          <p:cNvPicPr>
            <a:picLocks noChangeAspect="1"/>
          </p:cNvPicPr>
          <p:nvPr/>
        </p:nvPicPr>
        <p:blipFill>
          <a:blip r:embed="rId6" cstate="print"/>
          <a:stretch>
            <a:fillRect/>
          </a:stretch>
        </p:blipFill>
        <p:spPr bwMode="gray">
          <a:xfrm>
            <a:off x="4721465" y="3571143"/>
            <a:ext cx="540000" cy="440216"/>
          </a:xfrm>
          <a:prstGeom prst="rect">
            <a:avLst/>
          </a:prstGeom>
        </p:spPr>
      </p:pic>
      <p:sp>
        <p:nvSpPr>
          <p:cNvPr id="28" name="椭圆 27"/>
          <p:cNvSpPr>
            <a:spLocks noChangeAspect="1"/>
          </p:cNvSpPr>
          <p:nvPr/>
        </p:nvSpPr>
        <p:spPr bwMode="gray">
          <a:xfrm flipH="1" flipV="1">
            <a:off x="5335421" y="4288290"/>
            <a:ext cx="136388" cy="13638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bwMode="gray">
          <a:xfrm>
            <a:off x="4633245" y="4114167"/>
            <a:ext cx="742892" cy="0"/>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bwMode="gray">
          <a:xfrm>
            <a:off x="5303532" y="3077169"/>
            <a:ext cx="499209" cy="381573"/>
            <a:chOff x="4554532" y="2876550"/>
            <a:chExt cx="362005" cy="282375"/>
          </a:xfrm>
        </p:grpSpPr>
        <p:sp>
          <p:nvSpPr>
            <p:cNvPr id="37" name="椭圆 36"/>
            <p:cNvSpPr/>
            <p:nvPr/>
          </p:nvSpPr>
          <p:spPr bwMode="gray">
            <a:xfrm>
              <a:off x="4554532" y="2876550"/>
              <a:ext cx="289880" cy="273050"/>
            </a:xfrm>
            <a:prstGeom prst="ellipse">
              <a:avLst/>
            </a:prstGeom>
            <a:solidFill>
              <a:srgbClr val="62B23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4554532" y="2908385"/>
              <a:ext cx="362005" cy="250540"/>
            </a:xfrm>
            <a:prstGeom prst="rect">
              <a:avLst/>
            </a:prstGeom>
            <a:noFill/>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0" name="直接连接符 39"/>
          <p:cNvCxnSpPr/>
          <p:nvPr/>
        </p:nvCxnSpPr>
        <p:spPr bwMode="gray">
          <a:xfrm>
            <a:off x="5359921" y="3974632"/>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7" idx="4"/>
          </p:cNvCxnSpPr>
          <p:nvPr/>
        </p:nvCxnSpPr>
        <p:spPr bwMode="gray">
          <a:xfrm>
            <a:off x="5503406" y="3446143"/>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4042472" y="4479688"/>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3850536" y="4831357"/>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3651838" y="5172742"/>
            <a:ext cx="854635"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bwMode="gray">
          <a:xfrm>
            <a:off x="4585020" y="4586605"/>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a:off x="4585020" y="4910814"/>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4585020" y="5273358"/>
            <a:ext cx="519544"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5283529" y="4499973"/>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7500517" y="4507258"/>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p:cNvGrpSpPr/>
          <p:nvPr/>
        </p:nvGrpSpPr>
        <p:grpSpPr bwMode="gray">
          <a:xfrm>
            <a:off x="8733402" y="4047834"/>
            <a:ext cx="940461" cy="590523"/>
            <a:chOff x="7106856" y="3199960"/>
            <a:chExt cx="940461" cy="590523"/>
          </a:xfrm>
        </p:grpSpPr>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106856" y="3199960"/>
              <a:ext cx="940461" cy="590523"/>
            </a:xfrm>
            <a:prstGeom prst="rect">
              <a:avLst/>
            </a:prstGeom>
          </p:spPr>
        </p:pic>
        <p:sp>
          <p:nvSpPr>
            <p:cNvPr id="75" name="文本框 74"/>
            <p:cNvSpPr txBox="1"/>
            <p:nvPr/>
          </p:nvSpPr>
          <p:spPr bwMode="gray">
            <a:xfrm>
              <a:off x="7186999" y="3358893"/>
              <a:ext cx="832279" cy="307777"/>
            </a:xfrm>
            <a:prstGeom prst="rect">
              <a:avLst/>
            </a:prstGeom>
            <a:noFill/>
          </p:spPr>
          <p:txBody>
            <a:bodyPr wrap="none" rtlCol="0">
              <a:spAutoFit/>
            </a:body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bwMode="gray">
          <a:xfrm>
            <a:off x="5701654" y="3089766"/>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sp>
        <p:nvSpPr>
          <p:cNvPr id="43" name="五边形 42"/>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44" name="燕尾形 43"/>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17296696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圆角矩形 109"/>
          <p:cNvSpPr/>
          <p:nvPr/>
        </p:nvSpPr>
        <p:spPr bwMode="gray">
          <a:xfrm>
            <a:off x="7499772" y="4273100"/>
            <a:ext cx="1686992" cy="1383851"/>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2946137" y="4273100"/>
            <a:ext cx="1777356" cy="1383851"/>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gray">
          <a:xfrm>
            <a:off x="5875648" y="2166593"/>
            <a:ext cx="440703" cy="419098"/>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Working Mechanism of Traffic Suppression (2)</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600" smtClean="0"/>
              <a:t>In the VLAN view, the device can rate-limit broadcast packets by the bit rate. The device monitors the rate of broadcast packets in the same VLAN and compares the rate with the threshold. When the traffic rate in the VLAN reaches the threshold, the device discards excess traffic.</a:t>
            </a:r>
            <a:endParaRPr lang="en-US" altLang="zh-CN" sz="1600" dirty="0">
              <a:sym typeface="Huawei Sans" panose="020C0503030203020204" pitchFamily="34" charset="0"/>
            </a:endParaRPr>
          </a:p>
        </p:txBody>
      </p:sp>
      <p:pic>
        <p:nvPicPr>
          <p:cNvPr id="15" name="图片 14" descr="故障链路.png"/>
          <p:cNvPicPr>
            <a:picLocks noChangeAspect="1"/>
          </p:cNvPicPr>
          <p:nvPr/>
        </p:nvPicPr>
        <p:blipFill>
          <a:blip r:embed="rId3" cstate="print"/>
          <a:stretch>
            <a:fillRect/>
          </a:stretch>
        </p:blipFill>
        <p:spPr bwMode="gray">
          <a:xfrm>
            <a:off x="5358761" y="2685846"/>
            <a:ext cx="540000" cy="440216"/>
          </a:xfrm>
          <a:prstGeom prst="rect">
            <a:avLst/>
          </a:prstGeom>
        </p:spPr>
      </p:pic>
      <p:sp>
        <p:nvSpPr>
          <p:cNvPr id="53" name="文本框 52"/>
          <p:cNvSpPr txBox="1"/>
          <p:nvPr/>
        </p:nvSpPr>
        <p:spPr bwMode="gray">
          <a:xfrm>
            <a:off x="5901321" y="2232212"/>
            <a:ext cx="499209" cy="338554"/>
          </a:xfrm>
          <a:prstGeom prst="rect">
            <a:avLst/>
          </a:prstGeom>
          <a:noFill/>
          <a:ln>
            <a:noFill/>
          </a:ln>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5952515" y="3114180"/>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6096000" y="2585691"/>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bwMode="gray">
          <a:xfrm>
            <a:off x="10267504" y="5656951"/>
            <a:ext cx="1318118"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packets/Rate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9718115" y="5791276"/>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xx</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6262587" y="2198143"/>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grpSp>
        <p:nvGrpSpPr>
          <p:cNvPr id="59" name="组合 58"/>
          <p:cNvGrpSpPr/>
          <p:nvPr/>
        </p:nvGrpSpPr>
        <p:grpSpPr bwMode="gray">
          <a:xfrm rot="20095020">
            <a:off x="4005466" y="2526452"/>
            <a:ext cx="928987" cy="428777"/>
            <a:chOff x="2757553" y="4492419"/>
            <a:chExt cx="928987" cy="428777"/>
          </a:xfrm>
        </p:grpSpPr>
        <p:sp>
          <p:nvSpPr>
            <p:cNvPr id="33" name="文本框 32"/>
            <p:cNvSpPr txBox="1"/>
            <p:nvPr/>
          </p:nvSpPr>
          <p:spPr bwMode="gray">
            <a:xfrm>
              <a:off x="2757553" y="4492419"/>
              <a:ext cx="928987" cy="428777"/>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10</a:t>
              </a:r>
            </a:p>
            <a:p>
              <a:endParaRPr lang="en-US" altLang="zh-CN" dirty="0">
                <a:sym typeface="Huawei Sans" panose="020C0503030203020204" pitchFamily="34" charset="0"/>
              </a:endParaRPr>
            </a:p>
          </p:txBody>
        </p:sp>
        <p:sp>
          <p:nvSpPr>
            <p:cNvPr id="79" name="矩形 78"/>
            <p:cNvSpPr/>
            <p:nvPr/>
          </p:nvSpPr>
          <p:spPr bwMode="gray">
            <a:xfrm>
              <a:off x="3022504" y="4693132"/>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bwMode="gray">
          <a:xfrm rot="20080033">
            <a:off x="3969898" y="3077939"/>
            <a:ext cx="928987" cy="428777"/>
            <a:chOff x="2751930" y="5066611"/>
            <a:chExt cx="928987" cy="428777"/>
          </a:xfrm>
        </p:grpSpPr>
        <p:sp>
          <p:nvSpPr>
            <p:cNvPr id="34" name="文本框 33"/>
            <p:cNvSpPr txBox="1"/>
            <p:nvPr/>
          </p:nvSpPr>
          <p:spPr bwMode="gray">
            <a:xfrm>
              <a:off x="2751930" y="5066611"/>
              <a:ext cx="928987" cy="428777"/>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20</a:t>
              </a:r>
            </a:p>
            <a:p>
              <a:endParaRPr lang="en-US" altLang="zh-CN" dirty="0">
                <a:sym typeface="Huawei Sans" panose="020C0503030203020204" pitchFamily="34" charset="0"/>
              </a:endParaRPr>
            </a:p>
          </p:txBody>
        </p:sp>
        <p:sp>
          <p:nvSpPr>
            <p:cNvPr id="81" name="矩形 80"/>
            <p:cNvSpPr/>
            <p:nvPr/>
          </p:nvSpPr>
          <p:spPr bwMode="gray">
            <a:xfrm>
              <a:off x="2905518" y="5269551"/>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bwMode="gray">
          <a:xfrm rot="20010222">
            <a:off x="3967889" y="3629234"/>
            <a:ext cx="928987" cy="428777"/>
            <a:chOff x="2751930" y="5675596"/>
            <a:chExt cx="928987" cy="428777"/>
          </a:xfrm>
        </p:grpSpPr>
        <p:sp>
          <p:nvSpPr>
            <p:cNvPr id="35" name="文本框 34"/>
            <p:cNvSpPr txBox="1"/>
            <p:nvPr/>
          </p:nvSpPr>
          <p:spPr bwMode="gray">
            <a:xfrm>
              <a:off x="2751930" y="5675596"/>
              <a:ext cx="928987" cy="428777"/>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30</a:t>
              </a:r>
            </a:p>
            <a:p>
              <a:endParaRPr lang="en-US" altLang="zh-CN" dirty="0">
                <a:sym typeface="Huawei Sans" panose="020C0503030203020204" pitchFamily="34" charset="0"/>
              </a:endParaRPr>
            </a:p>
          </p:txBody>
        </p:sp>
        <p:sp>
          <p:nvSpPr>
            <p:cNvPr id="105" name="矩形 104"/>
            <p:cNvSpPr/>
            <p:nvPr/>
          </p:nvSpPr>
          <p:spPr bwMode="gray">
            <a:xfrm>
              <a:off x="2838493" y="5877741"/>
              <a:ext cx="722683"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文本框 16"/>
          <p:cNvSpPr txBox="1"/>
          <p:nvPr/>
        </p:nvSpPr>
        <p:spPr bwMode="gray">
          <a:xfrm>
            <a:off x="6316351" y="3164531"/>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p:cNvGrpSpPr/>
          <p:nvPr/>
        </p:nvGrpSpPr>
        <p:grpSpPr bwMode="gray">
          <a:xfrm rot="1591994">
            <a:off x="7306635" y="2531198"/>
            <a:ext cx="908112" cy="446958"/>
            <a:chOff x="8785533" y="4833457"/>
            <a:chExt cx="908112" cy="446958"/>
          </a:xfrm>
        </p:grpSpPr>
        <p:sp>
          <p:nvSpPr>
            <p:cNvPr id="87" name="文本框 86"/>
            <p:cNvSpPr txBox="1"/>
            <p:nvPr/>
          </p:nvSpPr>
          <p:spPr bwMode="gray">
            <a:xfrm>
              <a:off x="8785533" y="4833457"/>
              <a:ext cx="908112" cy="446958"/>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10</a:t>
              </a:r>
            </a:p>
            <a:p>
              <a:endParaRPr lang="en-US" altLang="zh-CN" dirty="0">
                <a:sym typeface="Huawei Sans" panose="020C0503030203020204" pitchFamily="34" charset="0"/>
              </a:endParaRPr>
            </a:p>
          </p:txBody>
        </p:sp>
        <p:sp>
          <p:nvSpPr>
            <p:cNvPr id="80" name="矩形 79"/>
            <p:cNvSpPr/>
            <p:nvPr/>
          </p:nvSpPr>
          <p:spPr bwMode="gray">
            <a:xfrm>
              <a:off x="9007117" y="5045407"/>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7" name="组合 56"/>
          <p:cNvGrpSpPr/>
          <p:nvPr/>
        </p:nvGrpSpPr>
        <p:grpSpPr bwMode="gray">
          <a:xfrm rot="1237361">
            <a:off x="7289345" y="3083053"/>
            <a:ext cx="908112" cy="446958"/>
            <a:chOff x="7209096" y="4252476"/>
            <a:chExt cx="908112" cy="446958"/>
          </a:xfrm>
        </p:grpSpPr>
        <p:sp>
          <p:nvSpPr>
            <p:cNvPr id="90" name="文本框 89"/>
            <p:cNvSpPr txBox="1"/>
            <p:nvPr/>
          </p:nvSpPr>
          <p:spPr bwMode="gray">
            <a:xfrm rot="330108">
              <a:off x="7209096" y="4252476"/>
              <a:ext cx="908112" cy="446958"/>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20</a:t>
              </a:r>
            </a:p>
            <a:p>
              <a:endParaRPr lang="en-US" altLang="zh-CN" dirty="0">
                <a:sym typeface="Huawei Sans" panose="020C0503030203020204" pitchFamily="34" charset="0"/>
              </a:endParaRPr>
            </a:p>
          </p:txBody>
        </p:sp>
        <p:sp>
          <p:nvSpPr>
            <p:cNvPr id="104" name="矩形 103"/>
            <p:cNvSpPr/>
            <p:nvPr/>
          </p:nvSpPr>
          <p:spPr bwMode="gray">
            <a:xfrm rot="337466">
              <a:off x="7341793" y="4468980"/>
              <a:ext cx="656880"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57"/>
          <p:cNvGrpSpPr/>
          <p:nvPr/>
        </p:nvGrpSpPr>
        <p:grpSpPr bwMode="gray">
          <a:xfrm rot="1546636">
            <a:off x="7222743" y="3600788"/>
            <a:ext cx="908112" cy="446958"/>
            <a:chOff x="11087045" y="4843638"/>
            <a:chExt cx="908112" cy="446958"/>
          </a:xfrm>
        </p:grpSpPr>
        <p:sp>
          <p:nvSpPr>
            <p:cNvPr id="93" name="文本框 92"/>
            <p:cNvSpPr txBox="1"/>
            <p:nvPr/>
          </p:nvSpPr>
          <p:spPr bwMode="gray">
            <a:xfrm>
              <a:off x="11087045" y="4843638"/>
              <a:ext cx="908112" cy="446958"/>
            </a:xfrm>
            <a:prstGeom prst="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400" i="0">
                  <a:solidFill>
                    <a:schemeClr val="tx1"/>
                  </a:solidFill>
                  <a:latin typeface="Huawei Sans" panose="020C0503030203020204" pitchFamily="34" charset="0"/>
                  <a:ea typeface="方正兰亭黑简体" panose="02000000000000000000" pitchFamily="2" charset="-122"/>
                </a:defRPr>
              </a:lvl1pPr>
            </a:lstStyle>
            <a:p>
              <a:r>
                <a:rPr lang="en-US" dirty="0"/>
                <a:t>VLAN 30</a:t>
              </a:r>
            </a:p>
            <a:p>
              <a:endParaRPr lang="en-US" altLang="zh-CN" dirty="0">
                <a:sym typeface="Huawei Sans" panose="020C0503030203020204" pitchFamily="34" charset="0"/>
              </a:endParaRPr>
            </a:p>
          </p:txBody>
        </p:sp>
        <p:sp>
          <p:nvSpPr>
            <p:cNvPr id="106" name="矩形 105"/>
            <p:cNvSpPr/>
            <p:nvPr/>
          </p:nvSpPr>
          <p:spPr bwMode="gray">
            <a:xfrm>
              <a:off x="11234981" y="5083750"/>
              <a:ext cx="652124" cy="17417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Huawei Sans" panose="020C0503030203020204" pitchFamily="34" charset="0"/>
                  <a:ea typeface="方正兰亭黑简体" panose="02000000000000000000" pitchFamily="2" charset="-122"/>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7" name="图片 10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41259" y="4423595"/>
            <a:ext cx="540000" cy="442800"/>
          </a:xfrm>
          <a:prstGeom prst="rect">
            <a:avLst/>
          </a:prstGeom>
        </p:spPr>
      </p:pic>
      <p:pic>
        <p:nvPicPr>
          <p:cNvPr id="108" name="图片 10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777109" y="4421963"/>
            <a:ext cx="540000" cy="442800"/>
          </a:xfrm>
          <a:prstGeom prst="rect">
            <a:avLst/>
          </a:prstGeom>
        </p:spPr>
      </p:pic>
      <p:cxnSp>
        <p:nvCxnSpPr>
          <p:cNvPr id="64" name="直接连接符 63"/>
          <p:cNvCxnSpPr>
            <a:endCxn id="107" idx="0"/>
          </p:cNvCxnSpPr>
          <p:nvPr/>
        </p:nvCxnSpPr>
        <p:spPr bwMode="gray">
          <a:xfrm flipH="1">
            <a:off x="4111259" y="3469297"/>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108" idx="0"/>
          </p:cNvCxnSpPr>
          <p:nvPr/>
        </p:nvCxnSpPr>
        <p:spPr bwMode="gray">
          <a:xfrm>
            <a:off x="6096000" y="3430665"/>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814179" y="3209265"/>
            <a:ext cx="540000" cy="442800"/>
          </a:xfrm>
          <a:prstGeom prst="rect">
            <a:avLst/>
          </a:prstGeom>
        </p:spPr>
      </p:pic>
      <p:sp>
        <p:nvSpPr>
          <p:cNvPr id="121" name="文本框 120"/>
          <p:cNvSpPr txBox="1"/>
          <p:nvPr/>
        </p:nvSpPr>
        <p:spPr bwMode="gray">
          <a:xfrm>
            <a:off x="3623746" y="4825954"/>
            <a:ext cx="1005403" cy="830997"/>
          </a:xfrm>
          <a:prstGeom prst="rect">
            <a:avLst/>
          </a:prstGeom>
          <a:noFill/>
        </p:spPr>
        <p:txBody>
          <a:bodyPr wrap="none" rtlCol="0">
            <a:spAutoFit/>
          </a:bodyPr>
          <a:lstStyle/>
          <a:p>
            <a:pPr fontAlgn="ctr"/>
            <a:r>
              <a:rPr lang="en-US" sz="1600" dirty="0" smtClean="0">
                <a:latin typeface="Huawei Sans" panose="020C0503030203020204" pitchFamily="34" charset="0"/>
              </a:rPr>
              <a:t>VLAN 10</a:t>
            </a:r>
          </a:p>
          <a:p>
            <a:pPr fontAlgn="ctr"/>
            <a:r>
              <a:rPr lang="en-US" sz="1600" dirty="0" smtClean="0">
                <a:latin typeface="Huawei Sans" panose="020C0503030203020204" pitchFamily="34" charset="0"/>
              </a:rPr>
              <a:t>VLAN 20</a:t>
            </a:r>
          </a:p>
          <a:p>
            <a:pPr fontAlgn="ctr"/>
            <a:r>
              <a:rPr lang="en-US" sz="1600" dirty="0" smtClean="0">
                <a:latin typeface="Huawei Sans" panose="020C0503030203020204" pitchFamily="34" charset="0"/>
              </a:rPr>
              <a:t>VLAN 30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7601264" y="4825954"/>
            <a:ext cx="1005403" cy="830997"/>
          </a:xfrm>
          <a:prstGeom prst="rect">
            <a:avLst/>
          </a:prstGeom>
          <a:noFill/>
        </p:spPr>
        <p:txBody>
          <a:bodyPr wrap="none" rtlCol="0">
            <a:spAutoFit/>
          </a:bodyPr>
          <a:lstStyle/>
          <a:p>
            <a:pPr fontAlgn="ctr"/>
            <a:r>
              <a:rPr lang="en-US" sz="1600" dirty="0" smtClean="0">
                <a:latin typeface="Huawei Sans" panose="020C0503030203020204" pitchFamily="34" charset="0"/>
              </a:rPr>
              <a:t>VLAN 10</a:t>
            </a:r>
          </a:p>
          <a:p>
            <a:pPr fontAlgn="ctr"/>
            <a:r>
              <a:rPr lang="en-US" sz="1600" dirty="0" smtClean="0">
                <a:latin typeface="Huawei Sans" panose="020C0503030203020204" pitchFamily="34" charset="0"/>
              </a:rPr>
              <a:t>VLAN 20</a:t>
            </a:r>
          </a:p>
          <a:p>
            <a:pPr fontAlgn="ctr"/>
            <a:r>
              <a:rPr lang="en-US" sz="1600" dirty="0" smtClean="0">
                <a:latin typeface="Huawei Sans" panose="020C0503030203020204" pitchFamily="34" charset="0"/>
              </a:rPr>
              <a:t>VLAN 30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直接箭头连接符 123"/>
          <p:cNvCxnSpPr/>
          <p:nvPr/>
        </p:nvCxnSpPr>
        <p:spPr bwMode="gray">
          <a:xfrm flipV="1">
            <a:off x="4945950" y="3824267"/>
            <a:ext cx="769050" cy="44883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bwMode="gray">
          <a:xfrm>
            <a:off x="6508057" y="3843622"/>
            <a:ext cx="779873" cy="42947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2946136" y="4468474"/>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8319219" y="4484801"/>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五边形 43"/>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45" name="燕尾形 44"/>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36704408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Application of Traffic Suppression</a:t>
            </a:r>
            <a:endParaRPr lang="en-US" altLang="zh-CN" dirty="0">
              <a:sym typeface="Huawei Sans" panose="020C0503030203020204" pitchFamily="34" charset="0"/>
            </a:endParaRPr>
          </a:p>
        </p:txBody>
      </p:sp>
      <p:sp>
        <p:nvSpPr>
          <p:cNvPr id="27" name="文本占位符 26"/>
          <p:cNvSpPr>
            <a:spLocks noGrp="1"/>
          </p:cNvSpPr>
          <p:nvPr>
            <p:ph type="body" sz="quarter" idx="10"/>
          </p:nvPr>
        </p:nvSpPr>
        <p:spPr bwMode="gray"/>
        <p:txBody>
          <a:bodyPr/>
          <a:lstStyle/>
          <a:p>
            <a:r>
              <a:rPr lang="en-US" sz="1800" smtClean="0"/>
              <a:t>Traffic suppression limits the rate at which packets are sent by taking different measures for different types of packets. It involves the following situations:</a:t>
            </a:r>
            <a:endParaRPr lang="en-US" altLang="zh-CN" sz="1800" smtClean="0">
              <a:sym typeface="Huawei Sans" panose="020C0503030203020204" pitchFamily="34" charset="0"/>
            </a:endParaRPr>
          </a:p>
          <a:p>
            <a:pPr lvl="1"/>
            <a:r>
              <a:rPr lang="en-US" sz="1600" smtClean="0"/>
              <a:t>In the inbound direction of a switch interface, for example, in the inbound direction of GE0/0/1 on SW1, traffic suppression can be used to limit the rate at which any packet is sent.</a:t>
            </a:r>
            <a:endParaRPr lang="en-US" altLang="zh-CN" sz="1600" smtClean="0">
              <a:sym typeface="Huawei Sans" panose="020C0503030203020204" pitchFamily="34" charset="0"/>
            </a:endParaRPr>
          </a:p>
          <a:p>
            <a:pPr lvl="1"/>
            <a:r>
              <a:rPr lang="en-US" sz="1600" smtClean="0"/>
              <a:t>In the outbound direction of a switch interface, for example, in the outbound direction of GE0/0/1 on SW1, traffic suppression can be used to block broadcast, unknown multicast, and unknown unicast packets.</a:t>
            </a:r>
            <a:endParaRPr lang="en-US" altLang="zh-CN" sz="1600" smtClean="0">
              <a:sym typeface="Huawei Sans" panose="020C0503030203020204" pitchFamily="34" charset="0"/>
            </a:endParaRPr>
          </a:p>
          <a:p>
            <a:pPr lvl="1"/>
            <a:r>
              <a:rPr lang="en-US" sz="1600" smtClean="0"/>
              <a:t>In the VLAN view of the switch, configure traffic suppression in a VLAN to limit the number of broadcast packets in the VLAN.</a:t>
            </a:r>
          </a:p>
          <a:p>
            <a:pPr lvl="1"/>
            <a:endParaRPr lang="en-US" altLang="zh-CN" sz="1600" dirty="0" smtClean="0">
              <a:sym typeface="Huawei Sans" panose="020C0503030203020204" pitchFamily="34" charset="0"/>
            </a:endParaRPr>
          </a:p>
        </p:txBody>
      </p:sp>
      <p:grpSp>
        <p:nvGrpSpPr>
          <p:cNvPr id="9" name="组合 8"/>
          <p:cNvGrpSpPr/>
          <p:nvPr/>
        </p:nvGrpSpPr>
        <p:grpSpPr bwMode="gray">
          <a:xfrm>
            <a:off x="2181680" y="4451811"/>
            <a:ext cx="7385175" cy="1008853"/>
            <a:chOff x="1641282" y="2198230"/>
            <a:chExt cx="7385175" cy="1008853"/>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1282" y="2209879"/>
              <a:ext cx="1530023" cy="96071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96434" y="2198230"/>
              <a:ext cx="1530023" cy="960714"/>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087152" y="2457187"/>
              <a:ext cx="540000" cy="442800"/>
            </a:xfrm>
            <a:prstGeom prst="rect">
              <a:avLst/>
            </a:prstGeom>
          </p:spPr>
        </p:pic>
        <p:pic>
          <p:nvPicPr>
            <p:cNvPr id="10" name="图片 9" descr="通用交换机.png"/>
            <p:cNvPicPr>
              <a:picLocks noChangeAspect="1"/>
            </p:cNvPicPr>
            <p:nvPr/>
          </p:nvPicPr>
          <p:blipFill>
            <a:blip r:embed="rId5" cstate="print"/>
            <a:stretch>
              <a:fillRect/>
            </a:stretch>
          </p:blipFill>
          <p:spPr bwMode="gray">
            <a:xfrm>
              <a:off x="4387467" y="2457187"/>
              <a:ext cx="540000" cy="441818"/>
            </a:xfrm>
            <a:prstGeom prst="rect">
              <a:avLst/>
            </a:prstGeom>
          </p:spPr>
        </p:pic>
        <p:cxnSp>
          <p:nvCxnSpPr>
            <p:cNvPr id="12" name="直接连接符 11"/>
            <p:cNvCxnSpPr/>
            <p:nvPr/>
          </p:nvCxnSpPr>
          <p:spPr bwMode="gray">
            <a:xfrm>
              <a:off x="3171305" y="2690236"/>
              <a:ext cx="121616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7" idx="1"/>
            </p:cNvCxnSpPr>
            <p:nvPr/>
          </p:nvCxnSpPr>
          <p:spPr bwMode="gray">
            <a:xfrm>
              <a:off x="4927467" y="2678096"/>
              <a:ext cx="1159685"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7" idx="3"/>
              <a:endCxn id="6" idx="1"/>
            </p:cNvCxnSpPr>
            <p:nvPr/>
          </p:nvCxnSpPr>
          <p:spPr bwMode="gray">
            <a:xfrm>
              <a:off x="6627152" y="2678587"/>
              <a:ext cx="86928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1698508" y="2397848"/>
              <a:ext cx="1391665" cy="584775"/>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rPr>
                <a:t>Layer 2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7694349" y="2397848"/>
              <a:ext cx="1134191" cy="584775"/>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rPr>
                <a:t>Layer 3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362605" y="2868529"/>
              <a:ext cx="6078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SW1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5968377" y="2868420"/>
              <a:ext cx="809837"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Router</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3581155" y="237578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五边形 17"/>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19" name="燕尾形 18"/>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2645846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buSzPct val="60000"/>
              <a:buFont typeface="Wingdings" panose="05000000000000000000" pitchFamily="2" charset="2"/>
              <a:buChar char="n"/>
            </a:pPr>
            <a:r>
              <a:rPr lang="en-US" sz="1600" dirty="0" smtClean="0"/>
              <a:t>Port Isolation</a:t>
            </a:r>
            <a:endParaRPr lang="en-US" altLang="zh-CN" sz="1600" dirty="0" smtClean="0">
              <a:sym typeface="Huawei Sans" panose="020C0503030203020204" pitchFamily="34" charset="0"/>
            </a:endParaRPr>
          </a:p>
          <a:p>
            <a:pPr lvl="1"/>
            <a:r>
              <a:rPr lang="en-US" sz="1600" dirty="0" smtClean="0">
                <a:solidFill>
                  <a:schemeClr val="bg1">
                    <a:lumMod val="50000"/>
                  </a:schemeClr>
                </a:solidFill>
              </a:rPr>
              <a:t>MAC Address Table Security</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Port Security</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MAC Address Flapping Prevention and Detection</a:t>
            </a:r>
            <a:endParaRPr lang="en-US" altLang="zh-CN" sz="1600" dirty="0" smtClean="0">
              <a:solidFill>
                <a:schemeClr val="bg1">
                  <a:lumMod val="50000"/>
                </a:schemeClr>
              </a:solidFill>
              <a:sym typeface="Huawei Sans" panose="020C0503030203020204" pitchFamily="34" charset="0"/>
            </a:endParaRPr>
          </a:p>
          <a:p>
            <a:pPr lvl="1"/>
            <a:r>
              <a:rPr lang="en-US" sz="1600" dirty="0" err="1" smtClean="0">
                <a:solidFill>
                  <a:schemeClr val="bg1">
                    <a:lumMod val="50000"/>
                  </a:schemeClr>
                </a:solidFill>
              </a:rPr>
              <a:t>MACsec</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Traffic Control</a:t>
            </a:r>
            <a:endParaRPr lang="en-US" altLang="zh-CN" sz="1600" dirty="0" smtClean="0">
              <a:solidFill>
                <a:schemeClr val="bg1">
                  <a:lumMod val="50000"/>
                </a:schemeClr>
              </a:solidFill>
              <a:sym typeface="Huawei Sans" panose="020C0503030203020204" pitchFamily="34" charset="0"/>
            </a:endParaRPr>
          </a:p>
          <a:p>
            <a:pPr lvl="1"/>
            <a:r>
              <a:rPr lang="en-US" sz="1600" dirty="0" smtClean="0">
                <a:solidFill>
                  <a:schemeClr val="bg1">
                    <a:lumMod val="50000"/>
                  </a:schemeClr>
                </a:solidFill>
              </a:rPr>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36417575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Traffic Suppression Configuration Commands</a:t>
            </a:r>
            <a:endParaRPr lang="en-US" dirty="0"/>
          </a:p>
        </p:txBody>
      </p:sp>
      <p:sp>
        <p:nvSpPr>
          <p:cNvPr id="4" name="矩形 3"/>
          <p:cNvSpPr/>
          <p:nvPr/>
        </p:nvSpPr>
        <p:spPr bwMode="gray">
          <a:xfrm>
            <a:off x="1012865" y="1468946"/>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suppression mode { by-packets | by-bits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2" y="1056461"/>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(Optional) Configure a traffic suppression mode.</a:t>
            </a:r>
            <a:endParaRPr lang="en-US" sz="1600" dirty="0">
              <a:latin typeface="Huawei Sans" panose="020C0503030203020204" pitchFamily="34" charset="0"/>
            </a:endParaRPr>
          </a:p>
        </p:txBody>
      </p:sp>
      <p:sp>
        <p:nvSpPr>
          <p:cNvPr id="6" name="矩形 5"/>
          <p:cNvSpPr/>
          <p:nvPr/>
        </p:nvSpPr>
        <p:spPr bwMode="gray">
          <a:xfrm>
            <a:off x="1012865" y="1881431"/>
            <a:ext cx="10798134"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suppression mode is </a:t>
            </a:r>
            <a:r>
              <a:rPr lang="en-US" sz="1600" b="1" dirty="0" smtClean="0">
                <a:latin typeface="Huawei Sans" panose="020C0503030203020204" pitchFamily="34" charset="0"/>
              </a:rPr>
              <a:t>packets</a:t>
            </a:r>
            <a:r>
              <a:rPr lang="en-US" sz="1600" dirty="0" smtClean="0">
                <a:latin typeface="Huawei Sans" panose="020C0503030203020204" pitchFamily="34" charset="0"/>
              </a:rPr>
              <a:t>. In </a:t>
            </a:r>
            <a:r>
              <a:rPr lang="en-US" sz="1600" b="1" dirty="0" smtClean="0">
                <a:latin typeface="Huawei Sans" panose="020C0503030203020204" pitchFamily="34" charset="0"/>
              </a:rPr>
              <a:t>bits</a:t>
            </a:r>
            <a:r>
              <a:rPr lang="en-US" sz="1600" dirty="0" smtClean="0">
                <a:latin typeface="Huawei Sans" panose="020C0503030203020204" pitchFamily="34" charset="0"/>
              </a:rPr>
              <a:t> mode, traffic suppression is more fine-grained and accurate.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12865" y="2767104"/>
            <a:ext cx="1060869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 broadcast-suppression | multicast-suppression | unicast-suppression} { </a:t>
            </a:r>
            <a:r>
              <a:rPr lang="en-US" sz="1600" i="1" dirty="0" smtClean="0">
                <a:latin typeface="Huawei Sans" panose="020C0503030203020204" pitchFamily="34" charset="0"/>
              </a:rPr>
              <a:t>percent-value</a:t>
            </a:r>
            <a:r>
              <a:rPr lang="en-US" sz="1600" b="1" dirty="0" smtClean="0">
                <a:latin typeface="Huawei Sans" panose="020C0503030203020204" pitchFamily="34" charset="0"/>
              </a:rPr>
              <a:t> | </a:t>
            </a:r>
            <a:r>
              <a:rPr lang="en-US" sz="1600" b="1" dirty="0" err="1" smtClean="0">
                <a:latin typeface="Huawei Sans" panose="020C0503030203020204" pitchFamily="34" charset="0"/>
              </a:rPr>
              <a:t>cir</a:t>
            </a:r>
            <a:r>
              <a:rPr lang="en-US" sz="1600" b="1" dirty="0" smtClean="0">
                <a:latin typeface="Huawei Sans" panose="020C0503030203020204" pitchFamily="34" charset="0"/>
              </a:rPr>
              <a:t> </a:t>
            </a:r>
            <a:r>
              <a:rPr lang="en-US" sz="1600" i="1" dirty="0" err="1" smtClean="0">
                <a:latin typeface="Huawei Sans" panose="020C0503030203020204" pitchFamily="34" charset="0"/>
              </a:rPr>
              <a:t>cir</a:t>
            </a:r>
            <a:r>
              <a:rPr lang="en-US" sz="1600" i="1" dirty="0" smtClean="0">
                <a:latin typeface="Huawei Sans" panose="020C0503030203020204" pitchFamily="34" charset="0"/>
              </a:rPr>
              <a:t>-value</a:t>
            </a:r>
            <a:r>
              <a:rPr lang="en-US" sz="1600" b="1" dirty="0" smtClean="0">
                <a:latin typeface="Huawei Sans" panose="020C0503030203020204" pitchFamily="34" charset="0"/>
              </a:rPr>
              <a:t> [ </a:t>
            </a:r>
            <a:r>
              <a:rPr lang="en-US" sz="1600" b="1" dirty="0" err="1" smtClean="0">
                <a:latin typeface="Huawei Sans" panose="020C0503030203020204" pitchFamily="34" charset="0"/>
              </a:rPr>
              <a:t>cbs</a:t>
            </a:r>
            <a:r>
              <a:rPr lang="en-US" sz="1600" b="1" dirty="0" smtClean="0">
                <a:latin typeface="Huawei Sans" panose="020C0503030203020204" pitchFamily="34" charset="0"/>
              </a:rPr>
              <a:t> </a:t>
            </a:r>
            <a:r>
              <a:rPr lang="en-US" sz="1600" i="1" dirty="0" err="1" smtClean="0">
                <a:latin typeface="Huawei Sans" panose="020C0503030203020204" pitchFamily="34" charset="0"/>
              </a:rPr>
              <a:t>cbs</a:t>
            </a:r>
            <a:r>
              <a:rPr lang="en-US" sz="1600" i="1" dirty="0" smtClean="0">
                <a:latin typeface="Huawei Sans" panose="020C0503030203020204" pitchFamily="34" charset="0"/>
              </a:rPr>
              <a:t>-value</a:t>
            </a:r>
            <a:r>
              <a:rPr lang="en-US" sz="1600" b="1" dirty="0" smtClean="0">
                <a:latin typeface="Huawei Sans" panose="020C0503030203020204" pitchFamily="34" charset="0"/>
              </a:rPr>
              <a:t> ] | packets </a:t>
            </a:r>
            <a:r>
              <a:rPr lang="en-US" sz="1600" i="1" dirty="0" smtClean="0">
                <a:latin typeface="Huawei Sans" panose="020C0503030203020204" pitchFamily="34" charset="0"/>
              </a:rPr>
              <a:t>packets-per-second</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1012865" y="3476233"/>
            <a:ext cx="10912435"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traffic suppression mode configured on an interface must be the same as the global traffic suppression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865" y="4413372"/>
            <a:ext cx="1060869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 broadcast-suppression | multicast-suppression | unicast-suppression } block outbound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388" y="2366625"/>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traffic suppression.</a:t>
            </a:r>
            <a:endParaRPr lang="en-US" sz="1600" dirty="0">
              <a:latin typeface="Huawei Sans" panose="020C0503030203020204" pitchFamily="34" charset="0"/>
            </a:endParaRPr>
          </a:p>
        </p:txBody>
      </p:sp>
      <p:sp>
        <p:nvSpPr>
          <p:cNvPr id="18" name="矩形 17"/>
          <p:cNvSpPr/>
          <p:nvPr/>
        </p:nvSpPr>
        <p:spPr bwMode="gray">
          <a:xfrm>
            <a:off x="551388" y="3973264"/>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the interface to block outgoing broadcast packets.</a:t>
            </a:r>
            <a:endParaRPr lang="en-US" sz="1600" dirty="0">
              <a:latin typeface="Huawei Sans" panose="020C0503030203020204" pitchFamily="34" charset="0"/>
            </a:endParaRPr>
          </a:p>
        </p:txBody>
      </p:sp>
      <p:sp>
        <p:nvSpPr>
          <p:cNvPr id="19" name="矩形 18"/>
          <p:cNvSpPr/>
          <p:nvPr/>
        </p:nvSpPr>
        <p:spPr bwMode="gray">
          <a:xfrm>
            <a:off x="1012865" y="566301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broadcast-suppression </a:t>
            </a:r>
            <a:r>
              <a:rPr lang="en-US" sz="1600" i="1" dirty="0" smtClean="0">
                <a:latin typeface="Huawei Sans" panose="020C0503030203020204" pitchFamily="34" charset="0"/>
              </a:rPr>
              <a:t>threshold-value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388" y="5244637"/>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Set the rate limit for broadcast packets in a VLAN.</a:t>
            </a:r>
            <a:endParaRPr lang="en-US" sz="1600" dirty="0">
              <a:latin typeface="Huawei Sans" panose="020C0503030203020204" pitchFamily="34" charset="0"/>
            </a:endParaRPr>
          </a:p>
        </p:txBody>
      </p:sp>
      <p:sp>
        <p:nvSpPr>
          <p:cNvPr id="16" name="五边形 15"/>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21" name="燕尾形 20"/>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4631200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Traffic Suppression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2353989"/>
            <a:ext cx="5640388" cy="3846786"/>
          </a:xfrm>
        </p:spPr>
        <p:txBody>
          <a:bodyPr/>
          <a:lstStyle/>
          <a:p>
            <a:r>
              <a:rPr lang="en-US" sz="1600" dirty="0" smtClean="0"/>
              <a:t>Requirements:</a:t>
            </a:r>
            <a:endParaRPr lang="en-US" altLang="zh-CN" sz="1600" dirty="0" smtClean="0">
              <a:sym typeface="Huawei Sans" panose="020C0503030203020204" pitchFamily="34" charset="0"/>
            </a:endParaRPr>
          </a:p>
          <a:p>
            <a:pPr lvl="1"/>
            <a:r>
              <a:rPr lang="en-US" sz="1400" dirty="0" smtClean="0"/>
              <a:t>Configure traffic suppression in the view of GE0/0/1 to limit the capability of forwarding broadcast, unknown multicast, and unknown unicast packets on the Layer 2 network.</a:t>
            </a:r>
            <a:endParaRPr lang="en-US" altLang="zh-CN" sz="1400" dirty="0" smtClean="0">
              <a:sym typeface="Huawei Sans" panose="020C0503030203020204" pitchFamily="34" charset="0"/>
            </a:endParaRPr>
          </a:p>
          <a:p>
            <a:pPr lvl="1"/>
            <a:r>
              <a:rPr lang="en-US" sz="1400" dirty="0" smtClean="0"/>
              <a:t>Set the bandwidth percentage for broadcast packets to 60%.</a:t>
            </a:r>
            <a:endParaRPr lang="en-US" altLang="zh-CN" sz="1400" dirty="0" smtClean="0">
              <a:sym typeface="Huawei Sans" panose="020C0503030203020204" pitchFamily="34" charset="0"/>
            </a:endParaRPr>
          </a:p>
          <a:p>
            <a:pPr lvl="1"/>
            <a:r>
              <a:rPr lang="en-US" sz="1400" dirty="0" smtClean="0"/>
              <a:t>Set the bandwidth percentage for unknown multicast packets to 70%.</a:t>
            </a:r>
            <a:endParaRPr lang="en-US" altLang="zh-CN" sz="1400" dirty="0" smtClean="0">
              <a:sym typeface="Huawei Sans" panose="020C0503030203020204" pitchFamily="34" charset="0"/>
            </a:endParaRPr>
          </a:p>
          <a:p>
            <a:pPr lvl="1"/>
            <a:r>
              <a:rPr lang="en-US" sz="1400" dirty="0" smtClean="0"/>
              <a:t>Set the bandwidth percentage for unknown unicast packets to 80%.</a:t>
            </a:r>
          </a:p>
        </p:txBody>
      </p:sp>
      <p:grpSp>
        <p:nvGrpSpPr>
          <p:cNvPr id="33" name="组合 32"/>
          <p:cNvGrpSpPr/>
          <p:nvPr/>
        </p:nvGrpSpPr>
        <p:grpSpPr bwMode="gray">
          <a:xfrm>
            <a:off x="484799" y="1601923"/>
            <a:ext cx="5420701" cy="783313"/>
            <a:chOff x="519459" y="2100317"/>
            <a:chExt cx="5420701" cy="783313"/>
          </a:xfrm>
        </p:grpSpPr>
        <p:grpSp>
          <p:nvGrpSpPr>
            <p:cNvPr id="4" name="组合 3"/>
            <p:cNvGrpSpPr/>
            <p:nvPr/>
          </p:nvGrpSpPr>
          <p:grpSpPr bwMode="gray">
            <a:xfrm>
              <a:off x="519459" y="2105278"/>
              <a:ext cx="5420701" cy="778352"/>
              <a:chOff x="2137534" y="2376937"/>
              <a:chExt cx="5420701" cy="778352"/>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31638" y="2391908"/>
                <a:ext cx="892562" cy="56044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23452" y="2376937"/>
                <a:ext cx="938683" cy="589407"/>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91615" y="2450241"/>
                <a:ext cx="540000" cy="442800"/>
              </a:xfrm>
              <a:prstGeom prst="rect">
                <a:avLst/>
              </a:prstGeom>
            </p:spPr>
          </p:pic>
          <p:pic>
            <p:nvPicPr>
              <p:cNvPr id="8" name="图片 7" descr="通用交换机.png"/>
              <p:cNvPicPr>
                <a:picLocks noChangeAspect="1"/>
              </p:cNvPicPr>
              <p:nvPr/>
            </p:nvPicPr>
            <p:blipFill>
              <a:blip r:embed="rId5" cstate="print"/>
              <a:stretch>
                <a:fillRect/>
              </a:stretch>
            </p:blipFill>
            <p:spPr bwMode="gray">
              <a:xfrm>
                <a:off x="3957293" y="2451223"/>
                <a:ext cx="540000" cy="441818"/>
              </a:xfrm>
              <a:prstGeom prst="rect">
                <a:avLst/>
              </a:prstGeom>
            </p:spPr>
          </p:pic>
          <p:cxnSp>
            <p:nvCxnSpPr>
              <p:cNvPr id="9" name="直接连接符 8"/>
              <p:cNvCxnSpPr>
                <a:stCxn id="5" idx="3"/>
                <a:endCxn id="8" idx="1"/>
              </p:cNvCxnSpPr>
              <p:nvPr/>
            </p:nvCxnSpPr>
            <p:spPr bwMode="gray">
              <a:xfrm>
                <a:off x="3124200" y="2672132"/>
                <a:ext cx="83309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3"/>
                <a:endCxn id="7" idx="1"/>
              </p:cNvCxnSpPr>
              <p:nvPr/>
            </p:nvCxnSpPr>
            <p:spPr bwMode="gray">
              <a:xfrm flipV="1">
                <a:off x="4497293" y="2671641"/>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6" idx="1"/>
              </p:cNvCxnSpPr>
              <p:nvPr/>
            </p:nvCxnSpPr>
            <p:spPr bwMode="gray">
              <a:xfrm>
                <a:off x="5831615" y="2671641"/>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2137534" y="2451083"/>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2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466302" y="2451083"/>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3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3856674" y="284751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5211106" y="2843819"/>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 name="文本框 30"/>
            <p:cNvSpPr txBox="1"/>
            <p:nvPr/>
          </p:nvSpPr>
          <p:spPr bwMode="gray">
            <a:xfrm>
              <a:off x="1643227" y="211001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2823830" y="210031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文本框 33"/>
          <p:cNvSpPr txBox="1"/>
          <p:nvPr/>
        </p:nvSpPr>
        <p:spPr bwMode="gray">
          <a:xfrm>
            <a:off x="6333513" y="2099950"/>
            <a:ext cx="2561920" cy="369332"/>
          </a:xfrm>
          <a:prstGeom prst="rect">
            <a:avLst/>
          </a:prstGeom>
          <a:noFill/>
          <a:ln>
            <a:noFill/>
          </a:ln>
        </p:spPr>
        <p:txBody>
          <a:bodyPr wrap="none" rtlCol="0">
            <a:spAutoFit/>
          </a:bodyPr>
          <a:lstStyle/>
          <a:p>
            <a:pPr fontAlgn="ctr"/>
            <a:r>
              <a:rPr lang="en-US" b="1" dirty="0" smtClean="0">
                <a:latin typeface="Huawei Sans" panose="020C0503030203020204" pitchFamily="34" charset="0"/>
              </a:rPr>
              <a:t>Switch configuration:</a:t>
            </a:r>
            <a:endParaRPr lang="en-US" b="1" dirty="0">
              <a:latin typeface="Huawei Sans" panose="020C0503030203020204" pitchFamily="34" charset="0"/>
            </a:endParaRPr>
          </a:p>
        </p:txBody>
      </p:sp>
      <p:sp>
        <p:nvSpPr>
          <p:cNvPr id="35" name="文本框 34"/>
          <p:cNvSpPr txBox="1"/>
          <p:nvPr/>
        </p:nvSpPr>
        <p:spPr bwMode="gray">
          <a:xfrm>
            <a:off x="6423482" y="2596283"/>
            <a:ext cx="5058973" cy="1323439"/>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[Switch]suppression mode by-packets</a:t>
            </a:r>
          </a:p>
          <a:p>
            <a:pPr fontAlgn="ctr"/>
            <a:r>
              <a:rPr lang="en-US" dirty="0" smtClean="0">
                <a:latin typeface="Huawei Sans" panose="020C0503030203020204" pitchFamily="34" charset="0"/>
              </a:rPr>
              <a:t>[Switch-GigabitEthernet0/0/1] unicast-suppression 80</a:t>
            </a:r>
          </a:p>
          <a:p>
            <a:pPr fontAlgn="ctr"/>
            <a:r>
              <a:rPr lang="en-US" dirty="0" smtClean="0">
                <a:latin typeface="Huawei Sans" panose="020C0503030203020204" pitchFamily="34" charset="0"/>
              </a:rPr>
              <a:t>[Switch-GigabitEthernet0/0/1] multicast-suppression 70</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[Switch-GigabitEthernet0/0/1] broadcast-suppression 60</a:t>
            </a:r>
            <a:endParaRPr lang="en-US" altLang="zh-CN" dirty="0">
              <a:latin typeface="Huawei Sans" panose="020C0503030203020204" pitchFamily="34" charset="0"/>
              <a:sym typeface="Huawei Sans" panose="020C0503030203020204" pitchFamily="34" charset="0"/>
            </a:endParaRPr>
          </a:p>
        </p:txBody>
      </p:sp>
      <p:sp>
        <p:nvSpPr>
          <p:cNvPr id="21" name="五边形 20"/>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22" name="燕尾形 21"/>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2354375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dirty="0" smtClean="0"/>
              <a:t>Run the </a:t>
            </a:r>
            <a:r>
              <a:rPr lang="en-US" sz="1600" b="1" dirty="0" smtClean="0"/>
              <a:t>display flow-suppression interface</a:t>
            </a:r>
            <a:r>
              <a:rPr lang="en-US" sz="1600" dirty="0" smtClean="0"/>
              <a:t> command to check the traffic suppression configuration.</a:t>
            </a:r>
            <a:endParaRPr lang="en-US" sz="1600" dirty="0"/>
          </a:p>
        </p:txBody>
      </p:sp>
      <p:sp>
        <p:nvSpPr>
          <p:cNvPr id="4" name="矩形 3"/>
          <p:cNvSpPr/>
          <p:nvPr/>
        </p:nvSpPr>
        <p:spPr bwMode="gray">
          <a:xfrm>
            <a:off x="2519565" y="2008725"/>
            <a:ext cx="7173686" cy="1815882"/>
          </a:xfrm>
          <a:prstGeom prst="rect">
            <a:avLst/>
          </a:prstGeom>
          <a:solidFill>
            <a:schemeClr val="bg1">
              <a:lumMod val="85000"/>
            </a:schemeClr>
          </a:solidFill>
          <a:ln>
            <a:noFill/>
          </a:ln>
        </p:spPr>
        <p:txBody>
          <a:bodyPr wrap="square" rtlCol="0">
            <a:spAutoFit/>
          </a:bodyPr>
          <a:lstStyle/>
          <a:p>
            <a:pPr fontAlgn="ctr"/>
            <a:r>
              <a:rPr lang="en-US" sz="1600" dirty="0" smtClean="0">
                <a:solidFill>
                  <a:prstClr val="black"/>
                </a:solidFill>
                <a:latin typeface="Huawei Sans" panose="020C0503030203020204" pitchFamily="34" charset="0"/>
              </a:rPr>
              <a:t>[Switch]dis flow-suppression interface </a:t>
            </a:r>
            <a:r>
              <a:rPr lang="en-US" sz="1600" dirty="0" err="1" smtClean="0">
                <a:solidFill>
                  <a:prstClr val="black"/>
                </a:solidFill>
                <a:latin typeface="Huawei Sans" panose="020C0503030203020204" pitchFamily="34" charset="0"/>
              </a:rPr>
              <a:t>GigabitEthernet</a:t>
            </a:r>
            <a:r>
              <a:rPr lang="en-US" sz="1600" dirty="0" smtClean="0">
                <a:solidFill>
                  <a:prstClr val="black"/>
                </a:solidFill>
                <a:latin typeface="Huawei Sans" panose="020C0503030203020204" pitchFamily="34" charset="0"/>
              </a:rPr>
              <a:t> 0/0/1</a:t>
            </a:r>
          </a:p>
          <a:p>
            <a:pPr fontAlgn="ctr"/>
            <a:r>
              <a:rPr lang="en-US" sz="1600" dirty="0" smtClean="0">
                <a:solidFill>
                  <a:prstClr val="black"/>
                </a:solidFill>
                <a:latin typeface="Huawei Sans" panose="020C0503030203020204" pitchFamily="34" charset="0"/>
              </a:rPr>
              <a:t> storm type           	rate mode     	set rate value </a:t>
            </a:r>
          </a:p>
          <a:p>
            <a:pPr fontAlgn="ctr"/>
            <a:r>
              <a:rPr lang="en-US" sz="1600" dirty="0" smtClean="0">
                <a:solidFill>
                  <a:prstClr val="black"/>
                </a:solidFill>
                <a:latin typeface="Huawei Sans" panose="020C0503030203020204" pitchFamily="34" charset="0"/>
              </a:rPr>
              <a:t>-------------------------------------------------------------------------------</a:t>
            </a:r>
          </a:p>
          <a:p>
            <a:pPr fontAlgn="ctr"/>
            <a:r>
              <a:rPr lang="en-US" sz="1600" dirty="0" smtClean="0">
                <a:solidFill>
                  <a:prstClr val="black"/>
                </a:solidFill>
                <a:latin typeface="Huawei Sans" panose="020C0503030203020204" pitchFamily="34" charset="0"/>
              </a:rPr>
              <a:t> </a:t>
            </a:r>
            <a:r>
              <a:rPr lang="en-US" sz="1600" dirty="0" smtClean="0">
                <a:latin typeface="Huawei Sans" panose="020C0503030203020204" pitchFamily="34" charset="0"/>
              </a:rPr>
              <a:t>unknown-unicast     percent      	percent: 80% </a:t>
            </a:r>
          </a:p>
          <a:p>
            <a:pPr fontAlgn="ctr"/>
            <a:r>
              <a:rPr lang="en-US" sz="1600" dirty="0" smtClean="0">
                <a:latin typeface="Huawei Sans" panose="020C0503030203020204" pitchFamily="34" charset="0"/>
              </a:rPr>
              <a:t> multicast          	  percent      	percent: 70% </a:t>
            </a:r>
          </a:p>
          <a:p>
            <a:pPr fontAlgn="ctr"/>
            <a:r>
              <a:rPr lang="en-US" sz="1600" dirty="0" smtClean="0">
                <a:latin typeface="Huawei Sans" panose="020C0503030203020204" pitchFamily="34" charset="0"/>
              </a:rPr>
              <a:t> broadcast         	  percent      	percent: 60% </a:t>
            </a:r>
          </a:p>
          <a:p>
            <a:pPr fontAlgn="ctr"/>
            <a:r>
              <a:rPr lang="en-US" sz="1600" dirty="0" smtClean="0">
                <a:solidFill>
                  <a:prstClr val="black"/>
                </a:solidFill>
                <a:latin typeface="Huawei Sans" panose="020C0503030203020204" pitchFamily="34" charset="0"/>
              </a:rPr>
              <a:t>-------------------------------------------------------------------------------</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五边形 4"/>
          <p:cNvSpPr/>
          <p:nvPr/>
        </p:nvSpPr>
        <p:spPr bwMode="gray">
          <a:xfrm>
            <a:off x="8778241" y="82774"/>
            <a:ext cx="1706257" cy="286161"/>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6" name="燕尾形 5"/>
          <p:cNvSpPr/>
          <p:nvPr/>
        </p:nvSpPr>
        <p:spPr bwMode="gray">
          <a:xfrm>
            <a:off x="10393057" y="82774"/>
            <a:ext cx="1354443"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12686513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59"/>
          <p:cNvSpPr/>
          <p:nvPr/>
        </p:nvSpPr>
        <p:spPr bwMode="gray">
          <a:xfrm>
            <a:off x="4180896" y="4031475"/>
            <a:ext cx="1796218" cy="1087904"/>
          </a:xfrm>
          <a:prstGeom prst="roundRect">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bwMode="gray">
          <a:xfrm>
            <a:off x="787364" y="4036233"/>
            <a:ext cx="1796218" cy="1087904"/>
          </a:xfrm>
          <a:prstGeom prst="roundRect">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Overview of Storm Control</a:t>
            </a:r>
            <a:endParaRPr lang="en-US" altLang="zh-CN" dirty="0">
              <a:sym typeface="Huawei Sans" panose="020C0503030203020204" pitchFamily="34" charset="0"/>
            </a:endParaRPr>
          </a:p>
        </p:txBody>
      </p:sp>
      <p:sp>
        <p:nvSpPr>
          <p:cNvPr id="69" name="文本占位符 68"/>
          <p:cNvSpPr>
            <a:spLocks noGrp="1"/>
          </p:cNvSpPr>
          <p:nvPr>
            <p:ph type="body" sz="quarter" idx="4294967295"/>
          </p:nvPr>
        </p:nvSpPr>
        <p:spPr bwMode="gray">
          <a:xfrm>
            <a:off x="6096001" y="1821903"/>
            <a:ext cx="5651499" cy="3076575"/>
          </a:xfrm>
        </p:spPr>
        <p:txBody>
          <a:bodyPr/>
          <a:lstStyle/>
          <a:p>
            <a:pPr fontAlgn="ctr"/>
            <a:r>
              <a:rPr lang="en-US" sz="1600" b="1" dirty="0" smtClean="0">
                <a:latin typeface="Huawei Sans" panose="020C0503030203020204" pitchFamily="34" charset="0"/>
              </a:rPr>
              <a:t>Issues on networks:</a:t>
            </a:r>
            <a:endParaRPr lang="en-US" altLang="zh-CN" sz="1600" b="1" dirty="0" smtClean="0">
              <a:latin typeface="Huawei Sans" panose="020C0503030203020204" pitchFamily="34" charset="0"/>
              <a:sym typeface="Huawei Sans" panose="020C0503030203020204" pitchFamily="34" charset="0"/>
            </a:endParaRPr>
          </a:p>
          <a:p>
            <a:pPr marL="623888" lvl="1" indent="-315913" fontAlgn="ctr"/>
            <a:r>
              <a:rPr lang="en-US" sz="1400" dirty="0" smtClean="0">
                <a:latin typeface="Huawei Sans" panose="020C0503030203020204" pitchFamily="34" charset="0"/>
              </a:rPr>
              <a:t>In normal situations, when a Layer 2 Ethernet interface receives broadcast, unknown multicast, or unknown unicast packets, it forwards the packets to other Layer 2 Ethernet interfaces in the same VLAN. As a result, traffic flooding occurs and the forwarding performance of the device deteriorates.</a:t>
            </a:r>
            <a:endParaRPr lang="en-US" altLang="zh-CN" sz="1400" dirty="0" smtClean="0">
              <a:latin typeface="Huawei Sans" panose="020C0503030203020204" pitchFamily="34" charset="0"/>
              <a:sym typeface="Huawei Sans" panose="020C0503030203020204" pitchFamily="34" charset="0"/>
            </a:endParaRPr>
          </a:p>
          <a:p>
            <a:pPr fontAlgn="ctr"/>
            <a:r>
              <a:rPr lang="en-US" sz="1600" b="1" dirty="0" smtClean="0">
                <a:latin typeface="Huawei Sans" panose="020C0503030203020204" pitchFamily="34" charset="0"/>
              </a:rPr>
              <a:t>Solution:</a:t>
            </a:r>
            <a:endParaRPr lang="en-US" altLang="zh-CN" sz="1600" b="1" dirty="0" smtClean="0">
              <a:latin typeface="Huawei Sans" panose="020C0503030203020204" pitchFamily="34" charset="0"/>
              <a:sym typeface="Huawei Sans" panose="020C0503030203020204" pitchFamily="34" charset="0"/>
            </a:endParaRPr>
          </a:p>
          <a:p>
            <a:pPr marL="623888" lvl="1" indent="-315913" fontAlgn="ctr"/>
            <a:r>
              <a:rPr lang="en-US" sz="1400" dirty="0" smtClean="0">
                <a:latin typeface="Huawei Sans" panose="020C0503030203020204" pitchFamily="34" charset="0"/>
              </a:rPr>
              <a:t>Storm control blocks broadcast, unknown multicast, and unknown unicast packets by disabling related interfaces.</a:t>
            </a:r>
            <a:endParaRPr lang="en-US" altLang="zh-CN" sz="1400" dirty="0" smtClean="0">
              <a:latin typeface="Huawei Sans" panose="020C0503030203020204" pitchFamily="34" charset="0"/>
              <a:sym typeface="Huawei Sans" panose="020C0503030203020204" pitchFamily="34" charset="0"/>
            </a:endParaRPr>
          </a:p>
          <a:p>
            <a:pPr fontAlgn="ctr"/>
            <a:endParaRPr lang="en-US" altLang="zh-CN" sz="1600" b="1" dirty="0" smtClean="0">
              <a:latin typeface="Huawei Sans" panose="020C0503030203020204" pitchFamily="34" charset="0"/>
              <a:sym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10801" y="2991774"/>
            <a:ext cx="540000" cy="442800"/>
          </a:xfrm>
          <a:prstGeom prst="rect">
            <a:avLst/>
          </a:prstGeom>
        </p:spPr>
      </p:pic>
      <p:pic>
        <p:nvPicPr>
          <p:cNvPr id="4"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09864" y="1823563"/>
            <a:ext cx="540000" cy="442800"/>
          </a:xfrm>
          <a:prstGeom prst="rect">
            <a:avLst/>
          </a:prstGeom>
        </p:spPr>
      </p:pic>
      <p:pic>
        <p:nvPicPr>
          <p:cNvPr id="7" name="图片 6" descr="PC.png"/>
          <p:cNvPicPr>
            <a:picLocks noChangeAspect="1"/>
          </p:cNvPicPr>
          <p:nvPr/>
        </p:nvPicPr>
        <p:blipFill>
          <a:blip r:embed="rId5" cstate="print"/>
          <a:stretch>
            <a:fillRect/>
          </a:stretch>
        </p:blipFill>
        <p:spPr bwMode="gray">
          <a:xfrm>
            <a:off x="938513" y="4351319"/>
            <a:ext cx="539063" cy="414000"/>
          </a:xfrm>
          <a:prstGeom prst="rect">
            <a:avLst/>
          </a:prstGeom>
        </p:spPr>
      </p:pic>
      <p:pic>
        <p:nvPicPr>
          <p:cNvPr id="8" name="图片 7" descr="PC.png"/>
          <p:cNvPicPr>
            <a:picLocks noChangeAspect="1"/>
          </p:cNvPicPr>
          <p:nvPr/>
        </p:nvPicPr>
        <p:blipFill>
          <a:blip r:embed="rId5" cstate="print"/>
          <a:stretch>
            <a:fillRect/>
          </a:stretch>
        </p:blipFill>
        <p:spPr bwMode="gray">
          <a:xfrm>
            <a:off x="1710801" y="4351319"/>
            <a:ext cx="539063" cy="414000"/>
          </a:xfrm>
          <a:prstGeom prst="rect">
            <a:avLst/>
          </a:prstGeom>
        </p:spPr>
      </p:pic>
      <p:pic>
        <p:nvPicPr>
          <p:cNvPr id="9" name="图片 8" descr="PC.png"/>
          <p:cNvPicPr>
            <a:picLocks noChangeAspect="1"/>
          </p:cNvPicPr>
          <p:nvPr/>
        </p:nvPicPr>
        <p:blipFill>
          <a:blip r:embed="rId5" cstate="print"/>
          <a:stretch>
            <a:fillRect/>
          </a:stretch>
        </p:blipFill>
        <p:spPr bwMode="gray">
          <a:xfrm>
            <a:off x="4445581" y="4309486"/>
            <a:ext cx="539063" cy="414000"/>
          </a:xfrm>
          <a:prstGeom prst="rect">
            <a:avLst/>
          </a:prstGeom>
        </p:spPr>
      </p:pic>
      <p:pic>
        <p:nvPicPr>
          <p:cNvPr id="10" name="图片 9" descr="PC.png"/>
          <p:cNvPicPr>
            <a:picLocks noChangeAspect="1"/>
          </p:cNvPicPr>
          <p:nvPr/>
        </p:nvPicPr>
        <p:blipFill>
          <a:blip r:embed="rId5" cstate="print"/>
          <a:stretch>
            <a:fillRect/>
          </a:stretch>
        </p:blipFill>
        <p:spPr bwMode="gray">
          <a:xfrm>
            <a:off x="5261930" y="4300708"/>
            <a:ext cx="539063" cy="414000"/>
          </a:xfrm>
          <a:prstGeom prst="rect">
            <a:avLst/>
          </a:prstGeom>
        </p:spPr>
      </p:pic>
      <p:cxnSp>
        <p:nvCxnSpPr>
          <p:cNvPr id="15" name="直接连接符 14"/>
          <p:cNvCxnSpPr>
            <a:stCxn id="7" idx="0"/>
          </p:cNvCxnSpPr>
          <p:nvPr/>
        </p:nvCxnSpPr>
        <p:spPr bwMode="gray">
          <a:xfrm flipV="1">
            <a:off x="1208045" y="3434574"/>
            <a:ext cx="655806"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3" idx="2"/>
          </p:cNvCxnSpPr>
          <p:nvPr/>
        </p:nvCxnSpPr>
        <p:spPr bwMode="gray">
          <a:xfrm flipV="1">
            <a:off x="1980333" y="3434574"/>
            <a:ext cx="468"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0"/>
            <a:endCxn id="46" idx="2"/>
          </p:cNvCxnSpPr>
          <p:nvPr/>
        </p:nvCxnSpPr>
        <p:spPr bwMode="gray">
          <a:xfrm flipV="1">
            <a:off x="4715113" y="3434574"/>
            <a:ext cx="468" cy="87491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p:cNvCxnSpPr>
          <p:nvPr/>
        </p:nvCxnSpPr>
        <p:spPr bwMode="gray">
          <a:xfrm flipH="1" flipV="1">
            <a:off x="4903140" y="3427545"/>
            <a:ext cx="628322" cy="873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 idx="0"/>
            <a:endCxn id="4" idx="2"/>
          </p:cNvCxnSpPr>
          <p:nvPr/>
        </p:nvCxnSpPr>
        <p:spPr bwMode="gray">
          <a:xfrm flipH="1" flipV="1">
            <a:off x="1979864" y="2266363"/>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 idx="3"/>
            <a:endCxn id="47" idx="1"/>
          </p:cNvCxnSpPr>
          <p:nvPr/>
        </p:nvCxnSpPr>
        <p:spPr bwMode="gray">
          <a:xfrm>
            <a:off x="2249864" y="2044963"/>
            <a:ext cx="21947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flipH="1" flipV="1">
            <a:off x="1878444" y="3636332"/>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gray">
          <a:xfrm>
            <a:off x="3379009" y="5353977"/>
            <a:ext cx="2881114" cy="461665"/>
            <a:chOff x="3426894" y="5596134"/>
            <a:chExt cx="2881114" cy="461665"/>
          </a:xfrm>
        </p:grpSpPr>
        <p:cxnSp>
          <p:nvCxnSpPr>
            <p:cNvPr id="39" name="直接箭头连接符 38"/>
            <p:cNvCxnSpPr/>
            <p:nvPr/>
          </p:nvCxnSpPr>
          <p:spPr bwMode="gray">
            <a:xfrm>
              <a:off x="3426894" y="5826967"/>
              <a:ext cx="530135" cy="0"/>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4112164" y="5596134"/>
              <a:ext cx="2195844"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multicast, and unknown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直接箭头连接符 41"/>
          <p:cNvCxnSpPr/>
          <p:nvPr/>
        </p:nvCxnSpPr>
        <p:spPr bwMode="gray">
          <a:xfrm flipH="1">
            <a:off x="1321570" y="3627826"/>
            <a:ext cx="284923" cy="40840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bwMode="gray">
          <a:xfrm>
            <a:off x="4825184" y="3589101"/>
            <a:ext cx="0" cy="628233"/>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bwMode="gray">
          <a:xfrm>
            <a:off x="5057673" y="3493568"/>
            <a:ext cx="542912" cy="695696"/>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1208045" y="4804559"/>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p:cNvCxnSpPr/>
          <p:nvPr/>
        </p:nvCxnSpPr>
        <p:spPr bwMode="gray">
          <a:xfrm flipV="1">
            <a:off x="1886642" y="2388612"/>
            <a:ext cx="0" cy="502092"/>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45581" y="2991774"/>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44644" y="1823563"/>
            <a:ext cx="540000" cy="442800"/>
          </a:xfrm>
          <a:prstGeom prst="rect">
            <a:avLst/>
          </a:prstGeom>
        </p:spPr>
      </p:pic>
      <p:cxnSp>
        <p:nvCxnSpPr>
          <p:cNvPr id="57" name="直接连接符 56"/>
          <p:cNvCxnSpPr>
            <a:stCxn id="46" idx="0"/>
            <a:endCxn id="47" idx="2"/>
          </p:cNvCxnSpPr>
          <p:nvPr/>
        </p:nvCxnSpPr>
        <p:spPr bwMode="gray">
          <a:xfrm flipH="1" flipV="1">
            <a:off x="4714644" y="2266363"/>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4655336" y="4750323"/>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bwMode="gray">
          <a:xfrm>
            <a:off x="4825184" y="2398768"/>
            <a:ext cx="0" cy="447132"/>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 idx="3"/>
            <a:endCxn id="46" idx="1"/>
          </p:cNvCxnSpPr>
          <p:nvPr/>
        </p:nvCxnSpPr>
        <p:spPr bwMode="gray">
          <a:xfrm>
            <a:off x="2250801" y="3213174"/>
            <a:ext cx="2194780" cy="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bwMode="gray">
          <a:xfrm flipV="1">
            <a:off x="2834621" y="1900148"/>
            <a:ext cx="1088776" cy="357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bwMode="gray">
          <a:xfrm flipH="1">
            <a:off x="2807908" y="3360191"/>
            <a:ext cx="1071722" cy="1"/>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bwMode="gray">
          <a:xfrm>
            <a:off x="1167842" y="3087557"/>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1148607" y="1891074"/>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4977070" y="3069734"/>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4957835" y="1873251"/>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五边形 39"/>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43" name="燕尾形 42"/>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10959767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6" name="直接连接符 155"/>
          <p:cNvCxnSpPr/>
          <p:nvPr/>
        </p:nvCxnSpPr>
        <p:spPr bwMode="gray">
          <a:xfrm>
            <a:off x="8962342" y="2724952"/>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Working Mechanism of Storm Control</a:t>
            </a:r>
            <a:endParaRPr lang="en-US" altLang="zh-CN" dirty="0">
              <a:sym typeface="Huawei Sans" panose="020C0503030203020204" pitchFamily="34" charset="0"/>
            </a:endParaRPr>
          </a:p>
        </p:txBody>
      </p:sp>
      <p:sp>
        <p:nvSpPr>
          <p:cNvPr id="41" name="文本占位符 40"/>
          <p:cNvSpPr>
            <a:spLocks noGrp="1"/>
          </p:cNvSpPr>
          <p:nvPr>
            <p:ph type="body" sz="quarter" idx="10"/>
          </p:nvPr>
        </p:nvSpPr>
        <p:spPr bwMode="gray">
          <a:xfrm>
            <a:off x="455612" y="1052514"/>
            <a:ext cx="11293476" cy="1291672"/>
          </a:xfrm>
        </p:spPr>
        <p:txBody>
          <a:bodyPr/>
          <a:lstStyle/>
          <a:p>
            <a:r>
              <a:rPr lang="en-US" sz="1400" dirty="0" smtClean="0"/>
              <a:t>Storm control prevents broadcast storms caused by broadcast packets, unknown multicast packets, and unknown unicast packets. Within the storm detection interval, the device compares the average rate of the three types of packets received on the monitoring interface with the configured maximum threshold. When the packet rate reaches the threshold, the device configured with storm control blocks packets on the interface or shuts down the interface according to the configured action.</a:t>
            </a:r>
            <a:endParaRPr lang="en-US" altLang="zh-CN" sz="1400" dirty="0">
              <a:sym typeface="Huawei Sans" panose="020C0503030203020204" pitchFamily="34" charset="0"/>
            </a:endParaRPr>
          </a:p>
        </p:txBody>
      </p:sp>
      <p:sp>
        <p:nvSpPr>
          <p:cNvPr id="73" name="五边形 72"/>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74" name="燕尾形 73"/>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
        <p:nvSpPr>
          <p:cNvPr id="75" name="圆角矩形 74"/>
          <p:cNvSpPr/>
          <p:nvPr/>
        </p:nvSpPr>
        <p:spPr bwMode="gray">
          <a:xfrm>
            <a:off x="10449857" y="4417206"/>
            <a:ext cx="897366"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6537187" y="4425787"/>
            <a:ext cx="891874"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7"/>
          <p:cNvSpPr/>
          <p:nvPr/>
        </p:nvSpPr>
        <p:spPr bwMode="gray">
          <a:xfrm>
            <a:off x="4764487" y="4460155"/>
            <a:ext cx="897366"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898234" y="4460155"/>
            <a:ext cx="891874"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8725630" y="2393189"/>
            <a:ext cx="440703" cy="419098"/>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80" descr="故障链路.png"/>
          <p:cNvPicPr>
            <a:picLocks noChangeAspect="1"/>
          </p:cNvPicPr>
          <p:nvPr/>
        </p:nvPicPr>
        <p:blipFill>
          <a:blip r:embed="rId3" cstate="print"/>
          <a:stretch>
            <a:fillRect/>
          </a:stretch>
        </p:blipFill>
        <p:spPr bwMode="gray">
          <a:xfrm>
            <a:off x="3353420" y="2810137"/>
            <a:ext cx="540000" cy="440216"/>
          </a:xfrm>
          <a:prstGeom prst="rect">
            <a:avLst/>
          </a:prstGeom>
        </p:spPr>
      </p:pic>
      <p:cxnSp>
        <p:nvCxnSpPr>
          <p:cNvPr id="82" name="直接连接符 81"/>
          <p:cNvCxnSpPr/>
          <p:nvPr/>
        </p:nvCxnSpPr>
        <p:spPr bwMode="gray">
          <a:xfrm>
            <a:off x="3160482" y="3270436"/>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a:off x="3303967" y="2741947"/>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bwMode="gray">
          <a:xfrm>
            <a:off x="3470554" y="2396603"/>
            <a:ext cx="1106393" cy="584775"/>
          </a:xfrm>
          <a:prstGeom prst="rect">
            <a:avLst/>
          </a:prstGeom>
          <a:noFill/>
          <a:ln>
            <a:noFill/>
          </a:ln>
        </p:spPr>
        <p:txBody>
          <a:bodyPr wrap="non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Threshold</a:t>
            </a:r>
          </a:p>
          <a:p>
            <a:endParaRPr lang="zh-CN" altLang="en-US"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2858373" y="3774793"/>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49226" y="4579851"/>
            <a:ext cx="540000" cy="442800"/>
          </a:xfrm>
          <a:prstGeom prst="rect">
            <a:avLst/>
          </a:prstGeom>
        </p:spPr>
      </p:pic>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85076" y="4578219"/>
            <a:ext cx="540000" cy="442800"/>
          </a:xfrm>
          <a:prstGeom prst="rect">
            <a:avLst/>
          </a:prstGeom>
        </p:spPr>
      </p:pic>
      <p:cxnSp>
        <p:nvCxnSpPr>
          <p:cNvPr id="97" name="直接连接符 96"/>
          <p:cNvCxnSpPr>
            <a:endCxn id="91" idx="0"/>
          </p:cNvCxnSpPr>
          <p:nvPr/>
        </p:nvCxnSpPr>
        <p:spPr bwMode="gray">
          <a:xfrm flipH="1">
            <a:off x="1319226" y="3625553"/>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92" idx="0"/>
          </p:cNvCxnSpPr>
          <p:nvPr/>
        </p:nvCxnSpPr>
        <p:spPr bwMode="gray">
          <a:xfrm>
            <a:off x="3303967" y="3586921"/>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1" name="图片 10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22146" y="3365521"/>
            <a:ext cx="540000" cy="442800"/>
          </a:xfrm>
          <a:prstGeom prst="rect">
            <a:avLst/>
          </a:prstGeom>
        </p:spPr>
      </p:pic>
      <p:cxnSp>
        <p:nvCxnSpPr>
          <p:cNvPr id="105" name="直接箭头连接符 104"/>
          <p:cNvCxnSpPr/>
          <p:nvPr/>
        </p:nvCxnSpPr>
        <p:spPr bwMode="gray">
          <a:xfrm flipV="1">
            <a:off x="1813920" y="4098666"/>
            <a:ext cx="769050" cy="37095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bwMode="gray">
          <a:xfrm>
            <a:off x="3883044" y="3989069"/>
            <a:ext cx="779873" cy="42947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a:off x="885453" y="5042640"/>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4821303" y="5072397"/>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Switch3</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p:cNvSpPr/>
          <p:nvPr/>
        </p:nvSpPr>
        <p:spPr bwMode="gray">
          <a:xfrm rot="1649679">
            <a:off x="4356104" y="3588967"/>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p:cNvSpPr/>
          <p:nvPr/>
        </p:nvSpPr>
        <p:spPr bwMode="gray">
          <a:xfrm rot="1649679">
            <a:off x="4193368" y="3925129"/>
            <a:ext cx="656880" cy="193016"/>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rot="19989580">
            <a:off x="1264502" y="3411677"/>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p:cNvSpPr/>
          <p:nvPr/>
        </p:nvSpPr>
        <p:spPr bwMode="gray">
          <a:xfrm rot="19989580">
            <a:off x="1402717" y="3661920"/>
            <a:ext cx="656880" cy="193016"/>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p:cNvSpPr/>
          <p:nvPr/>
        </p:nvSpPr>
        <p:spPr bwMode="gray">
          <a:xfrm rot="19989580">
            <a:off x="1550379" y="3930137"/>
            <a:ext cx="854635" cy="193016"/>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120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153" descr="故障链路.png"/>
          <p:cNvPicPr>
            <a:picLocks noChangeAspect="1"/>
          </p:cNvPicPr>
          <p:nvPr/>
        </p:nvPicPr>
        <p:blipFill>
          <a:blip r:embed="rId3" cstate="print"/>
          <a:stretch>
            <a:fillRect/>
          </a:stretch>
        </p:blipFill>
        <p:spPr bwMode="gray">
          <a:xfrm>
            <a:off x="9003364" y="2790010"/>
            <a:ext cx="540000" cy="440216"/>
          </a:xfrm>
          <a:prstGeom prst="rect">
            <a:avLst/>
          </a:prstGeom>
        </p:spPr>
      </p:pic>
      <p:cxnSp>
        <p:nvCxnSpPr>
          <p:cNvPr id="155" name="直接连接符 154"/>
          <p:cNvCxnSpPr/>
          <p:nvPr/>
        </p:nvCxnSpPr>
        <p:spPr bwMode="gray">
          <a:xfrm>
            <a:off x="8818857" y="3253441"/>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57" name="文本框 156"/>
          <p:cNvSpPr txBox="1"/>
          <p:nvPr/>
        </p:nvSpPr>
        <p:spPr bwMode="gray">
          <a:xfrm>
            <a:off x="9128929" y="2379608"/>
            <a:ext cx="1106393" cy="338554"/>
          </a:xfrm>
          <a:prstGeom prst="rect">
            <a:avLst/>
          </a:prstGeom>
          <a:noFill/>
          <a:ln>
            <a:noFill/>
          </a:ln>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Threshold</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文本框 157"/>
          <p:cNvSpPr txBox="1"/>
          <p:nvPr/>
        </p:nvSpPr>
        <p:spPr bwMode="gray">
          <a:xfrm>
            <a:off x="8516748" y="3757798"/>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9" name="图片 15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707601" y="4562856"/>
            <a:ext cx="540000" cy="442800"/>
          </a:xfrm>
          <a:prstGeom prst="rect">
            <a:avLst/>
          </a:prstGeom>
        </p:spPr>
      </p:pic>
      <p:pic>
        <p:nvPicPr>
          <p:cNvPr id="160" name="图片 15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643451" y="4561224"/>
            <a:ext cx="540000" cy="442800"/>
          </a:xfrm>
          <a:prstGeom prst="rect">
            <a:avLst/>
          </a:prstGeom>
        </p:spPr>
      </p:pic>
      <p:cxnSp>
        <p:nvCxnSpPr>
          <p:cNvPr id="161" name="直接连接符 160"/>
          <p:cNvCxnSpPr/>
          <p:nvPr/>
        </p:nvCxnSpPr>
        <p:spPr bwMode="gray">
          <a:xfrm flipH="1">
            <a:off x="6977601" y="3608558"/>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endCxn id="160" idx="0"/>
          </p:cNvCxnSpPr>
          <p:nvPr/>
        </p:nvCxnSpPr>
        <p:spPr bwMode="gray">
          <a:xfrm>
            <a:off x="8962342" y="3569926"/>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63" name="图片 16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680521" y="3348526"/>
            <a:ext cx="540000" cy="442800"/>
          </a:xfrm>
          <a:prstGeom prst="rect">
            <a:avLst/>
          </a:prstGeom>
        </p:spPr>
      </p:pic>
      <p:cxnSp>
        <p:nvCxnSpPr>
          <p:cNvPr id="164" name="直接箭头连接符 163"/>
          <p:cNvCxnSpPr/>
          <p:nvPr/>
        </p:nvCxnSpPr>
        <p:spPr bwMode="gray">
          <a:xfrm flipV="1">
            <a:off x="7429061" y="4079057"/>
            <a:ext cx="769050" cy="37095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5" name="文本框 164"/>
          <p:cNvSpPr txBox="1"/>
          <p:nvPr/>
        </p:nvSpPr>
        <p:spPr bwMode="gray">
          <a:xfrm>
            <a:off x="6543828" y="5025645"/>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文本框 165"/>
          <p:cNvSpPr txBox="1"/>
          <p:nvPr/>
        </p:nvSpPr>
        <p:spPr bwMode="gray">
          <a:xfrm>
            <a:off x="10479678" y="5055402"/>
            <a:ext cx="867545" cy="307777"/>
          </a:xfrm>
          <a:prstGeom prst="rect">
            <a:avLst/>
          </a:prstGeom>
          <a:noFill/>
        </p:spPr>
        <p:txBody>
          <a:bodyPr wrap="non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Switch3</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矩形 166"/>
          <p:cNvSpPr/>
          <p:nvPr/>
        </p:nvSpPr>
        <p:spPr bwMode="gray">
          <a:xfrm rot="19989580">
            <a:off x="6884755" y="3419729"/>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p:cNvSpPr/>
          <p:nvPr/>
        </p:nvSpPr>
        <p:spPr bwMode="gray">
          <a:xfrm rot="19989580">
            <a:off x="7022970" y="3669972"/>
            <a:ext cx="656880" cy="193016"/>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矩形 168"/>
          <p:cNvSpPr/>
          <p:nvPr/>
        </p:nvSpPr>
        <p:spPr bwMode="gray">
          <a:xfrm rot="19989580">
            <a:off x="7170632" y="3938189"/>
            <a:ext cx="854635" cy="193016"/>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120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矩形 170"/>
          <p:cNvSpPr/>
          <p:nvPr/>
        </p:nvSpPr>
        <p:spPr bwMode="gray">
          <a:xfrm>
            <a:off x="4567173" y="5472577"/>
            <a:ext cx="464944" cy="193016"/>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矩形 172"/>
          <p:cNvSpPr/>
          <p:nvPr/>
        </p:nvSpPr>
        <p:spPr bwMode="gray">
          <a:xfrm>
            <a:off x="4565683" y="5728573"/>
            <a:ext cx="656880" cy="193016"/>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矩形 174"/>
          <p:cNvSpPr/>
          <p:nvPr/>
        </p:nvSpPr>
        <p:spPr bwMode="gray">
          <a:xfrm>
            <a:off x="4571634" y="5977037"/>
            <a:ext cx="854635" cy="193016"/>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120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文本框 175"/>
          <p:cNvSpPr txBox="1"/>
          <p:nvPr/>
        </p:nvSpPr>
        <p:spPr bwMode="gray">
          <a:xfrm>
            <a:off x="2258096" y="2870723"/>
            <a:ext cx="621263" cy="259181"/>
          </a:xfrm>
          <a:prstGeom prst="rect">
            <a:avLst/>
          </a:prstGeom>
          <a:solidFill>
            <a:srgbClr val="FAD3B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i="0" dirty="0">
                <a:solidFill>
                  <a:schemeClr val="tx1"/>
                </a:solidFill>
                <a:sym typeface="Huawei Sans" panose="020C0503030203020204" pitchFamily="34" charset="0"/>
              </a:rPr>
              <a:t>Block</a:t>
            </a:r>
            <a:endParaRPr lang="zh-CN" altLang="en-US" sz="1400" i="0" dirty="0">
              <a:solidFill>
                <a:schemeClr val="tx1"/>
              </a:solidFill>
              <a:sym typeface="Huawei Sans" panose="020C0503030203020204" pitchFamily="34" charset="0"/>
            </a:endParaRPr>
          </a:p>
        </p:txBody>
      </p:sp>
      <p:sp>
        <p:nvSpPr>
          <p:cNvPr id="177" name="文本框 176"/>
          <p:cNvSpPr txBox="1"/>
          <p:nvPr/>
        </p:nvSpPr>
        <p:spPr bwMode="gray">
          <a:xfrm>
            <a:off x="7332008" y="2862374"/>
            <a:ext cx="1127617" cy="259181"/>
          </a:xfrm>
          <a:prstGeom prst="rect">
            <a:avLst/>
          </a:prstGeom>
          <a:solidFill>
            <a:srgbClr val="FAD3BB"/>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1400" i="0" dirty="0">
                <a:solidFill>
                  <a:schemeClr val="tx1"/>
                </a:solidFill>
                <a:sym typeface="Huawei Sans" panose="020C0503030203020204" pitchFamily="34" charset="0"/>
              </a:rPr>
              <a:t>Error-down</a:t>
            </a:r>
            <a:endParaRPr lang="zh-CN" altLang="en-US" sz="1400" i="0" dirty="0">
              <a:solidFill>
                <a:schemeClr val="tx1"/>
              </a:solidFill>
              <a:sym typeface="Huawei Sans" panose="020C0503030203020204" pitchFamily="34" charset="0"/>
            </a:endParaRPr>
          </a:p>
        </p:txBody>
      </p:sp>
      <p:sp>
        <p:nvSpPr>
          <p:cNvPr id="178" name="椭圆 177"/>
          <p:cNvSpPr>
            <a:spLocks noChangeAspect="1"/>
          </p:cNvSpPr>
          <p:nvPr/>
        </p:nvSpPr>
        <p:spPr bwMode="gray">
          <a:xfrm>
            <a:off x="2964490" y="3688637"/>
            <a:ext cx="126000" cy="126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椭圆 178"/>
          <p:cNvSpPr>
            <a:spLocks noChangeAspect="1"/>
          </p:cNvSpPr>
          <p:nvPr/>
        </p:nvSpPr>
        <p:spPr bwMode="gray">
          <a:xfrm>
            <a:off x="8617938" y="3668480"/>
            <a:ext cx="126000" cy="126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0" name="直接箭头连接符 179"/>
          <p:cNvCxnSpPr>
            <a:stCxn id="176" idx="2"/>
          </p:cNvCxnSpPr>
          <p:nvPr/>
        </p:nvCxnSpPr>
        <p:spPr bwMode="gray">
          <a:xfrm>
            <a:off x="2568728" y="3129904"/>
            <a:ext cx="337758" cy="498263"/>
          </a:xfrm>
          <a:prstGeom prst="straightConnector1">
            <a:avLst/>
          </a:prstGeom>
          <a:ln w="28575">
            <a:solidFill>
              <a:srgbClr val="FAD3BB"/>
            </a:solidFill>
            <a:tailEnd type="triangle"/>
          </a:ln>
        </p:spPr>
        <p:style>
          <a:lnRef idx="1">
            <a:schemeClr val="accent1"/>
          </a:lnRef>
          <a:fillRef idx="0">
            <a:schemeClr val="accent1"/>
          </a:fillRef>
          <a:effectRef idx="0">
            <a:schemeClr val="accent1"/>
          </a:effectRef>
          <a:fontRef idx="minor">
            <a:schemeClr val="tx1"/>
          </a:fontRef>
        </p:style>
      </p:cxnSp>
      <p:cxnSp>
        <p:nvCxnSpPr>
          <p:cNvPr id="181" name="直接箭头连接符 180"/>
          <p:cNvCxnSpPr/>
          <p:nvPr/>
        </p:nvCxnSpPr>
        <p:spPr bwMode="gray">
          <a:xfrm>
            <a:off x="8183094" y="3110294"/>
            <a:ext cx="305187" cy="498263"/>
          </a:xfrm>
          <a:prstGeom prst="straightConnector1">
            <a:avLst/>
          </a:prstGeom>
          <a:ln w="28575">
            <a:solidFill>
              <a:srgbClr val="FAD3BB"/>
            </a:solidFill>
            <a:tailEnd type="triangle"/>
          </a:ln>
        </p:spPr>
        <p:style>
          <a:lnRef idx="1">
            <a:schemeClr val="accent1"/>
          </a:lnRef>
          <a:fillRef idx="0">
            <a:schemeClr val="accent1"/>
          </a:fillRef>
          <a:effectRef idx="0">
            <a:schemeClr val="accent1"/>
          </a:effectRef>
          <a:fontRef idx="minor">
            <a:schemeClr val="tx1"/>
          </a:fontRef>
        </p:style>
      </p:cxnSp>
      <p:sp>
        <p:nvSpPr>
          <p:cNvPr id="182" name="文本框 181"/>
          <p:cNvSpPr txBox="1"/>
          <p:nvPr/>
        </p:nvSpPr>
        <p:spPr bwMode="gray">
          <a:xfrm>
            <a:off x="8725630" y="2416686"/>
            <a:ext cx="499209" cy="338554"/>
          </a:xfrm>
          <a:prstGeom prst="rect">
            <a:avLst/>
          </a:prstGeom>
          <a:noFill/>
          <a:ln>
            <a:noFill/>
          </a:ln>
        </p:spPr>
        <p:txBody>
          <a:bodyPr wrap="square" rtlCol="0">
            <a:spAutoFit/>
          </a:bodyPr>
          <a:lstStyle/>
          <a:p>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椭圆 182"/>
          <p:cNvSpPr/>
          <p:nvPr/>
        </p:nvSpPr>
        <p:spPr bwMode="gray">
          <a:xfrm>
            <a:off x="3084515" y="2393189"/>
            <a:ext cx="440703" cy="419098"/>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文本框 183"/>
          <p:cNvSpPr txBox="1"/>
          <p:nvPr/>
        </p:nvSpPr>
        <p:spPr bwMode="gray">
          <a:xfrm>
            <a:off x="3109449" y="2416686"/>
            <a:ext cx="499209" cy="338554"/>
          </a:xfrm>
          <a:prstGeom prst="rect">
            <a:avLst/>
          </a:prstGeom>
          <a:noFill/>
          <a:ln>
            <a:noFill/>
          </a:ln>
        </p:spPr>
        <p:txBody>
          <a:bodyPr wrap="square" rtlCol="0">
            <a:spAutoFit/>
          </a:bodyPr>
          <a:lstStyle/>
          <a:p>
            <a:r>
              <a:rPr lang="en-US" altLang="zh-CN"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80</a:t>
            </a:r>
            <a:endParaRPr lang="zh-CN" alt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文本框 184"/>
          <p:cNvSpPr txBox="1"/>
          <p:nvPr/>
        </p:nvSpPr>
        <p:spPr bwMode="gray">
          <a:xfrm>
            <a:off x="5468482" y="5412095"/>
            <a:ext cx="2409634" cy="276999"/>
          </a:xfrm>
          <a:prstGeom prst="rect">
            <a:avLst/>
          </a:prstGeom>
          <a:noFill/>
        </p:spPr>
        <p:txBody>
          <a:bodyPr wrap="none" rtlCol="0">
            <a:spAutoFit/>
          </a:bodyPr>
          <a:lstStyle/>
          <a:p>
            <a:pPr fontAlgn="ctr"/>
            <a:r>
              <a:rPr lang="en-US" sz="1200" dirty="0" smtClean="0">
                <a:latin typeface="Huawei Sans" panose="020C0503030203020204" pitchFamily="34" charset="0"/>
              </a:rPr>
              <a:t>Broadcast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文本框 185"/>
          <p:cNvSpPr txBox="1"/>
          <p:nvPr/>
        </p:nvSpPr>
        <p:spPr bwMode="gray">
          <a:xfrm>
            <a:off x="5468159" y="5671673"/>
            <a:ext cx="3082895"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multicast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文本框 186"/>
          <p:cNvSpPr txBox="1"/>
          <p:nvPr/>
        </p:nvSpPr>
        <p:spPr bwMode="gray">
          <a:xfrm>
            <a:off x="5468159" y="5913364"/>
            <a:ext cx="2935419"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unicast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3864690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Application of Storm Control</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smtClean="0"/>
              <a:t>Compared with traffic suppression, storm control monitors the average rates of broadcast packets, unknown multicast packets, and unknown unicast packets on an interface, and then blocks packets on the interface or shuts down the physical interface according to the threshold.</a:t>
            </a:r>
            <a:endParaRPr lang="en-US" altLang="zh-CN" sz="1600" smtClean="0">
              <a:sym typeface="Huawei Sans" panose="020C0503030203020204" pitchFamily="34" charset="0"/>
            </a:endParaRPr>
          </a:p>
          <a:p>
            <a:r>
              <a:rPr lang="en-US" sz="1600" smtClean="0"/>
              <a:t>As shown in the figure, the switch is connected to a Layer 2 network and a router. To limit the rates of broadcast packets, unknown multicast packets, and unknown unicast packets forwarded by the Layer 2 network, configure storm control on the Layer 2 Ethernet interface GE0/0/1 of the switch.</a:t>
            </a:r>
            <a:endParaRPr lang="en-US" altLang="zh-CN" sz="1600" dirty="0">
              <a:sym typeface="Huawei Sans" panose="020C0503030203020204" pitchFamily="34" charset="0"/>
            </a:endParaRPr>
          </a:p>
        </p:txBody>
      </p:sp>
      <p:grpSp>
        <p:nvGrpSpPr>
          <p:cNvPr id="19" name="组合 18"/>
          <p:cNvGrpSpPr/>
          <p:nvPr/>
        </p:nvGrpSpPr>
        <p:grpSpPr bwMode="gray">
          <a:xfrm>
            <a:off x="2270664" y="4277735"/>
            <a:ext cx="7385175" cy="1039631"/>
            <a:chOff x="1641282" y="2198230"/>
            <a:chExt cx="7385175" cy="1039631"/>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641282" y="2209879"/>
              <a:ext cx="1530023" cy="960714"/>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96434" y="2198230"/>
              <a:ext cx="1530023" cy="960714"/>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087152" y="2457187"/>
              <a:ext cx="540000" cy="442800"/>
            </a:xfrm>
            <a:prstGeom prst="rect">
              <a:avLst/>
            </a:prstGeom>
          </p:spPr>
        </p:pic>
        <p:pic>
          <p:nvPicPr>
            <p:cNvPr id="31" name="图片 30" descr="通用交换机.png"/>
            <p:cNvPicPr>
              <a:picLocks noChangeAspect="1"/>
            </p:cNvPicPr>
            <p:nvPr/>
          </p:nvPicPr>
          <p:blipFill>
            <a:blip r:embed="rId5" cstate="print"/>
            <a:stretch>
              <a:fillRect/>
            </a:stretch>
          </p:blipFill>
          <p:spPr bwMode="gray">
            <a:xfrm>
              <a:off x="4387467" y="2457187"/>
              <a:ext cx="540000" cy="441818"/>
            </a:xfrm>
            <a:prstGeom prst="rect">
              <a:avLst/>
            </a:prstGeom>
          </p:spPr>
        </p:pic>
        <p:cxnSp>
          <p:nvCxnSpPr>
            <p:cNvPr id="32" name="直接连接符 31"/>
            <p:cNvCxnSpPr/>
            <p:nvPr/>
          </p:nvCxnSpPr>
          <p:spPr bwMode="gray">
            <a:xfrm>
              <a:off x="3171305" y="2690236"/>
              <a:ext cx="121616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29" idx="1"/>
            </p:cNvCxnSpPr>
            <p:nvPr/>
          </p:nvCxnSpPr>
          <p:spPr bwMode="gray">
            <a:xfrm>
              <a:off x="4927467" y="2678096"/>
              <a:ext cx="1159685"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a:endCxn id="26" idx="1"/>
            </p:cNvCxnSpPr>
            <p:nvPr/>
          </p:nvCxnSpPr>
          <p:spPr bwMode="gray">
            <a:xfrm>
              <a:off x="6627152" y="2678587"/>
              <a:ext cx="86928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1701692" y="2371353"/>
              <a:ext cx="1448052" cy="646331"/>
            </a:xfrm>
            <a:prstGeom prst="rect">
              <a:avLst/>
            </a:prstGeom>
            <a:noFill/>
            <a:ln>
              <a:noFill/>
            </a:ln>
          </p:spPr>
          <p:txBody>
            <a:bodyPr wrap="square" rtlCol="0">
              <a:spAutoFit/>
            </a:bodyPr>
            <a:lstStyle/>
            <a:p>
              <a:pPr algn="ctr" fontAlgn="ctr"/>
              <a:r>
                <a:rPr lang="en-US" dirty="0" smtClean="0">
                  <a:latin typeface="Huawei Sans" panose="020C0503030203020204" pitchFamily="34" charset="0"/>
                </a:rPr>
                <a:t>Layer 2 network</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7549831" y="2371353"/>
              <a:ext cx="1448052" cy="646331"/>
            </a:xfrm>
            <a:prstGeom prst="rect">
              <a:avLst/>
            </a:prstGeom>
            <a:noFill/>
            <a:ln>
              <a:noFill/>
            </a:ln>
          </p:spPr>
          <p:txBody>
            <a:bodyPr wrap="square" rtlCol="0">
              <a:spAutoFit/>
            </a:bodyPr>
            <a:lstStyle/>
            <a:p>
              <a:pPr algn="ctr" fontAlgn="ctr"/>
              <a:r>
                <a:rPr lang="en-US" dirty="0" smtClean="0">
                  <a:latin typeface="Huawei Sans" panose="020C0503030203020204" pitchFamily="34" charset="0"/>
                </a:rPr>
                <a:t>Layer 3 network</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4233404" y="2868529"/>
              <a:ext cx="872355"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Switch</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5968377" y="2868420"/>
              <a:ext cx="885179"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Router</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3597495" y="2355081"/>
              <a:ext cx="851515"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GE0/0/1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五边形 16"/>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18" name="燕尾形 17"/>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22159337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Storm Control Configuration Commands</a:t>
            </a:r>
            <a:endParaRPr lang="en-US" dirty="0"/>
          </a:p>
        </p:txBody>
      </p:sp>
      <p:sp>
        <p:nvSpPr>
          <p:cNvPr id="4" name="矩形 3"/>
          <p:cNvSpPr/>
          <p:nvPr/>
        </p:nvSpPr>
        <p:spPr bwMode="gray">
          <a:xfrm>
            <a:off x="1000125" y="2706172"/>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action { block | error-down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2" y="965020"/>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storm control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00125" y="1958380"/>
            <a:ext cx="10952153"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Storm control is performed on broadcast packets, multicast packets, or unknown unicast packets on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00125" y="1361599"/>
            <a:ext cx="1060869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 broadcast | multicast | unicast } min-rate </a:t>
            </a:r>
            <a:r>
              <a:rPr lang="en-US" sz="1600" i="1" dirty="0" smtClean="0">
                <a:latin typeface="Huawei Sans" panose="020C0503030203020204" pitchFamily="34" charset="0"/>
              </a:rPr>
              <a:t>min-rate-value</a:t>
            </a:r>
            <a:r>
              <a:rPr lang="en-US" sz="1600" b="1" dirty="0" smtClean="0">
                <a:latin typeface="Huawei Sans" panose="020C0503030203020204" pitchFamily="34" charset="0"/>
              </a:rPr>
              <a:t> max-rate </a:t>
            </a:r>
            <a:r>
              <a:rPr lang="en-US" sz="1600" i="1" dirty="0" smtClean="0">
                <a:latin typeface="Huawei Sans" panose="020C0503030203020204" pitchFamily="34" charset="0"/>
              </a:rPr>
              <a:t>max-rate-value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00125" y="3555528"/>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interval </a:t>
            </a:r>
            <a:r>
              <a:rPr lang="en-US" sz="1600" i="1" dirty="0" smtClean="0">
                <a:latin typeface="Huawei Sans" panose="020C0503030203020204" pitchFamily="34" charset="0"/>
              </a:rPr>
              <a:t>interval-value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404" y="2353146"/>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storm control action.</a:t>
            </a:r>
            <a:endParaRPr lang="en-US" sz="1600" dirty="0">
              <a:latin typeface="Huawei Sans" panose="020C0503030203020204" pitchFamily="34" charset="0"/>
            </a:endParaRPr>
          </a:p>
        </p:txBody>
      </p:sp>
      <p:sp>
        <p:nvSpPr>
          <p:cNvPr id="18" name="矩形 17"/>
          <p:cNvSpPr/>
          <p:nvPr/>
        </p:nvSpPr>
        <p:spPr bwMode="gray">
          <a:xfrm>
            <a:off x="551396" y="3191620"/>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Set the storm detection interval.</a:t>
            </a:r>
            <a:endParaRPr lang="en-US" sz="1600" dirty="0">
              <a:latin typeface="Huawei Sans" panose="020C0503030203020204" pitchFamily="34" charset="0"/>
            </a:endParaRPr>
          </a:p>
        </p:txBody>
      </p:sp>
      <p:sp>
        <p:nvSpPr>
          <p:cNvPr id="19" name="矩形 18"/>
          <p:cNvSpPr/>
          <p:nvPr/>
        </p:nvSpPr>
        <p:spPr bwMode="gray">
          <a:xfrm>
            <a:off x="1000125" y="444746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error-down auto-recovery cause storm-control interval </a:t>
            </a:r>
            <a:r>
              <a:rPr lang="en-US" sz="1600" i="1" dirty="0" smtClean="0">
                <a:latin typeface="Huawei Sans" panose="020C0503030203020204" pitchFamily="34" charset="0"/>
              </a:rPr>
              <a:t>interval-value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364" y="4029087"/>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Enable automatic recovery of the interface status.</a:t>
            </a:r>
            <a:endParaRPr lang="en-US" sz="1600" dirty="0">
              <a:latin typeface="Huawei Sans" panose="020C0503030203020204" pitchFamily="34" charset="0"/>
            </a:endParaRPr>
          </a:p>
        </p:txBody>
      </p:sp>
      <p:sp>
        <p:nvSpPr>
          <p:cNvPr id="16" name="矩形 15"/>
          <p:cNvSpPr/>
          <p:nvPr/>
        </p:nvSpPr>
        <p:spPr bwMode="gray">
          <a:xfrm>
            <a:off x="1000125" y="4777485"/>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Enable the interface in Error-Down state to go Up and set the auto recovery delay.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1000125" y="560120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storm-control whitelist protocol { </a:t>
            </a:r>
            <a:r>
              <a:rPr lang="en-US" sz="1600" b="1" dirty="0" err="1" smtClean="0">
                <a:latin typeface="Huawei Sans" panose="020C0503030203020204" pitchFamily="34" charset="0"/>
              </a:rPr>
              <a:t>arp</a:t>
            </a:r>
            <a:r>
              <a:rPr lang="en-US" sz="1600" b="1" dirty="0" smtClean="0">
                <a:latin typeface="Huawei Sans" panose="020C0503030203020204" pitchFamily="34" charset="0"/>
              </a:rPr>
              <a:t>-request | </a:t>
            </a:r>
            <a:r>
              <a:rPr lang="en-US" sz="1600" b="1" dirty="0" err="1" smtClean="0">
                <a:latin typeface="Huawei Sans" panose="020C0503030203020204" pitchFamily="34" charset="0"/>
              </a:rPr>
              <a:t>bpdu</a:t>
            </a:r>
            <a:r>
              <a:rPr lang="en-US" sz="1600" b="1" dirty="0" smtClean="0">
                <a:latin typeface="Huawei Sans" panose="020C0503030203020204" pitchFamily="34" charset="0"/>
              </a:rPr>
              <a:t> | </a:t>
            </a:r>
            <a:r>
              <a:rPr lang="en-US" sz="1600" b="1" dirty="0" err="1" smtClean="0">
                <a:latin typeface="Huawei Sans" panose="020C0503030203020204" pitchFamily="34" charset="0"/>
              </a:rPr>
              <a:t>dhcp</a:t>
            </a:r>
            <a:r>
              <a:rPr lang="en-US" sz="1600" b="1" dirty="0" smtClean="0">
                <a:latin typeface="Huawei Sans" panose="020C0503030203020204" pitchFamily="34" charset="0"/>
              </a:rPr>
              <a:t> | </a:t>
            </a:r>
            <a:r>
              <a:rPr lang="en-US" sz="1600" b="1" dirty="0" err="1" smtClean="0">
                <a:latin typeface="Huawei Sans" panose="020C0503030203020204" pitchFamily="34" charset="0"/>
              </a:rPr>
              <a:t>igmp</a:t>
            </a:r>
            <a:r>
              <a:rPr lang="en-US" sz="1600" b="1" dirty="0" smtClean="0">
                <a:latin typeface="Huawei Sans" panose="020C0503030203020204" pitchFamily="34" charset="0"/>
              </a:rPr>
              <a:t> | </a:t>
            </a:r>
            <a:r>
              <a:rPr lang="en-US" sz="1600" b="1" dirty="0" err="1" smtClean="0">
                <a:latin typeface="Huawei Sans" panose="020C0503030203020204" pitchFamily="34" charset="0"/>
              </a:rPr>
              <a:t>ospf</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bwMode="gray">
          <a:xfrm>
            <a:off x="551364" y="5237292"/>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(Optional) Add specified protocol packets to the traffic suppression and storm control whitelist.</a:t>
            </a:r>
            <a:endParaRPr lang="en-US" sz="1600" dirty="0">
              <a:latin typeface="Huawei Sans" panose="020C0503030203020204" pitchFamily="34" charset="0"/>
            </a:endParaRPr>
          </a:p>
        </p:txBody>
      </p:sp>
      <p:sp>
        <p:nvSpPr>
          <p:cNvPr id="23" name="五边形 22"/>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24" name="燕尾形 23"/>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11921464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Storm Control</a:t>
            </a:r>
            <a:endParaRPr lang="en-US" altLang="zh-CN" dirty="0">
              <a:sym typeface="Huawei Sans" panose="020C0503030203020204" pitchFamily="34" charset="0"/>
            </a:endParaRPr>
          </a:p>
        </p:txBody>
      </p:sp>
      <p:sp>
        <p:nvSpPr>
          <p:cNvPr id="18" name="文本占位符 17"/>
          <p:cNvSpPr>
            <a:spLocks noGrp="1"/>
          </p:cNvSpPr>
          <p:nvPr>
            <p:ph type="body" sz="quarter" idx="10"/>
          </p:nvPr>
        </p:nvSpPr>
        <p:spPr bwMode="gray">
          <a:xfrm>
            <a:off x="455612" y="2864440"/>
            <a:ext cx="5640388" cy="3063116"/>
          </a:xfrm>
        </p:spPr>
        <p:txBody>
          <a:bodyPr/>
          <a:lstStyle/>
          <a:p>
            <a:r>
              <a:rPr lang="en-US" sz="1600" dirty="0" smtClean="0"/>
              <a:t>Requirements</a:t>
            </a:r>
            <a:endParaRPr lang="en-US" altLang="zh-CN" sz="1600" dirty="0" smtClean="0">
              <a:sym typeface="Huawei Sans" panose="020C0503030203020204" pitchFamily="34" charset="0"/>
            </a:endParaRPr>
          </a:p>
          <a:p>
            <a:pPr lvl="1"/>
            <a:r>
              <a:rPr lang="en-US" sz="1400" dirty="0" smtClean="0"/>
              <a:t>The switch is required to prevent broadcast storms caused by broadcast packets, unknown multicast packets, and unknown unicast packets forwarded on the Layer 2 network.</a:t>
            </a:r>
            <a:endParaRPr lang="en-US" altLang="zh-CN" sz="1400" dirty="0" smtClean="0">
              <a:sym typeface="Huawei Sans" panose="020C0503030203020204" pitchFamily="34" charset="0"/>
            </a:endParaRPr>
          </a:p>
          <a:p>
            <a:r>
              <a:rPr lang="en-US" sz="1600" dirty="0" smtClean="0"/>
              <a:t>Configuration roadmap:</a:t>
            </a:r>
            <a:endParaRPr lang="en-US" altLang="zh-CN" sz="1600" dirty="0" smtClean="0">
              <a:sym typeface="Huawei Sans" panose="020C0503030203020204" pitchFamily="34" charset="0"/>
            </a:endParaRPr>
          </a:p>
          <a:p>
            <a:pPr lvl="1"/>
            <a:r>
              <a:rPr lang="en-US" sz="1400" dirty="0" smtClean="0"/>
              <a:t>Configure storm control on GE0/0/1 to prevent broadcast storms on the Layer 2 network.</a:t>
            </a:r>
            <a:endParaRPr lang="en-US" altLang="zh-CN" sz="1400" dirty="0" smtClean="0">
              <a:sym typeface="Huawei Sans" panose="020C0503030203020204" pitchFamily="34" charset="0"/>
            </a:endParaRPr>
          </a:p>
          <a:p>
            <a:endParaRPr lang="en-US" altLang="zh-CN" sz="1600" dirty="0" smtClean="0">
              <a:sym typeface="Huawei Sans" panose="020C0503030203020204" pitchFamily="34" charset="0"/>
            </a:endParaRPr>
          </a:p>
        </p:txBody>
      </p:sp>
      <p:grpSp>
        <p:nvGrpSpPr>
          <p:cNvPr id="3" name="组合 2"/>
          <p:cNvGrpSpPr/>
          <p:nvPr/>
        </p:nvGrpSpPr>
        <p:grpSpPr bwMode="gray">
          <a:xfrm>
            <a:off x="494324" y="1723882"/>
            <a:ext cx="5420701" cy="809061"/>
            <a:chOff x="528984" y="2104709"/>
            <a:chExt cx="5420701" cy="809061"/>
          </a:xfrm>
        </p:grpSpPr>
        <p:grpSp>
          <p:nvGrpSpPr>
            <p:cNvPr id="4" name="组合 3"/>
            <p:cNvGrpSpPr/>
            <p:nvPr/>
          </p:nvGrpSpPr>
          <p:grpSpPr bwMode="gray">
            <a:xfrm>
              <a:off x="528984" y="2105278"/>
              <a:ext cx="5420701" cy="808492"/>
              <a:chOff x="2147059" y="2376937"/>
              <a:chExt cx="5420701" cy="808492"/>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31638" y="2391908"/>
                <a:ext cx="892562" cy="56044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523452" y="2376937"/>
                <a:ext cx="938683" cy="589407"/>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91615" y="2450241"/>
                <a:ext cx="540000" cy="442800"/>
              </a:xfrm>
              <a:prstGeom prst="rect">
                <a:avLst/>
              </a:prstGeom>
            </p:spPr>
          </p:pic>
          <p:pic>
            <p:nvPicPr>
              <p:cNvPr id="10" name="图片 9" descr="通用交换机.png"/>
              <p:cNvPicPr>
                <a:picLocks noChangeAspect="1"/>
              </p:cNvPicPr>
              <p:nvPr/>
            </p:nvPicPr>
            <p:blipFill>
              <a:blip r:embed="rId5" cstate="print"/>
              <a:stretch>
                <a:fillRect/>
              </a:stretch>
            </p:blipFill>
            <p:spPr bwMode="gray">
              <a:xfrm>
                <a:off x="3957293" y="2451223"/>
                <a:ext cx="540000" cy="441818"/>
              </a:xfrm>
              <a:prstGeom prst="rect">
                <a:avLst/>
              </a:prstGeom>
            </p:spPr>
          </p:pic>
          <p:cxnSp>
            <p:nvCxnSpPr>
              <p:cNvPr id="11" name="直接连接符 10"/>
              <p:cNvCxnSpPr>
                <a:stCxn id="7" idx="3"/>
                <a:endCxn id="10" idx="1"/>
              </p:cNvCxnSpPr>
              <p:nvPr/>
            </p:nvCxnSpPr>
            <p:spPr bwMode="gray">
              <a:xfrm>
                <a:off x="3124200" y="2672132"/>
                <a:ext cx="83309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3"/>
                <a:endCxn id="9" idx="1"/>
              </p:cNvCxnSpPr>
              <p:nvPr/>
            </p:nvCxnSpPr>
            <p:spPr bwMode="gray">
              <a:xfrm flipV="1">
                <a:off x="4497293" y="2671641"/>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3"/>
                <a:endCxn id="8" idx="1"/>
              </p:cNvCxnSpPr>
              <p:nvPr/>
            </p:nvCxnSpPr>
            <p:spPr bwMode="gray">
              <a:xfrm>
                <a:off x="5831615" y="2671641"/>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gray">
              <a:xfrm>
                <a:off x="2147059" y="2460608"/>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2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6475827" y="2460608"/>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3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846699" y="287765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237951" y="2877651"/>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 name="文本框 4"/>
            <p:cNvSpPr txBox="1"/>
            <p:nvPr/>
          </p:nvSpPr>
          <p:spPr bwMode="gray">
            <a:xfrm>
              <a:off x="1621466" y="210470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文本框 18"/>
          <p:cNvSpPr txBox="1"/>
          <p:nvPr/>
        </p:nvSpPr>
        <p:spPr bwMode="gray">
          <a:xfrm>
            <a:off x="6054090" y="1887498"/>
            <a:ext cx="2561920" cy="369332"/>
          </a:xfrm>
          <a:prstGeom prst="rect">
            <a:avLst/>
          </a:prstGeom>
          <a:noFill/>
          <a:ln>
            <a:noFill/>
          </a:ln>
        </p:spPr>
        <p:txBody>
          <a:bodyPr wrap="none" rtlCol="0">
            <a:spAutoFit/>
          </a:bodyPr>
          <a:lstStyle/>
          <a:p>
            <a:pPr fontAlgn="ctr"/>
            <a:r>
              <a:rPr lang="en-US" b="1" dirty="0" smtClean="0">
                <a:latin typeface="Huawei Sans" panose="020C0503030203020204" pitchFamily="34" charset="0"/>
              </a:rPr>
              <a:t>Switch configuration:</a:t>
            </a:r>
            <a:endParaRPr lang="en-US" b="1" dirty="0">
              <a:latin typeface="Huawei Sans" panose="020C0503030203020204" pitchFamily="34" charset="0"/>
            </a:endParaRPr>
          </a:p>
        </p:txBody>
      </p:sp>
      <p:sp>
        <p:nvSpPr>
          <p:cNvPr id="20" name="文本框 19"/>
          <p:cNvSpPr txBox="1"/>
          <p:nvPr/>
        </p:nvSpPr>
        <p:spPr bwMode="gray">
          <a:xfrm>
            <a:off x="6096000" y="2315855"/>
            <a:ext cx="5649913" cy="2677656"/>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smtClean="0">
                <a:latin typeface="Huawei Sans" panose="020C0503030203020204" pitchFamily="34" charset="0"/>
              </a:rPr>
              <a:t>[Switch] storm-control whitelist protocol </a:t>
            </a:r>
            <a:r>
              <a:rPr lang="en-US" dirty="0" err="1" smtClean="0">
                <a:latin typeface="Huawei Sans" panose="020C0503030203020204" pitchFamily="34" charset="0"/>
              </a:rPr>
              <a:t>arp</a:t>
            </a:r>
            <a:r>
              <a:rPr lang="en-US" dirty="0" smtClean="0">
                <a:latin typeface="Huawei Sans" panose="020C0503030203020204" pitchFamily="34" charset="0"/>
              </a:rPr>
              <a:t>-request</a:t>
            </a:r>
          </a:p>
          <a:p>
            <a:pPr fontAlgn="ctr">
              <a:lnSpc>
                <a:spcPct val="100000"/>
              </a:lnSpc>
            </a:pPr>
            <a:r>
              <a:rPr lang="en-US" dirty="0" smtClean="0">
                <a:latin typeface="Huawei Sans" panose="020C0503030203020204" pitchFamily="34" charset="0"/>
              </a:rPr>
              <a:t>[Switch] interface gigabitethernet0/0/1</a:t>
            </a:r>
          </a:p>
          <a:p>
            <a:pPr fontAlgn="ctr">
              <a:lnSpc>
                <a:spcPct val="100000"/>
              </a:lnSpc>
            </a:pPr>
            <a:r>
              <a:rPr lang="en-US" dirty="0" smtClean="0">
                <a:latin typeface="Huawei Sans" panose="020C0503030203020204" pitchFamily="34" charset="0"/>
              </a:rPr>
              <a:t>[Switch-GigabitEthernet0/0/1] storm-control broadcast min-rate 1000 max-rate 2000</a:t>
            </a:r>
          </a:p>
          <a:p>
            <a:pPr fontAlgn="ctr">
              <a:lnSpc>
                <a:spcPct val="100000"/>
              </a:lnSpc>
            </a:pPr>
            <a:r>
              <a:rPr lang="en-US" dirty="0" smtClean="0">
                <a:latin typeface="Huawei Sans" panose="020C0503030203020204" pitchFamily="34" charset="0"/>
              </a:rPr>
              <a:t>[Switch-GigabitEthernet0/0/1] storm-control multicast min-rate 1000 max-rate 2000</a:t>
            </a:r>
          </a:p>
          <a:p>
            <a:pPr fontAlgn="ctr">
              <a:lnSpc>
                <a:spcPct val="100000"/>
              </a:lnSpc>
            </a:pPr>
            <a:r>
              <a:rPr lang="en-US" dirty="0" smtClean="0">
                <a:latin typeface="Huawei Sans" panose="020C0503030203020204" pitchFamily="34" charset="0"/>
              </a:rPr>
              <a:t>[Switch-GigabitEthernet0/0/1] storm-control unicast min-rate 1000 max-rate 2000</a:t>
            </a:r>
          </a:p>
          <a:p>
            <a:pPr fontAlgn="ctr">
              <a:lnSpc>
                <a:spcPct val="100000"/>
              </a:lnSpc>
            </a:pPr>
            <a:r>
              <a:rPr lang="en-US" dirty="0" smtClean="0">
                <a:latin typeface="Huawei Sans" panose="020C0503030203020204" pitchFamily="34" charset="0"/>
              </a:rPr>
              <a:t>[Switch-GigabitEthernet0/0/1] storm-control interval 90</a:t>
            </a:r>
          </a:p>
          <a:p>
            <a:pPr fontAlgn="ctr">
              <a:lnSpc>
                <a:spcPct val="100000"/>
              </a:lnSpc>
            </a:pPr>
            <a:r>
              <a:rPr lang="en-US" dirty="0" smtClean="0">
                <a:latin typeface="Huawei Sans" panose="020C0503030203020204" pitchFamily="34" charset="0"/>
              </a:rPr>
              <a:t>[Switch-GigabitEthernet0/0/1] storm-control action block</a:t>
            </a:r>
          </a:p>
          <a:p>
            <a:pPr fontAlgn="ctr">
              <a:lnSpc>
                <a:spcPct val="100000"/>
              </a:lnSpc>
            </a:pPr>
            <a:r>
              <a:rPr lang="en-US" dirty="0" smtClean="0">
                <a:latin typeface="Huawei Sans" panose="020C0503030203020204" pitchFamily="34" charset="0"/>
              </a:rPr>
              <a:t>[Switch-GigabitEthernet0/0/1] storm-control enable trap</a:t>
            </a:r>
          </a:p>
          <a:p>
            <a:pPr fontAlgn="ctr">
              <a:lnSpc>
                <a:spcPct val="100000"/>
              </a:lnSpc>
            </a:pPr>
            <a:r>
              <a:rPr lang="en-US" dirty="0" smtClean="0">
                <a:latin typeface="Huawei Sans" panose="020C0503030203020204" pitchFamily="34" charset="0"/>
              </a:rPr>
              <a:t># Enable the trap function for storm control.</a:t>
            </a:r>
            <a:endParaRPr lang="en-US" altLang="zh-CN" dirty="0">
              <a:latin typeface="Huawei Sans" panose="020C0503030203020204" pitchFamily="34" charset="0"/>
              <a:sym typeface="Huawei Sans" panose="020C0503030203020204" pitchFamily="34" charset="0"/>
            </a:endParaRPr>
          </a:p>
        </p:txBody>
      </p:sp>
      <p:sp>
        <p:nvSpPr>
          <p:cNvPr id="21" name="五边形 20"/>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22" name="燕尾形 21"/>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146440632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dirty="0" smtClean="0"/>
              <a:t>Run the </a:t>
            </a:r>
            <a:r>
              <a:rPr lang="en-US" sz="1600" b="1" dirty="0" smtClean="0"/>
              <a:t>display storm-control interface </a:t>
            </a:r>
            <a:r>
              <a:rPr lang="en-US" sz="1600" dirty="0" smtClean="0"/>
              <a:t>command to check the storm control configuration on GE0/0/1.</a:t>
            </a:r>
            <a:endParaRPr lang="en-US" sz="1600" dirty="0"/>
          </a:p>
        </p:txBody>
      </p:sp>
      <p:sp>
        <p:nvSpPr>
          <p:cNvPr id="4" name="矩形 3"/>
          <p:cNvSpPr/>
          <p:nvPr/>
        </p:nvSpPr>
        <p:spPr bwMode="gray">
          <a:xfrm>
            <a:off x="1883230" y="1628142"/>
            <a:ext cx="8240486" cy="2246769"/>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[Switch]display storm-control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err="1" smtClean="0">
                <a:solidFill>
                  <a:prstClr val="black"/>
                </a:solidFill>
                <a:latin typeface="Huawei Sans" panose="020C0503030203020204" pitchFamily="34" charset="0"/>
              </a:rPr>
              <a:t>PortName</a:t>
            </a:r>
            <a:r>
              <a:rPr lang="en-US" sz="1400" dirty="0" smtClean="0">
                <a:solidFill>
                  <a:prstClr val="black"/>
                </a:solidFill>
                <a:latin typeface="Huawei Sans" panose="020C0503030203020204" pitchFamily="34" charset="0"/>
              </a:rPr>
              <a:t>     Type      Rate      	Mode 	Action   	Punish-  Trap Log </a:t>
            </a:r>
            <a:r>
              <a:rPr lang="en-US" sz="1400" dirty="0" err="1" smtClean="0">
                <a:solidFill>
                  <a:prstClr val="black"/>
                </a:solidFill>
                <a:latin typeface="Huawei Sans" panose="020C0503030203020204" pitchFamily="34" charset="0"/>
              </a:rPr>
              <a:t>Int</a:t>
            </a:r>
            <a:r>
              <a:rPr lang="en-US" sz="1400" dirty="0" smtClean="0">
                <a:solidFill>
                  <a:prstClr val="black"/>
                </a:solidFill>
                <a:latin typeface="Huawei Sans" panose="020C0503030203020204" pitchFamily="34" charset="0"/>
              </a:rPr>
              <a:t> 	Last-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(Min/Max)               	 	Status                	Punish-Time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GE0/0/1      Multicast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/2000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GE0/0/1      Broadcast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/2000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GE0/0/1      Unicast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smtClean="0">
                <a:solidFill>
                  <a:prstClr val="black"/>
                </a:solidFill>
                <a:latin typeface="Huawei Sans" panose="020C0503030203020204" pitchFamily="34" charset="0"/>
              </a:rPr>
              <a:t>                     	/2000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五边形 4"/>
          <p:cNvSpPr/>
          <p:nvPr/>
        </p:nvSpPr>
        <p:spPr bwMode="gray">
          <a:xfrm>
            <a:off x="8778241" y="82774"/>
            <a:ext cx="1706257"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Traffic Suppression</a:t>
            </a:r>
          </a:p>
        </p:txBody>
      </p:sp>
      <p:sp>
        <p:nvSpPr>
          <p:cNvPr id="6" name="燕尾形 5"/>
          <p:cNvSpPr/>
          <p:nvPr/>
        </p:nvSpPr>
        <p:spPr bwMode="gray">
          <a:xfrm>
            <a:off x="10393057" y="82774"/>
            <a:ext cx="1354443" cy="286161"/>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Storm Control</a:t>
            </a:r>
          </a:p>
        </p:txBody>
      </p:sp>
    </p:spTree>
    <p:extLst>
      <p:ext uri="{BB962C8B-B14F-4D97-AF65-F5344CB8AC3E}">
        <p14:creationId xmlns:p14="http://schemas.microsoft.com/office/powerpoint/2010/main" val="25677276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Port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Flapping Prevention and Detection</a:t>
            </a:r>
            <a:endParaRPr lang="en-US" altLang="zh-CN" sz="1600" dirty="0">
              <a:solidFill>
                <a:schemeClr val="bg1">
                  <a:lumMod val="50000"/>
                </a:schemeClr>
              </a:solidFill>
              <a:sym typeface="Huawei Sans" panose="020C0503030203020204" pitchFamily="34" charset="0"/>
            </a:endParaRPr>
          </a:p>
          <a:p>
            <a:pPr lvl="1"/>
            <a:r>
              <a:rPr lang="en-US" sz="1600" dirty="0" err="1">
                <a:solidFill>
                  <a:schemeClr val="bg1">
                    <a:lumMod val="50000"/>
                  </a:schemeClr>
                </a:solidFill>
              </a:rPr>
              <a:t>MACsec</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Traffic Control</a:t>
            </a:r>
            <a:endParaRPr lang="en-US" altLang="zh-CN" sz="16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600" dirty="0"/>
              <a:t>DHCP Snooping</a:t>
            </a:r>
          </a:p>
          <a:p>
            <a:pPr lvl="1"/>
            <a:r>
              <a:rPr lang="en-US" sz="1600" dirty="0" smtClean="0">
                <a:solidFill>
                  <a:schemeClr val="bg1">
                    <a:lumMod val="50000"/>
                  </a:schemeClr>
                </a:solidFill>
              </a:rPr>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02514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Background of Port Isolation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400" dirty="0" smtClean="0"/>
              <a:t>On an Ethernet switching network, to implement Layer 2 isolation between packets, users usually add different interfaces to different VLANs to isolate Layer 2 broadcast domains.</a:t>
            </a:r>
            <a:endParaRPr lang="en-US" altLang="zh-CN" sz="1400" dirty="0" smtClean="0">
              <a:sym typeface="Huawei Sans" panose="020C0503030203020204" pitchFamily="34" charset="0"/>
            </a:endParaRPr>
          </a:p>
          <a:p>
            <a:r>
              <a:rPr lang="en-US" sz="1400" dirty="0" smtClean="0"/>
              <a:t>On a large-scale network, there are various service requirements. Simply using VLANs to implement Layer 2 isolation of packets wastes limited VLAN resources.</a:t>
            </a:r>
            <a:endParaRPr lang="en-US" altLang="zh-CN" sz="1400" dirty="0" smtClean="0">
              <a:sym typeface="Huawei Sans" panose="020C0503030203020204" pitchFamily="34" charset="0"/>
            </a:endParaRPr>
          </a:p>
          <a:p>
            <a:r>
              <a:rPr lang="en-US" sz="1400" dirty="0" smtClean="0"/>
              <a:t>As shown in the following figure, although PC1 and PC2 belong to the same VLAN, they cannot communicate with each other at Layer 2 but can communicate with each other at Layer 3. PC1 and PC3 cannot communicate with each other in any case, but hosts in VLAN 3 can access hosts in VLAN 2. How is this problem solved?</a:t>
            </a:r>
            <a:endParaRPr lang="en-US" altLang="zh-CN" sz="1400" dirty="0" smtClean="0">
              <a:sym typeface="Huawei Sans" panose="020C0503030203020204" pitchFamily="34" charset="0"/>
            </a:endParaRPr>
          </a:p>
          <a:p>
            <a:endParaRPr lang="en-US" altLang="zh-CN" sz="1400" dirty="0">
              <a:sym typeface="Huawei Sans" panose="020C0503030203020204" pitchFamily="34" charset="0"/>
            </a:endParaRPr>
          </a:p>
        </p:txBody>
      </p:sp>
      <p:grpSp>
        <p:nvGrpSpPr>
          <p:cNvPr id="83" name="组合 82"/>
          <p:cNvGrpSpPr/>
          <p:nvPr/>
        </p:nvGrpSpPr>
        <p:grpSpPr bwMode="gray">
          <a:xfrm>
            <a:off x="4684914" y="3214243"/>
            <a:ext cx="5023194" cy="2907741"/>
            <a:chOff x="780545" y="2566324"/>
            <a:chExt cx="5023194" cy="2907741"/>
          </a:xfrm>
        </p:grpSpPr>
        <p:sp>
          <p:nvSpPr>
            <p:cNvPr id="84" name="圆角矩形 83"/>
            <p:cNvSpPr/>
            <p:nvPr/>
          </p:nvSpPr>
          <p:spPr bwMode="gray">
            <a:xfrm>
              <a:off x="780545" y="3854815"/>
              <a:ext cx="2451236" cy="1619250"/>
            </a:xfrm>
            <a:prstGeom prst="roundRect">
              <a:avLst>
                <a:gd name="adj" fmla="val 902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3352503" y="3854815"/>
              <a:ext cx="2451236" cy="1619250"/>
            </a:xfrm>
            <a:prstGeom prst="roundRect">
              <a:avLst>
                <a:gd name="adj" fmla="val 902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1563146" y="5104733"/>
              <a:ext cx="976549" cy="369332"/>
            </a:xfrm>
            <a:prstGeom prst="rect">
              <a:avLst/>
            </a:prstGeom>
            <a:noFill/>
          </p:spPr>
          <p:txBody>
            <a:bodyPr wrap="none" rtlCol="0">
              <a:spAutoFit/>
            </a:bodyPr>
            <a:lstStyle/>
            <a:p>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VLAN 2</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4157661" y="5104733"/>
              <a:ext cx="976549" cy="369332"/>
            </a:xfrm>
            <a:prstGeom prst="rect">
              <a:avLst/>
            </a:prstGeom>
            <a:noFill/>
          </p:spPr>
          <p:txBody>
            <a:bodyPr wrap="none" rtlCol="0">
              <a:spAutoFit/>
            </a:bodyPr>
            <a:lstStyle/>
            <a:p>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VLAN 3</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bwMode="gray">
            <a:xfrm>
              <a:off x="863813" y="2566324"/>
              <a:ext cx="4809460" cy="2330958"/>
              <a:chOff x="785582" y="3052929"/>
              <a:chExt cx="4809460" cy="2330958"/>
            </a:xfrm>
          </p:grpSpPr>
          <p:pic>
            <p:nvPicPr>
              <p:cNvPr id="90" name="图片 89" descr="PC.png"/>
              <p:cNvPicPr>
                <a:picLocks noChangeAspect="1"/>
              </p:cNvPicPr>
              <p:nvPr/>
            </p:nvPicPr>
            <p:blipFill>
              <a:blip r:embed="rId3" cstate="print"/>
              <a:stretch>
                <a:fillRect/>
              </a:stretch>
            </p:blipFill>
            <p:spPr bwMode="gray">
              <a:xfrm>
                <a:off x="785582" y="4601083"/>
                <a:ext cx="539063" cy="414000"/>
              </a:xfrm>
              <a:prstGeom prst="rect">
                <a:avLst/>
              </a:prstGeom>
            </p:spPr>
          </p:pic>
          <p:pic>
            <p:nvPicPr>
              <p:cNvPr id="91" name="图片 90" descr="PC.png"/>
              <p:cNvPicPr>
                <a:picLocks noChangeAspect="1"/>
              </p:cNvPicPr>
              <p:nvPr/>
            </p:nvPicPr>
            <p:blipFill>
              <a:blip r:embed="rId3" cstate="print"/>
              <a:stretch>
                <a:fillRect/>
              </a:stretch>
            </p:blipFill>
            <p:spPr bwMode="gray">
              <a:xfrm>
                <a:off x="1639661" y="4601083"/>
                <a:ext cx="539063" cy="414000"/>
              </a:xfrm>
              <a:prstGeom prst="rect">
                <a:avLst/>
              </a:prstGeom>
            </p:spPr>
          </p:pic>
          <p:pic>
            <p:nvPicPr>
              <p:cNvPr id="92" name="图片 91" descr="PC.png"/>
              <p:cNvPicPr>
                <a:picLocks noChangeAspect="1"/>
              </p:cNvPicPr>
              <p:nvPr/>
            </p:nvPicPr>
            <p:blipFill>
              <a:blip r:embed="rId3" cstate="print"/>
              <a:stretch>
                <a:fillRect/>
              </a:stretch>
            </p:blipFill>
            <p:spPr bwMode="gray">
              <a:xfrm>
                <a:off x="2493740" y="4601083"/>
                <a:ext cx="539063" cy="414000"/>
              </a:xfrm>
              <a:prstGeom prst="rect">
                <a:avLst/>
              </a:prstGeom>
            </p:spPr>
          </p:pic>
          <p:pic>
            <p:nvPicPr>
              <p:cNvPr id="93" name="图片 92" descr="PC.png"/>
              <p:cNvPicPr>
                <a:picLocks noChangeAspect="1"/>
              </p:cNvPicPr>
              <p:nvPr/>
            </p:nvPicPr>
            <p:blipFill>
              <a:blip r:embed="rId3" cstate="print"/>
              <a:stretch>
                <a:fillRect/>
              </a:stretch>
            </p:blipFill>
            <p:spPr bwMode="gray">
              <a:xfrm>
                <a:off x="3347819" y="4601083"/>
                <a:ext cx="539063" cy="414000"/>
              </a:xfrm>
              <a:prstGeom prst="rect">
                <a:avLst/>
              </a:prstGeom>
            </p:spPr>
          </p:pic>
          <p:pic>
            <p:nvPicPr>
              <p:cNvPr id="94" name="图片 93" descr="PC.png"/>
              <p:cNvPicPr>
                <a:picLocks noChangeAspect="1"/>
              </p:cNvPicPr>
              <p:nvPr/>
            </p:nvPicPr>
            <p:blipFill>
              <a:blip r:embed="rId3" cstate="print"/>
              <a:stretch>
                <a:fillRect/>
              </a:stretch>
            </p:blipFill>
            <p:spPr bwMode="gray">
              <a:xfrm>
                <a:off x="4201898" y="4601083"/>
                <a:ext cx="539063" cy="414000"/>
              </a:xfrm>
              <a:prstGeom prst="rect">
                <a:avLst/>
              </a:prstGeom>
            </p:spPr>
          </p:pic>
          <p:pic>
            <p:nvPicPr>
              <p:cNvPr id="95" name="图片 94" descr="PC.png"/>
              <p:cNvPicPr>
                <a:picLocks noChangeAspect="1"/>
              </p:cNvPicPr>
              <p:nvPr/>
            </p:nvPicPr>
            <p:blipFill>
              <a:blip r:embed="rId3" cstate="print"/>
              <a:stretch>
                <a:fillRect/>
              </a:stretch>
            </p:blipFill>
            <p:spPr bwMode="gray">
              <a:xfrm>
                <a:off x="5055979" y="4601083"/>
                <a:ext cx="539063" cy="414000"/>
              </a:xfrm>
              <a:prstGeom prst="rect">
                <a:avLst/>
              </a:prstGeom>
            </p:spPr>
          </p:pic>
          <p:sp>
            <p:nvSpPr>
              <p:cNvPr id="96" name="文本框 95"/>
              <p:cNvSpPr txBox="1"/>
              <p:nvPr/>
            </p:nvSpPr>
            <p:spPr bwMode="gray">
              <a:xfrm>
                <a:off x="785582"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1615884"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bwMode="gray">
              <a:xfrm>
                <a:off x="2516193"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3346495"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PC4</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4206380"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PC5</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bwMode="gray">
              <a:xfrm>
                <a:off x="5036682" y="5045333"/>
                <a:ext cx="542136"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PC6</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3013431" y="3105761"/>
                <a:ext cx="0" cy="6105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bwMode="gray">
              <a:xfrm>
                <a:off x="3093249" y="3105761"/>
                <a:ext cx="0" cy="88521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3173067" y="3105761"/>
                <a:ext cx="0" cy="110428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bwMode="gray">
              <a:xfrm>
                <a:off x="3252885" y="3229586"/>
                <a:ext cx="0" cy="98046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bwMode="gray">
              <a:xfrm>
                <a:off x="3332703" y="3157176"/>
                <a:ext cx="0" cy="8337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3412523" y="3157176"/>
                <a:ext cx="0" cy="55916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90" idx="0"/>
              </p:cNvCxnSpPr>
              <p:nvPr/>
            </p:nvCxnSpPr>
            <p:spPr bwMode="gray">
              <a:xfrm flipH="1">
                <a:off x="1055114"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0"/>
              </p:cNvCxnSpPr>
              <p:nvPr/>
            </p:nvCxnSpPr>
            <p:spPr bwMode="gray">
              <a:xfrm>
                <a:off x="1909193"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92" idx="0"/>
              </p:cNvCxnSpPr>
              <p:nvPr/>
            </p:nvCxnSpPr>
            <p:spPr bwMode="gray">
              <a:xfrm>
                <a:off x="2763272"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endCxn id="93" idx="0"/>
              </p:cNvCxnSpPr>
              <p:nvPr/>
            </p:nvCxnSpPr>
            <p:spPr bwMode="gray">
              <a:xfrm>
                <a:off x="3617351"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endCxn id="94" idx="0"/>
              </p:cNvCxnSpPr>
              <p:nvPr/>
            </p:nvCxnSpPr>
            <p:spPr bwMode="gray">
              <a:xfrm>
                <a:off x="4471430"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endCxn id="95" idx="0"/>
              </p:cNvCxnSpPr>
              <p:nvPr/>
            </p:nvCxnSpPr>
            <p:spPr bwMode="gray">
              <a:xfrm>
                <a:off x="5325511"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a:off x="1045889" y="3716338"/>
                <a:ext cx="19675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H="1">
                <a:off x="1909193" y="3990975"/>
                <a:ext cx="119214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bwMode="gray">
              <a:xfrm flipH="1">
                <a:off x="2763272" y="4210050"/>
                <a:ext cx="40979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gray">
              <a:xfrm flipH="1">
                <a:off x="3402998" y="3716338"/>
                <a:ext cx="19225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flipH="1">
                <a:off x="3327162" y="3990975"/>
                <a:ext cx="114426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H="1">
                <a:off x="3246536" y="4210050"/>
                <a:ext cx="37081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20" name="图片 11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53834" y="3052929"/>
                <a:ext cx="540000" cy="442800"/>
              </a:xfrm>
              <a:prstGeom prst="rect">
                <a:avLst/>
              </a:prstGeom>
            </p:spPr>
          </p:pic>
        </p:grpSp>
        <p:sp>
          <p:nvSpPr>
            <p:cNvPr id="89" name="文本框 88"/>
            <p:cNvSpPr txBox="1"/>
            <p:nvPr/>
          </p:nvSpPr>
          <p:spPr bwMode="gray">
            <a:xfrm>
              <a:off x="3512560" y="2670571"/>
              <a:ext cx="798617" cy="338554"/>
            </a:xfrm>
            <a:prstGeom prst="rect">
              <a:avLst/>
            </a:prstGeom>
            <a:noFill/>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Switch</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1" name="任意多边形 120"/>
          <p:cNvSpPr/>
          <p:nvPr/>
        </p:nvSpPr>
        <p:spPr bwMode="gray">
          <a:xfrm>
            <a:off x="5228253" y="4343920"/>
            <a:ext cx="1443343" cy="392672"/>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Lst>
            <a:ahLst/>
            <a:cxnLst>
              <a:cxn ang="0">
                <a:pos x="connsiteX0" y="connsiteY0"/>
              </a:cxn>
              <a:cxn ang="0">
                <a:pos x="connsiteX1" y="connsiteY1"/>
              </a:cxn>
            </a:cxnLst>
            <a:rect l="l" t="t" r="r" b="b"/>
            <a:pathLst>
              <a:path w="10099" h="123707">
                <a:moveTo>
                  <a:pt x="0" y="123707"/>
                </a:moveTo>
                <a:cubicBezTo>
                  <a:pt x="3333" y="-19997"/>
                  <a:pt x="5338" y="-59674"/>
                  <a:pt x="10099" y="119703"/>
                </a:cubicBezTo>
              </a:path>
            </a:pathLst>
          </a:custGeom>
          <a:noFill/>
          <a:ln>
            <a:solidFill>
              <a:srgbClr val="ED6D0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任意多边形 121"/>
          <p:cNvSpPr/>
          <p:nvPr/>
        </p:nvSpPr>
        <p:spPr bwMode="gray">
          <a:xfrm>
            <a:off x="5156525" y="4278383"/>
            <a:ext cx="650945" cy="392672"/>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Lst>
            <a:ahLst/>
            <a:cxnLst>
              <a:cxn ang="0">
                <a:pos x="connsiteX0" y="connsiteY0"/>
              </a:cxn>
              <a:cxn ang="0">
                <a:pos x="connsiteX1" y="connsiteY1"/>
              </a:cxn>
            </a:cxnLst>
            <a:rect l="l" t="t" r="r" b="b"/>
            <a:pathLst>
              <a:path w="10099" h="123707">
                <a:moveTo>
                  <a:pt x="0" y="123707"/>
                </a:moveTo>
                <a:cubicBezTo>
                  <a:pt x="3333" y="-19997"/>
                  <a:pt x="5338" y="-59674"/>
                  <a:pt x="10099" y="119703"/>
                </a:cubicBezTo>
              </a:path>
            </a:pathLst>
          </a:custGeom>
          <a:noFill/>
          <a:ln>
            <a:solidFill>
              <a:srgbClr val="ED6D00"/>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任意多边形 122"/>
          <p:cNvSpPr/>
          <p:nvPr/>
        </p:nvSpPr>
        <p:spPr bwMode="gray">
          <a:xfrm rot="10800000">
            <a:off x="6393166" y="5647889"/>
            <a:ext cx="1606690" cy="358929"/>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 name="connsiteX0" fmla="*/ 0 w 10099"/>
              <a:gd name="connsiteY0" fmla="*/ 126280 h 126280"/>
              <a:gd name="connsiteX1" fmla="*/ 10099 w 10099"/>
              <a:gd name="connsiteY1" fmla="*/ 122276 h 126280"/>
              <a:gd name="connsiteX0" fmla="*/ 0 w 19097"/>
              <a:gd name="connsiteY0" fmla="*/ 120292 h 127624"/>
              <a:gd name="connsiteX1" fmla="*/ 19097 w 19097"/>
              <a:gd name="connsiteY1" fmla="*/ 127624 h 127624"/>
              <a:gd name="connsiteX0" fmla="*/ 0 w 24942"/>
              <a:gd name="connsiteY0" fmla="*/ 134071 h 134071"/>
              <a:gd name="connsiteX1" fmla="*/ 24942 w 24942"/>
              <a:gd name="connsiteY1" fmla="*/ 116063 h 134071"/>
              <a:gd name="connsiteX0" fmla="*/ 0 w 24942"/>
              <a:gd name="connsiteY0" fmla="*/ 114738 h 114738"/>
              <a:gd name="connsiteX1" fmla="*/ 24942 w 24942"/>
              <a:gd name="connsiteY1" fmla="*/ 96730 h 114738"/>
              <a:gd name="connsiteX0" fmla="*/ 0 w 24942"/>
              <a:gd name="connsiteY0" fmla="*/ 105765 h 105765"/>
              <a:gd name="connsiteX1" fmla="*/ 24942 w 24942"/>
              <a:gd name="connsiteY1" fmla="*/ 87757 h 105765"/>
              <a:gd name="connsiteX0" fmla="*/ 0 w 24746"/>
              <a:gd name="connsiteY0" fmla="*/ 97509 h 97509"/>
              <a:gd name="connsiteX1" fmla="*/ 24746 w 24746"/>
              <a:gd name="connsiteY1" fmla="*/ 94868 h 97509"/>
              <a:gd name="connsiteX0" fmla="*/ 0 w 24746"/>
              <a:gd name="connsiteY0" fmla="*/ 95372 h 95372"/>
              <a:gd name="connsiteX1" fmla="*/ 24746 w 24746"/>
              <a:gd name="connsiteY1" fmla="*/ 92731 h 95372"/>
              <a:gd name="connsiteX0" fmla="*/ 0 w 24746"/>
              <a:gd name="connsiteY0" fmla="*/ 101860 h 101860"/>
              <a:gd name="connsiteX1" fmla="*/ 24746 w 24746"/>
              <a:gd name="connsiteY1" fmla="*/ 99219 h 101860"/>
              <a:gd name="connsiteX0" fmla="*/ 0 w 24746"/>
              <a:gd name="connsiteY0" fmla="*/ 106448 h 106448"/>
              <a:gd name="connsiteX1" fmla="*/ 24746 w 24746"/>
              <a:gd name="connsiteY1" fmla="*/ 103807 h 106448"/>
              <a:gd name="connsiteX0" fmla="*/ 0 w 24746"/>
              <a:gd name="connsiteY0" fmla="*/ 112844 h 112844"/>
              <a:gd name="connsiteX1" fmla="*/ 24746 w 24746"/>
              <a:gd name="connsiteY1" fmla="*/ 110203 h 112844"/>
              <a:gd name="connsiteX0" fmla="*/ 0 w 24746"/>
              <a:gd name="connsiteY0" fmla="*/ 124087 h 124087"/>
              <a:gd name="connsiteX1" fmla="*/ 24746 w 24746"/>
              <a:gd name="connsiteY1" fmla="*/ 121446 h 124087"/>
            </a:gdLst>
            <a:ahLst/>
            <a:cxnLst>
              <a:cxn ang="0">
                <a:pos x="connsiteX0" y="connsiteY0"/>
              </a:cxn>
              <a:cxn ang="0">
                <a:pos x="connsiteX1" y="connsiteY1"/>
              </a:cxn>
            </a:cxnLst>
            <a:rect l="l" t="t" r="r" b="b"/>
            <a:pathLst>
              <a:path w="24746" h="124087">
                <a:moveTo>
                  <a:pt x="0" y="124087"/>
                </a:moveTo>
                <a:cubicBezTo>
                  <a:pt x="11995" y="-41859"/>
                  <a:pt x="12050" y="-39986"/>
                  <a:pt x="24746" y="121446"/>
                </a:cubicBezTo>
              </a:path>
            </a:pathLst>
          </a:custGeom>
          <a:noFill/>
          <a:ln>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4" name="组合 123"/>
          <p:cNvGrpSpPr/>
          <p:nvPr/>
        </p:nvGrpSpPr>
        <p:grpSpPr bwMode="gray">
          <a:xfrm>
            <a:off x="5358250" y="4241834"/>
            <a:ext cx="210767" cy="211638"/>
            <a:chOff x="856677" y="2615810"/>
            <a:chExt cx="288000" cy="288000"/>
          </a:xfrm>
          <a:solidFill>
            <a:srgbClr val="ED6D00"/>
          </a:solidFill>
        </p:grpSpPr>
        <p:sp>
          <p:nvSpPr>
            <p:cNvPr id="125" name="椭圆 124"/>
            <p:cNvSpPr/>
            <p:nvPr/>
          </p:nvSpPr>
          <p:spPr bwMode="gray">
            <a:xfrm>
              <a:off x="856677" y="2615810"/>
              <a:ext cx="288000" cy="2880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6" name="组合 125"/>
            <p:cNvGrpSpPr/>
            <p:nvPr/>
          </p:nvGrpSpPr>
          <p:grpSpPr bwMode="gray">
            <a:xfrm>
              <a:off x="923444" y="2692169"/>
              <a:ext cx="144001" cy="144002"/>
              <a:chOff x="898853" y="2657982"/>
              <a:chExt cx="203649" cy="203652"/>
            </a:xfrm>
            <a:grpFill/>
          </p:grpSpPr>
          <p:cxnSp>
            <p:nvCxnSpPr>
              <p:cNvPr id="127" name="直接连接符 126"/>
              <p:cNvCxnSpPr>
                <a:stCxn id="125" idx="3"/>
                <a:endCxn id="125" idx="7"/>
              </p:cNvCxnSpPr>
              <p:nvPr/>
            </p:nvCxnSpPr>
            <p:spPr bwMode="gray">
              <a:xfrm flipV="1">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28" name="直接连接符 127"/>
              <p:cNvCxnSpPr>
                <a:stCxn id="125" idx="1"/>
                <a:endCxn id="125" idx="5"/>
              </p:cNvCxnSpPr>
              <p:nvPr/>
            </p:nvCxnSpPr>
            <p:spPr bwMode="gray">
              <a:xfrm>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29" name="组合 128"/>
          <p:cNvGrpSpPr/>
          <p:nvPr/>
        </p:nvGrpSpPr>
        <p:grpSpPr bwMode="gray">
          <a:xfrm>
            <a:off x="5958078" y="4241834"/>
            <a:ext cx="210767" cy="211638"/>
            <a:chOff x="856677" y="2615810"/>
            <a:chExt cx="288000" cy="288000"/>
          </a:xfrm>
          <a:solidFill>
            <a:srgbClr val="ED6D00"/>
          </a:solidFill>
        </p:grpSpPr>
        <p:sp>
          <p:nvSpPr>
            <p:cNvPr id="130" name="椭圆 129"/>
            <p:cNvSpPr/>
            <p:nvPr/>
          </p:nvSpPr>
          <p:spPr bwMode="gray">
            <a:xfrm>
              <a:off x="856677" y="2615810"/>
              <a:ext cx="288000" cy="2880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1" name="组合 130"/>
            <p:cNvGrpSpPr/>
            <p:nvPr/>
          </p:nvGrpSpPr>
          <p:grpSpPr bwMode="gray">
            <a:xfrm>
              <a:off x="923444" y="2692169"/>
              <a:ext cx="144001" cy="144002"/>
              <a:chOff x="898853" y="2657982"/>
              <a:chExt cx="203649" cy="203652"/>
            </a:xfrm>
            <a:grpFill/>
          </p:grpSpPr>
          <p:cxnSp>
            <p:nvCxnSpPr>
              <p:cNvPr id="132" name="直接连接符 131"/>
              <p:cNvCxnSpPr>
                <a:stCxn id="130" idx="3"/>
                <a:endCxn id="130" idx="7"/>
              </p:cNvCxnSpPr>
              <p:nvPr/>
            </p:nvCxnSpPr>
            <p:spPr bwMode="gray">
              <a:xfrm flipV="1">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33" name="直接连接符 132"/>
              <p:cNvCxnSpPr>
                <a:stCxn id="130" idx="1"/>
                <a:endCxn id="130" idx="5"/>
              </p:cNvCxnSpPr>
              <p:nvPr/>
            </p:nvCxnSpPr>
            <p:spPr bwMode="gray">
              <a:xfrm>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134" name="组合 133"/>
          <p:cNvGrpSpPr/>
          <p:nvPr/>
        </p:nvGrpSpPr>
        <p:grpSpPr bwMode="gray">
          <a:xfrm>
            <a:off x="7092067" y="5881954"/>
            <a:ext cx="217695" cy="227553"/>
            <a:chOff x="10467178" y="5640414"/>
            <a:chExt cx="213540" cy="213540"/>
          </a:xfrm>
          <a:solidFill>
            <a:srgbClr val="56C4D2"/>
          </a:solidFill>
        </p:grpSpPr>
        <p:sp>
          <p:nvSpPr>
            <p:cNvPr id="135" name="椭圆 134"/>
            <p:cNvSpPr>
              <a:spLocks noChangeAspect="1"/>
            </p:cNvSpPr>
            <p:nvPr/>
          </p:nvSpPr>
          <p:spPr bwMode="gray">
            <a:xfrm>
              <a:off x="10467178" y="5640414"/>
              <a:ext cx="213540" cy="21354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任意多边形 13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6412518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Working Mechanism of DHCP</a:t>
            </a:r>
            <a:endParaRPr lang="en-US" altLang="zh-CN" dirty="0">
              <a:sym typeface="Huawei Sans" panose="020C0503030203020204" pitchFamily="34" charset="0"/>
            </a:endParaRPr>
          </a:p>
        </p:txBody>
      </p:sp>
      <p:grpSp>
        <p:nvGrpSpPr>
          <p:cNvPr id="85" name="组合 84"/>
          <p:cNvGrpSpPr/>
          <p:nvPr/>
        </p:nvGrpSpPr>
        <p:grpSpPr bwMode="gray">
          <a:xfrm>
            <a:off x="834690" y="1911700"/>
            <a:ext cx="3933248" cy="4010940"/>
            <a:chOff x="551770" y="1682717"/>
            <a:chExt cx="3933248" cy="4010940"/>
          </a:xfrm>
        </p:grpSpPr>
        <p:pic>
          <p:nvPicPr>
            <p:cNvPr id="4" name="图片 3" descr="通用交换机.png"/>
            <p:cNvPicPr>
              <a:picLocks noChangeAspect="1"/>
            </p:cNvPicPr>
            <p:nvPr/>
          </p:nvPicPr>
          <p:blipFill>
            <a:blip r:embed="rId3" cstate="print"/>
            <a:stretch>
              <a:fillRect/>
            </a:stretch>
          </p:blipFill>
          <p:spPr bwMode="gray">
            <a:xfrm>
              <a:off x="3714099" y="1939871"/>
              <a:ext cx="540000" cy="441818"/>
            </a:xfrm>
            <a:prstGeom prst="rect">
              <a:avLst/>
            </a:prstGeom>
          </p:spPr>
        </p:pic>
        <p:pic>
          <p:nvPicPr>
            <p:cNvPr id="5" name="图片 4" descr="PC.png"/>
            <p:cNvPicPr>
              <a:picLocks noChangeAspect="1"/>
            </p:cNvPicPr>
            <p:nvPr/>
          </p:nvPicPr>
          <p:blipFill>
            <a:blip r:embed="rId4" cstate="print"/>
            <a:stretch>
              <a:fillRect/>
            </a:stretch>
          </p:blipFill>
          <p:spPr bwMode="gray">
            <a:xfrm>
              <a:off x="760665" y="1967689"/>
              <a:ext cx="539063" cy="414000"/>
            </a:xfrm>
            <a:prstGeom prst="rect">
              <a:avLst/>
            </a:prstGeom>
          </p:spPr>
        </p:pic>
        <p:cxnSp>
          <p:nvCxnSpPr>
            <p:cNvPr id="7" name="直接连接符 6"/>
            <p:cNvCxnSpPr>
              <a:stCxn id="5" idx="3"/>
              <a:endCxn id="4" idx="1"/>
            </p:cNvCxnSpPr>
            <p:nvPr/>
          </p:nvCxnSpPr>
          <p:spPr bwMode="gray">
            <a:xfrm flipV="1">
              <a:off x="1299728" y="2160780"/>
              <a:ext cx="241437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859347" y="2381689"/>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4148647" y="2381689"/>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bwMode="gray">
            <a:xfrm>
              <a:off x="859347" y="3077457"/>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bwMode="gray">
            <a:xfrm flipH="1">
              <a:off x="859347" y="3886024"/>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bwMode="gray">
            <a:xfrm>
              <a:off x="859347" y="4694591"/>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bwMode="gray">
            <a:xfrm flipH="1">
              <a:off x="859347" y="5503157"/>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4"/>
            <p:cNvSpPr>
              <a:spLocks noChangeAspect="1"/>
            </p:cNvSpPr>
            <p:nvPr/>
          </p:nvSpPr>
          <p:spPr bwMode="gray">
            <a:xfrm>
              <a:off x="948791" y="2624110"/>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bwMode="gray">
            <a:xfrm>
              <a:off x="948791" y="4241444"/>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bwMode="gray">
            <a:xfrm>
              <a:off x="948791" y="5050110"/>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4"/>
            <p:cNvSpPr>
              <a:spLocks noChangeAspect="1"/>
            </p:cNvSpPr>
            <p:nvPr/>
          </p:nvSpPr>
          <p:spPr bwMode="gray">
            <a:xfrm>
              <a:off x="948791" y="3432777"/>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1204811" y="2538385"/>
              <a:ext cx="2962082"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Discovery stage: The DHCP client broadcasts a DHCP Discover message. </a:t>
              </a:r>
              <a:endParaRPr lang="en-US" sz="1200" dirty="0">
                <a:latin typeface="Huawei Sans" panose="020C0503030203020204" pitchFamily="34" charset="0"/>
              </a:endParaRPr>
            </a:p>
          </p:txBody>
        </p:sp>
        <p:sp>
          <p:nvSpPr>
            <p:cNvPr id="29" name="文本框 28"/>
            <p:cNvSpPr txBox="1"/>
            <p:nvPr/>
          </p:nvSpPr>
          <p:spPr bwMode="gray">
            <a:xfrm>
              <a:off x="1204812" y="3359869"/>
              <a:ext cx="3018848"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Offer stage: The DHCP server unicasts or broadcasts a DHCP Offer message. </a:t>
              </a:r>
              <a:endParaRPr lang="en-US" sz="1200" dirty="0">
                <a:latin typeface="Huawei Sans" panose="020C0503030203020204" pitchFamily="34" charset="0"/>
              </a:endParaRPr>
            </a:p>
          </p:txBody>
        </p:sp>
        <p:sp>
          <p:nvSpPr>
            <p:cNvPr id="30" name="文本框 29"/>
            <p:cNvSpPr txBox="1"/>
            <p:nvPr/>
          </p:nvSpPr>
          <p:spPr bwMode="gray">
            <a:xfrm>
              <a:off x="1204811" y="4146864"/>
              <a:ext cx="2880433"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Request stage: The DHCP client broadcasts a DHCP Request message. </a:t>
              </a:r>
              <a:endParaRPr lang="en-US" sz="1200" dirty="0">
                <a:latin typeface="Huawei Sans" panose="020C0503030203020204" pitchFamily="34" charset="0"/>
              </a:endParaRPr>
            </a:p>
          </p:txBody>
        </p:sp>
        <p:sp>
          <p:nvSpPr>
            <p:cNvPr id="31" name="文本框 30"/>
            <p:cNvSpPr txBox="1"/>
            <p:nvPr/>
          </p:nvSpPr>
          <p:spPr bwMode="gray">
            <a:xfrm>
              <a:off x="1204811" y="4981065"/>
              <a:ext cx="3018848"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Acknowledgment stage: The DHCP server unicasts a DHCP ACK message. </a:t>
              </a:r>
              <a:endParaRPr lang="en-US" sz="1200" dirty="0">
                <a:latin typeface="Huawei Sans" panose="020C0503030203020204" pitchFamily="34" charset="0"/>
              </a:endParaRPr>
            </a:p>
          </p:txBody>
        </p:sp>
        <p:sp>
          <p:nvSpPr>
            <p:cNvPr id="32" name="文本框 31"/>
            <p:cNvSpPr txBox="1"/>
            <p:nvPr/>
          </p:nvSpPr>
          <p:spPr bwMode="gray">
            <a:xfrm>
              <a:off x="551770" y="1729558"/>
              <a:ext cx="10470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3404273" y="1682717"/>
              <a:ext cx="108074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p:nvPr/>
        </p:nvGrpSpPr>
        <p:grpSpPr bwMode="gray">
          <a:xfrm>
            <a:off x="5490484" y="1908325"/>
            <a:ext cx="6255429" cy="4015957"/>
            <a:chOff x="5341630" y="1611699"/>
            <a:chExt cx="6255429" cy="4015957"/>
          </a:xfrm>
        </p:grpSpPr>
        <p:pic>
          <p:nvPicPr>
            <p:cNvPr id="34" name="图片 33" descr="通用交换机.png"/>
            <p:cNvPicPr>
              <a:picLocks noChangeAspect="1"/>
            </p:cNvPicPr>
            <p:nvPr/>
          </p:nvPicPr>
          <p:blipFill>
            <a:blip r:embed="rId3" cstate="print"/>
            <a:stretch>
              <a:fillRect/>
            </a:stretch>
          </p:blipFill>
          <p:spPr bwMode="gray">
            <a:xfrm>
              <a:off x="8182513" y="1884476"/>
              <a:ext cx="540000" cy="441818"/>
            </a:xfrm>
            <a:prstGeom prst="rect">
              <a:avLst/>
            </a:prstGeom>
          </p:spPr>
        </p:pic>
        <p:pic>
          <p:nvPicPr>
            <p:cNvPr id="35" name="图片 34" descr="PC.png"/>
            <p:cNvPicPr>
              <a:picLocks noChangeAspect="1"/>
            </p:cNvPicPr>
            <p:nvPr/>
          </p:nvPicPr>
          <p:blipFill>
            <a:blip r:embed="rId4" cstate="print"/>
            <a:stretch>
              <a:fillRect/>
            </a:stretch>
          </p:blipFill>
          <p:spPr bwMode="gray">
            <a:xfrm>
              <a:off x="5519746" y="1912294"/>
              <a:ext cx="539063" cy="414000"/>
            </a:xfrm>
            <a:prstGeom prst="rect">
              <a:avLst/>
            </a:prstGeom>
          </p:spPr>
        </p:pic>
        <p:cxnSp>
          <p:nvCxnSpPr>
            <p:cNvPr id="36" name="直接连接符 35"/>
            <p:cNvCxnSpPr>
              <a:stCxn id="35" idx="3"/>
              <a:endCxn id="34" idx="1"/>
            </p:cNvCxnSpPr>
            <p:nvPr/>
          </p:nvCxnSpPr>
          <p:spPr bwMode="gray">
            <a:xfrm flipV="1">
              <a:off x="6058809" y="2105385"/>
              <a:ext cx="212370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8" name="图片 37" descr="通用交换机.png"/>
            <p:cNvPicPr>
              <a:picLocks noChangeAspect="1"/>
            </p:cNvPicPr>
            <p:nvPr/>
          </p:nvPicPr>
          <p:blipFill>
            <a:blip r:embed="rId3" cstate="print"/>
            <a:stretch>
              <a:fillRect/>
            </a:stretch>
          </p:blipFill>
          <p:spPr bwMode="gray">
            <a:xfrm>
              <a:off x="10846218" y="1884476"/>
              <a:ext cx="540000" cy="441818"/>
            </a:xfrm>
            <a:prstGeom prst="rect">
              <a:avLst/>
            </a:prstGeom>
          </p:spPr>
        </p:pic>
        <p:cxnSp>
          <p:nvCxnSpPr>
            <p:cNvPr id="39" name="直接连接符 38"/>
            <p:cNvCxnSpPr>
              <a:stCxn id="34" idx="3"/>
              <a:endCxn id="38" idx="1"/>
            </p:cNvCxnSpPr>
            <p:nvPr/>
          </p:nvCxnSpPr>
          <p:spPr bwMode="gray">
            <a:xfrm>
              <a:off x="8722513" y="2105385"/>
              <a:ext cx="212370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a:off x="5341630" y="1649161"/>
              <a:ext cx="10470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8001088" y="1635410"/>
              <a:ext cx="143500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relay agent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10516314" y="1611699"/>
              <a:ext cx="108074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a:off x="5610280"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8471890"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11116218"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bwMode="gray">
            <a:xfrm>
              <a:off x="5610280" y="3043901"/>
              <a:ext cx="2842233"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a:off x="8452513" y="3043901"/>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bwMode="gray">
            <a:xfrm flipH="1">
              <a:off x="8452513" y="3839698"/>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bwMode="gray">
            <a:xfrm flipH="1">
              <a:off x="5610280" y="3839698"/>
              <a:ext cx="2842233"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5610280" y="4646096"/>
              <a:ext cx="286161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bwMode="gray">
            <a:xfrm>
              <a:off x="8452513" y="4646096"/>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bwMode="gray">
            <a:xfrm flipH="1">
              <a:off x="8471890" y="5427919"/>
              <a:ext cx="2644328"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bwMode="gray">
            <a:xfrm flipH="1">
              <a:off x="5610280" y="5427919"/>
              <a:ext cx="286161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Oval 4"/>
            <p:cNvSpPr>
              <a:spLocks noChangeAspect="1"/>
            </p:cNvSpPr>
            <p:nvPr/>
          </p:nvSpPr>
          <p:spPr bwMode="gray">
            <a:xfrm>
              <a:off x="5684715" y="2566911"/>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bwMode="gray">
            <a:xfrm>
              <a:off x="5684715" y="4184245"/>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bwMode="gray">
            <a:xfrm>
              <a:off x="5684715" y="4992911"/>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5684715" y="3375578"/>
              <a:ext cx="282142" cy="282142"/>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5949602" y="2481317"/>
              <a:ext cx="2184057"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Discovery stage: DHCP Discover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5949602" y="3301051"/>
              <a:ext cx="1808520"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Offer stage: DHCP Offer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5949602" y="4115767"/>
              <a:ext cx="2080016"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Request stage: DHCP Request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bwMode="gray">
            <a:xfrm>
              <a:off x="5949602" y="4913418"/>
              <a:ext cx="2364393"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Acknowledgment stage: DHCP ACK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bwMode="gray">
            <a:xfrm>
              <a:off x="8555577" y="2481317"/>
              <a:ext cx="2439692"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relay agent unicasts a DHCP Discover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8555577" y="3301051"/>
              <a:ext cx="2101914"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server unicasts a DHCP Offer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8555577" y="4115767"/>
              <a:ext cx="2421384"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relay agent unicasts a DHCP Request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8555577" y="4913418"/>
              <a:ext cx="2007629"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server unicasts a DHCP ACK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7" name="圆角矩形 75"/>
          <p:cNvSpPr/>
          <p:nvPr/>
        </p:nvSpPr>
        <p:spPr bwMode="gray">
          <a:xfrm>
            <a:off x="455283" y="1253971"/>
            <a:ext cx="4670509" cy="394020"/>
          </a:xfrm>
          <a:prstGeom prst="roundRect">
            <a:avLst>
              <a:gd name="adj" fmla="val 10604"/>
            </a:avLst>
          </a:prstGeom>
          <a:solidFill>
            <a:srgbClr val="30B5C5"/>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No DHCP relay agent is deployed</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75"/>
          <p:cNvSpPr/>
          <p:nvPr/>
        </p:nvSpPr>
        <p:spPr bwMode="gray">
          <a:xfrm>
            <a:off x="455283" y="1685476"/>
            <a:ext cx="4670509" cy="42388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75"/>
          <p:cNvSpPr/>
          <p:nvPr/>
        </p:nvSpPr>
        <p:spPr bwMode="gray">
          <a:xfrm>
            <a:off x="5459325" y="1251212"/>
            <a:ext cx="6284043" cy="394020"/>
          </a:xfrm>
          <a:prstGeom prst="roundRect">
            <a:avLst>
              <a:gd name="adj" fmla="val 10604"/>
            </a:avLst>
          </a:prstGeom>
          <a:solidFill>
            <a:srgbClr val="30B5C5"/>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A DHCP relay agent is deployed</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圆角矩形 75"/>
          <p:cNvSpPr/>
          <p:nvPr/>
        </p:nvSpPr>
        <p:spPr bwMode="gray">
          <a:xfrm>
            <a:off x="5459325" y="1682717"/>
            <a:ext cx="6284043" cy="42415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789014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773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DHCP Snooping</a:t>
            </a:r>
            <a:endParaRPr lang="en-US" dirty="0"/>
          </a:p>
        </p:txBody>
      </p:sp>
      <p:sp>
        <p:nvSpPr>
          <p:cNvPr id="3" name="文本占位符 2"/>
          <p:cNvSpPr>
            <a:spLocks noGrp="1"/>
          </p:cNvSpPr>
          <p:nvPr>
            <p:ph type="body" sz="quarter" idx="10"/>
          </p:nvPr>
        </p:nvSpPr>
        <p:spPr bwMode="gray"/>
        <p:txBody>
          <a:bodyPr/>
          <a:lstStyle/>
          <a:p>
            <a:r>
              <a:rPr lang="en-US" sz="1600" smtClean="0"/>
              <a:t>DHCP snooping is equivalent to a firewall between DHCP clients and the DHCP server to defend against DHCP attacks on the network, ensuring security for communication services.</a:t>
            </a:r>
            <a:endParaRPr lang="en-US" altLang="zh-CN" sz="1600" smtClean="0">
              <a:sym typeface="Huawei Sans" panose="020C0503030203020204" pitchFamily="34" charset="0"/>
            </a:endParaRPr>
          </a:p>
          <a:p>
            <a:r>
              <a:rPr lang="en-US" sz="1600" smtClean="0"/>
              <a:t>DHCP snooping ensures that DHCP clients obtain IP addresses only from authorized DHCP servers and a DHCP snooping-enabled device records mappings between IP addresses and MAC addresses of DHCP clients, preventing DHCP attacks on the network.</a:t>
            </a:r>
            <a:endParaRPr lang="en-US" altLang="zh-CN" sz="1600" smtClean="0">
              <a:sym typeface="Huawei Sans" panose="020C0503030203020204" pitchFamily="34" charset="0"/>
            </a:endParaRPr>
          </a:p>
          <a:p>
            <a:r>
              <a:rPr lang="en-US" sz="1600" smtClean="0"/>
              <a:t>Some attacks are launched based on DHCP. These attacks include the bogus DHCP server attack, DHCP server DoS attack, and bogus DHCP message attack.</a:t>
            </a:r>
            <a:endParaRPr lang="en-US" altLang="zh-CN" sz="1600" smtClean="0">
              <a:sym typeface="Huawei Sans" panose="020C0503030203020204" pitchFamily="34" charset="0"/>
            </a:endParaRPr>
          </a:p>
          <a:p>
            <a:r>
              <a:rPr lang="en-US" sz="1600" smtClean="0"/>
              <a:t>DHCP snooping uses the DHCP snooping trusted interface and DHCP snooping binding table to ensure DHCP network security.</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416081538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Trust Function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6096000" y="1052514"/>
            <a:ext cx="5653088" cy="4875042"/>
          </a:xfrm>
        </p:spPr>
        <p:txBody>
          <a:bodyPr/>
          <a:lstStyle/>
          <a:p>
            <a:r>
              <a:rPr lang="en-US" sz="1600" smtClean="0"/>
              <a:t>The DHCP snooping trust function ensures that DHCP clients obtain IP addresses from authorized DHCP servers.</a:t>
            </a:r>
          </a:p>
          <a:p>
            <a:r>
              <a:rPr lang="en-US" sz="1600" smtClean="0"/>
              <a:t>DHCP snooping involves two interface roles: trusted interface and untrusted interface. </a:t>
            </a:r>
            <a:endParaRPr lang="en-US" altLang="zh-CN" sz="1600" smtClean="0">
              <a:sym typeface="Huawei Sans" panose="020C0503030203020204" pitchFamily="34" charset="0"/>
            </a:endParaRPr>
          </a:p>
          <a:p>
            <a:pPr lvl="1"/>
            <a:r>
              <a:rPr lang="en-US" sz="1400" smtClean="0"/>
              <a:t>DHCP ACK messages, NAK messages, and Offer messages are received from the trusted interface.</a:t>
            </a:r>
            <a:endParaRPr lang="en-US" altLang="zh-CN" sz="1400" smtClean="0">
              <a:sym typeface="Huawei Sans" panose="020C0503030203020204" pitchFamily="34" charset="0"/>
            </a:endParaRPr>
          </a:p>
          <a:p>
            <a:pPr lvl="1"/>
            <a:r>
              <a:rPr lang="en-US" sz="1400" smtClean="0"/>
              <a:t>In addition, the device only forwards DHCP Request messages from DHCP clients to the authorized DHCP server through the trusted interface.</a:t>
            </a:r>
            <a:endParaRPr lang="en-US" altLang="zh-CN" sz="1400" smtClean="0">
              <a:sym typeface="Huawei Sans" panose="020C0503030203020204" pitchFamily="34" charset="0"/>
            </a:endParaRPr>
          </a:p>
          <a:p>
            <a:pPr lvl="1"/>
            <a:r>
              <a:rPr lang="en-US" sz="1400" smtClean="0"/>
              <a:t>DHCP ACK messages, NAK messages, and Offer messages are discarded on untrusted interfaces.</a:t>
            </a:r>
            <a:endParaRPr lang="en-US" altLang="zh-CN" sz="1400" smtClean="0">
              <a:sym typeface="Huawei Sans" panose="020C0503030203020204" pitchFamily="34" charset="0"/>
            </a:endParaRPr>
          </a:p>
          <a:p>
            <a:endParaRPr lang="en-US" altLang="zh-CN" sz="1600" dirty="0">
              <a:sym typeface="Huawei Sans" panose="020C0503030203020204" pitchFamily="34" charset="0"/>
            </a:endParaRPr>
          </a:p>
        </p:txBody>
      </p:sp>
      <p:cxnSp>
        <p:nvCxnSpPr>
          <p:cNvPr id="55" name="直接箭头连接符 54"/>
          <p:cNvCxnSpPr/>
          <p:nvPr/>
        </p:nvCxnSpPr>
        <p:spPr bwMode="gray">
          <a:xfrm flipH="1">
            <a:off x="2184711" y="5253731"/>
            <a:ext cx="488084"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bwMode="gray">
          <a:xfrm flipH="1">
            <a:off x="2191334" y="5570612"/>
            <a:ext cx="504647" cy="0"/>
          </a:xfrm>
          <a:prstGeom prst="straightConnector1">
            <a:avLst/>
          </a:prstGeom>
          <a:ln w="19050">
            <a:solidFill>
              <a:srgbClr val="C7000B"/>
            </a:solidFill>
            <a:prstDash val="dashDot"/>
            <a:tailEnd type="triangle"/>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3" cstate="print"/>
          <a:stretch>
            <a:fillRect/>
          </a:stretch>
        </p:blipFill>
        <p:spPr bwMode="gray">
          <a:xfrm>
            <a:off x="883821" y="3606931"/>
            <a:ext cx="539063" cy="414000"/>
          </a:xfrm>
          <a:prstGeom prst="rect">
            <a:avLst/>
          </a:prstGeom>
        </p:spPr>
      </p:pic>
      <p:pic>
        <p:nvPicPr>
          <p:cNvPr id="64" name="图片 63" descr="PC.png"/>
          <p:cNvPicPr>
            <a:picLocks noChangeAspect="1"/>
          </p:cNvPicPr>
          <p:nvPr/>
        </p:nvPicPr>
        <p:blipFill>
          <a:blip r:embed="rId3" cstate="print"/>
          <a:stretch>
            <a:fillRect/>
          </a:stretch>
        </p:blipFill>
        <p:spPr bwMode="gray">
          <a:xfrm>
            <a:off x="881469" y="1916231"/>
            <a:ext cx="539063" cy="414000"/>
          </a:xfrm>
          <a:prstGeom prst="rect">
            <a:avLst/>
          </a:prstGeom>
        </p:spPr>
      </p:pic>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497387" y="2817289"/>
            <a:ext cx="540000" cy="442800"/>
          </a:xfrm>
          <a:prstGeom prst="rect">
            <a:avLst/>
          </a:prstGeom>
        </p:spPr>
      </p:pic>
      <p:cxnSp>
        <p:nvCxnSpPr>
          <p:cNvPr id="66" name="直接连接符 65"/>
          <p:cNvCxnSpPr>
            <a:stCxn id="64" idx="3"/>
          </p:cNvCxnSpPr>
          <p:nvPr/>
        </p:nvCxnSpPr>
        <p:spPr bwMode="gray">
          <a:xfrm>
            <a:off x="1420532" y="2123231"/>
            <a:ext cx="1325574" cy="9116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0" idx="3"/>
          </p:cNvCxnSpPr>
          <p:nvPr/>
        </p:nvCxnSpPr>
        <p:spPr bwMode="gray">
          <a:xfrm flipV="1">
            <a:off x="1422884" y="3034929"/>
            <a:ext cx="1323222" cy="7790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70" idx="3"/>
            <a:endCxn id="65" idx="1"/>
          </p:cNvCxnSpPr>
          <p:nvPr/>
        </p:nvCxnSpPr>
        <p:spPr bwMode="gray">
          <a:xfrm>
            <a:off x="3090071" y="3035420"/>
            <a:ext cx="1407316" cy="326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flipV="1">
            <a:off x="3019290" y="1972291"/>
            <a:ext cx="1748097" cy="8449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70" name="图片 69" descr="通用交换机.png"/>
          <p:cNvPicPr>
            <a:picLocks noChangeAspect="1"/>
          </p:cNvPicPr>
          <p:nvPr/>
        </p:nvPicPr>
        <p:blipFill>
          <a:blip r:embed="rId5" cstate="print"/>
          <a:stretch>
            <a:fillRect/>
          </a:stretch>
        </p:blipFill>
        <p:spPr bwMode="gray">
          <a:xfrm>
            <a:off x="2550071" y="2814511"/>
            <a:ext cx="540000" cy="441818"/>
          </a:xfrm>
          <a:prstGeom prst="rect">
            <a:avLst/>
          </a:prstGeom>
        </p:spPr>
      </p:pic>
      <p:sp>
        <p:nvSpPr>
          <p:cNvPr id="71" name="文本框 70"/>
          <p:cNvSpPr txBox="1"/>
          <p:nvPr/>
        </p:nvSpPr>
        <p:spPr bwMode="gray">
          <a:xfrm>
            <a:off x="514506" y="1567266"/>
            <a:ext cx="1345240" cy="307777"/>
          </a:xfrm>
          <a:prstGeom prst="rect">
            <a:avLst/>
          </a:prstGeom>
          <a:noFill/>
          <a:ln>
            <a:noFill/>
          </a:ln>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Client 1</a:t>
            </a: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4182045" y="1276330"/>
            <a:ext cx="1351652" cy="523220"/>
          </a:xfrm>
          <a:prstGeom prst="rect">
            <a:avLst/>
          </a:prstGeom>
          <a:noFill/>
          <a:ln>
            <a:noFill/>
          </a:ln>
        </p:spPr>
        <p:txBody>
          <a:bodyPr wrap="non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Unauthorized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server</a:t>
            </a:r>
          </a:p>
        </p:txBody>
      </p:sp>
      <p:sp>
        <p:nvSpPr>
          <p:cNvPr id="73" name="文本框 72"/>
          <p:cNvSpPr txBox="1"/>
          <p:nvPr/>
        </p:nvSpPr>
        <p:spPr bwMode="gray">
          <a:xfrm>
            <a:off x="514506" y="4047985"/>
            <a:ext cx="1345240" cy="307777"/>
          </a:xfrm>
          <a:prstGeom prst="rect">
            <a:avLst/>
          </a:prstGeom>
          <a:noFill/>
          <a:ln>
            <a:noFill/>
          </a:ln>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Client 2</a:t>
            </a: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4077412" y="3320668"/>
            <a:ext cx="1205779" cy="523220"/>
          </a:xfrm>
          <a:prstGeom prst="rect">
            <a:avLst/>
          </a:prstGeom>
          <a:noFill/>
          <a:ln>
            <a:noFill/>
          </a:ln>
        </p:spPr>
        <p:txBody>
          <a:bodyPr wrap="non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Authorized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server</a:t>
            </a:r>
          </a:p>
        </p:txBody>
      </p:sp>
      <p:pic>
        <p:nvPicPr>
          <p:cNvPr id="75" name="图片 7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522003" y="1857442"/>
            <a:ext cx="540000" cy="442800"/>
          </a:xfrm>
          <a:prstGeom prst="rect">
            <a:avLst/>
          </a:prstGeom>
        </p:spPr>
      </p:pic>
      <p:sp>
        <p:nvSpPr>
          <p:cNvPr id="77" name="椭圆 76"/>
          <p:cNvSpPr>
            <a:spLocks noChangeAspect="1"/>
          </p:cNvSpPr>
          <p:nvPr/>
        </p:nvSpPr>
        <p:spPr bwMode="gray">
          <a:xfrm flipV="1">
            <a:off x="3054300" y="2980211"/>
            <a:ext cx="125276" cy="125276"/>
          </a:xfrm>
          <a:prstGeom prst="ellipse">
            <a:avLst/>
          </a:prstGeom>
          <a:solidFill>
            <a:srgbClr val="56C4D2"/>
          </a:solidFill>
          <a:ln w="28575">
            <a:solidFill>
              <a:srgbClr val="94DAE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椭圆 77"/>
          <p:cNvSpPr>
            <a:spLocks noChangeAspect="1"/>
          </p:cNvSpPr>
          <p:nvPr/>
        </p:nvSpPr>
        <p:spPr bwMode="gray">
          <a:xfrm flipV="1">
            <a:off x="2959248" y="2735108"/>
            <a:ext cx="130823" cy="130823"/>
          </a:xfrm>
          <a:prstGeom prst="ellipse">
            <a:avLst/>
          </a:prstGeom>
          <a:solidFill>
            <a:srgbClr val="C7000B"/>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bwMode="gray">
          <a:xfrm flipV="1">
            <a:off x="2457613" y="3087889"/>
            <a:ext cx="131041" cy="131041"/>
          </a:xfrm>
          <a:prstGeom prst="ellipse">
            <a:avLst/>
          </a:prstGeom>
          <a:solidFill>
            <a:srgbClr val="FDD35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flipV="1">
            <a:off x="2454779" y="2793679"/>
            <a:ext cx="131041" cy="131041"/>
          </a:xfrm>
          <a:prstGeom prst="ellipse">
            <a:avLst/>
          </a:prstGeom>
          <a:solidFill>
            <a:srgbClr val="FDD35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箭头连接符 84"/>
          <p:cNvCxnSpPr/>
          <p:nvPr/>
        </p:nvCxnSpPr>
        <p:spPr bwMode="gray">
          <a:xfrm flipH="1">
            <a:off x="3354998" y="2896518"/>
            <a:ext cx="976168"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bwMode="gray">
          <a:xfrm flipH="1" flipV="1">
            <a:off x="1733673" y="2177642"/>
            <a:ext cx="655639" cy="45907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bwMode="gray">
          <a:xfrm flipH="1">
            <a:off x="1642012" y="3138367"/>
            <a:ext cx="678270" cy="402781"/>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bwMode="gray">
          <a:xfrm flipH="1">
            <a:off x="3187528" y="2108671"/>
            <a:ext cx="994517" cy="511740"/>
          </a:xfrm>
          <a:prstGeom prst="straightConnector1">
            <a:avLst/>
          </a:prstGeom>
          <a:ln w="19050">
            <a:solidFill>
              <a:srgbClr val="C7000B"/>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bwMode="gray">
          <a:xfrm flipV="1">
            <a:off x="1783344" y="3380577"/>
            <a:ext cx="659440" cy="398217"/>
          </a:xfrm>
          <a:prstGeom prst="straightConnector1">
            <a:avLst/>
          </a:prstGeom>
          <a:ln w="19050">
            <a:solidFill>
              <a:srgbClr val="FDD35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bwMode="gray">
          <a:xfrm>
            <a:off x="3381563" y="3153410"/>
            <a:ext cx="923037" cy="0"/>
          </a:xfrm>
          <a:prstGeom prst="straightConnector1">
            <a:avLst/>
          </a:prstGeom>
          <a:ln w="19050">
            <a:solidFill>
              <a:srgbClr val="FDD35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bwMode="gray">
          <a:xfrm>
            <a:off x="1554496" y="2385435"/>
            <a:ext cx="622204" cy="446940"/>
          </a:xfrm>
          <a:prstGeom prst="straightConnector1">
            <a:avLst/>
          </a:prstGeom>
          <a:ln w="19050">
            <a:solidFill>
              <a:srgbClr val="FDD35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bwMode="gray">
          <a:xfrm flipH="1">
            <a:off x="2191334" y="5840226"/>
            <a:ext cx="504647" cy="0"/>
          </a:xfrm>
          <a:prstGeom prst="straightConnector1">
            <a:avLst/>
          </a:prstGeom>
          <a:ln w="19050">
            <a:solidFill>
              <a:srgbClr val="FDD351"/>
            </a:solidFill>
            <a:prstDash val="lgDashDot"/>
            <a:tailEnd type="triangle"/>
          </a:ln>
        </p:spPr>
        <p:style>
          <a:lnRef idx="1">
            <a:schemeClr val="accent1"/>
          </a:lnRef>
          <a:fillRef idx="0">
            <a:schemeClr val="accent1"/>
          </a:fillRef>
          <a:effectRef idx="0">
            <a:schemeClr val="accent1"/>
          </a:effectRef>
          <a:fontRef idx="minor">
            <a:schemeClr val="tx1"/>
          </a:fontRef>
        </p:style>
      </p:cxnSp>
      <p:grpSp>
        <p:nvGrpSpPr>
          <p:cNvPr id="94" name="组合 28"/>
          <p:cNvGrpSpPr>
            <a:grpSpLocks noChangeAspect="1"/>
          </p:cNvGrpSpPr>
          <p:nvPr/>
        </p:nvGrpSpPr>
        <p:grpSpPr bwMode="gray">
          <a:xfrm>
            <a:off x="3364085" y="2400045"/>
            <a:ext cx="158017" cy="158017"/>
            <a:chOff x="5076056" y="3356992"/>
            <a:chExt cx="436268" cy="436268"/>
          </a:xfrm>
        </p:grpSpPr>
        <p:sp>
          <p:nvSpPr>
            <p:cNvPr id="9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base"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7" name="椭圆 96"/>
          <p:cNvSpPr>
            <a:spLocks noChangeAspect="1"/>
          </p:cNvSpPr>
          <p:nvPr/>
        </p:nvSpPr>
        <p:spPr bwMode="gray">
          <a:xfrm flipV="1">
            <a:off x="2383426" y="4353313"/>
            <a:ext cx="125642" cy="125642"/>
          </a:xfrm>
          <a:prstGeom prst="ellipse">
            <a:avLst/>
          </a:prstGeom>
          <a:solidFill>
            <a:srgbClr val="56C4D2"/>
          </a:solidFill>
          <a:ln w="28575">
            <a:solidFill>
              <a:srgbClr val="94DAE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椭圆 97"/>
          <p:cNvSpPr>
            <a:spLocks noChangeAspect="1"/>
          </p:cNvSpPr>
          <p:nvPr/>
        </p:nvSpPr>
        <p:spPr bwMode="gray">
          <a:xfrm flipV="1">
            <a:off x="2378245" y="4640402"/>
            <a:ext cx="130823" cy="130823"/>
          </a:xfrm>
          <a:prstGeom prst="ellipse">
            <a:avLst/>
          </a:prstGeom>
          <a:solidFill>
            <a:srgbClr val="C7000B"/>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a:spLocks noChangeAspect="1"/>
          </p:cNvSpPr>
          <p:nvPr/>
        </p:nvSpPr>
        <p:spPr bwMode="gray">
          <a:xfrm flipV="1">
            <a:off x="2383426" y="4927073"/>
            <a:ext cx="131041" cy="131041"/>
          </a:xfrm>
          <a:prstGeom prst="ellipse">
            <a:avLst/>
          </a:prstGeom>
          <a:solidFill>
            <a:srgbClr val="FDD35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zh-CN" altLang="en-US" sz="15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bwMode="gray">
          <a:xfrm>
            <a:off x="2794769" y="4214813"/>
            <a:ext cx="24881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snooping trusted interface</a:t>
            </a:r>
            <a:endParaRPr lang="en-US" sz="1200" dirty="0">
              <a:latin typeface="Huawei Sans" panose="020C0503030203020204" pitchFamily="34" charset="0"/>
            </a:endParaRPr>
          </a:p>
        </p:txBody>
      </p:sp>
      <p:sp>
        <p:nvSpPr>
          <p:cNvPr id="101" name="文本框 100"/>
          <p:cNvSpPr txBox="1"/>
          <p:nvPr/>
        </p:nvSpPr>
        <p:spPr bwMode="gray">
          <a:xfrm>
            <a:off x="2794769" y="4517205"/>
            <a:ext cx="266771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snooping untrusted interface</a:t>
            </a:r>
            <a:endParaRPr lang="en-US" sz="1200" dirty="0">
              <a:latin typeface="Huawei Sans" panose="020C0503030203020204" pitchFamily="34" charset="0"/>
            </a:endParaRPr>
          </a:p>
        </p:txBody>
      </p:sp>
      <p:sp>
        <p:nvSpPr>
          <p:cNvPr id="102" name="文本框 101"/>
          <p:cNvSpPr txBox="1"/>
          <p:nvPr/>
        </p:nvSpPr>
        <p:spPr bwMode="gray">
          <a:xfrm>
            <a:off x="2802721" y="4793312"/>
            <a:ext cx="2941831"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Interface enabled with DHCP snooping.</a:t>
            </a:r>
            <a:endParaRPr lang="en-US" sz="1200" dirty="0">
              <a:latin typeface="Huawei Sans" panose="020C0503030203020204" pitchFamily="34" charset="0"/>
            </a:endParaRPr>
          </a:p>
        </p:txBody>
      </p:sp>
      <p:sp>
        <p:nvSpPr>
          <p:cNvPr id="103" name="文本框 102"/>
          <p:cNvSpPr txBox="1"/>
          <p:nvPr/>
        </p:nvSpPr>
        <p:spPr bwMode="gray">
          <a:xfrm>
            <a:off x="2806096" y="5083107"/>
            <a:ext cx="321754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Valid DHCP Offer, ACK, and NAK messages</a:t>
            </a:r>
            <a:endParaRPr lang="en-US" sz="1200" dirty="0">
              <a:latin typeface="Huawei Sans" panose="020C0503030203020204" pitchFamily="34" charset="0"/>
            </a:endParaRPr>
          </a:p>
        </p:txBody>
      </p:sp>
      <p:sp>
        <p:nvSpPr>
          <p:cNvPr id="104" name="文本框 103"/>
          <p:cNvSpPr txBox="1"/>
          <p:nvPr/>
        </p:nvSpPr>
        <p:spPr bwMode="gray">
          <a:xfrm>
            <a:off x="2783151" y="5385499"/>
            <a:ext cx="332815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Invalid DHCP Offer, ACK, and NAK messages</a:t>
            </a:r>
            <a:endParaRPr lang="en-US" sz="1200" dirty="0">
              <a:latin typeface="Huawei Sans" panose="020C0503030203020204" pitchFamily="34" charset="0"/>
            </a:endParaRPr>
          </a:p>
        </p:txBody>
      </p:sp>
      <p:sp>
        <p:nvSpPr>
          <p:cNvPr id="105" name="文本框 104"/>
          <p:cNvSpPr txBox="1"/>
          <p:nvPr/>
        </p:nvSpPr>
        <p:spPr bwMode="gray">
          <a:xfrm>
            <a:off x="2806096" y="5655112"/>
            <a:ext cx="2948243"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Request message from the DHCP client</a:t>
            </a:r>
            <a:endParaRPr lang="en-US" sz="1200" dirty="0">
              <a:latin typeface="Huawei Sans" panose="020C0503030203020204" pitchFamily="34" charset="0"/>
            </a:endParaRPr>
          </a:p>
        </p:txBody>
      </p:sp>
    </p:spTree>
    <p:extLst>
      <p:ext uri="{BB962C8B-B14F-4D97-AF65-F5344CB8AC3E}">
        <p14:creationId xmlns:p14="http://schemas.microsoft.com/office/powerpoint/2010/main" val="39222023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Binding Table</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400" dirty="0" smtClean="0"/>
              <a:t>The Layer 2 access device enabled with DHCP snooping obtains required information, such as the PC's MAC address, IP address, and address lease, from the DHCP ACK messages, learns information (interface number and VLAN ID) about the DHCP snooping-enabled interface connected to the PC, and generates a DHCP snooping binding entry for the PC.</a:t>
            </a:r>
            <a:endParaRPr lang="en-US" altLang="zh-CN" sz="1400" dirty="0" smtClean="0">
              <a:sym typeface="Huawei Sans" panose="020C0503030203020204" pitchFamily="34" charset="0"/>
            </a:endParaRPr>
          </a:p>
          <a:p>
            <a:r>
              <a:rPr lang="en-US" sz="1400" dirty="0" smtClean="0"/>
              <a:t>The DHCP snooping binding table records the mapping between IP addresses and MAC addresses of DHCP clients. The device can check DHCP messages against the DHCP snooping binding table to prevent attacks initiated by unauthorized users.</a:t>
            </a:r>
          </a:p>
          <a:p>
            <a:endParaRPr lang="en-US" altLang="zh-CN" sz="1400" dirty="0">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35394" y="4022429"/>
            <a:ext cx="540000" cy="442800"/>
          </a:xfrm>
          <a:prstGeom prst="rect">
            <a:avLst/>
          </a:prstGeom>
        </p:spPr>
      </p:pic>
      <p:cxnSp>
        <p:nvCxnSpPr>
          <p:cNvPr id="29" name="直接连接符 28"/>
          <p:cNvCxnSpPr/>
          <p:nvPr/>
        </p:nvCxnSpPr>
        <p:spPr bwMode="gray">
          <a:xfrm>
            <a:off x="1646634" y="3383049"/>
            <a:ext cx="1906983" cy="8856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1" idx="3"/>
          </p:cNvCxnSpPr>
          <p:nvPr/>
        </p:nvCxnSpPr>
        <p:spPr bwMode="gray">
          <a:xfrm flipV="1">
            <a:off x="1674067" y="4213949"/>
            <a:ext cx="1959168" cy="7531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32" idx="3"/>
            <a:endCxn id="28" idx="1"/>
          </p:cNvCxnSpPr>
          <p:nvPr/>
        </p:nvCxnSpPr>
        <p:spPr bwMode="gray">
          <a:xfrm>
            <a:off x="3892170" y="4243338"/>
            <a:ext cx="1343224"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2" name="图片 31" descr="通用交换机.png"/>
          <p:cNvPicPr>
            <a:picLocks noChangeAspect="1"/>
          </p:cNvPicPr>
          <p:nvPr/>
        </p:nvPicPr>
        <p:blipFill>
          <a:blip r:embed="rId4" cstate="print"/>
          <a:stretch>
            <a:fillRect/>
          </a:stretch>
        </p:blipFill>
        <p:spPr bwMode="gray">
          <a:xfrm>
            <a:off x="3352170" y="4022429"/>
            <a:ext cx="540000" cy="441818"/>
          </a:xfrm>
          <a:prstGeom prst="rect">
            <a:avLst/>
          </a:prstGeom>
        </p:spPr>
      </p:pic>
      <p:sp>
        <p:nvSpPr>
          <p:cNvPr id="33" name="文本框 32"/>
          <p:cNvSpPr txBox="1"/>
          <p:nvPr/>
        </p:nvSpPr>
        <p:spPr bwMode="gray">
          <a:xfrm>
            <a:off x="4816744" y="4446133"/>
            <a:ext cx="1377300" cy="338554"/>
          </a:xfrm>
          <a:prstGeom prst="rect">
            <a:avLst/>
          </a:prstGeom>
          <a:noFill/>
          <a:ln>
            <a:noFill/>
          </a:ln>
        </p:spPr>
        <p:txBody>
          <a:bodyPr wrap="none" rtlCol="0">
            <a:spAutoFit/>
          </a:bodyPr>
          <a:lstStyle/>
          <a:p>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DHCP Server</a:t>
            </a:r>
            <a:endParaRPr lang="zh-CN" altLang="en-US"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箭头连接符 33"/>
          <p:cNvCxnSpPr/>
          <p:nvPr/>
        </p:nvCxnSpPr>
        <p:spPr bwMode="gray">
          <a:xfrm flipH="1">
            <a:off x="4093005" y="4101658"/>
            <a:ext cx="976168" cy="0"/>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bwMode="gray">
          <a:xfrm>
            <a:off x="621847" y="3188904"/>
            <a:ext cx="1489510" cy="1137271"/>
            <a:chOff x="1729859" y="3339040"/>
            <a:chExt cx="1489510" cy="1137271"/>
          </a:xfrm>
        </p:grpSpPr>
        <p:grpSp>
          <p:nvGrpSpPr>
            <p:cNvPr id="36" name="组合 35"/>
            <p:cNvGrpSpPr/>
            <p:nvPr/>
          </p:nvGrpSpPr>
          <p:grpSpPr bwMode="gray">
            <a:xfrm>
              <a:off x="1762530" y="3339040"/>
              <a:ext cx="1345240" cy="726277"/>
              <a:chOff x="1762530" y="3339040"/>
              <a:chExt cx="1345240" cy="726277"/>
            </a:xfrm>
          </p:grpSpPr>
          <p:pic>
            <p:nvPicPr>
              <p:cNvPr id="38" name="图片 37" descr="PC.png"/>
              <p:cNvPicPr>
                <a:picLocks noChangeAspect="1"/>
              </p:cNvPicPr>
              <p:nvPr/>
            </p:nvPicPr>
            <p:blipFill>
              <a:blip r:embed="rId5" cstate="print"/>
              <a:stretch>
                <a:fillRect/>
              </a:stretch>
            </p:blipFill>
            <p:spPr bwMode="gray">
              <a:xfrm>
                <a:off x="2243016" y="3339040"/>
                <a:ext cx="539063" cy="414000"/>
              </a:xfrm>
              <a:prstGeom prst="rect">
                <a:avLst/>
              </a:prstGeom>
            </p:spPr>
          </p:pic>
          <p:sp>
            <p:nvSpPr>
              <p:cNvPr id="39" name="文本框 38"/>
              <p:cNvSpPr txBox="1"/>
              <p:nvPr/>
            </p:nvSpPr>
            <p:spPr bwMode="gray">
              <a:xfrm>
                <a:off x="1762530" y="3757540"/>
                <a:ext cx="1345240" cy="307777"/>
              </a:xfrm>
              <a:prstGeom prst="rect">
                <a:avLst/>
              </a:prstGeom>
              <a:noFill/>
              <a:ln>
                <a:noFill/>
              </a:ln>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Client 1</a:t>
                </a: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文本框 36"/>
            <p:cNvSpPr txBox="1"/>
            <p:nvPr/>
          </p:nvSpPr>
          <p:spPr bwMode="gray">
            <a:xfrm>
              <a:off x="1729859" y="3953091"/>
              <a:ext cx="1489510" cy="523220"/>
            </a:xfrm>
            <a:prstGeom prst="rect">
              <a:avLst/>
            </a:prstGeom>
            <a:noFill/>
            <a:ln>
              <a:noFill/>
            </a:ln>
          </p:spPr>
          <p:txBody>
            <a:bodyPr wrap="none" rtlCol="0">
              <a:spAutoFit/>
            </a:body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192.168.1.98/24</a:t>
              </a:r>
            </a:p>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MAC-1</a:t>
              </a:r>
              <a:endParaRPr lang="zh-CN" alt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 name="组合 39"/>
          <p:cNvGrpSpPr/>
          <p:nvPr/>
        </p:nvGrpSpPr>
        <p:grpSpPr bwMode="gray">
          <a:xfrm>
            <a:off x="639334" y="4760068"/>
            <a:ext cx="1489510" cy="1126217"/>
            <a:chOff x="1747346" y="4910204"/>
            <a:chExt cx="1489510" cy="1126217"/>
          </a:xfrm>
        </p:grpSpPr>
        <p:pic>
          <p:nvPicPr>
            <p:cNvPr id="41" name="图片 40" descr="PC.png"/>
            <p:cNvPicPr>
              <a:picLocks noChangeAspect="1"/>
            </p:cNvPicPr>
            <p:nvPr/>
          </p:nvPicPr>
          <p:blipFill>
            <a:blip r:embed="rId5" cstate="print"/>
            <a:stretch>
              <a:fillRect/>
            </a:stretch>
          </p:blipFill>
          <p:spPr bwMode="gray">
            <a:xfrm>
              <a:off x="2243016" y="4910204"/>
              <a:ext cx="539063" cy="414000"/>
            </a:xfrm>
            <a:prstGeom prst="rect">
              <a:avLst/>
            </a:prstGeom>
          </p:spPr>
        </p:pic>
        <p:sp>
          <p:nvSpPr>
            <p:cNvPr id="44" name="文本框 43"/>
            <p:cNvSpPr txBox="1"/>
            <p:nvPr/>
          </p:nvSpPr>
          <p:spPr bwMode="gray">
            <a:xfrm>
              <a:off x="1762530" y="5295874"/>
              <a:ext cx="1345240" cy="307777"/>
            </a:xfrm>
            <a:prstGeom prst="rect">
              <a:avLst/>
            </a:prstGeom>
            <a:noFill/>
            <a:ln>
              <a:noFill/>
            </a:ln>
          </p:spPr>
          <p:txBody>
            <a:bodyPr wrap="non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DHCP Client 2</a:t>
              </a: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747346" y="5513201"/>
              <a:ext cx="1489510" cy="523220"/>
            </a:xfrm>
            <a:prstGeom prst="rect">
              <a:avLst/>
            </a:prstGeom>
            <a:noFill/>
            <a:ln>
              <a:noFill/>
            </a:ln>
          </p:spPr>
          <p:txBody>
            <a:bodyPr wrap="none" rtlCol="0">
              <a:spAutoFit/>
            </a:bodyPr>
            <a:lstStyle/>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192.168.1.99/24</a:t>
              </a:r>
            </a:p>
            <a:p>
              <a:r>
                <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MAC-2</a:t>
              </a:r>
              <a:endParaRPr lang="zh-CN" alt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文本框 45"/>
          <p:cNvSpPr txBox="1"/>
          <p:nvPr/>
        </p:nvSpPr>
        <p:spPr bwMode="gray">
          <a:xfrm>
            <a:off x="4058391" y="3650848"/>
            <a:ext cx="1180131" cy="354521"/>
          </a:xfrm>
          <a:prstGeom prst="rect">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i="0" dirty="0">
                <a:solidFill>
                  <a:schemeClr val="tx1"/>
                </a:solidFill>
                <a:sym typeface="Huawei Sans" panose="020C0503030203020204" pitchFamily="34" charset="0"/>
              </a:rPr>
              <a:t>DHCP ACK</a:t>
            </a:r>
            <a:endParaRPr lang="zh-CN" altLang="en-US" i="0" dirty="0">
              <a:solidFill>
                <a:schemeClr val="tx1"/>
              </a:solidFill>
              <a:sym typeface="Huawei Sans" panose="020C0503030203020204" pitchFamily="34" charset="0"/>
            </a:endParaRPr>
          </a:p>
        </p:txBody>
      </p:sp>
      <p:cxnSp>
        <p:nvCxnSpPr>
          <p:cNvPr id="47" name="直接箭头连接符 46"/>
          <p:cNvCxnSpPr/>
          <p:nvPr/>
        </p:nvCxnSpPr>
        <p:spPr bwMode="gray">
          <a:xfrm>
            <a:off x="5297633" y="3820125"/>
            <a:ext cx="896411"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2841098" y="3732458"/>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2845084" y="4460242"/>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3836308" y="4242012"/>
            <a:ext cx="756938" cy="276999"/>
          </a:xfrm>
          <a:prstGeom prst="rect">
            <a:avLst/>
          </a:prstGeom>
          <a:noFill/>
          <a:ln>
            <a:noFill/>
          </a:ln>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zh-CN" altLang="en-US"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2" name="表格 51"/>
          <p:cNvGraphicFramePr>
            <a:graphicFrameLocks noGrp="1"/>
          </p:cNvGraphicFramePr>
          <p:nvPr>
            <p:extLst>
              <p:ext uri="{D42A27DB-BD31-4B8C-83A1-F6EECF244321}">
                <p14:modId xmlns:p14="http://schemas.microsoft.com/office/powerpoint/2010/main" val="3381567355"/>
              </p:ext>
            </p:extLst>
          </p:nvPr>
        </p:nvGraphicFramePr>
        <p:xfrm>
          <a:off x="6252684" y="3687568"/>
          <a:ext cx="5399385" cy="1486499"/>
        </p:xfrm>
        <a:graphic>
          <a:graphicData uri="http://schemas.openxmlformats.org/drawingml/2006/table">
            <a:tbl>
              <a:tblPr firstRow="1" bandRow="1">
                <a:tableStyleId>{72833802-FEF1-4C79-8D5D-14CF1EAF98D9}</a:tableStyleId>
              </a:tblPr>
              <a:tblGrid>
                <a:gridCol w="1381405"/>
                <a:gridCol w="1087800"/>
                <a:gridCol w="748682"/>
                <a:gridCol w="1162582"/>
                <a:gridCol w="1018916"/>
              </a:tblGrid>
              <a:tr h="391749">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altLang="zh-CN"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zh-CN" alt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Lease</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47375">
                <a:tc>
                  <a:txBody>
                    <a:bodyPr/>
                    <a:lstStyle/>
                    <a:p>
                      <a:pPr algn="ctr" rtl="0" fontAlgn="ctr"/>
                      <a:r>
                        <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192.168.1.98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MAC-1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7375">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192.168.1.99</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MAC-2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GE0/0/2</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1700953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DHCP Starvation Attacks</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p:txBody>
          <a:bodyPr/>
          <a:lstStyle/>
          <a:p>
            <a:r>
              <a:rPr lang="en-US" sz="1400" smtClean="0"/>
              <a:t>An attacker continuously applies to the DHCP server for a large number of IP addresses until the IP addresses in the address pool of the DHCP server are exhausted. As a result, the DHCP server cannot allocate IP addresses to authorized users.</a:t>
            </a:r>
          </a:p>
          <a:p>
            <a:r>
              <a:rPr lang="en-US" sz="1400" smtClean="0"/>
              <a:t>Vulnerability analysis: When the DHCP server allocates IP addresses to clients, it cannot distinguish authorized and unauthorized users.</a:t>
            </a:r>
            <a:endParaRPr lang="en-US" altLang="zh-CN" sz="1400" dirty="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bwMode="gray">
          <a:xfrm>
            <a:off x="5856706" y="3999793"/>
            <a:ext cx="540000" cy="441818"/>
          </a:xfrm>
          <a:prstGeom prst="rect">
            <a:avLst/>
          </a:prstGeom>
        </p:spPr>
      </p:pic>
      <p:pic>
        <p:nvPicPr>
          <p:cNvPr id="6" name="图片 5" descr="交换机.png"/>
          <p:cNvPicPr>
            <a:picLocks noChangeAspect="1"/>
          </p:cNvPicPr>
          <p:nvPr/>
        </p:nvPicPr>
        <p:blipFill>
          <a:blip r:embed="rId4" cstate="print"/>
          <a:stretch>
            <a:fillRect/>
          </a:stretch>
        </p:blipFill>
        <p:spPr bwMode="gray">
          <a:xfrm>
            <a:off x="9474518" y="3999793"/>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96074" y="5040763"/>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455940" y="3059463"/>
            <a:ext cx="540000" cy="442800"/>
          </a:xfrm>
          <a:prstGeom prst="rect">
            <a:avLst/>
          </a:prstGeom>
        </p:spPr>
      </p:pic>
      <p:cxnSp>
        <p:nvCxnSpPr>
          <p:cNvPr id="9" name="直接连接符 8"/>
          <p:cNvCxnSpPr>
            <a:stCxn id="8" idx="3"/>
            <a:endCxn id="5" idx="1"/>
          </p:cNvCxnSpPr>
          <p:nvPr/>
        </p:nvCxnSpPr>
        <p:spPr bwMode="gray">
          <a:xfrm>
            <a:off x="1995940" y="3280863"/>
            <a:ext cx="3860766"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gray">
          <a:xfrm flipV="1">
            <a:off x="1936074" y="4220702"/>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gray">
          <a:xfrm flipV="1">
            <a:off x="6396706" y="4220701"/>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gray">
          <a:xfrm>
            <a:off x="9207819" y="4333858"/>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1146207" y="5460651"/>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814181" y="4348048"/>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342328" y="3428757"/>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bwMode="gray">
          <a:xfrm>
            <a:off x="2066742" y="5160541"/>
            <a:ext cx="4035245" cy="209573"/>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2066742" y="2253407"/>
            <a:ext cx="3833869" cy="294373"/>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B  Source Mac = Mac-B</a:t>
            </a:r>
          </a:p>
        </p:txBody>
      </p:sp>
      <p:sp>
        <p:nvSpPr>
          <p:cNvPr id="18" name="圆角矩形 17"/>
          <p:cNvSpPr/>
          <p:nvPr/>
        </p:nvSpPr>
        <p:spPr bwMode="gray">
          <a:xfrm>
            <a:off x="2066742" y="2573683"/>
            <a:ext cx="3833869" cy="311414"/>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C  Source Mac = Mac-C</a:t>
            </a:r>
          </a:p>
        </p:txBody>
      </p:sp>
      <p:sp>
        <p:nvSpPr>
          <p:cNvPr id="19" name="圆角矩形 18"/>
          <p:cNvSpPr/>
          <p:nvPr/>
        </p:nvSpPr>
        <p:spPr bwMode="gray">
          <a:xfrm>
            <a:off x="2072473" y="2909088"/>
            <a:ext cx="3827234" cy="278214"/>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D  Source Mac = Mac-D</a:t>
            </a:r>
          </a:p>
        </p:txBody>
      </p:sp>
      <p:sp>
        <p:nvSpPr>
          <p:cNvPr id="20" name="圆角矩形 19"/>
          <p:cNvSpPr/>
          <p:nvPr/>
        </p:nvSpPr>
        <p:spPr bwMode="gray">
          <a:xfrm>
            <a:off x="2154839" y="3243485"/>
            <a:ext cx="3501067" cy="778729"/>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attacker keeps sending bogus DHCP Discover messages with different source MAC addresses to apply for IP addresses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2154838" y="5460652"/>
            <a:ext cx="3501067" cy="520824"/>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authorized client requests an IP address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7135364" y="2670896"/>
            <a:ext cx="3421058" cy="305798"/>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B  IP Address 10.1.1.1    </a:t>
            </a:r>
          </a:p>
        </p:txBody>
      </p:sp>
      <p:sp>
        <p:nvSpPr>
          <p:cNvPr id="23" name="圆角矩形 22"/>
          <p:cNvSpPr/>
          <p:nvPr/>
        </p:nvSpPr>
        <p:spPr bwMode="gray">
          <a:xfrm>
            <a:off x="7135364" y="3001813"/>
            <a:ext cx="3421058" cy="279050"/>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C  IP Address 10.1.1.2 </a:t>
            </a:r>
          </a:p>
        </p:txBody>
      </p:sp>
      <p:sp>
        <p:nvSpPr>
          <p:cNvPr id="24" name="圆角矩形 23"/>
          <p:cNvSpPr/>
          <p:nvPr/>
        </p:nvSpPr>
        <p:spPr bwMode="gray">
          <a:xfrm>
            <a:off x="7135364" y="3280863"/>
            <a:ext cx="3421058" cy="275103"/>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D  IP Address 10.1.1.3 </a:t>
            </a:r>
          </a:p>
        </p:txBody>
      </p:sp>
      <p:sp>
        <p:nvSpPr>
          <p:cNvPr id="25" name="圆角矩形 24"/>
          <p:cNvSpPr/>
          <p:nvPr/>
        </p:nvSpPr>
        <p:spPr bwMode="gray">
          <a:xfrm>
            <a:off x="7142557" y="3660946"/>
            <a:ext cx="3598282" cy="190399"/>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NAK   CHADDR = A      IP Address 0.0.0.0 </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6507781" y="4702534"/>
            <a:ext cx="3589312" cy="1269368"/>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DHCP server allocates IP addresses to clients based on the CHADDR field in DHCP Request messages. In this situation, the IP addresses requested by the attacker are exhausted. When the authorized client requests an IP address, no IP address is available.</a:t>
            </a:r>
          </a:p>
        </p:txBody>
      </p:sp>
    </p:spTree>
    <p:extLst>
      <p:ext uri="{BB962C8B-B14F-4D97-AF65-F5344CB8AC3E}">
        <p14:creationId xmlns:p14="http://schemas.microsoft.com/office/powerpoint/2010/main" val="1726219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Defense Against DHCP Starvation Attacks</a:t>
            </a:r>
            <a:endParaRPr lang="en-US" dirty="0"/>
          </a:p>
        </p:txBody>
      </p:sp>
      <p:sp>
        <p:nvSpPr>
          <p:cNvPr id="2" name="文本占位符 1"/>
          <p:cNvSpPr>
            <a:spLocks noGrp="1"/>
          </p:cNvSpPr>
          <p:nvPr>
            <p:ph type="body" sz="quarter" idx="10"/>
          </p:nvPr>
        </p:nvSpPr>
        <p:spPr bwMode="gray"/>
        <p:txBody>
          <a:bodyPr/>
          <a:lstStyle/>
          <a:p>
            <a:r>
              <a:rPr lang="en-US" sz="1600" smtClean="0"/>
              <a:t>Solution: Configure MAC address limiting of DHCP snooping to prevent starvation attacks. This function limits the maximum number of MAC addresses that can be learned on an interface of a switch to prevent a large number of DHCP Request messages with variable MAC addresses from being sent.</a:t>
            </a:r>
          </a:p>
          <a:p>
            <a:endParaRPr lang="en-US" altLang="zh-CN" sz="1600" dirty="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bwMode="gray">
          <a:xfrm>
            <a:off x="6334108" y="3894425"/>
            <a:ext cx="540000" cy="441818"/>
          </a:xfrm>
          <a:prstGeom prst="rect">
            <a:avLst/>
          </a:prstGeom>
        </p:spPr>
      </p:pic>
      <p:pic>
        <p:nvPicPr>
          <p:cNvPr id="6" name="图片 5" descr="交换机.png"/>
          <p:cNvPicPr>
            <a:picLocks noChangeAspect="1"/>
          </p:cNvPicPr>
          <p:nvPr/>
        </p:nvPicPr>
        <p:blipFill>
          <a:blip r:embed="rId4" cstate="print"/>
          <a:stretch>
            <a:fillRect/>
          </a:stretch>
        </p:blipFill>
        <p:spPr bwMode="gray">
          <a:xfrm>
            <a:off x="10252369" y="3894425"/>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259517" y="4935395"/>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319383" y="2954095"/>
            <a:ext cx="540000" cy="442800"/>
          </a:xfrm>
          <a:prstGeom prst="rect">
            <a:avLst/>
          </a:prstGeom>
        </p:spPr>
      </p:pic>
      <p:cxnSp>
        <p:nvCxnSpPr>
          <p:cNvPr id="9" name="直接连接符 8"/>
          <p:cNvCxnSpPr>
            <a:stCxn id="8" idx="3"/>
            <a:endCxn id="5" idx="1"/>
          </p:cNvCxnSpPr>
          <p:nvPr/>
        </p:nvCxnSpPr>
        <p:spPr bwMode="gray">
          <a:xfrm>
            <a:off x="1859383" y="3175495"/>
            <a:ext cx="4474725"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gray">
          <a:xfrm flipV="1">
            <a:off x="1799517" y="4115334"/>
            <a:ext cx="4534591"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gray">
          <a:xfrm flipV="1">
            <a:off x="6874108" y="4115333"/>
            <a:ext cx="3378261"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gray">
          <a:xfrm>
            <a:off x="9985670" y="4286240"/>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1009650" y="535528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6349333" y="4300430"/>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205771" y="3323389"/>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bwMode="gray">
          <a:xfrm>
            <a:off x="2178381" y="5055173"/>
            <a:ext cx="4078724" cy="257612"/>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2178381" y="2219574"/>
            <a:ext cx="3961158" cy="251300"/>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B  Source Mac = Mac-B</a:t>
            </a:r>
          </a:p>
        </p:txBody>
      </p:sp>
      <p:sp>
        <p:nvSpPr>
          <p:cNvPr id="18" name="圆角矩形 17"/>
          <p:cNvSpPr/>
          <p:nvPr/>
        </p:nvSpPr>
        <p:spPr bwMode="gray">
          <a:xfrm>
            <a:off x="2178381" y="2543989"/>
            <a:ext cx="3961158" cy="265848"/>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C  Source Mac = Mac-C</a:t>
            </a:r>
          </a:p>
        </p:txBody>
      </p:sp>
      <p:sp>
        <p:nvSpPr>
          <p:cNvPr id="19" name="圆角矩形 18"/>
          <p:cNvSpPr/>
          <p:nvPr/>
        </p:nvSpPr>
        <p:spPr bwMode="gray">
          <a:xfrm>
            <a:off x="2184110" y="2871327"/>
            <a:ext cx="3954302" cy="237506"/>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D  Source Mac = Mac-D</a:t>
            </a:r>
          </a:p>
        </p:txBody>
      </p:sp>
      <p:sp>
        <p:nvSpPr>
          <p:cNvPr id="20" name="圆角矩形 19"/>
          <p:cNvSpPr/>
          <p:nvPr/>
        </p:nvSpPr>
        <p:spPr bwMode="gray">
          <a:xfrm>
            <a:off x="2170317" y="3175495"/>
            <a:ext cx="3405652" cy="804464"/>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attacker keeps sending bogus DHCP Request messages with different source MAC addresses to apply for IP addresses from the DHCP server.</a:t>
            </a:r>
          </a:p>
        </p:txBody>
      </p:sp>
      <p:sp>
        <p:nvSpPr>
          <p:cNvPr id="21" name="圆角矩形 20"/>
          <p:cNvSpPr/>
          <p:nvPr/>
        </p:nvSpPr>
        <p:spPr bwMode="gray">
          <a:xfrm>
            <a:off x="2190930" y="5396816"/>
            <a:ext cx="3405652" cy="666115"/>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authorized client requests an IP address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945932" y="2871327"/>
            <a:ext cx="3148420" cy="1153860"/>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device enabled with DHCP snooping limits the number of MAC addresses learned on an interface to prevent bogus DHCP packets from being used to request IP addresses.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250609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DoS Attacks by Changing the CHADDR Field</a:t>
            </a:r>
            <a:endParaRPr lang="en-US" dirty="0"/>
          </a:p>
        </p:txBody>
      </p:sp>
      <p:sp>
        <p:nvSpPr>
          <p:cNvPr id="4" name="文本占位符 3"/>
          <p:cNvSpPr>
            <a:spLocks noGrp="1"/>
          </p:cNvSpPr>
          <p:nvPr>
            <p:ph type="body" sz="quarter" idx="10"/>
          </p:nvPr>
        </p:nvSpPr>
        <p:spPr bwMode="gray"/>
        <p:txBody>
          <a:bodyPr/>
          <a:lstStyle/>
          <a:p>
            <a:r>
              <a:rPr lang="en-US" sz="1400" smtClean="0"/>
              <a:t>An attacker continuously applies to the DHCP server for a large number of IP addresses until the IP addresses in the address pool of the DHCP server are exhausted. As a result, the DHCP server cannot allocate IP addresses to authorized users.</a:t>
            </a:r>
          </a:p>
          <a:p>
            <a:r>
              <a:rPr lang="en-US" sz="1400" smtClean="0"/>
              <a:t>Vulnerability analysis: When the DHCP server allocates IP addresses to clients, it cannot distinguish authorized and unauthorized users.</a:t>
            </a:r>
          </a:p>
          <a:p>
            <a:endParaRPr lang="en-US" altLang="zh-CN" sz="1400" dirty="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bwMode="gray">
          <a:xfrm>
            <a:off x="5854183" y="4000170"/>
            <a:ext cx="540000" cy="441818"/>
          </a:xfrm>
          <a:prstGeom prst="rect">
            <a:avLst/>
          </a:prstGeom>
        </p:spPr>
      </p:pic>
      <p:pic>
        <p:nvPicPr>
          <p:cNvPr id="6" name="图片 5" descr="交换机.png"/>
          <p:cNvPicPr>
            <a:picLocks noChangeAspect="1"/>
          </p:cNvPicPr>
          <p:nvPr/>
        </p:nvPicPr>
        <p:blipFill>
          <a:blip r:embed="rId4" cstate="print"/>
          <a:stretch>
            <a:fillRect/>
          </a:stretch>
        </p:blipFill>
        <p:spPr bwMode="gray">
          <a:xfrm>
            <a:off x="9471995" y="4000170"/>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106165" y="5041140"/>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166031" y="3059840"/>
            <a:ext cx="540000" cy="442800"/>
          </a:xfrm>
          <a:prstGeom prst="rect">
            <a:avLst/>
          </a:prstGeom>
        </p:spPr>
      </p:pic>
      <p:cxnSp>
        <p:nvCxnSpPr>
          <p:cNvPr id="9" name="直接连接符 8"/>
          <p:cNvCxnSpPr>
            <a:stCxn id="8" idx="3"/>
            <a:endCxn id="5" idx="1"/>
          </p:cNvCxnSpPr>
          <p:nvPr/>
        </p:nvCxnSpPr>
        <p:spPr bwMode="gray">
          <a:xfrm>
            <a:off x="1706031" y="3281240"/>
            <a:ext cx="4148152"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gray">
          <a:xfrm flipV="1">
            <a:off x="1646165" y="4221079"/>
            <a:ext cx="4208018"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gray">
          <a:xfrm flipV="1">
            <a:off x="6394183" y="4221078"/>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gray">
          <a:xfrm>
            <a:off x="9356363" y="4391985"/>
            <a:ext cx="10573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944221" y="5461028"/>
            <a:ext cx="101569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869408" y="4406175"/>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105171" y="3429134"/>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bwMode="gray">
          <a:xfrm>
            <a:off x="2064219" y="4978015"/>
            <a:ext cx="4011194" cy="284525"/>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2064219" y="2322574"/>
            <a:ext cx="3932707" cy="225583"/>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B  Source Mac = Mac-B</a:t>
            </a:r>
          </a:p>
        </p:txBody>
      </p:sp>
      <p:sp>
        <p:nvSpPr>
          <p:cNvPr id="18" name="圆角矩形 17"/>
          <p:cNvSpPr/>
          <p:nvPr/>
        </p:nvSpPr>
        <p:spPr bwMode="gray">
          <a:xfrm>
            <a:off x="2064219" y="2646832"/>
            <a:ext cx="3932707" cy="238641"/>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C  Source Mac = Mac-B</a:t>
            </a:r>
          </a:p>
        </p:txBody>
      </p:sp>
      <p:sp>
        <p:nvSpPr>
          <p:cNvPr id="19" name="圆角矩形 18"/>
          <p:cNvSpPr/>
          <p:nvPr/>
        </p:nvSpPr>
        <p:spPr bwMode="gray">
          <a:xfrm>
            <a:off x="2069949" y="2974479"/>
            <a:ext cx="3925901" cy="213200"/>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D  Source Mac = Mac-B</a:t>
            </a:r>
          </a:p>
        </p:txBody>
      </p:sp>
      <p:sp>
        <p:nvSpPr>
          <p:cNvPr id="20" name="圆角矩形 19"/>
          <p:cNvSpPr/>
          <p:nvPr/>
        </p:nvSpPr>
        <p:spPr bwMode="gray">
          <a:xfrm>
            <a:off x="2077864" y="3292521"/>
            <a:ext cx="2667464" cy="818635"/>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attacker keeps forging DHCP Request messages with different CHADDR values to apply for IP addresses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bwMode="gray">
          <a:xfrm>
            <a:off x="2069950" y="5464666"/>
            <a:ext cx="2667464" cy="468009"/>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authorized client requests an IP address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7132841" y="2742733"/>
            <a:ext cx="3509253" cy="234338"/>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B  IP Address 10.1.1.1    </a:t>
            </a:r>
          </a:p>
        </p:txBody>
      </p:sp>
      <p:sp>
        <p:nvSpPr>
          <p:cNvPr id="23" name="圆角矩形 22"/>
          <p:cNvSpPr/>
          <p:nvPr/>
        </p:nvSpPr>
        <p:spPr bwMode="gray">
          <a:xfrm>
            <a:off x="7132841" y="3067399"/>
            <a:ext cx="3509253" cy="213841"/>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C  IP Address 10.1.1.2 </a:t>
            </a:r>
          </a:p>
        </p:txBody>
      </p:sp>
      <p:sp>
        <p:nvSpPr>
          <p:cNvPr id="24" name="圆角矩形 23"/>
          <p:cNvSpPr/>
          <p:nvPr/>
        </p:nvSpPr>
        <p:spPr bwMode="gray">
          <a:xfrm>
            <a:off x="7132841" y="3345527"/>
            <a:ext cx="3509253" cy="210816"/>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ACK  CHADDR = D  IP Address 10.1.1.3 </a:t>
            </a:r>
          </a:p>
        </p:txBody>
      </p:sp>
      <p:sp>
        <p:nvSpPr>
          <p:cNvPr id="25" name="圆角矩形 24"/>
          <p:cNvSpPr/>
          <p:nvPr/>
        </p:nvSpPr>
        <p:spPr bwMode="gray">
          <a:xfrm>
            <a:off x="7140034" y="3661323"/>
            <a:ext cx="3769408" cy="255586"/>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NAK   CHADDR = A      IP Address 0.0.0.0 </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7250052" y="4885814"/>
            <a:ext cx="3549372" cy="1188154"/>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DHCP server allocates IP addresses to clients based on the CHADDR field in DHCP Request messages. In this situation, the IP addresses requested by the attacker are exhausted. When the authorized client requests an IP address, no IP address is available.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539658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Defense Against DHCP DoS Attacks Initiated by Changing the CHADDR Field</a:t>
            </a:r>
            <a:endParaRPr lang="en-US" dirty="0"/>
          </a:p>
        </p:txBody>
      </p:sp>
      <p:sp>
        <p:nvSpPr>
          <p:cNvPr id="4" name="文本占位符 3"/>
          <p:cNvSpPr>
            <a:spLocks noGrp="1"/>
          </p:cNvSpPr>
          <p:nvPr>
            <p:ph type="body" sz="quarter" idx="10"/>
          </p:nvPr>
        </p:nvSpPr>
        <p:spPr>
          <a:xfrm>
            <a:off x="455613" y="1484312"/>
            <a:ext cx="11293476" cy="1295687"/>
          </a:xfrm>
        </p:spPr>
        <p:txBody>
          <a:bodyPr/>
          <a:lstStyle/>
          <a:p>
            <a:r>
              <a:rPr lang="en-US" sz="1400" smtClean="0"/>
              <a:t>Solution: To prevent an attack from changing the CHADDR field, you can enable the DHCP snooping function to check the CHADDR field in DHCP Request messages. If the CHADDR field matches the source MAC address in the data frame header, the device forwards the DHCP Request message. If the CHADDR field does not match the source MAC address in the data frame header, the device discards the DHCP Request message. This ensures that authorized users can access network services.</a:t>
            </a:r>
          </a:p>
          <a:p>
            <a:endParaRPr lang="en-US" altLang="zh-CN" sz="1400" dirty="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bwMode="gray">
          <a:xfrm>
            <a:off x="5827660" y="4397991"/>
            <a:ext cx="540000" cy="441818"/>
          </a:xfrm>
          <a:prstGeom prst="rect">
            <a:avLst/>
          </a:prstGeom>
        </p:spPr>
      </p:pic>
      <p:pic>
        <p:nvPicPr>
          <p:cNvPr id="6" name="图片 5" descr="交换机.png"/>
          <p:cNvPicPr>
            <a:picLocks noChangeAspect="1"/>
          </p:cNvPicPr>
          <p:nvPr/>
        </p:nvPicPr>
        <p:blipFill>
          <a:blip r:embed="rId4" cstate="print"/>
          <a:stretch>
            <a:fillRect/>
          </a:stretch>
        </p:blipFill>
        <p:spPr bwMode="gray">
          <a:xfrm>
            <a:off x="10124741" y="4397991"/>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67028" y="5438961"/>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388231" y="3448687"/>
            <a:ext cx="540000" cy="442800"/>
          </a:xfrm>
          <a:prstGeom prst="rect">
            <a:avLst/>
          </a:prstGeom>
        </p:spPr>
      </p:pic>
      <p:cxnSp>
        <p:nvCxnSpPr>
          <p:cNvPr id="9" name="直接连接符 8"/>
          <p:cNvCxnSpPr>
            <a:stCxn id="8" idx="3"/>
            <a:endCxn id="5" idx="1"/>
          </p:cNvCxnSpPr>
          <p:nvPr/>
        </p:nvCxnSpPr>
        <p:spPr bwMode="gray">
          <a:xfrm>
            <a:off x="1928231" y="3670087"/>
            <a:ext cx="3899429" cy="94881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gray">
          <a:xfrm flipV="1">
            <a:off x="1907028" y="4618900"/>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gray">
          <a:xfrm flipV="1">
            <a:off x="6367660" y="4618899"/>
            <a:ext cx="3757081"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gray">
          <a:xfrm>
            <a:off x="9858042" y="4789806"/>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1117161" y="5858849"/>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842885" y="4803996"/>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313282" y="3826955"/>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bwMode="gray">
          <a:xfrm>
            <a:off x="2037696" y="5165483"/>
            <a:ext cx="4052574" cy="229850"/>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2037696" y="2723139"/>
            <a:ext cx="3806045" cy="250130"/>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B  Source Mac = Mac-E</a:t>
            </a:r>
          </a:p>
        </p:txBody>
      </p:sp>
      <p:sp>
        <p:nvSpPr>
          <p:cNvPr id="18" name="圆角矩形 17"/>
          <p:cNvSpPr/>
          <p:nvPr/>
        </p:nvSpPr>
        <p:spPr bwMode="gray">
          <a:xfrm>
            <a:off x="2037696" y="3047554"/>
            <a:ext cx="3806045" cy="264611"/>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C  Source Mac = Mac-E</a:t>
            </a:r>
          </a:p>
        </p:txBody>
      </p:sp>
      <p:sp>
        <p:nvSpPr>
          <p:cNvPr id="19" name="圆角矩形 18"/>
          <p:cNvSpPr/>
          <p:nvPr/>
        </p:nvSpPr>
        <p:spPr bwMode="gray">
          <a:xfrm>
            <a:off x="2043427" y="3374892"/>
            <a:ext cx="3799458" cy="236401"/>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DHCP REQUEST  CHADDR = D  Source Mac = Mac-E</a:t>
            </a:r>
          </a:p>
        </p:txBody>
      </p:sp>
      <p:sp>
        <p:nvSpPr>
          <p:cNvPr id="20" name="圆角矩形 19"/>
          <p:cNvSpPr/>
          <p:nvPr/>
        </p:nvSpPr>
        <p:spPr bwMode="gray">
          <a:xfrm>
            <a:off x="2080505" y="3674169"/>
            <a:ext cx="3622014" cy="746243"/>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attacker keeps sending bogus DHCP Discover messages with different CHADDR values to apply for IP addresses from the DHCP server.</a:t>
            </a:r>
          </a:p>
        </p:txBody>
      </p:sp>
      <p:sp>
        <p:nvSpPr>
          <p:cNvPr id="21" name="圆角矩形 20"/>
          <p:cNvSpPr/>
          <p:nvPr/>
        </p:nvSpPr>
        <p:spPr bwMode="gray">
          <a:xfrm>
            <a:off x="2080506" y="5511679"/>
            <a:ext cx="3405894" cy="482597"/>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An authorized client requests an IP address from the DHCP server.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bwMode="gray">
          <a:xfrm>
            <a:off x="6448019" y="3374893"/>
            <a:ext cx="3519335" cy="1137138"/>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device checks whether the source MAC address in the DHCP Request message is the same as the CHADDR value. If so, the device forwards the message. If not, the device discards the message.</a:t>
            </a:r>
          </a:p>
        </p:txBody>
      </p:sp>
      <p:sp>
        <p:nvSpPr>
          <p:cNvPr id="24" name="圆角矩形 23"/>
          <p:cNvSpPr/>
          <p:nvPr/>
        </p:nvSpPr>
        <p:spPr bwMode="gray">
          <a:xfrm>
            <a:off x="7699826" y="5165483"/>
            <a:ext cx="3860803" cy="273478"/>
          </a:xfrm>
          <a:prstGeom prst="roundRect">
            <a:avLst>
              <a:gd name="adj" fmla="val 2303"/>
            </a:avLst>
          </a:prstGeom>
          <a:solidFill>
            <a:srgbClr val="56C4D2"/>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1200" dirty="0">
                <a:solidFill>
                  <a:schemeClr val="bg1"/>
                </a:solidFill>
                <a:latin typeface="Huawei Sans" panose="020C0503030203020204" pitchFamily="34" charset="0"/>
                <a:ea typeface="方正兰亭黑简体" panose="02000000000000000000" pitchFamily="2" charset="-122"/>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25594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Man-in-the-Middle Attacks</a:t>
            </a:r>
            <a:endParaRPr lang="en-US" dirty="0"/>
          </a:p>
        </p:txBody>
      </p:sp>
      <p:sp>
        <p:nvSpPr>
          <p:cNvPr id="4" name="文本占位符 3"/>
          <p:cNvSpPr>
            <a:spLocks noGrp="1"/>
          </p:cNvSpPr>
          <p:nvPr>
            <p:ph type="body" sz="quarter" idx="10"/>
          </p:nvPr>
        </p:nvSpPr>
        <p:spPr bwMode="gray"/>
        <p:txBody>
          <a:bodyPr/>
          <a:lstStyle/>
          <a:p>
            <a:r>
              <a:rPr lang="en-US" sz="1400" dirty="0" smtClean="0"/>
              <a:t>An attacker uses the ARP mechanism to enable a client to learn the mapping between the DHCP server's IP address and attacker's MAC address, and enable the server to learn the mapping between the client's IP address and attacker's MAC address. In this way, all IP packets exchanged between the client and server traverse the attacker's device.</a:t>
            </a:r>
          </a:p>
          <a:p>
            <a:r>
              <a:rPr lang="en-US" sz="1400" dirty="0" smtClean="0"/>
              <a:t>Vulnerability analysis: The man-in-the-middle attack is a spoofing IP/MAC attack. This attack uses the mapping between the forged IP address and MAC address to deceive the DHCP client and server.</a:t>
            </a:r>
          </a:p>
          <a:p>
            <a:endParaRPr lang="en-US" altLang="zh-CN" sz="1400" dirty="0">
              <a:sym typeface="Huawei Sans" panose="020C0503030203020204" pitchFamily="34" charset="0"/>
            </a:endParaRPr>
          </a:p>
        </p:txBody>
      </p:sp>
      <p:cxnSp>
        <p:nvCxnSpPr>
          <p:cNvPr id="5" name="直接连接符 4"/>
          <p:cNvCxnSpPr>
            <a:stCxn id="18" idx="2"/>
            <a:endCxn id="15" idx="0"/>
          </p:cNvCxnSpPr>
          <p:nvPr/>
        </p:nvCxnSpPr>
        <p:spPr bwMode="gray">
          <a:xfrm flipH="1">
            <a:off x="5330441" y="3323221"/>
            <a:ext cx="0" cy="18291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直接连接符 5"/>
          <p:cNvCxnSpPr>
            <a:stCxn id="12" idx="3"/>
            <a:endCxn id="15" idx="1"/>
          </p:cNvCxnSpPr>
          <p:nvPr/>
        </p:nvCxnSpPr>
        <p:spPr bwMode="gray">
          <a:xfrm>
            <a:off x="2177999" y="5366860"/>
            <a:ext cx="288244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直接连接符 6"/>
          <p:cNvCxnSpPr>
            <a:stCxn id="15" idx="3"/>
            <a:endCxn id="9" idx="1"/>
          </p:cNvCxnSpPr>
          <p:nvPr/>
        </p:nvCxnSpPr>
        <p:spPr bwMode="gray">
          <a:xfrm>
            <a:off x="5600441" y="5373230"/>
            <a:ext cx="288559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 name="组合 7"/>
          <p:cNvGrpSpPr/>
          <p:nvPr/>
        </p:nvGrpSpPr>
        <p:grpSpPr bwMode="gray">
          <a:xfrm>
            <a:off x="8169326" y="5169633"/>
            <a:ext cx="1073398" cy="711121"/>
            <a:chOff x="9283560" y="4185933"/>
            <a:chExt cx="1073398" cy="711121"/>
          </a:xfrm>
        </p:grpSpPr>
        <p:pic>
          <p:nvPicPr>
            <p:cNvPr id="9" name="图片 8" descr="交换机.png"/>
            <p:cNvPicPr>
              <a:picLocks noChangeAspect="1"/>
            </p:cNvPicPr>
            <p:nvPr/>
          </p:nvPicPr>
          <p:blipFill>
            <a:blip r:embed="rId3" cstate="print"/>
            <a:stretch>
              <a:fillRect/>
            </a:stretch>
          </p:blipFill>
          <p:spPr bwMode="gray">
            <a:xfrm>
              <a:off x="9600268" y="4185933"/>
              <a:ext cx="539999" cy="441816"/>
            </a:xfrm>
            <a:prstGeom prst="rect">
              <a:avLst/>
            </a:prstGeom>
          </p:spPr>
        </p:pic>
        <p:sp>
          <p:nvSpPr>
            <p:cNvPr id="10" name="文本框 9"/>
            <p:cNvSpPr txBox="1"/>
            <p:nvPr/>
          </p:nvSpPr>
          <p:spPr bwMode="gray">
            <a:xfrm>
              <a:off x="9283560" y="4531396"/>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1388132" y="5145460"/>
            <a:ext cx="1039734" cy="735294"/>
            <a:chOff x="2502366" y="4161760"/>
            <a:chExt cx="1039734" cy="735294"/>
          </a:xfrm>
        </p:grpSpPr>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52233" y="4161760"/>
              <a:ext cx="540000" cy="442800"/>
            </a:xfrm>
            <a:prstGeom prst="rect">
              <a:avLst/>
            </a:prstGeom>
          </p:spPr>
        </p:pic>
        <p:sp>
          <p:nvSpPr>
            <p:cNvPr id="13" name="文本框 12"/>
            <p:cNvSpPr txBox="1"/>
            <p:nvPr/>
          </p:nvSpPr>
          <p:spPr bwMode="gray">
            <a:xfrm>
              <a:off x="2502366" y="4531396"/>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 name="组合 13"/>
          <p:cNvGrpSpPr/>
          <p:nvPr/>
        </p:nvGrpSpPr>
        <p:grpSpPr bwMode="gray">
          <a:xfrm>
            <a:off x="4997882" y="5152321"/>
            <a:ext cx="634175" cy="728433"/>
            <a:chOff x="6112116" y="4168621"/>
            <a:chExt cx="634175" cy="728433"/>
          </a:xfrm>
        </p:grpSpPr>
        <p:pic>
          <p:nvPicPr>
            <p:cNvPr id="15" name="图片 14" descr="通用交换机.png"/>
            <p:cNvPicPr>
              <a:picLocks noChangeAspect="1"/>
            </p:cNvPicPr>
            <p:nvPr/>
          </p:nvPicPr>
          <p:blipFill>
            <a:blip r:embed="rId5" cstate="print"/>
            <a:stretch>
              <a:fillRect/>
            </a:stretch>
          </p:blipFill>
          <p:spPr bwMode="gray">
            <a:xfrm>
              <a:off x="6174675" y="4168621"/>
              <a:ext cx="540000" cy="441818"/>
            </a:xfrm>
            <a:prstGeom prst="rect">
              <a:avLst/>
            </a:prstGeom>
          </p:spPr>
        </p:pic>
        <p:sp>
          <p:nvSpPr>
            <p:cNvPr id="16" name="文本框 15"/>
            <p:cNvSpPr txBox="1"/>
            <p:nvPr/>
          </p:nvSpPr>
          <p:spPr bwMode="gray">
            <a:xfrm>
              <a:off x="6112116" y="4531396"/>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bwMode="gray">
          <a:xfrm>
            <a:off x="4974822" y="2534133"/>
            <a:ext cx="767224" cy="789088"/>
            <a:chOff x="6089056" y="1550433"/>
            <a:chExt cx="767224" cy="789088"/>
          </a:xfrm>
        </p:grpSpPr>
        <p:pic>
          <p:nvPicPr>
            <p:cNvPr id="18" name="图片 1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177120" y="1896721"/>
              <a:ext cx="540000" cy="442800"/>
            </a:xfrm>
            <a:prstGeom prst="rect">
              <a:avLst/>
            </a:prstGeom>
          </p:spPr>
        </p:pic>
        <p:sp>
          <p:nvSpPr>
            <p:cNvPr id="19" name="文本框 18"/>
            <p:cNvSpPr txBox="1"/>
            <p:nvPr/>
          </p:nvSpPr>
          <p:spPr bwMode="gray">
            <a:xfrm>
              <a:off x="6089056" y="1550433"/>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grpSp>
      <p:sp>
        <p:nvSpPr>
          <p:cNvPr id="20" name="圆角矩形 19"/>
          <p:cNvSpPr/>
          <p:nvPr/>
        </p:nvSpPr>
        <p:spPr bwMode="gray">
          <a:xfrm>
            <a:off x="1580962" y="3221046"/>
            <a:ext cx="3106446" cy="1363153"/>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A man-in-the-middle sends a packet with its own MAC address and the DHCP server's IP address to a DHCP client. The DHCP client learns the MAC address of the man-in-the-middle and DHCP server's IP address, and considers the man-in-the-middle as the DHCP server.</a:t>
            </a:r>
          </a:p>
        </p:txBody>
      </p:sp>
      <p:sp>
        <p:nvSpPr>
          <p:cNvPr id="21" name="圆角矩形 20"/>
          <p:cNvSpPr/>
          <p:nvPr/>
        </p:nvSpPr>
        <p:spPr bwMode="gray">
          <a:xfrm>
            <a:off x="5991360" y="3221046"/>
            <a:ext cx="3034673" cy="1363153"/>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man-in-the-middle acts as a forged client, sending packets that carry its MAC address and client's IP address to the server. As a result, the server also learns the MAC address and IP address of the man-in-the-middle.</a:t>
            </a:r>
          </a:p>
        </p:txBody>
      </p:sp>
      <p:grpSp>
        <p:nvGrpSpPr>
          <p:cNvPr id="24" name="组合 23"/>
          <p:cNvGrpSpPr/>
          <p:nvPr/>
        </p:nvGrpSpPr>
        <p:grpSpPr bwMode="gray">
          <a:xfrm>
            <a:off x="2664097" y="3709750"/>
            <a:ext cx="2396344" cy="1505230"/>
            <a:chOff x="2675620" y="2744924"/>
            <a:chExt cx="2396344" cy="1505230"/>
          </a:xfrm>
        </p:grpSpPr>
        <p:cxnSp>
          <p:nvCxnSpPr>
            <p:cNvPr id="25" name="直接箭头连接符 24"/>
            <p:cNvCxnSpPr/>
            <p:nvPr/>
          </p:nvCxnSpPr>
          <p:spPr bwMode="gray">
            <a:xfrm>
              <a:off x="2675620" y="4250154"/>
              <a:ext cx="2396344" cy="0"/>
            </a:xfrm>
            <a:prstGeom prst="straightConnector1">
              <a:avLst/>
            </a:prstGeom>
            <a:ln w="2540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bwMode="gray">
            <a:xfrm flipV="1">
              <a:off x="5071964" y="2744924"/>
              <a:ext cx="0" cy="1505230"/>
            </a:xfrm>
            <a:prstGeom prst="straightConnector1">
              <a:avLst/>
            </a:prstGeom>
            <a:ln w="25400">
              <a:solidFill>
                <a:srgbClr val="EC7061"/>
              </a:solidFill>
              <a:tailEnd type="arrow"/>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bwMode="gray">
          <a:xfrm>
            <a:off x="5564497" y="3709750"/>
            <a:ext cx="2428192" cy="1520775"/>
            <a:chOff x="5576020" y="2744924"/>
            <a:chExt cx="2428192" cy="1520775"/>
          </a:xfrm>
        </p:grpSpPr>
        <p:cxnSp>
          <p:nvCxnSpPr>
            <p:cNvPr id="28" name="直接箭头连接符 27"/>
            <p:cNvCxnSpPr/>
            <p:nvPr/>
          </p:nvCxnSpPr>
          <p:spPr bwMode="gray">
            <a:xfrm>
              <a:off x="5576020" y="4249833"/>
              <a:ext cx="2428192" cy="0"/>
            </a:xfrm>
            <a:prstGeom prst="straightConnector1">
              <a:avLst/>
            </a:prstGeom>
            <a:ln w="25400">
              <a:solidFill>
                <a:srgbClr val="EC706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bwMode="gray">
            <a:xfrm>
              <a:off x="5576020" y="2744924"/>
              <a:ext cx="0" cy="1520775"/>
            </a:xfrm>
            <a:prstGeom prst="straightConnector1">
              <a:avLst/>
            </a:prstGeom>
            <a:ln w="25400">
              <a:solidFill>
                <a:srgbClr val="EC7061"/>
              </a:solidFill>
              <a:tailEnd type="none"/>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bwMode="gray">
          <a:xfrm>
            <a:off x="5436405" y="3709750"/>
            <a:ext cx="2556284" cy="1339004"/>
            <a:chOff x="5447928" y="2744924"/>
            <a:chExt cx="2556284" cy="1339004"/>
          </a:xfrm>
        </p:grpSpPr>
        <p:cxnSp>
          <p:nvCxnSpPr>
            <p:cNvPr id="31" name="直接箭头连接符 30"/>
            <p:cNvCxnSpPr/>
            <p:nvPr/>
          </p:nvCxnSpPr>
          <p:spPr bwMode="gray">
            <a:xfrm flipH="1">
              <a:off x="5447928" y="4070134"/>
              <a:ext cx="2556284" cy="0"/>
            </a:xfrm>
            <a:prstGeom prst="straightConnector1">
              <a:avLst/>
            </a:prstGeom>
            <a:ln w="25400">
              <a:solidFill>
                <a:srgbClr val="99DFF9"/>
              </a:solidFill>
              <a:prstDash val="lgDashDot"/>
              <a:tailEnd type="non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gray">
            <a:xfrm flipV="1">
              <a:off x="5447928" y="2744924"/>
              <a:ext cx="0" cy="1339004"/>
            </a:xfrm>
            <a:prstGeom prst="straightConnector1">
              <a:avLst/>
            </a:prstGeom>
            <a:ln w="25400">
              <a:solidFill>
                <a:srgbClr val="99DFF9"/>
              </a:solidFill>
              <a:prstDash val="lgDashDot"/>
              <a:tailEnd type="arrow"/>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bwMode="gray">
          <a:xfrm>
            <a:off x="2664097" y="3742976"/>
            <a:ext cx="2540360" cy="1327988"/>
            <a:chOff x="2675620" y="2778150"/>
            <a:chExt cx="2540360" cy="1327988"/>
          </a:xfrm>
        </p:grpSpPr>
        <p:cxnSp>
          <p:nvCxnSpPr>
            <p:cNvPr id="34" name="直接箭头连接符 33"/>
            <p:cNvCxnSpPr/>
            <p:nvPr/>
          </p:nvCxnSpPr>
          <p:spPr bwMode="gray">
            <a:xfrm flipH="1">
              <a:off x="2675620" y="4106138"/>
              <a:ext cx="2540360" cy="0"/>
            </a:xfrm>
            <a:prstGeom prst="straightConnector1">
              <a:avLst/>
            </a:prstGeom>
            <a:ln w="25400">
              <a:solidFill>
                <a:srgbClr val="99DFF9"/>
              </a:solidFill>
              <a:prstDash val="lgDashDot"/>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V="1">
              <a:off x="5215980" y="2778150"/>
              <a:ext cx="0" cy="1327988"/>
            </a:xfrm>
            <a:prstGeom prst="straightConnector1">
              <a:avLst/>
            </a:prstGeom>
            <a:ln w="25400">
              <a:solidFill>
                <a:srgbClr val="99DFF9"/>
              </a:solidFill>
              <a:prstDash val="lgDashDot"/>
              <a:tailEnd type="none"/>
            </a:ln>
          </p:spPr>
          <p:style>
            <a:lnRef idx="1">
              <a:schemeClr val="accent1"/>
            </a:lnRef>
            <a:fillRef idx="0">
              <a:schemeClr val="accent1"/>
            </a:fillRef>
            <a:effectRef idx="0">
              <a:schemeClr val="accent1"/>
            </a:effectRef>
            <a:fontRef idx="minor">
              <a:schemeClr val="tx1"/>
            </a:fontRef>
          </p:style>
        </p:cxnSp>
      </p:grpSp>
      <p:cxnSp>
        <p:nvCxnSpPr>
          <p:cNvPr id="37" name="直接箭头连接符 36"/>
          <p:cNvCxnSpPr/>
          <p:nvPr/>
        </p:nvCxnSpPr>
        <p:spPr bwMode="gray">
          <a:xfrm>
            <a:off x="9388210" y="6075076"/>
            <a:ext cx="2048895"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93"/>
          <p:cNvSpPr txBox="1"/>
          <p:nvPr/>
        </p:nvSpPr>
        <p:spPr bwMode="gray">
          <a:xfrm>
            <a:off x="9225138" y="5474309"/>
            <a:ext cx="2359696" cy="646331"/>
          </a:xfrm>
          <a:prstGeom prst="rect">
            <a:avLst/>
          </a:prstGeom>
          <a:noFill/>
        </p:spPr>
        <p:txBody>
          <a:bodyPr wrap="square" rtlCol="0">
            <a:spAutoFit/>
          </a:bodyPr>
          <a:lstStyle/>
          <a:p>
            <a:pPr algn="ctr" fontAlgn="ctr">
              <a:lnSpc>
                <a:spcPct val="150000"/>
              </a:lnSpc>
            </a:pPr>
            <a:r>
              <a:rPr lang="en-US" sz="1200" dirty="0" smtClean="0">
                <a:latin typeface="Huawei Sans" panose="020C0503030203020204" pitchFamily="34" charset="0"/>
              </a:rPr>
              <a:t>Direction of the IP packet sent from PC1 to the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95"/>
          <p:cNvSpPr txBox="1"/>
          <p:nvPr/>
        </p:nvSpPr>
        <p:spPr bwMode="gray">
          <a:xfrm>
            <a:off x="9264486" y="4860991"/>
            <a:ext cx="2318935" cy="646331"/>
          </a:xfrm>
          <a:prstGeom prst="rect">
            <a:avLst/>
          </a:prstGeom>
          <a:noFill/>
        </p:spPr>
        <p:txBody>
          <a:bodyPr wrap="square" rtlCol="0">
            <a:spAutoFit/>
          </a:bodyPr>
          <a:lstStyle/>
          <a:p>
            <a:pPr algn="ctr" fontAlgn="ctr">
              <a:lnSpc>
                <a:spcPct val="150000"/>
              </a:lnSpc>
            </a:pPr>
            <a:r>
              <a:rPr lang="en-US" sz="1200" dirty="0" smtClean="0">
                <a:latin typeface="Huawei Sans" panose="020C0503030203020204" pitchFamily="34" charset="0"/>
              </a:rPr>
              <a:t>Direction of the IP packet sent from the server to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V="1">
            <a:off x="9388210" y="5483754"/>
            <a:ext cx="2030893" cy="1"/>
          </a:xfrm>
          <a:prstGeom prst="straightConnector1">
            <a:avLst/>
          </a:prstGeom>
          <a:ln w="25400">
            <a:solidFill>
              <a:srgbClr val="99DFF9"/>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bwMode="gray">
          <a:xfrm rot="8118891">
            <a:off x="3198609" y="4141169"/>
            <a:ext cx="2420811" cy="722746"/>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rot="2437762" flipV="1">
            <a:off x="5057066" y="4093362"/>
            <a:ext cx="2550279" cy="838632"/>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1580961" y="5868729"/>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ndParaRPr>
          </a:p>
        </p:txBody>
      </p:sp>
      <p:sp>
        <p:nvSpPr>
          <p:cNvPr id="41" name="文本框 40"/>
          <p:cNvSpPr txBox="1"/>
          <p:nvPr/>
        </p:nvSpPr>
        <p:spPr bwMode="gray">
          <a:xfrm>
            <a:off x="8350823" y="5868730"/>
            <a:ext cx="766557" cy="338554"/>
          </a:xfrm>
          <a:prstGeom prst="rect">
            <a:avLst/>
          </a:prstGeom>
          <a:noFill/>
        </p:spPr>
        <p:txBody>
          <a:bodyPr wrap="none" rtlCol="0">
            <a:spAutoFit/>
          </a:bodyPr>
          <a:lstStyle/>
          <a:p>
            <a:pPr fontAlgn="ctr"/>
            <a:r>
              <a:rPr lang="en-US" sz="1600" dirty="0" smtClean="0">
                <a:latin typeface="Huawei Sans" panose="020C0503030203020204" pitchFamily="34" charset="0"/>
              </a:rPr>
              <a:t>Server</a:t>
            </a:r>
            <a:endParaRPr lang="en-US" altLang="zh-CN" sz="1600" dirty="0">
              <a:latin typeface="Huawei Sans" panose="020C0503030203020204" pitchFamily="34" charset="0"/>
            </a:endParaRPr>
          </a:p>
        </p:txBody>
      </p:sp>
      <p:sp>
        <p:nvSpPr>
          <p:cNvPr id="42" name="文本框 41"/>
          <p:cNvSpPr txBox="1"/>
          <p:nvPr/>
        </p:nvSpPr>
        <p:spPr bwMode="gray">
          <a:xfrm>
            <a:off x="1388132" y="4782425"/>
            <a:ext cx="10317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(MAC1 IP1)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8216034" y="4786663"/>
            <a:ext cx="106858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(Mac-S IP-S)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5524313" y="2899791"/>
            <a:ext cx="102370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(MAC2 IP2)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5632057" y="2754490"/>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946788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Overview of Port Isolation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smtClean="0"/>
              <a:t>Port isolation can isolate interfaces in a VLAN. That is, you only need to add interfaces to a port isolation group to implement Layer 2 isolation between these interfaces. Port isolation provides secure and flexible networking schemes for customers.</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6" name="圆角矩形 5"/>
          <p:cNvSpPr/>
          <p:nvPr/>
        </p:nvSpPr>
        <p:spPr bwMode="gray">
          <a:xfrm>
            <a:off x="1634931" y="4744570"/>
            <a:ext cx="5123543" cy="1445325"/>
          </a:xfrm>
          <a:prstGeom prst="roundRect">
            <a:avLst>
              <a:gd name="adj" fmla="val 902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3802879" y="5835471"/>
            <a:ext cx="889987" cy="338554"/>
          </a:xfrm>
          <a:prstGeom prst="rect">
            <a:avLst/>
          </a:prstGeom>
          <a:noFill/>
        </p:spPr>
        <p:txBody>
          <a:bodyPr wrap="none" rtlCol="0">
            <a:spAutoFit/>
          </a:bodyPr>
          <a:lstStyle/>
          <a:p>
            <a:pPr fontAlgn="ctr"/>
            <a:r>
              <a:rPr lang="en-US" sz="1600" dirty="0" smtClean="0">
                <a:latin typeface="Huawei Sans" panose="020C0503030203020204" pitchFamily="34" charset="0"/>
              </a:rPr>
              <a:t>VLAN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81748" y="3284613"/>
            <a:ext cx="540000" cy="442800"/>
          </a:xfrm>
          <a:prstGeom prst="rect">
            <a:avLst/>
          </a:prstGeom>
        </p:spPr>
      </p:pic>
      <p:pic>
        <p:nvPicPr>
          <p:cNvPr id="13" name="图片 12" descr="PC.png"/>
          <p:cNvPicPr>
            <a:picLocks noChangeAspect="1"/>
          </p:cNvPicPr>
          <p:nvPr/>
        </p:nvPicPr>
        <p:blipFill>
          <a:blip r:embed="rId4" cstate="print"/>
          <a:stretch>
            <a:fillRect/>
          </a:stretch>
        </p:blipFill>
        <p:spPr bwMode="gray">
          <a:xfrm>
            <a:off x="2056075" y="5024015"/>
            <a:ext cx="539063" cy="414000"/>
          </a:xfrm>
          <a:prstGeom prst="rect">
            <a:avLst/>
          </a:prstGeom>
        </p:spPr>
      </p:pic>
      <p:pic>
        <p:nvPicPr>
          <p:cNvPr id="14" name="图片 13" descr="PC.png"/>
          <p:cNvPicPr>
            <a:picLocks noChangeAspect="1"/>
          </p:cNvPicPr>
          <p:nvPr/>
        </p:nvPicPr>
        <p:blipFill>
          <a:blip r:embed="rId4" cstate="print"/>
          <a:stretch>
            <a:fillRect/>
          </a:stretch>
        </p:blipFill>
        <p:spPr bwMode="gray">
          <a:xfrm>
            <a:off x="3994536" y="4976774"/>
            <a:ext cx="539063" cy="414000"/>
          </a:xfrm>
          <a:prstGeom prst="rect">
            <a:avLst/>
          </a:prstGeom>
        </p:spPr>
      </p:pic>
      <p:pic>
        <p:nvPicPr>
          <p:cNvPr id="15" name="图片 14" descr="PC.png"/>
          <p:cNvPicPr>
            <a:picLocks noChangeAspect="1"/>
          </p:cNvPicPr>
          <p:nvPr/>
        </p:nvPicPr>
        <p:blipFill>
          <a:blip r:embed="rId4" cstate="print"/>
          <a:stretch>
            <a:fillRect/>
          </a:stretch>
        </p:blipFill>
        <p:spPr bwMode="gray">
          <a:xfrm>
            <a:off x="5874492" y="5024015"/>
            <a:ext cx="539063" cy="414000"/>
          </a:xfrm>
          <a:prstGeom prst="rect">
            <a:avLst/>
          </a:prstGeom>
        </p:spPr>
      </p:pic>
      <p:sp>
        <p:nvSpPr>
          <p:cNvPr id="19" name="文本框 18"/>
          <p:cNvSpPr txBox="1"/>
          <p:nvPr/>
        </p:nvSpPr>
        <p:spPr bwMode="gray">
          <a:xfrm>
            <a:off x="2054539" y="542946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3991148" y="5410313"/>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5874492" y="5424697"/>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a:endCxn id="13" idx="0"/>
          </p:cNvCxnSpPr>
          <p:nvPr/>
        </p:nvCxnSpPr>
        <p:spPr bwMode="gray">
          <a:xfrm flipH="1">
            <a:off x="2325607" y="3727413"/>
            <a:ext cx="1781500"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2" idx="2"/>
            <a:endCxn id="14" idx="0"/>
          </p:cNvCxnSpPr>
          <p:nvPr/>
        </p:nvCxnSpPr>
        <p:spPr bwMode="gray">
          <a:xfrm>
            <a:off x="4251748" y="3727413"/>
            <a:ext cx="12320" cy="12493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5" idx="0"/>
          </p:cNvCxnSpPr>
          <p:nvPr/>
        </p:nvCxnSpPr>
        <p:spPr bwMode="gray">
          <a:xfrm>
            <a:off x="4375976" y="3727413"/>
            <a:ext cx="1768048"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bwMode="gray">
          <a:xfrm>
            <a:off x="4489870" y="3268526"/>
            <a:ext cx="721672" cy="307777"/>
          </a:xfrm>
          <a:prstGeom prst="rect">
            <a:avLst/>
          </a:prstGeom>
          <a:noFill/>
        </p:spPr>
        <p:txBody>
          <a:bodyPr wrap="none" rtlCol="0">
            <a:spAutoFit/>
          </a:bodyPr>
          <a:lstStyle/>
          <a:p>
            <a:pPr fontAlgn="ctr"/>
            <a:r>
              <a:rPr lang="en-US" sz="1400" dirty="0" smtClean="0">
                <a:latin typeface="Huawei Sans" panose="020C0503030203020204" pitchFamily="34" charset="0"/>
              </a:rPr>
              <a:t>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981748" y="2331771"/>
            <a:ext cx="540000" cy="442800"/>
          </a:xfrm>
          <a:prstGeom prst="rect">
            <a:avLst/>
          </a:prstGeom>
        </p:spPr>
      </p:pic>
      <p:sp>
        <p:nvSpPr>
          <p:cNvPr id="44" name="文本框 43"/>
          <p:cNvSpPr txBox="1"/>
          <p:nvPr/>
        </p:nvSpPr>
        <p:spPr bwMode="gray">
          <a:xfrm>
            <a:off x="4475574" y="2303882"/>
            <a:ext cx="731290" cy="307777"/>
          </a:xfrm>
          <a:prstGeom prst="rect">
            <a:avLst/>
          </a:prstGeom>
          <a:noFill/>
        </p:spPr>
        <p:txBody>
          <a:bodyPr wrap="none" rtlCol="0">
            <a:spAutoFit/>
          </a:bodyPr>
          <a:lstStyle/>
          <a:p>
            <a:pPr fontAlgn="ctr"/>
            <a:r>
              <a:rPr lang="en-US" sz="1400" dirty="0" smtClean="0">
                <a:latin typeface="Huawei Sans" panose="020C0503030203020204" pitchFamily="34" charset="0"/>
              </a:rPr>
              <a:t>Router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2853938" y="4359580"/>
            <a:ext cx="1537206" cy="353130"/>
          </a:xfrm>
          <a:prstGeom prst="ellipse">
            <a:avLst/>
          </a:prstGeom>
          <a:noFill/>
          <a:ln>
            <a:solidFill>
              <a:srgbClr val="AFD89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12" idx="0"/>
            <a:endCxn id="43" idx="2"/>
          </p:cNvCxnSpPr>
          <p:nvPr/>
        </p:nvCxnSpPr>
        <p:spPr bwMode="gray">
          <a:xfrm flipV="1">
            <a:off x="4251748" y="2774571"/>
            <a:ext cx="0" cy="51004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4467310" y="363822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rot="5400000">
            <a:off x="3998170" y="3947677"/>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3299158" y="364356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56"/>
          <p:cNvCxnSpPr>
            <a:stCxn id="50" idx="0"/>
          </p:cNvCxnSpPr>
          <p:nvPr/>
        </p:nvCxnSpPr>
        <p:spPr bwMode="gray">
          <a:xfrm flipH="1" flipV="1">
            <a:off x="3040796" y="3474063"/>
            <a:ext cx="581745" cy="885517"/>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1062839" y="2989001"/>
            <a:ext cx="1907895" cy="656590"/>
          </a:xfrm>
          <a:prstGeom prst="rect">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solidFill>
                  <a:schemeClr val="tx1"/>
                </a:solidFill>
                <a:latin typeface="Huawei Sans" panose="020C0503030203020204" pitchFamily="34" charset="0"/>
              </a:rPr>
              <a:t>Port isolation group</a:t>
            </a:r>
            <a:endParaRPr lang="en-US" altLang="zh-CN" sz="1400" i="0" dirty="0" smtClean="0">
              <a:solidFill>
                <a:schemeClr val="tx1"/>
              </a:solidFill>
              <a:latin typeface="Huawei Sans" panose="020C0503030203020204" pitchFamily="34" charset="0"/>
              <a:sym typeface="Huawei Sans" panose="020C0503030203020204" pitchFamily="34" charset="0"/>
            </a:endParaRPr>
          </a:p>
          <a:p>
            <a:pPr fontAlgn="ctr"/>
            <a:r>
              <a:rPr lang="en-US" sz="1400" dirty="0" smtClean="0">
                <a:solidFill>
                  <a:schemeClr val="tx1"/>
                </a:solidFill>
                <a:latin typeface="Huawei Sans" panose="020C0503030203020204" pitchFamily="34" charset="0"/>
              </a:rPr>
              <a:t>Port-isolate Group</a:t>
            </a:r>
            <a:endParaRPr lang="en-US" altLang="zh-CN" sz="1400" i="0" dirty="0">
              <a:solidFill>
                <a:schemeClr val="tx1"/>
              </a:solidFill>
              <a:latin typeface="Huawei Sans" panose="020C0503030203020204" pitchFamily="34" charset="0"/>
              <a:sym typeface="Huawei Sans" panose="020C0503030203020204" pitchFamily="34" charset="0"/>
            </a:endParaRPr>
          </a:p>
        </p:txBody>
      </p:sp>
      <p:sp>
        <p:nvSpPr>
          <p:cNvPr id="59" name="任意多边形 58"/>
          <p:cNvSpPr/>
          <p:nvPr/>
        </p:nvSpPr>
        <p:spPr bwMode="gray">
          <a:xfrm>
            <a:off x="2702284" y="4052829"/>
            <a:ext cx="1498811" cy="881747"/>
          </a:xfrm>
          <a:custGeom>
            <a:avLst/>
            <a:gdLst>
              <a:gd name="connsiteX0" fmla="*/ 0 w 1447800"/>
              <a:gd name="connsiteY0" fmla="*/ 12700 h 12700"/>
              <a:gd name="connsiteX1" fmla="*/ 1447800 w 1447800"/>
              <a:gd name="connsiteY1" fmla="*/ 0 h 12700"/>
              <a:gd name="connsiteX0" fmla="*/ 0 w 1447800"/>
              <a:gd name="connsiteY0" fmla="*/ 12700 h 12700"/>
              <a:gd name="connsiteX1" fmla="*/ 1447800 w 1447800"/>
              <a:gd name="connsiteY1" fmla="*/ 0 h 12700"/>
              <a:gd name="connsiteX0" fmla="*/ 0 w 1471799"/>
              <a:gd name="connsiteY0" fmla="*/ 935573 h 935573"/>
              <a:gd name="connsiteX1" fmla="*/ 1447800 w 1471799"/>
              <a:gd name="connsiteY1" fmla="*/ 922873 h 935573"/>
              <a:gd name="connsiteX0" fmla="*/ 0 w 1796380"/>
              <a:gd name="connsiteY0" fmla="*/ 1129796 h 1129796"/>
              <a:gd name="connsiteX1" fmla="*/ 1447800 w 1796380"/>
              <a:gd name="connsiteY1" fmla="*/ 1117096 h 1129796"/>
              <a:gd name="connsiteX0" fmla="*/ 0 w 1570112"/>
              <a:gd name="connsiteY0" fmla="*/ 862797 h 862797"/>
              <a:gd name="connsiteX1" fmla="*/ 1447800 w 1570112"/>
              <a:gd name="connsiteY1" fmla="*/ 850097 h 862797"/>
              <a:gd name="connsiteX0" fmla="*/ 0 w 1487760"/>
              <a:gd name="connsiteY0" fmla="*/ 939924 h 939924"/>
              <a:gd name="connsiteX1" fmla="*/ 1447800 w 1487760"/>
              <a:gd name="connsiteY1" fmla="*/ 927224 h 939924"/>
              <a:gd name="connsiteX0" fmla="*/ 0 w 1498811"/>
              <a:gd name="connsiteY0" fmla="*/ 881747 h 881747"/>
              <a:gd name="connsiteX1" fmla="*/ 1447800 w 1498811"/>
              <a:gd name="connsiteY1" fmla="*/ 869047 h 881747"/>
            </a:gdLst>
            <a:ahLst/>
            <a:cxnLst>
              <a:cxn ang="0">
                <a:pos x="connsiteX0" y="connsiteY0"/>
              </a:cxn>
              <a:cxn ang="0">
                <a:pos x="connsiteX1" y="connsiteY1"/>
              </a:cxn>
            </a:cxnLst>
            <a:rect l="l" t="t" r="r" b="b"/>
            <a:pathLst>
              <a:path w="1498811" h="881747">
                <a:moveTo>
                  <a:pt x="0" y="881747"/>
                </a:moveTo>
                <a:cubicBezTo>
                  <a:pt x="1592580" y="-448366"/>
                  <a:pt x="1572260" y="-124940"/>
                  <a:pt x="1447800" y="869047"/>
                </a:cubicBezTo>
              </a:path>
            </a:pathLst>
          </a:custGeom>
          <a:noFill/>
          <a:ln w="28575">
            <a:solidFill>
              <a:srgbClr val="EC706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1789498"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3622541"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5543424"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28"/>
          <p:cNvGrpSpPr>
            <a:grpSpLocks noChangeAspect="1"/>
          </p:cNvGrpSpPr>
          <p:nvPr/>
        </p:nvGrpSpPr>
        <p:grpSpPr bwMode="gray">
          <a:xfrm>
            <a:off x="3929456" y="3952551"/>
            <a:ext cx="217662" cy="217662"/>
            <a:chOff x="5076056" y="3356992"/>
            <a:chExt cx="436268" cy="436268"/>
          </a:xfrm>
        </p:grpSpPr>
        <p:sp>
          <p:nvSpPr>
            <p:cNvPr id="3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禁止符 23"/>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 name="文本框 4"/>
          <p:cNvSpPr txBox="1"/>
          <p:nvPr/>
        </p:nvSpPr>
        <p:spPr bwMode="gray">
          <a:xfrm>
            <a:off x="5545082" y="2815525"/>
            <a:ext cx="4970518" cy="1440734"/>
          </a:xfrm>
          <a:prstGeom prst="rect">
            <a:avLst/>
          </a:prstGeom>
          <a:solidFill>
            <a:srgbClr val="BEE9EE"/>
          </a:solidFill>
          <a:ln w="12700" cap="flat" cmpd="sng" algn="ctr">
            <a:noFill/>
            <a:prstDash val="solid"/>
            <a:miter lim="800000"/>
          </a:ln>
          <a:effectLst/>
        </p:spPr>
        <p:txBody>
          <a:bodyPr rot="0" spcFirstLastPara="0" vertOverflow="overflow" horzOverflow="overflow" vert="horz" wrap="square" lIns="180000" tIns="180000" rIns="180000" bIns="180000" numCol="1" spcCol="0" rtlCol="0" fromWordArt="0" anchor="ctr" anchorCtr="0" forceAA="0" compatLnSpc="1">
            <a:prstTxWarp prst="textNoShape">
              <a:avLst/>
            </a:prstTxWarp>
            <a:sp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342900" indent="-342900" algn="l" fontAlgn="ctr">
              <a:buFont typeface="+mj-lt"/>
              <a:buAutoNum type="arabicPeriod"/>
            </a:pPr>
            <a:r>
              <a:rPr lang="en-US" sz="1400" dirty="0" smtClean="0">
                <a:latin typeface="Huawei Sans" panose="020C0503030203020204" pitchFamily="34" charset="0"/>
              </a:rPr>
              <a:t>By default, PC1 and PC2 in the same VLAN can communicate with each other at Layer 2.</a:t>
            </a:r>
            <a:endParaRPr lang="en-US" altLang="zh-CN" sz="1400" dirty="0" smtClean="0">
              <a:latin typeface="Huawei Sans" panose="020C0503030203020204" pitchFamily="34" charset="0"/>
              <a:sym typeface="Huawei Sans" panose="020C0503030203020204" pitchFamily="34" charset="0"/>
            </a:endParaRPr>
          </a:p>
          <a:p>
            <a:pPr marL="342900" indent="-342900" algn="l" fontAlgn="ctr">
              <a:buFont typeface="+mj-lt"/>
              <a:buAutoNum type="arabicPeriod"/>
            </a:pPr>
            <a:r>
              <a:rPr lang="en-US" sz="1400" dirty="0" smtClean="0">
                <a:latin typeface="Huawei Sans" panose="020C0503030203020204" pitchFamily="34" charset="0"/>
              </a:rPr>
              <a:t>After GE0/0/1 and GE0/0/2 are added to the same port isolation group, PC1 and PC2 cannot communicate at Layer 2.</a:t>
            </a:r>
            <a:endParaRPr lang="en-US" altLang="zh-CN" sz="14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902931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Defense Against DHCP Man-in-the-Middle Attacks</a:t>
            </a:r>
            <a:endParaRPr lang="en-US" dirty="0"/>
          </a:p>
        </p:txBody>
      </p:sp>
      <p:sp>
        <p:nvSpPr>
          <p:cNvPr id="4" name="文本占位符 3"/>
          <p:cNvSpPr>
            <a:spLocks noGrp="1"/>
          </p:cNvSpPr>
          <p:nvPr>
            <p:ph type="body" sz="quarter" idx="10"/>
          </p:nvPr>
        </p:nvSpPr>
        <p:spPr bwMode="gray"/>
        <p:txBody>
          <a:bodyPr/>
          <a:lstStyle/>
          <a:p>
            <a:r>
              <a:rPr lang="en-US" sz="1400" dirty="0" smtClean="0"/>
              <a:t>Solution: To defend against man-in-the-middle attacks and IP/MAC spoofing attacks, configure the DHCP snooping binding table. When an interface receives an ARP or IP packet, the interface matches the source IP address and source MAC address in the ARP or IP packet against the DHCP snooping binding table. Packets that match entries are forwarded, whereas packets that do not match entries are discarded. </a:t>
            </a:r>
          </a:p>
          <a:p>
            <a:endParaRPr lang="en-US" altLang="zh-CN" sz="1400" dirty="0">
              <a:sym typeface="Huawei Sans" panose="020C0503030203020204" pitchFamily="34" charset="0"/>
            </a:endParaRPr>
          </a:p>
        </p:txBody>
      </p:sp>
      <p:sp>
        <p:nvSpPr>
          <p:cNvPr id="5" name="AutoShape 21"/>
          <p:cNvSpPr>
            <a:spLocks noChangeArrowheads="1"/>
          </p:cNvSpPr>
          <p:nvPr/>
        </p:nvSpPr>
        <p:spPr bwMode="gray">
          <a:xfrm>
            <a:off x="3045793" y="4945801"/>
            <a:ext cx="5965011" cy="1223408"/>
          </a:xfrm>
          <a:prstGeom prst="wedgeRectCallout">
            <a:avLst>
              <a:gd name="adj1" fmla="val -2468"/>
              <a:gd name="adj2" fmla="val -78125"/>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descr="通用交换机.png"/>
          <p:cNvPicPr>
            <a:picLocks noChangeAspect="1"/>
          </p:cNvPicPr>
          <p:nvPr/>
        </p:nvPicPr>
        <p:blipFill>
          <a:blip r:embed="rId3" cstate="print"/>
          <a:stretch>
            <a:fillRect/>
          </a:stretch>
        </p:blipFill>
        <p:spPr bwMode="gray">
          <a:xfrm>
            <a:off x="5826579" y="4093637"/>
            <a:ext cx="540000" cy="441818"/>
          </a:xfrm>
          <a:prstGeom prst="rect">
            <a:avLst/>
          </a:prstGeom>
        </p:spPr>
      </p:pic>
      <p:pic>
        <p:nvPicPr>
          <p:cNvPr id="7" name="图片 6" descr="交换机.png"/>
          <p:cNvPicPr>
            <a:picLocks noChangeAspect="1"/>
          </p:cNvPicPr>
          <p:nvPr/>
        </p:nvPicPr>
        <p:blipFill>
          <a:blip r:embed="rId4" cstate="print"/>
          <a:stretch>
            <a:fillRect/>
          </a:stretch>
        </p:blipFill>
        <p:spPr bwMode="gray">
          <a:xfrm>
            <a:off x="8470805" y="4093639"/>
            <a:ext cx="539999" cy="441816"/>
          </a:xfrm>
          <a:prstGeom prst="rect">
            <a:avLst/>
          </a:prstGeom>
        </p:spPr>
      </p:pic>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40362" y="4093146"/>
            <a:ext cx="540000" cy="442800"/>
          </a:xfrm>
          <a:prstGeom prst="rect">
            <a:avLst/>
          </a:prstGeom>
        </p:spPr>
      </p:pic>
      <p:cxnSp>
        <p:nvCxnSpPr>
          <p:cNvPr id="9" name="直接连接符 8"/>
          <p:cNvCxnSpPr>
            <a:stCxn id="8" idx="3"/>
          </p:cNvCxnSpPr>
          <p:nvPr/>
        </p:nvCxnSpPr>
        <p:spPr bwMode="gray">
          <a:xfrm>
            <a:off x="3880362" y="4314546"/>
            <a:ext cx="194621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6" idx="3"/>
            <a:endCxn id="7" idx="1"/>
          </p:cNvCxnSpPr>
          <p:nvPr/>
        </p:nvCxnSpPr>
        <p:spPr bwMode="gray">
          <a:xfrm>
            <a:off x="6366579" y="4314546"/>
            <a:ext cx="2104226"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6" idx="0"/>
            <a:endCxn id="12" idx="2"/>
          </p:cNvCxnSpPr>
          <p:nvPr/>
        </p:nvCxnSpPr>
        <p:spPr bwMode="gray">
          <a:xfrm flipH="1" flipV="1">
            <a:off x="6090611" y="2713519"/>
            <a:ext cx="5968" cy="1380118"/>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820611" y="2270719"/>
            <a:ext cx="540000" cy="442800"/>
          </a:xfrm>
          <a:prstGeom prst="rect">
            <a:avLst/>
          </a:prstGeom>
        </p:spPr>
      </p:pic>
      <p:sp>
        <p:nvSpPr>
          <p:cNvPr id="13" name="文本框 12"/>
          <p:cNvSpPr txBox="1"/>
          <p:nvPr/>
        </p:nvSpPr>
        <p:spPr bwMode="gray">
          <a:xfrm>
            <a:off x="8204106" y="4503075"/>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5789320" y="4517655"/>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6360611" y="2273300"/>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文本框 15"/>
          <p:cNvSpPr txBox="1"/>
          <p:nvPr/>
        </p:nvSpPr>
        <p:spPr bwMode="gray">
          <a:xfrm>
            <a:off x="3132362" y="450772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8039019" y="2507361"/>
            <a:ext cx="3351557" cy="1199875"/>
          </a:xfrm>
          <a:prstGeom prst="roundRect">
            <a:avLst>
              <a:gd name="adj" fmla="val 2303"/>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Huawei Sans" panose="020C0503030203020204" pitchFamily="34" charset="0"/>
                <a:ea typeface="方正兰亭黑简体" panose="02000000000000000000" pitchFamily="2" charset="-122"/>
              </a:rPr>
              <a:t>The device checks the source IP address and source MAC address in the ARP Request packet and finds that the IP-MAC mapping does not match any entry in the DHCP snooping binding table. Therefore, the device discards the ARP Request packet.</a:t>
            </a:r>
          </a:p>
        </p:txBody>
      </p:sp>
      <p:sp>
        <p:nvSpPr>
          <p:cNvPr id="19" name="文本框 18"/>
          <p:cNvSpPr txBox="1"/>
          <p:nvPr/>
        </p:nvSpPr>
        <p:spPr bwMode="gray">
          <a:xfrm>
            <a:off x="3045793" y="3735421"/>
            <a:ext cx="10317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(MAC1 IP1)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8208915" y="3715635"/>
            <a:ext cx="11086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(MAC-S IP-S)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5088959" y="2619078"/>
            <a:ext cx="102370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(MAC2 IP2)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21"/>
          <p:cNvSpPr/>
          <p:nvPr/>
        </p:nvSpPr>
        <p:spPr bwMode="gray">
          <a:xfrm rot="8118891">
            <a:off x="4772273" y="3486271"/>
            <a:ext cx="1301006" cy="388422"/>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rot="2437762" flipV="1">
            <a:off x="6146889" y="3455129"/>
            <a:ext cx="1370588" cy="450704"/>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4461790" y="3311347"/>
            <a:ext cx="1110061" cy="404287"/>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IP-S MAC2</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6632477" y="3311347"/>
            <a:ext cx="1110061" cy="404287"/>
          </a:xfrm>
          <a:prstGeom prst="roundRect">
            <a:avLst>
              <a:gd name="adj" fmla="val 2303"/>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IP-C MAC2</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2650869" y="4196901"/>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ndParaRPr>
          </a:p>
        </p:txBody>
      </p:sp>
      <p:sp>
        <p:nvSpPr>
          <p:cNvPr id="28" name="文本框 27"/>
          <p:cNvSpPr txBox="1"/>
          <p:nvPr/>
        </p:nvSpPr>
        <p:spPr bwMode="gray">
          <a:xfrm>
            <a:off x="5256700" y="2324795"/>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ndParaRPr>
          </a:p>
        </p:txBody>
      </p:sp>
      <p:sp>
        <p:nvSpPr>
          <p:cNvPr id="29" name="文本框 28"/>
          <p:cNvSpPr txBox="1"/>
          <p:nvPr/>
        </p:nvSpPr>
        <p:spPr bwMode="gray">
          <a:xfrm>
            <a:off x="9010804" y="4195221"/>
            <a:ext cx="766557" cy="338554"/>
          </a:xfrm>
          <a:prstGeom prst="rect">
            <a:avLst/>
          </a:prstGeom>
          <a:noFill/>
        </p:spPr>
        <p:txBody>
          <a:bodyPr wrap="none" rtlCol="0">
            <a:spAutoFit/>
          </a:bodyPr>
          <a:lstStyle/>
          <a:p>
            <a:pPr fontAlgn="ctr"/>
            <a:r>
              <a:rPr lang="en-US" sz="1600" dirty="0" smtClean="0">
                <a:latin typeface="Huawei Sans" panose="020C0503030203020204" pitchFamily="34" charset="0"/>
              </a:rPr>
              <a:t>Server</a:t>
            </a:r>
            <a:endParaRPr lang="en-US" altLang="zh-CN" sz="1600" dirty="0">
              <a:latin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3810091180"/>
              </p:ext>
            </p:extLst>
          </p:nvPr>
        </p:nvGraphicFramePr>
        <p:xfrm>
          <a:off x="3193006" y="5017183"/>
          <a:ext cx="5650548" cy="1080819"/>
        </p:xfrm>
        <a:graphic>
          <a:graphicData uri="http://schemas.openxmlformats.org/drawingml/2006/table">
            <a:tbl>
              <a:tblPr firstRow="1" bandRow="1">
                <a:tableStyleId>{72833802-FEF1-4C79-8D5D-14CF1EAF98D9}</a:tableStyleId>
              </a:tblPr>
              <a:tblGrid>
                <a:gridCol w="1445664"/>
                <a:gridCol w="1138402"/>
                <a:gridCol w="933856"/>
                <a:gridCol w="1066313"/>
                <a:gridCol w="1066313"/>
              </a:tblGrid>
              <a:tr h="370840">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altLang="zh-CN"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altLang="zh-CN"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Lease</a:t>
                      </a: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IP1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MAC1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9139">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IP2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MAC2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altLang="zh-CN"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sz="14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8338074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Configuration Commands (1)</a:t>
            </a:r>
            <a:endParaRPr lang="en-US" dirty="0"/>
          </a:p>
        </p:txBody>
      </p:sp>
      <p:sp>
        <p:nvSpPr>
          <p:cNvPr id="5" name="矩形 4"/>
          <p:cNvSpPr/>
          <p:nvPr/>
        </p:nvSpPr>
        <p:spPr bwMode="gray">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Enable DHCP snooping globally.</a:t>
            </a:r>
            <a:endParaRPr lang="en-US" sz="1600" dirty="0">
              <a:latin typeface="Huawei Sans" panose="020C0503030203020204" pitchFamily="34" charset="0"/>
            </a:endParaRPr>
          </a:p>
        </p:txBody>
      </p:sp>
      <p:sp>
        <p:nvSpPr>
          <p:cNvPr id="6" name="矩形 5"/>
          <p:cNvSpPr/>
          <p:nvPr/>
        </p:nvSpPr>
        <p:spPr bwMode="gray">
          <a:xfrm>
            <a:off x="1000125" y="2840321"/>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If you run this command in the VLAN view, the command takes effect for all DHCP messages in a specified VLAN received by all the interfaces on the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00125" y="1699878"/>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 </a:t>
            </a:r>
            <a:r>
              <a:rPr lang="en-US" sz="1600" dirty="0" smtClean="0">
                <a:latin typeface="Huawei Sans" panose="020C0503030203020204" pitchFamily="34" charset="0"/>
              </a:rPr>
              <a:t>[ </a:t>
            </a:r>
            <a:r>
              <a:rPr lang="en-US" sz="1600" b="1" dirty="0" smtClean="0">
                <a:latin typeface="Huawei Sans" panose="020C0503030203020204" pitchFamily="34" charset="0"/>
              </a:rPr>
              <a:t>ipv4 </a:t>
            </a:r>
            <a:r>
              <a:rPr lang="en-US" sz="1600" dirty="0" smtClean="0">
                <a:latin typeface="Huawei Sans" panose="020C0503030203020204" pitchFamily="34" charset="0"/>
              </a:rPr>
              <a:t>|</a:t>
            </a:r>
            <a:r>
              <a:rPr lang="en-US" sz="1600" b="1" dirty="0" smtClean="0">
                <a:latin typeface="Huawei Sans" panose="020C0503030203020204" pitchFamily="34" charset="0"/>
              </a:rPr>
              <a:t> ipv6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00125" y="2507176"/>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[Huawei-vlan2]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551362" y="2143268"/>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Enable DHCP snooping in the VLAN view.</a:t>
            </a:r>
            <a:endParaRPr lang="en-US" sz="1600" dirty="0">
              <a:latin typeface="Huawei Sans" panose="020C0503030203020204" pitchFamily="34" charset="0"/>
            </a:endParaRPr>
          </a:p>
        </p:txBody>
      </p:sp>
      <p:sp>
        <p:nvSpPr>
          <p:cNvPr id="14" name="矩形 13"/>
          <p:cNvSpPr/>
          <p:nvPr/>
        </p:nvSpPr>
        <p:spPr bwMode="gray">
          <a:xfrm>
            <a:off x="1000125" y="4368227"/>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If you run this command in the VLAN view, the command takes effect only for the DHCP messages received by the interface in the VLAN that the interface belongs to.</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1000125" y="4035082"/>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[Huawei-vlan2]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trusted interface </a:t>
            </a:r>
            <a:r>
              <a:rPr lang="en-US" sz="1600" i="1" dirty="0" smtClean="0">
                <a:latin typeface="Huawei Sans" panose="020C0503030203020204" pitchFamily="34" charset="0"/>
              </a:rPr>
              <a:t>interface-type interface-number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bwMode="gray">
          <a:xfrm>
            <a:off x="551413" y="3633850"/>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an interface as the trusted interface in the VLAN view.</a:t>
            </a:r>
            <a:endParaRPr lang="en-US" sz="1600" dirty="0">
              <a:latin typeface="Huawei Sans" panose="020C0503030203020204" pitchFamily="34" charset="0"/>
            </a:endParaRPr>
          </a:p>
        </p:txBody>
      </p:sp>
    </p:spTree>
    <p:extLst>
      <p:ext uri="{BB962C8B-B14F-4D97-AF65-F5344CB8AC3E}">
        <p14:creationId xmlns:p14="http://schemas.microsoft.com/office/powerpoint/2010/main" val="29641149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DHCP Snooping Configuration Commands (2)</a:t>
            </a:r>
            <a:endParaRPr lang="en-US" dirty="0"/>
          </a:p>
        </p:txBody>
      </p:sp>
      <p:sp>
        <p:nvSpPr>
          <p:cNvPr id="19" name="矩形 18"/>
          <p:cNvSpPr/>
          <p:nvPr/>
        </p:nvSpPr>
        <p:spPr bwMode="gray">
          <a:xfrm>
            <a:off x="1003951" y="2598592"/>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trusted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464" y="2180219"/>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Configure an interface as the trusted interface in the interface view.</a:t>
            </a:r>
            <a:endParaRPr lang="en-US" sz="1600" dirty="0">
              <a:latin typeface="Huawei Sans" panose="020C0503030203020204" pitchFamily="34" charset="0"/>
            </a:endParaRPr>
          </a:p>
        </p:txBody>
      </p:sp>
      <p:sp>
        <p:nvSpPr>
          <p:cNvPr id="16" name="矩形 15"/>
          <p:cNvSpPr/>
          <p:nvPr/>
        </p:nvSpPr>
        <p:spPr bwMode="gray">
          <a:xfrm>
            <a:off x="1003951" y="2928617"/>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all interfaces are untrusted interfaces.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1003951" y="387482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check </a:t>
            </a:r>
            <a:r>
              <a:rPr lang="en-US" sz="1600" b="1" dirty="0" err="1" smtClean="0">
                <a:latin typeface="Huawei Sans" panose="020C0503030203020204" pitchFamily="34" charset="0"/>
              </a:rPr>
              <a:t>dhcp-giaddr</a:t>
            </a:r>
            <a:r>
              <a:rPr lang="en-US" sz="1600" b="1" dirty="0" smtClean="0">
                <a:latin typeface="Huawei Sans" panose="020C0503030203020204" pitchFamily="34" charset="0"/>
              </a:rPr>
              <a:t> enable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i="1" dirty="0" smtClean="0">
                <a:latin typeface="Huawei Sans" panose="020C0503030203020204" pitchFamily="34" charset="0"/>
              </a:rPr>
              <a:t>vlan-id1</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to </a:t>
            </a:r>
            <a:r>
              <a:rPr lang="en-US" sz="1600" i="1" dirty="0" smtClean="0">
                <a:latin typeface="Huawei Sans" panose="020C0503030203020204" pitchFamily="34" charset="0"/>
              </a:rPr>
              <a:t>vlan-id2</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551412" y="3456450"/>
            <a:ext cx="11089232"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(Optional) Configure the device to discard DHCP Request messages with non-0 GIADDR field.</a:t>
            </a:r>
            <a:endParaRPr lang="en-US" sz="1600" dirty="0">
              <a:latin typeface="Huawei Sans" panose="020C0503030203020204" pitchFamily="34" charset="0"/>
            </a:endParaRPr>
          </a:p>
        </p:txBody>
      </p:sp>
      <p:sp>
        <p:nvSpPr>
          <p:cNvPr id="22" name="矩形 21"/>
          <p:cNvSpPr/>
          <p:nvPr/>
        </p:nvSpPr>
        <p:spPr bwMode="gray">
          <a:xfrm>
            <a:off x="1003951" y="4307487"/>
            <a:ext cx="10608699" cy="163121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Enable the device to check whether the GIADDR field in a DHCP Request message is 0. This command can be run in both the VLAN view and interface view.</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400"/>
              </a:lnSpc>
            </a:pPr>
            <a:r>
              <a:rPr lang="en-US" sz="1600" dirty="0" smtClean="0">
                <a:latin typeface="Huawei Sans" panose="020C0503030203020204" pitchFamily="34" charset="0"/>
              </a:rPr>
              <a:t>If you run this command in the VLAN view, the command configuration takes effect for the DHCP messages received by all interfaces on the device from the specified VLAN. If you run this command in the interface view, the command configuration takes effect for all DHCP messages on the specified interface.</a:t>
            </a:r>
            <a:endParaRPr lang="en-US" sz="1600" dirty="0">
              <a:latin typeface="Huawei Sans" panose="020C0503030203020204" pitchFamily="34" charset="0"/>
            </a:endParaRPr>
          </a:p>
        </p:txBody>
      </p:sp>
      <p:sp>
        <p:nvSpPr>
          <p:cNvPr id="12" name="矩形 11"/>
          <p:cNvSpPr/>
          <p:nvPr/>
        </p:nvSpPr>
        <p:spPr bwMode="gray">
          <a:xfrm>
            <a:off x="551464" y="1136934"/>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Enable DHCP snooping in the interface view.</a:t>
            </a:r>
            <a:endParaRPr lang="en-US" sz="1600" dirty="0">
              <a:latin typeface="Huawei Sans" panose="020C0503030203020204" pitchFamily="34" charset="0"/>
            </a:endParaRPr>
          </a:p>
        </p:txBody>
      </p:sp>
      <p:sp>
        <p:nvSpPr>
          <p:cNvPr id="13" name="矩形 12"/>
          <p:cNvSpPr/>
          <p:nvPr/>
        </p:nvSpPr>
        <p:spPr bwMode="gray">
          <a:xfrm>
            <a:off x="1003951" y="166470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77525414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Examples for Configuring DHCP Snooping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4316718"/>
            <a:ext cx="5640388" cy="1610838"/>
          </a:xfrm>
        </p:spPr>
        <p:txBody>
          <a:bodyPr/>
          <a:lstStyle/>
          <a:p>
            <a:r>
              <a:rPr lang="en-US" sz="1600" smtClean="0"/>
              <a:t>As shown in the figure, basic DHCP and VLAN configurations are complete, and DHCP snooping is configured on the switch.</a:t>
            </a:r>
            <a:endParaRPr lang="en-US" altLang="zh-CN" sz="1600" dirty="0">
              <a:sym typeface="Huawei Sans" panose="020C0503030203020204" pitchFamily="34" charset="0"/>
            </a:endParaRPr>
          </a:p>
        </p:txBody>
      </p:sp>
      <p:grpSp>
        <p:nvGrpSpPr>
          <p:cNvPr id="27" name="组合 26"/>
          <p:cNvGrpSpPr/>
          <p:nvPr/>
        </p:nvGrpSpPr>
        <p:grpSpPr bwMode="gray">
          <a:xfrm>
            <a:off x="711020" y="1948102"/>
            <a:ext cx="5139336" cy="2481938"/>
            <a:chOff x="711020" y="1320169"/>
            <a:chExt cx="5139336" cy="2481938"/>
          </a:xfrm>
        </p:grpSpPr>
        <p:grpSp>
          <p:nvGrpSpPr>
            <p:cNvPr id="4" name="组合 3"/>
            <p:cNvGrpSpPr/>
            <p:nvPr/>
          </p:nvGrpSpPr>
          <p:grpSpPr bwMode="gray">
            <a:xfrm>
              <a:off x="711020" y="1320169"/>
              <a:ext cx="5139336" cy="2481938"/>
              <a:chOff x="452812" y="1316120"/>
              <a:chExt cx="5139336" cy="2481938"/>
            </a:xfrm>
          </p:grpSpPr>
          <p:pic>
            <p:nvPicPr>
              <p:cNvPr id="5" name="图片 4" descr="PC.png"/>
              <p:cNvPicPr>
                <a:picLocks noChangeAspect="1"/>
              </p:cNvPicPr>
              <p:nvPr/>
            </p:nvPicPr>
            <p:blipFill>
              <a:blip r:embed="rId3" cstate="print"/>
              <a:stretch>
                <a:fillRect/>
              </a:stretch>
            </p:blipFill>
            <p:spPr bwMode="gray">
              <a:xfrm>
                <a:off x="933298" y="2887284"/>
                <a:ext cx="539063" cy="414000"/>
              </a:xfrm>
              <a:prstGeom prst="rect">
                <a:avLst/>
              </a:prstGeom>
            </p:spPr>
          </p:pic>
          <p:pic>
            <p:nvPicPr>
              <p:cNvPr id="6" name="图片 5" descr="PC.png"/>
              <p:cNvPicPr>
                <a:picLocks noChangeAspect="1"/>
              </p:cNvPicPr>
              <p:nvPr/>
            </p:nvPicPr>
            <p:blipFill>
              <a:blip r:embed="rId3" cstate="print"/>
              <a:stretch>
                <a:fillRect/>
              </a:stretch>
            </p:blipFill>
            <p:spPr bwMode="gray">
              <a:xfrm>
                <a:off x="933298" y="1316120"/>
                <a:ext cx="539063" cy="414000"/>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669019" y="2149645"/>
                <a:ext cx="540000" cy="442800"/>
              </a:xfrm>
              <a:prstGeom prst="rect">
                <a:avLst/>
              </a:prstGeom>
            </p:spPr>
          </p:pic>
          <p:cxnSp>
            <p:nvCxnSpPr>
              <p:cNvPr id="8" name="直接连接符 7"/>
              <p:cNvCxnSpPr/>
              <p:nvPr/>
            </p:nvCxnSpPr>
            <p:spPr bwMode="gray">
              <a:xfrm>
                <a:off x="1444928" y="1510265"/>
                <a:ext cx="1906983" cy="8856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p:cNvCxnSpPr>
              <p:nvPr/>
            </p:nvCxnSpPr>
            <p:spPr bwMode="gray">
              <a:xfrm flipV="1">
                <a:off x="1472361" y="2341165"/>
                <a:ext cx="1959168" cy="7531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1" idx="3"/>
                <a:endCxn id="7" idx="1"/>
              </p:cNvCxnSpPr>
              <p:nvPr/>
            </p:nvCxnSpPr>
            <p:spPr bwMode="gray">
              <a:xfrm>
                <a:off x="3532568" y="2370554"/>
                <a:ext cx="1136451"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通用交换机.png"/>
              <p:cNvPicPr>
                <a:picLocks noChangeAspect="1"/>
              </p:cNvPicPr>
              <p:nvPr/>
            </p:nvPicPr>
            <p:blipFill>
              <a:blip r:embed="rId5" cstate="print"/>
              <a:stretch>
                <a:fillRect/>
              </a:stretch>
            </p:blipFill>
            <p:spPr bwMode="gray">
              <a:xfrm>
                <a:off x="2992568" y="2149645"/>
                <a:ext cx="540000" cy="441818"/>
              </a:xfrm>
              <a:prstGeom prst="rect">
                <a:avLst/>
              </a:prstGeom>
            </p:spPr>
          </p:pic>
          <p:sp>
            <p:nvSpPr>
              <p:cNvPr id="12" name="文本框 11"/>
              <p:cNvSpPr txBox="1"/>
              <p:nvPr/>
            </p:nvSpPr>
            <p:spPr bwMode="gray">
              <a:xfrm>
                <a:off x="452812" y="1734620"/>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452812" y="3272954"/>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4214848" y="2549325"/>
                <a:ext cx="1377300"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DHCP server</a:t>
                </a:r>
                <a:endParaRPr lang="en-US" sz="1600" dirty="0">
                  <a:latin typeface="Huawei Sans" panose="020C0503030203020204" pitchFamily="34" charset="0"/>
                </a:endParaRPr>
              </a:p>
            </p:txBody>
          </p:sp>
          <p:sp>
            <p:nvSpPr>
              <p:cNvPr id="16" name="文本框 15"/>
              <p:cNvSpPr txBox="1"/>
              <p:nvPr/>
            </p:nvSpPr>
            <p:spPr bwMode="gray">
              <a:xfrm>
                <a:off x="724519" y="1944053"/>
                <a:ext cx="801823" cy="307777"/>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VLAN 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724520" y="3490281"/>
                <a:ext cx="801823" cy="307777"/>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VLAN 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 name="文本框 20"/>
            <p:cNvSpPr txBox="1"/>
            <p:nvPr/>
          </p:nvSpPr>
          <p:spPr bwMode="gray">
            <a:xfrm>
              <a:off x="3077883" y="2540508"/>
              <a:ext cx="845103"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Switch</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2743497" y="180000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2743498" y="280636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728300" y="209809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 name="文本框 27"/>
          <p:cNvSpPr txBox="1"/>
          <p:nvPr/>
        </p:nvSpPr>
        <p:spPr bwMode="gray">
          <a:xfrm>
            <a:off x="6096000" y="1267220"/>
            <a:ext cx="2669320"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Method 1: Interface view</a:t>
            </a:r>
            <a:endParaRPr lang="en-US" sz="1600" b="1" dirty="0">
              <a:latin typeface="Huawei Sans" panose="020C0503030203020204" pitchFamily="34" charset="0"/>
            </a:endParaRPr>
          </a:p>
        </p:txBody>
      </p:sp>
      <p:sp>
        <p:nvSpPr>
          <p:cNvPr id="30" name="文本框 29"/>
          <p:cNvSpPr txBox="1"/>
          <p:nvPr/>
        </p:nvSpPr>
        <p:spPr bwMode="gray">
          <a:xfrm>
            <a:off x="6147719" y="1596759"/>
            <a:ext cx="5598194"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smtClean="0">
                <a:latin typeface="Huawei Sans" panose="020C0503030203020204" pitchFamily="34" charset="0"/>
              </a:rPr>
              <a:t>[Switch] </a:t>
            </a:r>
            <a:r>
              <a:rPr lang="en-US" dirty="0" err="1" smtClean="0">
                <a:latin typeface="Huawei Sans" panose="020C0503030203020204" pitchFamily="34" charset="0"/>
              </a:rPr>
              <a:t>dhcp</a:t>
            </a:r>
            <a:r>
              <a:rPr lang="en-US" dirty="0" smtClean="0">
                <a:latin typeface="Huawei Sans" panose="020C0503030203020204" pitchFamily="34" charset="0"/>
              </a:rPr>
              <a:t> snooping enable ipv4</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lnSpc>
                <a:spcPct val="100000"/>
              </a:lnSpc>
            </a:pPr>
            <a:r>
              <a:rPr lang="en-US" dirty="0" smtClean="0">
                <a:latin typeface="Huawei Sans" panose="020C0503030203020204" pitchFamily="34" charset="0"/>
              </a:rPr>
              <a:t>[Switch-GigabitEthernet0/0/1]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lnSpc>
                <a:spcPct val="100000"/>
              </a:lnSpc>
            </a:pPr>
            <a:r>
              <a:rPr lang="en-US" dirty="0" smtClean="0">
                <a:latin typeface="Huawei Sans" panose="020C0503030203020204" pitchFamily="34" charset="0"/>
              </a:rPr>
              <a:t>[Switch-GigabitEthernet0/0/2]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lnSpc>
                <a:spcPct val="100000"/>
              </a:lnSpc>
            </a:pP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lnSpc>
                <a:spcPct val="100000"/>
              </a:lnSpc>
            </a:pPr>
            <a:r>
              <a:rPr lang="en-US" dirty="0" smtClean="0">
                <a:latin typeface="Huawei Sans" panose="020C0503030203020204" pitchFamily="34" charset="0"/>
              </a:rPr>
              <a:t>[Switch-GigabitEthernet0/0/3]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lnSpc>
                <a:spcPct val="100000"/>
              </a:lnSpc>
            </a:pPr>
            <a:r>
              <a:rPr lang="en-US" dirty="0" smtClean="0">
                <a:latin typeface="Huawei Sans" panose="020C0503030203020204" pitchFamily="34" charset="0"/>
              </a:rPr>
              <a:t>[Switch-GigabitEthernet0/0/3] </a:t>
            </a:r>
            <a:r>
              <a:rPr lang="en-US" dirty="0" err="1" smtClean="0">
                <a:latin typeface="Huawei Sans" panose="020C0503030203020204" pitchFamily="34" charset="0"/>
              </a:rPr>
              <a:t>dhcp</a:t>
            </a:r>
            <a:r>
              <a:rPr lang="en-US" dirty="0" smtClean="0">
                <a:latin typeface="Huawei Sans" panose="020C0503030203020204" pitchFamily="34" charset="0"/>
              </a:rPr>
              <a:t> snooping trusted</a:t>
            </a:r>
            <a:endParaRPr lang="en-US" dirty="0">
              <a:latin typeface="Huawei Sans" panose="020C0503030203020204" pitchFamily="34" charset="0"/>
            </a:endParaRPr>
          </a:p>
        </p:txBody>
      </p:sp>
      <p:sp>
        <p:nvSpPr>
          <p:cNvPr id="31" name="文本框 30"/>
          <p:cNvSpPr txBox="1"/>
          <p:nvPr/>
        </p:nvSpPr>
        <p:spPr bwMode="gray">
          <a:xfrm>
            <a:off x="6096000" y="4295155"/>
            <a:ext cx="2393604"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Method 2: VLAN view</a:t>
            </a:r>
            <a:endParaRPr lang="en-US" sz="1600" b="1" dirty="0">
              <a:latin typeface="Huawei Sans" panose="020C0503030203020204" pitchFamily="34" charset="0"/>
            </a:endParaRPr>
          </a:p>
        </p:txBody>
      </p:sp>
      <p:sp>
        <p:nvSpPr>
          <p:cNvPr id="32" name="文本框 31"/>
          <p:cNvSpPr txBox="1"/>
          <p:nvPr/>
        </p:nvSpPr>
        <p:spPr bwMode="gray">
          <a:xfrm>
            <a:off x="6167437" y="4648466"/>
            <a:ext cx="5578475" cy="1169551"/>
          </a:xfrm>
          <a:prstGeom prst="rect">
            <a:avLst/>
          </a:prstGeom>
          <a:solidFill>
            <a:schemeClr val="bg1">
              <a:lumMod val="85000"/>
            </a:schemeClr>
          </a:solidFill>
          <a:ln>
            <a:noFill/>
          </a:ln>
        </p:spPr>
        <p:txBody>
          <a:bodyPr wrap="square" rtlCol="0">
            <a:spAutoFit/>
          </a:bodyPr>
          <a:lstStyle>
            <a:defPPr>
              <a:defRPr lang="en-US"/>
            </a:defPPr>
            <a:lvl1pPr fontAlgn="ctr">
              <a:lnSpc>
                <a:spcPct val="1000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r>
              <a:rPr lang="en-US" dirty="0"/>
              <a:t>[Switch] </a:t>
            </a:r>
            <a:r>
              <a:rPr lang="en-US" dirty="0" err="1"/>
              <a:t>dhcp</a:t>
            </a:r>
            <a:r>
              <a:rPr lang="en-US" dirty="0"/>
              <a:t> snooping enable ipv4	</a:t>
            </a:r>
          </a:p>
          <a:p>
            <a:r>
              <a:rPr lang="en-US" dirty="0"/>
              <a:t>[Switch] </a:t>
            </a:r>
            <a:r>
              <a:rPr lang="en-US" dirty="0" err="1"/>
              <a:t>vlan</a:t>
            </a:r>
            <a:r>
              <a:rPr lang="en-US" dirty="0"/>
              <a:t> 2</a:t>
            </a:r>
          </a:p>
          <a:p>
            <a:r>
              <a:rPr lang="en-US" dirty="0"/>
              <a:t>[Switch-vlan2] </a:t>
            </a:r>
            <a:r>
              <a:rPr lang="en-US" dirty="0" err="1"/>
              <a:t>dhcp</a:t>
            </a:r>
            <a:r>
              <a:rPr lang="en-US" dirty="0"/>
              <a:t> snooping enable	</a:t>
            </a:r>
          </a:p>
          <a:p>
            <a:r>
              <a:rPr lang="en-US" dirty="0"/>
              <a:t>[Switch] interface </a:t>
            </a:r>
            <a:r>
              <a:rPr lang="en-US" dirty="0" err="1"/>
              <a:t>GigabitEthernet</a:t>
            </a:r>
            <a:r>
              <a:rPr lang="en-US" dirty="0"/>
              <a:t> 0/0/3</a:t>
            </a:r>
          </a:p>
          <a:p>
            <a:r>
              <a:rPr lang="en-US" dirty="0"/>
              <a:t>[Switch-GigabitEthernet0/0/3] </a:t>
            </a:r>
            <a:r>
              <a:rPr lang="en-US" dirty="0" err="1"/>
              <a:t>dhcp</a:t>
            </a:r>
            <a:r>
              <a:rPr lang="en-US" dirty="0"/>
              <a:t> snooping trusted	</a:t>
            </a:r>
            <a:endParaRPr lang="en-US" altLang="zh-CN" dirty="0">
              <a:sym typeface="Huawei Sans" panose="020C0503030203020204" pitchFamily="34" charset="0"/>
            </a:endParaRPr>
          </a:p>
        </p:txBody>
      </p:sp>
    </p:spTree>
    <p:extLst>
      <p:ext uri="{BB962C8B-B14F-4D97-AF65-F5344CB8AC3E}">
        <p14:creationId xmlns:p14="http://schemas.microsoft.com/office/powerpoint/2010/main" val="12556422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p>
        </p:txBody>
      </p:sp>
      <p:sp>
        <p:nvSpPr>
          <p:cNvPr id="3" name="文本占位符 2"/>
          <p:cNvSpPr>
            <a:spLocks noGrp="1"/>
          </p:cNvSpPr>
          <p:nvPr>
            <p:ph type="body" sz="quarter" idx="10"/>
          </p:nvPr>
        </p:nvSpPr>
        <p:spPr bwMode="gray"/>
        <p:txBody>
          <a:bodyPr/>
          <a:lstStyle/>
          <a:p>
            <a:r>
              <a:rPr lang="en-US" sz="1600" dirty="0" smtClean="0"/>
              <a:t>Run the </a:t>
            </a:r>
            <a:r>
              <a:rPr lang="en-US" sz="1600" b="1" dirty="0" smtClean="0"/>
              <a:t>display </a:t>
            </a:r>
            <a:r>
              <a:rPr lang="en-US" sz="1600" b="1" dirty="0" err="1" smtClean="0"/>
              <a:t>dhcp</a:t>
            </a:r>
            <a:r>
              <a:rPr lang="en-US" sz="1600" b="1" dirty="0" smtClean="0"/>
              <a:t> snooping interface </a:t>
            </a:r>
            <a:r>
              <a:rPr lang="en-US" sz="1600" dirty="0" smtClean="0"/>
              <a:t>command to check DHCP snooping information on an interface.</a:t>
            </a:r>
            <a:endParaRPr lang="en-US" sz="1600" dirty="0"/>
          </a:p>
        </p:txBody>
      </p:sp>
      <p:sp>
        <p:nvSpPr>
          <p:cNvPr id="4" name="矩形 3"/>
          <p:cNvSpPr/>
          <p:nvPr/>
        </p:nvSpPr>
        <p:spPr bwMode="gray">
          <a:xfrm>
            <a:off x="1981200" y="1679303"/>
            <a:ext cx="6250266" cy="2677656"/>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[Switch]display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snooping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0/0/3</a:t>
            </a:r>
          </a:p>
          <a:p>
            <a:pPr fontAlgn="ctr"/>
            <a:r>
              <a:rPr lang="en-US" sz="1400" dirty="0" smtClean="0">
                <a:solidFill>
                  <a:prstClr val="black"/>
                </a:solidFill>
                <a:latin typeface="Huawei Sans" panose="020C0503030203020204" pitchFamily="34" charset="0"/>
              </a:rPr>
              <a:t> DHCP snooping running information for interface GigabitEthernet0/0/3 :</a:t>
            </a:r>
          </a:p>
          <a:p>
            <a:pPr fontAlgn="ctr"/>
            <a:r>
              <a:rPr lang="en-US" sz="1400" b="1" dirty="0" smtClean="0">
                <a:solidFill>
                  <a:srgbClr val="EC7061"/>
                </a:solidFill>
                <a:latin typeface="Huawei Sans" panose="020C0503030203020204" pitchFamily="34" charset="0"/>
              </a:rPr>
              <a:t> </a:t>
            </a:r>
            <a:r>
              <a:rPr lang="en-US" sz="1400" b="1" dirty="0" smtClean="0">
                <a:latin typeface="Huawei Sans" panose="020C0503030203020204" pitchFamily="34" charset="0"/>
              </a:rPr>
              <a:t>DHCP snooping                            : Enable   </a:t>
            </a:r>
          </a:p>
          <a:p>
            <a:pPr fontAlgn="ctr"/>
            <a:r>
              <a:rPr lang="en-US" sz="1400" dirty="0" smtClean="0">
                <a:solidFill>
                  <a:prstClr val="black"/>
                </a:solidFill>
                <a:latin typeface="Huawei Sans" panose="020C0503030203020204" pitchFamily="34" charset="0"/>
              </a:rPr>
              <a:t> Trusted interface                        : Yes     </a:t>
            </a:r>
          </a:p>
          <a:p>
            <a:pPr fontAlgn="ct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user max number                     : 1024     (default)</a:t>
            </a:r>
          </a:p>
          <a:p>
            <a:pPr fontAlgn="ctr"/>
            <a:r>
              <a:rPr lang="en-US" sz="1400" dirty="0" smtClean="0">
                <a:solidFill>
                  <a:prstClr val="black"/>
                </a:solidFill>
                <a:latin typeface="Huawei Sans" panose="020C0503030203020204" pitchFamily="34" charset="0"/>
              </a:rPr>
              <a:t> Current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user number                 : 0       </a:t>
            </a:r>
          </a:p>
          <a:p>
            <a:pPr fontAlgn="ct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dhcp-giaddr</a:t>
            </a:r>
            <a:r>
              <a:rPr lang="en-US" sz="1400" dirty="0" smtClean="0">
                <a:solidFill>
                  <a:prstClr val="black"/>
                </a:solidFill>
                <a:latin typeface="Huawei Sans" panose="020C0503030203020204" pitchFamily="34" charset="0"/>
              </a:rPr>
              <a:t>                        : Disable  (default)</a:t>
            </a:r>
          </a:p>
          <a:p>
            <a:pPr fontAlgn="ct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dhcp-chaddr</a:t>
            </a:r>
            <a:r>
              <a:rPr lang="en-US" sz="1400" dirty="0" smtClean="0">
                <a:solidFill>
                  <a:prstClr val="black"/>
                </a:solidFill>
                <a:latin typeface="Huawei Sans" panose="020C0503030203020204" pitchFamily="34" charset="0"/>
              </a:rPr>
              <a:t>                        : Disable  (default)</a:t>
            </a:r>
          </a:p>
          <a:p>
            <a:pPr fontAlgn="ctr"/>
            <a:r>
              <a:rPr lang="en-US" sz="1400" dirty="0" smtClean="0">
                <a:solidFill>
                  <a:prstClr val="black"/>
                </a:solidFill>
                <a:latin typeface="Huawei Sans" panose="020C0503030203020204" pitchFamily="34" charset="0"/>
              </a:rPr>
              <a:t> Alarm </a:t>
            </a:r>
            <a:r>
              <a:rPr lang="en-US" sz="1400" dirty="0" err="1" smtClean="0">
                <a:solidFill>
                  <a:prstClr val="black"/>
                </a:solidFill>
                <a:latin typeface="Huawei Sans" panose="020C0503030203020204" pitchFamily="34" charset="0"/>
              </a:rPr>
              <a:t>dhcp-chaddr</a:t>
            </a:r>
            <a:r>
              <a:rPr lang="en-US" sz="1400" dirty="0" smtClean="0">
                <a:solidFill>
                  <a:prstClr val="black"/>
                </a:solidFill>
                <a:latin typeface="Huawei Sans" panose="020C0503030203020204" pitchFamily="34" charset="0"/>
              </a:rPr>
              <a:t>                        : Disable  (default)</a:t>
            </a:r>
          </a:p>
          <a:p>
            <a:pPr fontAlgn="ct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-request                       : Disable  (default)</a:t>
            </a:r>
          </a:p>
          <a:p>
            <a:pPr fontAlgn="ctr"/>
            <a:r>
              <a:rPr lang="en-US" sz="1400" dirty="0" smtClean="0">
                <a:solidFill>
                  <a:prstClr val="black"/>
                </a:solidFill>
                <a:latin typeface="Huawei Sans" panose="020C0503030203020204" pitchFamily="34" charset="0"/>
              </a:rPr>
              <a:t> Alarm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-request                       : Disable  (default)</a:t>
            </a:r>
          </a:p>
          <a:p>
            <a:pPr fontAlgn="ctr"/>
            <a:r>
              <a:rPr lang="en-US" sz="1400" dirty="0" smtClean="0">
                <a:solidFill>
                  <a:prstClr val="black"/>
                </a:solidFill>
                <a:latin typeface="Huawei Sans" panose="020C0503030203020204" pitchFamily="34" charset="0"/>
              </a:rPr>
              <a:t>-----  more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26637158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z="1800" b="1" dirty="0" smtClean="0"/>
              <a:t>Ethernet Switching Security</a:t>
            </a:r>
            <a:endParaRPr lang="en-US" sz="1800" b="1" dirty="0" smtClean="0"/>
          </a:p>
          <a:p>
            <a:pPr lvl="1"/>
            <a:r>
              <a:rPr lang="en-US" sz="1600" dirty="0">
                <a:solidFill>
                  <a:schemeClr val="bg1">
                    <a:lumMod val="50000"/>
                  </a:schemeClr>
                </a:solidFill>
              </a:rPr>
              <a:t>Port Isolation</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Table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Port Security</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MAC Address Flapping Prevention and Detection</a:t>
            </a:r>
            <a:endParaRPr lang="en-US" altLang="zh-CN" sz="1600" dirty="0">
              <a:solidFill>
                <a:schemeClr val="bg1">
                  <a:lumMod val="50000"/>
                </a:schemeClr>
              </a:solidFill>
              <a:sym typeface="Huawei Sans" panose="020C0503030203020204" pitchFamily="34" charset="0"/>
            </a:endParaRPr>
          </a:p>
          <a:p>
            <a:pPr lvl="1"/>
            <a:r>
              <a:rPr lang="en-US" sz="1600" dirty="0" err="1">
                <a:solidFill>
                  <a:schemeClr val="bg1">
                    <a:lumMod val="50000"/>
                  </a:schemeClr>
                </a:solidFill>
              </a:rPr>
              <a:t>MACsec</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Traffic Control</a:t>
            </a:r>
            <a:endParaRPr lang="en-US" altLang="zh-CN" sz="1600" dirty="0">
              <a:solidFill>
                <a:schemeClr val="bg1">
                  <a:lumMod val="50000"/>
                </a:schemeClr>
              </a:solidFill>
              <a:sym typeface="Huawei Sans" panose="020C0503030203020204" pitchFamily="34" charset="0"/>
            </a:endParaRPr>
          </a:p>
          <a:p>
            <a:pPr lvl="1"/>
            <a:r>
              <a:rPr lang="en-US" sz="1600" dirty="0">
                <a:solidFill>
                  <a:schemeClr val="bg1">
                    <a:lumMod val="50000"/>
                  </a:schemeClr>
                </a:solidFill>
              </a:rPr>
              <a:t>DHCP Snooping</a:t>
            </a:r>
          </a:p>
          <a:p>
            <a:pPr lvl="1">
              <a:buSzPct val="60000"/>
              <a:buFont typeface="Wingdings" panose="05000000000000000000" pitchFamily="2" charset="2"/>
              <a:buChar char="n"/>
            </a:pPr>
            <a:r>
              <a:rPr lang="en-US" sz="1600" dirty="0"/>
              <a:t>IP Source Guard</a:t>
            </a:r>
          </a:p>
          <a:p>
            <a:r>
              <a:rPr lang="en-US" altLang="zh-CN" sz="1800" dirty="0" smtClean="0">
                <a:solidFill>
                  <a:schemeClr val="bg1">
                    <a:lumMod val="50000"/>
                  </a:schemeClr>
                </a:solidFill>
                <a:sym typeface="Huawei Sans" panose="020C0503030203020204" pitchFamily="34" charset="0"/>
              </a:rPr>
              <a:t>Advanced Firewall Features</a:t>
            </a:r>
          </a:p>
          <a:p>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29848530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IPSG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smtClean="0"/>
              <a:t>Some attackers forge IP addresses of authorized users to obtain network access rights and access networks. As a result, authorized users are unable to access networks or sensitive information may be intercepted. IP source guard (IPSG) provides a mechanism to effectively defend against IP address spoofing attacks.</a:t>
            </a:r>
            <a:endParaRPr lang="en-US" altLang="zh-CN" sz="1600" smtClean="0">
              <a:sym typeface="Huawei Sans" panose="020C0503030203020204" pitchFamily="34" charset="0"/>
            </a:endParaRPr>
          </a:p>
          <a:p>
            <a:r>
              <a:rPr lang="en-US" sz="1600" smtClean="0"/>
              <a:t>IPSG is a Layer 2 interface-based source IP address filtering technology. It prevents unauthorized hosts from using IP addresses of authorized hosts or specified IP addresses to access or attack a network.</a:t>
            </a:r>
            <a:endParaRPr lang="en-US" altLang="zh-CN" sz="1600" dirty="0" smtClean="0">
              <a:sym typeface="Huawei Sans" panose="020C0503030203020204" pitchFamily="34" charset="0"/>
            </a:endParaRPr>
          </a:p>
        </p:txBody>
      </p:sp>
      <p:grpSp>
        <p:nvGrpSpPr>
          <p:cNvPr id="40" name="组合 39"/>
          <p:cNvGrpSpPr/>
          <p:nvPr/>
        </p:nvGrpSpPr>
        <p:grpSpPr bwMode="gray">
          <a:xfrm>
            <a:off x="4857782" y="3282861"/>
            <a:ext cx="5895825" cy="2240280"/>
            <a:chOff x="2403135" y="3869317"/>
            <a:chExt cx="5895825" cy="2240280"/>
          </a:xfrm>
        </p:grpSpPr>
        <p:grpSp>
          <p:nvGrpSpPr>
            <p:cNvPr id="19" name="组合 18"/>
            <p:cNvGrpSpPr/>
            <p:nvPr/>
          </p:nvGrpSpPr>
          <p:grpSpPr bwMode="gray">
            <a:xfrm>
              <a:off x="3942763" y="4687911"/>
              <a:ext cx="4356197" cy="747673"/>
              <a:chOff x="4069598" y="4686592"/>
              <a:chExt cx="4356197" cy="747673"/>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487112" y="4686592"/>
                <a:ext cx="938683" cy="589407"/>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255275" y="4759896"/>
                <a:ext cx="540000" cy="442800"/>
              </a:xfrm>
              <a:prstGeom prst="rect">
                <a:avLst/>
              </a:prstGeom>
            </p:spPr>
          </p:pic>
          <p:pic>
            <p:nvPicPr>
              <p:cNvPr id="11" name="图片 10" descr="通用交换机.png"/>
              <p:cNvPicPr>
                <a:picLocks noChangeAspect="1"/>
              </p:cNvPicPr>
              <p:nvPr/>
            </p:nvPicPr>
            <p:blipFill>
              <a:blip r:embed="rId5" cstate="print"/>
              <a:stretch>
                <a:fillRect/>
              </a:stretch>
            </p:blipFill>
            <p:spPr bwMode="gray">
              <a:xfrm>
                <a:off x="4920953" y="4760878"/>
                <a:ext cx="540000" cy="441818"/>
              </a:xfrm>
              <a:prstGeom prst="rect">
                <a:avLst/>
              </a:prstGeom>
            </p:spPr>
          </p:pic>
          <p:cxnSp>
            <p:nvCxnSpPr>
              <p:cNvPr id="12" name="直接连接符 11"/>
              <p:cNvCxnSpPr>
                <a:endCxn id="11" idx="1"/>
              </p:cNvCxnSpPr>
              <p:nvPr/>
            </p:nvCxnSpPr>
            <p:spPr bwMode="gray">
              <a:xfrm>
                <a:off x="4069598" y="4981787"/>
                <a:ext cx="85135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3"/>
                <a:endCxn id="10" idx="1"/>
              </p:cNvCxnSpPr>
              <p:nvPr/>
            </p:nvCxnSpPr>
            <p:spPr bwMode="gray">
              <a:xfrm flipV="1">
                <a:off x="5460953" y="4981296"/>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9" idx="1"/>
              </p:cNvCxnSpPr>
              <p:nvPr/>
            </p:nvCxnSpPr>
            <p:spPr bwMode="gray">
              <a:xfrm>
                <a:off x="6795275" y="4981296"/>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7606759" y="4849639"/>
                <a:ext cx="74090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Internet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4878377" y="5157266"/>
                <a:ext cx="681597"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Switch</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280536" y="5157266"/>
                <a:ext cx="684803"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Router</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p:cNvGrpSpPr/>
            <p:nvPr/>
          </p:nvGrpSpPr>
          <p:grpSpPr bwMode="gray">
            <a:xfrm>
              <a:off x="2403135" y="3869317"/>
              <a:ext cx="1557890" cy="2240280"/>
              <a:chOff x="2403135" y="3869317"/>
              <a:chExt cx="1557890" cy="2240280"/>
            </a:xfrm>
          </p:grpSpPr>
          <p:cxnSp>
            <p:nvCxnSpPr>
              <p:cNvPr id="21" name="直接连接符 20"/>
              <p:cNvCxnSpPr/>
              <p:nvPr/>
            </p:nvCxnSpPr>
            <p:spPr bwMode="gray">
              <a:xfrm>
                <a:off x="3935143" y="3869317"/>
                <a:ext cx="7620" cy="22402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8" idx="3"/>
              </p:cNvCxnSpPr>
              <p:nvPr/>
            </p:nvCxnSpPr>
            <p:spPr bwMode="gray">
              <a:xfrm>
                <a:off x="2942198" y="4122420"/>
                <a:ext cx="9973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9" idx="3"/>
              </p:cNvCxnSpPr>
              <p:nvPr/>
            </p:nvCxnSpPr>
            <p:spPr bwMode="gray">
              <a:xfrm>
                <a:off x="2942198" y="4979670"/>
                <a:ext cx="101882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0" idx="3"/>
              </p:cNvCxnSpPr>
              <p:nvPr/>
            </p:nvCxnSpPr>
            <p:spPr bwMode="gray">
              <a:xfrm>
                <a:off x="2942198" y="5836920"/>
                <a:ext cx="99294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8" name="图片 27" descr="PC.png"/>
              <p:cNvPicPr>
                <a:picLocks noChangeAspect="1"/>
              </p:cNvPicPr>
              <p:nvPr/>
            </p:nvPicPr>
            <p:blipFill>
              <a:blip r:embed="rId6" cstate="print"/>
              <a:stretch>
                <a:fillRect/>
              </a:stretch>
            </p:blipFill>
            <p:spPr bwMode="gray">
              <a:xfrm>
                <a:off x="2403135" y="3915420"/>
                <a:ext cx="539063" cy="414000"/>
              </a:xfrm>
              <a:prstGeom prst="rect">
                <a:avLst/>
              </a:prstGeom>
            </p:spPr>
          </p:pic>
          <p:pic>
            <p:nvPicPr>
              <p:cNvPr id="29" name="图片 28" descr="PC.png"/>
              <p:cNvPicPr>
                <a:picLocks noChangeAspect="1"/>
              </p:cNvPicPr>
              <p:nvPr/>
            </p:nvPicPr>
            <p:blipFill>
              <a:blip r:embed="rId6" cstate="print"/>
              <a:stretch>
                <a:fillRect/>
              </a:stretch>
            </p:blipFill>
            <p:spPr bwMode="gray">
              <a:xfrm>
                <a:off x="2403135" y="4772670"/>
                <a:ext cx="539063" cy="414000"/>
              </a:xfrm>
              <a:prstGeom prst="rect">
                <a:avLst/>
              </a:prstGeom>
            </p:spPr>
          </p:pic>
          <p:pic>
            <p:nvPicPr>
              <p:cNvPr id="30" name="图片 29" descr="PC.png"/>
              <p:cNvPicPr>
                <a:picLocks noChangeAspect="1"/>
              </p:cNvPicPr>
              <p:nvPr/>
            </p:nvPicPr>
            <p:blipFill>
              <a:blip r:embed="rId6" cstate="print"/>
              <a:stretch>
                <a:fillRect/>
              </a:stretch>
            </p:blipFill>
            <p:spPr bwMode="gray">
              <a:xfrm>
                <a:off x="2403135" y="5629920"/>
                <a:ext cx="539063" cy="414000"/>
              </a:xfrm>
              <a:prstGeom prst="rect">
                <a:avLst/>
              </a:prstGeom>
            </p:spPr>
          </p:pic>
        </p:grpSp>
      </p:grpSp>
      <p:sp>
        <p:nvSpPr>
          <p:cNvPr id="42" name="文本框 41"/>
          <p:cNvSpPr txBox="1"/>
          <p:nvPr/>
        </p:nvSpPr>
        <p:spPr bwMode="gray">
          <a:xfrm>
            <a:off x="3822848" y="3253503"/>
            <a:ext cx="1125416"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Authorized host 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3836331" y="4110753"/>
            <a:ext cx="1125416"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Authorized host 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836331" y="4968003"/>
            <a:ext cx="1166231"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Unauthorized host</a:t>
            </a:r>
            <a:endParaRPr lang="en-US" sz="1200" dirty="0">
              <a:latin typeface="Huawei Sans" panose="020C0503030203020204" pitchFamily="34" charset="0"/>
            </a:endParaRPr>
          </a:p>
        </p:txBody>
      </p:sp>
      <p:sp>
        <p:nvSpPr>
          <p:cNvPr id="45" name="文本框 44"/>
          <p:cNvSpPr txBox="1"/>
          <p:nvPr/>
        </p:nvSpPr>
        <p:spPr bwMode="gray">
          <a:xfrm>
            <a:off x="3956132" y="3585632"/>
            <a:ext cx="93807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IP: 10.1.1.1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3956132" y="4433630"/>
            <a:ext cx="93807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IP: 10.1.1.2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3891211" y="5291893"/>
            <a:ext cx="1024639"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IP: 10.1.1.10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标注 47"/>
          <p:cNvSpPr/>
          <p:nvPr/>
        </p:nvSpPr>
        <p:spPr bwMode="gray">
          <a:xfrm>
            <a:off x="7518766" y="2992992"/>
            <a:ext cx="1940175" cy="1000882"/>
          </a:xfrm>
          <a:prstGeom prst="wedgeRoundRectCallout">
            <a:avLst>
              <a:gd name="adj1" fmla="val -33402"/>
              <a:gd name="adj2" fmla="val 63769"/>
              <a:gd name="adj3" fmla="val 16667"/>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Requirement:</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1D1D1A"/>
                </a:solidFill>
                <a:latin typeface="Huawei Sans" panose="020C0503030203020204" pitchFamily="34" charset="0"/>
              </a:rPr>
              <a:t>Only hosts at 10.1.1.1 and 10.1.1.2 are allowed to access the Internet.</a:t>
            </a:r>
            <a:endParaRPr lang="en-US" sz="1200" dirty="0">
              <a:solidFill>
                <a:srgbClr val="1D1D1A"/>
              </a:solidFill>
              <a:latin typeface="Huawei Sans" panose="020C0503030203020204" pitchFamily="34" charset="0"/>
            </a:endParaRPr>
          </a:p>
        </p:txBody>
      </p:sp>
      <p:sp>
        <p:nvSpPr>
          <p:cNvPr id="50" name="圆角矩形标注 49"/>
          <p:cNvSpPr/>
          <p:nvPr/>
        </p:nvSpPr>
        <p:spPr bwMode="gray">
          <a:xfrm>
            <a:off x="969470" y="3468946"/>
            <a:ext cx="2765353" cy="657767"/>
          </a:xfrm>
          <a:prstGeom prst="wedgeRoundRectCallout">
            <a:avLst>
              <a:gd name="adj1" fmla="val 65558"/>
              <a:gd name="adj2" fmla="val 24057"/>
              <a:gd name="adj3" fmla="val 16667"/>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Authorized hosts 1 and 2 can access the Internet, but they are shut down.</a:t>
            </a:r>
            <a:endParaRPr lang="en-US" sz="1200" dirty="0">
              <a:solidFill>
                <a:srgbClr val="1D1D1A"/>
              </a:solidFill>
              <a:latin typeface="Huawei Sans" panose="020C0503030203020204" pitchFamily="34" charset="0"/>
            </a:endParaRPr>
          </a:p>
        </p:txBody>
      </p:sp>
      <p:sp>
        <p:nvSpPr>
          <p:cNvPr id="52" name="圆角矩形标注 51"/>
          <p:cNvSpPr/>
          <p:nvPr/>
        </p:nvSpPr>
        <p:spPr bwMode="gray">
          <a:xfrm>
            <a:off x="969470" y="4238181"/>
            <a:ext cx="2810394" cy="1012283"/>
          </a:xfrm>
          <a:prstGeom prst="wedgeRoundRectCallout">
            <a:avLst>
              <a:gd name="adj1" fmla="val 66806"/>
              <a:gd name="adj2" fmla="val 9825"/>
              <a:gd name="adj3" fmla="val 16667"/>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The IP address of the unauthorized host is 10.1.1.10, and the host cannot access the Internet. After the IP address is changed to 10.1.1.1, the host can access the Internet.</a:t>
            </a:r>
            <a:endParaRPr lang="en-US" sz="1200" dirty="0">
              <a:solidFill>
                <a:srgbClr val="1D1D1A"/>
              </a:solidFill>
              <a:latin typeface="Huawei Sans" panose="020C0503030203020204" pitchFamily="34" charset="0"/>
            </a:endParaRPr>
          </a:p>
        </p:txBody>
      </p:sp>
      <p:sp>
        <p:nvSpPr>
          <p:cNvPr id="53" name="文本框 52"/>
          <p:cNvSpPr txBox="1"/>
          <p:nvPr/>
        </p:nvSpPr>
        <p:spPr bwMode="gray">
          <a:xfrm>
            <a:off x="6842205" y="5173606"/>
            <a:ext cx="3252003" cy="576835"/>
          </a:xfrm>
          <a:prstGeom prst="rect">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defRPr sz="1200">
                <a:solidFill>
                  <a:schemeClr val="tx1"/>
                </a:solidFill>
                <a:latin typeface="Huawei Sans" panose="020C0503030203020204" pitchFamily="34" charset="0"/>
                <a:ea typeface="方正兰亭黑简体" panose="02000000000000000000" pitchFamily="2" charset="-122"/>
              </a:defRPr>
            </a:lvl1pPr>
          </a:lstStyle>
          <a:p>
            <a:r>
              <a:rPr lang="en-US" dirty="0"/>
              <a:t>Configure IPSG on the user-side interface or VLAN of the switch.</a:t>
            </a:r>
          </a:p>
        </p:txBody>
      </p:sp>
      <p:sp>
        <p:nvSpPr>
          <p:cNvPr id="54" name="椭圆 53"/>
          <p:cNvSpPr>
            <a:spLocks noChangeAspect="1"/>
          </p:cNvSpPr>
          <p:nvPr/>
        </p:nvSpPr>
        <p:spPr bwMode="gray">
          <a:xfrm flipV="1">
            <a:off x="7149028" y="4318565"/>
            <a:ext cx="136290" cy="13629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p:cNvCxnSpPr/>
          <p:nvPr/>
        </p:nvCxnSpPr>
        <p:spPr bwMode="gray">
          <a:xfrm flipV="1">
            <a:off x="7193486" y="4541501"/>
            <a:ext cx="0" cy="632105"/>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bwMode="gray">
          <a:xfrm>
            <a:off x="5478320" y="3644631"/>
            <a:ext cx="4163762" cy="654822"/>
            <a:chOff x="4554788" y="4193874"/>
            <a:chExt cx="4163762" cy="654822"/>
          </a:xfrm>
        </p:grpSpPr>
        <p:cxnSp>
          <p:nvCxnSpPr>
            <p:cNvPr id="59" name="肘形连接符 58"/>
            <p:cNvCxnSpPr/>
            <p:nvPr/>
          </p:nvCxnSpPr>
          <p:spPr bwMode="gray">
            <a:xfrm>
              <a:off x="4578350" y="4193874"/>
              <a:ext cx="4140200" cy="654822"/>
            </a:xfrm>
            <a:prstGeom prst="bentConnector3">
              <a:avLst>
                <a:gd name="adj1" fmla="val 26074"/>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4554788" y="4848696"/>
              <a:ext cx="1138846" cy="0"/>
            </a:xfrm>
            <a:prstGeom prst="line">
              <a:avLst/>
            </a:prstGeom>
            <a:ln w="19050">
              <a:solidFill>
                <a:srgbClr val="56C4D2"/>
              </a:solidFill>
              <a:prstDash val="dash"/>
            </a:ln>
          </p:spPr>
          <p:style>
            <a:lnRef idx="1">
              <a:schemeClr val="accent1"/>
            </a:lnRef>
            <a:fillRef idx="0">
              <a:schemeClr val="accent1"/>
            </a:fillRef>
            <a:effectRef idx="0">
              <a:schemeClr val="accent1"/>
            </a:effectRef>
            <a:fontRef idx="minor">
              <a:schemeClr val="tx1"/>
            </a:fontRef>
          </p:style>
        </p:cxnSp>
      </p:grpSp>
      <p:cxnSp>
        <p:nvCxnSpPr>
          <p:cNvPr id="67" name="肘形连接符 66"/>
          <p:cNvCxnSpPr/>
          <p:nvPr/>
        </p:nvCxnSpPr>
        <p:spPr bwMode="gray">
          <a:xfrm flipV="1">
            <a:off x="5478320" y="4531713"/>
            <a:ext cx="1688970" cy="641893"/>
          </a:xfrm>
          <a:prstGeom prst="bentConnector3">
            <a:avLst>
              <a:gd name="adj1" fmla="val 6579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0" name="禁止符 23"/>
          <p:cNvSpPr/>
          <p:nvPr/>
        </p:nvSpPr>
        <p:spPr bwMode="gray">
          <a:xfrm>
            <a:off x="6833010" y="4423243"/>
            <a:ext cx="199911" cy="199911"/>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218890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bwMode="gray">
          <a:xfrm>
            <a:off x="6975636" y="2368040"/>
            <a:ext cx="1932919" cy="593683"/>
          </a:xfrm>
          <a:prstGeom prst="round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rPr>
              <a:t>Permit packets if the packets match the binding table</a:t>
            </a:r>
            <a:endParaRPr lang="en-US" sz="1200" dirty="0">
              <a:solidFill>
                <a:schemeClr val="tx1"/>
              </a:solidFill>
              <a:latin typeface="Huawei Sans" panose="020C0503030203020204" pitchFamily="34" charset="0"/>
            </a:endParaRPr>
          </a:p>
        </p:txBody>
      </p:sp>
      <p:sp>
        <p:nvSpPr>
          <p:cNvPr id="60" name="圆角矩形 59"/>
          <p:cNvSpPr/>
          <p:nvPr/>
        </p:nvSpPr>
        <p:spPr bwMode="gray">
          <a:xfrm>
            <a:off x="7005711" y="4917692"/>
            <a:ext cx="2196230" cy="1076002"/>
          </a:xfrm>
          <a:prstGeom prst="roundRect">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tx1"/>
                </a:solidFill>
                <a:latin typeface="Huawei Sans" panose="020C0503030203020204" pitchFamily="34" charset="0"/>
              </a:rPr>
              <a:t>Forge the IP address of an authorized host</a:t>
            </a:r>
          </a:p>
          <a:p>
            <a:pPr fontAlgn="ctr"/>
            <a:r>
              <a:rPr lang="en-US" sz="1200" dirty="0" smtClean="0">
                <a:solidFill>
                  <a:schemeClr val="tx1"/>
                </a:solidFill>
                <a:latin typeface="Huawei Sans" panose="020C0503030203020204" pitchFamily="34" charset="0"/>
              </a:rPr>
              <a:t>Discard packets if the packets do not match the binding table</a:t>
            </a:r>
            <a:endParaRPr lang="en-US" sz="1200" dirty="0">
              <a:solidFill>
                <a:schemeClr val="tx1"/>
              </a:solidFill>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Working Mechanism of IPSG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smtClean="0"/>
              <a:t>IPSG checks IP packets on Layer 2 interfaces against a binding table that contains the bindings of source IP addresses, source MAC addresses, VLAN IDs, and inbound interfaces. Only packets that match the binding table are forwarded, and packets that do not match the binding table are discarded. Binding tables include static and dynamic DHCP snooping binding tables.</a:t>
            </a:r>
            <a:endParaRPr lang="en-US" altLang="zh-CN" sz="1600" dirty="0">
              <a:sym typeface="Huawei Sans" panose="020C0503030203020204" pitchFamily="34" charset="0"/>
            </a:endParaRPr>
          </a:p>
        </p:txBody>
      </p:sp>
      <p:sp>
        <p:nvSpPr>
          <p:cNvPr id="24" name="文本框 23"/>
          <p:cNvSpPr txBox="1"/>
          <p:nvPr/>
        </p:nvSpPr>
        <p:spPr bwMode="gray">
          <a:xfrm>
            <a:off x="2249078" y="2673655"/>
            <a:ext cx="129554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Authorized host</a:t>
            </a:r>
            <a:endParaRPr lang="en-US" sz="1200" dirty="0">
              <a:latin typeface="Huawei Sans" panose="020C0503030203020204" pitchFamily="34" charset="0"/>
            </a:endParaRPr>
          </a:p>
        </p:txBody>
      </p:sp>
      <p:sp>
        <p:nvSpPr>
          <p:cNvPr id="25" name="文本框 24"/>
          <p:cNvSpPr txBox="1"/>
          <p:nvPr/>
        </p:nvSpPr>
        <p:spPr bwMode="gray">
          <a:xfrm>
            <a:off x="2975100" y="2983062"/>
            <a:ext cx="1774845"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   IP: 10.1.1.1</a:t>
            </a:r>
          </a:p>
          <a:p>
            <a:pPr algn="ctr" fontAlgn="ctr"/>
            <a:r>
              <a:rPr lang="en-US" sz="1200" dirty="0" smtClean="0">
                <a:latin typeface="Huawei Sans" panose="020C0503030203020204" pitchFamily="34" charset="0"/>
              </a:rPr>
              <a:t>MAC: 5489-98C2-1486</a:t>
            </a:r>
            <a:endParaRPr lang="en-US" sz="1200" dirty="0">
              <a:latin typeface="Huawei Sans" panose="020C0503030203020204" pitchFamily="34" charset="0"/>
            </a:endParaRPr>
          </a:p>
        </p:txBody>
      </p:sp>
      <p:sp>
        <p:nvSpPr>
          <p:cNvPr id="26" name="文本框 25"/>
          <p:cNvSpPr txBox="1"/>
          <p:nvPr/>
        </p:nvSpPr>
        <p:spPr bwMode="gray">
          <a:xfrm>
            <a:off x="2123398" y="5029199"/>
            <a:ext cx="1481496"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Unauthorized host</a:t>
            </a:r>
            <a:endParaRPr lang="en-US" sz="1200" dirty="0">
              <a:latin typeface="Huawei Sans" panose="020C0503030203020204" pitchFamily="34" charset="0"/>
            </a:endParaRPr>
          </a:p>
        </p:txBody>
      </p:sp>
      <p:sp>
        <p:nvSpPr>
          <p:cNvPr id="27" name="文本框 26"/>
          <p:cNvSpPr txBox="1"/>
          <p:nvPr/>
        </p:nvSpPr>
        <p:spPr bwMode="gray">
          <a:xfrm>
            <a:off x="2952992" y="5421453"/>
            <a:ext cx="1802096"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   IP: 10.1.1.10</a:t>
            </a:r>
          </a:p>
          <a:p>
            <a:pPr algn="ctr" fontAlgn="ctr"/>
            <a:r>
              <a:rPr lang="en-US" sz="1200" dirty="0" smtClean="0">
                <a:latin typeface="Huawei Sans" panose="020C0503030203020204" pitchFamily="34" charset="0"/>
              </a:rPr>
              <a:t>MAC: 5489-98AB-22A7</a:t>
            </a:r>
            <a:endParaRPr lang="en-US" sz="1200" dirty="0">
              <a:latin typeface="Huawei Sans" panose="020C0503030203020204" pitchFamily="34" charset="0"/>
            </a:endParaRPr>
          </a:p>
        </p:txBody>
      </p:sp>
      <p:grpSp>
        <p:nvGrpSpPr>
          <p:cNvPr id="30" name="组合 29"/>
          <p:cNvGrpSpPr/>
          <p:nvPr/>
        </p:nvGrpSpPr>
        <p:grpSpPr bwMode="gray">
          <a:xfrm>
            <a:off x="3587353" y="2584783"/>
            <a:ext cx="6140238" cy="2812593"/>
            <a:chOff x="3255100" y="3350467"/>
            <a:chExt cx="6140238" cy="2812593"/>
          </a:xfrm>
        </p:grpSpPr>
        <p:grpSp>
          <p:nvGrpSpPr>
            <p:cNvPr id="6" name="组合 5"/>
            <p:cNvGrpSpPr/>
            <p:nvPr/>
          </p:nvGrpSpPr>
          <p:grpSpPr bwMode="gray">
            <a:xfrm>
              <a:off x="3255100" y="3350467"/>
              <a:ext cx="2905396" cy="2812593"/>
              <a:chOff x="2402198" y="3915420"/>
              <a:chExt cx="2905396" cy="2812593"/>
            </a:xfrm>
          </p:grpSpPr>
          <p:cxnSp>
            <p:nvCxnSpPr>
              <p:cNvPr id="8" name="直接连接符 7"/>
              <p:cNvCxnSpPr>
                <a:stCxn id="11" idx="3"/>
              </p:cNvCxnSpPr>
              <p:nvPr/>
            </p:nvCxnSpPr>
            <p:spPr bwMode="gray">
              <a:xfrm>
                <a:off x="2942198" y="4122420"/>
                <a:ext cx="2365396" cy="1302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3" idx="3"/>
              </p:cNvCxnSpPr>
              <p:nvPr/>
            </p:nvCxnSpPr>
            <p:spPr bwMode="gray">
              <a:xfrm flipV="1">
                <a:off x="2941261" y="5439708"/>
                <a:ext cx="2366333" cy="108130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PC.png"/>
              <p:cNvPicPr>
                <a:picLocks noChangeAspect="1"/>
              </p:cNvPicPr>
              <p:nvPr/>
            </p:nvPicPr>
            <p:blipFill>
              <a:blip r:embed="rId3" cstate="print"/>
              <a:stretch>
                <a:fillRect/>
              </a:stretch>
            </p:blipFill>
            <p:spPr bwMode="gray">
              <a:xfrm>
                <a:off x="2403135" y="3915420"/>
                <a:ext cx="539063" cy="414000"/>
              </a:xfrm>
              <a:prstGeom prst="rect">
                <a:avLst/>
              </a:prstGeom>
            </p:spPr>
          </p:pic>
          <p:pic>
            <p:nvPicPr>
              <p:cNvPr id="13" name="图片 12" descr="PC.png"/>
              <p:cNvPicPr>
                <a:picLocks noChangeAspect="1"/>
              </p:cNvPicPr>
              <p:nvPr/>
            </p:nvPicPr>
            <p:blipFill>
              <a:blip r:embed="rId3" cstate="print"/>
              <a:stretch>
                <a:fillRect/>
              </a:stretch>
            </p:blipFill>
            <p:spPr bwMode="gray">
              <a:xfrm>
                <a:off x="2402198" y="6314013"/>
                <a:ext cx="539063" cy="414000"/>
              </a:xfrm>
              <a:prstGeom prst="rect">
                <a:avLst/>
              </a:prstGeom>
            </p:spPr>
          </p:pic>
        </p:grpSp>
        <p:grpSp>
          <p:nvGrpSpPr>
            <p:cNvPr id="5" name="组合 4"/>
            <p:cNvGrpSpPr/>
            <p:nvPr/>
          </p:nvGrpSpPr>
          <p:grpSpPr bwMode="gray">
            <a:xfrm>
              <a:off x="5781770" y="4565758"/>
              <a:ext cx="3613568" cy="759646"/>
              <a:chOff x="5055703" y="5129392"/>
              <a:chExt cx="3613568" cy="759646"/>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730588" y="5129392"/>
                <a:ext cx="938683" cy="589407"/>
              </a:xfrm>
              <a:prstGeom prst="rect">
                <a:avLst/>
              </a:prstGeom>
            </p:spPr>
          </p:pic>
          <p:pic>
            <p:nvPicPr>
              <p:cNvPr id="15" name="图片 1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498751" y="5202696"/>
                <a:ext cx="540000" cy="442800"/>
              </a:xfrm>
              <a:prstGeom prst="rect">
                <a:avLst/>
              </a:prstGeom>
            </p:spPr>
          </p:pic>
          <p:cxnSp>
            <p:nvCxnSpPr>
              <p:cNvPr id="18" name="直接连接符 17"/>
              <p:cNvCxnSpPr>
                <a:stCxn id="16" idx="3"/>
                <a:endCxn id="15" idx="1"/>
              </p:cNvCxnSpPr>
              <p:nvPr/>
            </p:nvCxnSpPr>
            <p:spPr bwMode="gray">
              <a:xfrm flipV="1">
                <a:off x="5704429" y="5424096"/>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3"/>
                <a:endCxn id="14" idx="1"/>
              </p:cNvCxnSpPr>
              <p:nvPr/>
            </p:nvCxnSpPr>
            <p:spPr bwMode="gray">
              <a:xfrm>
                <a:off x="7038751" y="5424096"/>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gray">
              <a:xfrm>
                <a:off x="7850235" y="5292439"/>
                <a:ext cx="74090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Internet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5055703" y="557654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6428598" y="5581261"/>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descr="通用交换机.png"/>
              <p:cNvPicPr>
                <a:picLocks noChangeAspect="1"/>
              </p:cNvPicPr>
              <p:nvPr/>
            </p:nvPicPr>
            <p:blipFill>
              <a:blip r:embed="rId6" cstate="print"/>
              <a:stretch>
                <a:fillRect/>
              </a:stretch>
            </p:blipFill>
            <p:spPr bwMode="gray">
              <a:xfrm>
                <a:off x="5164429" y="5203678"/>
                <a:ext cx="540000" cy="441818"/>
              </a:xfrm>
              <a:prstGeom prst="rect">
                <a:avLst/>
              </a:prstGeom>
            </p:spPr>
          </p:pic>
        </p:grpSp>
      </p:grpSp>
      <p:sp>
        <p:nvSpPr>
          <p:cNvPr id="31" name="圆角矩形标注 30"/>
          <p:cNvSpPr/>
          <p:nvPr/>
        </p:nvSpPr>
        <p:spPr bwMode="gray">
          <a:xfrm>
            <a:off x="9266577" y="2474630"/>
            <a:ext cx="1762579" cy="1048306"/>
          </a:xfrm>
          <a:prstGeom prst="wedgeRoundRectCallout">
            <a:avLst>
              <a:gd name="adj1" fmla="val -37094"/>
              <a:gd name="adj2" fmla="val 74233"/>
              <a:gd name="adj3" fmla="val 16667"/>
            </a:avLst>
          </a:prstGeom>
          <a:solidFill>
            <a:srgbClr val="BEE9E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Requirement:</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1D1D1A"/>
                </a:solidFill>
                <a:latin typeface="Huawei Sans" panose="020C0503030203020204" pitchFamily="34" charset="0"/>
              </a:rPr>
              <a:t>Only the host at 10.1.1.1 is allowed to access the Internet.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bwMode="gray">
          <a:xfrm flipV="1">
            <a:off x="6157748" y="3895969"/>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bwMode="gray">
          <a:xfrm flipV="1">
            <a:off x="6183303" y="4165728"/>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1865671" y="3345966"/>
            <a:ext cx="1978427"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 binding table</a:t>
            </a:r>
            <a:endParaRPr lang="en-US" sz="1400" b="1" dirty="0">
              <a:latin typeface="Huawei Sans" panose="020C0503030203020204" pitchFamily="34" charset="0"/>
            </a:endParaRPr>
          </a:p>
        </p:txBody>
      </p:sp>
      <p:grpSp>
        <p:nvGrpSpPr>
          <p:cNvPr id="38" name="组合 37"/>
          <p:cNvGrpSpPr/>
          <p:nvPr/>
        </p:nvGrpSpPr>
        <p:grpSpPr bwMode="gray">
          <a:xfrm>
            <a:off x="9334358" y="5806737"/>
            <a:ext cx="2282313" cy="307777"/>
            <a:chOff x="8294780" y="5323965"/>
            <a:chExt cx="2282313" cy="307777"/>
          </a:xfrm>
        </p:grpSpPr>
        <p:sp>
          <p:nvSpPr>
            <p:cNvPr id="36" name="椭圆 35"/>
            <p:cNvSpPr>
              <a:spLocks noChangeAspect="1"/>
            </p:cNvSpPr>
            <p:nvPr/>
          </p:nvSpPr>
          <p:spPr bwMode="gray">
            <a:xfrm flipV="1">
              <a:off x="8294780" y="5424281"/>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8523326" y="5323965"/>
              <a:ext cx="2053767"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IPSG-enabled interface</a:t>
              </a:r>
              <a:endParaRPr lang="en-US" sz="1400" dirty="0">
                <a:latin typeface="Huawei Sans" panose="020C0503030203020204" pitchFamily="34" charset="0"/>
              </a:endParaRPr>
            </a:p>
          </p:txBody>
        </p:sp>
      </p:grpSp>
      <p:sp>
        <p:nvSpPr>
          <p:cNvPr id="45" name="文本框 44"/>
          <p:cNvSpPr txBox="1"/>
          <p:nvPr/>
        </p:nvSpPr>
        <p:spPr bwMode="gray">
          <a:xfrm>
            <a:off x="5622568" y="3416033"/>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5620639" y="442870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710548" y="405530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4899452" y="5665069"/>
            <a:ext cx="1338301" cy="41539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5489-98AB-22A7</a:t>
            </a:r>
            <a:endParaRPr lang="en-US" sz="1200" dirty="0">
              <a:solidFill>
                <a:schemeClr val="tx1"/>
              </a:solidFill>
              <a:latin typeface="Huawei Sans" panose="020C0503030203020204" pitchFamily="34" charset="0"/>
            </a:endParaRPr>
          </a:p>
        </p:txBody>
      </p:sp>
      <p:sp>
        <p:nvSpPr>
          <p:cNvPr id="51" name="矩形 50"/>
          <p:cNvSpPr/>
          <p:nvPr/>
        </p:nvSpPr>
        <p:spPr bwMode="gray">
          <a:xfrm>
            <a:off x="4899452" y="5220880"/>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SIP:10.1.1.1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4899452" y="4999157"/>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Data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4899452" y="5443346"/>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VLAN 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4899452" y="2852603"/>
            <a:ext cx="1338301" cy="35037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rgbClr val="000000"/>
                </a:solidFill>
                <a:latin typeface="Huawei Sans" panose="020C0503030203020204" pitchFamily="34" charset="0"/>
              </a:rPr>
              <a:t>5489-98C2-1486</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4899452" y="2408413"/>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10.1.1.1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4899452" y="2186690"/>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Data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4899452" y="2630879"/>
            <a:ext cx="1338301" cy="221723"/>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VLAN 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下箭头 63"/>
          <p:cNvSpPr/>
          <p:nvPr/>
        </p:nvSpPr>
        <p:spPr bwMode="gray">
          <a:xfrm rot="5400000" flipV="1">
            <a:off x="6417333" y="2379808"/>
            <a:ext cx="474882" cy="55439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下箭头 63"/>
          <p:cNvSpPr/>
          <p:nvPr/>
        </p:nvSpPr>
        <p:spPr bwMode="gray">
          <a:xfrm rot="5400000" flipV="1">
            <a:off x="6412369" y="5172107"/>
            <a:ext cx="474882" cy="55439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8" name="表格 47"/>
          <p:cNvGraphicFramePr>
            <a:graphicFrameLocks noGrp="1"/>
          </p:cNvGraphicFramePr>
          <p:nvPr>
            <p:extLst>
              <p:ext uri="{D42A27DB-BD31-4B8C-83A1-F6EECF244321}">
                <p14:modId xmlns:p14="http://schemas.microsoft.com/office/powerpoint/2010/main" val="1928523609"/>
              </p:ext>
            </p:extLst>
          </p:nvPr>
        </p:nvGraphicFramePr>
        <p:xfrm>
          <a:off x="646737" y="3702059"/>
          <a:ext cx="4594773" cy="1038202"/>
        </p:xfrm>
        <a:graphic>
          <a:graphicData uri="http://schemas.openxmlformats.org/drawingml/2006/table">
            <a:tbl>
              <a:tblPr firstRow="1" bandRow="1">
                <a:tableStyleId>{72833802-FEF1-4C79-8D5D-14CF1EAF98D9}</a:tableStyleId>
              </a:tblPr>
              <a:tblGrid>
                <a:gridCol w="1039255"/>
                <a:gridCol w="1604732"/>
                <a:gridCol w="863986"/>
                <a:gridCol w="1086800"/>
              </a:tblGrid>
              <a:tr h="291586">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IP</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MAC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altLang="zh-CN" sz="1600" b="1" i="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zh-CN" altLang="en-US" sz="16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0358">
                <a:tc>
                  <a:txBody>
                    <a:bodyPr/>
                    <a:lstStyle/>
                    <a:p>
                      <a:pPr algn="ctr" rtl="0"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10.1.1.1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5489-98C2-1486</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CN"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2564">
                <a:tc>
                  <a:txBody>
                    <a:bodyPr/>
                    <a:lstStyle/>
                    <a:p>
                      <a:pPr algn="ctr" rtl="0"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10.1.1.10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5489-98AB-22A7</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altLang="zh-CN"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rtl="0" fontAlgn="ctr"/>
                      <a:r>
                        <a:rPr lang="en-US" sz="1200" b="0" i="0" u="none" strike="noStrike" dirty="0" smtClean="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rPr>
                        <a:t>GE0/0/2</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952525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圆角矩形 96"/>
          <p:cNvSpPr/>
          <p:nvPr/>
        </p:nvSpPr>
        <p:spPr bwMode="gray">
          <a:xfrm>
            <a:off x="446088" y="3121733"/>
            <a:ext cx="5649912" cy="2172090"/>
          </a:xfrm>
          <a:prstGeom prst="roundRect">
            <a:avLst>
              <a:gd name="adj" fmla="val 8432"/>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Application of IPSG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6096000" y="1052514"/>
            <a:ext cx="5653088" cy="4875042"/>
          </a:xfrm>
        </p:spPr>
        <p:txBody>
          <a:bodyPr/>
          <a:lstStyle/>
          <a:p>
            <a:r>
              <a:rPr lang="en-US" sz="1600" smtClean="0"/>
              <a:t>IPSG prevents PCs from changing their own IP addresses.</a:t>
            </a:r>
            <a:endParaRPr lang="en-US" altLang="zh-CN" sz="1600" smtClean="0">
              <a:sym typeface="Huawei Sans" panose="020C0503030203020204" pitchFamily="34" charset="0"/>
            </a:endParaRPr>
          </a:p>
          <a:p>
            <a:pPr lvl="1"/>
            <a:r>
              <a:rPr lang="en-US" sz="1400" smtClean="0"/>
              <a:t>PCs can only use the IP addresses allocated by the DHCP server or static IP addresses configured by an administrator to access the network. If a PC changes its IP address without permission, the PC cannot access the network. This prevents PCs from obtaining network rights without permission.</a:t>
            </a:r>
            <a:endParaRPr lang="en-US" altLang="zh-CN" sz="1400" smtClean="0">
              <a:sym typeface="Huawei Sans" panose="020C0503030203020204" pitchFamily="34" charset="0"/>
            </a:endParaRPr>
          </a:p>
          <a:p>
            <a:r>
              <a:rPr lang="en-US" sz="1600" smtClean="0"/>
              <a:t>If IP addresses on a small-scale network are statically allocated, IPSG can be used to prevent unauthorized PCs from accessing the network.</a:t>
            </a:r>
            <a:endParaRPr lang="en-US" altLang="zh-CN" sz="1600" smtClean="0">
              <a:sym typeface="Huawei Sans" panose="020C0503030203020204" pitchFamily="34" charset="0"/>
            </a:endParaRPr>
          </a:p>
          <a:p>
            <a:pPr lvl="1"/>
            <a:r>
              <a:rPr lang="en-US" sz="1400" smtClean="0"/>
              <a:t>Users cannot access the intranet with their own computers. This prevents intranet resource leaks.</a:t>
            </a:r>
            <a:endParaRPr lang="en-US" sz="14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68589" y="1690499"/>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968589" y="2465095"/>
            <a:ext cx="540000" cy="442800"/>
          </a:xfrm>
          <a:prstGeom prst="rect">
            <a:avLst/>
          </a:prstGeom>
        </p:spPr>
      </p:pic>
      <p:pic>
        <p:nvPicPr>
          <p:cNvPr id="7" name="图片 6" descr="PC.png"/>
          <p:cNvPicPr>
            <a:picLocks noChangeAspect="1"/>
          </p:cNvPicPr>
          <p:nvPr/>
        </p:nvPicPr>
        <p:blipFill>
          <a:blip r:embed="rId5" cstate="print"/>
          <a:stretch>
            <a:fillRect/>
          </a:stretch>
        </p:blipFill>
        <p:spPr bwMode="gray">
          <a:xfrm>
            <a:off x="607743" y="4557620"/>
            <a:ext cx="539063" cy="414000"/>
          </a:xfrm>
          <a:prstGeom prst="rect">
            <a:avLst/>
          </a:prstGeom>
        </p:spPr>
      </p:pic>
      <p:pic>
        <p:nvPicPr>
          <p:cNvPr id="9" name="图片 8" descr="PC.png"/>
          <p:cNvPicPr>
            <a:picLocks noChangeAspect="1"/>
          </p:cNvPicPr>
          <p:nvPr/>
        </p:nvPicPr>
        <p:blipFill>
          <a:blip r:embed="rId5" cstate="print"/>
          <a:stretch>
            <a:fillRect/>
          </a:stretch>
        </p:blipFill>
        <p:spPr bwMode="gray">
          <a:xfrm>
            <a:off x="1491815" y="4557620"/>
            <a:ext cx="539063" cy="414000"/>
          </a:xfrm>
          <a:prstGeom prst="rect">
            <a:avLst/>
          </a:prstGeom>
        </p:spPr>
      </p:pic>
      <p:pic>
        <p:nvPicPr>
          <p:cNvPr id="10" name="图片 9" descr="PC.png"/>
          <p:cNvPicPr>
            <a:picLocks noChangeAspect="1"/>
          </p:cNvPicPr>
          <p:nvPr/>
        </p:nvPicPr>
        <p:blipFill>
          <a:blip r:embed="rId5" cstate="print"/>
          <a:stretch>
            <a:fillRect/>
          </a:stretch>
        </p:blipFill>
        <p:spPr bwMode="gray">
          <a:xfrm>
            <a:off x="3599396" y="4534622"/>
            <a:ext cx="539063" cy="414000"/>
          </a:xfrm>
          <a:prstGeom prst="rect">
            <a:avLst/>
          </a:prstGeom>
        </p:spPr>
      </p:pic>
      <p:pic>
        <p:nvPicPr>
          <p:cNvPr id="11" name="图片 10" descr="PC.png"/>
          <p:cNvPicPr>
            <a:picLocks noChangeAspect="1"/>
          </p:cNvPicPr>
          <p:nvPr/>
        </p:nvPicPr>
        <p:blipFill>
          <a:blip r:embed="rId5" cstate="print"/>
          <a:stretch>
            <a:fillRect/>
          </a:stretch>
        </p:blipFill>
        <p:spPr bwMode="gray">
          <a:xfrm>
            <a:off x="4454599" y="4557620"/>
            <a:ext cx="539063" cy="41400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69247" y="1168826"/>
            <a:ext cx="938683" cy="589407"/>
          </a:xfrm>
          <a:prstGeom prst="rect">
            <a:avLst/>
          </a:prstGeom>
        </p:spPr>
      </p:pic>
      <p:sp>
        <p:nvSpPr>
          <p:cNvPr id="13" name="文本框 12"/>
          <p:cNvSpPr txBox="1"/>
          <p:nvPr/>
        </p:nvSpPr>
        <p:spPr bwMode="gray">
          <a:xfrm>
            <a:off x="2779471" y="1315433"/>
            <a:ext cx="9284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4" idx="2"/>
            <a:endCxn id="5" idx="0"/>
          </p:cNvCxnSpPr>
          <p:nvPr/>
        </p:nvCxnSpPr>
        <p:spPr bwMode="gray">
          <a:xfrm>
            <a:off x="3238589" y="2133299"/>
            <a:ext cx="0" cy="33179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5" idx="2"/>
            <a:endCxn id="6" idx="0"/>
          </p:cNvCxnSpPr>
          <p:nvPr/>
        </p:nvCxnSpPr>
        <p:spPr bwMode="gray">
          <a:xfrm flipH="1">
            <a:off x="1757289" y="2907895"/>
            <a:ext cx="1481300" cy="45332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2"/>
            <a:endCxn id="8" idx="0"/>
          </p:cNvCxnSpPr>
          <p:nvPr/>
        </p:nvCxnSpPr>
        <p:spPr bwMode="gray">
          <a:xfrm>
            <a:off x="3238589" y="2907895"/>
            <a:ext cx="1480483" cy="45332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7" idx="0"/>
          </p:cNvCxnSpPr>
          <p:nvPr/>
        </p:nvCxnSpPr>
        <p:spPr bwMode="gray">
          <a:xfrm flipH="1">
            <a:off x="877275" y="3582616"/>
            <a:ext cx="890794"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9" idx="0"/>
          </p:cNvCxnSpPr>
          <p:nvPr/>
        </p:nvCxnSpPr>
        <p:spPr bwMode="gray">
          <a:xfrm>
            <a:off x="1759649" y="3582616"/>
            <a:ext cx="1698"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10" idx="0"/>
          </p:cNvCxnSpPr>
          <p:nvPr/>
        </p:nvCxnSpPr>
        <p:spPr bwMode="gray">
          <a:xfrm flipH="1">
            <a:off x="3868928" y="3582616"/>
            <a:ext cx="850144" cy="9520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1" idx="0"/>
          </p:cNvCxnSpPr>
          <p:nvPr/>
        </p:nvCxnSpPr>
        <p:spPr bwMode="gray">
          <a:xfrm>
            <a:off x="4710828" y="3582616"/>
            <a:ext cx="13303"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1752216" y="3582616"/>
            <a:ext cx="889319"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a:off x="4718603" y="3574171"/>
            <a:ext cx="873786" cy="96904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4449072" y="3361216"/>
            <a:ext cx="540000" cy="442800"/>
          </a:xfrm>
          <a:prstGeom prst="rect">
            <a:avLst/>
          </a:prstGeom>
        </p:spPr>
      </p:pic>
      <p:pic>
        <p:nvPicPr>
          <p:cNvPr id="6" name="图片 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487289" y="3361216"/>
            <a:ext cx="540000" cy="442800"/>
          </a:xfrm>
          <a:prstGeom prst="rect">
            <a:avLst/>
          </a:prstGeom>
        </p:spPr>
      </p:pic>
      <p:sp>
        <p:nvSpPr>
          <p:cNvPr id="79" name="椭圆 78"/>
          <p:cNvSpPr>
            <a:spLocks noChangeAspect="1"/>
          </p:cNvSpPr>
          <p:nvPr/>
        </p:nvSpPr>
        <p:spPr bwMode="gray">
          <a:xfrm flipV="1">
            <a:off x="1508551" y="3749566"/>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bwMode="gray">
          <a:xfrm flipV="1">
            <a:off x="1713619" y="3744461"/>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flipV="1">
            <a:off x="1897127" y="3752055"/>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flipV="1">
            <a:off x="4471051" y="3745706"/>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flipV="1">
            <a:off x="4660266" y="3745706"/>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bwMode="gray">
          <a:xfrm flipV="1">
            <a:off x="4876210" y="3745706"/>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a:spLocks noChangeAspect="1"/>
          </p:cNvSpPr>
          <p:nvPr/>
        </p:nvSpPr>
        <p:spPr bwMode="gray">
          <a:xfrm flipV="1">
            <a:off x="1727560" y="3292222"/>
            <a:ext cx="108899" cy="108899"/>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bwMode="gray">
          <a:xfrm flipV="1">
            <a:off x="4656378" y="3288817"/>
            <a:ext cx="108899" cy="108899"/>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94"/>
          <p:cNvGrpSpPr/>
          <p:nvPr/>
        </p:nvGrpSpPr>
        <p:grpSpPr bwMode="gray">
          <a:xfrm>
            <a:off x="4406798" y="5378829"/>
            <a:ext cx="2282313" cy="745014"/>
            <a:chOff x="3906521" y="5515218"/>
            <a:chExt cx="2282313" cy="745014"/>
          </a:xfrm>
        </p:grpSpPr>
        <p:grpSp>
          <p:nvGrpSpPr>
            <p:cNvPr id="87" name="组合 86"/>
            <p:cNvGrpSpPr/>
            <p:nvPr/>
          </p:nvGrpSpPr>
          <p:grpSpPr bwMode="gray">
            <a:xfrm>
              <a:off x="3906521" y="5515218"/>
              <a:ext cx="2282313" cy="745014"/>
              <a:chOff x="8294780" y="4886728"/>
              <a:chExt cx="2282313" cy="745014"/>
            </a:xfrm>
          </p:grpSpPr>
          <p:sp>
            <p:nvSpPr>
              <p:cNvPr id="88" name="椭圆 87"/>
              <p:cNvSpPr>
                <a:spLocks noChangeAspect="1"/>
              </p:cNvSpPr>
              <p:nvPr/>
            </p:nvSpPr>
            <p:spPr bwMode="gray">
              <a:xfrm flipV="1">
                <a:off x="8294780" y="5424281"/>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8523326" y="5323965"/>
                <a:ext cx="2053767"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IPSG-enabled interface</a:t>
                </a:r>
                <a:endParaRPr lang="en-US" sz="1400" dirty="0">
                  <a:latin typeface="Huawei Sans" panose="020C0503030203020204" pitchFamily="34" charset="0"/>
                </a:endParaRPr>
              </a:p>
            </p:txBody>
          </p:sp>
          <p:sp>
            <p:nvSpPr>
              <p:cNvPr id="91" name="文本框 90"/>
              <p:cNvSpPr txBox="1"/>
              <p:nvPr/>
            </p:nvSpPr>
            <p:spPr bwMode="gray">
              <a:xfrm>
                <a:off x="8534896" y="4886728"/>
                <a:ext cx="156966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Trusted interface</a:t>
                </a:r>
                <a:endParaRPr lang="en-US" sz="1400" dirty="0">
                  <a:latin typeface="Huawei Sans" panose="020C0503030203020204" pitchFamily="34" charset="0"/>
                </a:endParaRPr>
              </a:p>
            </p:txBody>
          </p:sp>
        </p:grpSp>
        <p:sp>
          <p:nvSpPr>
            <p:cNvPr id="90" name="椭圆 89"/>
            <p:cNvSpPr>
              <a:spLocks noChangeAspect="1"/>
            </p:cNvSpPr>
            <p:nvPr/>
          </p:nvSpPr>
          <p:spPr bwMode="gray">
            <a:xfrm flipV="1">
              <a:off x="3906521" y="5614658"/>
              <a:ext cx="108899" cy="108899"/>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6" name="文本框 95"/>
          <p:cNvSpPr txBox="1"/>
          <p:nvPr/>
        </p:nvSpPr>
        <p:spPr bwMode="gray">
          <a:xfrm>
            <a:off x="2599657" y="3439874"/>
            <a:ext cx="1644643" cy="358496"/>
          </a:xfrm>
          <a:prstGeom prst="rect">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0">
                <a:solidFill>
                  <a:schemeClr val="tx1"/>
                </a:solidFill>
                <a:latin typeface="Huawei Sans" panose="020C0503030203020204" pitchFamily="34" charset="0"/>
                <a:ea typeface="方正兰亭黑简体" panose="02000000000000000000" pitchFamily="2" charset="-122"/>
              </a:defRPr>
            </a:lvl1pPr>
          </a:lstStyle>
          <a:p>
            <a:pPr algn="ctr"/>
            <a:r>
              <a:rPr lang="en-US" dirty="0"/>
              <a:t>Access switch</a:t>
            </a:r>
          </a:p>
        </p:txBody>
      </p:sp>
      <p:sp>
        <p:nvSpPr>
          <p:cNvPr id="14" name="矩形 13"/>
          <p:cNvSpPr/>
          <p:nvPr/>
        </p:nvSpPr>
        <p:spPr bwMode="gray">
          <a:xfrm>
            <a:off x="587771" y="5016824"/>
            <a:ext cx="453970" cy="276999"/>
          </a:xfrm>
          <a:prstGeom prst="rect">
            <a:avLst/>
          </a:prstGeom>
        </p:spPr>
        <p:txBody>
          <a:bodyPr wrap="none">
            <a:spAutoFit/>
          </a:bodyPr>
          <a:lstStyle/>
          <a:p>
            <a:pPr fontAlgn="ctr"/>
            <a:r>
              <a:rPr lang="en-US" sz="1200" dirty="0" smtClean="0">
                <a:latin typeface="Huawei Sans" panose="020C0503030203020204" pitchFamily="34" charset="0"/>
              </a:rPr>
              <a:t>PC1</a:t>
            </a:r>
            <a:endParaRPr lang="en-US" altLang="zh-CN" sz="1200" dirty="0">
              <a:latin typeface="Huawei Sans" panose="020C0503030203020204" pitchFamily="34" charset="0"/>
            </a:endParaRPr>
          </a:p>
        </p:txBody>
      </p:sp>
      <p:sp>
        <p:nvSpPr>
          <p:cNvPr id="42" name="矩形 41"/>
          <p:cNvSpPr/>
          <p:nvPr/>
        </p:nvSpPr>
        <p:spPr bwMode="gray">
          <a:xfrm>
            <a:off x="1478566" y="5016824"/>
            <a:ext cx="453970" cy="276999"/>
          </a:xfrm>
          <a:prstGeom prst="rect">
            <a:avLst/>
          </a:prstGeom>
        </p:spPr>
        <p:txBody>
          <a:bodyPr wrap="none">
            <a:spAutoFit/>
          </a:bodyPr>
          <a:lstStyle/>
          <a:p>
            <a:pPr fontAlgn="ctr"/>
            <a:r>
              <a:rPr lang="en-US" sz="1200" dirty="0" smtClean="0">
                <a:latin typeface="Huawei Sans" panose="020C0503030203020204" pitchFamily="34" charset="0"/>
              </a:rPr>
              <a:t>PC2</a:t>
            </a:r>
            <a:endParaRPr lang="en-US" altLang="zh-CN" sz="1200" dirty="0">
              <a:latin typeface="Huawei Sans" panose="020C0503030203020204" pitchFamily="34" charset="0"/>
            </a:endParaRPr>
          </a:p>
        </p:txBody>
      </p:sp>
      <p:sp>
        <p:nvSpPr>
          <p:cNvPr id="43" name="矩形 42"/>
          <p:cNvSpPr/>
          <p:nvPr/>
        </p:nvSpPr>
        <p:spPr bwMode="gray">
          <a:xfrm>
            <a:off x="2362151" y="5016824"/>
            <a:ext cx="453970" cy="276999"/>
          </a:xfrm>
          <a:prstGeom prst="rect">
            <a:avLst/>
          </a:prstGeom>
        </p:spPr>
        <p:txBody>
          <a:bodyPr wrap="none">
            <a:spAutoFit/>
          </a:bodyPr>
          <a:lstStyle/>
          <a:p>
            <a:pPr fontAlgn="ctr"/>
            <a:r>
              <a:rPr lang="en-US" sz="1200" dirty="0" smtClean="0">
                <a:latin typeface="Huawei Sans" panose="020C0503030203020204" pitchFamily="34" charset="0"/>
              </a:rPr>
              <a:t>PC3</a:t>
            </a:r>
            <a:endParaRPr lang="en-US" altLang="zh-CN" sz="1200" dirty="0">
              <a:latin typeface="Huawei Sans" panose="020C0503030203020204" pitchFamily="34" charset="0"/>
            </a:endParaRPr>
          </a:p>
        </p:txBody>
      </p:sp>
      <p:sp>
        <p:nvSpPr>
          <p:cNvPr id="48" name="矩形 47"/>
          <p:cNvSpPr/>
          <p:nvPr/>
        </p:nvSpPr>
        <p:spPr bwMode="gray">
          <a:xfrm>
            <a:off x="3542108" y="4986536"/>
            <a:ext cx="453970" cy="276999"/>
          </a:xfrm>
          <a:prstGeom prst="rect">
            <a:avLst/>
          </a:prstGeom>
        </p:spPr>
        <p:txBody>
          <a:bodyPr wrap="none">
            <a:spAutoFit/>
          </a:bodyPr>
          <a:lstStyle/>
          <a:p>
            <a:pPr fontAlgn="ctr"/>
            <a:r>
              <a:rPr lang="en-US" sz="1200" dirty="0" smtClean="0">
                <a:latin typeface="Huawei Sans" panose="020C0503030203020204" pitchFamily="34" charset="0"/>
              </a:rPr>
              <a:t>PC4</a:t>
            </a:r>
            <a:endParaRPr lang="en-US" altLang="zh-CN" sz="1200" dirty="0">
              <a:latin typeface="Huawei Sans" panose="020C0503030203020204" pitchFamily="34" charset="0"/>
            </a:endParaRPr>
          </a:p>
        </p:txBody>
      </p:sp>
      <p:sp>
        <p:nvSpPr>
          <p:cNvPr id="49" name="矩形 48"/>
          <p:cNvSpPr/>
          <p:nvPr/>
        </p:nvSpPr>
        <p:spPr bwMode="gray">
          <a:xfrm>
            <a:off x="4432903" y="4986536"/>
            <a:ext cx="453970" cy="276999"/>
          </a:xfrm>
          <a:prstGeom prst="rect">
            <a:avLst/>
          </a:prstGeom>
        </p:spPr>
        <p:txBody>
          <a:bodyPr wrap="none">
            <a:spAutoFit/>
          </a:bodyPr>
          <a:lstStyle/>
          <a:p>
            <a:pPr fontAlgn="ctr"/>
            <a:r>
              <a:rPr lang="en-US" sz="1200" dirty="0" smtClean="0">
                <a:latin typeface="Huawei Sans" panose="020C0503030203020204" pitchFamily="34" charset="0"/>
              </a:rPr>
              <a:t>PC5</a:t>
            </a:r>
            <a:endParaRPr lang="en-US" altLang="zh-CN" sz="1200" dirty="0">
              <a:latin typeface="Huawei Sans" panose="020C0503030203020204" pitchFamily="34" charset="0"/>
            </a:endParaRPr>
          </a:p>
        </p:txBody>
      </p:sp>
      <p:sp>
        <p:nvSpPr>
          <p:cNvPr id="50" name="矩形 49"/>
          <p:cNvSpPr/>
          <p:nvPr/>
        </p:nvSpPr>
        <p:spPr bwMode="gray">
          <a:xfrm>
            <a:off x="5316488" y="4986536"/>
            <a:ext cx="453970" cy="276999"/>
          </a:xfrm>
          <a:prstGeom prst="rect">
            <a:avLst/>
          </a:prstGeom>
        </p:spPr>
        <p:txBody>
          <a:bodyPr wrap="none">
            <a:spAutoFit/>
          </a:bodyPr>
          <a:lstStyle/>
          <a:p>
            <a:pPr fontAlgn="ctr"/>
            <a:r>
              <a:rPr lang="en-US" sz="1200" dirty="0" smtClean="0">
                <a:latin typeface="Huawei Sans" panose="020C0503030203020204" pitchFamily="34" charset="0"/>
              </a:rPr>
              <a:t>PC6</a:t>
            </a:r>
            <a:endParaRPr lang="en-US" altLang="zh-CN" sz="1200" dirty="0">
              <a:latin typeface="Huawei Sans" panose="020C0503030203020204" pitchFamily="34" charset="0"/>
            </a:endParaRPr>
          </a:p>
        </p:txBody>
      </p:sp>
      <p:pic>
        <p:nvPicPr>
          <p:cNvPr id="47" name="图片 46" descr="PC.png"/>
          <p:cNvPicPr>
            <a:picLocks noChangeAspect="1"/>
          </p:cNvPicPr>
          <p:nvPr/>
        </p:nvPicPr>
        <p:blipFill>
          <a:blip r:embed="rId5" cstate="print"/>
          <a:stretch>
            <a:fillRect/>
          </a:stretch>
        </p:blipFill>
        <p:spPr bwMode="gray">
          <a:xfrm>
            <a:off x="2325067" y="4557620"/>
            <a:ext cx="539063" cy="414000"/>
          </a:xfrm>
          <a:prstGeom prst="rect">
            <a:avLst/>
          </a:prstGeom>
        </p:spPr>
      </p:pic>
      <p:pic>
        <p:nvPicPr>
          <p:cNvPr id="51" name="图片 50" descr="PC.png"/>
          <p:cNvPicPr>
            <a:picLocks noChangeAspect="1"/>
          </p:cNvPicPr>
          <p:nvPr/>
        </p:nvPicPr>
        <p:blipFill>
          <a:blip r:embed="rId5" cstate="print"/>
          <a:stretch>
            <a:fillRect/>
          </a:stretch>
        </p:blipFill>
        <p:spPr bwMode="gray">
          <a:xfrm>
            <a:off x="5296500" y="4557620"/>
            <a:ext cx="539063" cy="414000"/>
          </a:xfrm>
          <a:prstGeom prst="rect">
            <a:avLst/>
          </a:prstGeom>
        </p:spPr>
      </p:pic>
    </p:spTree>
    <p:extLst>
      <p:ext uri="{BB962C8B-B14F-4D97-AF65-F5344CB8AC3E}">
        <p14:creationId xmlns:p14="http://schemas.microsoft.com/office/powerpoint/2010/main" val="370935074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IPSG Configuration Commands</a:t>
            </a:r>
            <a:endParaRPr lang="en-US" dirty="0"/>
          </a:p>
        </p:txBody>
      </p:sp>
      <p:sp>
        <p:nvSpPr>
          <p:cNvPr id="4" name="矩形 3"/>
          <p:cNvSpPr/>
          <p:nvPr/>
        </p:nvSpPr>
        <p:spPr bwMode="gray">
          <a:xfrm>
            <a:off x="1012639" y="300778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2" y="9998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static binding table.</a:t>
            </a:r>
            <a:endParaRPr lang="en-US" sz="1600" dirty="0">
              <a:latin typeface="Huawei Sans" panose="020C0503030203020204" pitchFamily="34" charset="0"/>
            </a:endParaRPr>
          </a:p>
        </p:txBody>
      </p:sp>
      <p:sp>
        <p:nvSpPr>
          <p:cNvPr id="6" name="矩形 5"/>
          <p:cNvSpPr/>
          <p:nvPr/>
        </p:nvSpPr>
        <p:spPr bwMode="gray">
          <a:xfrm>
            <a:off x="1012639" y="2189215"/>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IPSG-enabled device matches packets against the static binding table.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12639" y="1358637"/>
            <a:ext cx="10608699" cy="830997"/>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user-bind static { { {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 | ipv6-address } { </a:t>
            </a:r>
            <a:r>
              <a:rPr lang="en-US" sz="1600" i="1" dirty="0" smtClean="0">
                <a:latin typeface="Huawei Sans" panose="020C0503030203020204" pitchFamily="34" charset="0"/>
              </a:rPr>
              <a:t>start-</a:t>
            </a:r>
            <a:r>
              <a:rPr lang="en-US" sz="1600" i="1" dirty="0" err="1" smtClean="0">
                <a:latin typeface="Huawei Sans" panose="020C0503030203020204" pitchFamily="34" charset="0"/>
              </a:rPr>
              <a:t>ip</a:t>
            </a:r>
            <a:r>
              <a:rPr lang="en-US" sz="1600" b="1" dirty="0" smtClean="0">
                <a:latin typeface="Huawei Sans" panose="020C0503030203020204" pitchFamily="34" charset="0"/>
              </a:rPr>
              <a:t> [ to </a:t>
            </a:r>
            <a:r>
              <a:rPr lang="en-US" sz="1600" i="1" dirty="0" smtClean="0">
                <a:latin typeface="Huawei Sans" panose="020C0503030203020204" pitchFamily="34" charset="0"/>
              </a:rPr>
              <a:t>end-</a:t>
            </a:r>
            <a:r>
              <a:rPr lang="en-US" sz="1600" i="1" dirty="0" err="1" smtClean="0">
                <a:latin typeface="Huawei Sans" panose="020C0503030203020204" pitchFamily="34" charset="0"/>
              </a:rPr>
              <a:t>ip</a:t>
            </a:r>
            <a:r>
              <a:rPr lang="en-US" sz="1600" b="1" dirty="0" smtClean="0">
                <a:latin typeface="Huawei Sans" panose="020C0503030203020204" pitchFamily="34" charset="0"/>
              </a:rPr>
              <a:t> ] } </a:t>
            </a:r>
            <a:r>
              <a:rPr lang="en-US" sz="1600" dirty="0" smtClean="0">
                <a:latin typeface="Huawei Sans" panose="020C0503030203020204" pitchFamily="34" charset="0"/>
              </a:rPr>
              <a:t>&amp;&lt;1-10&gt; </a:t>
            </a:r>
            <a:r>
              <a:rPr lang="en-US" sz="1600" b="1" dirty="0" smtClean="0">
                <a:latin typeface="Huawei Sans" panose="020C0503030203020204" pitchFamily="34" charset="0"/>
              </a:rPr>
              <a:t>| ipv6-prefix </a:t>
            </a:r>
            <a:r>
              <a:rPr lang="en-US" sz="1600" i="1" dirty="0" smtClean="0">
                <a:latin typeface="Huawei Sans" panose="020C0503030203020204" pitchFamily="34" charset="0"/>
              </a:rPr>
              <a:t>prefix/prefix-length</a:t>
            </a:r>
            <a:r>
              <a:rPr lang="en-US" sz="1600" b="1" dirty="0" smtClean="0">
                <a:latin typeface="Huawei Sans" panose="020C0503030203020204" pitchFamily="34" charset="0"/>
              </a:rPr>
              <a:t> } | mac-address </a:t>
            </a:r>
            <a:r>
              <a:rPr lang="en-US" sz="1600" i="1" dirty="0" err="1" smtClean="0">
                <a:latin typeface="Huawei Sans" panose="020C0503030203020204" pitchFamily="34" charset="0"/>
              </a:rPr>
              <a:t>mac-address</a:t>
            </a:r>
            <a:r>
              <a:rPr lang="en-US" sz="1600" b="1" dirty="0" smtClean="0">
                <a:latin typeface="Huawei Sans" panose="020C0503030203020204" pitchFamily="34" charset="0"/>
              </a:rPr>
              <a:t> } * [ interface </a:t>
            </a:r>
            <a:r>
              <a:rPr lang="en-US" sz="1600" i="1" dirty="0" smtClean="0">
                <a:latin typeface="Huawei Sans" panose="020C0503030203020204" pitchFamily="34" charset="0"/>
              </a:rPr>
              <a:t>interface-type interface-number </a:t>
            </a:r>
            <a:r>
              <a:rPr lang="en-US" sz="1600" b="1" dirty="0" smtClean="0">
                <a:latin typeface="Huawei Sans" panose="020C0503030203020204" pitchFamily="34" charset="0"/>
              </a:rPr>
              <a:t>] [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 </a:t>
            </a:r>
            <a:r>
              <a:rPr lang="en-US" sz="1600" b="1" dirty="0" err="1" smtClean="0">
                <a:latin typeface="Huawei Sans" panose="020C0503030203020204" pitchFamily="34" charset="0"/>
              </a:rPr>
              <a:t>ce-vlan</a:t>
            </a:r>
            <a:r>
              <a:rPr lang="en-US" sz="1600" b="1" dirty="0" smtClean="0">
                <a:latin typeface="Huawei Sans" panose="020C0503030203020204" pitchFamily="34" charset="0"/>
              </a:rPr>
              <a:t> </a:t>
            </a:r>
            <a:r>
              <a:rPr lang="en-US" sz="1600" i="1" dirty="0" err="1" smtClean="0">
                <a:latin typeface="Huawei Sans" panose="020C0503030203020204" pitchFamily="34" charset="0"/>
              </a:rPr>
              <a:t>ce</a:t>
            </a:r>
            <a:r>
              <a:rPr lang="en-US" sz="1600" i="1" dirty="0" smtClean="0">
                <a:latin typeface="Huawei Sans" panose="020C0503030203020204" pitchFamily="34" charset="0"/>
              </a:rPr>
              <a:t>-</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639" y="415902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alarm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551413" y="2604486"/>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Enable IPSG.</a:t>
            </a:r>
            <a:endParaRPr lang="en-US" sz="1600" dirty="0">
              <a:latin typeface="Huawei Sans" panose="020C0503030203020204" pitchFamily="34" charset="0"/>
            </a:endParaRPr>
          </a:p>
        </p:txBody>
      </p:sp>
      <p:sp>
        <p:nvSpPr>
          <p:cNvPr id="18" name="矩形 17"/>
          <p:cNvSpPr/>
          <p:nvPr/>
        </p:nvSpPr>
        <p:spPr bwMode="gray">
          <a:xfrm>
            <a:off x="551356" y="3820466"/>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Enable the alarm function of IP packet check.</a:t>
            </a:r>
            <a:endParaRPr lang="en-US" sz="1600" dirty="0">
              <a:latin typeface="Huawei Sans" panose="020C0503030203020204" pitchFamily="34" charset="0"/>
            </a:endParaRPr>
          </a:p>
        </p:txBody>
      </p:sp>
      <p:sp>
        <p:nvSpPr>
          <p:cNvPr id="19" name="矩形 18"/>
          <p:cNvSpPr/>
          <p:nvPr/>
        </p:nvSpPr>
        <p:spPr bwMode="gray">
          <a:xfrm>
            <a:off x="1012639" y="505647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alarm threshold </a:t>
            </a:r>
            <a:r>
              <a:rPr lang="en-US" sz="1600" i="1" dirty="0" err="1" smtClean="0">
                <a:latin typeface="Huawei Sans" panose="020C0503030203020204" pitchFamily="34" charset="0"/>
              </a:rPr>
              <a:t>threshold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551414" y="4638100"/>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Set the alarm threshold for IP packet check.</a:t>
            </a:r>
            <a:endParaRPr lang="en-US" sz="1600" dirty="0">
              <a:latin typeface="Huawei Sans" panose="020C0503030203020204" pitchFamily="34" charset="0"/>
            </a:endParaRPr>
          </a:p>
        </p:txBody>
      </p:sp>
      <p:sp>
        <p:nvSpPr>
          <p:cNvPr id="16" name="矩形 15"/>
          <p:cNvSpPr/>
          <p:nvPr/>
        </p:nvSpPr>
        <p:spPr bwMode="gray">
          <a:xfrm>
            <a:off x="1012639" y="5386498"/>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After this alarm function is configured, the switch generates an alarm if the number of discarded IP packets exceeds the threshold.</a:t>
            </a:r>
            <a:endParaRPr lang="en-US" sz="1600" dirty="0">
              <a:latin typeface="Huawei Sans" panose="020C0503030203020204" pitchFamily="34" charset="0"/>
            </a:endParaRPr>
          </a:p>
        </p:txBody>
      </p:sp>
      <p:sp>
        <p:nvSpPr>
          <p:cNvPr id="14" name="矩形 13"/>
          <p:cNvSpPr/>
          <p:nvPr/>
        </p:nvSpPr>
        <p:spPr bwMode="gray">
          <a:xfrm>
            <a:off x="1012639" y="339322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configuration of IP packet check in the VLAN view is the same as that in the interface view.</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226628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bwMode="gray">
          <a:xfrm>
            <a:off x="6142868" y="1451461"/>
            <a:ext cx="5604311" cy="773665"/>
          </a:xfrm>
          <a:prstGeom prst="roundRect">
            <a:avLst>
              <a:gd name="adj" fmla="val 1077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Working Mechanism of Port Isolation</a:t>
            </a:r>
            <a:endParaRPr lang="en-US" altLang="zh-CN" dirty="0">
              <a:sym typeface="Huawei Sans" panose="020C0503030203020204" pitchFamily="34" charset="0"/>
            </a:endParaRPr>
          </a:p>
        </p:txBody>
      </p:sp>
      <p:sp>
        <p:nvSpPr>
          <p:cNvPr id="4" name="文本框 3"/>
          <p:cNvSpPr txBox="1"/>
          <p:nvPr/>
        </p:nvSpPr>
        <p:spPr bwMode="gray">
          <a:xfrm>
            <a:off x="486181" y="3625767"/>
            <a:ext cx="1289865" cy="584775"/>
          </a:xfrm>
          <a:prstGeom prst="rect">
            <a:avLst/>
          </a:prstGeom>
          <a:noFill/>
        </p:spPr>
        <p:txBody>
          <a:bodyPr wrap="square" rtlCol="0">
            <a:spAutoFit/>
          </a:bodyPr>
          <a:lstStyle/>
          <a:p>
            <a:pPr fontAlgn="ctr"/>
            <a:r>
              <a:rPr lang="en-US" sz="1600" b="1" dirty="0" smtClean="0">
                <a:latin typeface="Huawei Sans" panose="020C0503030203020204" pitchFamily="34" charset="0"/>
              </a:rPr>
              <a:t>Port isolation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3149017" y="1691213"/>
            <a:ext cx="1786403" cy="523220"/>
          </a:xfrm>
          <a:prstGeom prst="rect">
            <a:avLst/>
          </a:prstGeom>
          <a:noFill/>
        </p:spPr>
        <p:txBody>
          <a:bodyPr wrap="square" rtlCol="0">
            <a:spAutoFit/>
          </a:bodyPr>
          <a:lstStyle/>
          <a:p>
            <a:pPr fontAlgn="ctr"/>
            <a:r>
              <a:rPr lang="en-US" sz="1400" dirty="0" smtClean="0">
                <a:latin typeface="Huawei Sans" panose="020C0503030203020204" pitchFamily="34" charset="0"/>
              </a:rPr>
              <a:t>Bidirectional isolation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3149018" y="2930049"/>
            <a:ext cx="1598833" cy="523220"/>
          </a:xfrm>
          <a:prstGeom prst="rect">
            <a:avLst/>
          </a:prstGeom>
          <a:noFill/>
        </p:spPr>
        <p:txBody>
          <a:bodyPr wrap="square" rtlCol="0">
            <a:spAutoFit/>
          </a:bodyPr>
          <a:lstStyle/>
          <a:p>
            <a:pPr fontAlgn="ctr"/>
            <a:r>
              <a:rPr lang="en-US" sz="1400" dirty="0" smtClean="0">
                <a:latin typeface="Huawei Sans" panose="020C0503030203020204" pitchFamily="34" charset="0"/>
              </a:rPr>
              <a:t>Unidirectional isolation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1983037" y="4853008"/>
            <a:ext cx="1291686" cy="584775"/>
          </a:xfrm>
          <a:prstGeom prst="rect">
            <a:avLst/>
          </a:prstGeom>
          <a:noFill/>
        </p:spPr>
        <p:txBody>
          <a:bodyPr wrap="square" rtlCol="0">
            <a:spAutoFit/>
          </a:bodyPr>
          <a:lstStyle/>
          <a:p>
            <a:pPr fontAlgn="ctr"/>
            <a:r>
              <a:rPr lang="en-US" sz="1600" dirty="0" smtClean="0">
                <a:latin typeface="Huawei Sans" panose="020C0503030203020204" pitchFamily="34" charset="0"/>
              </a:rPr>
              <a:t>Isolation mode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3149017" y="4385769"/>
            <a:ext cx="2567453" cy="523220"/>
          </a:xfrm>
          <a:prstGeom prst="rect">
            <a:avLst/>
          </a:prstGeom>
          <a:noFill/>
        </p:spPr>
        <p:txBody>
          <a:bodyPr wrap="square" rtlCol="0">
            <a:spAutoFit/>
          </a:bodyPr>
          <a:lstStyle/>
          <a:p>
            <a:pPr fontAlgn="ctr"/>
            <a:r>
              <a:rPr lang="en-US" sz="1400" dirty="0" smtClean="0">
                <a:latin typeface="Huawei Sans" panose="020C0503030203020204" pitchFamily="34" charset="0"/>
              </a:rPr>
              <a:t>Isolation at Layer 2 and interworking at 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3149017" y="5286945"/>
            <a:ext cx="1957853" cy="523220"/>
          </a:xfrm>
          <a:prstGeom prst="rect">
            <a:avLst/>
          </a:prstGeom>
        </p:spPr>
        <p:txBody>
          <a:bodyPr wrap="square">
            <a:spAutoFit/>
          </a:bodyPr>
          <a:lstStyle/>
          <a:p>
            <a:pPr fontAlgn="ctr"/>
            <a:r>
              <a:rPr lang="en-US" sz="1400" dirty="0" smtClean="0">
                <a:latin typeface="Huawei Sans" panose="020C0503030203020204" pitchFamily="34" charset="0"/>
              </a:rPr>
              <a:t>Layer 2 and Layer 3 isolation</a:t>
            </a:r>
            <a:endParaRPr lang="en-US" sz="1400" dirty="0">
              <a:latin typeface="Huawei Sans" panose="020C0503030203020204" pitchFamily="34" charset="0"/>
            </a:endParaRPr>
          </a:p>
        </p:txBody>
      </p:sp>
      <p:sp>
        <p:nvSpPr>
          <p:cNvPr id="11" name="AutoShape 90"/>
          <p:cNvSpPr>
            <a:spLocks/>
          </p:cNvSpPr>
          <p:nvPr/>
        </p:nvSpPr>
        <p:spPr bwMode="gray">
          <a:xfrm>
            <a:off x="1705292" y="2420330"/>
            <a:ext cx="213484" cy="2780206"/>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AutoShape 90"/>
          <p:cNvSpPr>
            <a:spLocks/>
          </p:cNvSpPr>
          <p:nvPr/>
        </p:nvSpPr>
        <p:spPr bwMode="gray">
          <a:xfrm>
            <a:off x="2988761" y="4594705"/>
            <a:ext cx="125421" cy="1022249"/>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6129620" y="4317251"/>
            <a:ext cx="5613836" cy="773665"/>
            <a:chOff x="6142868" y="4137832"/>
            <a:chExt cx="5613836" cy="773665"/>
          </a:xfrm>
          <a:solidFill>
            <a:srgbClr val="BEE9EE"/>
          </a:solidFill>
        </p:grpSpPr>
        <p:sp>
          <p:nvSpPr>
            <p:cNvPr id="24" name="圆角矩形 23"/>
            <p:cNvSpPr/>
            <p:nvPr/>
          </p:nvSpPr>
          <p:spPr bwMode="gray">
            <a:xfrm>
              <a:off x="6142868" y="4137832"/>
              <a:ext cx="5604311" cy="773665"/>
            </a:xfrm>
            <a:prstGeom prst="roundRect">
              <a:avLst>
                <a:gd name="adj" fmla="val 10778"/>
              </a:avLst>
            </a:prstGeom>
            <a:grp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152393" y="4201499"/>
              <a:ext cx="5604311" cy="646331"/>
            </a:xfrm>
            <a:prstGeom prst="rect">
              <a:avLst/>
            </a:prstGeom>
            <a:grpFill/>
            <a:ln>
              <a:noFill/>
            </a:ln>
          </p:spPr>
          <p:txBody>
            <a:bodyPr wrap="square" rtlCol="0" anchor="ctr">
              <a:spAutoFit/>
            </a:bodyPr>
            <a:lstStyle/>
            <a:p>
              <a:pPr fontAlgn="ctr"/>
              <a:r>
                <a:rPr lang="en-US" sz="1200" dirty="0" smtClean="0">
                  <a:latin typeface="Huawei Sans" panose="020C0503030203020204" pitchFamily="34" charset="0"/>
                </a:rPr>
                <a:t>Broadcast packets in the same VLAN are isolated, but users connected to different interfaces can communicate with each other at Layer 3. By default, interfaces are isolated at Layer 2 but can communicate at Layer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bwMode="gray">
          <a:xfrm>
            <a:off x="6129621" y="5162279"/>
            <a:ext cx="5613326" cy="773665"/>
            <a:chOff x="6142868" y="5261375"/>
            <a:chExt cx="5613326" cy="773665"/>
          </a:xfrm>
          <a:solidFill>
            <a:srgbClr val="BEE9EE"/>
          </a:solidFill>
        </p:grpSpPr>
        <p:sp>
          <p:nvSpPr>
            <p:cNvPr id="25" name="圆角矩形 24"/>
            <p:cNvSpPr/>
            <p:nvPr/>
          </p:nvSpPr>
          <p:spPr bwMode="gray">
            <a:xfrm>
              <a:off x="6142868" y="5261375"/>
              <a:ext cx="5604311" cy="773665"/>
            </a:xfrm>
            <a:prstGeom prst="roundRect">
              <a:avLst>
                <a:gd name="adj" fmla="val 10778"/>
              </a:avLst>
            </a:prstGeom>
            <a:grp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6153149" y="5417375"/>
              <a:ext cx="5603045" cy="461665"/>
            </a:xfrm>
            <a:prstGeom prst="rect">
              <a:avLst/>
            </a:prstGeom>
            <a:grpFill/>
            <a:ln>
              <a:noFill/>
            </a:ln>
          </p:spPr>
          <p:txBody>
            <a:bodyPr wrap="square" anchor="ctr">
              <a:spAutoFit/>
            </a:bodyPr>
            <a:lstStyle/>
            <a:p>
              <a:pPr fontAlgn="ctr"/>
              <a:r>
                <a:rPr lang="en-US" sz="1200" dirty="0" smtClean="0">
                  <a:latin typeface="Huawei Sans" panose="020C0503030203020204" pitchFamily="34" charset="0"/>
                </a:rPr>
                <a:t>Users on different ports in the same VLAN are isolated at Layer 2 and Layer 3 and cannot communicate with each other.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 name="文本框 14"/>
          <p:cNvSpPr txBox="1"/>
          <p:nvPr/>
        </p:nvSpPr>
        <p:spPr bwMode="gray">
          <a:xfrm>
            <a:off x="1983037" y="2204121"/>
            <a:ext cx="1336280" cy="584775"/>
          </a:xfrm>
          <a:prstGeom prst="rect">
            <a:avLst/>
          </a:prstGeom>
          <a:noFill/>
        </p:spPr>
        <p:txBody>
          <a:bodyPr wrap="square" rtlCol="0">
            <a:spAutoFit/>
          </a:bodyPr>
          <a:lstStyle/>
          <a:p>
            <a:pPr fontAlgn="ctr"/>
            <a:r>
              <a:rPr lang="en-US" sz="1600" dirty="0" smtClean="0">
                <a:latin typeface="Huawei Sans" panose="020C0503030203020204" pitchFamily="34" charset="0"/>
              </a:rPr>
              <a:t>Isolation type</a:t>
            </a:r>
            <a:endParaRPr lang="en-US" sz="1600" dirty="0">
              <a:latin typeface="Huawei Sans" panose="020C0503030203020204" pitchFamily="34" charset="0"/>
            </a:endParaRPr>
          </a:p>
        </p:txBody>
      </p:sp>
      <p:sp>
        <p:nvSpPr>
          <p:cNvPr id="16" name="AutoShape 90"/>
          <p:cNvSpPr>
            <a:spLocks/>
          </p:cNvSpPr>
          <p:nvPr/>
        </p:nvSpPr>
        <p:spPr bwMode="gray">
          <a:xfrm>
            <a:off x="2998241" y="1889887"/>
            <a:ext cx="125421" cy="1220648"/>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6152393" y="1430636"/>
            <a:ext cx="5581539" cy="830997"/>
          </a:xfrm>
          <a:prstGeom prst="rect">
            <a:avLst/>
          </a:prstGeom>
          <a:solidFill>
            <a:srgbClr val="BEE9EE"/>
          </a:solidFill>
          <a:ln>
            <a:noFill/>
          </a:ln>
        </p:spPr>
        <p:txBody>
          <a:bodyPr wrap="square" anchor="ctr">
            <a:spAutoFit/>
          </a:bodyPr>
          <a:lstStyle/>
          <a:p>
            <a:pPr fontAlgn="ctr"/>
            <a:r>
              <a:rPr lang="en-US" sz="1200" dirty="0" smtClean="0">
                <a:latin typeface="Huawei Sans" panose="020C0503030203020204" pitchFamily="34" charset="0"/>
              </a:rPr>
              <a:t>Interfaces in a port isolation group are isolated from each other, but interfaces in different port isolation groups can communicate. Port isolation applies only to interfaces on the same device and cannot isolate interfaces on different devices.</a:t>
            </a:r>
            <a:endParaRPr lang="en-US" sz="1200" dirty="0">
              <a:latin typeface="Huawei Sans" panose="020C0503030203020204" pitchFamily="34" charset="0"/>
            </a:endParaRPr>
          </a:p>
        </p:txBody>
      </p:sp>
      <p:grpSp>
        <p:nvGrpSpPr>
          <p:cNvPr id="3" name="组合 2"/>
          <p:cNvGrpSpPr/>
          <p:nvPr/>
        </p:nvGrpSpPr>
        <p:grpSpPr bwMode="gray">
          <a:xfrm>
            <a:off x="6141602" y="2758007"/>
            <a:ext cx="5613836" cy="773665"/>
            <a:chOff x="6141602" y="2758007"/>
            <a:chExt cx="5613836" cy="773665"/>
          </a:xfrm>
          <a:solidFill>
            <a:srgbClr val="BEE9EE"/>
          </a:solidFill>
        </p:grpSpPr>
        <p:sp>
          <p:nvSpPr>
            <p:cNvPr id="23" name="圆角矩形 22"/>
            <p:cNvSpPr/>
            <p:nvPr/>
          </p:nvSpPr>
          <p:spPr bwMode="gray">
            <a:xfrm>
              <a:off x="6141602" y="2758007"/>
              <a:ext cx="5604311" cy="773665"/>
            </a:xfrm>
            <a:prstGeom prst="roundRect">
              <a:avLst>
                <a:gd name="adj" fmla="val 10778"/>
              </a:avLst>
            </a:prstGeom>
            <a:grp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6151127" y="2835992"/>
              <a:ext cx="5604311" cy="646331"/>
            </a:xfrm>
            <a:prstGeom prst="rect">
              <a:avLst/>
            </a:prstGeom>
            <a:grpFill/>
            <a:ln>
              <a:noFill/>
            </a:ln>
          </p:spPr>
          <p:txBody>
            <a:bodyPr wrap="square" anchor="ctr">
              <a:spAutoFit/>
            </a:bodyPr>
            <a:lstStyle/>
            <a:p>
              <a:pPr fontAlgn="ctr"/>
              <a:r>
                <a:rPr lang="en-US" sz="1200" dirty="0" smtClean="0">
                  <a:latin typeface="Huawei Sans" panose="020C0503030203020204" pitchFamily="34" charset="0"/>
                </a:rPr>
                <a:t>To isolate interfaces in different port isolation groups, configure unidirectional isolation between these interfaces. By default, unidirectional isolation is disabled.</a:t>
              </a:r>
              <a:endParaRPr lang="en-US" sz="1200" dirty="0">
                <a:latin typeface="Huawei Sans" panose="020C0503030203020204" pitchFamily="34" charset="0"/>
              </a:endParaRPr>
            </a:p>
          </p:txBody>
        </p:sp>
      </p:grpSp>
      <p:sp>
        <p:nvSpPr>
          <p:cNvPr id="26" name="Right Arrow 157"/>
          <p:cNvSpPr/>
          <p:nvPr/>
        </p:nvSpPr>
        <p:spPr bwMode="gray">
          <a:xfrm>
            <a:off x="4475284" y="1767413"/>
            <a:ext cx="1573215" cy="288067"/>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p:cNvSpPr/>
          <p:nvPr/>
        </p:nvSpPr>
        <p:spPr bwMode="gray">
          <a:xfrm>
            <a:off x="4475284" y="3001454"/>
            <a:ext cx="1573215" cy="288067"/>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bwMode="gray">
          <a:xfrm>
            <a:off x="5249792" y="4546052"/>
            <a:ext cx="832960" cy="316065"/>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ight Arrow 157"/>
          <p:cNvSpPr/>
          <p:nvPr/>
        </p:nvSpPr>
        <p:spPr bwMode="gray">
          <a:xfrm>
            <a:off x="5232401" y="5448001"/>
            <a:ext cx="832960" cy="316065"/>
          </a:xfrm>
          <a:prstGeom prst="rightArrow">
            <a:avLst>
              <a:gd name="adj1" fmla="val 79333"/>
              <a:gd name="adj2" fmla="val 50000"/>
            </a:avLst>
          </a:prstGeom>
          <a:gradFill flip="none" rotWithShape="1">
            <a:gsLst>
              <a:gs pos="15000">
                <a:schemeClr val="accent1">
                  <a:lumMod val="5000"/>
                  <a:lumOff val="95000"/>
                  <a:alpha val="0"/>
                </a:schemeClr>
              </a:gs>
              <a:gs pos="81000">
                <a:srgbClr val="BEE9EE"/>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5016469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gray">
          <a:xfrm>
            <a:off x="4018753" y="3599903"/>
            <a:ext cx="1850844" cy="945967"/>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a:off x="1124712" y="3599903"/>
            <a:ext cx="1850844" cy="941486"/>
          </a:xfrm>
          <a:prstGeom prst="roundRect">
            <a:avLst>
              <a:gd name="adj" fmla="val 15000"/>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Example for Configuring IPSG</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4594241"/>
            <a:ext cx="11293476" cy="1464610"/>
          </a:xfrm>
        </p:spPr>
        <p:txBody>
          <a:bodyPr/>
          <a:lstStyle/>
          <a:p>
            <a:r>
              <a:rPr lang="en-US" sz="1600" dirty="0" smtClean="0"/>
              <a:t>As shown in the figure, PCs are configured with static IP addresses for unified management. IPSG is configured on the access switch to prevent hosts from changing their own IP addresses to access the network.</a:t>
            </a:r>
            <a:endParaRPr lang="en-US" altLang="zh-CN" sz="1600" dirty="0" smtClean="0">
              <a:sym typeface="Huawei Sans" panose="020C0503030203020204" pitchFamily="34" charset="0"/>
            </a:endParaRPr>
          </a:p>
          <a:p>
            <a:pPr lvl="1"/>
            <a:r>
              <a:rPr lang="en-US" sz="1400" dirty="0" smtClean="0"/>
              <a:t>Configure a static binding table.</a:t>
            </a:r>
            <a:endParaRPr lang="en-US" altLang="zh-CN" sz="1400" dirty="0" smtClean="0">
              <a:sym typeface="Huawei Sans" panose="020C0503030203020204" pitchFamily="34" charset="0"/>
            </a:endParaRPr>
          </a:p>
          <a:p>
            <a:pPr lvl="1"/>
            <a:r>
              <a:rPr lang="en-US" sz="1400" dirty="0" smtClean="0"/>
              <a:t>Enable IPSG and configure the alarm function.</a:t>
            </a:r>
            <a:endParaRPr lang="en-US" altLang="zh-CN" sz="1400" dirty="0">
              <a:sym typeface="Huawei Sans" panose="020C0503030203020204" pitchFamily="34" charset="0"/>
            </a:endParaRPr>
          </a:p>
        </p:txBody>
      </p:sp>
      <p:grpSp>
        <p:nvGrpSpPr>
          <p:cNvPr id="74" name="组合 73"/>
          <p:cNvGrpSpPr/>
          <p:nvPr/>
        </p:nvGrpSpPr>
        <p:grpSpPr bwMode="gray">
          <a:xfrm>
            <a:off x="1070627" y="1233488"/>
            <a:ext cx="4745603" cy="3525832"/>
            <a:chOff x="1070627" y="1233488"/>
            <a:chExt cx="4745603" cy="3525832"/>
          </a:xfrm>
        </p:grpSpPr>
        <p:grpSp>
          <p:nvGrpSpPr>
            <p:cNvPr id="47" name="组合 46"/>
            <p:cNvGrpSpPr/>
            <p:nvPr/>
          </p:nvGrpSpPr>
          <p:grpSpPr bwMode="gray">
            <a:xfrm>
              <a:off x="1540471" y="1233488"/>
              <a:ext cx="3099040" cy="2886821"/>
              <a:chOff x="1593034" y="1806827"/>
              <a:chExt cx="3099040" cy="2886821"/>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1364" y="2537707"/>
                <a:ext cx="540000" cy="442800"/>
              </a:xfrm>
              <a:prstGeom prst="rect">
                <a:avLst/>
              </a:prstGeom>
            </p:spPr>
          </p:pic>
          <p:pic>
            <p:nvPicPr>
              <p:cNvPr id="6" name="图片 5" descr="PC.png"/>
              <p:cNvPicPr>
                <a:picLocks noChangeAspect="1"/>
              </p:cNvPicPr>
              <p:nvPr/>
            </p:nvPicPr>
            <p:blipFill>
              <a:blip r:embed="rId4" cstate="print"/>
              <a:stretch>
                <a:fillRect/>
              </a:stretch>
            </p:blipFill>
            <p:spPr bwMode="gray">
              <a:xfrm>
                <a:off x="1593034" y="4279648"/>
                <a:ext cx="539063" cy="414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72022" y="1806827"/>
                <a:ext cx="938683" cy="589407"/>
              </a:xfrm>
              <a:prstGeom prst="rect">
                <a:avLst/>
              </a:prstGeom>
            </p:spPr>
          </p:pic>
          <p:sp>
            <p:nvSpPr>
              <p:cNvPr id="11" name="文本框 10"/>
              <p:cNvSpPr txBox="1"/>
              <p:nvPr/>
            </p:nvSpPr>
            <p:spPr bwMode="gray">
              <a:xfrm>
                <a:off x="2782246" y="1948853"/>
                <a:ext cx="9284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10" idx="2"/>
                <a:endCxn id="5" idx="0"/>
              </p:cNvCxnSpPr>
              <p:nvPr/>
            </p:nvCxnSpPr>
            <p:spPr bwMode="gray">
              <a:xfrm>
                <a:off x="3241364" y="2396234"/>
                <a:ext cx="0" cy="1414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2"/>
                <a:endCxn id="24" idx="0"/>
              </p:cNvCxnSpPr>
              <p:nvPr/>
            </p:nvCxnSpPr>
            <p:spPr bwMode="gray">
              <a:xfrm>
                <a:off x="3241364" y="2980507"/>
                <a:ext cx="6547" cy="33438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6" idx="0"/>
              </p:cNvCxnSpPr>
              <p:nvPr/>
            </p:nvCxnSpPr>
            <p:spPr bwMode="gray">
              <a:xfrm flipH="1">
                <a:off x="1862566" y="3747087"/>
                <a:ext cx="1250864" cy="5325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3373197" y="3736478"/>
                <a:ext cx="1318877" cy="54317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977911" y="3314896"/>
                <a:ext cx="540000" cy="442800"/>
              </a:xfrm>
              <a:prstGeom prst="rect">
                <a:avLst/>
              </a:prstGeom>
            </p:spPr>
          </p:pic>
        </p:grpSp>
        <p:sp>
          <p:nvSpPr>
            <p:cNvPr id="54" name="文本框 53"/>
            <p:cNvSpPr txBox="1"/>
            <p:nvPr/>
          </p:nvSpPr>
          <p:spPr bwMode="gray">
            <a:xfrm>
              <a:off x="3441331" y="2042341"/>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3458801" y="2764396"/>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2099191" y="303056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3498133" y="303056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2471615" y="2481203"/>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1070627" y="4080554"/>
              <a:ext cx="1726755"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IP:10.1.1.1/24</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MAC:5489-98C2-1486</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4062224" y="4112989"/>
              <a:ext cx="1754006"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IP:10.1.1.10/24</a:t>
              </a:r>
            </a:p>
            <a:p>
              <a:pPr algn="ctr" fontAlgn="ctr"/>
              <a:r>
                <a:rPr lang="en-US" sz="1200" dirty="0" smtClean="0">
                  <a:latin typeface="Huawei Sans" panose="020C0503030203020204" pitchFamily="34" charset="0"/>
                </a:rPr>
                <a:t>MAC:5489-98AB-22A7</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文本框 74"/>
          <p:cNvSpPr txBox="1"/>
          <p:nvPr/>
        </p:nvSpPr>
        <p:spPr bwMode="gray">
          <a:xfrm>
            <a:off x="6203950" y="1262803"/>
            <a:ext cx="2145139"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Switch1 configuration:</a:t>
            </a:r>
            <a:endParaRPr lang="en-US" sz="1400" b="1" dirty="0">
              <a:latin typeface="Huawei Sans" panose="020C0503030203020204" pitchFamily="34" charset="0"/>
            </a:endParaRPr>
          </a:p>
        </p:txBody>
      </p:sp>
      <p:sp>
        <p:nvSpPr>
          <p:cNvPr id="76" name="文本框 75"/>
          <p:cNvSpPr txBox="1"/>
          <p:nvPr/>
        </p:nvSpPr>
        <p:spPr bwMode="gray">
          <a:xfrm>
            <a:off x="6126041" y="1627987"/>
            <a:ext cx="5619872" cy="2123658"/>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200" dirty="0" smtClean="0">
                <a:latin typeface="Huawei Sans" panose="020C0503030203020204" pitchFamily="34" charset="0"/>
              </a:rPr>
              <a:t># Configure a static binding table on the access switch.</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[Switch1] user-bind static </a:t>
            </a:r>
            <a:r>
              <a:rPr lang="en-US" sz="1200" dirty="0" err="1" smtClean="0">
                <a:latin typeface="Huawei Sans" panose="020C0503030203020204" pitchFamily="34" charset="0"/>
              </a:rPr>
              <a:t>ip</a:t>
            </a:r>
            <a:r>
              <a:rPr lang="en-US" sz="1200" dirty="0" smtClean="0">
                <a:latin typeface="Huawei Sans" panose="020C0503030203020204" pitchFamily="34" charset="0"/>
              </a:rPr>
              <a:t>-address 10.1.1.1 mac-address 5489-98C2-1486 </a:t>
            </a:r>
          </a:p>
          <a:p>
            <a:pPr fontAlgn="ctr">
              <a:lnSpc>
                <a:spcPct val="100000"/>
              </a:lnSpc>
            </a:pPr>
            <a:r>
              <a:rPr lang="en-US" sz="1200" dirty="0" smtClean="0">
                <a:latin typeface="Huawei Sans" panose="020C0503030203020204" pitchFamily="34" charset="0"/>
              </a:rPr>
              <a:t>[Switch1] user-bind static </a:t>
            </a:r>
            <a:r>
              <a:rPr lang="en-US" sz="1200" dirty="0" err="1" smtClean="0">
                <a:latin typeface="Huawei Sans" panose="020C0503030203020204" pitchFamily="34" charset="0"/>
              </a:rPr>
              <a:t>ip</a:t>
            </a:r>
            <a:r>
              <a:rPr lang="en-US" sz="1200" dirty="0" smtClean="0">
                <a:latin typeface="Huawei Sans" panose="020C0503030203020204" pitchFamily="34" charset="0"/>
              </a:rPr>
              <a:t>-address 10.1.1.10 mac-address 5489-98AB-22A7</a:t>
            </a:r>
          </a:p>
          <a:p>
            <a:pPr fontAlgn="ctr">
              <a:lnSpc>
                <a:spcPct val="100000"/>
              </a:lnSpc>
            </a:pPr>
            <a:r>
              <a:rPr lang="en-US" sz="1200" dirty="0" smtClean="0">
                <a:latin typeface="Huawei Sans" panose="020C0503030203020204" pitchFamily="34" charset="0"/>
              </a:rPr>
              <a:t># Enable IPSG and configure the alarm function of IP packet check on GE0/0/1.</a:t>
            </a:r>
            <a:endParaRPr lang="en-US" altLang="zh-CN" sz="1200" dirty="0" smtClean="0">
              <a:latin typeface="Huawei Sans" panose="020C0503030203020204" pitchFamily="34" charset="0"/>
              <a:sym typeface="Huawei Sans" panose="020C0503030203020204" pitchFamily="34" charset="0"/>
            </a:endParaRPr>
          </a:p>
          <a:p>
            <a:pPr fontAlgn="ctr">
              <a:lnSpc>
                <a:spcPct val="100000"/>
              </a:lnSpc>
            </a:pPr>
            <a:r>
              <a:rPr lang="en-US" sz="1200" dirty="0" smtClean="0">
                <a:latin typeface="Huawei Sans" panose="020C0503030203020204" pitchFamily="34" charset="0"/>
              </a:rPr>
              <a:t>[Switch1]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lnSpc>
                <a:spcPct val="100000"/>
              </a:lnSpc>
            </a:pP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enable</a:t>
            </a:r>
          </a:p>
          <a:p>
            <a:pPr fontAlgn="ctr">
              <a:lnSpc>
                <a:spcPct val="100000"/>
              </a:lnSpc>
            </a:pP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alarm enable</a:t>
            </a:r>
          </a:p>
          <a:p>
            <a:pPr fontAlgn="ctr">
              <a:lnSpc>
                <a:spcPct val="100000"/>
              </a:lnSpc>
            </a:pP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alarm threshold 100</a:t>
            </a:r>
          </a:p>
          <a:p>
            <a:pPr fontAlgn="ctr">
              <a:lnSpc>
                <a:spcPct val="100000"/>
              </a:lnSpc>
            </a:pPr>
            <a:r>
              <a:rPr lang="en-US" sz="1200" dirty="0" smtClean="0">
                <a:latin typeface="Huawei Sans" panose="020C0503030203020204" pitchFamily="34" charset="0"/>
              </a:rPr>
              <a:t># The configuration of GE0/0/2 is similar to that of GE0/0/1.</a:t>
            </a:r>
            <a:endParaRPr lang="en-US" sz="1200" dirty="0">
              <a:latin typeface="Huawei Sans" panose="020C0503030203020204" pitchFamily="34" charset="0"/>
            </a:endParaRPr>
          </a:p>
        </p:txBody>
      </p:sp>
      <p:pic>
        <p:nvPicPr>
          <p:cNvPr id="27" name="图片 26" descr="PC.png"/>
          <p:cNvPicPr>
            <a:picLocks noChangeAspect="1"/>
          </p:cNvPicPr>
          <p:nvPr/>
        </p:nvPicPr>
        <p:blipFill>
          <a:blip r:embed="rId4" cstate="print"/>
          <a:stretch>
            <a:fillRect/>
          </a:stretch>
        </p:blipFill>
        <p:spPr bwMode="gray">
          <a:xfrm>
            <a:off x="4387890" y="3674701"/>
            <a:ext cx="539063" cy="414000"/>
          </a:xfrm>
          <a:prstGeom prst="rect">
            <a:avLst/>
          </a:prstGeom>
        </p:spPr>
      </p:pic>
      <p:sp>
        <p:nvSpPr>
          <p:cNvPr id="4" name="文本框 3"/>
          <p:cNvSpPr txBox="1"/>
          <p:nvPr/>
        </p:nvSpPr>
        <p:spPr bwMode="gray">
          <a:xfrm>
            <a:off x="2038926" y="378168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PC1</a:t>
            </a:r>
            <a:endParaRPr lang="en-US" altLang="zh-CN" sz="1400" dirty="0">
              <a:latin typeface="Huawei Sans" panose="020C0503030203020204" pitchFamily="34" charset="0"/>
            </a:endParaRPr>
          </a:p>
        </p:txBody>
      </p:sp>
      <p:sp>
        <p:nvSpPr>
          <p:cNvPr id="29" name="文本框 28"/>
          <p:cNvSpPr txBox="1"/>
          <p:nvPr/>
        </p:nvSpPr>
        <p:spPr bwMode="gray">
          <a:xfrm>
            <a:off x="4868353" y="375942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PC2</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51744829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Verifying the Configuration</a:t>
            </a:r>
            <a:endParaRPr lang="en-US" altLang="zh-CN" dirty="0"/>
          </a:p>
        </p:txBody>
      </p:sp>
      <p:sp>
        <p:nvSpPr>
          <p:cNvPr id="4" name="文本占位符 3"/>
          <p:cNvSpPr>
            <a:spLocks noGrp="1"/>
          </p:cNvSpPr>
          <p:nvPr>
            <p:ph type="body" sz="quarter" idx="10"/>
          </p:nvPr>
        </p:nvSpPr>
        <p:spPr bwMode="gray"/>
        <p:txBody>
          <a:bodyPr/>
          <a:lstStyle/>
          <a:p>
            <a:r>
              <a:rPr lang="en-US" sz="1600" dirty="0" smtClean="0"/>
              <a:t>Run the </a:t>
            </a:r>
            <a:r>
              <a:rPr lang="en-US" sz="1600" b="1" dirty="0" smtClean="0"/>
              <a:t>display </a:t>
            </a:r>
            <a:r>
              <a:rPr lang="en-US" sz="1600" b="1" dirty="0" err="1" smtClean="0"/>
              <a:t>dhcp</a:t>
            </a:r>
            <a:r>
              <a:rPr lang="en-US" sz="1600" b="1" dirty="0" smtClean="0"/>
              <a:t> static user-bind all </a:t>
            </a:r>
            <a:r>
              <a:rPr lang="en-US" sz="1600" dirty="0" smtClean="0"/>
              <a:t>command on the switch to check the static binding table.</a:t>
            </a:r>
          </a:p>
          <a:p>
            <a:r>
              <a:rPr lang="en-US" sz="1600" dirty="0" smtClean="0"/>
              <a:t>PC1 and PC2 can access the Internet using statically configured IP addresses, and cannot access the Internet after changing their IP addresses.</a:t>
            </a:r>
          </a:p>
          <a:p>
            <a:endParaRPr lang="en-US" altLang="zh-CN" sz="1600" dirty="0"/>
          </a:p>
        </p:txBody>
      </p:sp>
      <p:sp>
        <p:nvSpPr>
          <p:cNvPr id="5" name="矩形 4"/>
          <p:cNvSpPr/>
          <p:nvPr/>
        </p:nvSpPr>
        <p:spPr bwMode="gray">
          <a:xfrm>
            <a:off x="2062480" y="2700675"/>
            <a:ext cx="7355840" cy="2031325"/>
          </a:xfrm>
          <a:prstGeom prst="rect">
            <a:avLst/>
          </a:prstGeom>
          <a:solidFill>
            <a:schemeClr val="bg1">
              <a:lumMod val="85000"/>
            </a:schemeClr>
          </a:solidFill>
          <a:ln>
            <a:noFill/>
          </a:ln>
        </p:spPr>
        <p:txBody>
          <a:bodyPr wrap="square" rtlCol="0">
            <a:spAutoFit/>
          </a:bodyPr>
          <a:lstStyle/>
          <a:p>
            <a:pPr fontAlgn="ctr"/>
            <a:r>
              <a:rPr lang="en-US" sz="1400" dirty="0" smtClean="0">
                <a:solidFill>
                  <a:prstClr val="black"/>
                </a:solidFill>
                <a:latin typeface="Huawei Sans" panose="020C0503030203020204" pitchFamily="34" charset="0"/>
              </a:rPr>
              <a:t>[Switch1] display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static user-bind all</a:t>
            </a:r>
          </a:p>
          <a:p>
            <a:pPr fontAlgn="ctr"/>
            <a:r>
              <a:rPr lang="en-US" sz="1400" dirty="0" smtClean="0">
                <a:solidFill>
                  <a:prstClr val="black"/>
                </a:solidFill>
                <a:latin typeface="Huawei Sans" panose="020C0503030203020204" pitchFamily="34" charset="0"/>
              </a:rPr>
              <a:t>DHCP static Bind-table:                                                         </a:t>
            </a:r>
          </a:p>
          <a:p>
            <a:pPr fontAlgn="ctr"/>
            <a:r>
              <a:rPr lang="en-US" sz="1400" dirty="0" err="1" smtClean="0">
                <a:solidFill>
                  <a:prstClr val="black"/>
                </a:solidFill>
                <a:latin typeface="Huawei Sans" panose="020C0503030203020204" pitchFamily="34" charset="0"/>
              </a:rPr>
              <a:t>Flags:O</a:t>
            </a:r>
            <a:r>
              <a:rPr lang="en-US" sz="1400" dirty="0" smtClean="0">
                <a:solidFill>
                  <a:prstClr val="black"/>
                </a:solidFill>
                <a:latin typeface="Huawei Sans" panose="020C0503030203020204" pitchFamily="34" charset="0"/>
              </a:rPr>
              <a:t> - outer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,I - inner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,P -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-mapping                          </a:t>
            </a:r>
          </a:p>
          <a:p>
            <a:pPr fontAlgn="ctr"/>
            <a:r>
              <a:rPr lang="en-US" sz="1400" dirty="0" smtClean="0">
                <a:solidFill>
                  <a:prstClr val="black"/>
                </a:solidFill>
                <a:latin typeface="Huawei Sans" panose="020C0503030203020204" pitchFamily="34" charset="0"/>
              </a:rPr>
              <a:t>IP Address                      MAC Address     		VSI/VLAN(O/I/P) Interface       </a:t>
            </a: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10.1.1.1                         5489-98C2-1486  		--  /--  /--    --       </a:t>
            </a:r>
          </a:p>
          <a:p>
            <a:pPr fontAlgn="ctr"/>
            <a:r>
              <a:rPr lang="en-US" sz="1400" dirty="0" smtClean="0">
                <a:solidFill>
                  <a:prstClr val="black"/>
                </a:solidFill>
                <a:latin typeface="Huawei Sans" panose="020C0503030203020204" pitchFamily="34" charset="0"/>
              </a:rPr>
              <a:t>10.1.1.10                       5489-98AB-22A7  		--  /--  /--    --       </a:t>
            </a:r>
          </a:p>
          <a:p>
            <a:pPr fontAlgn="ctr"/>
            <a:r>
              <a:rPr lang="en-US" sz="1400" dirty="0" smtClean="0">
                <a:solidFill>
                  <a:prstClr val="black"/>
                </a:solidFill>
                <a:latin typeface="Huawei Sans" panose="020C0503030203020204" pitchFamily="34" charset="0"/>
              </a:rPr>
              <a:t>-------------------------------------------------------------------------------------------------</a:t>
            </a:r>
          </a:p>
          <a:p>
            <a:pPr fontAlgn="ctr"/>
            <a:r>
              <a:rPr lang="en-US" sz="1400" dirty="0" smtClean="0">
                <a:solidFill>
                  <a:prstClr val="black"/>
                </a:solidFill>
                <a:latin typeface="Huawei Sans" panose="020C0503030203020204" pitchFamily="34" charset="0"/>
              </a:rPr>
              <a:t>Print count:           2          Total count:           2           </a:t>
            </a:r>
            <a:endParaRPr 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4109057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dirty="0" smtClean="0">
                <a:solidFill>
                  <a:schemeClr val="bg1">
                    <a:lumMod val="50000"/>
                  </a:schemeClr>
                </a:solidFill>
              </a:rPr>
              <a:t>Ethernet Switching Security</a:t>
            </a:r>
            <a:endParaRPr lang="en-US" dirty="0" smtClean="0">
              <a:solidFill>
                <a:schemeClr val="bg1">
                  <a:lumMod val="50000"/>
                </a:schemeClr>
              </a:solidFill>
            </a:endParaRPr>
          </a:p>
          <a:p>
            <a:r>
              <a:rPr lang="en-US" altLang="zh-CN" b="1" dirty="0" smtClean="0">
                <a:sym typeface="Huawei Sans" panose="020C0503030203020204" pitchFamily="34" charset="0"/>
              </a:rPr>
              <a:t>Advanced Firewall Features</a:t>
            </a:r>
          </a:p>
          <a:p>
            <a:pPr lvl="1">
              <a:buSzPct val="60000"/>
              <a:buFont typeface="Wingdings" panose="05000000000000000000" pitchFamily="2" charset="2"/>
              <a:buChar char="n"/>
            </a:pPr>
            <a:r>
              <a:rPr lang="en-US" altLang="zh-CN" dirty="0" smtClean="0">
                <a:sym typeface="Huawei Sans" panose="020C0503030203020204" pitchFamily="34" charset="0"/>
              </a:rPr>
              <a:t>Hot Standby</a:t>
            </a:r>
          </a:p>
          <a:p>
            <a:pPr lvl="1"/>
            <a:r>
              <a:rPr lang="en-US" altLang="zh-CN" dirty="0" smtClean="0">
                <a:solidFill>
                  <a:schemeClr val="bg1">
                    <a:lumMod val="50000"/>
                  </a:schemeClr>
                </a:solidFill>
                <a:sym typeface="Huawei Sans" panose="020C0503030203020204" pitchFamily="34" charset="0"/>
              </a:rPr>
              <a:t>Virtual System</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36655433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下箭头 63"/>
          <p:cNvSpPr/>
          <p:nvPr/>
        </p:nvSpPr>
        <p:spPr bwMode="gray">
          <a:xfrm rot="5400000" flipV="1">
            <a:off x="9588348" y="3371222"/>
            <a:ext cx="524148" cy="48866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6000">
                <a:srgbClr val="94DAE2"/>
              </a:gs>
              <a:gs pos="100000">
                <a:sysClr val="window" lastClr="FFFFFF">
                  <a:alpha val="0"/>
                </a:sysClr>
              </a:gs>
            </a:gsLst>
            <a:lin ang="16200000" scaled="1"/>
            <a:tileRect/>
          </a:gradFill>
          <a:ln w="12700" cap="flat" cmpd="sng" algn="ctr">
            <a:solidFill>
              <a:srgbClr val="94DAE2"/>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r>
              <a:rPr lang="en-US" dirty="0" smtClean="0"/>
              <a:t>Problems Facing the Deployment of Firewalls in Hot Standby Mode</a:t>
            </a:r>
            <a:endParaRPr lang="en-US" altLang="zh-CN" dirty="0">
              <a:sym typeface="Huawei Sans" panose="020C0503030203020204" pitchFamily="34" charset="0"/>
            </a:endParaRPr>
          </a:p>
        </p:txBody>
      </p:sp>
      <p:sp>
        <p:nvSpPr>
          <p:cNvPr id="17" name="TextBox 10"/>
          <p:cNvSpPr txBox="1"/>
          <p:nvPr/>
        </p:nvSpPr>
        <p:spPr bwMode="gray">
          <a:xfrm>
            <a:off x="2684852" y="3736050"/>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rPr>
              <a:t>FW2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TextBox 13"/>
          <p:cNvSpPr txBox="1"/>
          <p:nvPr/>
        </p:nvSpPr>
        <p:spPr bwMode="gray">
          <a:xfrm>
            <a:off x="1581217" y="4401527"/>
            <a:ext cx="1103635"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a:t>
            </a:r>
          </a:p>
          <a:p>
            <a:pPr algn="ctr" fontAlgn="ctr"/>
            <a:r>
              <a:rPr lang="en-US" sz="1200" b="1" dirty="0" smtClean="0">
                <a:latin typeface="Huawei Sans" panose="020C0503030203020204" pitchFamily="34" charset="0"/>
              </a:rPr>
              <a:t>192.168.1.1</a:t>
            </a:r>
            <a:endParaRPr lang="en-US" sz="1200" b="1" dirty="0">
              <a:latin typeface="Huawei Sans" panose="020C0503030203020204" pitchFamily="34" charset="0"/>
            </a:endParaRPr>
          </a:p>
        </p:txBody>
      </p:sp>
      <p:sp>
        <p:nvSpPr>
          <p:cNvPr id="21" name="Freeform 14"/>
          <p:cNvSpPr/>
          <p:nvPr/>
        </p:nvSpPr>
        <p:spPr bwMode="gray">
          <a:xfrm flipH="1" flipV="1">
            <a:off x="1958157" y="4030880"/>
            <a:ext cx="1453390" cy="583137"/>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Lst>
            <a:ahLst/>
            <a:cxnLst>
              <a:cxn ang="0">
                <a:pos x="connsiteX0" y="connsiteY0"/>
              </a:cxn>
              <a:cxn ang="0">
                <a:pos x="connsiteX1" y="connsiteY1"/>
              </a:cxn>
              <a:cxn ang="0">
                <a:pos x="connsiteX2" y="connsiteY2"/>
              </a:cxn>
              <a:cxn ang="0">
                <a:pos x="connsiteX3" y="connsiteY3"/>
              </a:cxn>
            </a:cxnLst>
            <a:rect l="l" t="t" r="r" b="b"/>
            <a:pathLst>
              <a:path w="2046100" h="4095243">
                <a:moveTo>
                  <a:pt x="0" y="3430059"/>
                </a:moveTo>
                <a:lnTo>
                  <a:pt x="1618066" y="0"/>
                </a:lnTo>
                <a:lnTo>
                  <a:pt x="2046100" y="1467621"/>
                </a:lnTo>
                <a:lnTo>
                  <a:pt x="25126" y="4095243"/>
                </a:lnTo>
              </a:path>
            </a:pathLst>
          </a:custGeom>
          <a:gradFill flip="none" rotWithShape="0">
            <a:gsLst>
              <a:gs pos="0">
                <a:schemeClr val="bg1">
                  <a:alpha val="0"/>
                </a:schemeClr>
              </a:gs>
              <a:gs pos="100000">
                <a:srgbClr val="FFCC66"/>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7"/>
          <p:cNvSpPr txBox="1"/>
          <p:nvPr/>
        </p:nvSpPr>
        <p:spPr bwMode="gray">
          <a:xfrm>
            <a:off x="1100190" y="3736050"/>
            <a:ext cx="51648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FW1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71" name="组合 70"/>
          <p:cNvGrpSpPr/>
          <p:nvPr/>
        </p:nvGrpSpPr>
        <p:grpSpPr bwMode="gray">
          <a:xfrm>
            <a:off x="837085" y="1781251"/>
            <a:ext cx="2572169" cy="4195900"/>
            <a:chOff x="1163114" y="1682967"/>
            <a:chExt cx="2894093" cy="4195900"/>
          </a:xfrm>
        </p:grpSpPr>
        <p:cxnSp>
          <p:nvCxnSpPr>
            <p:cNvPr id="12" name="直接连接符 3"/>
            <p:cNvCxnSpPr/>
            <p:nvPr/>
          </p:nvCxnSpPr>
          <p:spPr bwMode="gray">
            <a:xfrm flipV="1">
              <a:off x="4057206" y="2466712"/>
              <a:ext cx="0" cy="2559891"/>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3"/>
            <p:cNvCxnSpPr/>
            <p:nvPr/>
          </p:nvCxnSpPr>
          <p:spPr bwMode="gray">
            <a:xfrm flipV="1">
              <a:off x="1187300"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5" name="Group 52"/>
            <p:cNvGrpSpPr/>
            <p:nvPr/>
          </p:nvGrpSpPr>
          <p:grpSpPr bwMode="gray">
            <a:xfrm rot="10800000">
              <a:off x="1187300" y="5026603"/>
              <a:ext cx="2869906" cy="852264"/>
              <a:chOff x="158262" y="1838050"/>
              <a:chExt cx="1565030" cy="1349164"/>
            </a:xfrm>
          </p:grpSpPr>
          <p:cxnSp>
            <p:nvCxnSpPr>
              <p:cNvPr id="6"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8" name="Group 49"/>
            <p:cNvGrpSpPr/>
            <p:nvPr/>
          </p:nvGrpSpPr>
          <p:grpSpPr bwMode="gray">
            <a:xfrm>
              <a:off x="1187300" y="1682967"/>
              <a:ext cx="2869906" cy="852264"/>
              <a:chOff x="158262" y="1838050"/>
              <a:chExt cx="1565030" cy="1349164"/>
            </a:xfrm>
          </p:grpSpPr>
          <p:cxnSp>
            <p:nvCxnSpPr>
              <p:cNvPr id="9"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3"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8" name="Freeform 21"/>
          <p:cNvSpPr/>
          <p:nvPr/>
        </p:nvSpPr>
        <p:spPr bwMode="gray">
          <a:xfrm flipV="1">
            <a:off x="849608" y="4030880"/>
            <a:ext cx="1498902" cy="608536"/>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23"/>
          <p:cNvSpPr/>
          <p:nvPr/>
        </p:nvSpPr>
        <p:spPr bwMode="gray">
          <a:xfrm flipH="1">
            <a:off x="1958157" y="3168503"/>
            <a:ext cx="1453390" cy="492960"/>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 name="connsiteX0" fmla="*/ 0 w 2046100"/>
              <a:gd name="connsiteY0" fmla="*/ 3661572 h 4326756"/>
              <a:gd name="connsiteX1" fmla="*/ 1543798 w 2046100"/>
              <a:gd name="connsiteY1" fmla="*/ 0 h 4326756"/>
              <a:gd name="connsiteX2" fmla="*/ 2046100 w 2046100"/>
              <a:gd name="connsiteY2" fmla="*/ 1699134 h 4326756"/>
              <a:gd name="connsiteX3" fmla="*/ 25126 w 2046100"/>
              <a:gd name="connsiteY3" fmla="*/ 4326756 h 4326756"/>
            </a:gdLst>
            <a:ahLst/>
            <a:cxnLst>
              <a:cxn ang="0">
                <a:pos x="connsiteX0" y="connsiteY0"/>
              </a:cxn>
              <a:cxn ang="0">
                <a:pos x="connsiteX1" y="connsiteY1"/>
              </a:cxn>
              <a:cxn ang="0">
                <a:pos x="connsiteX2" y="connsiteY2"/>
              </a:cxn>
              <a:cxn ang="0">
                <a:pos x="connsiteX3" y="connsiteY3"/>
              </a:cxn>
            </a:cxnLst>
            <a:rect l="l" t="t" r="r" b="b"/>
            <a:pathLst>
              <a:path w="2046100" h="4326756">
                <a:moveTo>
                  <a:pt x="0" y="3661572"/>
                </a:moveTo>
                <a:lnTo>
                  <a:pt x="1543798" y="0"/>
                </a:lnTo>
                <a:lnTo>
                  <a:pt x="2046100" y="1699134"/>
                </a:lnTo>
                <a:lnTo>
                  <a:pt x="25126" y="4326756"/>
                </a:lnTo>
              </a:path>
            </a:pathLst>
          </a:custGeom>
          <a:gradFill flip="none" rotWithShape="0">
            <a:gsLst>
              <a:gs pos="0">
                <a:schemeClr val="bg1">
                  <a:alpha val="0"/>
                </a:schemeClr>
              </a:gs>
              <a:gs pos="100000">
                <a:srgbClr val="FFCC6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24"/>
          <p:cNvSpPr/>
          <p:nvPr/>
        </p:nvSpPr>
        <p:spPr bwMode="gray">
          <a:xfrm>
            <a:off x="849608" y="3174561"/>
            <a:ext cx="1498902" cy="486905"/>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25"/>
          <p:cNvSpPr txBox="1"/>
          <p:nvPr/>
        </p:nvSpPr>
        <p:spPr bwMode="gray">
          <a:xfrm>
            <a:off x="1496258" y="3013727"/>
            <a:ext cx="1273554"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VRID100</a:t>
            </a:r>
          </a:p>
          <a:p>
            <a:pPr algn="ctr" fontAlgn="ctr"/>
            <a:r>
              <a:rPr lang="en-US" sz="1200" b="1" dirty="0" smtClean="0">
                <a:latin typeface="Huawei Sans" panose="020C0503030203020204" pitchFamily="34" charset="0"/>
              </a:rPr>
              <a:t>10.1.1.1</a:t>
            </a:r>
            <a:endParaRPr lang="en-US" sz="1200" b="1" dirty="0">
              <a:latin typeface="Huawei Sans" panose="020C0503030203020204" pitchFamily="34" charset="0"/>
            </a:endParaRPr>
          </a:p>
        </p:txBody>
      </p:sp>
      <p:pic>
        <p:nvPicPr>
          <p:cNvPr id="64" name="图片 76" descr="接入交换机.png"/>
          <p:cNvPicPr>
            <a:picLocks noChangeAspect="1"/>
          </p:cNvPicPr>
          <p:nvPr/>
        </p:nvPicPr>
        <p:blipFill>
          <a:blip r:embed="rId3" cstate="print"/>
          <a:stretch>
            <a:fillRect/>
          </a:stretch>
        </p:blipFill>
        <p:spPr bwMode="gray">
          <a:xfrm>
            <a:off x="623915" y="2477983"/>
            <a:ext cx="490909" cy="401653"/>
          </a:xfrm>
          <a:prstGeom prst="rect">
            <a:avLst/>
          </a:prstGeom>
        </p:spPr>
      </p:pic>
      <p:sp>
        <p:nvSpPr>
          <p:cNvPr id="65" name="Freeform 159"/>
          <p:cNvSpPr/>
          <p:nvPr/>
        </p:nvSpPr>
        <p:spPr bwMode="gray">
          <a:xfrm flipH="1">
            <a:off x="1712353" y="55478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159"/>
          <p:cNvSpPr/>
          <p:nvPr/>
        </p:nvSpPr>
        <p:spPr bwMode="gray">
          <a:xfrm flipH="1">
            <a:off x="1712353" y="162188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图片 76" descr="接入交换机.png"/>
          <p:cNvPicPr>
            <a:picLocks noChangeAspect="1"/>
          </p:cNvPicPr>
          <p:nvPr/>
        </p:nvPicPr>
        <p:blipFill>
          <a:blip r:embed="rId3" cstate="print"/>
          <a:stretch>
            <a:fillRect/>
          </a:stretch>
        </p:blipFill>
        <p:spPr bwMode="gray">
          <a:xfrm>
            <a:off x="3162437" y="2477983"/>
            <a:ext cx="490909" cy="401653"/>
          </a:xfrm>
          <a:prstGeom prst="rect">
            <a:avLst/>
          </a:prstGeom>
        </p:spPr>
      </p:pic>
      <p:pic>
        <p:nvPicPr>
          <p:cNvPr id="69" name="图片 76" descr="接入交换机.png"/>
          <p:cNvPicPr>
            <a:picLocks noChangeAspect="1"/>
          </p:cNvPicPr>
          <p:nvPr/>
        </p:nvPicPr>
        <p:blipFill>
          <a:blip r:embed="rId3" cstate="print"/>
          <a:stretch>
            <a:fillRect/>
          </a:stretch>
        </p:blipFill>
        <p:spPr bwMode="gray">
          <a:xfrm>
            <a:off x="623915" y="4869463"/>
            <a:ext cx="490909" cy="401653"/>
          </a:xfrm>
          <a:prstGeom prst="rect">
            <a:avLst/>
          </a:prstGeom>
        </p:spPr>
      </p:pic>
      <p:pic>
        <p:nvPicPr>
          <p:cNvPr id="70" name="图片 76" descr="接入交换机.png"/>
          <p:cNvPicPr>
            <a:picLocks noChangeAspect="1"/>
          </p:cNvPicPr>
          <p:nvPr/>
        </p:nvPicPr>
        <p:blipFill>
          <a:blip r:embed="rId3" cstate="print"/>
          <a:stretch>
            <a:fillRect/>
          </a:stretch>
        </p:blipFill>
        <p:spPr bwMode="gray">
          <a:xfrm>
            <a:off x="3162437" y="4869463"/>
            <a:ext cx="490909" cy="401653"/>
          </a:xfrm>
          <a:prstGeom prst="rect">
            <a:avLst/>
          </a:prstGeom>
        </p:spPr>
      </p:pic>
      <p:pic>
        <p:nvPicPr>
          <p:cNvPr id="7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62437" y="3659799"/>
            <a:ext cx="490909" cy="401653"/>
          </a:xfrm>
          <a:prstGeom prst="rect">
            <a:avLst/>
          </a:prstGeom>
        </p:spPr>
      </p:pic>
      <p:sp>
        <p:nvSpPr>
          <p:cNvPr id="73" name="Oval 15"/>
          <p:cNvSpPr>
            <a:spLocks noChangeAspect="1"/>
          </p:cNvSpPr>
          <p:nvPr/>
        </p:nvSpPr>
        <p:spPr bwMode="gray">
          <a:xfrm>
            <a:off x="3342014" y="3984363"/>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26"/>
          <p:cNvSpPr>
            <a:spLocks noChangeAspect="1"/>
          </p:cNvSpPr>
          <p:nvPr/>
        </p:nvSpPr>
        <p:spPr bwMode="gray">
          <a:xfrm>
            <a:off x="3342014" y="358870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68"/>
          <p:cNvSpPr/>
          <p:nvPr/>
        </p:nvSpPr>
        <p:spPr bwMode="gray">
          <a:xfrm>
            <a:off x="3784426" y="3475878"/>
            <a:ext cx="2295001" cy="2323713"/>
          </a:xfrm>
          <a:prstGeom prst="rect">
            <a:avLst/>
          </a:prstGeom>
        </p:spPr>
        <p:txBody>
          <a:bodyPr wrap="square">
            <a:spAutoFit/>
          </a:bodyPr>
          <a:lstStyle/>
          <a:p>
            <a:pPr marL="176213" indent="-176213" fontAlgn="ctr">
              <a:spcAft>
                <a:spcPts val="600"/>
              </a:spcAft>
              <a:buFont typeface="Arial" panose="020B0604020202020204" pitchFamily="34" charset="0"/>
              <a:buChar char="•"/>
            </a:pPr>
            <a:r>
              <a:rPr lang="en-US" sz="1400" dirty="0" smtClean="0">
                <a:latin typeface="Huawei Sans" panose="020C0503030203020204" pitchFamily="34" charset="0"/>
              </a:rPr>
              <a:t>The two firewalls run independently and need to be configured and maintained separately.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400" dirty="0" smtClean="0">
                <a:latin typeface="Huawei Sans" panose="020C0503030203020204" pitchFamily="34" charset="0"/>
              </a:rPr>
              <a:t>Multiple </a:t>
            </a:r>
            <a:r>
              <a:rPr lang="en-US" sz="1400" dirty="0">
                <a:latin typeface="Huawei Sans" panose="020C0503030203020204" pitchFamily="34" charset="0"/>
              </a:rPr>
              <a:t>Virtual Router Redundancy Protocol </a:t>
            </a:r>
            <a:r>
              <a:rPr lang="en-US" sz="1400" dirty="0" smtClean="0">
                <a:latin typeface="Huawei Sans" panose="020C0503030203020204" pitchFamily="34" charset="0"/>
              </a:rPr>
              <a:t>(VRRP) groups are independent of each other.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23915" y="3659799"/>
            <a:ext cx="490909" cy="401653"/>
          </a:xfrm>
          <a:prstGeom prst="rect">
            <a:avLst/>
          </a:prstGeom>
        </p:spPr>
      </p:pic>
      <p:sp>
        <p:nvSpPr>
          <p:cNvPr id="77" name="Oval 22"/>
          <p:cNvSpPr>
            <a:spLocks noChangeAspect="1"/>
          </p:cNvSpPr>
          <p:nvPr/>
        </p:nvSpPr>
        <p:spPr bwMode="gray">
          <a:xfrm>
            <a:off x="803492" y="3984363"/>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Oval 27"/>
          <p:cNvSpPr>
            <a:spLocks noChangeAspect="1"/>
          </p:cNvSpPr>
          <p:nvPr/>
        </p:nvSpPr>
        <p:spPr bwMode="gray">
          <a:xfrm>
            <a:off x="803492" y="358870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0"/>
          <p:cNvSpPr txBox="1"/>
          <p:nvPr/>
        </p:nvSpPr>
        <p:spPr bwMode="gray">
          <a:xfrm>
            <a:off x="8695556" y="3736050"/>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rPr>
              <a:t>FW2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TextBox 17"/>
          <p:cNvSpPr txBox="1"/>
          <p:nvPr/>
        </p:nvSpPr>
        <p:spPr bwMode="gray">
          <a:xfrm>
            <a:off x="7110894" y="3736050"/>
            <a:ext cx="51648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FW1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83" name="组合 82"/>
          <p:cNvGrpSpPr/>
          <p:nvPr/>
        </p:nvGrpSpPr>
        <p:grpSpPr bwMode="gray">
          <a:xfrm>
            <a:off x="6847789" y="1781251"/>
            <a:ext cx="2572169" cy="4195900"/>
            <a:chOff x="1163114" y="1682967"/>
            <a:chExt cx="2894093" cy="4195900"/>
          </a:xfrm>
        </p:grpSpPr>
        <p:cxnSp>
          <p:nvCxnSpPr>
            <p:cNvPr id="84" name="直接连接符 3"/>
            <p:cNvCxnSpPr/>
            <p:nvPr/>
          </p:nvCxnSpPr>
          <p:spPr bwMode="gray">
            <a:xfrm flipV="1">
              <a:off x="4057206" y="2466712"/>
              <a:ext cx="0" cy="2559891"/>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5" name="直接连接符 3"/>
            <p:cNvCxnSpPr/>
            <p:nvPr/>
          </p:nvCxnSpPr>
          <p:spPr bwMode="gray">
            <a:xfrm flipV="1">
              <a:off x="1187300"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86" name="Group 52"/>
            <p:cNvGrpSpPr/>
            <p:nvPr/>
          </p:nvGrpSpPr>
          <p:grpSpPr bwMode="gray">
            <a:xfrm rot="10800000">
              <a:off x="1187300" y="5026603"/>
              <a:ext cx="2869906" cy="852264"/>
              <a:chOff x="158262" y="1838050"/>
              <a:chExt cx="1565030" cy="1349164"/>
            </a:xfrm>
          </p:grpSpPr>
          <p:cxnSp>
            <p:nvCxnSpPr>
              <p:cNvPr id="92"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3"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87" name="Group 49"/>
            <p:cNvGrpSpPr/>
            <p:nvPr/>
          </p:nvGrpSpPr>
          <p:grpSpPr bwMode="gray">
            <a:xfrm>
              <a:off x="1187300" y="1682967"/>
              <a:ext cx="2869906" cy="852264"/>
              <a:chOff x="158262" y="1838050"/>
              <a:chExt cx="1565030" cy="1349164"/>
            </a:xfrm>
          </p:grpSpPr>
          <p:cxnSp>
            <p:nvCxnSpPr>
              <p:cNvPr id="90"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1"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88"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9"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98" name="图片 76" descr="接入交换机.png"/>
          <p:cNvPicPr>
            <a:picLocks noChangeAspect="1"/>
          </p:cNvPicPr>
          <p:nvPr/>
        </p:nvPicPr>
        <p:blipFill>
          <a:blip r:embed="rId3" cstate="print"/>
          <a:stretch>
            <a:fillRect/>
          </a:stretch>
        </p:blipFill>
        <p:spPr bwMode="gray">
          <a:xfrm>
            <a:off x="6634619" y="2477983"/>
            <a:ext cx="490909" cy="401653"/>
          </a:xfrm>
          <a:prstGeom prst="rect">
            <a:avLst/>
          </a:prstGeom>
        </p:spPr>
      </p:pic>
      <p:sp>
        <p:nvSpPr>
          <p:cNvPr id="99" name="Freeform 159"/>
          <p:cNvSpPr/>
          <p:nvPr/>
        </p:nvSpPr>
        <p:spPr bwMode="gray">
          <a:xfrm flipH="1">
            <a:off x="7723057" y="55478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59"/>
          <p:cNvSpPr/>
          <p:nvPr/>
        </p:nvSpPr>
        <p:spPr bwMode="gray">
          <a:xfrm flipH="1">
            <a:off x="7723057" y="162188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1" name="图片 76" descr="接入交换机.png"/>
          <p:cNvPicPr>
            <a:picLocks noChangeAspect="1"/>
          </p:cNvPicPr>
          <p:nvPr/>
        </p:nvPicPr>
        <p:blipFill>
          <a:blip r:embed="rId3" cstate="print"/>
          <a:stretch>
            <a:fillRect/>
          </a:stretch>
        </p:blipFill>
        <p:spPr bwMode="gray">
          <a:xfrm>
            <a:off x="9173141" y="2477983"/>
            <a:ext cx="490909" cy="401653"/>
          </a:xfrm>
          <a:prstGeom prst="rect">
            <a:avLst/>
          </a:prstGeom>
        </p:spPr>
      </p:pic>
      <p:pic>
        <p:nvPicPr>
          <p:cNvPr id="102" name="图片 76" descr="接入交换机.png"/>
          <p:cNvPicPr>
            <a:picLocks noChangeAspect="1"/>
          </p:cNvPicPr>
          <p:nvPr/>
        </p:nvPicPr>
        <p:blipFill>
          <a:blip r:embed="rId3" cstate="print"/>
          <a:stretch>
            <a:fillRect/>
          </a:stretch>
        </p:blipFill>
        <p:spPr bwMode="gray">
          <a:xfrm>
            <a:off x="6634619" y="4869463"/>
            <a:ext cx="490909" cy="401653"/>
          </a:xfrm>
          <a:prstGeom prst="rect">
            <a:avLst/>
          </a:prstGeom>
        </p:spPr>
      </p:pic>
      <p:pic>
        <p:nvPicPr>
          <p:cNvPr id="103" name="图片 76" descr="接入交换机.png"/>
          <p:cNvPicPr>
            <a:picLocks noChangeAspect="1"/>
          </p:cNvPicPr>
          <p:nvPr/>
        </p:nvPicPr>
        <p:blipFill>
          <a:blip r:embed="rId3" cstate="print"/>
          <a:stretch>
            <a:fillRect/>
          </a:stretch>
        </p:blipFill>
        <p:spPr bwMode="gray">
          <a:xfrm>
            <a:off x="9173141" y="4869463"/>
            <a:ext cx="490909" cy="401653"/>
          </a:xfrm>
          <a:prstGeom prst="rect">
            <a:avLst/>
          </a:prstGeom>
        </p:spPr>
      </p:pic>
      <p:pic>
        <p:nvPicPr>
          <p:cNvPr id="10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173141" y="3659799"/>
            <a:ext cx="490909" cy="401653"/>
          </a:xfrm>
          <a:prstGeom prst="rect">
            <a:avLst/>
          </a:prstGeom>
        </p:spPr>
      </p:pic>
      <p:sp>
        <p:nvSpPr>
          <p:cNvPr id="105" name="Oval 15"/>
          <p:cNvSpPr>
            <a:spLocks noChangeAspect="1"/>
          </p:cNvSpPr>
          <p:nvPr/>
        </p:nvSpPr>
        <p:spPr bwMode="gray">
          <a:xfrm>
            <a:off x="9352718" y="3984363"/>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Oval 26"/>
          <p:cNvSpPr>
            <a:spLocks noChangeAspect="1"/>
          </p:cNvSpPr>
          <p:nvPr/>
        </p:nvSpPr>
        <p:spPr bwMode="gray">
          <a:xfrm>
            <a:off x="9352718" y="358870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7"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634619" y="3659799"/>
            <a:ext cx="490909" cy="401653"/>
          </a:xfrm>
          <a:prstGeom prst="rect">
            <a:avLst/>
          </a:prstGeom>
        </p:spPr>
      </p:pic>
      <p:sp>
        <p:nvSpPr>
          <p:cNvPr id="108" name="Oval 22"/>
          <p:cNvSpPr>
            <a:spLocks noChangeAspect="1"/>
          </p:cNvSpPr>
          <p:nvPr/>
        </p:nvSpPr>
        <p:spPr bwMode="gray">
          <a:xfrm>
            <a:off x="6814196" y="3984363"/>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27"/>
          <p:cNvSpPr>
            <a:spLocks noChangeAspect="1"/>
          </p:cNvSpPr>
          <p:nvPr/>
        </p:nvSpPr>
        <p:spPr bwMode="gray">
          <a:xfrm>
            <a:off x="6814196" y="358870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Rectangle 68"/>
          <p:cNvSpPr/>
          <p:nvPr/>
        </p:nvSpPr>
        <p:spPr bwMode="gray">
          <a:xfrm>
            <a:off x="9704315" y="4249515"/>
            <a:ext cx="2018655" cy="1600438"/>
          </a:xfrm>
          <a:prstGeom prst="rect">
            <a:avLst/>
          </a:prstGeom>
        </p:spPr>
        <p:txBody>
          <a:bodyPr wrap="square">
            <a:spAutoFit/>
          </a:bodyPr>
          <a:lstStyle/>
          <a:p>
            <a:pPr fontAlgn="ctr">
              <a:spcAft>
                <a:spcPts val="600"/>
              </a:spcAft>
            </a:pPr>
            <a:r>
              <a:rPr lang="en-US" sz="1400" dirty="0" smtClean="0">
                <a:latin typeface="Huawei Sans" panose="020C0503030203020204" pitchFamily="34" charset="0"/>
              </a:rPr>
              <a:t>When the VRRP group status is inconsistent, the forward and reverse paths of traffic may be inconsistent. As a result, the return traffic is discarded.</a:t>
            </a:r>
            <a:endParaRPr lang="en-US" sz="1400" dirty="0">
              <a:latin typeface="Huawei Sans" panose="020C0503030203020204" pitchFamily="34" charset="0"/>
            </a:endParaRPr>
          </a:p>
        </p:txBody>
      </p:sp>
      <p:sp>
        <p:nvSpPr>
          <p:cNvPr id="111" name="TextBox 10"/>
          <p:cNvSpPr txBox="1"/>
          <p:nvPr/>
        </p:nvSpPr>
        <p:spPr bwMode="gray">
          <a:xfrm>
            <a:off x="6858751" y="4099325"/>
            <a:ext cx="603050" cy="276999"/>
          </a:xfrm>
          <a:prstGeom prst="rect">
            <a:avLst/>
          </a:prstGeom>
          <a:noFill/>
        </p:spPr>
        <p:txBody>
          <a:bodyPr wrap="none" rtlCol="0">
            <a:spAutoFit/>
          </a:bodyPr>
          <a:lstStyle/>
          <a:p>
            <a:pPr fontAlgn="ctr"/>
            <a:r>
              <a:rPr lang="en-US" sz="1200" dirty="0" smtClean="0">
                <a:latin typeface="Huawei Sans" panose="020C0503030203020204" pitchFamily="34" charset="0"/>
              </a:rPr>
              <a:t>Active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TextBox 10"/>
          <p:cNvSpPr txBox="1"/>
          <p:nvPr/>
        </p:nvSpPr>
        <p:spPr bwMode="gray">
          <a:xfrm>
            <a:off x="6858751" y="3306730"/>
            <a:ext cx="747320" cy="276999"/>
          </a:xfrm>
          <a:prstGeom prst="rect">
            <a:avLst/>
          </a:prstGeom>
          <a:noFill/>
        </p:spPr>
        <p:txBody>
          <a:bodyPr wrap="none" rtlCol="0">
            <a:spAutoFit/>
          </a:bodyPr>
          <a:lstStyle/>
          <a:p>
            <a:pPr fontAlgn="ctr"/>
            <a:r>
              <a:rPr lang="en-US" sz="1200" dirty="0" smtClean="0">
                <a:latin typeface="Huawei Sans" panose="020C0503030203020204" pitchFamily="34" charset="0"/>
              </a:rPr>
              <a:t>Standby</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4" name="TextBox 10"/>
          <p:cNvSpPr txBox="1"/>
          <p:nvPr/>
        </p:nvSpPr>
        <p:spPr bwMode="gray">
          <a:xfrm>
            <a:off x="8668582" y="4099325"/>
            <a:ext cx="747320" cy="276999"/>
          </a:xfrm>
          <a:prstGeom prst="rect">
            <a:avLst/>
          </a:prstGeom>
          <a:noFill/>
        </p:spPr>
        <p:txBody>
          <a:bodyPr wrap="none" rtlCol="0">
            <a:spAutoFit/>
          </a:bodyPr>
          <a:lstStyle/>
          <a:p>
            <a:pPr algn="r" fontAlgn="ctr"/>
            <a:r>
              <a:rPr lang="en-US" sz="1200" dirty="0" smtClean="0">
                <a:latin typeface="Huawei Sans" panose="020C0503030203020204" pitchFamily="34" charset="0"/>
              </a:rPr>
              <a:t>Standby</a:t>
            </a:r>
            <a:endParaRPr lang="en-US" sz="1200" dirty="0">
              <a:latin typeface="Huawei Sans" panose="020C0503030203020204" pitchFamily="34" charset="0"/>
            </a:endParaRPr>
          </a:p>
        </p:txBody>
      </p:sp>
      <p:sp>
        <p:nvSpPr>
          <p:cNvPr id="115" name="TextBox 10"/>
          <p:cNvSpPr txBox="1"/>
          <p:nvPr/>
        </p:nvSpPr>
        <p:spPr bwMode="gray">
          <a:xfrm>
            <a:off x="8812852" y="3306730"/>
            <a:ext cx="603050"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Active</a:t>
            </a:r>
            <a:endParaRPr lang="en-US" sz="1200" dirty="0">
              <a:latin typeface="Huawei Sans" panose="020C0503030203020204" pitchFamily="34" charset="0"/>
            </a:endParaRPr>
          </a:p>
        </p:txBody>
      </p:sp>
      <p:cxnSp>
        <p:nvCxnSpPr>
          <p:cNvPr id="116" name="Straight Arrow Connector 70"/>
          <p:cNvCxnSpPr/>
          <p:nvPr/>
        </p:nvCxnSpPr>
        <p:spPr bwMode="gray">
          <a:xfrm flipH="1" flipV="1">
            <a:off x="6984182" y="5350359"/>
            <a:ext cx="672520" cy="466720"/>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121" name="Straight Arrow Connector 70"/>
          <p:cNvCxnSpPr/>
          <p:nvPr/>
        </p:nvCxnSpPr>
        <p:spPr bwMode="gray">
          <a:xfrm flipV="1">
            <a:off x="6758075" y="4193838"/>
            <a:ext cx="0" cy="580061"/>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123" name="Straight Arrow Connector 70"/>
          <p:cNvCxnSpPr/>
          <p:nvPr/>
        </p:nvCxnSpPr>
        <p:spPr bwMode="gray">
          <a:xfrm flipV="1">
            <a:off x="6758075" y="3003668"/>
            <a:ext cx="0" cy="580061"/>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124" name="Straight Arrow Connector 70"/>
          <p:cNvCxnSpPr/>
          <p:nvPr/>
        </p:nvCxnSpPr>
        <p:spPr bwMode="gray">
          <a:xfrm flipV="1">
            <a:off x="7038330" y="2014714"/>
            <a:ext cx="567741" cy="384026"/>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127" name="Straight Arrow Connector 70"/>
          <p:cNvCxnSpPr/>
          <p:nvPr/>
        </p:nvCxnSpPr>
        <p:spPr bwMode="gray">
          <a:xfrm>
            <a:off x="8677375" y="1981752"/>
            <a:ext cx="620242" cy="415057"/>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cxnSp>
        <p:nvCxnSpPr>
          <p:cNvPr id="129" name="Straight Arrow Connector 70"/>
          <p:cNvCxnSpPr/>
          <p:nvPr/>
        </p:nvCxnSpPr>
        <p:spPr bwMode="gray">
          <a:xfrm>
            <a:off x="9527360" y="2959903"/>
            <a:ext cx="0" cy="560546"/>
          </a:xfrm>
          <a:prstGeom prst="straightConnector1">
            <a:avLst/>
          </a:prstGeom>
          <a:solidFill>
            <a:schemeClr val="accent1"/>
          </a:solidFill>
          <a:ln w="28575" cap="flat" cmpd="sng" algn="ctr">
            <a:solidFill>
              <a:srgbClr val="30B5C5"/>
            </a:solidFill>
            <a:prstDash val="solid"/>
            <a:round/>
            <a:headEnd type="none" w="med" len="med"/>
            <a:tailEnd type="triangle" w="med" len="med"/>
          </a:ln>
          <a:effectLst/>
        </p:spPr>
      </p:cxnSp>
      <p:sp>
        <p:nvSpPr>
          <p:cNvPr id="146" name="Rectangle 68"/>
          <p:cNvSpPr/>
          <p:nvPr/>
        </p:nvSpPr>
        <p:spPr bwMode="gray">
          <a:xfrm>
            <a:off x="10129661" y="3033194"/>
            <a:ext cx="1619427" cy="1169551"/>
          </a:xfrm>
          <a:prstGeom prst="rect">
            <a:avLst/>
          </a:prstGeom>
        </p:spPr>
        <p:txBody>
          <a:bodyPr wrap="square">
            <a:spAutoFit/>
          </a:bodyPr>
          <a:lstStyle/>
          <a:p>
            <a:pPr fontAlgn="ctr">
              <a:spcAft>
                <a:spcPts val="600"/>
              </a:spcAft>
            </a:pPr>
            <a:r>
              <a:rPr lang="en-US" sz="1400" dirty="0" smtClean="0">
                <a:latin typeface="Huawei Sans" panose="020C0503030203020204" pitchFamily="34" charset="0"/>
              </a:rPr>
              <a:t>No matching session entry is found, and the return packets are discarded.</a:t>
            </a:r>
            <a:endParaRPr lang="en-US" sz="1400" dirty="0">
              <a:latin typeface="Huawei Sans" panose="020C0503030203020204" pitchFamily="34" charset="0"/>
            </a:endParaRPr>
          </a:p>
        </p:txBody>
      </p:sp>
      <p:sp>
        <p:nvSpPr>
          <p:cNvPr id="151" name="圆角矩形 75"/>
          <p:cNvSpPr/>
          <p:nvPr/>
        </p:nvSpPr>
        <p:spPr bwMode="gray">
          <a:xfrm>
            <a:off x="480237" y="1521637"/>
            <a:ext cx="5527243" cy="4599246"/>
          </a:xfrm>
          <a:prstGeom prst="roundRect">
            <a:avLst>
              <a:gd name="adj" fmla="val 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2" name="圆角矩形 75"/>
          <p:cNvSpPr/>
          <p:nvPr/>
        </p:nvSpPr>
        <p:spPr bwMode="gray">
          <a:xfrm>
            <a:off x="6211764" y="1521636"/>
            <a:ext cx="5537324" cy="4599247"/>
          </a:xfrm>
          <a:prstGeom prst="roundRect">
            <a:avLst>
              <a:gd name="adj" fmla="val 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181554837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502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18"/>
          <p:cNvCxnSpPr/>
          <p:nvPr/>
        </p:nvCxnSpPr>
        <p:spPr bwMode="gray">
          <a:xfrm>
            <a:off x="1543538" y="3764943"/>
            <a:ext cx="2572169"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sp>
        <p:nvSpPr>
          <p:cNvPr id="2" name="标题 1"/>
          <p:cNvSpPr>
            <a:spLocks noGrp="1"/>
          </p:cNvSpPr>
          <p:nvPr>
            <p:ph type="title"/>
          </p:nvPr>
        </p:nvSpPr>
        <p:spPr bwMode="gray"/>
        <p:txBody>
          <a:bodyPr/>
          <a:lstStyle/>
          <a:p>
            <a:r>
              <a:rPr lang="en-US" smtClean="0"/>
              <a:t>Hot Standby Overview</a:t>
            </a:r>
            <a:endParaRPr lang="en-US" altLang="zh-CN" dirty="0">
              <a:sym typeface="Huawei Sans" panose="020C0503030203020204" pitchFamily="34" charset="0"/>
            </a:endParaRPr>
          </a:p>
        </p:txBody>
      </p:sp>
      <p:grpSp>
        <p:nvGrpSpPr>
          <p:cNvPr id="7" name="组合 6"/>
          <p:cNvGrpSpPr/>
          <p:nvPr/>
        </p:nvGrpSpPr>
        <p:grpSpPr bwMode="gray">
          <a:xfrm>
            <a:off x="1391138" y="1682967"/>
            <a:ext cx="2572169" cy="4195900"/>
            <a:chOff x="1163114" y="1682967"/>
            <a:chExt cx="2894093" cy="4195900"/>
          </a:xfrm>
        </p:grpSpPr>
        <p:cxnSp>
          <p:nvCxnSpPr>
            <p:cNvPr id="8" name="直接连接符 3"/>
            <p:cNvCxnSpPr/>
            <p:nvPr/>
          </p:nvCxnSpPr>
          <p:spPr bwMode="gray">
            <a:xfrm flipV="1">
              <a:off x="4057206"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 name="直接连接符 3"/>
            <p:cNvCxnSpPr/>
            <p:nvPr/>
          </p:nvCxnSpPr>
          <p:spPr bwMode="gray">
            <a:xfrm flipV="1">
              <a:off x="1187300"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0" name="Group 52"/>
            <p:cNvGrpSpPr/>
            <p:nvPr/>
          </p:nvGrpSpPr>
          <p:grpSpPr bwMode="gray">
            <a:xfrm rot="10800000">
              <a:off x="1187300" y="5026603"/>
              <a:ext cx="2869906" cy="852264"/>
              <a:chOff x="158262" y="1838050"/>
              <a:chExt cx="1565030" cy="1349164"/>
            </a:xfrm>
          </p:grpSpPr>
          <p:cxnSp>
            <p:nvCxnSpPr>
              <p:cNvPr id="16"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7"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11" name="Group 49"/>
            <p:cNvGrpSpPr/>
            <p:nvPr/>
          </p:nvGrpSpPr>
          <p:grpSpPr bwMode="gray">
            <a:xfrm>
              <a:off x="1187300" y="1682967"/>
              <a:ext cx="2869906" cy="852264"/>
              <a:chOff x="158262" y="1838050"/>
              <a:chExt cx="1565030" cy="1349164"/>
            </a:xfrm>
          </p:grpSpPr>
          <p:cxnSp>
            <p:nvCxnSpPr>
              <p:cNvPr id="14"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2"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22" name="图片 76" descr="接入交换机.png"/>
          <p:cNvPicPr>
            <a:picLocks noChangeAspect="1"/>
          </p:cNvPicPr>
          <p:nvPr/>
        </p:nvPicPr>
        <p:blipFill>
          <a:blip r:embed="rId3" cstate="print"/>
          <a:stretch>
            <a:fillRect/>
          </a:stretch>
        </p:blipFill>
        <p:spPr bwMode="gray">
          <a:xfrm>
            <a:off x="1177968" y="2379699"/>
            <a:ext cx="490909" cy="401653"/>
          </a:xfrm>
          <a:prstGeom prst="rect">
            <a:avLst/>
          </a:prstGeom>
        </p:spPr>
      </p:pic>
      <p:sp>
        <p:nvSpPr>
          <p:cNvPr id="23" name="Freeform 159"/>
          <p:cNvSpPr/>
          <p:nvPr/>
        </p:nvSpPr>
        <p:spPr bwMode="gray">
          <a:xfrm flipH="1">
            <a:off x="2266406" y="544956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400" dirty="0" smtClean="0">
                <a:solidFill>
                  <a:schemeClr val="bg1">
                    <a:lumMod val="50000"/>
                  </a:schemeClr>
                </a:solidFill>
                <a:latin typeface="Huawei Sans" panose="020C0503030203020204" pitchFamily="34" charset="0"/>
              </a:rPr>
              <a:t>Intranet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159"/>
          <p:cNvSpPr/>
          <p:nvPr/>
        </p:nvSpPr>
        <p:spPr bwMode="gray">
          <a:xfrm flipH="1">
            <a:off x="2266406" y="152360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76" descr="接入交换机.png"/>
          <p:cNvPicPr>
            <a:picLocks noChangeAspect="1"/>
          </p:cNvPicPr>
          <p:nvPr/>
        </p:nvPicPr>
        <p:blipFill>
          <a:blip r:embed="rId3" cstate="print"/>
          <a:stretch>
            <a:fillRect/>
          </a:stretch>
        </p:blipFill>
        <p:spPr bwMode="gray">
          <a:xfrm>
            <a:off x="3716490" y="2379699"/>
            <a:ext cx="490909" cy="401653"/>
          </a:xfrm>
          <a:prstGeom prst="rect">
            <a:avLst/>
          </a:prstGeom>
        </p:spPr>
      </p:pic>
      <p:pic>
        <p:nvPicPr>
          <p:cNvPr id="26" name="图片 76" descr="接入交换机.png"/>
          <p:cNvPicPr>
            <a:picLocks noChangeAspect="1"/>
          </p:cNvPicPr>
          <p:nvPr/>
        </p:nvPicPr>
        <p:blipFill>
          <a:blip r:embed="rId3" cstate="print"/>
          <a:stretch>
            <a:fillRect/>
          </a:stretch>
        </p:blipFill>
        <p:spPr bwMode="gray">
          <a:xfrm>
            <a:off x="1177968" y="4771179"/>
            <a:ext cx="490909" cy="401653"/>
          </a:xfrm>
          <a:prstGeom prst="rect">
            <a:avLst/>
          </a:prstGeom>
        </p:spPr>
      </p:pic>
      <p:pic>
        <p:nvPicPr>
          <p:cNvPr id="27" name="图片 76" descr="接入交换机.png"/>
          <p:cNvPicPr>
            <a:picLocks noChangeAspect="1"/>
          </p:cNvPicPr>
          <p:nvPr/>
        </p:nvPicPr>
        <p:blipFill>
          <a:blip r:embed="rId3" cstate="print"/>
          <a:stretch>
            <a:fillRect/>
          </a:stretch>
        </p:blipFill>
        <p:spPr bwMode="gray">
          <a:xfrm>
            <a:off x="3716490" y="4771179"/>
            <a:ext cx="490909" cy="401653"/>
          </a:xfrm>
          <a:prstGeom prst="rect">
            <a:avLst/>
          </a:prstGeom>
        </p:spPr>
      </p:pic>
      <p:pic>
        <p:nvPicPr>
          <p:cNvPr id="2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716490" y="3561515"/>
            <a:ext cx="490909" cy="401653"/>
          </a:xfrm>
          <a:prstGeom prst="rect">
            <a:avLst/>
          </a:prstGeom>
        </p:spPr>
      </p:pic>
      <p:pic>
        <p:nvPicPr>
          <p:cNvPr id="3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77968" y="3561515"/>
            <a:ext cx="490909" cy="401653"/>
          </a:xfrm>
          <a:prstGeom prst="rect">
            <a:avLst/>
          </a:prstGeom>
        </p:spPr>
      </p:pic>
      <p:sp>
        <p:nvSpPr>
          <p:cNvPr id="46" name="TextBox 10"/>
          <p:cNvSpPr txBox="1"/>
          <p:nvPr/>
        </p:nvSpPr>
        <p:spPr bwMode="gray">
          <a:xfrm>
            <a:off x="2076058" y="3801701"/>
            <a:ext cx="119295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Heartbeat link</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7" name="Straight Arrow Connector 70"/>
          <p:cNvCxnSpPr/>
          <p:nvPr/>
        </p:nvCxnSpPr>
        <p:spPr bwMode="gray">
          <a:xfrm flipH="1" flipV="1">
            <a:off x="1460904" y="5263675"/>
            <a:ext cx="672520" cy="466720"/>
          </a:xfrm>
          <a:prstGeom prst="straightConnector1">
            <a:avLst/>
          </a:prstGeom>
          <a:solidFill>
            <a:schemeClr val="accent1"/>
          </a:solidFill>
          <a:ln w="28575" cap="flat" cmpd="sng" algn="ctr">
            <a:solidFill>
              <a:srgbClr val="56C4D2"/>
            </a:solidFill>
            <a:prstDash val="solid"/>
            <a:round/>
            <a:headEnd type="none" w="med" len="med"/>
            <a:tailEnd type="triangle" w="med" len="med"/>
          </a:ln>
          <a:effectLst/>
        </p:spPr>
      </p:cxnSp>
      <p:cxnSp>
        <p:nvCxnSpPr>
          <p:cNvPr id="48" name="Straight Arrow Connector 70"/>
          <p:cNvCxnSpPr/>
          <p:nvPr/>
        </p:nvCxnSpPr>
        <p:spPr bwMode="gray">
          <a:xfrm flipV="1">
            <a:off x="1234797" y="4107154"/>
            <a:ext cx="0" cy="580061"/>
          </a:xfrm>
          <a:prstGeom prst="straightConnector1">
            <a:avLst/>
          </a:prstGeom>
          <a:solidFill>
            <a:schemeClr val="accent1"/>
          </a:solidFill>
          <a:ln w="28575" cap="flat" cmpd="sng" algn="ctr">
            <a:solidFill>
              <a:srgbClr val="56C4D2"/>
            </a:solidFill>
            <a:prstDash val="solid"/>
            <a:round/>
            <a:headEnd type="none" w="med" len="med"/>
            <a:tailEnd type="triangle" w="med" len="med"/>
          </a:ln>
          <a:effectLst/>
        </p:spPr>
      </p:cxnSp>
      <p:cxnSp>
        <p:nvCxnSpPr>
          <p:cNvPr id="49" name="Straight Arrow Connector 70"/>
          <p:cNvCxnSpPr/>
          <p:nvPr/>
        </p:nvCxnSpPr>
        <p:spPr bwMode="gray">
          <a:xfrm flipV="1">
            <a:off x="1234797" y="2916984"/>
            <a:ext cx="0" cy="580061"/>
          </a:xfrm>
          <a:prstGeom prst="straightConnector1">
            <a:avLst/>
          </a:prstGeom>
          <a:solidFill>
            <a:schemeClr val="accent1"/>
          </a:solidFill>
          <a:ln w="28575" cap="flat" cmpd="sng" algn="ctr">
            <a:solidFill>
              <a:srgbClr val="56C4D2"/>
            </a:solidFill>
            <a:prstDash val="solid"/>
            <a:round/>
            <a:headEnd type="none" w="med" len="med"/>
            <a:tailEnd type="triangle" w="med" len="med"/>
          </a:ln>
          <a:effectLst/>
        </p:spPr>
      </p:cxnSp>
      <p:cxnSp>
        <p:nvCxnSpPr>
          <p:cNvPr id="50" name="Straight Arrow Connector 70"/>
          <p:cNvCxnSpPr/>
          <p:nvPr/>
        </p:nvCxnSpPr>
        <p:spPr bwMode="gray">
          <a:xfrm flipV="1">
            <a:off x="1515052" y="1928030"/>
            <a:ext cx="567741" cy="384026"/>
          </a:xfrm>
          <a:prstGeom prst="straightConnector1">
            <a:avLst/>
          </a:prstGeom>
          <a:solidFill>
            <a:schemeClr val="accent1"/>
          </a:solidFill>
          <a:ln w="28575" cap="flat" cmpd="sng" algn="ctr">
            <a:solidFill>
              <a:srgbClr val="56C4D2"/>
            </a:solidFill>
            <a:prstDash val="solid"/>
            <a:round/>
            <a:headEnd type="none" w="med" len="med"/>
            <a:tailEnd type="triangle" w="med" len="med"/>
          </a:ln>
          <a:effectLst/>
        </p:spPr>
      </p:cxnSp>
      <p:sp>
        <p:nvSpPr>
          <p:cNvPr id="51" name="TextBox 10"/>
          <p:cNvSpPr txBox="1"/>
          <p:nvPr/>
        </p:nvSpPr>
        <p:spPr bwMode="gray">
          <a:xfrm>
            <a:off x="483675" y="3979008"/>
            <a:ext cx="73783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Service traffic</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2" name="Straight Arrow Connector 70"/>
          <p:cNvCxnSpPr/>
          <p:nvPr/>
        </p:nvCxnSpPr>
        <p:spPr bwMode="gray">
          <a:xfrm>
            <a:off x="1754484" y="3572148"/>
            <a:ext cx="1885449" cy="0"/>
          </a:xfrm>
          <a:prstGeom prst="straightConnector1">
            <a:avLst/>
          </a:prstGeom>
          <a:solidFill>
            <a:schemeClr val="accent1"/>
          </a:solidFill>
          <a:ln w="19050" cap="flat" cmpd="sng" algn="ctr">
            <a:solidFill>
              <a:srgbClr val="56C4D2"/>
            </a:solidFill>
            <a:prstDash val="sysDot"/>
            <a:round/>
            <a:headEnd type="triangle" w="med" len="med"/>
            <a:tailEnd type="triangle" w="med" len="med"/>
          </a:ln>
          <a:effectLst/>
        </p:spPr>
      </p:cxnSp>
      <p:sp>
        <p:nvSpPr>
          <p:cNvPr id="55" name="TextBox 10"/>
          <p:cNvSpPr txBox="1"/>
          <p:nvPr/>
        </p:nvSpPr>
        <p:spPr bwMode="gray">
          <a:xfrm>
            <a:off x="1561130" y="2883874"/>
            <a:ext cx="2288546"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Back up status information and synchronize configuration commands.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 name="圆角矩形 75"/>
          <p:cNvSpPr/>
          <p:nvPr/>
        </p:nvSpPr>
        <p:spPr bwMode="gray">
          <a:xfrm>
            <a:off x="4635224" y="1537415"/>
            <a:ext cx="7113863"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Firewalls working in hot standby mode</a:t>
            </a:r>
            <a:endParaRPr lang="en-US" sz="1600" b="1" dirty="0">
              <a:solidFill>
                <a:schemeClr val="bg1"/>
              </a:solidFill>
              <a:latin typeface="Huawei Sans" panose="020C0503030203020204" pitchFamily="34" charset="0"/>
            </a:endParaRPr>
          </a:p>
        </p:txBody>
      </p:sp>
      <p:sp>
        <p:nvSpPr>
          <p:cNvPr id="59" name="圆角矩形 75"/>
          <p:cNvSpPr/>
          <p:nvPr/>
        </p:nvSpPr>
        <p:spPr bwMode="gray">
          <a:xfrm>
            <a:off x="4635224" y="1941373"/>
            <a:ext cx="7113863" cy="1746455"/>
          </a:xfrm>
          <a:prstGeom prst="roundRect">
            <a:avLst>
              <a:gd name="adj" fmla="val 3921"/>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Hot standby requires two firewalls with the same hardware and software configurations to form a hot standby system. The firewalls are connected through an independent link (heartbeat link) to learn about the health status of each other and back up configurations and entries (such as session entries and IPsec SA information) to each other.</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7800" indent="-17780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If a firewall fails, service traffic can be smoothly switched to the other firewall, preventing service interruption.</a:t>
            </a:r>
            <a:endParaRPr lang="en-US" sz="1400" dirty="0">
              <a:solidFill>
                <a:schemeClr val="tx1"/>
              </a:solidFill>
              <a:latin typeface="Huawei Sans" panose="020C0503030203020204" pitchFamily="34" charset="0"/>
            </a:endParaRPr>
          </a:p>
        </p:txBody>
      </p:sp>
      <p:sp>
        <p:nvSpPr>
          <p:cNvPr id="60" name="圆角矩形 75"/>
          <p:cNvSpPr/>
          <p:nvPr/>
        </p:nvSpPr>
        <p:spPr bwMode="gray">
          <a:xfrm>
            <a:off x="4635224" y="3872616"/>
            <a:ext cx="7113863"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Deployment requirements</a:t>
            </a:r>
            <a:endParaRPr lang="en-US" sz="1600" b="1" dirty="0">
              <a:solidFill>
                <a:schemeClr val="bg1"/>
              </a:solidFill>
              <a:latin typeface="Huawei Sans" panose="020C0503030203020204" pitchFamily="34" charset="0"/>
            </a:endParaRPr>
          </a:p>
        </p:txBody>
      </p:sp>
      <p:sp>
        <p:nvSpPr>
          <p:cNvPr id="61" name="圆角矩形 75"/>
          <p:cNvSpPr/>
          <p:nvPr/>
        </p:nvSpPr>
        <p:spPr bwMode="gray">
          <a:xfrm>
            <a:off x="4635224" y="4276575"/>
            <a:ext cx="7113863" cy="1636128"/>
          </a:xfrm>
          <a:prstGeom prst="roundRect">
            <a:avLst>
              <a:gd name="adj" fmla="val 3921"/>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Currently, hot standby can be implemented only between two devices.</a:t>
            </a:r>
          </a:p>
          <a:p>
            <a:pPr marL="177800" indent="-17780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active and standby devices must have the same product model and version.</a:t>
            </a:r>
          </a:p>
          <a:p>
            <a:pPr marL="177800" indent="-177800" fontAlgn="ctr">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active and standby devices must have the same numbers and types of cards installed in the same arrangement. Otherwise, the information synchronized from the active device does not match the physical configuration of the standby device. As a result, faults occur after an active/standby switchover.</a:t>
            </a:r>
            <a:endParaRPr lang="en-US" sz="14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24118293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18"/>
          <p:cNvCxnSpPr/>
          <p:nvPr/>
        </p:nvCxnSpPr>
        <p:spPr bwMode="gray">
          <a:xfrm>
            <a:off x="1263493" y="3764943"/>
            <a:ext cx="2572169" cy="0"/>
          </a:xfrm>
          <a:prstGeom prst="line">
            <a:avLst/>
          </a:prstGeom>
          <a:solidFill>
            <a:schemeClr val="accent1"/>
          </a:solidFill>
          <a:ln w="19050" cap="flat" cmpd="sng" algn="ctr">
            <a:solidFill>
              <a:srgbClr val="30B5C5"/>
            </a:solidFill>
            <a:prstDash val="solid"/>
            <a:round/>
            <a:headEnd type="none" w="med" len="med"/>
            <a:tailEnd type="none" w="med" len="med"/>
          </a:ln>
          <a:effectLst/>
        </p:spPr>
      </p:cxnSp>
      <p:sp>
        <p:nvSpPr>
          <p:cNvPr id="2" name="标题 1"/>
          <p:cNvSpPr>
            <a:spLocks noGrp="1"/>
          </p:cNvSpPr>
          <p:nvPr>
            <p:ph type="title"/>
          </p:nvPr>
        </p:nvSpPr>
        <p:spPr/>
        <p:txBody>
          <a:bodyPr/>
          <a:lstStyle/>
          <a:p>
            <a:r>
              <a:rPr lang="en-US" smtClean="0"/>
              <a:t>Key Components of Firewall Hot Standby</a:t>
            </a:r>
            <a:endParaRPr lang="en-US" altLang="zh-CN" dirty="0">
              <a:sym typeface="Huawei Sans" panose="020C0503030203020204" pitchFamily="34" charset="0"/>
            </a:endParaRPr>
          </a:p>
        </p:txBody>
      </p:sp>
      <p:grpSp>
        <p:nvGrpSpPr>
          <p:cNvPr id="7" name="组合 6"/>
          <p:cNvGrpSpPr/>
          <p:nvPr/>
        </p:nvGrpSpPr>
        <p:grpSpPr bwMode="gray">
          <a:xfrm>
            <a:off x="1111093" y="1682967"/>
            <a:ext cx="2572169" cy="4195900"/>
            <a:chOff x="1163114" y="1682967"/>
            <a:chExt cx="2894093" cy="4195900"/>
          </a:xfrm>
        </p:grpSpPr>
        <p:cxnSp>
          <p:nvCxnSpPr>
            <p:cNvPr id="8" name="直接连接符 3"/>
            <p:cNvCxnSpPr/>
            <p:nvPr/>
          </p:nvCxnSpPr>
          <p:spPr bwMode="gray">
            <a:xfrm flipV="1">
              <a:off x="4057206"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 name="直接连接符 3"/>
            <p:cNvCxnSpPr/>
            <p:nvPr/>
          </p:nvCxnSpPr>
          <p:spPr bwMode="gray">
            <a:xfrm flipV="1">
              <a:off x="1187300" y="2466712"/>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0" name="Group 52"/>
            <p:cNvGrpSpPr/>
            <p:nvPr/>
          </p:nvGrpSpPr>
          <p:grpSpPr bwMode="gray">
            <a:xfrm rot="10800000">
              <a:off x="1187300" y="5026603"/>
              <a:ext cx="2869906" cy="852264"/>
              <a:chOff x="158262" y="1838050"/>
              <a:chExt cx="1565030" cy="1349164"/>
            </a:xfrm>
          </p:grpSpPr>
          <p:cxnSp>
            <p:nvCxnSpPr>
              <p:cNvPr id="16"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7"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11" name="Group 49"/>
            <p:cNvGrpSpPr/>
            <p:nvPr/>
          </p:nvGrpSpPr>
          <p:grpSpPr bwMode="gray">
            <a:xfrm>
              <a:off x="1187300" y="1682967"/>
              <a:ext cx="2869906" cy="852264"/>
              <a:chOff x="158262" y="1838050"/>
              <a:chExt cx="1565030" cy="1349164"/>
            </a:xfrm>
          </p:grpSpPr>
          <p:cxnSp>
            <p:nvCxnSpPr>
              <p:cNvPr id="14"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5"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12"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22" name="图片 76" descr="接入交换机.png"/>
          <p:cNvPicPr>
            <a:picLocks noChangeAspect="1"/>
          </p:cNvPicPr>
          <p:nvPr/>
        </p:nvPicPr>
        <p:blipFill>
          <a:blip r:embed="rId3" cstate="print"/>
          <a:stretch>
            <a:fillRect/>
          </a:stretch>
        </p:blipFill>
        <p:spPr bwMode="gray">
          <a:xfrm>
            <a:off x="897923" y="2379699"/>
            <a:ext cx="490909" cy="401653"/>
          </a:xfrm>
          <a:prstGeom prst="rect">
            <a:avLst/>
          </a:prstGeom>
        </p:spPr>
      </p:pic>
      <p:sp>
        <p:nvSpPr>
          <p:cNvPr id="23" name="Freeform 159"/>
          <p:cNvSpPr/>
          <p:nvPr/>
        </p:nvSpPr>
        <p:spPr bwMode="gray">
          <a:xfrm flipH="1">
            <a:off x="1986361" y="544956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159"/>
          <p:cNvSpPr/>
          <p:nvPr/>
        </p:nvSpPr>
        <p:spPr bwMode="gray">
          <a:xfrm flipH="1">
            <a:off x="1986361" y="152360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76" descr="接入交换机.png"/>
          <p:cNvPicPr>
            <a:picLocks noChangeAspect="1"/>
          </p:cNvPicPr>
          <p:nvPr/>
        </p:nvPicPr>
        <p:blipFill>
          <a:blip r:embed="rId3" cstate="print"/>
          <a:stretch>
            <a:fillRect/>
          </a:stretch>
        </p:blipFill>
        <p:spPr bwMode="gray">
          <a:xfrm>
            <a:off x="3436445" y="2379699"/>
            <a:ext cx="490909" cy="401653"/>
          </a:xfrm>
          <a:prstGeom prst="rect">
            <a:avLst/>
          </a:prstGeom>
        </p:spPr>
      </p:pic>
      <p:pic>
        <p:nvPicPr>
          <p:cNvPr id="26" name="图片 76" descr="接入交换机.png"/>
          <p:cNvPicPr>
            <a:picLocks noChangeAspect="1"/>
          </p:cNvPicPr>
          <p:nvPr/>
        </p:nvPicPr>
        <p:blipFill>
          <a:blip r:embed="rId3" cstate="print"/>
          <a:stretch>
            <a:fillRect/>
          </a:stretch>
        </p:blipFill>
        <p:spPr bwMode="gray">
          <a:xfrm>
            <a:off x="897923" y="4771179"/>
            <a:ext cx="490909" cy="401653"/>
          </a:xfrm>
          <a:prstGeom prst="rect">
            <a:avLst/>
          </a:prstGeom>
        </p:spPr>
      </p:pic>
      <p:pic>
        <p:nvPicPr>
          <p:cNvPr id="27" name="图片 76" descr="接入交换机.png"/>
          <p:cNvPicPr>
            <a:picLocks noChangeAspect="1"/>
          </p:cNvPicPr>
          <p:nvPr/>
        </p:nvPicPr>
        <p:blipFill>
          <a:blip r:embed="rId3" cstate="print"/>
          <a:stretch>
            <a:fillRect/>
          </a:stretch>
        </p:blipFill>
        <p:spPr bwMode="gray">
          <a:xfrm>
            <a:off x="3436445" y="4771179"/>
            <a:ext cx="490909" cy="401653"/>
          </a:xfrm>
          <a:prstGeom prst="rect">
            <a:avLst/>
          </a:prstGeom>
        </p:spPr>
      </p:pic>
      <p:pic>
        <p:nvPicPr>
          <p:cNvPr id="2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36445" y="3561515"/>
            <a:ext cx="490909" cy="401653"/>
          </a:xfrm>
          <a:prstGeom prst="rect">
            <a:avLst/>
          </a:prstGeom>
        </p:spPr>
      </p:pic>
      <p:pic>
        <p:nvPicPr>
          <p:cNvPr id="3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7923" y="3561515"/>
            <a:ext cx="490909" cy="401653"/>
          </a:xfrm>
          <a:prstGeom prst="rect">
            <a:avLst/>
          </a:prstGeom>
        </p:spPr>
      </p:pic>
      <p:sp>
        <p:nvSpPr>
          <p:cNvPr id="46" name="TextBox 10"/>
          <p:cNvSpPr txBox="1"/>
          <p:nvPr/>
        </p:nvSpPr>
        <p:spPr bwMode="gray">
          <a:xfrm>
            <a:off x="1796013" y="3801701"/>
            <a:ext cx="119295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Heartbeat link</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8" name="圆角矩形 75"/>
          <p:cNvSpPr/>
          <p:nvPr/>
        </p:nvSpPr>
        <p:spPr bwMode="gray">
          <a:xfrm>
            <a:off x="4635224" y="1537415"/>
            <a:ext cx="7113863"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Virtual Router Redundancy Protocol (VRRP)</a:t>
            </a:r>
            <a:endParaRPr lang="en-US" sz="1600" b="1" dirty="0">
              <a:solidFill>
                <a:schemeClr val="bg1"/>
              </a:solidFill>
              <a:latin typeface="Huawei Sans" panose="020C0503030203020204" pitchFamily="34" charset="0"/>
            </a:endParaRPr>
          </a:p>
        </p:txBody>
      </p:sp>
      <p:sp>
        <p:nvSpPr>
          <p:cNvPr id="59" name="圆角矩形 75"/>
          <p:cNvSpPr/>
          <p:nvPr/>
        </p:nvSpPr>
        <p:spPr bwMode="gray">
          <a:xfrm>
            <a:off x="4635224" y="1941373"/>
            <a:ext cx="7113863" cy="974069"/>
          </a:xfrm>
          <a:prstGeom prst="roundRect">
            <a:avLst>
              <a:gd name="adj" fmla="val 3921"/>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spcAft>
                <a:spcPts val="600"/>
              </a:spcAft>
            </a:pPr>
            <a:r>
              <a:rPr lang="en-US" sz="1400" dirty="0" smtClean="0">
                <a:solidFill>
                  <a:schemeClr val="tx1"/>
                </a:solidFill>
                <a:latin typeface="Huawei Sans" panose="020C0503030203020204" pitchFamily="34" charset="0"/>
              </a:rPr>
              <a:t>VRRP is a fault-tolerant protocol. It ensures that when the next-hop router (default gateway) of a host is faulty, the backup router can automatically replace the faulty router to forward packets, thus ensuring the continuity and reliability of network communication.</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0" name="圆角矩形 75"/>
          <p:cNvSpPr/>
          <p:nvPr/>
        </p:nvSpPr>
        <p:spPr bwMode="gray">
          <a:xfrm>
            <a:off x="4635224" y="3097218"/>
            <a:ext cx="7113863"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VRRP Group Management Protocol (</a:t>
            </a:r>
            <a:r>
              <a:rPr lang="en-US" altLang="zh-CN" sz="1600" b="1" dirty="0" smtClean="0">
                <a:solidFill>
                  <a:schemeClr val="bg1"/>
                </a:solidFill>
                <a:latin typeface="Huawei Sans" panose="020C0503030203020204" pitchFamily="34" charset="0"/>
              </a:rPr>
              <a:t>VGMP</a:t>
            </a:r>
            <a:r>
              <a:rPr lang="en-US" altLang="zh-CN" sz="1600" b="1" dirty="0">
                <a:solidFill>
                  <a:schemeClr val="bg1"/>
                </a:solidFill>
                <a:latin typeface="Huawei Sans" panose="020C0503030203020204" pitchFamily="34" charset="0"/>
              </a:rPr>
              <a:t>)</a:t>
            </a:r>
            <a:endParaRPr lang="en-US" sz="1600" b="1" dirty="0">
              <a:solidFill>
                <a:schemeClr val="bg1"/>
              </a:solidFill>
              <a:latin typeface="Huawei Sans" panose="020C0503030203020204" pitchFamily="34" charset="0"/>
            </a:endParaRPr>
          </a:p>
        </p:txBody>
      </p:sp>
      <p:sp>
        <p:nvSpPr>
          <p:cNvPr id="61" name="圆角矩形 75"/>
          <p:cNvSpPr/>
          <p:nvPr/>
        </p:nvSpPr>
        <p:spPr bwMode="gray">
          <a:xfrm>
            <a:off x="4635224" y="3501177"/>
            <a:ext cx="7113863" cy="1101181"/>
          </a:xfrm>
          <a:prstGeom prst="roundRect">
            <a:avLst>
              <a:gd name="adj" fmla="val 3921"/>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spcAft>
                <a:spcPts val="600"/>
              </a:spcAft>
            </a:pPr>
            <a:r>
              <a:rPr lang="en-US" sz="1400" dirty="0" smtClean="0">
                <a:solidFill>
                  <a:schemeClr val="tx1"/>
                </a:solidFill>
                <a:latin typeface="Huawei Sans" panose="020C0503030203020204" pitchFamily="34" charset="0"/>
              </a:rPr>
              <a:t>All VRRP groups on a firewall are added to a VGMP group for centralized status monitoring and management. When detecting a status change in one VRRP group, the VGMP group forces all VRRP groups to perform status switchover, ensuring the status consistency among them.</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3" name="Freeform 14"/>
          <p:cNvSpPr/>
          <p:nvPr/>
        </p:nvSpPr>
        <p:spPr bwMode="gray">
          <a:xfrm flipH="1" flipV="1">
            <a:off x="2229871" y="3932596"/>
            <a:ext cx="1453390" cy="583137"/>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Lst>
            <a:ahLst/>
            <a:cxnLst>
              <a:cxn ang="0">
                <a:pos x="connsiteX0" y="connsiteY0"/>
              </a:cxn>
              <a:cxn ang="0">
                <a:pos x="connsiteX1" y="connsiteY1"/>
              </a:cxn>
              <a:cxn ang="0">
                <a:pos x="connsiteX2" y="connsiteY2"/>
              </a:cxn>
              <a:cxn ang="0">
                <a:pos x="connsiteX3" y="connsiteY3"/>
              </a:cxn>
            </a:cxnLst>
            <a:rect l="l" t="t" r="r" b="b"/>
            <a:pathLst>
              <a:path w="2046100" h="4095243">
                <a:moveTo>
                  <a:pt x="0" y="3430059"/>
                </a:moveTo>
                <a:lnTo>
                  <a:pt x="1618066" y="0"/>
                </a:lnTo>
                <a:lnTo>
                  <a:pt x="2046100" y="1467621"/>
                </a:lnTo>
                <a:lnTo>
                  <a:pt x="25126" y="4095243"/>
                </a:lnTo>
              </a:path>
            </a:pathLst>
          </a:custGeom>
          <a:gradFill flip="none" rotWithShape="0">
            <a:gsLst>
              <a:gs pos="0">
                <a:schemeClr val="bg1">
                  <a:alpha val="0"/>
                </a:schemeClr>
              </a:gs>
              <a:gs pos="100000">
                <a:srgbClr val="FFCC66"/>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21"/>
          <p:cNvSpPr/>
          <p:nvPr/>
        </p:nvSpPr>
        <p:spPr bwMode="gray">
          <a:xfrm flipV="1">
            <a:off x="1121322" y="3932596"/>
            <a:ext cx="1498902" cy="608536"/>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23"/>
          <p:cNvSpPr/>
          <p:nvPr/>
        </p:nvSpPr>
        <p:spPr bwMode="gray">
          <a:xfrm flipH="1">
            <a:off x="2229871" y="3070219"/>
            <a:ext cx="1453390" cy="492960"/>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 name="connsiteX0" fmla="*/ 0 w 2046100"/>
              <a:gd name="connsiteY0" fmla="*/ 3661572 h 4326756"/>
              <a:gd name="connsiteX1" fmla="*/ 1543798 w 2046100"/>
              <a:gd name="connsiteY1" fmla="*/ 0 h 4326756"/>
              <a:gd name="connsiteX2" fmla="*/ 2046100 w 2046100"/>
              <a:gd name="connsiteY2" fmla="*/ 1699134 h 4326756"/>
              <a:gd name="connsiteX3" fmla="*/ 25126 w 2046100"/>
              <a:gd name="connsiteY3" fmla="*/ 4326756 h 4326756"/>
            </a:gdLst>
            <a:ahLst/>
            <a:cxnLst>
              <a:cxn ang="0">
                <a:pos x="connsiteX0" y="connsiteY0"/>
              </a:cxn>
              <a:cxn ang="0">
                <a:pos x="connsiteX1" y="connsiteY1"/>
              </a:cxn>
              <a:cxn ang="0">
                <a:pos x="connsiteX2" y="connsiteY2"/>
              </a:cxn>
              <a:cxn ang="0">
                <a:pos x="connsiteX3" y="connsiteY3"/>
              </a:cxn>
            </a:cxnLst>
            <a:rect l="l" t="t" r="r" b="b"/>
            <a:pathLst>
              <a:path w="2046100" h="4326756">
                <a:moveTo>
                  <a:pt x="0" y="3661572"/>
                </a:moveTo>
                <a:lnTo>
                  <a:pt x="1543798" y="0"/>
                </a:lnTo>
                <a:lnTo>
                  <a:pt x="2046100" y="1699134"/>
                </a:lnTo>
                <a:lnTo>
                  <a:pt x="25126" y="4326756"/>
                </a:lnTo>
              </a:path>
            </a:pathLst>
          </a:custGeom>
          <a:gradFill flip="none" rotWithShape="0">
            <a:gsLst>
              <a:gs pos="0">
                <a:schemeClr val="bg1">
                  <a:alpha val="0"/>
                </a:schemeClr>
              </a:gs>
              <a:gs pos="100000">
                <a:srgbClr val="FFCC6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24"/>
          <p:cNvSpPr/>
          <p:nvPr/>
        </p:nvSpPr>
        <p:spPr bwMode="gray">
          <a:xfrm>
            <a:off x="1121322" y="3076277"/>
            <a:ext cx="1498902" cy="486905"/>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34151" y="3561515"/>
            <a:ext cx="490909" cy="401653"/>
          </a:xfrm>
          <a:prstGeom prst="rect">
            <a:avLst/>
          </a:prstGeom>
        </p:spPr>
      </p:pic>
      <p:sp>
        <p:nvSpPr>
          <p:cNvPr id="69" name="Oval 15"/>
          <p:cNvSpPr>
            <a:spLocks noChangeAspect="1"/>
          </p:cNvSpPr>
          <p:nvPr/>
        </p:nvSpPr>
        <p:spPr bwMode="gray">
          <a:xfrm>
            <a:off x="3613728" y="388607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Oval 26"/>
          <p:cNvSpPr>
            <a:spLocks noChangeAspect="1"/>
          </p:cNvSpPr>
          <p:nvPr/>
        </p:nvSpPr>
        <p:spPr bwMode="gray">
          <a:xfrm>
            <a:off x="3613728" y="3490425"/>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Oval 22"/>
          <p:cNvSpPr>
            <a:spLocks noChangeAspect="1"/>
          </p:cNvSpPr>
          <p:nvPr/>
        </p:nvSpPr>
        <p:spPr bwMode="gray">
          <a:xfrm>
            <a:off x="1075206" y="3886079"/>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27"/>
          <p:cNvSpPr>
            <a:spLocks noChangeAspect="1"/>
          </p:cNvSpPr>
          <p:nvPr/>
        </p:nvSpPr>
        <p:spPr bwMode="gray">
          <a:xfrm>
            <a:off x="1075206" y="3490425"/>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79"/>
          <p:cNvSpPr txBox="1"/>
          <p:nvPr/>
        </p:nvSpPr>
        <p:spPr bwMode="gray">
          <a:xfrm>
            <a:off x="3320060" y="5743231"/>
            <a:ext cx="1016484" cy="378436"/>
          </a:xfrm>
          <a:prstGeom prst="roundRect">
            <a:avLst>
              <a:gd name="adj" fmla="val 30550"/>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VGMP group status</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79"/>
          <p:cNvSpPr txBox="1"/>
          <p:nvPr/>
        </p:nvSpPr>
        <p:spPr bwMode="gray">
          <a:xfrm>
            <a:off x="1110440"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Active</a:t>
            </a:r>
            <a:endParaRPr lang="en-US" dirty="0">
              <a:latin typeface="Huawei Sans" panose="020C0503030203020204" pitchFamily="34" charset="0"/>
            </a:endParaRPr>
          </a:p>
        </p:txBody>
      </p:sp>
      <p:sp>
        <p:nvSpPr>
          <p:cNvPr id="75" name="TextBox 179"/>
          <p:cNvSpPr txBox="1"/>
          <p:nvPr/>
        </p:nvSpPr>
        <p:spPr bwMode="gray">
          <a:xfrm>
            <a:off x="3028290"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Standby</a:t>
            </a:r>
            <a:endParaRPr lang="en-US" dirty="0">
              <a:latin typeface="Huawei Sans" panose="020C0503030203020204" pitchFamily="34" charset="0"/>
            </a:endParaRPr>
          </a:p>
        </p:txBody>
      </p:sp>
      <p:sp>
        <p:nvSpPr>
          <p:cNvPr id="76" name="圆角矩形 75"/>
          <p:cNvSpPr/>
          <p:nvPr/>
        </p:nvSpPr>
        <p:spPr bwMode="gray">
          <a:xfrm>
            <a:off x="4635224" y="4763635"/>
            <a:ext cx="7113863" cy="360000"/>
          </a:xfrm>
          <a:prstGeom prst="roundRect">
            <a:avLst>
              <a:gd name="adj" fmla="val 10604"/>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solidFill>
                <a:latin typeface="Huawei Sans" panose="020C0503030203020204" pitchFamily="34" charset="0"/>
              </a:rPr>
              <a:t> </a:t>
            </a:r>
            <a:r>
              <a:rPr lang="en-US" sz="1600" b="1" dirty="0" smtClean="0">
                <a:solidFill>
                  <a:schemeClr val="bg1"/>
                </a:solidFill>
                <a:latin typeface="Huawei Sans" panose="020C0503030203020204" pitchFamily="34" charset="0"/>
              </a:rPr>
              <a:t>Huawei Redundancy Protocol (</a:t>
            </a:r>
            <a:r>
              <a:rPr lang="en-US" altLang="zh-CN" sz="1600" b="1" dirty="0" smtClean="0">
                <a:solidFill>
                  <a:schemeClr val="bg1"/>
                </a:solidFill>
                <a:latin typeface="Huawei Sans" panose="020C0503030203020204" pitchFamily="34" charset="0"/>
              </a:rPr>
              <a:t>HRP</a:t>
            </a:r>
            <a:r>
              <a:rPr lang="en-US" sz="1600" b="1" dirty="0" smtClean="0">
                <a:solidFill>
                  <a:schemeClr val="bg1"/>
                </a:solidFill>
                <a:latin typeface="Huawei Sans" panose="020C0503030203020204" pitchFamily="34" charset="0"/>
              </a:rPr>
              <a:t>)</a:t>
            </a:r>
            <a:endParaRPr lang="en-US" sz="1600" b="1" dirty="0">
              <a:solidFill>
                <a:schemeClr val="bg1"/>
              </a:solidFill>
              <a:latin typeface="Huawei Sans" panose="020C0503030203020204" pitchFamily="34" charset="0"/>
            </a:endParaRPr>
          </a:p>
        </p:txBody>
      </p:sp>
      <p:sp>
        <p:nvSpPr>
          <p:cNvPr id="77" name="圆角矩形 75"/>
          <p:cNvSpPr/>
          <p:nvPr/>
        </p:nvSpPr>
        <p:spPr bwMode="gray">
          <a:xfrm>
            <a:off x="4635224" y="5167595"/>
            <a:ext cx="7113863" cy="467662"/>
          </a:xfrm>
          <a:prstGeom prst="roundRect">
            <a:avLst>
              <a:gd name="adj" fmla="val 3921"/>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spcAft>
                <a:spcPts val="600"/>
              </a:spcAft>
            </a:pPr>
            <a:r>
              <a:rPr lang="en-US" sz="1400" dirty="0" smtClean="0">
                <a:solidFill>
                  <a:schemeClr val="tx1"/>
                </a:solidFill>
                <a:latin typeface="Huawei Sans" panose="020C0503030203020204" pitchFamily="34" charset="0"/>
              </a:rPr>
              <a:t>HRP implements backup of dynamic status data and key configuration commands between the active and standby firewalls.</a:t>
            </a:r>
            <a:endParaRPr lang="en-US" sz="1400" dirty="0">
              <a:solidFill>
                <a:schemeClr val="tx1"/>
              </a:solidFill>
              <a:latin typeface="Huawei Sans" panose="020C0503030203020204" pitchFamily="34" charset="0"/>
            </a:endParaRPr>
          </a:p>
        </p:txBody>
      </p:sp>
      <p:cxnSp>
        <p:nvCxnSpPr>
          <p:cNvPr id="78" name="Straight Arrow Connector 70"/>
          <p:cNvCxnSpPr/>
          <p:nvPr/>
        </p:nvCxnSpPr>
        <p:spPr bwMode="gray">
          <a:xfrm>
            <a:off x="1831806" y="3572148"/>
            <a:ext cx="1170715" cy="0"/>
          </a:xfrm>
          <a:prstGeom prst="straightConnector1">
            <a:avLst/>
          </a:prstGeom>
          <a:solidFill>
            <a:schemeClr val="accent1"/>
          </a:solidFill>
          <a:ln w="19050" cap="flat" cmpd="sng" algn="ctr">
            <a:solidFill>
              <a:srgbClr val="30B5C5"/>
            </a:solidFill>
            <a:prstDash val="sysDot"/>
            <a:round/>
            <a:headEnd type="triangle" w="med" len="med"/>
            <a:tailEnd type="triangle" w="med" len="med"/>
          </a:ln>
          <a:effectLst/>
        </p:spPr>
      </p:cxnSp>
      <p:sp>
        <p:nvSpPr>
          <p:cNvPr id="79" name="TextBox 10"/>
          <p:cNvSpPr txBox="1"/>
          <p:nvPr/>
        </p:nvSpPr>
        <p:spPr bwMode="gray">
          <a:xfrm>
            <a:off x="2150276" y="3438658"/>
            <a:ext cx="484427" cy="276999"/>
          </a:xfrm>
          <a:prstGeom prst="rect">
            <a:avLst/>
          </a:prstGeom>
          <a:solidFill>
            <a:schemeClr val="bg1"/>
          </a:solidFill>
        </p:spPr>
        <p:txBody>
          <a:bodyPr wrap="none" rtlCol="0">
            <a:spAutoFit/>
          </a:bodyPr>
          <a:lstStyle/>
          <a:p>
            <a:pPr algn="ctr" fontAlgn="ctr"/>
            <a:r>
              <a:rPr lang="en-US" sz="1200" dirty="0" smtClean="0">
                <a:latin typeface="Huawei Sans" panose="020C0503030203020204" pitchFamily="34" charset="0"/>
              </a:rPr>
              <a:t>HRP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TextBox 13"/>
          <p:cNvSpPr txBox="1"/>
          <p:nvPr/>
        </p:nvSpPr>
        <p:spPr bwMode="gray">
          <a:xfrm>
            <a:off x="1852931" y="4303243"/>
            <a:ext cx="1103635"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a:t>
            </a:r>
          </a:p>
          <a:p>
            <a:pPr algn="ctr" fontAlgn="ctr"/>
            <a:r>
              <a:rPr lang="en-US" sz="1200" b="1" dirty="0" smtClean="0">
                <a:latin typeface="Huawei Sans" panose="020C0503030203020204" pitchFamily="34" charset="0"/>
              </a:rPr>
              <a:t>192.168.1.1</a:t>
            </a:r>
            <a:endParaRPr lang="en-US" sz="1200" b="1" dirty="0">
              <a:latin typeface="Huawei Sans" panose="020C0503030203020204" pitchFamily="34" charset="0"/>
            </a:endParaRPr>
          </a:p>
        </p:txBody>
      </p:sp>
      <p:sp>
        <p:nvSpPr>
          <p:cNvPr id="83" name="TextBox 25"/>
          <p:cNvSpPr txBox="1"/>
          <p:nvPr/>
        </p:nvSpPr>
        <p:spPr bwMode="gray">
          <a:xfrm>
            <a:off x="1767972" y="2915443"/>
            <a:ext cx="1273554"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VRID100</a:t>
            </a:r>
          </a:p>
          <a:p>
            <a:pPr algn="ctr" fontAlgn="ctr"/>
            <a:r>
              <a:rPr lang="en-US" sz="1200" b="1" dirty="0" smtClean="0">
                <a:latin typeface="Huawei Sans" panose="020C0503030203020204" pitchFamily="34" charset="0"/>
              </a:rPr>
              <a:t>10.1.1.1</a:t>
            </a:r>
            <a:endParaRPr lang="en-US" sz="1200" b="1" dirty="0">
              <a:latin typeface="Huawei Sans" panose="020C0503030203020204" pitchFamily="34" charset="0"/>
            </a:endParaRPr>
          </a:p>
        </p:txBody>
      </p:sp>
    </p:spTree>
    <p:extLst>
      <p:ext uri="{BB962C8B-B14F-4D97-AF65-F5344CB8AC3E}">
        <p14:creationId xmlns:p14="http://schemas.microsoft.com/office/powerpoint/2010/main" val="222073369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Key Components of Firewall Hot Standby: VRRP and VGMP</a:t>
            </a:r>
            <a:endParaRPr lang="en-US" altLang="zh-CN" dirty="0">
              <a:sym typeface="Huawei Sans" panose="020C0503030203020204" pitchFamily="34" charset="0"/>
            </a:endParaRPr>
          </a:p>
        </p:txBody>
      </p:sp>
      <p:cxnSp>
        <p:nvCxnSpPr>
          <p:cNvPr id="3" name="Straight Connector 18"/>
          <p:cNvCxnSpPr/>
          <p:nvPr/>
        </p:nvCxnSpPr>
        <p:spPr bwMode="gray">
          <a:xfrm>
            <a:off x="1263493" y="3764943"/>
            <a:ext cx="2572169" cy="0"/>
          </a:xfrm>
          <a:prstGeom prst="line">
            <a:avLst/>
          </a:prstGeom>
          <a:solidFill>
            <a:schemeClr val="accent1"/>
          </a:solidFill>
          <a:ln w="19050" cap="flat" cmpd="sng" algn="ctr">
            <a:solidFill>
              <a:srgbClr val="C00000"/>
            </a:solidFill>
            <a:prstDash val="solid"/>
            <a:round/>
            <a:headEnd type="none" w="med" len="med"/>
            <a:tailEnd type="none" w="med" len="med"/>
          </a:ln>
          <a:effectLst/>
        </p:spPr>
      </p:cxnSp>
      <p:grpSp>
        <p:nvGrpSpPr>
          <p:cNvPr id="4" name="组合 3"/>
          <p:cNvGrpSpPr/>
          <p:nvPr/>
        </p:nvGrpSpPr>
        <p:grpSpPr bwMode="gray">
          <a:xfrm>
            <a:off x="1111093" y="1682967"/>
            <a:ext cx="2572169" cy="4195900"/>
            <a:chOff x="1163114" y="1682967"/>
            <a:chExt cx="2894093" cy="4195900"/>
          </a:xfrm>
        </p:grpSpPr>
        <p:cxnSp>
          <p:nvCxnSpPr>
            <p:cNvPr id="5" name="直接连接符 3"/>
            <p:cNvCxnSpPr/>
            <p:nvPr/>
          </p:nvCxnSpPr>
          <p:spPr bwMode="gray">
            <a:xfrm flipV="1">
              <a:off x="4057206" y="2466712"/>
              <a:ext cx="0" cy="2400852"/>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 name="直接连接符 3"/>
            <p:cNvCxnSpPr/>
            <p:nvPr/>
          </p:nvCxnSpPr>
          <p:spPr bwMode="gray">
            <a:xfrm flipV="1">
              <a:off x="1187300" y="2466712"/>
              <a:ext cx="0" cy="2474743"/>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7" name="Group 52"/>
            <p:cNvGrpSpPr/>
            <p:nvPr/>
          </p:nvGrpSpPr>
          <p:grpSpPr bwMode="gray">
            <a:xfrm rot="10800000">
              <a:off x="1187300" y="5026603"/>
              <a:ext cx="2869906" cy="852264"/>
              <a:chOff x="158262" y="1838050"/>
              <a:chExt cx="1565030" cy="1349164"/>
            </a:xfrm>
          </p:grpSpPr>
          <p:cxnSp>
            <p:nvCxnSpPr>
              <p:cNvPr id="13"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8" name="Group 49"/>
            <p:cNvGrpSpPr/>
            <p:nvPr/>
          </p:nvGrpSpPr>
          <p:grpSpPr bwMode="gray">
            <a:xfrm>
              <a:off x="1187300" y="1682967"/>
              <a:ext cx="2869906" cy="852264"/>
              <a:chOff x="158262" y="1838050"/>
              <a:chExt cx="1565030" cy="1349164"/>
            </a:xfrm>
          </p:grpSpPr>
          <p:cxnSp>
            <p:nvCxnSpPr>
              <p:cNvPr id="11"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9"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15" name="图片 76" descr="接入交换机.png"/>
          <p:cNvPicPr>
            <a:picLocks noChangeAspect="1"/>
          </p:cNvPicPr>
          <p:nvPr/>
        </p:nvPicPr>
        <p:blipFill>
          <a:blip r:embed="rId3" cstate="print"/>
          <a:stretch>
            <a:fillRect/>
          </a:stretch>
        </p:blipFill>
        <p:spPr bwMode="gray">
          <a:xfrm>
            <a:off x="897923" y="2379699"/>
            <a:ext cx="490909" cy="401653"/>
          </a:xfrm>
          <a:prstGeom prst="rect">
            <a:avLst/>
          </a:prstGeom>
        </p:spPr>
      </p:pic>
      <p:sp>
        <p:nvSpPr>
          <p:cNvPr id="16" name="Freeform 159"/>
          <p:cNvSpPr/>
          <p:nvPr/>
        </p:nvSpPr>
        <p:spPr bwMode="gray">
          <a:xfrm flipH="1">
            <a:off x="1986361" y="544956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76" descr="接入交换机.png"/>
          <p:cNvPicPr>
            <a:picLocks noChangeAspect="1"/>
          </p:cNvPicPr>
          <p:nvPr/>
        </p:nvPicPr>
        <p:blipFill>
          <a:blip r:embed="rId3" cstate="print"/>
          <a:stretch>
            <a:fillRect/>
          </a:stretch>
        </p:blipFill>
        <p:spPr bwMode="gray">
          <a:xfrm>
            <a:off x="3436445" y="2379699"/>
            <a:ext cx="490909" cy="401653"/>
          </a:xfrm>
          <a:prstGeom prst="rect">
            <a:avLst/>
          </a:prstGeom>
        </p:spPr>
      </p:pic>
      <p:pic>
        <p:nvPicPr>
          <p:cNvPr id="19" name="图片 76" descr="接入交换机.png"/>
          <p:cNvPicPr>
            <a:picLocks noChangeAspect="1"/>
          </p:cNvPicPr>
          <p:nvPr/>
        </p:nvPicPr>
        <p:blipFill>
          <a:blip r:embed="rId3" cstate="print"/>
          <a:stretch>
            <a:fillRect/>
          </a:stretch>
        </p:blipFill>
        <p:spPr bwMode="gray">
          <a:xfrm>
            <a:off x="897923" y="4771179"/>
            <a:ext cx="490909" cy="401653"/>
          </a:xfrm>
          <a:prstGeom prst="rect">
            <a:avLst/>
          </a:prstGeom>
        </p:spPr>
      </p:pic>
      <p:pic>
        <p:nvPicPr>
          <p:cNvPr id="20" name="图片 76" descr="接入交换机.png"/>
          <p:cNvPicPr>
            <a:picLocks noChangeAspect="1"/>
          </p:cNvPicPr>
          <p:nvPr/>
        </p:nvPicPr>
        <p:blipFill>
          <a:blip r:embed="rId3" cstate="print"/>
          <a:stretch>
            <a:fillRect/>
          </a:stretch>
        </p:blipFill>
        <p:spPr bwMode="gray">
          <a:xfrm>
            <a:off x="3436445" y="4771179"/>
            <a:ext cx="490909" cy="401653"/>
          </a:xfrm>
          <a:prstGeom prst="rect">
            <a:avLst/>
          </a:prstGeom>
        </p:spPr>
      </p:pic>
      <p:pic>
        <p:nvPicPr>
          <p:cNvPr id="2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36445" y="3561515"/>
            <a:ext cx="490909" cy="401653"/>
          </a:xfrm>
          <a:prstGeom prst="rect">
            <a:avLst/>
          </a:prstGeom>
        </p:spPr>
      </p:pic>
      <p:pic>
        <p:nvPicPr>
          <p:cNvPr id="2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97923" y="3561515"/>
            <a:ext cx="490909" cy="401653"/>
          </a:xfrm>
          <a:prstGeom prst="rect">
            <a:avLst/>
          </a:prstGeom>
        </p:spPr>
      </p:pic>
      <p:pic>
        <p:nvPicPr>
          <p:cNvPr id="3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434151" y="3561515"/>
            <a:ext cx="490909" cy="401653"/>
          </a:xfrm>
          <a:prstGeom prst="rect">
            <a:avLst/>
          </a:prstGeom>
        </p:spPr>
      </p:pic>
      <p:sp>
        <p:nvSpPr>
          <p:cNvPr id="36" name="TextBox 179"/>
          <p:cNvSpPr txBox="1"/>
          <p:nvPr/>
        </p:nvSpPr>
        <p:spPr bwMode="gray">
          <a:xfrm>
            <a:off x="1110440"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Active</a:t>
            </a:r>
            <a:endParaRPr lang="en-US" dirty="0">
              <a:latin typeface="Huawei Sans" panose="020C0503030203020204" pitchFamily="34" charset="0"/>
            </a:endParaRPr>
          </a:p>
        </p:txBody>
      </p:sp>
      <p:sp>
        <p:nvSpPr>
          <p:cNvPr id="37" name="TextBox 179"/>
          <p:cNvSpPr txBox="1"/>
          <p:nvPr/>
        </p:nvSpPr>
        <p:spPr bwMode="gray">
          <a:xfrm>
            <a:off x="3028290"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Standby</a:t>
            </a:r>
            <a:endParaRPr lang="en-US" dirty="0">
              <a:latin typeface="Huawei Sans" panose="020C0503030203020204" pitchFamily="34" charset="0"/>
            </a:endParaRPr>
          </a:p>
        </p:txBody>
      </p:sp>
      <p:sp>
        <p:nvSpPr>
          <p:cNvPr id="41" name="TextBox 179"/>
          <p:cNvSpPr txBox="1"/>
          <p:nvPr/>
        </p:nvSpPr>
        <p:spPr bwMode="gray">
          <a:xfrm>
            <a:off x="4768394" y="5751498"/>
            <a:ext cx="1016484" cy="346953"/>
          </a:xfrm>
          <a:prstGeom prst="roundRect">
            <a:avLst>
              <a:gd name="adj" fmla="val 30550"/>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VGMP group status</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3"/>
          <p:cNvSpPr txBox="1"/>
          <p:nvPr/>
        </p:nvSpPr>
        <p:spPr bwMode="gray">
          <a:xfrm>
            <a:off x="443859" y="3972786"/>
            <a:ext cx="704039"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VRRP</a:t>
            </a:r>
          </a:p>
          <a:p>
            <a:pPr algn="r" fontAlgn="ctr"/>
            <a:r>
              <a:rPr lang="en-US" sz="1200" b="1" dirty="0" smtClean="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6" name="TextBox 13"/>
          <p:cNvSpPr txBox="1"/>
          <p:nvPr/>
        </p:nvSpPr>
        <p:spPr bwMode="gray">
          <a:xfrm>
            <a:off x="443859" y="3084561"/>
            <a:ext cx="704039"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VRRP</a:t>
            </a:r>
          </a:p>
          <a:p>
            <a:pPr algn="r" fontAlgn="ctr"/>
            <a:r>
              <a:rPr lang="en-US" sz="1200" b="1" dirty="0" smtClean="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7" name="TextBox 13"/>
          <p:cNvSpPr txBox="1"/>
          <p:nvPr/>
        </p:nvSpPr>
        <p:spPr bwMode="gray">
          <a:xfrm>
            <a:off x="3645804" y="3972786"/>
            <a:ext cx="692818" cy="461665"/>
          </a:xfrm>
          <a:prstGeom prst="rect">
            <a:avLst/>
          </a:prstGeom>
          <a:noFill/>
        </p:spPr>
        <p:txBody>
          <a:bodyPr wrap="none" rtlCol="0">
            <a:spAutoFit/>
          </a:bodyPr>
          <a:lstStyle/>
          <a:p>
            <a:pPr fontAlgn="ctr"/>
            <a:r>
              <a:rPr lang="en-US" sz="1200" dirty="0" smtClean="0">
                <a:latin typeface="Huawei Sans" panose="020C0503030203020204" pitchFamily="34" charset="0"/>
              </a:rPr>
              <a:t>VRRP </a:t>
            </a:r>
          </a:p>
          <a:p>
            <a:pPr fontAlgn="ctr"/>
            <a:r>
              <a:rPr lang="en-US" altLang="zh-CN" sz="1200" dirty="0">
                <a:latin typeface="Huawei Sans" panose="020C0503030203020204" pitchFamily="34" charset="0"/>
              </a:rPr>
              <a:t>Backup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TextBox 13"/>
          <p:cNvSpPr txBox="1"/>
          <p:nvPr/>
        </p:nvSpPr>
        <p:spPr bwMode="gray">
          <a:xfrm>
            <a:off x="3645804" y="3084561"/>
            <a:ext cx="692818" cy="461665"/>
          </a:xfrm>
          <a:prstGeom prst="rect">
            <a:avLst/>
          </a:prstGeom>
          <a:noFill/>
        </p:spPr>
        <p:txBody>
          <a:bodyPr wrap="none" rtlCol="0">
            <a:spAutoFit/>
          </a:bodyPr>
          <a:lstStyle/>
          <a:p>
            <a:pPr fontAlgn="ctr"/>
            <a:r>
              <a:rPr lang="en-US" sz="1200" dirty="0" smtClean="0">
                <a:latin typeface="Huawei Sans" panose="020C0503030203020204" pitchFamily="34" charset="0"/>
              </a:rPr>
              <a:t>VRRP </a:t>
            </a:r>
          </a:p>
          <a:p>
            <a:pPr fontAlgn="ctr"/>
            <a:r>
              <a:rPr lang="en-US" sz="1200" dirty="0" smtClean="0">
                <a:latin typeface="Huawei Sans" panose="020C0503030203020204" pitchFamily="34" charset="0"/>
              </a:rPr>
              <a:t>Backup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4" name="Straight Arrow Connector 70"/>
          <p:cNvCxnSpPr/>
          <p:nvPr/>
        </p:nvCxnSpPr>
        <p:spPr bwMode="gray">
          <a:xfrm flipH="1" flipV="1">
            <a:off x="1446281" y="5092728"/>
            <a:ext cx="672520" cy="466720"/>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55" name="Straight Arrow Connector 70"/>
          <p:cNvCxnSpPr/>
          <p:nvPr/>
        </p:nvCxnSpPr>
        <p:spPr bwMode="gray">
          <a:xfrm flipV="1">
            <a:off x="1219880" y="4109136"/>
            <a:ext cx="0" cy="580061"/>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56" name="Straight Arrow Connector 70"/>
          <p:cNvCxnSpPr/>
          <p:nvPr/>
        </p:nvCxnSpPr>
        <p:spPr bwMode="gray">
          <a:xfrm flipV="1">
            <a:off x="1426018" y="2054558"/>
            <a:ext cx="567741" cy="384026"/>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57" name="Straight Arrow Connector 70"/>
          <p:cNvCxnSpPr/>
          <p:nvPr/>
        </p:nvCxnSpPr>
        <p:spPr bwMode="gray">
          <a:xfrm flipV="1">
            <a:off x="1219880" y="2885970"/>
            <a:ext cx="0" cy="580061"/>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58" name="Straight Arrow Connector 70"/>
          <p:cNvCxnSpPr/>
          <p:nvPr/>
        </p:nvCxnSpPr>
        <p:spPr bwMode="gray">
          <a:xfrm flipV="1">
            <a:off x="1619221" y="2054558"/>
            <a:ext cx="567741" cy="384026"/>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59" name="Straight Arrow Connector 70"/>
          <p:cNvCxnSpPr/>
          <p:nvPr/>
        </p:nvCxnSpPr>
        <p:spPr bwMode="gray">
          <a:xfrm flipV="1">
            <a:off x="1359032" y="2861571"/>
            <a:ext cx="0" cy="580061"/>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60" name="Straight Arrow Connector 70"/>
          <p:cNvCxnSpPr/>
          <p:nvPr/>
        </p:nvCxnSpPr>
        <p:spPr bwMode="gray">
          <a:xfrm flipV="1">
            <a:off x="1359032" y="4023776"/>
            <a:ext cx="0" cy="580061"/>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61" name="Straight Arrow Connector 70"/>
          <p:cNvCxnSpPr/>
          <p:nvPr/>
        </p:nvCxnSpPr>
        <p:spPr bwMode="gray">
          <a:xfrm flipH="1" flipV="1">
            <a:off x="1616620" y="5071562"/>
            <a:ext cx="555802" cy="385719"/>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sp>
        <p:nvSpPr>
          <p:cNvPr id="64" name="Rectangle 68"/>
          <p:cNvSpPr/>
          <p:nvPr/>
        </p:nvSpPr>
        <p:spPr bwMode="gray">
          <a:xfrm>
            <a:off x="4161769" y="1606710"/>
            <a:ext cx="1805738" cy="2734082"/>
          </a:xfrm>
          <a:prstGeom prst="rect">
            <a:avLst/>
          </a:prstGeom>
        </p:spPr>
        <p:txBody>
          <a:bodyPr wrap="square">
            <a:spAutoFit/>
          </a:bodyPr>
          <a:lstStyle/>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VGMP is used to manage VRRP groups in a unified manner.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The status of the VGMP group determines the status of </a:t>
            </a:r>
            <a:r>
              <a:rPr lang="en-US" altLang="zh-CN" sz="1400" dirty="0" smtClean="0">
                <a:latin typeface="Huawei Sans" panose="020C0503030203020204" pitchFamily="34" charset="0"/>
              </a:rPr>
              <a:t>all</a:t>
            </a:r>
            <a:r>
              <a:rPr lang="en-US" altLang="zh-CN" sz="1400" dirty="0">
                <a:latin typeface="Huawei Sans" panose="020C0503030203020204" pitchFamily="34" charset="0"/>
              </a:rPr>
              <a:t> </a:t>
            </a:r>
            <a:r>
              <a:rPr lang="en-US" sz="1400" dirty="0" smtClean="0">
                <a:latin typeface="Huawei Sans" panose="020C0503030203020204" pitchFamily="34" charset="0"/>
              </a:rPr>
              <a:t>VRRP member interfaces.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Straight Connector 18"/>
          <p:cNvCxnSpPr/>
          <p:nvPr/>
        </p:nvCxnSpPr>
        <p:spPr bwMode="gray">
          <a:xfrm>
            <a:off x="7090685" y="3764943"/>
            <a:ext cx="2572169" cy="0"/>
          </a:xfrm>
          <a:prstGeom prst="line">
            <a:avLst/>
          </a:prstGeom>
          <a:solidFill>
            <a:schemeClr val="accent1"/>
          </a:solidFill>
          <a:ln w="19050" cap="flat" cmpd="sng" algn="ctr">
            <a:solidFill>
              <a:srgbClr val="C00000"/>
            </a:solidFill>
            <a:prstDash val="solid"/>
            <a:round/>
            <a:headEnd type="none" w="med" len="med"/>
            <a:tailEnd type="none" w="med" len="med"/>
          </a:ln>
          <a:effectLst/>
        </p:spPr>
      </p:cxnSp>
      <p:grpSp>
        <p:nvGrpSpPr>
          <p:cNvPr id="66" name="组合 65"/>
          <p:cNvGrpSpPr/>
          <p:nvPr/>
        </p:nvGrpSpPr>
        <p:grpSpPr bwMode="gray">
          <a:xfrm>
            <a:off x="6938285" y="1682967"/>
            <a:ext cx="2572169" cy="4195900"/>
            <a:chOff x="1163114" y="1682967"/>
            <a:chExt cx="2894093" cy="4195900"/>
          </a:xfrm>
        </p:grpSpPr>
        <p:cxnSp>
          <p:nvCxnSpPr>
            <p:cNvPr id="67" name="直接连接符 3"/>
            <p:cNvCxnSpPr/>
            <p:nvPr/>
          </p:nvCxnSpPr>
          <p:spPr bwMode="gray">
            <a:xfrm flipV="1">
              <a:off x="4057206" y="2466712"/>
              <a:ext cx="0" cy="2400852"/>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8" name="直接连接符 3"/>
            <p:cNvCxnSpPr/>
            <p:nvPr/>
          </p:nvCxnSpPr>
          <p:spPr bwMode="gray">
            <a:xfrm flipV="1">
              <a:off x="1187300" y="2466712"/>
              <a:ext cx="0" cy="2474743"/>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69" name="Group 52"/>
            <p:cNvGrpSpPr/>
            <p:nvPr/>
          </p:nvGrpSpPr>
          <p:grpSpPr bwMode="gray">
            <a:xfrm rot="10800000">
              <a:off x="1187300" y="5026603"/>
              <a:ext cx="2869906" cy="852264"/>
              <a:chOff x="158262" y="1838050"/>
              <a:chExt cx="1565030" cy="1349164"/>
            </a:xfrm>
          </p:grpSpPr>
          <p:cxnSp>
            <p:nvCxnSpPr>
              <p:cNvPr id="75"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6"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70" name="Group 49"/>
            <p:cNvGrpSpPr/>
            <p:nvPr/>
          </p:nvGrpSpPr>
          <p:grpSpPr bwMode="gray">
            <a:xfrm>
              <a:off x="1187300" y="1682967"/>
              <a:ext cx="2869906" cy="852264"/>
              <a:chOff x="158262" y="1838050"/>
              <a:chExt cx="1565030" cy="1349164"/>
            </a:xfrm>
          </p:grpSpPr>
          <p:cxnSp>
            <p:nvCxnSpPr>
              <p:cNvPr id="73"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4"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71"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2"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77" name="图片 76" descr="接入交换机.png"/>
          <p:cNvPicPr>
            <a:picLocks noChangeAspect="1"/>
          </p:cNvPicPr>
          <p:nvPr/>
        </p:nvPicPr>
        <p:blipFill>
          <a:blip r:embed="rId3" cstate="print"/>
          <a:stretch>
            <a:fillRect/>
          </a:stretch>
        </p:blipFill>
        <p:spPr bwMode="gray">
          <a:xfrm>
            <a:off x="6725115" y="2379699"/>
            <a:ext cx="490909" cy="401653"/>
          </a:xfrm>
          <a:prstGeom prst="rect">
            <a:avLst/>
          </a:prstGeom>
        </p:spPr>
      </p:pic>
      <p:sp>
        <p:nvSpPr>
          <p:cNvPr id="78" name="Freeform 159"/>
          <p:cNvSpPr/>
          <p:nvPr/>
        </p:nvSpPr>
        <p:spPr bwMode="gray">
          <a:xfrm flipH="1">
            <a:off x="7813553" y="544956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159"/>
          <p:cNvSpPr/>
          <p:nvPr/>
        </p:nvSpPr>
        <p:spPr bwMode="gray">
          <a:xfrm flipH="1">
            <a:off x="7813553" y="152360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6" descr="接入交换机.png"/>
          <p:cNvPicPr>
            <a:picLocks noChangeAspect="1"/>
          </p:cNvPicPr>
          <p:nvPr/>
        </p:nvPicPr>
        <p:blipFill>
          <a:blip r:embed="rId3" cstate="print"/>
          <a:stretch>
            <a:fillRect/>
          </a:stretch>
        </p:blipFill>
        <p:spPr bwMode="gray">
          <a:xfrm>
            <a:off x="9263637" y="2379699"/>
            <a:ext cx="490909" cy="401653"/>
          </a:xfrm>
          <a:prstGeom prst="rect">
            <a:avLst/>
          </a:prstGeom>
        </p:spPr>
      </p:pic>
      <p:pic>
        <p:nvPicPr>
          <p:cNvPr id="81" name="图片 76" descr="接入交换机.png"/>
          <p:cNvPicPr>
            <a:picLocks noChangeAspect="1"/>
          </p:cNvPicPr>
          <p:nvPr/>
        </p:nvPicPr>
        <p:blipFill>
          <a:blip r:embed="rId3" cstate="print"/>
          <a:stretch>
            <a:fillRect/>
          </a:stretch>
        </p:blipFill>
        <p:spPr bwMode="gray">
          <a:xfrm>
            <a:off x="6725115" y="4771179"/>
            <a:ext cx="490909" cy="401653"/>
          </a:xfrm>
          <a:prstGeom prst="rect">
            <a:avLst/>
          </a:prstGeom>
        </p:spPr>
      </p:pic>
      <p:pic>
        <p:nvPicPr>
          <p:cNvPr id="82" name="图片 76" descr="接入交换机.png"/>
          <p:cNvPicPr>
            <a:picLocks noChangeAspect="1"/>
          </p:cNvPicPr>
          <p:nvPr/>
        </p:nvPicPr>
        <p:blipFill>
          <a:blip r:embed="rId3" cstate="print"/>
          <a:stretch>
            <a:fillRect/>
          </a:stretch>
        </p:blipFill>
        <p:spPr bwMode="gray">
          <a:xfrm>
            <a:off x="9263637" y="4771179"/>
            <a:ext cx="490909" cy="401653"/>
          </a:xfrm>
          <a:prstGeom prst="rect">
            <a:avLst/>
          </a:prstGeom>
        </p:spPr>
      </p:pic>
      <p:pic>
        <p:nvPicPr>
          <p:cNvPr id="83"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263637" y="3561515"/>
            <a:ext cx="490909" cy="401653"/>
          </a:xfrm>
          <a:prstGeom prst="rect">
            <a:avLst/>
          </a:prstGeom>
        </p:spPr>
      </p:pic>
      <p:pic>
        <p:nvPicPr>
          <p:cNvPr id="84"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725115" y="3561515"/>
            <a:ext cx="490909" cy="401653"/>
          </a:xfrm>
          <a:prstGeom prst="rect">
            <a:avLst/>
          </a:prstGeom>
        </p:spPr>
      </p:pic>
      <p:pic>
        <p:nvPicPr>
          <p:cNvPr id="85"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261343" y="3561515"/>
            <a:ext cx="490909" cy="401653"/>
          </a:xfrm>
          <a:prstGeom prst="rect">
            <a:avLst/>
          </a:prstGeom>
        </p:spPr>
      </p:pic>
      <p:sp>
        <p:nvSpPr>
          <p:cNvPr id="86" name="TextBox 179"/>
          <p:cNvSpPr txBox="1"/>
          <p:nvPr/>
        </p:nvSpPr>
        <p:spPr bwMode="gray">
          <a:xfrm>
            <a:off x="8906389"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Active</a:t>
            </a:r>
            <a:endParaRPr lang="en-US" dirty="0">
              <a:latin typeface="Huawei Sans" panose="020C0503030203020204" pitchFamily="34" charset="0"/>
            </a:endParaRPr>
          </a:p>
        </p:txBody>
      </p:sp>
      <p:sp>
        <p:nvSpPr>
          <p:cNvPr id="87" name="TextBox 179"/>
          <p:cNvSpPr txBox="1"/>
          <p:nvPr/>
        </p:nvSpPr>
        <p:spPr bwMode="gray">
          <a:xfrm>
            <a:off x="6937632" y="3643446"/>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Standby</a:t>
            </a:r>
            <a:endParaRPr lang="en-US" dirty="0">
              <a:latin typeface="Huawei Sans" panose="020C0503030203020204" pitchFamily="34" charset="0"/>
            </a:endParaRPr>
          </a:p>
        </p:txBody>
      </p:sp>
      <p:sp>
        <p:nvSpPr>
          <p:cNvPr id="88" name="TextBox 13"/>
          <p:cNvSpPr txBox="1"/>
          <p:nvPr/>
        </p:nvSpPr>
        <p:spPr bwMode="gray">
          <a:xfrm>
            <a:off x="6226167" y="3972786"/>
            <a:ext cx="748923" cy="461665"/>
          </a:xfrm>
          <a:prstGeom prst="rect">
            <a:avLst/>
          </a:prstGeom>
          <a:noFill/>
        </p:spPr>
        <p:txBody>
          <a:bodyPr wrap="none" rtlCol="0">
            <a:spAutoFit/>
          </a:bodyPr>
          <a:lstStyle/>
          <a:p>
            <a:pPr algn="r" fontAlgn="ctr"/>
            <a:r>
              <a:rPr lang="en-US" sz="1200" dirty="0" smtClean="0">
                <a:latin typeface="Huawei Sans" panose="020C0503030203020204" pitchFamily="34" charset="0"/>
              </a:rPr>
              <a:t>VRRP</a:t>
            </a:r>
          </a:p>
          <a:p>
            <a:pPr fontAlgn="ctr"/>
            <a:r>
              <a:rPr lang="en-US" altLang="zh-CN" sz="1200" dirty="0">
                <a:latin typeface="Huawei Sans" panose="020C0503030203020204" pitchFamily="34" charset="0"/>
              </a:rPr>
              <a:t>Backup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0" name="TextBox 13"/>
          <p:cNvSpPr txBox="1"/>
          <p:nvPr/>
        </p:nvSpPr>
        <p:spPr bwMode="gray">
          <a:xfrm>
            <a:off x="9472996" y="3972786"/>
            <a:ext cx="704039" cy="461665"/>
          </a:xfrm>
          <a:prstGeom prst="rect">
            <a:avLst/>
          </a:prstGeom>
          <a:noFill/>
        </p:spPr>
        <p:txBody>
          <a:bodyPr wrap="none" rtlCol="0">
            <a:spAutoFit/>
          </a:bodyPr>
          <a:lstStyle/>
          <a:p>
            <a:pPr fontAlgn="ctr"/>
            <a:r>
              <a:rPr lang="en-US" sz="1200" b="1" dirty="0" smtClean="0">
                <a:latin typeface="Huawei Sans" panose="020C0503030203020204" pitchFamily="34" charset="0"/>
              </a:rPr>
              <a:t>VRRP </a:t>
            </a:r>
          </a:p>
          <a:p>
            <a:pPr fontAlgn="ctr"/>
            <a:r>
              <a:rPr lang="en-US" altLang="zh-CN" sz="1200" b="1" dirty="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1" name="TextBox 13"/>
          <p:cNvSpPr txBox="1"/>
          <p:nvPr/>
        </p:nvSpPr>
        <p:spPr bwMode="gray">
          <a:xfrm>
            <a:off x="9472996" y="3084561"/>
            <a:ext cx="704039" cy="461665"/>
          </a:xfrm>
          <a:prstGeom prst="rect">
            <a:avLst/>
          </a:prstGeom>
          <a:noFill/>
        </p:spPr>
        <p:txBody>
          <a:bodyPr wrap="none" rtlCol="0">
            <a:spAutoFit/>
          </a:bodyPr>
          <a:lstStyle/>
          <a:p>
            <a:pPr fontAlgn="ctr"/>
            <a:r>
              <a:rPr lang="en-US" sz="1200" b="1" dirty="0" smtClean="0">
                <a:latin typeface="Huawei Sans" panose="020C0503030203020204" pitchFamily="34" charset="0"/>
              </a:rPr>
              <a:t>VRRP </a:t>
            </a:r>
          </a:p>
          <a:p>
            <a:pPr fontAlgn="ctr"/>
            <a:r>
              <a:rPr lang="en-US" sz="1200" b="1" dirty="0" smtClean="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93" name="Straight Arrow Connector 70"/>
          <p:cNvCxnSpPr/>
          <p:nvPr/>
        </p:nvCxnSpPr>
        <p:spPr bwMode="gray">
          <a:xfrm flipV="1">
            <a:off x="9251792" y="4109136"/>
            <a:ext cx="0" cy="580061"/>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95" name="Straight Arrow Connector 70"/>
          <p:cNvCxnSpPr/>
          <p:nvPr/>
        </p:nvCxnSpPr>
        <p:spPr bwMode="gray">
          <a:xfrm flipV="1">
            <a:off x="9251792" y="2885970"/>
            <a:ext cx="0" cy="580061"/>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97" name="Straight Arrow Connector 70"/>
          <p:cNvCxnSpPr/>
          <p:nvPr/>
        </p:nvCxnSpPr>
        <p:spPr bwMode="gray">
          <a:xfrm flipV="1">
            <a:off x="9390944" y="2861571"/>
            <a:ext cx="0" cy="580061"/>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98" name="Straight Arrow Connector 70"/>
          <p:cNvCxnSpPr/>
          <p:nvPr/>
        </p:nvCxnSpPr>
        <p:spPr bwMode="gray">
          <a:xfrm flipV="1">
            <a:off x="9390944" y="4023776"/>
            <a:ext cx="0" cy="580061"/>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94" name="Straight Arrow Connector 70"/>
          <p:cNvCxnSpPr/>
          <p:nvPr/>
        </p:nvCxnSpPr>
        <p:spPr bwMode="gray">
          <a:xfrm flipH="1" flipV="1">
            <a:off x="8456853" y="2054558"/>
            <a:ext cx="567741" cy="384026"/>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96" name="Straight Arrow Connector 70"/>
          <p:cNvCxnSpPr/>
          <p:nvPr/>
        </p:nvCxnSpPr>
        <p:spPr bwMode="gray">
          <a:xfrm flipH="1" flipV="1">
            <a:off x="8629851" y="2054558"/>
            <a:ext cx="567741" cy="384026"/>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92" name="Straight Arrow Connector 70"/>
          <p:cNvCxnSpPr/>
          <p:nvPr/>
        </p:nvCxnSpPr>
        <p:spPr bwMode="gray">
          <a:xfrm flipV="1">
            <a:off x="8526698" y="5108484"/>
            <a:ext cx="524764" cy="352513"/>
          </a:xfrm>
          <a:prstGeom prst="straightConnector1">
            <a:avLst/>
          </a:prstGeom>
          <a:solidFill>
            <a:schemeClr val="accent1"/>
          </a:solidFill>
          <a:ln w="28575" cap="flat" cmpd="sng" algn="ctr">
            <a:solidFill>
              <a:srgbClr val="62B230"/>
            </a:solidFill>
            <a:prstDash val="sysDot"/>
            <a:round/>
            <a:headEnd type="none" w="med" len="med"/>
            <a:tailEnd type="triangle" w="med" len="med"/>
          </a:ln>
          <a:effectLst/>
        </p:spPr>
      </p:cxnSp>
      <p:cxnSp>
        <p:nvCxnSpPr>
          <p:cNvPr id="99" name="Straight Arrow Connector 70"/>
          <p:cNvCxnSpPr/>
          <p:nvPr/>
        </p:nvCxnSpPr>
        <p:spPr bwMode="gray">
          <a:xfrm flipV="1">
            <a:off x="8604767" y="5140423"/>
            <a:ext cx="592825" cy="397812"/>
          </a:xfrm>
          <a:prstGeom prst="straightConnector1">
            <a:avLst/>
          </a:prstGeom>
          <a:solidFill>
            <a:schemeClr val="accent1"/>
          </a:solidFill>
          <a:ln w="28575" cap="flat" cmpd="sng" algn="ctr">
            <a:solidFill>
              <a:srgbClr val="30B5C5"/>
            </a:solidFill>
            <a:prstDash val="solid"/>
            <a:round/>
            <a:headEnd type="triangle" w="med" len="med"/>
            <a:tailEnd type="none" w="med" len="med"/>
          </a:ln>
          <a:effectLst/>
        </p:spPr>
      </p:cxnSp>
      <p:sp>
        <p:nvSpPr>
          <p:cNvPr id="103" name="十字形 102"/>
          <p:cNvSpPr/>
          <p:nvPr/>
        </p:nvSpPr>
        <p:spPr bwMode="gray">
          <a:xfrm rot="2785165">
            <a:off x="6801096" y="3034648"/>
            <a:ext cx="314163" cy="314163"/>
          </a:xfrm>
          <a:prstGeom prst="plus">
            <a:avLst>
              <a:gd name="adj" fmla="val 39697"/>
            </a:avLst>
          </a:prstGeom>
          <a:solidFill>
            <a:schemeClr val="tx1"/>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222"/>
          <p:cNvSpPr/>
          <p:nvPr/>
        </p:nvSpPr>
        <p:spPr bwMode="gray">
          <a:xfrm rot="19785546">
            <a:off x="7485798" y="2833563"/>
            <a:ext cx="1397289" cy="910335"/>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906490 w 6208470"/>
              <a:gd name="connsiteY6" fmla="*/ 1852025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0"/>
              <a:gd name="connsiteY0" fmla="*/ 0 h 2276417"/>
              <a:gd name="connsiteX1" fmla="*/ 6028374 w 6208470"/>
              <a:gd name="connsiteY1" fmla="*/ 2055915 h 2276417"/>
              <a:gd name="connsiteX2" fmla="*/ 6107566 w 6208470"/>
              <a:gd name="connsiteY2" fmla="*/ 1952517 h 2276417"/>
              <a:gd name="connsiteX3" fmla="*/ 6208470 w 6208470"/>
              <a:gd name="connsiteY3" fmla="*/ 2276417 h 2276417"/>
              <a:gd name="connsiteX4" fmla="*/ 5803675 w 6208470"/>
              <a:gd name="connsiteY4" fmla="*/ 2168712 h 2276417"/>
              <a:gd name="connsiteX5" fmla="*/ 5962315 w 6208470"/>
              <a:gd name="connsiteY5" fmla="*/ 2092537 h 2276417"/>
              <a:gd name="connsiteX6" fmla="*/ 372391 w 6208470"/>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372393 w 6208472"/>
              <a:gd name="connsiteY6" fmla="*/ 620290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424230 w 6208472"/>
              <a:gd name="connsiteY6" fmla="*/ 932454 h 2276417"/>
              <a:gd name="connsiteX0" fmla="*/ 1 w 6208472"/>
              <a:gd name="connsiteY0" fmla="*/ 0 h 2276417"/>
              <a:gd name="connsiteX1" fmla="*/ 6028376 w 6208472"/>
              <a:gd name="connsiteY1" fmla="*/ 2055915 h 2276417"/>
              <a:gd name="connsiteX2" fmla="*/ 6107568 w 6208472"/>
              <a:gd name="connsiteY2" fmla="*/ 1952517 h 2276417"/>
              <a:gd name="connsiteX3" fmla="*/ 6208472 w 6208472"/>
              <a:gd name="connsiteY3" fmla="*/ 2276417 h 2276417"/>
              <a:gd name="connsiteX4" fmla="*/ 5803677 w 6208472"/>
              <a:gd name="connsiteY4" fmla="*/ 2168712 h 2276417"/>
              <a:gd name="connsiteX5" fmla="*/ 5962317 w 6208472"/>
              <a:gd name="connsiteY5" fmla="*/ 2092537 h 2276417"/>
              <a:gd name="connsiteX6" fmla="*/ 948023 w 6208472"/>
              <a:gd name="connsiteY6" fmla="*/ 1141216 h 2276417"/>
              <a:gd name="connsiteX0" fmla="*/ 1 w 6346370"/>
              <a:gd name="connsiteY0" fmla="*/ 0 h 2410224"/>
              <a:gd name="connsiteX1" fmla="*/ 6028376 w 6346370"/>
              <a:gd name="connsiteY1" fmla="*/ 2055915 h 2410224"/>
              <a:gd name="connsiteX2" fmla="*/ 6107568 w 6346370"/>
              <a:gd name="connsiteY2" fmla="*/ 1952517 h 2410224"/>
              <a:gd name="connsiteX3" fmla="*/ 6346371 w 6346370"/>
              <a:gd name="connsiteY3" fmla="*/ 2410225 h 2410224"/>
              <a:gd name="connsiteX4" fmla="*/ 5803677 w 6346370"/>
              <a:gd name="connsiteY4" fmla="*/ 2168712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803677 w 6346370"/>
              <a:gd name="connsiteY4" fmla="*/ 2168712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962317 w 6346370"/>
              <a:gd name="connsiteY5" fmla="*/ 2092537 h 2410224"/>
              <a:gd name="connsiteX6" fmla="*/ 948023 w 6346370"/>
              <a:gd name="connsiteY6" fmla="*/ 1141216 h 2410224"/>
              <a:gd name="connsiteX0" fmla="*/ 1 w 6346370"/>
              <a:gd name="connsiteY0" fmla="*/ 0 h 2410224"/>
              <a:gd name="connsiteX1" fmla="*/ 6028376 w 6346370"/>
              <a:gd name="connsiteY1" fmla="*/ 2055915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5982694 w 6346370"/>
              <a:gd name="connsiteY1" fmla="*/ 1998824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948023 w 6346370"/>
              <a:gd name="connsiteY6" fmla="*/ 1141216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1037991 w 6346370"/>
              <a:gd name="connsiteY6" fmla="*/ 1127604 h 2410224"/>
              <a:gd name="connsiteX0" fmla="*/ 1 w 6346370"/>
              <a:gd name="connsiteY0" fmla="*/ 0 h 2410224"/>
              <a:gd name="connsiteX1" fmla="*/ 6012590 w 6346370"/>
              <a:gd name="connsiteY1" fmla="*/ 2014301 h 2410224"/>
              <a:gd name="connsiteX2" fmla="*/ 6100269 w 6346370"/>
              <a:gd name="connsiteY2" fmla="*/ 1801616 h 2410224"/>
              <a:gd name="connsiteX3" fmla="*/ 6346371 w 6346370"/>
              <a:gd name="connsiteY3" fmla="*/ 2410225 h 2410224"/>
              <a:gd name="connsiteX4" fmla="*/ 5669805 w 6346370"/>
              <a:gd name="connsiteY4" fmla="*/ 2172965 h 2410224"/>
              <a:gd name="connsiteX5" fmla="*/ 5884405 w 6346370"/>
              <a:gd name="connsiteY5" fmla="*/ 2092325 h 2410224"/>
              <a:gd name="connsiteX6" fmla="*/ 1037991 w 6346370"/>
              <a:gd name="connsiteY6" fmla="*/ 1127604 h 2410224"/>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1084581 w 6392960"/>
              <a:gd name="connsiteY6" fmla="*/ 1370028 h 2652648"/>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784942 w 6392960"/>
              <a:gd name="connsiteY6" fmla="*/ 1533992 h 2652648"/>
              <a:gd name="connsiteX0" fmla="*/ 1 w 6392960"/>
              <a:gd name="connsiteY0" fmla="*/ 0 h 2652648"/>
              <a:gd name="connsiteX1" fmla="*/ 6059180 w 6392960"/>
              <a:gd name="connsiteY1" fmla="*/ 2256725 h 2652648"/>
              <a:gd name="connsiteX2" fmla="*/ 6146859 w 6392960"/>
              <a:gd name="connsiteY2" fmla="*/ 2044040 h 2652648"/>
              <a:gd name="connsiteX3" fmla="*/ 6392961 w 6392960"/>
              <a:gd name="connsiteY3" fmla="*/ 2652649 h 2652648"/>
              <a:gd name="connsiteX4" fmla="*/ 5716395 w 6392960"/>
              <a:gd name="connsiteY4" fmla="*/ 2415389 h 2652648"/>
              <a:gd name="connsiteX5" fmla="*/ 5930995 w 6392960"/>
              <a:gd name="connsiteY5" fmla="*/ 2334749 h 2652648"/>
              <a:gd name="connsiteX6" fmla="*/ 784942 w 6392960"/>
              <a:gd name="connsiteY6" fmla="*/ 1533992 h 265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2960" h="2652648">
                <a:moveTo>
                  <a:pt x="1" y="0"/>
                </a:moveTo>
                <a:cubicBezTo>
                  <a:pt x="2175770" y="355917"/>
                  <a:pt x="4523364" y="1282405"/>
                  <a:pt x="6059180" y="2256725"/>
                </a:cubicBezTo>
                <a:lnTo>
                  <a:pt x="6146859" y="2044040"/>
                </a:lnTo>
                <a:lnTo>
                  <a:pt x="6392961" y="2652649"/>
                </a:lnTo>
                <a:lnTo>
                  <a:pt x="5716395" y="2415389"/>
                </a:lnTo>
                <a:lnTo>
                  <a:pt x="5930995" y="2334749"/>
                </a:lnTo>
                <a:cubicBezTo>
                  <a:pt x="4504175" y="1485161"/>
                  <a:pt x="2766478" y="1224204"/>
                  <a:pt x="784942" y="1533992"/>
                </a:cubicBezTo>
              </a:path>
            </a:pathLst>
          </a:custGeom>
          <a:gradFill flip="none" rotWithShape="1">
            <a:gsLst>
              <a:gs pos="0">
                <a:schemeClr val="bg1"/>
              </a:gs>
              <a:gs pos="100000">
                <a:schemeClr val="bg1">
                  <a:lumMod val="75000"/>
                </a:schemeClr>
              </a:gs>
            </a:gsLst>
            <a:lin ang="0" scaled="1"/>
            <a:tileRect/>
          </a:gradFill>
          <a:ln w="15875" cap="flat" cmpd="sng" algn="ctr">
            <a:gradFill flip="none" rotWithShape="1">
              <a:gsLst>
                <a:gs pos="0">
                  <a:schemeClr val="bg1"/>
                </a:gs>
                <a:gs pos="100000">
                  <a:schemeClr val="bg1">
                    <a:lumMod val="50000"/>
                  </a:schemeClr>
                </a:gs>
              </a:gsLst>
              <a:lin ang="0" scaled="1"/>
              <a:tileRect/>
            </a:gra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75"/>
          <p:cNvSpPr/>
          <p:nvPr/>
        </p:nvSpPr>
        <p:spPr bwMode="gray">
          <a:xfrm>
            <a:off x="442913" y="1449388"/>
            <a:ext cx="5527243" cy="4751386"/>
          </a:xfrm>
          <a:prstGeom prst="roundRect">
            <a:avLst>
              <a:gd name="adj" fmla="val 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8" name="圆角矩形 75"/>
          <p:cNvSpPr/>
          <p:nvPr/>
        </p:nvSpPr>
        <p:spPr bwMode="gray">
          <a:xfrm>
            <a:off x="6211764" y="1449388"/>
            <a:ext cx="5537324" cy="4751386"/>
          </a:xfrm>
          <a:prstGeom prst="roundRect">
            <a:avLst>
              <a:gd name="adj" fmla="val 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9" name="Rectangle 68"/>
          <p:cNvSpPr/>
          <p:nvPr/>
        </p:nvSpPr>
        <p:spPr bwMode="gray">
          <a:xfrm>
            <a:off x="10039397" y="1606710"/>
            <a:ext cx="1724094" cy="4529445"/>
          </a:xfrm>
          <a:prstGeom prst="rect">
            <a:avLst/>
          </a:prstGeom>
        </p:spPr>
        <p:txBody>
          <a:bodyPr wrap="square">
            <a:spAutoFit/>
          </a:bodyPr>
          <a:lstStyle/>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When the status of a VGMP group changes, the status of all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VRRP </a:t>
            </a:r>
            <a:r>
              <a:rPr lang="en-US" sz="1400" dirty="0" smtClean="0">
                <a:latin typeface="Huawei Sans" panose="020C0503030203020204" pitchFamily="34" charset="0"/>
              </a:rPr>
              <a:t>member interfaces in the VGMP group is forcibly changed.</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Consistent status ensures that the incoming and outgoing service traffic is forwarded along the same path.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59"/>
          <p:cNvSpPr/>
          <p:nvPr/>
        </p:nvSpPr>
        <p:spPr bwMode="gray">
          <a:xfrm flipH="1">
            <a:off x="1986361" y="152360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572647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Key Components of Firewall Hot Standby: HRP and Heartbeat L</a:t>
            </a:r>
            <a:r>
              <a:rPr lang="en-US" altLang="zh-CN" smtClean="0"/>
              <a:t>ink</a:t>
            </a:r>
            <a:endParaRPr lang="en-US" altLang="zh-CN" dirty="0">
              <a:sym typeface="Huawei Sans" panose="020C0503030203020204" pitchFamily="34" charset="0"/>
            </a:endParaRPr>
          </a:p>
        </p:txBody>
      </p:sp>
      <p:cxnSp>
        <p:nvCxnSpPr>
          <p:cNvPr id="3" name="Straight Connector 18"/>
          <p:cNvCxnSpPr/>
          <p:nvPr/>
        </p:nvCxnSpPr>
        <p:spPr bwMode="gray">
          <a:xfrm>
            <a:off x="1414139" y="3760120"/>
            <a:ext cx="2572169" cy="0"/>
          </a:xfrm>
          <a:prstGeom prst="line">
            <a:avLst/>
          </a:prstGeom>
          <a:solidFill>
            <a:schemeClr val="accent1"/>
          </a:solidFill>
          <a:ln w="19050" cap="flat" cmpd="sng" algn="ctr">
            <a:solidFill>
              <a:srgbClr val="30B5C5"/>
            </a:solidFill>
            <a:prstDash val="solid"/>
            <a:round/>
            <a:headEnd type="none" w="med" len="med"/>
            <a:tailEnd type="none" w="med" len="med"/>
          </a:ln>
          <a:effectLst/>
        </p:spPr>
      </p:cxnSp>
      <p:grpSp>
        <p:nvGrpSpPr>
          <p:cNvPr id="4" name="组合 3"/>
          <p:cNvGrpSpPr/>
          <p:nvPr/>
        </p:nvGrpSpPr>
        <p:grpSpPr bwMode="gray">
          <a:xfrm>
            <a:off x="1261739" y="1678144"/>
            <a:ext cx="2572169" cy="4195900"/>
            <a:chOff x="1163114" y="1682967"/>
            <a:chExt cx="2894093" cy="4195900"/>
          </a:xfrm>
        </p:grpSpPr>
        <p:cxnSp>
          <p:nvCxnSpPr>
            <p:cNvPr id="5" name="直接连接符 3"/>
            <p:cNvCxnSpPr/>
            <p:nvPr/>
          </p:nvCxnSpPr>
          <p:spPr bwMode="gray">
            <a:xfrm flipV="1">
              <a:off x="4057206" y="2466712"/>
              <a:ext cx="0" cy="2400852"/>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 name="直接连接符 3"/>
            <p:cNvCxnSpPr/>
            <p:nvPr/>
          </p:nvCxnSpPr>
          <p:spPr bwMode="gray">
            <a:xfrm flipV="1">
              <a:off x="1187300" y="2466712"/>
              <a:ext cx="0" cy="2474743"/>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7" name="Group 52"/>
            <p:cNvGrpSpPr/>
            <p:nvPr/>
          </p:nvGrpSpPr>
          <p:grpSpPr bwMode="gray">
            <a:xfrm rot="10800000">
              <a:off x="1187300" y="5026603"/>
              <a:ext cx="2869906" cy="852264"/>
              <a:chOff x="158262" y="1838050"/>
              <a:chExt cx="1565030" cy="1349164"/>
            </a:xfrm>
          </p:grpSpPr>
          <p:cxnSp>
            <p:nvCxnSpPr>
              <p:cNvPr id="13"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8" name="Group 49"/>
            <p:cNvGrpSpPr/>
            <p:nvPr/>
          </p:nvGrpSpPr>
          <p:grpSpPr bwMode="gray">
            <a:xfrm>
              <a:off x="1187300" y="1682967"/>
              <a:ext cx="2869906" cy="852264"/>
              <a:chOff x="158262" y="1838050"/>
              <a:chExt cx="1565030" cy="1349164"/>
            </a:xfrm>
          </p:grpSpPr>
          <p:cxnSp>
            <p:nvCxnSpPr>
              <p:cNvPr id="11" name="直接连接符 3"/>
              <p:cNvCxnSpPr/>
              <p:nvPr/>
            </p:nvCxnSpPr>
            <p:spPr bwMode="gray">
              <a:xfrm flipV="1">
                <a:off x="158262"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2" name="直接连接符 3"/>
              <p:cNvCxnSpPr/>
              <p:nvPr/>
            </p:nvCxnSpPr>
            <p:spPr bwMode="gray">
              <a:xfrm flipH="1" flipV="1">
                <a:off x="940777" y="1838050"/>
                <a:ext cx="782515" cy="134916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cxnSp>
          <p:nvCxnSpPr>
            <p:cNvPr id="9" name="Straight Connector 6"/>
            <p:cNvCxnSpPr/>
            <p:nvPr/>
          </p:nvCxnSpPr>
          <p:spPr bwMode="gray">
            <a:xfrm>
              <a:off x="1163114" y="5011626"/>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Straight Connector 18"/>
            <p:cNvCxnSpPr/>
            <p:nvPr/>
          </p:nvCxnSpPr>
          <p:spPr bwMode="gray">
            <a:xfrm>
              <a:off x="1163114" y="2536842"/>
              <a:ext cx="289409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pic>
        <p:nvPicPr>
          <p:cNvPr id="15" name="图片 76" descr="接入交换机.png"/>
          <p:cNvPicPr>
            <a:picLocks noChangeAspect="1"/>
          </p:cNvPicPr>
          <p:nvPr/>
        </p:nvPicPr>
        <p:blipFill>
          <a:blip r:embed="rId3" cstate="print"/>
          <a:stretch>
            <a:fillRect/>
          </a:stretch>
        </p:blipFill>
        <p:spPr bwMode="gray">
          <a:xfrm>
            <a:off x="1048569" y="2374876"/>
            <a:ext cx="490909" cy="401653"/>
          </a:xfrm>
          <a:prstGeom prst="rect">
            <a:avLst/>
          </a:prstGeom>
        </p:spPr>
      </p:pic>
      <p:sp>
        <p:nvSpPr>
          <p:cNvPr id="16" name="Freeform 159"/>
          <p:cNvSpPr/>
          <p:nvPr/>
        </p:nvSpPr>
        <p:spPr bwMode="gray">
          <a:xfrm flipH="1">
            <a:off x="2137007" y="544474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Intranet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159"/>
          <p:cNvSpPr/>
          <p:nvPr/>
        </p:nvSpPr>
        <p:spPr bwMode="gray">
          <a:xfrm flipH="1">
            <a:off x="2103830" y="154203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76" descr="接入交换机.png"/>
          <p:cNvPicPr>
            <a:picLocks noChangeAspect="1"/>
          </p:cNvPicPr>
          <p:nvPr/>
        </p:nvPicPr>
        <p:blipFill>
          <a:blip r:embed="rId3" cstate="print"/>
          <a:stretch>
            <a:fillRect/>
          </a:stretch>
        </p:blipFill>
        <p:spPr bwMode="gray">
          <a:xfrm>
            <a:off x="3587091" y="2374876"/>
            <a:ext cx="490909" cy="401653"/>
          </a:xfrm>
          <a:prstGeom prst="rect">
            <a:avLst/>
          </a:prstGeom>
        </p:spPr>
      </p:pic>
      <p:pic>
        <p:nvPicPr>
          <p:cNvPr id="19" name="图片 76" descr="接入交换机.png"/>
          <p:cNvPicPr>
            <a:picLocks noChangeAspect="1"/>
          </p:cNvPicPr>
          <p:nvPr/>
        </p:nvPicPr>
        <p:blipFill>
          <a:blip r:embed="rId3" cstate="print"/>
          <a:stretch>
            <a:fillRect/>
          </a:stretch>
        </p:blipFill>
        <p:spPr bwMode="gray">
          <a:xfrm>
            <a:off x="1048569" y="4766356"/>
            <a:ext cx="490909" cy="401653"/>
          </a:xfrm>
          <a:prstGeom prst="rect">
            <a:avLst/>
          </a:prstGeom>
        </p:spPr>
      </p:pic>
      <p:pic>
        <p:nvPicPr>
          <p:cNvPr id="20" name="图片 76" descr="接入交换机.png"/>
          <p:cNvPicPr>
            <a:picLocks noChangeAspect="1"/>
          </p:cNvPicPr>
          <p:nvPr/>
        </p:nvPicPr>
        <p:blipFill>
          <a:blip r:embed="rId3" cstate="print"/>
          <a:stretch>
            <a:fillRect/>
          </a:stretch>
        </p:blipFill>
        <p:spPr bwMode="gray">
          <a:xfrm>
            <a:off x="3587091" y="4766356"/>
            <a:ext cx="490909" cy="401653"/>
          </a:xfrm>
          <a:prstGeom prst="rect">
            <a:avLst/>
          </a:prstGeom>
        </p:spPr>
      </p:pic>
      <p:pic>
        <p:nvPicPr>
          <p:cNvPr id="21"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587091" y="3556692"/>
            <a:ext cx="490909" cy="401653"/>
          </a:xfrm>
          <a:prstGeom prst="rect">
            <a:avLst/>
          </a:prstGeom>
        </p:spPr>
      </p:pic>
      <p:pic>
        <p:nvPicPr>
          <p:cNvPr id="22"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048569" y="3556692"/>
            <a:ext cx="490909" cy="401653"/>
          </a:xfrm>
          <a:prstGeom prst="rect">
            <a:avLst/>
          </a:prstGeom>
        </p:spPr>
      </p:pic>
      <p:pic>
        <p:nvPicPr>
          <p:cNvPr id="3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584797" y="3556692"/>
            <a:ext cx="490909" cy="401653"/>
          </a:xfrm>
          <a:prstGeom prst="rect">
            <a:avLst/>
          </a:prstGeom>
        </p:spPr>
      </p:pic>
      <p:sp>
        <p:nvSpPr>
          <p:cNvPr id="36" name="TextBox 179"/>
          <p:cNvSpPr txBox="1"/>
          <p:nvPr/>
        </p:nvSpPr>
        <p:spPr bwMode="gray">
          <a:xfrm>
            <a:off x="1261086" y="3638623"/>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Active</a:t>
            </a:r>
            <a:endParaRPr lang="en-US" dirty="0">
              <a:latin typeface="Huawei Sans" panose="020C0503030203020204" pitchFamily="34" charset="0"/>
            </a:endParaRPr>
          </a:p>
        </p:txBody>
      </p:sp>
      <p:sp>
        <p:nvSpPr>
          <p:cNvPr id="37" name="TextBox 179"/>
          <p:cNvSpPr txBox="1"/>
          <p:nvPr/>
        </p:nvSpPr>
        <p:spPr bwMode="gray">
          <a:xfrm>
            <a:off x="3178936" y="3638623"/>
            <a:ext cx="631156" cy="221182"/>
          </a:xfrm>
          <a:prstGeom prst="roundRect">
            <a:avLst>
              <a:gd name="adj" fmla="val 30550"/>
            </a:avLst>
          </a:prstGeom>
          <a:solidFill>
            <a:srgbClr val="30B5C5"/>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Standby</a:t>
            </a:r>
            <a:endParaRPr lang="en-US" dirty="0">
              <a:latin typeface="Huawei Sans" panose="020C0503030203020204" pitchFamily="34" charset="0"/>
            </a:endParaRPr>
          </a:p>
        </p:txBody>
      </p:sp>
      <p:sp>
        <p:nvSpPr>
          <p:cNvPr id="41" name="TextBox 179"/>
          <p:cNvSpPr txBox="1"/>
          <p:nvPr/>
        </p:nvSpPr>
        <p:spPr bwMode="gray">
          <a:xfrm>
            <a:off x="3662669" y="5762470"/>
            <a:ext cx="1016484" cy="346953"/>
          </a:xfrm>
          <a:prstGeom prst="roundRect">
            <a:avLst>
              <a:gd name="adj" fmla="val 30550"/>
            </a:avLst>
          </a:prstGeom>
          <a:solidFill>
            <a:srgbClr val="30B5C5"/>
          </a:solidFill>
          <a:ln>
            <a:noFill/>
          </a:ln>
        </p:spPr>
        <p:txBody>
          <a:bodyPr wrap="squar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VGMP group status</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3"/>
          <p:cNvSpPr txBox="1"/>
          <p:nvPr/>
        </p:nvSpPr>
        <p:spPr bwMode="gray">
          <a:xfrm>
            <a:off x="594505" y="3967963"/>
            <a:ext cx="704039"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VRRP</a:t>
            </a:r>
          </a:p>
          <a:p>
            <a:pPr algn="r" fontAlgn="ctr"/>
            <a:r>
              <a:rPr lang="en-US" sz="1200" b="1" dirty="0" smtClean="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6" name="TextBox 13"/>
          <p:cNvSpPr txBox="1"/>
          <p:nvPr/>
        </p:nvSpPr>
        <p:spPr bwMode="gray">
          <a:xfrm>
            <a:off x="594505" y="3079738"/>
            <a:ext cx="704039" cy="461665"/>
          </a:xfrm>
          <a:prstGeom prst="rect">
            <a:avLst/>
          </a:prstGeom>
          <a:noFill/>
        </p:spPr>
        <p:txBody>
          <a:bodyPr wrap="none" rtlCol="0">
            <a:spAutoFit/>
          </a:bodyPr>
          <a:lstStyle/>
          <a:p>
            <a:pPr algn="r" fontAlgn="ctr"/>
            <a:r>
              <a:rPr lang="en-US" sz="1200" b="1" dirty="0" smtClean="0">
                <a:latin typeface="Huawei Sans" panose="020C0503030203020204" pitchFamily="34" charset="0"/>
              </a:rPr>
              <a:t>VRRP</a:t>
            </a:r>
          </a:p>
          <a:p>
            <a:pPr algn="r" fontAlgn="ctr"/>
            <a:r>
              <a:rPr lang="en-US" sz="1200" b="1" dirty="0" smtClean="0">
                <a:latin typeface="Huawei Sans" panose="020C0503030203020204" pitchFamily="34" charset="0"/>
              </a:rPr>
              <a:t>Master</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7" name="TextBox 13"/>
          <p:cNvSpPr txBox="1"/>
          <p:nvPr/>
        </p:nvSpPr>
        <p:spPr bwMode="gray">
          <a:xfrm>
            <a:off x="3796450" y="3967963"/>
            <a:ext cx="692818" cy="461665"/>
          </a:xfrm>
          <a:prstGeom prst="rect">
            <a:avLst/>
          </a:prstGeom>
          <a:noFill/>
        </p:spPr>
        <p:txBody>
          <a:bodyPr wrap="none" rtlCol="0">
            <a:spAutoFit/>
          </a:bodyPr>
          <a:lstStyle/>
          <a:p>
            <a:pPr fontAlgn="ctr"/>
            <a:r>
              <a:rPr lang="en-US" sz="1200" dirty="0" smtClean="0">
                <a:latin typeface="Huawei Sans" panose="020C0503030203020204" pitchFamily="34" charset="0"/>
              </a:rPr>
              <a:t>VRRP </a:t>
            </a:r>
          </a:p>
          <a:p>
            <a:pPr fontAlgn="ctr"/>
            <a:r>
              <a:rPr lang="en-US" sz="1200" dirty="0" smtClean="0">
                <a:latin typeface="Huawei Sans" panose="020C0503030203020204" pitchFamily="34" charset="0"/>
              </a:rPr>
              <a:t>Backup</a:t>
            </a:r>
            <a:endParaRPr lang="en-US" sz="1200" dirty="0">
              <a:latin typeface="Huawei Sans" panose="020C0503030203020204" pitchFamily="34" charset="0"/>
            </a:endParaRPr>
          </a:p>
        </p:txBody>
      </p:sp>
      <p:sp>
        <p:nvSpPr>
          <p:cNvPr id="48" name="TextBox 13"/>
          <p:cNvSpPr txBox="1"/>
          <p:nvPr/>
        </p:nvSpPr>
        <p:spPr bwMode="gray">
          <a:xfrm>
            <a:off x="3796450" y="3079738"/>
            <a:ext cx="692818" cy="461665"/>
          </a:xfrm>
          <a:prstGeom prst="rect">
            <a:avLst/>
          </a:prstGeom>
          <a:noFill/>
        </p:spPr>
        <p:txBody>
          <a:bodyPr wrap="none" rtlCol="0">
            <a:spAutoFit/>
          </a:bodyPr>
          <a:lstStyle/>
          <a:p>
            <a:pPr fontAlgn="ctr"/>
            <a:r>
              <a:rPr lang="en-US" sz="1200" dirty="0" smtClean="0">
                <a:latin typeface="Huawei Sans" panose="020C0503030203020204" pitchFamily="34" charset="0"/>
              </a:rPr>
              <a:t>VRRP </a:t>
            </a:r>
          </a:p>
          <a:p>
            <a:pPr fontAlgn="ctr"/>
            <a:r>
              <a:rPr lang="en-US" sz="1200" dirty="0" smtClean="0">
                <a:latin typeface="Huawei Sans" panose="020C0503030203020204" pitchFamily="34" charset="0"/>
              </a:rPr>
              <a:t>Backup</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矩形 23"/>
          <p:cNvSpPr/>
          <p:nvPr/>
        </p:nvSpPr>
        <p:spPr bwMode="gray">
          <a:xfrm>
            <a:off x="4925969" y="1877211"/>
            <a:ext cx="6823119" cy="3965188"/>
          </a:xfrm>
          <a:prstGeom prst="rect">
            <a:avLst/>
          </a:prstGeom>
        </p:spPr>
        <p:txBody>
          <a:bodyPr wrap="square">
            <a:spAutoFit/>
          </a:bodyPr>
          <a:lstStyle/>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To ensure successful switchover, key configuration commands and status information must be synchronized between the active and standby firewalls.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Configurations that can be backed up are as follows:</a:t>
            </a:r>
          </a:p>
          <a:p>
            <a:pPr marL="355600" lvl="1" indent="-173038" fontAlgn="ctr">
              <a:lnSpc>
                <a:spcPts val="2000"/>
              </a:lnSpc>
              <a:spcAft>
                <a:spcPts val="600"/>
              </a:spcAft>
              <a:buSzPct val="30000"/>
              <a:buFont typeface="Wingdings" panose="05000000000000000000" pitchFamily="2" charset="2"/>
              <a:buChar char="p"/>
            </a:pPr>
            <a:r>
              <a:rPr lang="en-US" sz="1400" b="1" dirty="0" smtClean="0">
                <a:latin typeface="Huawei Sans" panose="020C0503030203020204" pitchFamily="34" charset="0"/>
              </a:rPr>
              <a:t>Policies</a:t>
            </a:r>
            <a:r>
              <a:rPr lang="en-US" sz="1400" dirty="0" smtClean="0">
                <a:latin typeface="Huawei Sans" panose="020C0503030203020204" pitchFamily="34" charset="0"/>
              </a:rPr>
              <a:t>: security policy, NAT policy (including the NAT address pool), and NAT Server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55600" lvl="1" indent="-173038" fontAlgn="ctr">
              <a:lnSpc>
                <a:spcPts val="2000"/>
              </a:lnSpc>
              <a:spcAft>
                <a:spcPts val="600"/>
              </a:spcAft>
              <a:buSzPct val="30000"/>
              <a:buFont typeface="Wingdings" panose="05000000000000000000" pitchFamily="2" charset="2"/>
              <a:buChar char="p"/>
            </a:pPr>
            <a:r>
              <a:rPr lang="en-US" sz="1400" b="1" dirty="0" smtClean="0">
                <a:latin typeface="Huawei Sans" panose="020C0503030203020204" pitchFamily="34" charset="0"/>
              </a:rPr>
              <a:t>Objects</a:t>
            </a:r>
            <a:r>
              <a:rPr lang="en-US" sz="1400" dirty="0" smtClean="0">
                <a:latin typeface="Huawei Sans" panose="020C0503030203020204" pitchFamily="34" charset="0"/>
              </a:rPr>
              <a:t>: address, region, service, application, and user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55600" lvl="1" indent="-173038" fontAlgn="ctr">
              <a:lnSpc>
                <a:spcPts val="2000"/>
              </a:lnSpc>
              <a:spcAft>
                <a:spcPts val="600"/>
              </a:spcAft>
              <a:buSzPct val="30000"/>
              <a:buFont typeface="Wingdings" panose="05000000000000000000" pitchFamily="2" charset="2"/>
              <a:buChar char="p"/>
            </a:pPr>
            <a:r>
              <a:rPr lang="en-US" sz="1400" b="1" dirty="0" smtClean="0">
                <a:latin typeface="Huawei Sans" panose="020C0503030203020204" pitchFamily="34" charset="0"/>
              </a:rPr>
              <a:t>Network</a:t>
            </a:r>
            <a:r>
              <a:rPr lang="en-US" sz="1400" dirty="0" smtClean="0">
                <a:latin typeface="Huawei Sans" panose="020C0503030203020204" pitchFamily="34" charset="0"/>
              </a:rPr>
              <a:t>: security zone, DNS, IPsec, and SSL VPN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55600" lvl="1" indent="-173038" fontAlgn="ctr">
              <a:lnSpc>
                <a:spcPts val="2000"/>
              </a:lnSpc>
              <a:spcAft>
                <a:spcPts val="600"/>
              </a:spcAft>
              <a:buSzPct val="30000"/>
              <a:buFont typeface="Wingdings" panose="05000000000000000000" pitchFamily="2" charset="2"/>
              <a:buChar char="p"/>
            </a:pPr>
            <a:r>
              <a:rPr lang="en-US" sz="1400" b="1" dirty="0" smtClean="0">
                <a:latin typeface="Huawei Sans" panose="020C0503030203020204" pitchFamily="34" charset="0"/>
              </a:rPr>
              <a:t>System</a:t>
            </a:r>
            <a:r>
              <a:rPr lang="en-US" sz="1400" dirty="0" smtClean="0">
                <a:latin typeface="Huawei Sans" panose="020C0503030203020204" pitchFamily="34" charset="0"/>
              </a:rPr>
              <a:t>: administrator, virtual system, and log configuration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000"/>
              </a:lnSpc>
              <a:spcAft>
                <a:spcPts val="600"/>
              </a:spcAft>
              <a:buFont typeface="Arial" panose="020B0604020202020204" pitchFamily="34" charset="0"/>
              <a:buChar char="•"/>
            </a:pPr>
            <a:r>
              <a:rPr lang="en-US" sz="1400" dirty="0" smtClean="0">
                <a:latin typeface="Huawei Sans" panose="020C0503030203020204" pitchFamily="34" charset="0"/>
              </a:rPr>
              <a:t>Status information that can be backed up is as follows:</a:t>
            </a:r>
          </a:p>
          <a:p>
            <a:pPr marL="355600" lvl="1" indent="-173038" fontAlgn="ctr">
              <a:lnSpc>
                <a:spcPts val="2000"/>
              </a:lnSpc>
              <a:spcAft>
                <a:spcPts val="600"/>
              </a:spcAft>
              <a:buSzPct val="30000"/>
              <a:buFont typeface="Wingdings" panose="05000000000000000000" pitchFamily="2" charset="2"/>
              <a:buChar char="p"/>
            </a:pPr>
            <a:r>
              <a:rPr lang="en-US" sz="1400" dirty="0">
                <a:latin typeface="Huawei Sans" panose="020C0503030203020204" pitchFamily="34" charset="0"/>
              </a:rPr>
              <a:t>Session table, </a:t>
            </a:r>
            <a:r>
              <a:rPr lang="en-US" sz="1400" dirty="0" smtClean="0">
                <a:latin typeface="Huawei Sans" panose="020C0503030203020204" pitchFamily="34" charset="0"/>
              </a:rPr>
              <a:t>server mapping table</a:t>
            </a:r>
            <a:r>
              <a:rPr lang="en-US" sz="1400" dirty="0">
                <a:latin typeface="Huawei Sans" panose="020C0503030203020204" pitchFamily="34" charset="0"/>
              </a:rPr>
              <a:t>, blacklist/whitelist, port mapping table in PAT mode, address mapping table in NO-PAT mode, Layer 2 forwarding table (static MAC address backup), AAA user table (default user </a:t>
            </a:r>
            <a:r>
              <a:rPr lang="en-US" sz="1400" b="1" dirty="0">
                <a:latin typeface="Huawei Sans" panose="020C0503030203020204" pitchFamily="34" charset="0"/>
              </a:rPr>
              <a:t>admin</a:t>
            </a:r>
            <a:r>
              <a:rPr lang="en-US" sz="1400" dirty="0">
                <a:latin typeface="Huawei Sans" panose="020C0503030203020204" pitchFamily="34" charset="0"/>
              </a:rPr>
              <a:t> is not backed up), online user monitoring table, PKI certificate, and </a:t>
            </a:r>
            <a:r>
              <a:rPr lang="en-US" sz="1400" dirty="0" smtClean="0">
                <a:latin typeface="Huawei Sans" panose="020C0503030203020204" pitchFamily="34" charset="0"/>
              </a:rPr>
              <a:t>IPsec</a:t>
            </a:r>
            <a:endParaRPr lang="en-US" altLang="zh-CN" sz="1400" dirty="0">
              <a:latin typeface="Huawei Sans" panose="020C0503030203020204" pitchFamily="34" charset="0"/>
              <a:sym typeface="Huawei Sans" panose="020C0503030203020204" pitchFamily="34" charset="0"/>
            </a:endParaRPr>
          </a:p>
        </p:txBody>
      </p:sp>
      <p:cxnSp>
        <p:nvCxnSpPr>
          <p:cNvPr id="89" name="Straight Arrow Connector 70"/>
          <p:cNvCxnSpPr/>
          <p:nvPr/>
        </p:nvCxnSpPr>
        <p:spPr bwMode="gray">
          <a:xfrm>
            <a:off x="1625085" y="3435245"/>
            <a:ext cx="1885449" cy="0"/>
          </a:xfrm>
          <a:prstGeom prst="straightConnector1">
            <a:avLst/>
          </a:prstGeom>
          <a:solidFill>
            <a:schemeClr val="accent1"/>
          </a:solidFill>
          <a:ln w="19050" cap="flat" cmpd="sng" algn="ctr">
            <a:solidFill>
              <a:srgbClr val="30B5C5"/>
            </a:solidFill>
            <a:prstDash val="sysDot"/>
            <a:round/>
            <a:headEnd type="none" w="med" len="med"/>
            <a:tailEnd type="triangle" w="med" len="med"/>
          </a:ln>
          <a:effectLst/>
        </p:spPr>
      </p:cxnSp>
      <p:sp>
        <p:nvSpPr>
          <p:cNvPr id="100" name="TextBox 13"/>
          <p:cNvSpPr txBox="1"/>
          <p:nvPr/>
        </p:nvSpPr>
        <p:spPr bwMode="gray">
          <a:xfrm>
            <a:off x="1565392" y="2893220"/>
            <a:ext cx="2020276"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B</a:t>
            </a:r>
            <a:r>
              <a:rPr lang="en-US" altLang="zh-CN" sz="1200" dirty="0" smtClean="0">
                <a:latin typeface="Huawei Sans" panose="020C0503030203020204" pitchFamily="34" charset="0"/>
              </a:rPr>
              <a:t>acks up configuration and status information.</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92798131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圆角矩形 75"/>
          <p:cNvSpPr/>
          <p:nvPr/>
        </p:nvSpPr>
        <p:spPr bwMode="gray">
          <a:xfrm>
            <a:off x="6866132" y="3217506"/>
            <a:ext cx="4147308" cy="1495947"/>
          </a:xfrm>
          <a:prstGeom prst="roundRect">
            <a:avLst>
              <a:gd name="adj" fmla="val 11585"/>
            </a:avLst>
          </a:prstGeom>
          <a:solidFill>
            <a:srgbClr val="FEEEC1">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75"/>
          <p:cNvSpPr/>
          <p:nvPr/>
        </p:nvSpPr>
        <p:spPr bwMode="gray">
          <a:xfrm>
            <a:off x="6866132" y="1643448"/>
            <a:ext cx="4147308" cy="1315510"/>
          </a:xfrm>
          <a:prstGeom prst="roundRect">
            <a:avLst>
              <a:gd name="adj" fmla="val 11585"/>
            </a:avLst>
          </a:prstGeom>
          <a:solidFill>
            <a:srgbClr val="FEEEC1">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Networking Scenarios of Firewall Hot Standby</a:t>
            </a:r>
            <a:endParaRPr lang="en-US" altLang="zh-CN" dirty="0">
              <a:sym typeface="Huawei Sans" panose="020C0503030203020204" pitchFamily="34" charset="0"/>
            </a:endParaRPr>
          </a:p>
        </p:txBody>
      </p:sp>
      <p:sp>
        <p:nvSpPr>
          <p:cNvPr id="3" name="圆角矩形 75"/>
          <p:cNvSpPr/>
          <p:nvPr/>
        </p:nvSpPr>
        <p:spPr bwMode="gray">
          <a:xfrm>
            <a:off x="442913" y="1549667"/>
            <a:ext cx="5527243" cy="4651108"/>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75"/>
          <p:cNvSpPr/>
          <p:nvPr/>
        </p:nvSpPr>
        <p:spPr bwMode="gray">
          <a:xfrm>
            <a:off x="6211764" y="1549667"/>
            <a:ext cx="5537324" cy="4651108"/>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圆角矩形 75"/>
          <p:cNvSpPr/>
          <p:nvPr/>
        </p:nvSpPr>
        <p:spPr bwMode="gray">
          <a:xfrm>
            <a:off x="442913" y="972151"/>
            <a:ext cx="5527243" cy="558265"/>
          </a:xfrm>
          <a:prstGeom prst="roundRect">
            <a:avLst>
              <a:gd name="adj" fmla="val 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solidFill>
                <a:latin typeface="Huawei Sans" panose="020C0503030203020204" pitchFamily="34" charset="0"/>
              </a:rPr>
              <a:t>Hot standby is deployed in in-line mode and connects to Layer 2 devices.</a:t>
            </a:r>
            <a:endParaRPr lang="en-US" sz="1600" dirty="0">
              <a:solidFill>
                <a:schemeClr val="bg1"/>
              </a:solidFill>
              <a:latin typeface="Huawei Sans" panose="020C0503030203020204" pitchFamily="34" charset="0"/>
            </a:endParaRPr>
          </a:p>
        </p:txBody>
      </p:sp>
      <p:sp>
        <p:nvSpPr>
          <p:cNvPr id="29" name="圆角矩形 75"/>
          <p:cNvSpPr/>
          <p:nvPr/>
        </p:nvSpPr>
        <p:spPr bwMode="gray">
          <a:xfrm>
            <a:off x="6211764" y="972151"/>
            <a:ext cx="5537324" cy="558265"/>
          </a:xfrm>
          <a:prstGeom prst="roundRect">
            <a:avLst>
              <a:gd name="adj" fmla="val 0"/>
            </a:avLst>
          </a:prstGeom>
          <a:solidFill>
            <a:srgbClr val="30B5C5"/>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solidFill>
                <a:latin typeface="Huawei Sans" panose="020C0503030203020204" pitchFamily="34" charset="0"/>
              </a:rPr>
              <a:t>Hot standby is deployed in in-line mode and connects to Layer 3 devices.</a:t>
            </a:r>
            <a:endParaRPr lang="en-US" sz="1600" dirty="0">
              <a:solidFill>
                <a:schemeClr val="bg1"/>
              </a:solidFill>
              <a:latin typeface="Huawei Sans" panose="020C0503030203020204" pitchFamily="34" charset="0"/>
            </a:endParaRPr>
          </a:p>
        </p:txBody>
      </p:sp>
      <p:cxnSp>
        <p:nvCxnSpPr>
          <p:cNvPr id="30" name="Straight Connector 18"/>
          <p:cNvCxnSpPr/>
          <p:nvPr/>
        </p:nvCxnSpPr>
        <p:spPr bwMode="gray">
          <a:xfrm>
            <a:off x="2004076" y="3092960"/>
            <a:ext cx="2572169"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32" name="直接连接符 3"/>
          <p:cNvCxnSpPr/>
          <p:nvPr/>
        </p:nvCxnSpPr>
        <p:spPr bwMode="gray">
          <a:xfrm flipV="1">
            <a:off x="4423844" y="1794729"/>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3" name="直接连接符 3"/>
          <p:cNvCxnSpPr/>
          <p:nvPr/>
        </p:nvCxnSpPr>
        <p:spPr bwMode="gray">
          <a:xfrm flipV="1">
            <a:off x="1873172" y="1794729"/>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6" name="Straight Connector 6"/>
          <p:cNvCxnSpPr/>
          <p:nvPr/>
        </p:nvCxnSpPr>
        <p:spPr bwMode="gray">
          <a:xfrm>
            <a:off x="1851676" y="4258363"/>
            <a:ext cx="25721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Straight Connector 18"/>
          <p:cNvCxnSpPr/>
          <p:nvPr/>
        </p:nvCxnSpPr>
        <p:spPr bwMode="gray">
          <a:xfrm>
            <a:off x="1851676" y="1946139"/>
            <a:ext cx="25721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2" name="图片 76" descr="接入交换机.png"/>
          <p:cNvPicPr>
            <a:picLocks noChangeAspect="1"/>
          </p:cNvPicPr>
          <p:nvPr/>
        </p:nvPicPr>
        <p:blipFill>
          <a:blip r:embed="rId3" cstate="print"/>
          <a:stretch>
            <a:fillRect/>
          </a:stretch>
        </p:blipFill>
        <p:spPr bwMode="gray">
          <a:xfrm>
            <a:off x="1638506" y="1788996"/>
            <a:ext cx="490909" cy="401653"/>
          </a:xfrm>
          <a:prstGeom prst="rect">
            <a:avLst/>
          </a:prstGeom>
        </p:spPr>
      </p:pic>
      <p:pic>
        <p:nvPicPr>
          <p:cNvPr id="45" name="图片 76" descr="接入交换机.png"/>
          <p:cNvPicPr>
            <a:picLocks noChangeAspect="1"/>
          </p:cNvPicPr>
          <p:nvPr/>
        </p:nvPicPr>
        <p:blipFill>
          <a:blip r:embed="rId3" cstate="print"/>
          <a:stretch>
            <a:fillRect/>
          </a:stretch>
        </p:blipFill>
        <p:spPr bwMode="gray">
          <a:xfrm>
            <a:off x="4177028" y="1788996"/>
            <a:ext cx="490909" cy="401653"/>
          </a:xfrm>
          <a:prstGeom prst="rect">
            <a:avLst/>
          </a:prstGeom>
        </p:spPr>
      </p:pic>
      <p:pic>
        <p:nvPicPr>
          <p:cNvPr id="46" name="图片 76" descr="接入交换机.png"/>
          <p:cNvPicPr>
            <a:picLocks noChangeAspect="1"/>
          </p:cNvPicPr>
          <p:nvPr/>
        </p:nvPicPr>
        <p:blipFill>
          <a:blip r:embed="rId3" cstate="print"/>
          <a:stretch>
            <a:fillRect/>
          </a:stretch>
        </p:blipFill>
        <p:spPr bwMode="gray">
          <a:xfrm>
            <a:off x="1638506" y="4017916"/>
            <a:ext cx="490909" cy="401653"/>
          </a:xfrm>
          <a:prstGeom prst="rect">
            <a:avLst/>
          </a:prstGeom>
        </p:spPr>
      </p:pic>
      <p:pic>
        <p:nvPicPr>
          <p:cNvPr id="47" name="图片 76" descr="接入交换机.png"/>
          <p:cNvPicPr>
            <a:picLocks noChangeAspect="1"/>
          </p:cNvPicPr>
          <p:nvPr/>
        </p:nvPicPr>
        <p:blipFill>
          <a:blip r:embed="rId3" cstate="print"/>
          <a:stretch>
            <a:fillRect/>
          </a:stretch>
        </p:blipFill>
        <p:spPr bwMode="gray">
          <a:xfrm>
            <a:off x="4177028" y="4017916"/>
            <a:ext cx="490909" cy="401653"/>
          </a:xfrm>
          <a:prstGeom prst="rect">
            <a:avLst/>
          </a:prstGeom>
        </p:spPr>
      </p:pic>
      <p:pic>
        <p:nvPicPr>
          <p:cNvPr id="4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77028" y="2889532"/>
            <a:ext cx="490909" cy="401653"/>
          </a:xfrm>
          <a:prstGeom prst="rect">
            <a:avLst/>
          </a:prstGeom>
        </p:spPr>
      </p:pic>
      <p:pic>
        <p:nvPicPr>
          <p:cNvPr id="4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638506" y="2889532"/>
            <a:ext cx="490909" cy="401653"/>
          </a:xfrm>
          <a:prstGeom prst="rect">
            <a:avLst/>
          </a:prstGeom>
        </p:spPr>
      </p:pic>
      <p:sp>
        <p:nvSpPr>
          <p:cNvPr id="51" name="TextBox 13"/>
          <p:cNvSpPr txBox="1"/>
          <p:nvPr/>
        </p:nvSpPr>
        <p:spPr bwMode="gray">
          <a:xfrm>
            <a:off x="2602555" y="3631260"/>
            <a:ext cx="108555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2" name="Freeform 14"/>
          <p:cNvSpPr/>
          <p:nvPr/>
        </p:nvSpPr>
        <p:spPr bwMode="gray">
          <a:xfrm flipH="1" flipV="1">
            <a:off x="2970454" y="3260613"/>
            <a:ext cx="1453390" cy="583137"/>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Lst>
            <a:ahLst/>
            <a:cxnLst>
              <a:cxn ang="0">
                <a:pos x="connsiteX0" y="connsiteY0"/>
              </a:cxn>
              <a:cxn ang="0">
                <a:pos x="connsiteX1" y="connsiteY1"/>
              </a:cxn>
              <a:cxn ang="0">
                <a:pos x="connsiteX2" y="connsiteY2"/>
              </a:cxn>
              <a:cxn ang="0">
                <a:pos x="connsiteX3" y="connsiteY3"/>
              </a:cxn>
            </a:cxnLst>
            <a:rect l="l" t="t" r="r" b="b"/>
            <a:pathLst>
              <a:path w="2046100" h="4095243">
                <a:moveTo>
                  <a:pt x="0" y="3430059"/>
                </a:moveTo>
                <a:lnTo>
                  <a:pt x="1618066" y="0"/>
                </a:lnTo>
                <a:lnTo>
                  <a:pt x="2046100" y="1467621"/>
                </a:lnTo>
                <a:lnTo>
                  <a:pt x="25126" y="4095243"/>
                </a:lnTo>
              </a:path>
            </a:pathLst>
          </a:custGeom>
          <a:gradFill flip="none" rotWithShape="0">
            <a:gsLst>
              <a:gs pos="0">
                <a:schemeClr val="bg1">
                  <a:alpha val="0"/>
                </a:schemeClr>
              </a:gs>
              <a:gs pos="100000">
                <a:srgbClr val="FFCC66"/>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21"/>
          <p:cNvSpPr/>
          <p:nvPr/>
        </p:nvSpPr>
        <p:spPr bwMode="gray">
          <a:xfrm flipV="1">
            <a:off x="1861905" y="3260613"/>
            <a:ext cx="1498902" cy="608536"/>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23"/>
          <p:cNvSpPr/>
          <p:nvPr/>
        </p:nvSpPr>
        <p:spPr bwMode="gray">
          <a:xfrm flipH="1">
            <a:off x="2970454" y="2398236"/>
            <a:ext cx="1453390" cy="492960"/>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105696"/>
              <a:gd name="connsiteY0" fmla="*/ 2716537 h 3381721"/>
              <a:gd name="connsiteX1" fmla="*/ 1439273 w 2105696"/>
              <a:gd name="connsiteY1" fmla="*/ 0 h 3381721"/>
              <a:gd name="connsiteX2" fmla="*/ 2105696 w 2105696"/>
              <a:gd name="connsiteY2" fmla="*/ 1883825 h 3381721"/>
              <a:gd name="connsiteX3" fmla="*/ 60884 w 2105696"/>
              <a:gd name="connsiteY3" fmla="*/ 3381721 h 3381721"/>
              <a:gd name="connsiteX0" fmla="*/ 0 w 2081858"/>
              <a:gd name="connsiteY0" fmla="*/ 2716537 h 3381721"/>
              <a:gd name="connsiteX1" fmla="*/ 1439273 w 2081858"/>
              <a:gd name="connsiteY1" fmla="*/ 0 h 3381721"/>
              <a:gd name="connsiteX2" fmla="*/ 2081858 w 2081858"/>
              <a:gd name="connsiteY2" fmla="*/ 754099 h 3381721"/>
              <a:gd name="connsiteX3" fmla="*/ 60884 w 2081858"/>
              <a:gd name="connsiteY3" fmla="*/ 3381721 h 3381721"/>
              <a:gd name="connsiteX0" fmla="*/ 0 w 2081858"/>
              <a:gd name="connsiteY0" fmla="*/ 3727354 h 4392538"/>
              <a:gd name="connsiteX1" fmla="*/ 1522710 w 2081858"/>
              <a:gd name="connsiteY1" fmla="*/ 0 h 4392538"/>
              <a:gd name="connsiteX2" fmla="*/ 2081858 w 2081858"/>
              <a:gd name="connsiteY2" fmla="*/ 1764916 h 4392538"/>
              <a:gd name="connsiteX3" fmla="*/ 60884 w 2081858"/>
              <a:gd name="connsiteY3" fmla="*/ 4392538 h 4392538"/>
              <a:gd name="connsiteX0" fmla="*/ 0 w 2081858"/>
              <a:gd name="connsiteY0" fmla="*/ 3430059 h 4095243"/>
              <a:gd name="connsiteX1" fmla="*/ 1653824 w 2081858"/>
              <a:gd name="connsiteY1" fmla="*/ 0 h 4095243"/>
              <a:gd name="connsiteX2" fmla="*/ 2081858 w 2081858"/>
              <a:gd name="connsiteY2" fmla="*/ 1467621 h 4095243"/>
              <a:gd name="connsiteX3" fmla="*/ 60884 w 2081858"/>
              <a:gd name="connsiteY3" fmla="*/ 4095243 h 4095243"/>
              <a:gd name="connsiteX0" fmla="*/ 0 w 2046100"/>
              <a:gd name="connsiteY0" fmla="*/ 3430059 h 4095243"/>
              <a:gd name="connsiteX1" fmla="*/ 1618066 w 2046100"/>
              <a:gd name="connsiteY1" fmla="*/ 0 h 4095243"/>
              <a:gd name="connsiteX2" fmla="*/ 2046100 w 2046100"/>
              <a:gd name="connsiteY2" fmla="*/ 1467621 h 4095243"/>
              <a:gd name="connsiteX3" fmla="*/ 25126 w 2046100"/>
              <a:gd name="connsiteY3" fmla="*/ 4095243 h 4095243"/>
              <a:gd name="connsiteX0" fmla="*/ 0 w 2046100"/>
              <a:gd name="connsiteY0" fmla="*/ 3661572 h 4326756"/>
              <a:gd name="connsiteX1" fmla="*/ 1543798 w 2046100"/>
              <a:gd name="connsiteY1" fmla="*/ 0 h 4326756"/>
              <a:gd name="connsiteX2" fmla="*/ 2046100 w 2046100"/>
              <a:gd name="connsiteY2" fmla="*/ 1699134 h 4326756"/>
              <a:gd name="connsiteX3" fmla="*/ 25126 w 2046100"/>
              <a:gd name="connsiteY3" fmla="*/ 4326756 h 4326756"/>
            </a:gdLst>
            <a:ahLst/>
            <a:cxnLst>
              <a:cxn ang="0">
                <a:pos x="connsiteX0" y="connsiteY0"/>
              </a:cxn>
              <a:cxn ang="0">
                <a:pos x="connsiteX1" y="connsiteY1"/>
              </a:cxn>
              <a:cxn ang="0">
                <a:pos x="connsiteX2" y="connsiteY2"/>
              </a:cxn>
              <a:cxn ang="0">
                <a:pos x="connsiteX3" y="connsiteY3"/>
              </a:cxn>
            </a:cxnLst>
            <a:rect l="l" t="t" r="r" b="b"/>
            <a:pathLst>
              <a:path w="2046100" h="4326756">
                <a:moveTo>
                  <a:pt x="0" y="3661572"/>
                </a:moveTo>
                <a:lnTo>
                  <a:pt x="1543798" y="0"/>
                </a:lnTo>
                <a:lnTo>
                  <a:pt x="2046100" y="1699134"/>
                </a:lnTo>
                <a:lnTo>
                  <a:pt x="25126" y="4326756"/>
                </a:lnTo>
              </a:path>
            </a:pathLst>
          </a:custGeom>
          <a:gradFill flip="none" rotWithShape="0">
            <a:gsLst>
              <a:gs pos="0">
                <a:schemeClr val="bg1">
                  <a:alpha val="0"/>
                </a:schemeClr>
              </a:gs>
              <a:gs pos="100000">
                <a:srgbClr val="FFCC6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24"/>
          <p:cNvSpPr/>
          <p:nvPr/>
        </p:nvSpPr>
        <p:spPr bwMode="gray">
          <a:xfrm>
            <a:off x="1861905" y="2404294"/>
            <a:ext cx="1498902" cy="486905"/>
          </a:xfrm>
          <a:custGeom>
            <a:avLst/>
            <a:gdLst>
              <a:gd name="connsiteX0" fmla="*/ 75156 w 1340285"/>
              <a:gd name="connsiteY0" fmla="*/ 0 h 538619"/>
              <a:gd name="connsiteX1" fmla="*/ 1340285 w 1340285"/>
              <a:gd name="connsiteY1" fmla="*/ 162838 h 538619"/>
              <a:gd name="connsiteX2" fmla="*/ 1265129 w 1340285"/>
              <a:gd name="connsiteY2" fmla="*/ 538619 h 538619"/>
              <a:gd name="connsiteX3" fmla="*/ 0 w 1340285"/>
              <a:gd name="connsiteY3" fmla="*/ 112734 h 538619"/>
              <a:gd name="connsiteX0" fmla="*/ 75156 w 1265129"/>
              <a:gd name="connsiteY0" fmla="*/ 1064713 h 1603332"/>
              <a:gd name="connsiteX1" fmla="*/ 1164921 w 1265129"/>
              <a:gd name="connsiteY1" fmla="*/ 0 h 1603332"/>
              <a:gd name="connsiteX2" fmla="*/ 1265129 w 1265129"/>
              <a:gd name="connsiteY2" fmla="*/ 1603332 h 1603332"/>
              <a:gd name="connsiteX3" fmla="*/ 0 w 1265129"/>
              <a:gd name="connsiteY3" fmla="*/ 1177447 h 1603332"/>
              <a:gd name="connsiteX0" fmla="*/ 75156 w 1490597"/>
              <a:gd name="connsiteY0" fmla="*/ 1064713 h 1177447"/>
              <a:gd name="connsiteX1" fmla="*/ 1164921 w 1490597"/>
              <a:gd name="connsiteY1" fmla="*/ 0 h 1177447"/>
              <a:gd name="connsiteX2" fmla="*/ 1490597 w 1490597"/>
              <a:gd name="connsiteY2" fmla="*/ 450937 h 1177447"/>
              <a:gd name="connsiteX3" fmla="*/ 0 w 1490597"/>
              <a:gd name="connsiteY3" fmla="*/ 1177447 h 1177447"/>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75156 w 1490597"/>
              <a:gd name="connsiteY0" fmla="*/ 1064713 h 1344651"/>
              <a:gd name="connsiteX1" fmla="*/ 1164921 w 1490597"/>
              <a:gd name="connsiteY1" fmla="*/ 0 h 1344651"/>
              <a:gd name="connsiteX2" fmla="*/ 1490597 w 1490597"/>
              <a:gd name="connsiteY2" fmla="*/ 450937 h 1344651"/>
              <a:gd name="connsiteX3" fmla="*/ 1343476 w 1490597"/>
              <a:gd name="connsiteY3" fmla="*/ 1280893 h 1344651"/>
              <a:gd name="connsiteX4" fmla="*/ 0 w 1490597"/>
              <a:gd name="connsiteY4" fmla="*/ 1177447 h 1344651"/>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9723"/>
              <a:gd name="connsiteX1" fmla="*/ 1091111 w 1416787"/>
              <a:gd name="connsiteY1" fmla="*/ 0 h 1449723"/>
              <a:gd name="connsiteX2" fmla="*/ 1416787 w 1416787"/>
              <a:gd name="connsiteY2" fmla="*/ 450937 h 1449723"/>
              <a:gd name="connsiteX3" fmla="*/ 1269666 w 1416787"/>
              <a:gd name="connsiteY3" fmla="*/ 1280893 h 1449723"/>
              <a:gd name="connsiteX4" fmla="*/ 0 w 1416787"/>
              <a:gd name="connsiteY4" fmla="*/ 1443144 h 1449723"/>
              <a:gd name="connsiteX0" fmla="*/ 1346 w 1416787"/>
              <a:gd name="connsiteY0" fmla="*/ 1064713 h 1443144"/>
              <a:gd name="connsiteX1" fmla="*/ 1091111 w 1416787"/>
              <a:gd name="connsiteY1" fmla="*/ 0 h 1443144"/>
              <a:gd name="connsiteX2" fmla="*/ 1416787 w 1416787"/>
              <a:gd name="connsiteY2" fmla="*/ 450937 h 1443144"/>
              <a:gd name="connsiteX3" fmla="*/ 1269666 w 1416787"/>
              <a:gd name="connsiteY3" fmla="*/ 1280893 h 1443144"/>
              <a:gd name="connsiteX4" fmla="*/ 0 w 1416787"/>
              <a:gd name="connsiteY4" fmla="*/ 1443144 h 1443144"/>
              <a:gd name="connsiteX0" fmla="*/ 0 w 1502277"/>
              <a:gd name="connsiteY0" fmla="*/ 785397 h 1443144"/>
              <a:gd name="connsiteX1" fmla="*/ 1176601 w 1502277"/>
              <a:gd name="connsiteY1" fmla="*/ 0 h 1443144"/>
              <a:gd name="connsiteX2" fmla="*/ 1502277 w 1502277"/>
              <a:gd name="connsiteY2" fmla="*/ 450937 h 1443144"/>
              <a:gd name="connsiteX3" fmla="*/ 1355156 w 1502277"/>
              <a:gd name="connsiteY3" fmla="*/ 1280893 h 1443144"/>
              <a:gd name="connsiteX4" fmla="*/ 85490 w 1502277"/>
              <a:gd name="connsiteY4" fmla="*/ 1443144 h 1443144"/>
              <a:gd name="connsiteX0" fmla="*/ 0 w 1502277"/>
              <a:gd name="connsiteY0" fmla="*/ 799022 h 1456769"/>
              <a:gd name="connsiteX1" fmla="*/ 981222 w 1502277"/>
              <a:gd name="connsiteY1" fmla="*/ 0 h 1456769"/>
              <a:gd name="connsiteX2" fmla="*/ 1502277 w 1502277"/>
              <a:gd name="connsiteY2" fmla="*/ 464562 h 1456769"/>
              <a:gd name="connsiteX3" fmla="*/ 1355156 w 1502277"/>
              <a:gd name="connsiteY3" fmla="*/ 1294518 h 1456769"/>
              <a:gd name="connsiteX4" fmla="*/ 85490 w 1502277"/>
              <a:gd name="connsiteY4" fmla="*/ 1456769 h 1456769"/>
              <a:gd name="connsiteX0" fmla="*/ 0 w 1355156"/>
              <a:gd name="connsiteY0" fmla="*/ 799022 h 1456769"/>
              <a:gd name="connsiteX1" fmla="*/ 981222 w 1355156"/>
              <a:gd name="connsiteY1" fmla="*/ 0 h 1456769"/>
              <a:gd name="connsiteX2" fmla="*/ 1355156 w 1355156"/>
              <a:gd name="connsiteY2" fmla="*/ 1294518 h 1456769"/>
              <a:gd name="connsiteX3" fmla="*/ 85490 w 1355156"/>
              <a:gd name="connsiteY3" fmla="*/ 1456769 h 1456769"/>
              <a:gd name="connsiteX0" fmla="*/ 0 w 1517971"/>
              <a:gd name="connsiteY0" fmla="*/ 799022 h 1456769"/>
              <a:gd name="connsiteX1" fmla="*/ 981222 w 1517971"/>
              <a:gd name="connsiteY1" fmla="*/ 0 h 1456769"/>
              <a:gd name="connsiteX2" fmla="*/ 1517971 w 1517971"/>
              <a:gd name="connsiteY2" fmla="*/ 1396710 h 1456769"/>
              <a:gd name="connsiteX3" fmla="*/ 85490 w 1517971"/>
              <a:gd name="connsiteY3" fmla="*/ 1456769 h 1456769"/>
              <a:gd name="connsiteX0" fmla="*/ 0 w 1517971"/>
              <a:gd name="connsiteY0" fmla="*/ 1750322 h 2408069"/>
              <a:gd name="connsiteX1" fmla="*/ 981221 w 1517971"/>
              <a:gd name="connsiteY1" fmla="*/ 0 h 2408069"/>
              <a:gd name="connsiteX2" fmla="*/ 1517971 w 1517971"/>
              <a:gd name="connsiteY2" fmla="*/ 2348010 h 2408069"/>
              <a:gd name="connsiteX3" fmla="*/ 85490 w 1517971"/>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2061085"/>
              <a:gd name="connsiteY0" fmla="*/ 1750322 h 2408069"/>
              <a:gd name="connsiteX1" fmla="*/ 981221 w 2061085"/>
              <a:gd name="connsiteY1" fmla="*/ 0 h 2408069"/>
              <a:gd name="connsiteX2" fmla="*/ 2061085 w 2061085"/>
              <a:gd name="connsiteY2" fmla="*/ 1396714 h 2408069"/>
              <a:gd name="connsiteX3" fmla="*/ 85490 w 2061085"/>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0 w 1934779"/>
              <a:gd name="connsiteY0" fmla="*/ 1750322 h 2408069"/>
              <a:gd name="connsiteX1" fmla="*/ 981221 w 1934779"/>
              <a:gd name="connsiteY1" fmla="*/ 0 h 2408069"/>
              <a:gd name="connsiteX2" fmla="*/ 1934779 w 1934779"/>
              <a:gd name="connsiteY2" fmla="*/ 1277802 h 2408069"/>
              <a:gd name="connsiteX3" fmla="*/ 85490 w 1934779"/>
              <a:gd name="connsiteY3" fmla="*/ 2408069 h 2408069"/>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371843 w 2306622"/>
              <a:gd name="connsiteY0" fmla="*/ 1750322 h 5678346"/>
              <a:gd name="connsiteX1" fmla="*/ 1353064 w 2306622"/>
              <a:gd name="connsiteY1" fmla="*/ 0 h 5678346"/>
              <a:gd name="connsiteX2" fmla="*/ 2306622 w 2306622"/>
              <a:gd name="connsiteY2" fmla="*/ 1277802 h 5678346"/>
              <a:gd name="connsiteX3" fmla="*/ 0 w 23066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86322"/>
              <a:gd name="connsiteY0" fmla="*/ 4901676 h 5678346"/>
              <a:gd name="connsiteX1" fmla="*/ 1432764 w 2386322"/>
              <a:gd name="connsiteY1" fmla="*/ 0 h 5678346"/>
              <a:gd name="connsiteX2" fmla="*/ 2386322 w 2386322"/>
              <a:gd name="connsiteY2" fmla="*/ 1277802 h 5678346"/>
              <a:gd name="connsiteX3" fmla="*/ 79700 w 2386322"/>
              <a:gd name="connsiteY3" fmla="*/ 5678346 h 5678346"/>
              <a:gd name="connsiteX0" fmla="*/ 0 w 2316854"/>
              <a:gd name="connsiteY0" fmla="*/ 4901676 h 5678346"/>
              <a:gd name="connsiteX1" fmla="*/ 1432764 w 2316854"/>
              <a:gd name="connsiteY1" fmla="*/ 0 h 5678346"/>
              <a:gd name="connsiteX2" fmla="*/ 2316854 w 2316854"/>
              <a:gd name="connsiteY2" fmla="*/ 4191321 h 5678346"/>
              <a:gd name="connsiteX3" fmla="*/ 79700 w 2316854"/>
              <a:gd name="connsiteY3" fmla="*/ 5678346 h 5678346"/>
              <a:gd name="connsiteX0" fmla="*/ 0 w 2316854"/>
              <a:gd name="connsiteY0" fmla="*/ 2671943 h 3448613"/>
              <a:gd name="connsiteX1" fmla="*/ 1426973 w 2316854"/>
              <a:gd name="connsiteY1" fmla="*/ 0 h 3448613"/>
              <a:gd name="connsiteX2" fmla="*/ 2316854 w 2316854"/>
              <a:gd name="connsiteY2" fmla="*/ 1961588 h 3448613"/>
              <a:gd name="connsiteX3" fmla="*/ 79700 w 2316854"/>
              <a:gd name="connsiteY3" fmla="*/ 3448613 h 3448613"/>
              <a:gd name="connsiteX0" fmla="*/ 0 w 2665531"/>
              <a:gd name="connsiteY0" fmla="*/ 2671943 h 3448613"/>
              <a:gd name="connsiteX1" fmla="*/ 1426973 w 2665531"/>
              <a:gd name="connsiteY1" fmla="*/ 0 h 3448613"/>
              <a:gd name="connsiteX2" fmla="*/ 2665531 w 2665531"/>
              <a:gd name="connsiteY2" fmla="*/ 1467613 h 3448613"/>
              <a:gd name="connsiteX3" fmla="*/ 79700 w 2665531"/>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111539 w 2697370"/>
              <a:gd name="connsiteY3" fmla="*/ 3448613 h 3448613"/>
              <a:gd name="connsiteX0" fmla="*/ 0 w 2697370"/>
              <a:gd name="connsiteY0" fmla="*/ 2671943 h 3448613"/>
              <a:gd name="connsiteX1" fmla="*/ 1458812 w 2697370"/>
              <a:gd name="connsiteY1" fmla="*/ 0 h 3448613"/>
              <a:gd name="connsiteX2" fmla="*/ 2697370 w 2697370"/>
              <a:gd name="connsiteY2" fmla="*/ 1467613 h 3448613"/>
              <a:gd name="connsiteX3" fmla="*/ 91277 w 2697370"/>
              <a:gd name="connsiteY3" fmla="*/ 3448613 h 3448613"/>
              <a:gd name="connsiteX0" fmla="*/ 0 w 2697370"/>
              <a:gd name="connsiteY0" fmla="*/ 2671943 h 3381721"/>
              <a:gd name="connsiteX1" fmla="*/ 1458812 w 2697370"/>
              <a:gd name="connsiteY1" fmla="*/ 0 h 3381721"/>
              <a:gd name="connsiteX2" fmla="*/ 2697370 w 2697370"/>
              <a:gd name="connsiteY2" fmla="*/ 1467613 h 3381721"/>
              <a:gd name="connsiteX3" fmla="*/ 80423 w 2697370"/>
              <a:gd name="connsiteY3" fmla="*/ 3381721 h 3381721"/>
              <a:gd name="connsiteX0" fmla="*/ 12926 w 2616947"/>
              <a:gd name="connsiteY0" fmla="*/ 1456735 h 3381721"/>
              <a:gd name="connsiteX1" fmla="*/ 1378389 w 2616947"/>
              <a:gd name="connsiteY1" fmla="*/ 0 h 3381721"/>
              <a:gd name="connsiteX2" fmla="*/ 2616947 w 2616947"/>
              <a:gd name="connsiteY2" fmla="*/ 1467613 h 3381721"/>
              <a:gd name="connsiteX3" fmla="*/ 0 w 2616947"/>
              <a:gd name="connsiteY3" fmla="*/ 3381721 h 3381721"/>
              <a:gd name="connsiteX0" fmla="*/ 0 w 2677831"/>
              <a:gd name="connsiteY0" fmla="*/ 2716537 h 3381721"/>
              <a:gd name="connsiteX1" fmla="*/ 1439273 w 2677831"/>
              <a:gd name="connsiteY1" fmla="*/ 0 h 3381721"/>
              <a:gd name="connsiteX2" fmla="*/ 2677831 w 2677831"/>
              <a:gd name="connsiteY2" fmla="*/ 1467613 h 3381721"/>
              <a:gd name="connsiteX3" fmla="*/ 60884 w 2677831"/>
              <a:gd name="connsiteY3" fmla="*/ 3381721 h 3381721"/>
              <a:gd name="connsiteX0" fmla="*/ 0 w 2075774"/>
              <a:gd name="connsiteY0" fmla="*/ 2716537 h 3381721"/>
              <a:gd name="connsiteX1" fmla="*/ 1439273 w 2075774"/>
              <a:gd name="connsiteY1" fmla="*/ 0 h 3381721"/>
              <a:gd name="connsiteX2" fmla="*/ 2075774 w 2075774"/>
              <a:gd name="connsiteY2" fmla="*/ 1883832 h 3381721"/>
              <a:gd name="connsiteX3" fmla="*/ 60884 w 2075774"/>
              <a:gd name="connsiteY3" fmla="*/ 3381721 h 3381721"/>
              <a:gd name="connsiteX0" fmla="*/ 0 w 2075774"/>
              <a:gd name="connsiteY0" fmla="*/ 3608430 h 4273614"/>
              <a:gd name="connsiteX1" fmla="*/ 1439273 w 2075774"/>
              <a:gd name="connsiteY1" fmla="*/ 0 h 4273614"/>
              <a:gd name="connsiteX2" fmla="*/ 2075774 w 2075774"/>
              <a:gd name="connsiteY2" fmla="*/ 2775725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60884 w 2075774"/>
              <a:gd name="connsiteY3" fmla="*/ 4273614 h 4273614"/>
              <a:gd name="connsiteX0" fmla="*/ 0 w 2075774"/>
              <a:gd name="connsiteY0" fmla="*/ 3608430 h 4273614"/>
              <a:gd name="connsiteX1" fmla="*/ 1439273 w 2075774"/>
              <a:gd name="connsiteY1" fmla="*/ 0 h 4273614"/>
              <a:gd name="connsiteX2" fmla="*/ 2075774 w 2075774"/>
              <a:gd name="connsiteY2" fmla="*/ 1348697 h 4273614"/>
              <a:gd name="connsiteX3" fmla="*/ 121669 w 2075774"/>
              <a:gd name="connsiteY3" fmla="*/ 4273614 h 4273614"/>
              <a:gd name="connsiteX0" fmla="*/ 0 w 2049723"/>
              <a:gd name="connsiteY0" fmla="*/ 3920593 h 4273614"/>
              <a:gd name="connsiteX1" fmla="*/ 1413222 w 2049723"/>
              <a:gd name="connsiteY1" fmla="*/ 0 h 4273614"/>
              <a:gd name="connsiteX2" fmla="*/ 2049723 w 2049723"/>
              <a:gd name="connsiteY2" fmla="*/ 1348697 h 4273614"/>
              <a:gd name="connsiteX3" fmla="*/ 95618 w 2049723"/>
              <a:gd name="connsiteY3" fmla="*/ 4273614 h 4273614"/>
            </a:gdLst>
            <a:ahLst/>
            <a:cxnLst>
              <a:cxn ang="0">
                <a:pos x="connsiteX0" y="connsiteY0"/>
              </a:cxn>
              <a:cxn ang="0">
                <a:pos x="connsiteX1" y="connsiteY1"/>
              </a:cxn>
              <a:cxn ang="0">
                <a:pos x="connsiteX2" y="connsiteY2"/>
              </a:cxn>
              <a:cxn ang="0">
                <a:pos x="connsiteX3" y="connsiteY3"/>
              </a:cxn>
            </a:cxnLst>
            <a:rect l="l" t="t" r="r" b="b"/>
            <a:pathLst>
              <a:path w="2049723" h="4273614">
                <a:moveTo>
                  <a:pt x="0" y="3920593"/>
                </a:moveTo>
                <a:lnTo>
                  <a:pt x="1413222" y="0"/>
                </a:lnTo>
                <a:lnTo>
                  <a:pt x="2049723" y="1348697"/>
                </a:lnTo>
                <a:lnTo>
                  <a:pt x="95618" y="4273614"/>
                </a:lnTo>
              </a:path>
            </a:pathLst>
          </a:custGeom>
          <a:gradFill flip="none" rotWithShape="0">
            <a:gsLst>
              <a:gs pos="0">
                <a:schemeClr val="bg1">
                  <a:alpha val="0"/>
                </a:schemeClr>
              </a:gs>
              <a:gs pos="100000">
                <a:srgbClr val="FFCC66"/>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25"/>
          <p:cNvSpPr txBox="1"/>
          <p:nvPr/>
        </p:nvSpPr>
        <p:spPr bwMode="gray">
          <a:xfrm>
            <a:off x="2514391" y="2243460"/>
            <a:ext cx="126188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VRRP VRID100</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57"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74734" y="2889532"/>
            <a:ext cx="490909" cy="401653"/>
          </a:xfrm>
          <a:prstGeom prst="rect">
            <a:avLst/>
          </a:prstGeom>
        </p:spPr>
      </p:pic>
      <p:sp>
        <p:nvSpPr>
          <p:cNvPr id="58" name="Oval 15"/>
          <p:cNvSpPr>
            <a:spLocks noChangeAspect="1"/>
          </p:cNvSpPr>
          <p:nvPr/>
        </p:nvSpPr>
        <p:spPr bwMode="gray">
          <a:xfrm>
            <a:off x="4354311" y="3214096"/>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26"/>
          <p:cNvSpPr>
            <a:spLocks noChangeAspect="1"/>
          </p:cNvSpPr>
          <p:nvPr/>
        </p:nvSpPr>
        <p:spPr bwMode="gray">
          <a:xfrm>
            <a:off x="4354311" y="2818442"/>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Oval 22"/>
          <p:cNvSpPr>
            <a:spLocks noChangeAspect="1"/>
          </p:cNvSpPr>
          <p:nvPr/>
        </p:nvSpPr>
        <p:spPr bwMode="gray">
          <a:xfrm>
            <a:off x="1815789" y="3214096"/>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Oval 27"/>
          <p:cNvSpPr>
            <a:spLocks noChangeAspect="1"/>
          </p:cNvSpPr>
          <p:nvPr/>
        </p:nvSpPr>
        <p:spPr bwMode="gray">
          <a:xfrm>
            <a:off x="1815789" y="2818442"/>
            <a:ext cx="131755" cy="131755"/>
          </a:xfrm>
          <a:prstGeom prst="ellipse">
            <a:avLst/>
          </a:prstGeom>
          <a:solidFill>
            <a:srgbClr val="FFCC6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2911706" y="4458171"/>
            <a:ext cx="445506" cy="342149"/>
          </a:xfrm>
          <a:prstGeom prst="rect">
            <a:avLst/>
          </a:prstGeom>
        </p:spPr>
      </p:pic>
      <p:sp>
        <p:nvSpPr>
          <p:cNvPr id="69" name="Rectangle 68"/>
          <p:cNvSpPr/>
          <p:nvPr/>
        </p:nvSpPr>
        <p:spPr bwMode="gray">
          <a:xfrm>
            <a:off x="516732" y="4738082"/>
            <a:ext cx="5315107" cy="1277273"/>
          </a:xfrm>
          <a:prstGeom prst="rect">
            <a:avLst/>
          </a:prstGeom>
        </p:spPr>
        <p:txBody>
          <a:bodyPr wrap="square">
            <a:spAutoFit/>
          </a:bodyPr>
          <a:lstStyle/>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service interfaces of the firewalls work at Layer 3 and connect to switches in the upstream and downstream directions.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default gateway of the terminal can be set to the virtual IP address of VRRP VRID1. When configuring the return route on SW3/SW4, you can set the next hop to the virtual IP address of VRRP VRID100.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3"/>
          <p:cNvSpPr txBox="1"/>
          <p:nvPr/>
        </p:nvSpPr>
        <p:spPr bwMode="gray">
          <a:xfrm>
            <a:off x="1161468" y="2958957"/>
            <a:ext cx="51648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FW1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2" name="TextBox 13"/>
          <p:cNvSpPr txBox="1"/>
          <p:nvPr/>
        </p:nvSpPr>
        <p:spPr bwMode="gray">
          <a:xfrm>
            <a:off x="1159864" y="1880019"/>
            <a:ext cx="518092"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SW3</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TextBox 13"/>
          <p:cNvSpPr txBox="1"/>
          <p:nvPr/>
        </p:nvSpPr>
        <p:spPr bwMode="gray">
          <a:xfrm>
            <a:off x="1159864" y="4037895"/>
            <a:ext cx="518092"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TextBox 13"/>
          <p:cNvSpPr txBox="1"/>
          <p:nvPr/>
        </p:nvSpPr>
        <p:spPr bwMode="gray">
          <a:xfrm>
            <a:off x="4637673" y="2958957"/>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rPr>
              <a:t>FW2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7" name="TextBox 13"/>
          <p:cNvSpPr txBox="1"/>
          <p:nvPr/>
        </p:nvSpPr>
        <p:spPr bwMode="gray">
          <a:xfrm>
            <a:off x="4637673" y="1880019"/>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SW4</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TextBox 13"/>
          <p:cNvSpPr txBox="1"/>
          <p:nvPr/>
        </p:nvSpPr>
        <p:spPr bwMode="gray">
          <a:xfrm>
            <a:off x="4637673" y="4037895"/>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9" name="Straight Connector 18"/>
          <p:cNvCxnSpPr/>
          <p:nvPr/>
        </p:nvCxnSpPr>
        <p:spPr bwMode="gray">
          <a:xfrm>
            <a:off x="7796221" y="3092960"/>
            <a:ext cx="2572169"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cxnSp>
        <p:nvCxnSpPr>
          <p:cNvPr id="80" name="直接连接符 3"/>
          <p:cNvCxnSpPr/>
          <p:nvPr/>
        </p:nvCxnSpPr>
        <p:spPr bwMode="gray">
          <a:xfrm flipV="1">
            <a:off x="10215989" y="1794729"/>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1" name="直接连接符 3"/>
          <p:cNvCxnSpPr/>
          <p:nvPr/>
        </p:nvCxnSpPr>
        <p:spPr bwMode="gray">
          <a:xfrm flipV="1">
            <a:off x="7665317" y="1794729"/>
            <a:ext cx="0" cy="2544914"/>
          </a:xfrm>
          <a:prstGeom prst="line">
            <a:avLst/>
          </a:prstGeom>
          <a:ln w="1905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2" name="Straight Connector 6"/>
          <p:cNvCxnSpPr/>
          <p:nvPr/>
        </p:nvCxnSpPr>
        <p:spPr bwMode="gray">
          <a:xfrm>
            <a:off x="7643821" y="4258363"/>
            <a:ext cx="25721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3" name="Straight Connector 18"/>
          <p:cNvCxnSpPr/>
          <p:nvPr/>
        </p:nvCxnSpPr>
        <p:spPr bwMode="gray">
          <a:xfrm>
            <a:off x="7643821" y="1946139"/>
            <a:ext cx="25721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8"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969173" y="2889532"/>
            <a:ext cx="490909" cy="401653"/>
          </a:xfrm>
          <a:prstGeom prst="rect">
            <a:avLst/>
          </a:prstGeom>
        </p:spPr>
      </p:pic>
      <p:pic>
        <p:nvPicPr>
          <p:cNvPr id="89"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430651" y="2889532"/>
            <a:ext cx="490909" cy="401653"/>
          </a:xfrm>
          <a:prstGeom prst="rect">
            <a:avLst/>
          </a:prstGeom>
        </p:spPr>
      </p:pic>
      <p:pic>
        <p:nvPicPr>
          <p:cNvPr id="96"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9966879" y="2889532"/>
            <a:ext cx="490909" cy="401653"/>
          </a:xfrm>
          <a:prstGeom prst="rect">
            <a:avLst/>
          </a:prstGeom>
        </p:spPr>
      </p:pic>
      <p:sp>
        <p:nvSpPr>
          <p:cNvPr id="102" name="Rectangle 68"/>
          <p:cNvSpPr/>
          <p:nvPr/>
        </p:nvSpPr>
        <p:spPr bwMode="gray">
          <a:xfrm>
            <a:off x="6308877" y="4738082"/>
            <a:ext cx="5440211" cy="1461939"/>
          </a:xfrm>
          <a:prstGeom prst="rect">
            <a:avLst/>
          </a:prstGeom>
        </p:spPr>
        <p:txBody>
          <a:bodyPr wrap="square">
            <a:spAutoFit/>
          </a:bodyPr>
          <a:lstStyle/>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The service interfaces of the firewalls work at Layer 3 and connect to routers in the upstream and downstream directions.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spcAft>
                <a:spcPts val="600"/>
              </a:spcAft>
              <a:buFont typeface="Arial" panose="020B0604020202020204" pitchFamily="34" charset="0"/>
              <a:buChar char="•"/>
            </a:pPr>
            <a:r>
              <a:rPr lang="en-US" sz="1200" dirty="0" smtClean="0">
                <a:latin typeface="Huawei Sans" panose="020C0503030203020204" pitchFamily="34" charset="0"/>
              </a:rPr>
              <a:t>OSPF runs between firewalls and routers. When a service interface of FW1 is faulty, FW1 becomes the standby device, and FW2 becomes the active device. The cost of the routes advertised by FW1 is automatically changed to 65500. After the routes are re-converged, traffic is forwarded through FW2.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3"/>
          <p:cNvSpPr txBox="1"/>
          <p:nvPr/>
        </p:nvSpPr>
        <p:spPr bwMode="gray">
          <a:xfrm>
            <a:off x="6953613" y="2958957"/>
            <a:ext cx="51648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FW1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TextBox 13"/>
          <p:cNvSpPr txBox="1"/>
          <p:nvPr/>
        </p:nvSpPr>
        <p:spPr bwMode="gray">
          <a:xfrm>
            <a:off x="7097883" y="1880019"/>
            <a:ext cx="37221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R3</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TextBox 13"/>
          <p:cNvSpPr txBox="1"/>
          <p:nvPr/>
        </p:nvSpPr>
        <p:spPr bwMode="gray">
          <a:xfrm>
            <a:off x="7097883" y="4037895"/>
            <a:ext cx="37221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R1</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TextBox 13"/>
          <p:cNvSpPr txBox="1"/>
          <p:nvPr/>
        </p:nvSpPr>
        <p:spPr bwMode="gray">
          <a:xfrm>
            <a:off x="10429818" y="2958957"/>
            <a:ext cx="516488" cy="276999"/>
          </a:xfrm>
          <a:prstGeom prst="rect">
            <a:avLst/>
          </a:prstGeom>
          <a:noFill/>
        </p:spPr>
        <p:txBody>
          <a:bodyPr wrap="none" rtlCol="0">
            <a:spAutoFit/>
          </a:bodyPr>
          <a:lstStyle/>
          <a:p>
            <a:pPr fontAlgn="ctr"/>
            <a:r>
              <a:rPr lang="en-US" sz="1200" b="1" dirty="0" smtClean="0">
                <a:latin typeface="Huawei Sans" panose="020C0503030203020204" pitchFamily="34" charset="0"/>
              </a:rPr>
              <a:t>FW2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7" name="TextBox 13"/>
          <p:cNvSpPr txBox="1"/>
          <p:nvPr/>
        </p:nvSpPr>
        <p:spPr bwMode="gray">
          <a:xfrm>
            <a:off x="10429818" y="1880019"/>
            <a:ext cx="372218" cy="276999"/>
          </a:xfrm>
          <a:prstGeom prst="rect">
            <a:avLst/>
          </a:prstGeom>
          <a:noFill/>
        </p:spPr>
        <p:txBody>
          <a:bodyPr wrap="none" rtlCol="0">
            <a:spAutoFit/>
          </a:bodyPr>
          <a:lstStyle/>
          <a:p>
            <a:pPr fontAlgn="ctr"/>
            <a:r>
              <a:rPr lang="en-US" sz="1200" b="1" dirty="0">
                <a:latin typeface="Huawei Sans" panose="020C0503030203020204" pitchFamily="34" charset="0"/>
              </a:rPr>
              <a:t>R</a:t>
            </a:r>
            <a:r>
              <a:rPr lang="en-US" sz="1200" b="1" dirty="0" smtClean="0">
                <a:latin typeface="Huawei Sans" panose="020C0503030203020204" pitchFamily="34" charset="0"/>
              </a:rPr>
              <a:t>4</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8" name="TextBox 13"/>
          <p:cNvSpPr txBox="1"/>
          <p:nvPr/>
        </p:nvSpPr>
        <p:spPr bwMode="gray">
          <a:xfrm>
            <a:off x="10429818" y="4037895"/>
            <a:ext cx="372218" cy="276999"/>
          </a:xfrm>
          <a:prstGeom prst="rect">
            <a:avLst/>
          </a:prstGeom>
          <a:noFill/>
        </p:spPr>
        <p:txBody>
          <a:bodyPr wrap="none" rtlCol="0">
            <a:spAutoFit/>
          </a:bodyPr>
          <a:lstStyle/>
          <a:p>
            <a:pPr fontAlgn="ctr"/>
            <a:r>
              <a:rPr lang="en-US" sz="1200" b="1" dirty="0" smtClean="0">
                <a:latin typeface="Huawei Sans" panose="020C0503030203020204" pitchFamily="34" charset="0"/>
              </a:rPr>
              <a:t>R2</a:t>
            </a: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10"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7419862" y="1788996"/>
            <a:ext cx="490909" cy="401652"/>
          </a:xfrm>
          <a:prstGeom prst="rect">
            <a:avLst/>
          </a:prstGeom>
          <a:noFill/>
        </p:spPr>
      </p:pic>
      <p:pic>
        <p:nvPicPr>
          <p:cNvPr id="111"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7419862" y="4042680"/>
            <a:ext cx="490909" cy="401652"/>
          </a:xfrm>
          <a:prstGeom prst="rect">
            <a:avLst/>
          </a:prstGeom>
          <a:noFill/>
        </p:spPr>
      </p:pic>
      <p:pic>
        <p:nvPicPr>
          <p:cNvPr id="112"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9971047" y="1788996"/>
            <a:ext cx="490909" cy="401652"/>
          </a:xfrm>
          <a:prstGeom prst="rect">
            <a:avLst/>
          </a:prstGeom>
          <a:noFill/>
        </p:spPr>
      </p:pic>
      <p:pic>
        <p:nvPicPr>
          <p:cNvPr id="113" name="Picture 2" descr="G:\做的项目\公共\扁平图标切换\更新2015_01_21\oss扁平图标库2015_01_21更新-04.png"/>
          <p:cNvPicPr>
            <a:picLocks noChangeAspect="1" noChangeArrowheads="1"/>
          </p:cNvPicPr>
          <p:nvPr/>
        </p:nvPicPr>
        <p:blipFill>
          <a:blip r:embed="rId6" cstate="print"/>
          <a:stretch>
            <a:fillRect/>
          </a:stretch>
        </p:blipFill>
        <p:spPr bwMode="gray">
          <a:xfrm>
            <a:off x="9971047" y="4042680"/>
            <a:ext cx="490909" cy="401652"/>
          </a:xfrm>
          <a:prstGeom prst="rect">
            <a:avLst/>
          </a:prstGeom>
          <a:noFill/>
        </p:spPr>
      </p:pic>
      <p:sp>
        <p:nvSpPr>
          <p:cNvPr id="116" name="TextBox 13"/>
          <p:cNvSpPr txBox="1"/>
          <p:nvPr/>
        </p:nvSpPr>
        <p:spPr bwMode="gray">
          <a:xfrm>
            <a:off x="8623900" y="2332372"/>
            <a:ext cx="63350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OSPF</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TextBox 13"/>
          <p:cNvSpPr txBox="1"/>
          <p:nvPr/>
        </p:nvSpPr>
        <p:spPr bwMode="gray">
          <a:xfrm>
            <a:off x="8623900" y="3592150"/>
            <a:ext cx="633507"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OSPF</a:t>
            </a:r>
            <a:endParaRPr lang="en-US" altLang="zh-CN" sz="14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16841348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Port Isolation Configuration Commands</a:t>
            </a:r>
            <a:endParaRPr lang="en-US" altLang="zh-CN" dirty="0">
              <a:sym typeface="Huawei Sans" panose="020C0503030203020204" pitchFamily="34" charset="0"/>
            </a:endParaRPr>
          </a:p>
        </p:txBody>
      </p:sp>
      <p:sp>
        <p:nvSpPr>
          <p:cNvPr id="4" name="矩形 3"/>
          <p:cNvSpPr/>
          <p:nvPr/>
        </p:nvSpPr>
        <p:spPr bwMode="gray">
          <a:xfrm>
            <a:off x="1012867" y="1375184"/>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port-isolate enable</a:t>
            </a:r>
            <a:r>
              <a:rPr lang="en-US" sz="1400" dirty="0" smtClean="0">
                <a:latin typeface="Huawei Sans" panose="020C0503030203020204" pitchFamily="34" charset="0"/>
              </a:rPr>
              <a:t> [</a:t>
            </a:r>
            <a:r>
              <a:rPr lang="en-US" sz="1400" b="1" dirty="0" smtClean="0">
                <a:latin typeface="Huawei Sans" panose="020C0503030203020204" pitchFamily="34" charset="0"/>
              </a:rPr>
              <a:t> group</a:t>
            </a:r>
            <a:r>
              <a:rPr lang="en-US" sz="1400" dirty="0" smtClean="0">
                <a:latin typeface="Huawei Sans" panose="020C0503030203020204" pitchFamily="34" charset="0"/>
              </a:rPr>
              <a:t> </a:t>
            </a:r>
            <a:r>
              <a:rPr lang="en-US" sz="1400" i="1" dirty="0" smtClean="0">
                <a:latin typeface="Huawei Sans" panose="020C0503030203020204" pitchFamily="34" charset="0"/>
              </a:rPr>
              <a:t>group-id</a:t>
            </a:r>
            <a:r>
              <a:rPr lang="en-US" sz="1400" dirty="0" smtClean="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bwMode="gray">
          <a:xfrm>
            <a:off x="551384" y="1009712"/>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rPr>
              <a:t>Enable port isolation.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bwMode="gray">
          <a:xfrm>
            <a:off x="1012867" y="171111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port isolation is disabled on an interface. If </a:t>
            </a:r>
            <a:r>
              <a:rPr lang="en-US" sz="1400" i="1" dirty="0" smtClean="0">
                <a:latin typeface="Huawei Sans" panose="020C0503030203020204" pitchFamily="34" charset="0"/>
              </a:rPr>
              <a:t>group-id</a:t>
            </a:r>
            <a:r>
              <a:rPr lang="en-US" sz="1400" dirty="0" smtClean="0">
                <a:latin typeface="Huawei Sans" panose="020C0503030203020204" pitchFamily="34" charset="0"/>
              </a:rPr>
              <a:t> is not specified, an interface is added to port isolation group 1 by default.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1012867" y="2886234"/>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port-isolate mode</a:t>
            </a:r>
            <a:r>
              <a:rPr lang="en-US" sz="1400" dirty="0" smtClean="0">
                <a:latin typeface="Huawei Sans" panose="020C0503030203020204" pitchFamily="34" charset="0"/>
              </a:rPr>
              <a:t> {</a:t>
            </a:r>
            <a:r>
              <a:rPr lang="en-US" sz="1400" b="1" dirty="0" smtClean="0">
                <a:latin typeface="Huawei Sans" panose="020C0503030203020204" pitchFamily="34" charset="0"/>
              </a:rPr>
              <a:t> l2</a:t>
            </a:r>
            <a:r>
              <a:rPr lang="en-US" sz="1400" dirty="0" smtClean="0">
                <a:latin typeface="Huawei Sans" panose="020C0503030203020204" pitchFamily="34" charset="0"/>
              </a:rPr>
              <a:t> |</a:t>
            </a:r>
            <a:r>
              <a:rPr lang="en-US" sz="1400" b="1" dirty="0" smtClean="0">
                <a:latin typeface="Huawei Sans" panose="020C0503030203020204" pitchFamily="34" charset="0"/>
              </a:rPr>
              <a:t> all</a:t>
            </a:r>
            <a:r>
              <a:rPr lang="en-US" sz="1400" dirty="0" smtClean="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bwMode="gray">
          <a:xfrm>
            <a:off x="551384" y="2511237"/>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rPr>
              <a:t>(Optional) Configure a port isolation mode.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bwMode="gray">
          <a:xfrm>
            <a:off x="1012867" y="3205479"/>
            <a:ext cx="10608699" cy="1815882"/>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port isolation mode is Layer 2 isolation and Layer 3 interworking.</a:t>
            </a:r>
            <a:endParaRPr lang="en-US" altLang="zh-CN" sz="1400" dirty="0" smtClean="0">
              <a:latin typeface="Huawei Sans" panose="020C0503030203020204" pitchFamily="34" charset="0"/>
              <a:ea typeface="方正兰亭黑简体" panose="02000000000000000000" pitchFamily="2" charset="-122"/>
            </a:endParaRPr>
          </a:p>
          <a:p>
            <a:pPr marL="457238" lvl="2" fontAlgn="ctr">
              <a:lnSpc>
                <a:spcPts val="2400"/>
              </a:lnSpc>
            </a:pPr>
            <a:r>
              <a:rPr lang="en-US" sz="1200" b="1" dirty="0" smtClean="0">
                <a:latin typeface="Huawei Sans" panose="020C0503030203020204" pitchFamily="34" charset="0"/>
              </a:rPr>
              <a:t>l2</a:t>
            </a:r>
            <a:r>
              <a:rPr lang="en-US" sz="1200" dirty="0" smtClean="0">
                <a:latin typeface="Huawei Sans" panose="020C0503030203020204" pitchFamily="34" charset="0"/>
              </a:rPr>
              <a:t>: Layer 2 isolation and Layer 3 interworking</a:t>
            </a:r>
            <a:endParaRPr lang="en-US" altLang="zh-CN" sz="1200" dirty="0" smtClean="0">
              <a:latin typeface="Huawei Sans" panose="020C0503030203020204" pitchFamily="34" charset="0"/>
              <a:ea typeface="方正兰亭黑简体" panose="02000000000000000000" pitchFamily="2" charset="-122"/>
            </a:endParaRPr>
          </a:p>
          <a:p>
            <a:pPr marL="457238" lvl="2" fontAlgn="ctr">
              <a:lnSpc>
                <a:spcPts val="2400"/>
              </a:lnSpc>
            </a:pPr>
            <a:r>
              <a:rPr lang="en-US" sz="1200" b="1" dirty="0" smtClean="0">
                <a:latin typeface="Huawei Sans" panose="020C0503030203020204" pitchFamily="34" charset="0"/>
              </a:rPr>
              <a:t>all</a:t>
            </a:r>
            <a:r>
              <a:rPr lang="en-US" sz="1200" dirty="0" smtClean="0">
                <a:latin typeface="Huawei Sans" panose="020C0503030203020204" pitchFamily="34" charset="0"/>
              </a:rPr>
              <a:t>: Layer 2 and Layer 3 isolation</a:t>
            </a:r>
          </a:p>
          <a:p>
            <a:pPr fontAlgn="ct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lnSpc>
                <a:spcPts val="2400"/>
              </a:lnSpc>
            </a:pP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12867" y="4678155"/>
            <a:ext cx="1060869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am isolate</a:t>
            </a:r>
            <a:r>
              <a:rPr lang="en-US" sz="1400" dirty="0" smtClean="0">
                <a:latin typeface="Huawei Sans" panose="020C0503030203020204" pitchFamily="34" charset="0"/>
              </a:rPr>
              <a:t> {</a:t>
            </a:r>
            <a:r>
              <a:rPr lang="en-US" sz="1400" i="1" dirty="0" smtClean="0">
                <a:latin typeface="Huawei Sans" panose="020C0503030203020204" pitchFamily="34" charset="0"/>
              </a:rPr>
              <a:t>interface-type</a:t>
            </a:r>
            <a:r>
              <a:rPr lang="en-US" sz="1400" dirty="0" smtClean="0">
                <a:latin typeface="Huawei Sans" panose="020C0503030203020204" pitchFamily="34" charset="0"/>
              </a:rPr>
              <a:t> </a:t>
            </a:r>
            <a:r>
              <a:rPr lang="en-US" sz="1400" i="1" dirty="0" smtClean="0">
                <a:latin typeface="Huawei Sans" panose="020C0503030203020204" pitchFamily="34" charset="0"/>
              </a:rPr>
              <a:t>interface-number</a:t>
            </a:r>
            <a:r>
              <a:rPr lang="en-US" sz="1400" dirty="0" smtClean="0">
                <a:latin typeface="Huawei Sans" panose="020C0503030203020204" pitchFamily="34" charset="0"/>
              </a:rPr>
              <a:t> }&amp;&lt;1-8&gt;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bwMode="gray">
          <a:xfrm>
            <a:off x="551384" y="4246008"/>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rPr>
              <a:t>Configure unidirectional isolation.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12867" y="5015050"/>
            <a:ext cx="10608699"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This command is used to </a:t>
            </a:r>
            <a:r>
              <a:rPr lang="en-US" sz="1400" dirty="0" err="1" smtClean="0">
                <a:latin typeface="Huawei Sans" panose="020C0503030203020204" pitchFamily="34" charset="0"/>
              </a:rPr>
              <a:t>unidirectionally</a:t>
            </a:r>
            <a:r>
              <a:rPr lang="en-US" sz="1400" dirty="0" smtClean="0">
                <a:latin typeface="Huawei Sans" panose="020C0503030203020204" pitchFamily="34" charset="0"/>
              </a:rPr>
              <a:t> isolate the current interface from a specified interface. If interface A is isolated from interface B </a:t>
            </a:r>
            <a:r>
              <a:rPr lang="en-US" sz="1400" dirty="0" err="1" smtClean="0">
                <a:latin typeface="Huawei Sans" panose="020C0503030203020204" pitchFamily="34" charset="0"/>
              </a:rPr>
              <a:t>unidirectionally</a:t>
            </a:r>
            <a:r>
              <a:rPr lang="en-US" sz="1400" dirty="0" smtClean="0">
                <a:latin typeface="Huawei Sans" panose="020C0503030203020204" pitchFamily="34" charset="0"/>
              </a:rPr>
              <a:t>, packets sent from interface A cannot reach interface B, but packets sent from interface B can reach interface A. By default, unidirectional isolation is disabled.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98419005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smtClean="0">
                <a:solidFill>
                  <a:schemeClr val="bg1">
                    <a:lumMod val="50000"/>
                  </a:schemeClr>
                </a:solidFill>
              </a:rPr>
              <a:t>Ethernet Switching Security</a:t>
            </a:r>
            <a:endParaRPr lang="en-US" smtClean="0">
              <a:solidFill>
                <a:schemeClr val="bg1">
                  <a:lumMod val="50000"/>
                </a:schemeClr>
              </a:solidFill>
            </a:endParaRPr>
          </a:p>
          <a:p>
            <a:r>
              <a:rPr lang="en-US" altLang="zh-CN" b="1" smtClean="0">
                <a:sym typeface="Huawei Sans" panose="020C0503030203020204" pitchFamily="34" charset="0"/>
              </a:rPr>
              <a:t>Advanced Firewall Features</a:t>
            </a:r>
          </a:p>
          <a:p>
            <a:pPr lvl="1"/>
            <a:r>
              <a:rPr lang="en-US" altLang="zh-CN" smtClean="0">
                <a:solidFill>
                  <a:schemeClr val="bg1">
                    <a:lumMod val="50000"/>
                  </a:schemeClr>
                </a:solidFill>
                <a:sym typeface="Huawei Sans" panose="020C0503030203020204" pitchFamily="34" charset="0"/>
              </a:rPr>
              <a:t>Hot Standby</a:t>
            </a:r>
          </a:p>
          <a:p>
            <a:pPr lvl="1">
              <a:buSzPct val="60000"/>
              <a:buFont typeface="Wingdings" panose="05000000000000000000" pitchFamily="2" charset="2"/>
              <a:buChar char="n"/>
            </a:pPr>
            <a:r>
              <a:rPr lang="en-US" altLang="zh-CN" smtClean="0">
                <a:sym typeface="Huawei Sans" panose="020C0503030203020204" pitchFamily="34" charset="0"/>
              </a:rPr>
              <a:t>Virtual System</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43064676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Application Scenarios of the Firewall Virtual System</a:t>
            </a:r>
            <a:endParaRPr lang="en-US" altLang="zh-CN" dirty="0">
              <a:sym typeface="Huawei Sans" panose="020C0503030203020204" pitchFamily="34" charset="0"/>
            </a:endParaRPr>
          </a:p>
        </p:txBody>
      </p:sp>
      <p:sp>
        <p:nvSpPr>
          <p:cNvPr id="6" name="圆角矩形 75"/>
          <p:cNvSpPr/>
          <p:nvPr/>
        </p:nvSpPr>
        <p:spPr bwMode="gray">
          <a:xfrm>
            <a:off x="442913" y="1530417"/>
            <a:ext cx="5527243" cy="4670358"/>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75"/>
          <p:cNvSpPr/>
          <p:nvPr/>
        </p:nvSpPr>
        <p:spPr bwMode="gray">
          <a:xfrm>
            <a:off x="6211764" y="1530417"/>
            <a:ext cx="5537324" cy="4670358"/>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 name="圆角矩形 75"/>
          <p:cNvSpPr/>
          <p:nvPr/>
        </p:nvSpPr>
        <p:spPr bwMode="gray">
          <a:xfrm>
            <a:off x="442913" y="981777"/>
            <a:ext cx="5527243" cy="519763"/>
          </a:xfrm>
          <a:prstGeom prst="roundRect">
            <a:avLst>
              <a:gd name="adj" fmla="val 0"/>
            </a:avLst>
          </a:prstGeom>
          <a:solidFill>
            <a:srgbClr val="30B5C5"/>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solidFill>
                <a:latin typeface="Huawei Sans" panose="020C0503030203020204" pitchFamily="34" charset="0"/>
              </a:rPr>
              <a:t>Network isolation for large and medium-sized enterprises</a:t>
            </a:r>
            <a:endParaRPr lang="en-US" sz="1600" dirty="0">
              <a:solidFill>
                <a:schemeClr val="bg1"/>
              </a:solidFill>
              <a:latin typeface="Huawei Sans" panose="020C0503030203020204" pitchFamily="34" charset="0"/>
            </a:endParaRPr>
          </a:p>
        </p:txBody>
      </p:sp>
      <p:sp>
        <p:nvSpPr>
          <p:cNvPr id="9" name="圆角矩形 75"/>
          <p:cNvSpPr/>
          <p:nvPr/>
        </p:nvSpPr>
        <p:spPr bwMode="gray">
          <a:xfrm>
            <a:off x="6211764" y="981777"/>
            <a:ext cx="5537324" cy="519763"/>
          </a:xfrm>
          <a:prstGeom prst="roundRect">
            <a:avLst>
              <a:gd name="adj" fmla="val 0"/>
            </a:avLst>
          </a:prstGeom>
          <a:solidFill>
            <a:srgbClr val="30B5C5"/>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solidFill>
                <a:latin typeface="Huawei Sans" panose="020C0503030203020204" pitchFamily="34" charset="0"/>
              </a:rPr>
              <a:t>Security gateway for cloud computing centers</a:t>
            </a:r>
            <a:endParaRPr lang="en-US" sz="1600" dirty="0">
              <a:solidFill>
                <a:schemeClr val="bg1"/>
              </a:solidFill>
              <a:latin typeface="Huawei Sans" panose="020C0503030203020204" pitchFamily="34" charset="0"/>
            </a:endParaRPr>
          </a:p>
        </p:txBody>
      </p:sp>
      <p:sp>
        <p:nvSpPr>
          <p:cNvPr id="11" name="圆角矩形 75"/>
          <p:cNvSpPr/>
          <p:nvPr/>
        </p:nvSpPr>
        <p:spPr bwMode="gray">
          <a:xfrm>
            <a:off x="556634" y="4964456"/>
            <a:ext cx="5339029" cy="971987"/>
          </a:xfrm>
          <a:prstGeom prst="roundRect">
            <a:avLst>
              <a:gd name="adj" fmla="val 3088"/>
            </a:avLst>
          </a:prstGeom>
          <a:solidFill>
            <a:schemeClr val="bg1">
              <a:lumMod val="85000"/>
              <a:alpha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556634" y="3435063"/>
            <a:ext cx="5353356" cy="1287292"/>
          </a:xfrm>
          <a:prstGeom prst="roundRect">
            <a:avLst>
              <a:gd name="adj" fmla="val 3088"/>
            </a:avLst>
          </a:prstGeom>
          <a:solidFill>
            <a:srgbClr val="FEEEC1">
              <a:alpha val="4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3"/>
          <p:cNvSpPr txBox="1"/>
          <p:nvPr/>
        </p:nvSpPr>
        <p:spPr bwMode="gray">
          <a:xfrm>
            <a:off x="556634" y="3570878"/>
            <a:ext cx="1070113" cy="461665"/>
          </a:xfrm>
          <a:prstGeom prst="rect">
            <a:avLst/>
          </a:prstGeom>
          <a:noFill/>
        </p:spPr>
        <p:txBody>
          <a:bodyPr wrap="square" rtlCol="0">
            <a:spAutoFit/>
          </a:bodyPr>
          <a:lstStyle/>
          <a:p>
            <a:pPr fontAlgn="ctr"/>
            <a:r>
              <a:rPr lang="en-US" sz="1200" dirty="0" smtClean="0">
                <a:latin typeface="Huawei Sans" panose="020C0503030203020204" pitchFamily="34" charset="0"/>
              </a:rPr>
              <a:t>Physical firewall</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TextBox 13"/>
          <p:cNvSpPr txBox="1"/>
          <p:nvPr/>
        </p:nvSpPr>
        <p:spPr bwMode="gray">
          <a:xfrm>
            <a:off x="556634" y="5027927"/>
            <a:ext cx="892605" cy="461665"/>
          </a:xfrm>
          <a:prstGeom prst="rect">
            <a:avLst/>
          </a:prstGeom>
          <a:noFill/>
        </p:spPr>
        <p:txBody>
          <a:bodyPr wrap="square" rtlCol="0">
            <a:spAutoFit/>
          </a:bodyPr>
          <a:lstStyle/>
          <a:p>
            <a:pPr fontAlgn="ctr"/>
            <a:r>
              <a:rPr lang="en-US" sz="1200" dirty="0" smtClean="0">
                <a:latin typeface="Huawei Sans" panose="020C0503030203020204" pitchFamily="34" charset="0"/>
              </a:rPr>
              <a:t>Enterprise intranet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2" name="组合 1"/>
          <p:cNvGrpSpPr/>
          <p:nvPr/>
        </p:nvGrpSpPr>
        <p:grpSpPr bwMode="gray">
          <a:xfrm>
            <a:off x="1362668" y="5241553"/>
            <a:ext cx="632201" cy="297570"/>
            <a:chOff x="8734287" y="5199108"/>
            <a:chExt cx="1094557" cy="515196"/>
          </a:xfrm>
        </p:grpSpPr>
        <p:sp>
          <p:nvSpPr>
            <p:cNvPr id="17" name="Freeform 261"/>
            <p:cNvSpPr>
              <a:spLocks noEditPoints="1"/>
            </p:cNvSpPr>
            <p:nvPr/>
          </p:nvSpPr>
          <p:spPr bwMode="gray">
            <a:xfrm>
              <a:off x="8870163"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5" y="291"/>
                    <a:pt x="0" y="226"/>
                    <a:pt x="0" y="145"/>
                  </a:cubicBezTo>
                  <a:cubicBezTo>
                    <a:pt x="0" y="65"/>
                    <a:pt x="65" y="0"/>
                    <a:pt x="146" y="0"/>
                  </a:cubicBezTo>
                  <a:cubicBezTo>
                    <a:pt x="226" y="0"/>
                    <a:pt x="291" y="65"/>
                    <a:pt x="291" y="145"/>
                  </a:cubicBezTo>
                  <a:cubicBezTo>
                    <a:pt x="291"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Freeform 262"/>
            <p:cNvSpPr>
              <a:spLocks noEditPoints="1"/>
            </p:cNvSpPr>
            <p:nvPr/>
          </p:nvSpPr>
          <p:spPr bwMode="gray">
            <a:xfrm>
              <a:off x="8843743"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3" y="67"/>
                  </a:cubicBezTo>
                  <a:cubicBezTo>
                    <a:pt x="135" y="67"/>
                    <a:pt x="86" y="106"/>
                    <a:pt x="71" y="159"/>
                  </a:cubicBezTo>
                  <a:close/>
                  <a:moveTo>
                    <a:pt x="352" y="226"/>
                  </a:moveTo>
                  <a:lnTo>
                    <a:pt x="352" y="226"/>
                  </a:lnTo>
                  <a:lnTo>
                    <a:pt x="33" y="226"/>
                  </a:lnTo>
                  <a:cubicBezTo>
                    <a:pt x="15" y="226"/>
                    <a:pt x="0" y="211"/>
                    <a:pt x="0" y="193"/>
                  </a:cubicBezTo>
                  <a:cubicBezTo>
                    <a:pt x="0" y="86"/>
                    <a:pt x="86"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263"/>
            <p:cNvSpPr>
              <a:spLocks noEditPoints="1"/>
            </p:cNvSpPr>
            <p:nvPr/>
          </p:nvSpPr>
          <p:spPr bwMode="gray">
            <a:xfrm>
              <a:off x="8798451" y="5261385"/>
              <a:ext cx="307609" cy="232122"/>
            </a:xfrm>
            <a:custGeom>
              <a:avLst/>
              <a:gdLst>
                <a:gd name="T0" fmla="*/ 2147483646 w 551"/>
                <a:gd name="T1" fmla="*/ 2147483646 h 417"/>
                <a:gd name="T2" fmla="*/ 2147483646 w 551"/>
                <a:gd name="T3" fmla="*/ 2147483646 h 417"/>
                <a:gd name="T4" fmla="*/ 2147483646 w 551"/>
                <a:gd name="T5" fmla="*/ 2147483646 h 417"/>
                <a:gd name="T6" fmla="*/ 2147483646 w 551"/>
                <a:gd name="T7" fmla="*/ 2147483646 h 417"/>
                <a:gd name="T8" fmla="*/ 2147483646 w 551"/>
                <a:gd name="T9" fmla="*/ 2147483646 h 417"/>
                <a:gd name="T10" fmla="*/ 2147483646 w 551"/>
                <a:gd name="T11" fmla="*/ 2147483646 h 417"/>
                <a:gd name="T12" fmla="*/ 2147483646 w 551"/>
                <a:gd name="T13" fmla="*/ 2147483646 h 417"/>
                <a:gd name="T14" fmla="*/ 2147483646 w 551"/>
                <a:gd name="T15" fmla="*/ 2147483646 h 417"/>
                <a:gd name="T16" fmla="*/ 2147483646 w 551"/>
                <a:gd name="T17" fmla="*/ 2147483646 h 417"/>
                <a:gd name="T18" fmla="*/ 0 w 551"/>
                <a:gd name="T19" fmla="*/ 2147483646 h 417"/>
                <a:gd name="T20" fmla="*/ 0 w 551"/>
                <a:gd name="T21" fmla="*/ 2147483646 h 417"/>
                <a:gd name="T22" fmla="*/ 2147483646 w 551"/>
                <a:gd name="T23" fmla="*/ 0 h 417"/>
                <a:gd name="T24" fmla="*/ 2147483646 w 551"/>
                <a:gd name="T25" fmla="*/ 0 h 417"/>
                <a:gd name="T26" fmla="*/ 2147483646 w 551"/>
                <a:gd name="T27" fmla="*/ 2147483646 h 417"/>
                <a:gd name="T28" fmla="*/ 2147483646 w 551"/>
                <a:gd name="T29" fmla="*/ 2147483646 h 417"/>
                <a:gd name="T30" fmla="*/ 2147483646 w 551"/>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1"/>
                <a:gd name="T49" fmla="*/ 0 h 417"/>
                <a:gd name="T50" fmla="*/ 551 w 551"/>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1" h="417">
                  <a:moveTo>
                    <a:pt x="54" y="364"/>
                  </a:moveTo>
                  <a:lnTo>
                    <a:pt x="54" y="364"/>
                  </a:lnTo>
                  <a:lnTo>
                    <a:pt x="497" y="364"/>
                  </a:lnTo>
                  <a:lnTo>
                    <a:pt x="497" y="53"/>
                  </a:lnTo>
                  <a:lnTo>
                    <a:pt x="54" y="53"/>
                  </a:lnTo>
                  <a:lnTo>
                    <a:pt x="54"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9" y="0"/>
                    <a:pt x="551" y="12"/>
                    <a:pt x="551" y="27"/>
                  </a:cubicBezTo>
                  <a:lnTo>
                    <a:pt x="551" y="390"/>
                  </a:lnTo>
                  <a:cubicBezTo>
                    <a:pt x="551" y="405"/>
                    <a:pt x="539"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264"/>
            <p:cNvSpPr>
              <a:spLocks noEditPoints="1"/>
            </p:cNvSpPr>
            <p:nvPr/>
          </p:nvSpPr>
          <p:spPr bwMode="gray">
            <a:xfrm>
              <a:off x="9204192"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5" y="66"/>
                  </a:moveTo>
                  <a:lnTo>
                    <a:pt x="145" y="66"/>
                  </a:lnTo>
                  <a:cubicBezTo>
                    <a:pt x="102" y="66"/>
                    <a:pt x="66" y="102"/>
                    <a:pt x="66" y="145"/>
                  </a:cubicBezTo>
                  <a:cubicBezTo>
                    <a:pt x="66" y="189"/>
                    <a:pt x="102" y="224"/>
                    <a:pt x="145" y="224"/>
                  </a:cubicBezTo>
                  <a:cubicBezTo>
                    <a:pt x="189" y="224"/>
                    <a:pt x="224" y="189"/>
                    <a:pt x="224" y="145"/>
                  </a:cubicBezTo>
                  <a:cubicBezTo>
                    <a:pt x="224" y="102"/>
                    <a:pt x="189" y="66"/>
                    <a:pt x="145" y="66"/>
                  </a:cubicBezTo>
                  <a:close/>
                  <a:moveTo>
                    <a:pt x="145" y="291"/>
                  </a:moveTo>
                  <a:lnTo>
                    <a:pt x="145" y="291"/>
                  </a:lnTo>
                  <a:cubicBezTo>
                    <a:pt x="65" y="291"/>
                    <a:pt x="0" y="226"/>
                    <a:pt x="0" y="145"/>
                  </a:cubicBezTo>
                  <a:cubicBezTo>
                    <a:pt x="0" y="65"/>
                    <a:pt x="65" y="0"/>
                    <a:pt x="145" y="0"/>
                  </a:cubicBezTo>
                  <a:cubicBezTo>
                    <a:pt x="226" y="0"/>
                    <a:pt x="291" y="65"/>
                    <a:pt x="291" y="145"/>
                  </a:cubicBezTo>
                  <a:cubicBezTo>
                    <a:pt x="291" y="226"/>
                    <a:pt x="226" y="291"/>
                    <a:pt x="145"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265"/>
            <p:cNvSpPr>
              <a:spLocks noEditPoints="1"/>
            </p:cNvSpPr>
            <p:nvPr/>
          </p:nvSpPr>
          <p:spPr bwMode="gray">
            <a:xfrm>
              <a:off x="9177772"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2" y="67"/>
                  </a:cubicBezTo>
                  <a:cubicBezTo>
                    <a:pt x="134" y="67"/>
                    <a:pt x="86" y="106"/>
                    <a:pt x="71" y="159"/>
                  </a:cubicBezTo>
                  <a:close/>
                  <a:moveTo>
                    <a:pt x="351" y="226"/>
                  </a:moveTo>
                  <a:lnTo>
                    <a:pt x="351" y="226"/>
                  </a:lnTo>
                  <a:lnTo>
                    <a:pt x="33" y="226"/>
                  </a:lnTo>
                  <a:cubicBezTo>
                    <a:pt x="15" y="226"/>
                    <a:pt x="0" y="211"/>
                    <a:pt x="0" y="193"/>
                  </a:cubicBezTo>
                  <a:cubicBezTo>
                    <a:pt x="0" y="86"/>
                    <a:pt x="86" y="0"/>
                    <a:pt x="192" y="0"/>
                  </a:cubicBezTo>
                  <a:cubicBezTo>
                    <a:pt x="298" y="0"/>
                    <a:pt x="385" y="86"/>
                    <a:pt x="385" y="193"/>
                  </a:cubicBezTo>
                  <a:cubicBezTo>
                    <a:pt x="385" y="211"/>
                    <a:pt x="370" y="226"/>
                    <a:pt x="351"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Freeform 266"/>
            <p:cNvSpPr>
              <a:spLocks noEditPoints="1"/>
            </p:cNvSpPr>
            <p:nvPr/>
          </p:nvSpPr>
          <p:spPr bwMode="gray">
            <a:xfrm>
              <a:off x="9132480"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8" y="0"/>
                    <a:pt x="550" y="12"/>
                    <a:pt x="550" y="27"/>
                  </a:cubicBezTo>
                  <a:lnTo>
                    <a:pt x="550" y="390"/>
                  </a:lnTo>
                  <a:cubicBezTo>
                    <a:pt x="550" y="405"/>
                    <a:pt x="538"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Freeform 267"/>
            <p:cNvSpPr>
              <a:spLocks noEditPoints="1"/>
            </p:cNvSpPr>
            <p:nvPr/>
          </p:nvSpPr>
          <p:spPr bwMode="gray">
            <a:xfrm>
              <a:off x="9538220" y="5334984"/>
              <a:ext cx="164184" cy="162296"/>
            </a:xfrm>
            <a:custGeom>
              <a:avLst/>
              <a:gdLst>
                <a:gd name="T0" fmla="*/ 2147483646 w 292"/>
                <a:gd name="T1" fmla="*/ 2147483646 h 291"/>
                <a:gd name="T2" fmla="*/ 2147483646 w 292"/>
                <a:gd name="T3" fmla="*/ 2147483646 h 291"/>
                <a:gd name="T4" fmla="*/ 2147483646 w 292"/>
                <a:gd name="T5" fmla="*/ 2147483646 h 291"/>
                <a:gd name="T6" fmla="*/ 2147483646 w 292"/>
                <a:gd name="T7" fmla="*/ 2147483646 h 291"/>
                <a:gd name="T8" fmla="*/ 2147483646 w 292"/>
                <a:gd name="T9" fmla="*/ 2147483646 h 291"/>
                <a:gd name="T10" fmla="*/ 2147483646 w 292"/>
                <a:gd name="T11" fmla="*/ 2147483646 h 291"/>
                <a:gd name="T12" fmla="*/ 2147483646 w 292"/>
                <a:gd name="T13" fmla="*/ 2147483646 h 291"/>
                <a:gd name="T14" fmla="*/ 2147483646 w 292"/>
                <a:gd name="T15" fmla="*/ 2147483646 h 291"/>
                <a:gd name="T16" fmla="*/ 0 w 292"/>
                <a:gd name="T17" fmla="*/ 2147483646 h 291"/>
                <a:gd name="T18" fmla="*/ 2147483646 w 292"/>
                <a:gd name="T19" fmla="*/ 0 h 291"/>
                <a:gd name="T20" fmla="*/ 2147483646 w 292"/>
                <a:gd name="T21" fmla="*/ 2147483646 h 291"/>
                <a:gd name="T22" fmla="*/ 2147483646 w 292"/>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
                <a:gd name="T37" fmla="*/ 0 h 291"/>
                <a:gd name="T38" fmla="*/ 292 w 292"/>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6" y="291"/>
                    <a:pt x="0" y="226"/>
                    <a:pt x="0" y="145"/>
                  </a:cubicBezTo>
                  <a:cubicBezTo>
                    <a:pt x="0" y="65"/>
                    <a:pt x="66" y="0"/>
                    <a:pt x="146" y="0"/>
                  </a:cubicBezTo>
                  <a:cubicBezTo>
                    <a:pt x="226" y="0"/>
                    <a:pt x="292" y="65"/>
                    <a:pt x="292" y="145"/>
                  </a:cubicBezTo>
                  <a:cubicBezTo>
                    <a:pt x="292"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268"/>
            <p:cNvSpPr>
              <a:spLocks noEditPoints="1"/>
            </p:cNvSpPr>
            <p:nvPr/>
          </p:nvSpPr>
          <p:spPr bwMode="gray">
            <a:xfrm>
              <a:off x="9511800"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2" y="159"/>
                  </a:moveTo>
                  <a:lnTo>
                    <a:pt x="72" y="159"/>
                  </a:lnTo>
                  <a:lnTo>
                    <a:pt x="314" y="159"/>
                  </a:lnTo>
                  <a:cubicBezTo>
                    <a:pt x="300" y="106"/>
                    <a:pt x="251" y="67"/>
                    <a:pt x="193" y="67"/>
                  </a:cubicBezTo>
                  <a:cubicBezTo>
                    <a:pt x="135" y="67"/>
                    <a:pt x="86" y="106"/>
                    <a:pt x="72" y="159"/>
                  </a:cubicBezTo>
                  <a:close/>
                  <a:moveTo>
                    <a:pt x="352" y="226"/>
                  </a:moveTo>
                  <a:lnTo>
                    <a:pt x="352" y="226"/>
                  </a:lnTo>
                  <a:lnTo>
                    <a:pt x="34" y="226"/>
                  </a:lnTo>
                  <a:cubicBezTo>
                    <a:pt x="15" y="226"/>
                    <a:pt x="0" y="211"/>
                    <a:pt x="0" y="193"/>
                  </a:cubicBezTo>
                  <a:cubicBezTo>
                    <a:pt x="0" y="86"/>
                    <a:pt x="87"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269"/>
            <p:cNvSpPr>
              <a:spLocks noEditPoints="1"/>
            </p:cNvSpPr>
            <p:nvPr/>
          </p:nvSpPr>
          <p:spPr bwMode="gray">
            <a:xfrm>
              <a:off x="9466508"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3" y="417"/>
                  </a:moveTo>
                  <a:lnTo>
                    <a:pt x="523" y="417"/>
                  </a:lnTo>
                  <a:lnTo>
                    <a:pt x="26" y="417"/>
                  </a:lnTo>
                  <a:cubicBezTo>
                    <a:pt x="12" y="417"/>
                    <a:pt x="0" y="405"/>
                    <a:pt x="0" y="390"/>
                  </a:cubicBezTo>
                  <a:lnTo>
                    <a:pt x="0" y="27"/>
                  </a:lnTo>
                  <a:cubicBezTo>
                    <a:pt x="0" y="12"/>
                    <a:pt x="12" y="0"/>
                    <a:pt x="26" y="0"/>
                  </a:cubicBezTo>
                  <a:lnTo>
                    <a:pt x="523" y="0"/>
                  </a:lnTo>
                  <a:cubicBezTo>
                    <a:pt x="538" y="0"/>
                    <a:pt x="550" y="12"/>
                    <a:pt x="550" y="27"/>
                  </a:cubicBezTo>
                  <a:lnTo>
                    <a:pt x="550" y="390"/>
                  </a:lnTo>
                  <a:cubicBezTo>
                    <a:pt x="550" y="405"/>
                    <a:pt x="538" y="417"/>
                    <a:pt x="523"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276"/>
            <p:cNvSpPr>
              <a:spLocks/>
            </p:cNvSpPr>
            <p:nvPr/>
          </p:nvSpPr>
          <p:spPr bwMode="gray">
            <a:xfrm>
              <a:off x="9413667" y="5636930"/>
              <a:ext cx="77374" cy="77374"/>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1"/>
                    <a:pt x="31" y="0"/>
                    <a:pt x="69" y="0"/>
                  </a:cubicBezTo>
                  <a:cubicBezTo>
                    <a:pt x="107" y="0"/>
                    <a:pt x="139" y="31"/>
                    <a:pt x="139" y="69"/>
                  </a:cubicBezTo>
                  <a:cubicBezTo>
                    <a:pt x="139"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277"/>
            <p:cNvSpPr>
              <a:spLocks/>
            </p:cNvSpPr>
            <p:nvPr/>
          </p:nvSpPr>
          <p:spPr bwMode="gray">
            <a:xfrm>
              <a:off x="9557092" y="5636930"/>
              <a:ext cx="77374" cy="77374"/>
            </a:xfrm>
            <a:custGeom>
              <a:avLst/>
              <a:gdLst>
                <a:gd name="T0" fmla="*/ 0 w 138"/>
                <a:gd name="T1" fmla="*/ 2147483646 h 139"/>
                <a:gd name="T2" fmla="*/ 0 w 138"/>
                <a:gd name="T3" fmla="*/ 2147483646 h 139"/>
                <a:gd name="T4" fmla="*/ 2147483646 w 138"/>
                <a:gd name="T5" fmla="*/ 0 h 139"/>
                <a:gd name="T6" fmla="*/ 2147483646 w 138"/>
                <a:gd name="T7" fmla="*/ 2147483646 h 139"/>
                <a:gd name="T8" fmla="*/ 2147483646 w 138"/>
                <a:gd name="T9" fmla="*/ 2147483646 h 139"/>
                <a:gd name="T10" fmla="*/ 0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0" y="69"/>
                  </a:moveTo>
                  <a:lnTo>
                    <a:pt x="0" y="69"/>
                  </a:lnTo>
                  <a:cubicBezTo>
                    <a:pt x="0" y="31"/>
                    <a:pt x="31" y="0"/>
                    <a:pt x="69" y="0"/>
                  </a:cubicBezTo>
                  <a:cubicBezTo>
                    <a:pt x="107" y="0"/>
                    <a:pt x="138" y="31"/>
                    <a:pt x="138" y="69"/>
                  </a:cubicBezTo>
                  <a:cubicBezTo>
                    <a:pt x="138"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278"/>
            <p:cNvSpPr>
              <a:spLocks/>
            </p:cNvSpPr>
            <p:nvPr/>
          </p:nvSpPr>
          <p:spPr bwMode="gray">
            <a:xfrm>
              <a:off x="8734287" y="5199108"/>
              <a:ext cx="1094557" cy="490663"/>
            </a:xfrm>
            <a:custGeom>
              <a:avLst/>
              <a:gdLst>
                <a:gd name="T0" fmla="*/ 2147483646 w 1955"/>
                <a:gd name="T1" fmla="*/ 2147483646 h 879"/>
                <a:gd name="T2" fmla="*/ 2147483646 w 1955"/>
                <a:gd name="T3" fmla="*/ 2147483646 h 879"/>
                <a:gd name="T4" fmla="*/ 2147483646 w 1955"/>
                <a:gd name="T5" fmla="*/ 2147483646 h 879"/>
                <a:gd name="T6" fmla="*/ 2147483646 w 1955"/>
                <a:gd name="T7" fmla="*/ 2147483646 h 879"/>
                <a:gd name="T8" fmla="*/ 2147483646 w 1955"/>
                <a:gd name="T9" fmla="*/ 2147483646 h 879"/>
                <a:gd name="T10" fmla="*/ 2147483646 w 1955"/>
                <a:gd name="T11" fmla="*/ 2147483646 h 879"/>
                <a:gd name="T12" fmla="*/ 2147483646 w 1955"/>
                <a:gd name="T13" fmla="*/ 2147483646 h 879"/>
                <a:gd name="T14" fmla="*/ 2147483646 w 1955"/>
                <a:gd name="T15" fmla="*/ 2147483646 h 879"/>
                <a:gd name="T16" fmla="*/ 2147483646 w 1955"/>
                <a:gd name="T17" fmla="*/ 2147483646 h 879"/>
                <a:gd name="T18" fmla="*/ 2147483646 w 1955"/>
                <a:gd name="T19" fmla="*/ 2147483646 h 879"/>
                <a:gd name="T20" fmla="*/ 2147483646 w 1955"/>
                <a:gd name="T21" fmla="*/ 2147483646 h 879"/>
                <a:gd name="T22" fmla="*/ 0 w 1955"/>
                <a:gd name="T23" fmla="*/ 2147483646 h 879"/>
                <a:gd name="T24" fmla="*/ 0 w 1955"/>
                <a:gd name="T25" fmla="*/ 2147483646 h 879"/>
                <a:gd name="T26" fmla="*/ 2147483646 w 1955"/>
                <a:gd name="T27" fmla="*/ 0 h 879"/>
                <a:gd name="T28" fmla="*/ 2147483646 w 1955"/>
                <a:gd name="T29" fmla="*/ 0 h 879"/>
                <a:gd name="T30" fmla="*/ 2147483646 w 1955"/>
                <a:gd name="T31" fmla="*/ 2147483646 h 879"/>
                <a:gd name="T32" fmla="*/ 2147483646 w 1955"/>
                <a:gd name="T33" fmla="*/ 2147483646 h 879"/>
                <a:gd name="T34" fmla="*/ 2147483646 w 1955"/>
                <a:gd name="T35" fmla="*/ 2147483646 h 8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5"/>
                <a:gd name="T55" fmla="*/ 0 h 879"/>
                <a:gd name="T56" fmla="*/ 1955 w 1955"/>
                <a:gd name="T57" fmla="*/ 879 h 8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5" h="879">
                  <a:moveTo>
                    <a:pt x="1928" y="879"/>
                  </a:moveTo>
                  <a:lnTo>
                    <a:pt x="1928" y="879"/>
                  </a:lnTo>
                  <a:lnTo>
                    <a:pt x="1540" y="879"/>
                  </a:lnTo>
                  <a:lnTo>
                    <a:pt x="1540" y="826"/>
                  </a:lnTo>
                  <a:lnTo>
                    <a:pt x="1902" y="826"/>
                  </a:lnTo>
                  <a:lnTo>
                    <a:pt x="1902" y="54"/>
                  </a:lnTo>
                  <a:lnTo>
                    <a:pt x="53" y="54"/>
                  </a:lnTo>
                  <a:lnTo>
                    <a:pt x="53" y="826"/>
                  </a:lnTo>
                  <a:lnTo>
                    <a:pt x="1258" y="826"/>
                  </a:lnTo>
                  <a:lnTo>
                    <a:pt x="1258" y="879"/>
                  </a:lnTo>
                  <a:lnTo>
                    <a:pt x="26" y="879"/>
                  </a:lnTo>
                  <a:cubicBezTo>
                    <a:pt x="12" y="879"/>
                    <a:pt x="0" y="867"/>
                    <a:pt x="0" y="852"/>
                  </a:cubicBezTo>
                  <a:lnTo>
                    <a:pt x="0" y="27"/>
                  </a:lnTo>
                  <a:cubicBezTo>
                    <a:pt x="0" y="12"/>
                    <a:pt x="12" y="0"/>
                    <a:pt x="26" y="0"/>
                  </a:cubicBezTo>
                  <a:lnTo>
                    <a:pt x="1928" y="0"/>
                  </a:lnTo>
                  <a:cubicBezTo>
                    <a:pt x="1943" y="0"/>
                    <a:pt x="1955" y="12"/>
                    <a:pt x="1955" y="27"/>
                  </a:cubicBezTo>
                  <a:lnTo>
                    <a:pt x="1955" y="852"/>
                  </a:lnTo>
                  <a:cubicBezTo>
                    <a:pt x="1955" y="867"/>
                    <a:pt x="1943" y="879"/>
                    <a:pt x="1928" y="87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TextBox 13"/>
          <p:cNvSpPr txBox="1"/>
          <p:nvPr/>
        </p:nvSpPr>
        <p:spPr bwMode="gray">
          <a:xfrm>
            <a:off x="991720" y="5481952"/>
            <a:ext cx="129353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R&amp;D department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50" name="组合 49"/>
          <p:cNvGrpSpPr/>
          <p:nvPr/>
        </p:nvGrpSpPr>
        <p:grpSpPr bwMode="gray">
          <a:xfrm>
            <a:off x="2913191" y="5241553"/>
            <a:ext cx="632201" cy="297570"/>
            <a:chOff x="8734287" y="5199108"/>
            <a:chExt cx="1094557" cy="515196"/>
          </a:xfrm>
        </p:grpSpPr>
        <p:sp>
          <p:nvSpPr>
            <p:cNvPr id="52" name="Freeform 261"/>
            <p:cNvSpPr>
              <a:spLocks noEditPoints="1"/>
            </p:cNvSpPr>
            <p:nvPr/>
          </p:nvSpPr>
          <p:spPr bwMode="gray">
            <a:xfrm>
              <a:off x="8870163"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5" y="291"/>
                    <a:pt x="0" y="226"/>
                    <a:pt x="0" y="145"/>
                  </a:cubicBezTo>
                  <a:cubicBezTo>
                    <a:pt x="0" y="65"/>
                    <a:pt x="65" y="0"/>
                    <a:pt x="146" y="0"/>
                  </a:cubicBezTo>
                  <a:cubicBezTo>
                    <a:pt x="226" y="0"/>
                    <a:pt x="291" y="65"/>
                    <a:pt x="291" y="145"/>
                  </a:cubicBezTo>
                  <a:cubicBezTo>
                    <a:pt x="291"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262"/>
            <p:cNvSpPr>
              <a:spLocks noEditPoints="1"/>
            </p:cNvSpPr>
            <p:nvPr/>
          </p:nvSpPr>
          <p:spPr bwMode="gray">
            <a:xfrm>
              <a:off x="8843743"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3" y="67"/>
                  </a:cubicBezTo>
                  <a:cubicBezTo>
                    <a:pt x="135" y="67"/>
                    <a:pt x="86" y="106"/>
                    <a:pt x="71" y="159"/>
                  </a:cubicBezTo>
                  <a:close/>
                  <a:moveTo>
                    <a:pt x="352" y="226"/>
                  </a:moveTo>
                  <a:lnTo>
                    <a:pt x="352" y="226"/>
                  </a:lnTo>
                  <a:lnTo>
                    <a:pt x="33" y="226"/>
                  </a:lnTo>
                  <a:cubicBezTo>
                    <a:pt x="15" y="226"/>
                    <a:pt x="0" y="211"/>
                    <a:pt x="0" y="193"/>
                  </a:cubicBezTo>
                  <a:cubicBezTo>
                    <a:pt x="0" y="86"/>
                    <a:pt x="86"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263"/>
            <p:cNvSpPr>
              <a:spLocks noEditPoints="1"/>
            </p:cNvSpPr>
            <p:nvPr/>
          </p:nvSpPr>
          <p:spPr bwMode="gray">
            <a:xfrm>
              <a:off x="8798451" y="5261385"/>
              <a:ext cx="307609" cy="232122"/>
            </a:xfrm>
            <a:custGeom>
              <a:avLst/>
              <a:gdLst>
                <a:gd name="T0" fmla="*/ 2147483646 w 551"/>
                <a:gd name="T1" fmla="*/ 2147483646 h 417"/>
                <a:gd name="T2" fmla="*/ 2147483646 w 551"/>
                <a:gd name="T3" fmla="*/ 2147483646 h 417"/>
                <a:gd name="T4" fmla="*/ 2147483646 w 551"/>
                <a:gd name="T5" fmla="*/ 2147483646 h 417"/>
                <a:gd name="T6" fmla="*/ 2147483646 w 551"/>
                <a:gd name="T7" fmla="*/ 2147483646 h 417"/>
                <a:gd name="T8" fmla="*/ 2147483646 w 551"/>
                <a:gd name="T9" fmla="*/ 2147483646 h 417"/>
                <a:gd name="T10" fmla="*/ 2147483646 w 551"/>
                <a:gd name="T11" fmla="*/ 2147483646 h 417"/>
                <a:gd name="T12" fmla="*/ 2147483646 w 551"/>
                <a:gd name="T13" fmla="*/ 2147483646 h 417"/>
                <a:gd name="T14" fmla="*/ 2147483646 w 551"/>
                <a:gd name="T15" fmla="*/ 2147483646 h 417"/>
                <a:gd name="T16" fmla="*/ 2147483646 w 551"/>
                <a:gd name="T17" fmla="*/ 2147483646 h 417"/>
                <a:gd name="T18" fmla="*/ 0 w 551"/>
                <a:gd name="T19" fmla="*/ 2147483646 h 417"/>
                <a:gd name="T20" fmla="*/ 0 w 551"/>
                <a:gd name="T21" fmla="*/ 2147483646 h 417"/>
                <a:gd name="T22" fmla="*/ 2147483646 w 551"/>
                <a:gd name="T23" fmla="*/ 0 h 417"/>
                <a:gd name="T24" fmla="*/ 2147483646 w 551"/>
                <a:gd name="T25" fmla="*/ 0 h 417"/>
                <a:gd name="T26" fmla="*/ 2147483646 w 551"/>
                <a:gd name="T27" fmla="*/ 2147483646 h 417"/>
                <a:gd name="T28" fmla="*/ 2147483646 w 551"/>
                <a:gd name="T29" fmla="*/ 2147483646 h 417"/>
                <a:gd name="T30" fmla="*/ 2147483646 w 551"/>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1"/>
                <a:gd name="T49" fmla="*/ 0 h 417"/>
                <a:gd name="T50" fmla="*/ 551 w 551"/>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1" h="417">
                  <a:moveTo>
                    <a:pt x="54" y="364"/>
                  </a:moveTo>
                  <a:lnTo>
                    <a:pt x="54" y="364"/>
                  </a:lnTo>
                  <a:lnTo>
                    <a:pt x="497" y="364"/>
                  </a:lnTo>
                  <a:lnTo>
                    <a:pt x="497" y="53"/>
                  </a:lnTo>
                  <a:lnTo>
                    <a:pt x="54" y="53"/>
                  </a:lnTo>
                  <a:lnTo>
                    <a:pt x="54"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9" y="0"/>
                    <a:pt x="551" y="12"/>
                    <a:pt x="551" y="27"/>
                  </a:cubicBezTo>
                  <a:lnTo>
                    <a:pt x="551" y="390"/>
                  </a:lnTo>
                  <a:cubicBezTo>
                    <a:pt x="551" y="405"/>
                    <a:pt x="539"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264"/>
            <p:cNvSpPr>
              <a:spLocks noEditPoints="1"/>
            </p:cNvSpPr>
            <p:nvPr/>
          </p:nvSpPr>
          <p:spPr bwMode="gray">
            <a:xfrm>
              <a:off x="9204192"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5" y="66"/>
                  </a:moveTo>
                  <a:lnTo>
                    <a:pt x="145" y="66"/>
                  </a:lnTo>
                  <a:cubicBezTo>
                    <a:pt x="102" y="66"/>
                    <a:pt x="66" y="102"/>
                    <a:pt x="66" y="145"/>
                  </a:cubicBezTo>
                  <a:cubicBezTo>
                    <a:pt x="66" y="189"/>
                    <a:pt x="102" y="224"/>
                    <a:pt x="145" y="224"/>
                  </a:cubicBezTo>
                  <a:cubicBezTo>
                    <a:pt x="189" y="224"/>
                    <a:pt x="224" y="189"/>
                    <a:pt x="224" y="145"/>
                  </a:cubicBezTo>
                  <a:cubicBezTo>
                    <a:pt x="224" y="102"/>
                    <a:pt x="189" y="66"/>
                    <a:pt x="145" y="66"/>
                  </a:cubicBezTo>
                  <a:close/>
                  <a:moveTo>
                    <a:pt x="145" y="291"/>
                  </a:moveTo>
                  <a:lnTo>
                    <a:pt x="145" y="291"/>
                  </a:lnTo>
                  <a:cubicBezTo>
                    <a:pt x="65" y="291"/>
                    <a:pt x="0" y="226"/>
                    <a:pt x="0" y="145"/>
                  </a:cubicBezTo>
                  <a:cubicBezTo>
                    <a:pt x="0" y="65"/>
                    <a:pt x="65" y="0"/>
                    <a:pt x="145" y="0"/>
                  </a:cubicBezTo>
                  <a:cubicBezTo>
                    <a:pt x="226" y="0"/>
                    <a:pt x="291" y="65"/>
                    <a:pt x="291" y="145"/>
                  </a:cubicBezTo>
                  <a:cubicBezTo>
                    <a:pt x="291" y="226"/>
                    <a:pt x="226" y="291"/>
                    <a:pt x="145"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265"/>
            <p:cNvSpPr>
              <a:spLocks noEditPoints="1"/>
            </p:cNvSpPr>
            <p:nvPr/>
          </p:nvSpPr>
          <p:spPr bwMode="gray">
            <a:xfrm>
              <a:off x="9177772"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2" y="67"/>
                  </a:cubicBezTo>
                  <a:cubicBezTo>
                    <a:pt x="134" y="67"/>
                    <a:pt x="86" y="106"/>
                    <a:pt x="71" y="159"/>
                  </a:cubicBezTo>
                  <a:close/>
                  <a:moveTo>
                    <a:pt x="351" y="226"/>
                  </a:moveTo>
                  <a:lnTo>
                    <a:pt x="351" y="226"/>
                  </a:lnTo>
                  <a:lnTo>
                    <a:pt x="33" y="226"/>
                  </a:lnTo>
                  <a:cubicBezTo>
                    <a:pt x="15" y="226"/>
                    <a:pt x="0" y="211"/>
                    <a:pt x="0" y="193"/>
                  </a:cubicBezTo>
                  <a:cubicBezTo>
                    <a:pt x="0" y="86"/>
                    <a:pt x="86" y="0"/>
                    <a:pt x="192" y="0"/>
                  </a:cubicBezTo>
                  <a:cubicBezTo>
                    <a:pt x="298" y="0"/>
                    <a:pt x="385" y="86"/>
                    <a:pt x="385" y="193"/>
                  </a:cubicBezTo>
                  <a:cubicBezTo>
                    <a:pt x="385" y="211"/>
                    <a:pt x="370" y="226"/>
                    <a:pt x="351"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266"/>
            <p:cNvSpPr>
              <a:spLocks noEditPoints="1"/>
            </p:cNvSpPr>
            <p:nvPr/>
          </p:nvSpPr>
          <p:spPr bwMode="gray">
            <a:xfrm>
              <a:off x="9132480"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8" y="0"/>
                    <a:pt x="550" y="12"/>
                    <a:pt x="550" y="27"/>
                  </a:cubicBezTo>
                  <a:lnTo>
                    <a:pt x="550" y="390"/>
                  </a:lnTo>
                  <a:cubicBezTo>
                    <a:pt x="550" y="405"/>
                    <a:pt x="538"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267"/>
            <p:cNvSpPr>
              <a:spLocks noEditPoints="1"/>
            </p:cNvSpPr>
            <p:nvPr/>
          </p:nvSpPr>
          <p:spPr bwMode="gray">
            <a:xfrm>
              <a:off x="9538220" y="5334984"/>
              <a:ext cx="164184" cy="162296"/>
            </a:xfrm>
            <a:custGeom>
              <a:avLst/>
              <a:gdLst>
                <a:gd name="T0" fmla="*/ 2147483646 w 292"/>
                <a:gd name="T1" fmla="*/ 2147483646 h 291"/>
                <a:gd name="T2" fmla="*/ 2147483646 w 292"/>
                <a:gd name="T3" fmla="*/ 2147483646 h 291"/>
                <a:gd name="T4" fmla="*/ 2147483646 w 292"/>
                <a:gd name="T5" fmla="*/ 2147483646 h 291"/>
                <a:gd name="T6" fmla="*/ 2147483646 w 292"/>
                <a:gd name="T7" fmla="*/ 2147483646 h 291"/>
                <a:gd name="T8" fmla="*/ 2147483646 w 292"/>
                <a:gd name="T9" fmla="*/ 2147483646 h 291"/>
                <a:gd name="T10" fmla="*/ 2147483646 w 292"/>
                <a:gd name="T11" fmla="*/ 2147483646 h 291"/>
                <a:gd name="T12" fmla="*/ 2147483646 w 292"/>
                <a:gd name="T13" fmla="*/ 2147483646 h 291"/>
                <a:gd name="T14" fmla="*/ 2147483646 w 292"/>
                <a:gd name="T15" fmla="*/ 2147483646 h 291"/>
                <a:gd name="T16" fmla="*/ 0 w 292"/>
                <a:gd name="T17" fmla="*/ 2147483646 h 291"/>
                <a:gd name="T18" fmla="*/ 2147483646 w 292"/>
                <a:gd name="T19" fmla="*/ 0 h 291"/>
                <a:gd name="T20" fmla="*/ 2147483646 w 292"/>
                <a:gd name="T21" fmla="*/ 2147483646 h 291"/>
                <a:gd name="T22" fmla="*/ 2147483646 w 292"/>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
                <a:gd name="T37" fmla="*/ 0 h 291"/>
                <a:gd name="T38" fmla="*/ 292 w 292"/>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6" y="291"/>
                    <a:pt x="0" y="226"/>
                    <a:pt x="0" y="145"/>
                  </a:cubicBezTo>
                  <a:cubicBezTo>
                    <a:pt x="0" y="65"/>
                    <a:pt x="66" y="0"/>
                    <a:pt x="146" y="0"/>
                  </a:cubicBezTo>
                  <a:cubicBezTo>
                    <a:pt x="226" y="0"/>
                    <a:pt x="292" y="65"/>
                    <a:pt x="292" y="145"/>
                  </a:cubicBezTo>
                  <a:cubicBezTo>
                    <a:pt x="292"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268"/>
            <p:cNvSpPr>
              <a:spLocks noEditPoints="1"/>
            </p:cNvSpPr>
            <p:nvPr/>
          </p:nvSpPr>
          <p:spPr bwMode="gray">
            <a:xfrm>
              <a:off x="9511800"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2" y="159"/>
                  </a:moveTo>
                  <a:lnTo>
                    <a:pt x="72" y="159"/>
                  </a:lnTo>
                  <a:lnTo>
                    <a:pt x="314" y="159"/>
                  </a:lnTo>
                  <a:cubicBezTo>
                    <a:pt x="300" y="106"/>
                    <a:pt x="251" y="67"/>
                    <a:pt x="193" y="67"/>
                  </a:cubicBezTo>
                  <a:cubicBezTo>
                    <a:pt x="135" y="67"/>
                    <a:pt x="86" y="106"/>
                    <a:pt x="72" y="159"/>
                  </a:cubicBezTo>
                  <a:close/>
                  <a:moveTo>
                    <a:pt x="352" y="226"/>
                  </a:moveTo>
                  <a:lnTo>
                    <a:pt x="352" y="226"/>
                  </a:lnTo>
                  <a:lnTo>
                    <a:pt x="34" y="226"/>
                  </a:lnTo>
                  <a:cubicBezTo>
                    <a:pt x="15" y="226"/>
                    <a:pt x="0" y="211"/>
                    <a:pt x="0" y="193"/>
                  </a:cubicBezTo>
                  <a:cubicBezTo>
                    <a:pt x="0" y="86"/>
                    <a:pt x="87"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269"/>
            <p:cNvSpPr>
              <a:spLocks noEditPoints="1"/>
            </p:cNvSpPr>
            <p:nvPr/>
          </p:nvSpPr>
          <p:spPr bwMode="gray">
            <a:xfrm>
              <a:off x="9466508"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3" y="417"/>
                  </a:moveTo>
                  <a:lnTo>
                    <a:pt x="523" y="417"/>
                  </a:lnTo>
                  <a:lnTo>
                    <a:pt x="26" y="417"/>
                  </a:lnTo>
                  <a:cubicBezTo>
                    <a:pt x="12" y="417"/>
                    <a:pt x="0" y="405"/>
                    <a:pt x="0" y="390"/>
                  </a:cubicBezTo>
                  <a:lnTo>
                    <a:pt x="0" y="27"/>
                  </a:lnTo>
                  <a:cubicBezTo>
                    <a:pt x="0" y="12"/>
                    <a:pt x="12" y="0"/>
                    <a:pt x="26" y="0"/>
                  </a:cubicBezTo>
                  <a:lnTo>
                    <a:pt x="523" y="0"/>
                  </a:lnTo>
                  <a:cubicBezTo>
                    <a:pt x="538" y="0"/>
                    <a:pt x="550" y="12"/>
                    <a:pt x="550" y="27"/>
                  </a:cubicBezTo>
                  <a:lnTo>
                    <a:pt x="550" y="390"/>
                  </a:lnTo>
                  <a:cubicBezTo>
                    <a:pt x="550" y="405"/>
                    <a:pt x="538" y="417"/>
                    <a:pt x="523"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276"/>
            <p:cNvSpPr>
              <a:spLocks/>
            </p:cNvSpPr>
            <p:nvPr/>
          </p:nvSpPr>
          <p:spPr bwMode="gray">
            <a:xfrm>
              <a:off x="9413667" y="5636930"/>
              <a:ext cx="77374" cy="77374"/>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1"/>
                    <a:pt x="31" y="0"/>
                    <a:pt x="69" y="0"/>
                  </a:cubicBezTo>
                  <a:cubicBezTo>
                    <a:pt x="107" y="0"/>
                    <a:pt x="139" y="31"/>
                    <a:pt x="139" y="69"/>
                  </a:cubicBezTo>
                  <a:cubicBezTo>
                    <a:pt x="139"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277"/>
            <p:cNvSpPr>
              <a:spLocks/>
            </p:cNvSpPr>
            <p:nvPr/>
          </p:nvSpPr>
          <p:spPr bwMode="gray">
            <a:xfrm>
              <a:off x="9557092" y="5636930"/>
              <a:ext cx="77374" cy="77374"/>
            </a:xfrm>
            <a:custGeom>
              <a:avLst/>
              <a:gdLst>
                <a:gd name="T0" fmla="*/ 0 w 138"/>
                <a:gd name="T1" fmla="*/ 2147483646 h 139"/>
                <a:gd name="T2" fmla="*/ 0 w 138"/>
                <a:gd name="T3" fmla="*/ 2147483646 h 139"/>
                <a:gd name="T4" fmla="*/ 2147483646 w 138"/>
                <a:gd name="T5" fmla="*/ 0 h 139"/>
                <a:gd name="T6" fmla="*/ 2147483646 w 138"/>
                <a:gd name="T7" fmla="*/ 2147483646 h 139"/>
                <a:gd name="T8" fmla="*/ 2147483646 w 138"/>
                <a:gd name="T9" fmla="*/ 2147483646 h 139"/>
                <a:gd name="T10" fmla="*/ 0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0" y="69"/>
                  </a:moveTo>
                  <a:lnTo>
                    <a:pt x="0" y="69"/>
                  </a:lnTo>
                  <a:cubicBezTo>
                    <a:pt x="0" y="31"/>
                    <a:pt x="31" y="0"/>
                    <a:pt x="69" y="0"/>
                  </a:cubicBezTo>
                  <a:cubicBezTo>
                    <a:pt x="107" y="0"/>
                    <a:pt x="138" y="31"/>
                    <a:pt x="138" y="69"/>
                  </a:cubicBezTo>
                  <a:cubicBezTo>
                    <a:pt x="138"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278"/>
            <p:cNvSpPr>
              <a:spLocks/>
            </p:cNvSpPr>
            <p:nvPr/>
          </p:nvSpPr>
          <p:spPr bwMode="gray">
            <a:xfrm>
              <a:off x="8734287" y="5199108"/>
              <a:ext cx="1094557" cy="490663"/>
            </a:xfrm>
            <a:custGeom>
              <a:avLst/>
              <a:gdLst>
                <a:gd name="T0" fmla="*/ 2147483646 w 1955"/>
                <a:gd name="T1" fmla="*/ 2147483646 h 879"/>
                <a:gd name="T2" fmla="*/ 2147483646 w 1955"/>
                <a:gd name="T3" fmla="*/ 2147483646 h 879"/>
                <a:gd name="T4" fmla="*/ 2147483646 w 1955"/>
                <a:gd name="T5" fmla="*/ 2147483646 h 879"/>
                <a:gd name="T6" fmla="*/ 2147483646 w 1955"/>
                <a:gd name="T7" fmla="*/ 2147483646 h 879"/>
                <a:gd name="T8" fmla="*/ 2147483646 w 1955"/>
                <a:gd name="T9" fmla="*/ 2147483646 h 879"/>
                <a:gd name="T10" fmla="*/ 2147483646 w 1955"/>
                <a:gd name="T11" fmla="*/ 2147483646 h 879"/>
                <a:gd name="T12" fmla="*/ 2147483646 w 1955"/>
                <a:gd name="T13" fmla="*/ 2147483646 h 879"/>
                <a:gd name="T14" fmla="*/ 2147483646 w 1955"/>
                <a:gd name="T15" fmla="*/ 2147483646 h 879"/>
                <a:gd name="T16" fmla="*/ 2147483646 w 1955"/>
                <a:gd name="T17" fmla="*/ 2147483646 h 879"/>
                <a:gd name="T18" fmla="*/ 2147483646 w 1955"/>
                <a:gd name="T19" fmla="*/ 2147483646 h 879"/>
                <a:gd name="T20" fmla="*/ 2147483646 w 1955"/>
                <a:gd name="T21" fmla="*/ 2147483646 h 879"/>
                <a:gd name="T22" fmla="*/ 0 w 1955"/>
                <a:gd name="T23" fmla="*/ 2147483646 h 879"/>
                <a:gd name="T24" fmla="*/ 0 w 1955"/>
                <a:gd name="T25" fmla="*/ 2147483646 h 879"/>
                <a:gd name="T26" fmla="*/ 2147483646 w 1955"/>
                <a:gd name="T27" fmla="*/ 0 h 879"/>
                <a:gd name="T28" fmla="*/ 2147483646 w 1955"/>
                <a:gd name="T29" fmla="*/ 0 h 879"/>
                <a:gd name="T30" fmla="*/ 2147483646 w 1955"/>
                <a:gd name="T31" fmla="*/ 2147483646 h 879"/>
                <a:gd name="T32" fmla="*/ 2147483646 w 1955"/>
                <a:gd name="T33" fmla="*/ 2147483646 h 879"/>
                <a:gd name="T34" fmla="*/ 2147483646 w 1955"/>
                <a:gd name="T35" fmla="*/ 2147483646 h 8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5"/>
                <a:gd name="T55" fmla="*/ 0 h 879"/>
                <a:gd name="T56" fmla="*/ 1955 w 1955"/>
                <a:gd name="T57" fmla="*/ 879 h 8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5" h="879">
                  <a:moveTo>
                    <a:pt x="1928" y="879"/>
                  </a:moveTo>
                  <a:lnTo>
                    <a:pt x="1928" y="879"/>
                  </a:lnTo>
                  <a:lnTo>
                    <a:pt x="1540" y="879"/>
                  </a:lnTo>
                  <a:lnTo>
                    <a:pt x="1540" y="826"/>
                  </a:lnTo>
                  <a:lnTo>
                    <a:pt x="1902" y="826"/>
                  </a:lnTo>
                  <a:lnTo>
                    <a:pt x="1902" y="54"/>
                  </a:lnTo>
                  <a:lnTo>
                    <a:pt x="53" y="54"/>
                  </a:lnTo>
                  <a:lnTo>
                    <a:pt x="53" y="826"/>
                  </a:lnTo>
                  <a:lnTo>
                    <a:pt x="1258" y="826"/>
                  </a:lnTo>
                  <a:lnTo>
                    <a:pt x="1258" y="879"/>
                  </a:lnTo>
                  <a:lnTo>
                    <a:pt x="26" y="879"/>
                  </a:lnTo>
                  <a:cubicBezTo>
                    <a:pt x="12" y="879"/>
                    <a:pt x="0" y="867"/>
                    <a:pt x="0" y="852"/>
                  </a:cubicBezTo>
                  <a:lnTo>
                    <a:pt x="0" y="27"/>
                  </a:lnTo>
                  <a:cubicBezTo>
                    <a:pt x="0" y="12"/>
                    <a:pt x="12" y="0"/>
                    <a:pt x="26" y="0"/>
                  </a:cubicBezTo>
                  <a:lnTo>
                    <a:pt x="1928" y="0"/>
                  </a:lnTo>
                  <a:cubicBezTo>
                    <a:pt x="1943" y="0"/>
                    <a:pt x="1955" y="12"/>
                    <a:pt x="1955" y="27"/>
                  </a:cubicBezTo>
                  <a:lnTo>
                    <a:pt x="1955" y="852"/>
                  </a:lnTo>
                  <a:cubicBezTo>
                    <a:pt x="1955" y="867"/>
                    <a:pt x="1943" y="879"/>
                    <a:pt x="1928" y="87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TextBox 13"/>
          <p:cNvSpPr txBox="1"/>
          <p:nvPr/>
        </p:nvSpPr>
        <p:spPr bwMode="gray">
          <a:xfrm>
            <a:off x="2481866" y="5494309"/>
            <a:ext cx="149693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Finance department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65" name="组合 64"/>
          <p:cNvGrpSpPr/>
          <p:nvPr/>
        </p:nvGrpSpPr>
        <p:grpSpPr bwMode="gray">
          <a:xfrm>
            <a:off x="4463712" y="5241553"/>
            <a:ext cx="632201" cy="297570"/>
            <a:chOff x="8734287" y="5199108"/>
            <a:chExt cx="1094557" cy="515196"/>
          </a:xfrm>
        </p:grpSpPr>
        <p:sp>
          <p:nvSpPr>
            <p:cNvPr id="67" name="Freeform 261"/>
            <p:cNvSpPr>
              <a:spLocks noEditPoints="1"/>
            </p:cNvSpPr>
            <p:nvPr/>
          </p:nvSpPr>
          <p:spPr bwMode="gray">
            <a:xfrm>
              <a:off x="8870163"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5" y="291"/>
                    <a:pt x="0" y="226"/>
                    <a:pt x="0" y="145"/>
                  </a:cubicBezTo>
                  <a:cubicBezTo>
                    <a:pt x="0" y="65"/>
                    <a:pt x="65" y="0"/>
                    <a:pt x="146" y="0"/>
                  </a:cubicBezTo>
                  <a:cubicBezTo>
                    <a:pt x="226" y="0"/>
                    <a:pt x="291" y="65"/>
                    <a:pt x="291" y="145"/>
                  </a:cubicBezTo>
                  <a:cubicBezTo>
                    <a:pt x="291"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262"/>
            <p:cNvSpPr>
              <a:spLocks noEditPoints="1"/>
            </p:cNvSpPr>
            <p:nvPr/>
          </p:nvSpPr>
          <p:spPr bwMode="gray">
            <a:xfrm>
              <a:off x="8843743"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3" y="67"/>
                  </a:cubicBezTo>
                  <a:cubicBezTo>
                    <a:pt x="135" y="67"/>
                    <a:pt x="86" y="106"/>
                    <a:pt x="71" y="159"/>
                  </a:cubicBezTo>
                  <a:close/>
                  <a:moveTo>
                    <a:pt x="352" y="226"/>
                  </a:moveTo>
                  <a:lnTo>
                    <a:pt x="352" y="226"/>
                  </a:lnTo>
                  <a:lnTo>
                    <a:pt x="33" y="226"/>
                  </a:lnTo>
                  <a:cubicBezTo>
                    <a:pt x="15" y="226"/>
                    <a:pt x="0" y="211"/>
                    <a:pt x="0" y="193"/>
                  </a:cubicBezTo>
                  <a:cubicBezTo>
                    <a:pt x="0" y="86"/>
                    <a:pt x="86"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263"/>
            <p:cNvSpPr>
              <a:spLocks noEditPoints="1"/>
            </p:cNvSpPr>
            <p:nvPr/>
          </p:nvSpPr>
          <p:spPr bwMode="gray">
            <a:xfrm>
              <a:off x="8798451" y="5261385"/>
              <a:ext cx="307609" cy="232122"/>
            </a:xfrm>
            <a:custGeom>
              <a:avLst/>
              <a:gdLst>
                <a:gd name="T0" fmla="*/ 2147483646 w 551"/>
                <a:gd name="T1" fmla="*/ 2147483646 h 417"/>
                <a:gd name="T2" fmla="*/ 2147483646 w 551"/>
                <a:gd name="T3" fmla="*/ 2147483646 h 417"/>
                <a:gd name="T4" fmla="*/ 2147483646 w 551"/>
                <a:gd name="T5" fmla="*/ 2147483646 h 417"/>
                <a:gd name="T6" fmla="*/ 2147483646 w 551"/>
                <a:gd name="T7" fmla="*/ 2147483646 h 417"/>
                <a:gd name="T8" fmla="*/ 2147483646 w 551"/>
                <a:gd name="T9" fmla="*/ 2147483646 h 417"/>
                <a:gd name="T10" fmla="*/ 2147483646 w 551"/>
                <a:gd name="T11" fmla="*/ 2147483646 h 417"/>
                <a:gd name="T12" fmla="*/ 2147483646 w 551"/>
                <a:gd name="T13" fmla="*/ 2147483646 h 417"/>
                <a:gd name="T14" fmla="*/ 2147483646 w 551"/>
                <a:gd name="T15" fmla="*/ 2147483646 h 417"/>
                <a:gd name="T16" fmla="*/ 2147483646 w 551"/>
                <a:gd name="T17" fmla="*/ 2147483646 h 417"/>
                <a:gd name="T18" fmla="*/ 0 w 551"/>
                <a:gd name="T19" fmla="*/ 2147483646 h 417"/>
                <a:gd name="T20" fmla="*/ 0 w 551"/>
                <a:gd name="T21" fmla="*/ 2147483646 h 417"/>
                <a:gd name="T22" fmla="*/ 2147483646 w 551"/>
                <a:gd name="T23" fmla="*/ 0 h 417"/>
                <a:gd name="T24" fmla="*/ 2147483646 w 551"/>
                <a:gd name="T25" fmla="*/ 0 h 417"/>
                <a:gd name="T26" fmla="*/ 2147483646 w 551"/>
                <a:gd name="T27" fmla="*/ 2147483646 h 417"/>
                <a:gd name="T28" fmla="*/ 2147483646 w 551"/>
                <a:gd name="T29" fmla="*/ 2147483646 h 417"/>
                <a:gd name="T30" fmla="*/ 2147483646 w 551"/>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1"/>
                <a:gd name="T49" fmla="*/ 0 h 417"/>
                <a:gd name="T50" fmla="*/ 551 w 551"/>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1" h="417">
                  <a:moveTo>
                    <a:pt x="54" y="364"/>
                  </a:moveTo>
                  <a:lnTo>
                    <a:pt x="54" y="364"/>
                  </a:lnTo>
                  <a:lnTo>
                    <a:pt x="497" y="364"/>
                  </a:lnTo>
                  <a:lnTo>
                    <a:pt x="497" y="53"/>
                  </a:lnTo>
                  <a:lnTo>
                    <a:pt x="54" y="53"/>
                  </a:lnTo>
                  <a:lnTo>
                    <a:pt x="54"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9" y="0"/>
                    <a:pt x="551" y="12"/>
                    <a:pt x="551" y="27"/>
                  </a:cubicBezTo>
                  <a:lnTo>
                    <a:pt x="551" y="390"/>
                  </a:lnTo>
                  <a:cubicBezTo>
                    <a:pt x="551" y="405"/>
                    <a:pt x="539"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264"/>
            <p:cNvSpPr>
              <a:spLocks noEditPoints="1"/>
            </p:cNvSpPr>
            <p:nvPr/>
          </p:nvSpPr>
          <p:spPr bwMode="gray">
            <a:xfrm>
              <a:off x="9204192"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5" y="66"/>
                  </a:moveTo>
                  <a:lnTo>
                    <a:pt x="145" y="66"/>
                  </a:lnTo>
                  <a:cubicBezTo>
                    <a:pt x="102" y="66"/>
                    <a:pt x="66" y="102"/>
                    <a:pt x="66" y="145"/>
                  </a:cubicBezTo>
                  <a:cubicBezTo>
                    <a:pt x="66" y="189"/>
                    <a:pt x="102" y="224"/>
                    <a:pt x="145" y="224"/>
                  </a:cubicBezTo>
                  <a:cubicBezTo>
                    <a:pt x="189" y="224"/>
                    <a:pt x="224" y="189"/>
                    <a:pt x="224" y="145"/>
                  </a:cubicBezTo>
                  <a:cubicBezTo>
                    <a:pt x="224" y="102"/>
                    <a:pt x="189" y="66"/>
                    <a:pt x="145" y="66"/>
                  </a:cubicBezTo>
                  <a:close/>
                  <a:moveTo>
                    <a:pt x="145" y="291"/>
                  </a:moveTo>
                  <a:lnTo>
                    <a:pt x="145" y="291"/>
                  </a:lnTo>
                  <a:cubicBezTo>
                    <a:pt x="65" y="291"/>
                    <a:pt x="0" y="226"/>
                    <a:pt x="0" y="145"/>
                  </a:cubicBezTo>
                  <a:cubicBezTo>
                    <a:pt x="0" y="65"/>
                    <a:pt x="65" y="0"/>
                    <a:pt x="145" y="0"/>
                  </a:cubicBezTo>
                  <a:cubicBezTo>
                    <a:pt x="226" y="0"/>
                    <a:pt x="291" y="65"/>
                    <a:pt x="291" y="145"/>
                  </a:cubicBezTo>
                  <a:cubicBezTo>
                    <a:pt x="291" y="226"/>
                    <a:pt x="226" y="291"/>
                    <a:pt x="145"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265"/>
            <p:cNvSpPr>
              <a:spLocks noEditPoints="1"/>
            </p:cNvSpPr>
            <p:nvPr/>
          </p:nvSpPr>
          <p:spPr bwMode="gray">
            <a:xfrm>
              <a:off x="9177772"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2" y="67"/>
                  </a:cubicBezTo>
                  <a:cubicBezTo>
                    <a:pt x="134" y="67"/>
                    <a:pt x="86" y="106"/>
                    <a:pt x="71" y="159"/>
                  </a:cubicBezTo>
                  <a:close/>
                  <a:moveTo>
                    <a:pt x="351" y="226"/>
                  </a:moveTo>
                  <a:lnTo>
                    <a:pt x="351" y="226"/>
                  </a:lnTo>
                  <a:lnTo>
                    <a:pt x="33" y="226"/>
                  </a:lnTo>
                  <a:cubicBezTo>
                    <a:pt x="15" y="226"/>
                    <a:pt x="0" y="211"/>
                    <a:pt x="0" y="193"/>
                  </a:cubicBezTo>
                  <a:cubicBezTo>
                    <a:pt x="0" y="86"/>
                    <a:pt x="86" y="0"/>
                    <a:pt x="192" y="0"/>
                  </a:cubicBezTo>
                  <a:cubicBezTo>
                    <a:pt x="298" y="0"/>
                    <a:pt x="385" y="86"/>
                    <a:pt x="385" y="193"/>
                  </a:cubicBezTo>
                  <a:cubicBezTo>
                    <a:pt x="385" y="211"/>
                    <a:pt x="370" y="226"/>
                    <a:pt x="351"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266"/>
            <p:cNvSpPr>
              <a:spLocks noEditPoints="1"/>
            </p:cNvSpPr>
            <p:nvPr/>
          </p:nvSpPr>
          <p:spPr bwMode="gray">
            <a:xfrm>
              <a:off x="9132480"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8" y="0"/>
                    <a:pt x="550" y="12"/>
                    <a:pt x="550" y="27"/>
                  </a:cubicBezTo>
                  <a:lnTo>
                    <a:pt x="550" y="390"/>
                  </a:lnTo>
                  <a:cubicBezTo>
                    <a:pt x="550" y="405"/>
                    <a:pt x="538"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267"/>
            <p:cNvSpPr>
              <a:spLocks noEditPoints="1"/>
            </p:cNvSpPr>
            <p:nvPr/>
          </p:nvSpPr>
          <p:spPr bwMode="gray">
            <a:xfrm>
              <a:off x="9538220" y="5334984"/>
              <a:ext cx="164184" cy="162296"/>
            </a:xfrm>
            <a:custGeom>
              <a:avLst/>
              <a:gdLst>
                <a:gd name="T0" fmla="*/ 2147483646 w 292"/>
                <a:gd name="T1" fmla="*/ 2147483646 h 291"/>
                <a:gd name="T2" fmla="*/ 2147483646 w 292"/>
                <a:gd name="T3" fmla="*/ 2147483646 h 291"/>
                <a:gd name="T4" fmla="*/ 2147483646 w 292"/>
                <a:gd name="T5" fmla="*/ 2147483646 h 291"/>
                <a:gd name="T6" fmla="*/ 2147483646 w 292"/>
                <a:gd name="T7" fmla="*/ 2147483646 h 291"/>
                <a:gd name="T8" fmla="*/ 2147483646 w 292"/>
                <a:gd name="T9" fmla="*/ 2147483646 h 291"/>
                <a:gd name="T10" fmla="*/ 2147483646 w 292"/>
                <a:gd name="T11" fmla="*/ 2147483646 h 291"/>
                <a:gd name="T12" fmla="*/ 2147483646 w 292"/>
                <a:gd name="T13" fmla="*/ 2147483646 h 291"/>
                <a:gd name="T14" fmla="*/ 2147483646 w 292"/>
                <a:gd name="T15" fmla="*/ 2147483646 h 291"/>
                <a:gd name="T16" fmla="*/ 0 w 292"/>
                <a:gd name="T17" fmla="*/ 2147483646 h 291"/>
                <a:gd name="T18" fmla="*/ 2147483646 w 292"/>
                <a:gd name="T19" fmla="*/ 0 h 291"/>
                <a:gd name="T20" fmla="*/ 2147483646 w 292"/>
                <a:gd name="T21" fmla="*/ 2147483646 h 291"/>
                <a:gd name="T22" fmla="*/ 2147483646 w 292"/>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
                <a:gd name="T37" fmla="*/ 0 h 291"/>
                <a:gd name="T38" fmla="*/ 292 w 292"/>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6" y="291"/>
                    <a:pt x="0" y="226"/>
                    <a:pt x="0" y="145"/>
                  </a:cubicBezTo>
                  <a:cubicBezTo>
                    <a:pt x="0" y="65"/>
                    <a:pt x="66" y="0"/>
                    <a:pt x="146" y="0"/>
                  </a:cubicBezTo>
                  <a:cubicBezTo>
                    <a:pt x="226" y="0"/>
                    <a:pt x="292" y="65"/>
                    <a:pt x="292" y="145"/>
                  </a:cubicBezTo>
                  <a:cubicBezTo>
                    <a:pt x="292"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68"/>
            <p:cNvSpPr>
              <a:spLocks noEditPoints="1"/>
            </p:cNvSpPr>
            <p:nvPr/>
          </p:nvSpPr>
          <p:spPr bwMode="gray">
            <a:xfrm>
              <a:off x="9511800"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2" y="159"/>
                  </a:moveTo>
                  <a:lnTo>
                    <a:pt x="72" y="159"/>
                  </a:lnTo>
                  <a:lnTo>
                    <a:pt x="314" y="159"/>
                  </a:lnTo>
                  <a:cubicBezTo>
                    <a:pt x="300" y="106"/>
                    <a:pt x="251" y="67"/>
                    <a:pt x="193" y="67"/>
                  </a:cubicBezTo>
                  <a:cubicBezTo>
                    <a:pt x="135" y="67"/>
                    <a:pt x="86" y="106"/>
                    <a:pt x="72" y="159"/>
                  </a:cubicBezTo>
                  <a:close/>
                  <a:moveTo>
                    <a:pt x="352" y="226"/>
                  </a:moveTo>
                  <a:lnTo>
                    <a:pt x="352" y="226"/>
                  </a:lnTo>
                  <a:lnTo>
                    <a:pt x="34" y="226"/>
                  </a:lnTo>
                  <a:cubicBezTo>
                    <a:pt x="15" y="226"/>
                    <a:pt x="0" y="211"/>
                    <a:pt x="0" y="193"/>
                  </a:cubicBezTo>
                  <a:cubicBezTo>
                    <a:pt x="0" y="86"/>
                    <a:pt x="87"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69"/>
            <p:cNvSpPr>
              <a:spLocks noEditPoints="1"/>
            </p:cNvSpPr>
            <p:nvPr/>
          </p:nvSpPr>
          <p:spPr bwMode="gray">
            <a:xfrm>
              <a:off x="9466508"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3" y="417"/>
                  </a:moveTo>
                  <a:lnTo>
                    <a:pt x="523" y="417"/>
                  </a:lnTo>
                  <a:lnTo>
                    <a:pt x="26" y="417"/>
                  </a:lnTo>
                  <a:cubicBezTo>
                    <a:pt x="12" y="417"/>
                    <a:pt x="0" y="405"/>
                    <a:pt x="0" y="390"/>
                  </a:cubicBezTo>
                  <a:lnTo>
                    <a:pt x="0" y="27"/>
                  </a:lnTo>
                  <a:cubicBezTo>
                    <a:pt x="0" y="12"/>
                    <a:pt x="12" y="0"/>
                    <a:pt x="26" y="0"/>
                  </a:cubicBezTo>
                  <a:lnTo>
                    <a:pt x="523" y="0"/>
                  </a:lnTo>
                  <a:cubicBezTo>
                    <a:pt x="538" y="0"/>
                    <a:pt x="550" y="12"/>
                    <a:pt x="550" y="27"/>
                  </a:cubicBezTo>
                  <a:lnTo>
                    <a:pt x="550" y="390"/>
                  </a:lnTo>
                  <a:cubicBezTo>
                    <a:pt x="550" y="405"/>
                    <a:pt x="538" y="417"/>
                    <a:pt x="523"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276"/>
            <p:cNvSpPr>
              <a:spLocks/>
            </p:cNvSpPr>
            <p:nvPr/>
          </p:nvSpPr>
          <p:spPr bwMode="gray">
            <a:xfrm>
              <a:off x="9413667" y="5636930"/>
              <a:ext cx="77374" cy="77374"/>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1"/>
                    <a:pt x="31" y="0"/>
                    <a:pt x="69" y="0"/>
                  </a:cubicBezTo>
                  <a:cubicBezTo>
                    <a:pt x="107" y="0"/>
                    <a:pt x="139" y="31"/>
                    <a:pt x="139" y="69"/>
                  </a:cubicBezTo>
                  <a:cubicBezTo>
                    <a:pt x="139"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277"/>
            <p:cNvSpPr>
              <a:spLocks/>
            </p:cNvSpPr>
            <p:nvPr/>
          </p:nvSpPr>
          <p:spPr bwMode="gray">
            <a:xfrm>
              <a:off x="9557092" y="5636930"/>
              <a:ext cx="77374" cy="77374"/>
            </a:xfrm>
            <a:custGeom>
              <a:avLst/>
              <a:gdLst>
                <a:gd name="T0" fmla="*/ 0 w 138"/>
                <a:gd name="T1" fmla="*/ 2147483646 h 139"/>
                <a:gd name="T2" fmla="*/ 0 w 138"/>
                <a:gd name="T3" fmla="*/ 2147483646 h 139"/>
                <a:gd name="T4" fmla="*/ 2147483646 w 138"/>
                <a:gd name="T5" fmla="*/ 0 h 139"/>
                <a:gd name="T6" fmla="*/ 2147483646 w 138"/>
                <a:gd name="T7" fmla="*/ 2147483646 h 139"/>
                <a:gd name="T8" fmla="*/ 2147483646 w 138"/>
                <a:gd name="T9" fmla="*/ 2147483646 h 139"/>
                <a:gd name="T10" fmla="*/ 0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0" y="69"/>
                  </a:moveTo>
                  <a:lnTo>
                    <a:pt x="0" y="69"/>
                  </a:lnTo>
                  <a:cubicBezTo>
                    <a:pt x="0" y="31"/>
                    <a:pt x="31" y="0"/>
                    <a:pt x="69" y="0"/>
                  </a:cubicBezTo>
                  <a:cubicBezTo>
                    <a:pt x="107" y="0"/>
                    <a:pt x="138" y="31"/>
                    <a:pt x="138" y="69"/>
                  </a:cubicBezTo>
                  <a:cubicBezTo>
                    <a:pt x="138"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278"/>
            <p:cNvSpPr>
              <a:spLocks/>
            </p:cNvSpPr>
            <p:nvPr/>
          </p:nvSpPr>
          <p:spPr bwMode="gray">
            <a:xfrm>
              <a:off x="8734287" y="5199108"/>
              <a:ext cx="1094557" cy="490663"/>
            </a:xfrm>
            <a:custGeom>
              <a:avLst/>
              <a:gdLst>
                <a:gd name="T0" fmla="*/ 2147483646 w 1955"/>
                <a:gd name="T1" fmla="*/ 2147483646 h 879"/>
                <a:gd name="T2" fmla="*/ 2147483646 w 1955"/>
                <a:gd name="T3" fmla="*/ 2147483646 h 879"/>
                <a:gd name="T4" fmla="*/ 2147483646 w 1955"/>
                <a:gd name="T5" fmla="*/ 2147483646 h 879"/>
                <a:gd name="T6" fmla="*/ 2147483646 w 1955"/>
                <a:gd name="T7" fmla="*/ 2147483646 h 879"/>
                <a:gd name="T8" fmla="*/ 2147483646 w 1955"/>
                <a:gd name="T9" fmla="*/ 2147483646 h 879"/>
                <a:gd name="T10" fmla="*/ 2147483646 w 1955"/>
                <a:gd name="T11" fmla="*/ 2147483646 h 879"/>
                <a:gd name="T12" fmla="*/ 2147483646 w 1955"/>
                <a:gd name="T13" fmla="*/ 2147483646 h 879"/>
                <a:gd name="T14" fmla="*/ 2147483646 w 1955"/>
                <a:gd name="T15" fmla="*/ 2147483646 h 879"/>
                <a:gd name="T16" fmla="*/ 2147483646 w 1955"/>
                <a:gd name="T17" fmla="*/ 2147483646 h 879"/>
                <a:gd name="T18" fmla="*/ 2147483646 w 1955"/>
                <a:gd name="T19" fmla="*/ 2147483646 h 879"/>
                <a:gd name="T20" fmla="*/ 2147483646 w 1955"/>
                <a:gd name="T21" fmla="*/ 2147483646 h 879"/>
                <a:gd name="T22" fmla="*/ 0 w 1955"/>
                <a:gd name="T23" fmla="*/ 2147483646 h 879"/>
                <a:gd name="T24" fmla="*/ 0 w 1955"/>
                <a:gd name="T25" fmla="*/ 2147483646 h 879"/>
                <a:gd name="T26" fmla="*/ 2147483646 w 1955"/>
                <a:gd name="T27" fmla="*/ 0 h 879"/>
                <a:gd name="T28" fmla="*/ 2147483646 w 1955"/>
                <a:gd name="T29" fmla="*/ 0 h 879"/>
                <a:gd name="T30" fmla="*/ 2147483646 w 1955"/>
                <a:gd name="T31" fmla="*/ 2147483646 h 879"/>
                <a:gd name="T32" fmla="*/ 2147483646 w 1955"/>
                <a:gd name="T33" fmla="*/ 2147483646 h 879"/>
                <a:gd name="T34" fmla="*/ 2147483646 w 1955"/>
                <a:gd name="T35" fmla="*/ 2147483646 h 8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5"/>
                <a:gd name="T55" fmla="*/ 0 h 879"/>
                <a:gd name="T56" fmla="*/ 1955 w 1955"/>
                <a:gd name="T57" fmla="*/ 879 h 8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5" h="879">
                  <a:moveTo>
                    <a:pt x="1928" y="879"/>
                  </a:moveTo>
                  <a:lnTo>
                    <a:pt x="1928" y="879"/>
                  </a:lnTo>
                  <a:lnTo>
                    <a:pt x="1540" y="879"/>
                  </a:lnTo>
                  <a:lnTo>
                    <a:pt x="1540" y="826"/>
                  </a:lnTo>
                  <a:lnTo>
                    <a:pt x="1902" y="826"/>
                  </a:lnTo>
                  <a:lnTo>
                    <a:pt x="1902" y="54"/>
                  </a:lnTo>
                  <a:lnTo>
                    <a:pt x="53" y="54"/>
                  </a:lnTo>
                  <a:lnTo>
                    <a:pt x="53" y="826"/>
                  </a:lnTo>
                  <a:lnTo>
                    <a:pt x="1258" y="826"/>
                  </a:lnTo>
                  <a:lnTo>
                    <a:pt x="1258" y="879"/>
                  </a:lnTo>
                  <a:lnTo>
                    <a:pt x="26" y="879"/>
                  </a:lnTo>
                  <a:cubicBezTo>
                    <a:pt x="12" y="879"/>
                    <a:pt x="0" y="867"/>
                    <a:pt x="0" y="852"/>
                  </a:cubicBezTo>
                  <a:lnTo>
                    <a:pt x="0" y="27"/>
                  </a:lnTo>
                  <a:cubicBezTo>
                    <a:pt x="0" y="12"/>
                    <a:pt x="12" y="0"/>
                    <a:pt x="26" y="0"/>
                  </a:cubicBezTo>
                  <a:lnTo>
                    <a:pt x="1928" y="0"/>
                  </a:lnTo>
                  <a:cubicBezTo>
                    <a:pt x="1943" y="0"/>
                    <a:pt x="1955" y="12"/>
                    <a:pt x="1955" y="27"/>
                  </a:cubicBezTo>
                  <a:lnTo>
                    <a:pt x="1955" y="852"/>
                  </a:lnTo>
                  <a:cubicBezTo>
                    <a:pt x="1955" y="867"/>
                    <a:pt x="1943" y="879"/>
                    <a:pt x="1928" y="87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 name="TextBox 13"/>
          <p:cNvSpPr txBox="1"/>
          <p:nvPr/>
        </p:nvSpPr>
        <p:spPr bwMode="gray">
          <a:xfrm>
            <a:off x="3795146" y="5519023"/>
            <a:ext cx="195831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Administrative </a:t>
            </a:r>
            <a:r>
              <a:rPr lang="en-US" altLang="zh-CN" sz="1200" dirty="0">
                <a:latin typeface="Huawei Sans" panose="020C0503030203020204" pitchFamily="34" charset="0"/>
              </a:rPr>
              <a:t>department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0" name="直接连接符 9"/>
          <p:cNvCxnSpPr/>
          <p:nvPr/>
        </p:nvCxnSpPr>
        <p:spPr bwMode="gray">
          <a:xfrm flipV="1">
            <a:off x="1678767" y="4234635"/>
            <a:ext cx="0" cy="10069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V="1">
            <a:off x="3241076" y="3463402"/>
            <a:ext cx="0" cy="177815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V="1">
            <a:off x="4746226" y="3764442"/>
            <a:ext cx="0" cy="14771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87" name="图片 58" descr="交换机.png"/>
          <p:cNvPicPr>
            <a:picLocks noChangeAspect="1"/>
          </p:cNvPicPr>
          <p:nvPr/>
        </p:nvPicPr>
        <p:blipFill>
          <a:blip r:embed="rId3" cstate="print"/>
          <a:stretch>
            <a:fillRect/>
          </a:stretch>
        </p:blipFill>
        <p:spPr bwMode="gray">
          <a:xfrm>
            <a:off x="1433315" y="3930418"/>
            <a:ext cx="490909" cy="401652"/>
          </a:xfrm>
          <a:prstGeom prst="rect">
            <a:avLst/>
          </a:prstGeom>
        </p:spPr>
      </p:pic>
      <p:pic>
        <p:nvPicPr>
          <p:cNvPr id="88" name="图片 58" descr="交换机.png"/>
          <p:cNvPicPr>
            <a:picLocks noChangeAspect="1"/>
          </p:cNvPicPr>
          <p:nvPr/>
        </p:nvPicPr>
        <p:blipFill>
          <a:blip r:embed="rId3" cstate="print"/>
          <a:stretch>
            <a:fillRect/>
          </a:stretch>
        </p:blipFill>
        <p:spPr bwMode="gray">
          <a:xfrm>
            <a:off x="2995623" y="3930418"/>
            <a:ext cx="490909" cy="401652"/>
          </a:xfrm>
          <a:prstGeom prst="rect">
            <a:avLst/>
          </a:prstGeom>
        </p:spPr>
      </p:pic>
      <p:pic>
        <p:nvPicPr>
          <p:cNvPr id="89" name="图片 58" descr="交换机.png"/>
          <p:cNvPicPr>
            <a:picLocks noChangeAspect="1"/>
          </p:cNvPicPr>
          <p:nvPr/>
        </p:nvPicPr>
        <p:blipFill>
          <a:blip r:embed="rId3" cstate="print"/>
          <a:stretch>
            <a:fillRect/>
          </a:stretch>
        </p:blipFill>
        <p:spPr bwMode="gray">
          <a:xfrm>
            <a:off x="4500772" y="3930418"/>
            <a:ext cx="490909" cy="401652"/>
          </a:xfrm>
          <a:prstGeom prst="rect">
            <a:avLst/>
          </a:prstGeom>
        </p:spPr>
      </p:pic>
      <p:sp>
        <p:nvSpPr>
          <p:cNvPr id="109" name="TextBox 13"/>
          <p:cNvSpPr txBox="1"/>
          <p:nvPr/>
        </p:nvSpPr>
        <p:spPr bwMode="gray">
          <a:xfrm>
            <a:off x="520270" y="1557453"/>
            <a:ext cx="5372530" cy="830997"/>
          </a:xfrm>
          <a:prstGeom prst="rect">
            <a:avLst/>
          </a:prstGeom>
          <a:noFill/>
        </p:spPr>
        <p:txBody>
          <a:bodyPr wrap="square" rtlCol="0">
            <a:spAutoFit/>
          </a:bodyPr>
          <a:lstStyle/>
          <a:p>
            <a:pPr fontAlgn="ctr"/>
            <a:r>
              <a:rPr lang="en-US" sz="1200" dirty="0" smtClean="0">
                <a:latin typeface="Huawei Sans" panose="020C0503030203020204" pitchFamily="34" charset="0"/>
              </a:rPr>
              <a:t>The virtual systems of the firewall isolate the R&amp;D, finance, and administrative departments. The departments can access each other based on the permissions assigned to them, and their administrators have different permissions. </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TextBox 13"/>
          <p:cNvSpPr txBox="1"/>
          <p:nvPr/>
        </p:nvSpPr>
        <p:spPr bwMode="gray">
          <a:xfrm>
            <a:off x="1824075" y="3907733"/>
            <a:ext cx="793898" cy="553998"/>
          </a:xfrm>
          <a:prstGeom prst="rect">
            <a:avLst/>
          </a:prstGeom>
          <a:noFill/>
        </p:spPr>
        <p:txBody>
          <a:bodyPr wrap="square" lIns="0" tIns="0" rIns="0" bIns="0" rtlCol="0">
            <a:spAutoFit/>
          </a:bodyPr>
          <a:lstStyle/>
          <a:p>
            <a:pPr algn="ctr" fontAlgn="ctr"/>
            <a:r>
              <a:rPr lang="en-US" sz="1200" dirty="0" smtClean="0">
                <a:latin typeface="Huawei Sans" panose="020C0503030203020204" pitchFamily="34" charset="0"/>
              </a:rPr>
              <a:t>Virtual</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system</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(R&amp;D)</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2" name="TextBox 13"/>
          <p:cNvSpPr txBox="1"/>
          <p:nvPr/>
        </p:nvSpPr>
        <p:spPr bwMode="gray">
          <a:xfrm>
            <a:off x="3369233" y="3907733"/>
            <a:ext cx="793898" cy="553998"/>
          </a:xfrm>
          <a:prstGeom prst="rect">
            <a:avLst/>
          </a:prstGeom>
          <a:noFill/>
        </p:spPr>
        <p:txBody>
          <a:bodyPr wrap="square" lIns="0" tIns="0" rIns="0" bIns="0" rtlCol="0">
            <a:spAutoFit/>
          </a:bodyPr>
          <a:lstStyle/>
          <a:p>
            <a:pPr algn="ctr" fontAlgn="ctr"/>
            <a:r>
              <a:rPr lang="en-US" sz="1200" dirty="0" smtClean="0">
                <a:latin typeface="Huawei Sans" panose="020C0503030203020204" pitchFamily="34" charset="0"/>
              </a:rPr>
              <a:t>Virtual</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system</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(Finance)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TextBox 13"/>
          <p:cNvSpPr txBox="1"/>
          <p:nvPr/>
        </p:nvSpPr>
        <p:spPr bwMode="gray">
          <a:xfrm>
            <a:off x="4748229" y="3946233"/>
            <a:ext cx="1161761" cy="553998"/>
          </a:xfrm>
          <a:prstGeom prst="rect">
            <a:avLst/>
          </a:prstGeom>
          <a:noFill/>
        </p:spPr>
        <p:txBody>
          <a:bodyPr wrap="square" lIns="0" tIns="0" rIns="0" bIns="0" rtlCol="0">
            <a:spAutoFit/>
          </a:bodyPr>
          <a:lstStyle/>
          <a:p>
            <a:pPr algn="ctr" fontAlgn="ctr"/>
            <a:r>
              <a:rPr lang="en-US" sz="1200" dirty="0" smtClean="0">
                <a:latin typeface="Huawei Sans" panose="020C0503030203020204" pitchFamily="34" charset="0"/>
              </a:rPr>
              <a:t>Virtual</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system</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(Administration)</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5" name="Can 9"/>
          <p:cNvSpPr/>
          <p:nvPr/>
        </p:nvSpPr>
        <p:spPr bwMode="gray">
          <a:xfrm>
            <a:off x="2929931" y="3137015"/>
            <a:ext cx="621298" cy="430733"/>
          </a:xfrm>
          <a:prstGeom prst="can">
            <a:avLst>
              <a:gd name="adj" fmla="val 34718"/>
            </a:avLst>
          </a:prstGeom>
          <a:solidFill>
            <a:srgbClr val="FFF2CC"/>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连接符 115"/>
          <p:cNvCxnSpPr/>
          <p:nvPr/>
        </p:nvCxnSpPr>
        <p:spPr bwMode="gray">
          <a:xfrm flipV="1">
            <a:off x="3240579" y="2650448"/>
            <a:ext cx="0" cy="5533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Freeform 159"/>
          <p:cNvSpPr/>
          <p:nvPr/>
        </p:nvSpPr>
        <p:spPr bwMode="gray">
          <a:xfrm flipH="1">
            <a:off x="2774053" y="248538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连接符 117"/>
          <p:cNvCxnSpPr/>
          <p:nvPr/>
        </p:nvCxnSpPr>
        <p:spPr bwMode="gray">
          <a:xfrm flipV="1">
            <a:off x="1678767" y="3764441"/>
            <a:ext cx="0" cy="1744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bwMode="gray">
          <a:xfrm flipH="1">
            <a:off x="1678771" y="3764441"/>
            <a:ext cx="30674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2" name="圆角矩形 75"/>
          <p:cNvSpPr/>
          <p:nvPr/>
        </p:nvSpPr>
        <p:spPr bwMode="gray">
          <a:xfrm>
            <a:off x="6414406" y="4964456"/>
            <a:ext cx="5138067" cy="971987"/>
          </a:xfrm>
          <a:prstGeom prst="roundRect">
            <a:avLst>
              <a:gd name="adj" fmla="val 3088"/>
            </a:avLst>
          </a:prstGeom>
          <a:solidFill>
            <a:schemeClr val="bg1">
              <a:lumMod val="85000"/>
              <a:alpha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圆角矩形 75"/>
          <p:cNvSpPr/>
          <p:nvPr/>
        </p:nvSpPr>
        <p:spPr bwMode="gray">
          <a:xfrm>
            <a:off x="6414406" y="3435063"/>
            <a:ext cx="5138067" cy="1287292"/>
          </a:xfrm>
          <a:prstGeom prst="roundRect">
            <a:avLst>
              <a:gd name="adj" fmla="val 3088"/>
            </a:avLst>
          </a:prstGeom>
          <a:solidFill>
            <a:srgbClr val="FEEEC1">
              <a:alpha val="4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Box 13"/>
          <p:cNvSpPr txBox="1"/>
          <p:nvPr/>
        </p:nvSpPr>
        <p:spPr bwMode="gray">
          <a:xfrm>
            <a:off x="6385531" y="3570878"/>
            <a:ext cx="1196317" cy="461665"/>
          </a:xfrm>
          <a:prstGeom prst="rect">
            <a:avLst/>
          </a:prstGeom>
          <a:noFill/>
        </p:spPr>
        <p:txBody>
          <a:bodyPr wrap="square" rtlCol="0">
            <a:spAutoFit/>
          </a:bodyPr>
          <a:lstStyle/>
          <a:p>
            <a:pPr fontAlgn="ctr"/>
            <a:r>
              <a:rPr lang="en-US" sz="1200" dirty="0" smtClean="0">
                <a:latin typeface="Huawei Sans" panose="020C0503030203020204" pitchFamily="34" charset="0"/>
              </a:rPr>
              <a:t>Physical firewall</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TextBox 13"/>
          <p:cNvSpPr txBox="1"/>
          <p:nvPr/>
        </p:nvSpPr>
        <p:spPr bwMode="gray">
          <a:xfrm>
            <a:off x="6385531" y="4958262"/>
            <a:ext cx="997875" cy="646331"/>
          </a:xfrm>
          <a:prstGeom prst="rect">
            <a:avLst/>
          </a:prstGeom>
          <a:noFill/>
        </p:spPr>
        <p:txBody>
          <a:bodyPr wrap="square" rtlCol="0">
            <a:spAutoFit/>
          </a:bodyPr>
          <a:lstStyle/>
          <a:p>
            <a:pPr fontAlgn="ctr"/>
            <a:r>
              <a:rPr lang="en-US" sz="1200" dirty="0" smtClean="0">
                <a:latin typeface="Huawei Sans" panose="020C0503030203020204" pitchFamily="34" charset="0"/>
              </a:rPr>
              <a:t>Cloud computing center</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37" name="组合 136"/>
          <p:cNvGrpSpPr/>
          <p:nvPr/>
        </p:nvGrpSpPr>
        <p:grpSpPr bwMode="gray">
          <a:xfrm>
            <a:off x="7258940" y="5241553"/>
            <a:ext cx="632201" cy="297570"/>
            <a:chOff x="8734287" y="5199108"/>
            <a:chExt cx="1094557" cy="515196"/>
          </a:xfrm>
        </p:grpSpPr>
        <p:sp>
          <p:nvSpPr>
            <p:cNvPr id="139" name="Freeform 261"/>
            <p:cNvSpPr>
              <a:spLocks noEditPoints="1"/>
            </p:cNvSpPr>
            <p:nvPr/>
          </p:nvSpPr>
          <p:spPr bwMode="gray">
            <a:xfrm>
              <a:off x="8870163"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5" y="291"/>
                    <a:pt x="0" y="226"/>
                    <a:pt x="0" y="145"/>
                  </a:cubicBezTo>
                  <a:cubicBezTo>
                    <a:pt x="0" y="65"/>
                    <a:pt x="65" y="0"/>
                    <a:pt x="146" y="0"/>
                  </a:cubicBezTo>
                  <a:cubicBezTo>
                    <a:pt x="226" y="0"/>
                    <a:pt x="291" y="65"/>
                    <a:pt x="291" y="145"/>
                  </a:cubicBezTo>
                  <a:cubicBezTo>
                    <a:pt x="291"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262"/>
            <p:cNvSpPr>
              <a:spLocks noEditPoints="1"/>
            </p:cNvSpPr>
            <p:nvPr/>
          </p:nvSpPr>
          <p:spPr bwMode="gray">
            <a:xfrm>
              <a:off x="8843743"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3" y="67"/>
                  </a:cubicBezTo>
                  <a:cubicBezTo>
                    <a:pt x="135" y="67"/>
                    <a:pt x="86" y="106"/>
                    <a:pt x="71" y="159"/>
                  </a:cubicBezTo>
                  <a:close/>
                  <a:moveTo>
                    <a:pt x="352" y="226"/>
                  </a:moveTo>
                  <a:lnTo>
                    <a:pt x="352" y="226"/>
                  </a:lnTo>
                  <a:lnTo>
                    <a:pt x="33" y="226"/>
                  </a:lnTo>
                  <a:cubicBezTo>
                    <a:pt x="15" y="226"/>
                    <a:pt x="0" y="211"/>
                    <a:pt x="0" y="193"/>
                  </a:cubicBezTo>
                  <a:cubicBezTo>
                    <a:pt x="0" y="86"/>
                    <a:pt x="86"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263"/>
            <p:cNvSpPr>
              <a:spLocks noEditPoints="1"/>
            </p:cNvSpPr>
            <p:nvPr/>
          </p:nvSpPr>
          <p:spPr bwMode="gray">
            <a:xfrm>
              <a:off x="8798451" y="5261385"/>
              <a:ext cx="307609" cy="232122"/>
            </a:xfrm>
            <a:custGeom>
              <a:avLst/>
              <a:gdLst>
                <a:gd name="T0" fmla="*/ 2147483646 w 551"/>
                <a:gd name="T1" fmla="*/ 2147483646 h 417"/>
                <a:gd name="T2" fmla="*/ 2147483646 w 551"/>
                <a:gd name="T3" fmla="*/ 2147483646 h 417"/>
                <a:gd name="T4" fmla="*/ 2147483646 w 551"/>
                <a:gd name="T5" fmla="*/ 2147483646 h 417"/>
                <a:gd name="T6" fmla="*/ 2147483646 w 551"/>
                <a:gd name="T7" fmla="*/ 2147483646 h 417"/>
                <a:gd name="T8" fmla="*/ 2147483646 w 551"/>
                <a:gd name="T9" fmla="*/ 2147483646 h 417"/>
                <a:gd name="T10" fmla="*/ 2147483646 w 551"/>
                <a:gd name="T11" fmla="*/ 2147483646 h 417"/>
                <a:gd name="T12" fmla="*/ 2147483646 w 551"/>
                <a:gd name="T13" fmla="*/ 2147483646 h 417"/>
                <a:gd name="T14" fmla="*/ 2147483646 w 551"/>
                <a:gd name="T15" fmla="*/ 2147483646 h 417"/>
                <a:gd name="T16" fmla="*/ 2147483646 w 551"/>
                <a:gd name="T17" fmla="*/ 2147483646 h 417"/>
                <a:gd name="T18" fmla="*/ 0 w 551"/>
                <a:gd name="T19" fmla="*/ 2147483646 h 417"/>
                <a:gd name="T20" fmla="*/ 0 w 551"/>
                <a:gd name="T21" fmla="*/ 2147483646 h 417"/>
                <a:gd name="T22" fmla="*/ 2147483646 w 551"/>
                <a:gd name="T23" fmla="*/ 0 h 417"/>
                <a:gd name="T24" fmla="*/ 2147483646 w 551"/>
                <a:gd name="T25" fmla="*/ 0 h 417"/>
                <a:gd name="T26" fmla="*/ 2147483646 w 551"/>
                <a:gd name="T27" fmla="*/ 2147483646 h 417"/>
                <a:gd name="T28" fmla="*/ 2147483646 w 551"/>
                <a:gd name="T29" fmla="*/ 2147483646 h 417"/>
                <a:gd name="T30" fmla="*/ 2147483646 w 551"/>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1"/>
                <a:gd name="T49" fmla="*/ 0 h 417"/>
                <a:gd name="T50" fmla="*/ 551 w 551"/>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1" h="417">
                  <a:moveTo>
                    <a:pt x="54" y="364"/>
                  </a:moveTo>
                  <a:lnTo>
                    <a:pt x="54" y="364"/>
                  </a:lnTo>
                  <a:lnTo>
                    <a:pt x="497" y="364"/>
                  </a:lnTo>
                  <a:lnTo>
                    <a:pt x="497" y="53"/>
                  </a:lnTo>
                  <a:lnTo>
                    <a:pt x="54" y="53"/>
                  </a:lnTo>
                  <a:lnTo>
                    <a:pt x="54"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9" y="0"/>
                    <a:pt x="551" y="12"/>
                    <a:pt x="551" y="27"/>
                  </a:cubicBezTo>
                  <a:lnTo>
                    <a:pt x="551" y="390"/>
                  </a:lnTo>
                  <a:cubicBezTo>
                    <a:pt x="551" y="405"/>
                    <a:pt x="539"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264"/>
            <p:cNvSpPr>
              <a:spLocks noEditPoints="1"/>
            </p:cNvSpPr>
            <p:nvPr/>
          </p:nvSpPr>
          <p:spPr bwMode="gray">
            <a:xfrm>
              <a:off x="9204192"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5" y="66"/>
                  </a:moveTo>
                  <a:lnTo>
                    <a:pt x="145" y="66"/>
                  </a:lnTo>
                  <a:cubicBezTo>
                    <a:pt x="102" y="66"/>
                    <a:pt x="66" y="102"/>
                    <a:pt x="66" y="145"/>
                  </a:cubicBezTo>
                  <a:cubicBezTo>
                    <a:pt x="66" y="189"/>
                    <a:pt x="102" y="224"/>
                    <a:pt x="145" y="224"/>
                  </a:cubicBezTo>
                  <a:cubicBezTo>
                    <a:pt x="189" y="224"/>
                    <a:pt x="224" y="189"/>
                    <a:pt x="224" y="145"/>
                  </a:cubicBezTo>
                  <a:cubicBezTo>
                    <a:pt x="224" y="102"/>
                    <a:pt x="189" y="66"/>
                    <a:pt x="145" y="66"/>
                  </a:cubicBezTo>
                  <a:close/>
                  <a:moveTo>
                    <a:pt x="145" y="291"/>
                  </a:moveTo>
                  <a:lnTo>
                    <a:pt x="145" y="291"/>
                  </a:lnTo>
                  <a:cubicBezTo>
                    <a:pt x="65" y="291"/>
                    <a:pt x="0" y="226"/>
                    <a:pt x="0" y="145"/>
                  </a:cubicBezTo>
                  <a:cubicBezTo>
                    <a:pt x="0" y="65"/>
                    <a:pt x="65" y="0"/>
                    <a:pt x="145" y="0"/>
                  </a:cubicBezTo>
                  <a:cubicBezTo>
                    <a:pt x="226" y="0"/>
                    <a:pt x="291" y="65"/>
                    <a:pt x="291" y="145"/>
                  </a:cubicBezTo>
                  <a:cubicBezTo>
                    <a:pt x="291" y="226"/>
                    <a:pt x="226" y="291"/>
                    <a:pt x="145"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265"/>
            <p:cNvSpPr>
              <a:spLocks noEditPoints="1"/>
            </p:cNvSpPr>
            <p:nvPr/>
          </p:nvSpPr>
          <p:spPr bwMode="gray">
            <a:xfrm>
              <a:off x="9177772"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2" y="67"/>
                  </a:cubicBezTo>
                  <a:cubicBezTo>
                    <a:pt x="134" y="67"/>
                    <a:pt x="86" y="106"/>
                    <a:pt x="71" y="159"/>
                  </a:cubicBezTo>
                  <a:close/>
                  <a:moveTo>
                    <a:pt x="351" y="226"/>
                  </a:moveTo>
                  <a:lnTo>
                    <a:pt x="351" y="226"/>
                  </a:lnTo>
                  <a:lnTo>
                    <a:pt x="33" y="226"/>
                  </a:lnTo>
                  <a:cubicBezTo>
                    <a:pt x="15" y="226"/>
                    <a:pt x="0" y="211"/>
                    <a:pt x="0" y="193"/>
                  </a:cubicBezTo>
                  <a:cubicBezTo>
                    <a:pt x="0" y="86"/>
                    <a:pt x="86" y="0"/>
                    <a:pt x="192" y="0"/>
                  </a:cubicBezTo>
                  <a:cubicBezTo>
                    <a:pt x="298" y="0"/>
                    <a:pt x="385" y="86"/>
                    <a:pt x="385" y="193"/>
                  </a:cubicBezTo>
                  <a:cubicBezTo>
                    <a:pt x="385" y="211"/>
                    <a:pt x="370" y="226"/>
                    <a:pt x="351"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266"/>
            <p:cNvSpPr>
              <a:spLocks noEditPoints="1"/>
            </p:cNvSpPr>
            <p:nvPr/>
          </p:nvSpPr>
          <p:spPr bwMode="gray">
            <a:xfrm>
              <a:off x="9132480"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8" y="0"/>
                    <a:pt x="550" y="12"/>
                    <a:pt x="550" y="27"/>
                  </a:cubicBezTo>
                  <a:lnTo>
                    <a:pt x="550" y="390"/>
                  </a:lnTo>
                  <a:cubicBezTo>
                    <a:pt x="550" y="405"/>
                    <a:pt x="538"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267"/>
            <p:cNvSpPr>
              <a:spLocks noEditPoints="1"/>
            </p:cNvSpPr>
            <p:nvPr/>
          </p:nvSpPr>
          <p:spPr bwMode="gray">
            <a:xfrm>
              <a:off x="9538220" y="5334984"/>
              <a:ext cx="164184" cy="162296"/>
            </a:xfrm>
            <a:custGeom>
              <a:avLst/>
              <a:gdLst>
                <a:gd name="T0" fmla="*/ 2147483646 w 292"/>
                <a:gd name="T1" fmla="*/ 2147483646 h 291"/>
                <a:gd name="T2" fmla="*/ 2147483646 w 292"/>
                <a:gd name="T3" fmla="*/ 2147483646 h 291"/>
                <a:gd name="T4" fmla="*/ 2147483646 w 292"/>
                <a:gd name="T5" fmla="*/ 2147483646 h 291"/>
                <a:gd name="T6" fmla="*/ 2147483646 w 292"/>
                <a:gd name="T7" fmla="*/ 2147483646 h 291"/>
                <a:gd name="T8" fmla="*/ 2147483646 w 292"/>
                <a:gd name="T9" fmla="*/ 2147483646 h 291"/>
                <a:gd name="T10" fmla="*/ 2147483646 w 292"/>
                <a:gd name="T11" fmla="*/ 2147483646 h 291"/>
                <a:gd name="T12" fmla="*/ 2147483646 w 292"/>
                <a:gd name="T13" fmla="*/ 2147483646 h 291"/>
                <a:gd name="T14" fmla="*/ 2147483646 w 292"/>
                <a:gd name="T15" fmla="*/ 2147483646 h 291"/>
                <a:gd name="T16" fmla="*/ 0 w 292"/>
                <a:gd name="T17" fmla="*/ 2147483646 h 291"/>
                <a:gd name="T18" fmla="*/ 2147483646 w 292"/>
                <a:gd name="T19" fmla="*/ 0 h 291"/>
                <a:gd name="T20" fmla="*/ 2147483646 w 292"/>
                <a:gd name="T21" fmla="*/ 2147483646 h 291"/>
                <a:gd name="T22" fmla="*/ 2147483646 w 292"/>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
                <a:gd name="T37" fmla="*/ 0 h 291"/>
                <a:gd name="T38" fmla="*/ 292 w 292"/>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6" y="291"/>
                    <a:pt x="0" y="226"/>
                    <a:pt x="0" y="145"/>
                  </a:cubicBezTo>
                  <a:cubicBezTo>
                    <a:pt x="0" y="65"/>
                    <a:pt x="66" y="0"/>
                    <a:pt x="146" y="0"/>
                  </a:cubicBezTo>
                  <a:cubicBezTo>
                    <a:pt x="226" y="0"/>
                    <a:pt x="292" y="65"/>
                    <a:pt x="292" y="145"/>
                  </a:cubicBezTo>
                  <a:cubicBezTo>
                    <a:pt x="292"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268"/>
            <p:cNvSpPr>
              <a:spLocks noEditPoints="1"/>
            </p:cNvSpPr>
            <p:nvPr/>
          </p:nvSpPr>
          <p:spPr bwMode="gray">
            <a:xfrm>
              <a:off x="9511800"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2" y="159"/>
                  </a:moveTo>
                  <a:lnTo>
                    <a:pt x="72" y="159"/>
                  </a:lnTo>
                  <a:lnTo>
                    <a:pt x="314" y="159"/>
                  </a:lnTo>
                  <a:cubicBezTo>
                    <a:pt x="300" y="106"/>
                    <a:pt x="251" y="67"/>
                    <a:pt x="193" y="67"/>
                  </a:cubicBezTo>
                  <a:cubicBezTo>
                    <a:pt x="135" y="67"/>
                    <a:pt x="86" y="106"/>
                    <a:pt x="72" y="159"/>
                  </a:cubicBezTo>
                  <a:close/>
                  <a:moveTo>
                    <a:pt x="352" y="226"/>
                  </a:moveTo>
                  <a:lnTo>
                    <a:pt x="352" y="226"/>
                  </a:lnTo>
                  <a:lnTo>
                    <a:pt x="34" y="226"/>
                  </a:lnTo>
                  <a:cubicBezTo>
                    <a:pt x="15" y="226"/>
                    <a:pt x="0" y="211"/>
                    <a:pt x="0" y="193"/>
                  </a:cubicBezTo>
                  <a:cubicBezTo>
                    <a:pt x="0" y="86"/>
                    <a:pt x="87"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269"/>
            <p:cNvSpPr>
              <a:spLocks noEditPoints="1"/>
            </p:cNvSpPr>
            <p:nvPr/>
          </p:nvSpPr>
          <p:spPr bwMode="gray">
            <a:xfrm>
              <a:off x="9466508"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3" y="417"/>
                  </a:moveTo>
                  <a:lnTo>
                    <a:pt x="523" y="417"/>
                  </a:lnTo>
                  <a:lnTo>
                    <a:pt x="26" y="417"/>
                  </a:lnTo>
                  <a:cubicBezTo>
                    <a:pt x="12" y="417"/>
                    <a:pt x="0" y="405"/>
                    <a:pt x="0" y="390"/>
                  </a:cubicBezTo>
                  <a:lnTo>
                    <a:pt x="0" y="27"/>
                  </a:lnTo>
                  <a:cubicBezTo>
                    <a:pt x="0" y="12"/>
                    <a:pt x="12" y="0"/>
                    <a:pt x="26" y="0"/>
                  </a:cubicBezTo>
                  <a:lnTo>
                    <a:pt x="523" y="0"/>
                  </a:lnTo>
                  <a:cubicBezTo>
                    <a:pt x="538" y="0"/>
                    <a:pt x="550" y="12"/>
                    <a:pt x="550" y="27"/>
                  </a:cubicBezTo>
                  <a:lnTo>
                    <a:pt x="550" y="390"/>
                  </a:lnTo>
                  <a:cubicBezTo>
                    <a:pt x="550" y="405"/>
                    <a:pt x="538" y="417"/>
                    <a:pt x="523"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276"/>
            <p:cNvSpPr>
              <a:spLocks/>
            </p:cNvSpPr>
            <p:nvPr/>
          </p:nvSpPr>
          <p:spPr bwMode="gray">
            <a:xfrm>
              <a:off x="9413667" y="5636930"/>
              <a:ext cx="77374" cy="77374"/>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1"/>
                    <a:pt x="31" y="0"/>
                    <a:pt x="69" y="0"/>
                  </a:cubicBezTo>
                  <a:cubicBezTo>
                    <a:pt x="107" y="0"/>
                    <a:pt x="139" y="31"/>
                    <a:pt x="139" y="69"/>
                  </a:cubicBezTo>
                  <a:cubicBezTo>
                    <a:pt x="139"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277"/>
            <p:cNvSpPr>
              <a:spLocks/>
            </p:cNvSpPr>
            <p:nvPr/>
          </p:nvSpPr>
          <p:spPr bwMode="gray">
            <a:xfrm>
              <a:off x="9557092" y="5636930"/>
              <a:ext cx="77374" cy="77374"/>
            </a:xfrm>
            <a:custGeom>
              <a:avLst/>
              <a:gdLst>
                <a:gd name="T0" fmla="*/ 0 w 138"/>
                <a:gd name="T1" fmla="*/ 2147483646 h 139"/>
                <a:gd name="T2" fmla="*/ 0 w 138"/>
                <a:gd name="T3" fmla="*/ 2147483646 h 139"/>
                <a:gd name="T4" fmla="*/ 2147483646 w 138"/>
                <a:gd name="T5" fmla="*/ 0 h 139"/>
                <a:gd name="T6" fmla="*/ 2147483646 w 138"/>
                <a:gd name="T7" fmla="*/ 2147483646 h 139"/>
                <a:gd name="T8" fmla="*/ 2147483646 w 138"/>
                <a:gd name="T9" fmla="*/ 2147483646 h 139"/>
                <a:gd name="T10" fmla="*/ 0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0" y="69"/>
                  </a:moveTo>
                  <a:lnTo>
                    <a:pt x="0" y="69"/>
                  </a:lnTo>
                  <a:cubicBezTo>
                    <a:pt x="0" y="31"/>
                    <a:pt x="31" y="0"/>
                    <a:pt x="69" y="0"/>
                  </a:cubicBezTo>
                  <a:cubicBezTo>
                    <a:pt x="107" y="0"/>
                    <a:pt x="138" y="31"/>
                    <a:pt x="138" y="69"/>
                  </a:cubicBezTo>
                  <a:cubicBezTo>
                    <a:pt x="138"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278"/>
            <p:cNvSpPr>
              <a:spLocks/>
            </p:cNvSpPr>
            <p:nvPr/>
          </p:nvSpPr>
          <p:spPr bwMode="gray">
            <a:xfrm>
              <a:off x="8734287" y="5199108"/>
              <a:ext cx="1094557" cy="490663"/>
            </a:xfrm>
            <a:custGeom>
              <a:avLst/>
              <a:gdLst>
                <a:gd name="T0" fmla="*/ 2147483646 w 1955"/>
                <a:gd name="T1" fmla="*/ 2147483646 h 879"/>
                <a:gd name="T2" fmla="*/ 2147483646 w 1955"/>
                <a:gd name="T3" fmla="*/ 2147483646 h 879"/>
                <a:gd name="T4" fmla="*/ 2147483646 w 1955"/>
                <a:gd name="T5" fmla="*/ 2147483646 h 879"/>
                <a:gd name="T6" fmla="*/ 2147483646 w 1955"/>
                <a:gd name="T7" fmla="*/ 2147483646 h 879"/>
                <a:gd name="T8" fmla="*/ 2147483646 w 1955"/>
                <a:gd name="T9" fmla="*/ 2147483646 h 879"/>
                <a:gd name="T10" fmla="*/ 2147483646 w 1955"/>
                <a:gd name="T11" fmla="*/ 2147483646 h 879"/>
                <a:gd name="T12" fmla="*/ 2147483646 w 1955"/>
                <a:gd name="T13" fmla="*/ 2147483646 h 879"/>
                <a:gd name="T14" fmla="*/ 2147483646 w 1955"/>
                <a:gd name="T15" fmla="*/ 2147483646 h 879"/>
                <a:gd name="T16" fmla="*/ 2147483646 w 1955"/>
                <a:gd name="T17" fmla="*/ 2147483646 h 879"/>
                <a:gd name="T18" fmla="*/ 2147483646 w 1955"/>
                <a:gd name="T19" fmla="*/ 2147483646 h 879"/>
                <a:gd name="T20" fmla="*/ 2147483646 w 1955"/>
                <a:gd name="T21" fmla="*/ 2147483646 h 879"/>
                <a:gd name="T22" fmla="*/ 0 w 1955"/>
                <a:gd name="T23" fmla="*/ 2147483646 h 879"/>
                <a:gd name="T24" fmla="*/ 0 w 1955"/>
                <a:gd name="T25" fmla="*/ 2147483646 h 879"/>
                <a:gd name="T26" fmla="*/ 2147483646 w 1955"/>
                <a:gd name="T27" fmla="*/ 0 h 879"/>
                <a:gd name="T28" fmla="*/ 2147483646 w 1955"/>
                <a:gd name="T29" fmla="*/ 0 h 879"/>
                <a:gd name="T30" fmla="*/ 2147483646 w 1955"/>
                <a:gd name="T31" fmla="*/ 2147483646 h 879"/>
                <a:gd name="T32" fmla="*/ 2147483646 w 1955"/>
                <a:gd name="T33" fmla="*/ 2147483646 h 879"/>
                <a:gd name="T34" fmla="*/ 2147483646 w 1955"/>
                <a:gd name="T35" fmla="*/ 2147483646 h 8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5"/>
                <a:gd name="T55" fmla="*/ 0 h 879"/>
                <a:gd name="T56" fmla="*/ 1955 w 1955"/>
                <a:gd name="T57" fmla="*/ 879 h 8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5" h="879">
                  <a:moveTo>
                    <a:pt x="1928" y="879"/>
                  </a:moveTo>
                  <a:lnTo>
                    <a:pt x="1928" y="879"/>
                  </a:lnTo>
                  <a:lnTo>
                    <a:pt x="1540" y="879"/>
                  </a:lnTo>
                  <a:lnTo>
                    <a:pt x="1540" y="826"/>
                  </a:lnTo>
                  <a:lnTo>
                    <a:pt x="1902" y="826"/>
                  </a:lnTo>
                  <a:lnTo>
                    <a:pt x="1902" y="54"/>
                  </a:lnTo>
                  <a:lnTo>
                    <a:pt x="53" y="54"/>
                  </a:lnTo>
                  <a:lnTo>
                    <a:pt x="53" y="826"/>
                  </a:lnTo>
                  <a:lnTo>
                    <a:pt x="1258" y="826"/>
                  </a:lnTo>
                  <a:lnTo>
                    <a:pt x="1258" y="879"/>
                  </a:lnTo>
                  <a:lnTo>
                    <a:pt x="26" y="879"/>
                  </a:lnTo>
                  <a:cubicBezTo>
                    <a:pt x="12" y="879"/>
                    <a:pt x="0" y="867"/>
                    <a:pt x="0" y="852"/>
                  </a:cubicBezTo>
                  <a:lnTo>
                    <a:pt x="0" y="27"/>
                  </a:lnTo>
                  <a:cubicBezTo>
                    <a:pt x="0" y="12"/>
                    <a:pt x="12" y="0"/>
                    <a:pt x="26" y="0"/>
                  </a:cubicBezTo>
                  <a:lnTo>
                    <a:pt x="1928" y="0"/>
                  </a:lnTo>
                  <a:cubicBezTo>
                    <a:pt x="1943" y="0"/>
                    <a:pt x="1955" y="12"/>
                    <a:pt x="1955" y="27"/>
                  </a:cubicBezTo>
                  <a:lnTo>
                    <a:pt x="1955" y="852"/>
                  </a:lnTo>
                  <a:cubicBezTo>
                    <a:pt x="1955" y="867"/>
                    <a:pt x="1943" y="879"/>
                    <a:pt x="1928" y="87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8" name="TextBox 13"/>
          <p:cNvSpPr txBox="1"/>
          <p:nvPr/>
        </p:nvSpPr>
        <p:spPr bwMode="gray">
          <a:xfrm>
            <a:off x="7163708" y="5580808"/>
            <a:ext cx="82266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Tenant A</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167" name="组合 166"/>
          <p:cNvGrpSpPr/>
          <p:nvPr/>
        </p:nvGrpSpPr>
        <p:grpSpPr bwMode="gray">
          <a:xfrm>
            <a:off x="10359984" y="5241553"/>
            <a:ext cx="632201" cy="297570"/>
            <a:chOff x="8734287" y="5199108"/>
            <a:chExt cx="1094557" cy="515196"/>
          </a:xfrm>
        </p:grpSpPr>
        <p:sp>
          <p:nvSpPr>
            <p:cNvPr id="169" name="Freeform 261"/>
            <p:cNvSpPr>
              <a:spLocks noEditPoints="1"/>
            </p:cNvSpPr>
            <p:nvPr/>
          </p:nvSpPr>
          <p:spPr bwMode="gray">
            <a:xfrm>
              <a:off x="8870163"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5" y="291"/>
                    <a:pt x="0" y="226"/>
                    <a:pt x="0" y="145"/>
                  </a:cubicBezTo>
                  <a:cubicBezTo>
                    <a:pt x="0" y="65"/>
                    <a:pt x="65" y="0"/>
                    <a:pt x="146" y="0"/>
                  </a:cubicBezTo>
                  <a:cubicBezTo>
                    <a:pt x="226" y="0"/>
                    <a:pt x="291" y="65"/>
                    <a:pt x="291" y="145"/>
                  </a:cubicBezTo>
                  <a:cubicBezTo>
                    <a:pt x="291"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262"/>
            <p:cNvSpPr>
              <a:spLocks noEditPoints="1"/>
            </p:cNvSpPr>
            <p:nvPr/>
          </p:nvSpPr>
          <p:spPr bwMode="gray">
            <a:xfrm>
              <a:off x="8843743"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3" y="67"/>
                  </a:cubicBezTo>
                  <a:cubicBezTo>
                    <a:pt x="135" y="67"/>
                    <a:pt x="86" y="106"/>
                    <a:pt x="71" y="159"/>
                  </a:cubicBezTo>
                  <a:close/>
                  <a:moveTo>
                    <a:pt x="352" y="226"/>
                  </a:moveTo>
                  <a:lnTo>
                    <a:pt x="352" y="226"/>
                  </a:lnTo>
                  <a:lnTo>
                    <a:pt x="33" y="226"/>
                  </a:lnTo>
                  <a:cubicBezTo>
                    <a:pt x="15" y="226"/>
                    <a:pt x="0" y="211"/>
                    <a:pt x="0" y="193"/>
                  </a:cubicBezTo>
                  <a:cubicBezTo>
                    <a:pt x="0" y="86"/>
                    <a:pt x="86"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263"/>
            <p:cNvSpPr>
              <a:spLocks noEditPoints="1"/>
            </p:cNvSpPr>
            <p:nvPr/>
          </p:nvSpPr>
          <p:spPr bwMode="gray">
            <a:xfrm>
              <a:off x="8798451" y="5261385"/>
              <a:ext cx="307609" cy="232122"/>
            </a:xfrm>
            <a:custGeom>
              <a:avLst/>
              <a:gdLst>
                <a:gd name="T0" fmla="*/ 2147483646 w 551"/>
                <a:gd name="T1" fmla="*/ 2147483646 h 417"/>
                <a:gd name="T2" fmla="*/ 2147483646 w 551"/>
                <a:gd name="T3" fmla="*/ 2147483646 h 417"/>
                <a:gd name="T4" fmla="*/ 2147483646 w 551"/>
                <a:gd name="T5" fmla="*/ 2147483646 h 417"/>
                <a:gd name="T6" fmla="*/ 2147483646 w 551"/>
                <a:gd name="T7" fmla="*/ 2147483646 h 417"/>
                <a:gd name="T8" fmla="*/ 2147483646 w 551"/>
                <a:gd name="T9" fmla="*/ 2147483646 h 417"/>
                <a:gd name="T10" fmla="*/ 2147483646 w 551"/>
                <a:gd name="T11" fmla="*/ 2147483646 h 417"/>
                <a:gd name="T12" fmla="*/ 2147483646 w 551"/>
                <a:gd name="T13" fmla="*/ 2147483646 h 417"/>
                <a:gd name="T14" fmla="*/ 2147483646 w 551"/>
                <a:gd name="T15" fmla="*/ 2147483646 h 417"/>
                <a:gd name="T16" fmla="*/ 2147483646 w 551"/>
                <a:gd name="T17" fmla="*/ 2147483646 h 417"/>
                <a:gd name="T18" fmla="*/ 0 w 551"/>
                <a:gd name="T19" fmla="*/ 2147483646 h 417"/>
                <a:gd name="T20" fmla="*/ 0 w 551"/>
                <a:gd name="T21" fmla="*/ 2147483646 h 417"/>
                <a:gd name="T22" fmla="*/ 2147483646 w 551"/>
                <a:gd name="T23" fmla="*/ 0 h 417"/>
                <a:gd name="T24" fmla="*/ 2147483646 w 551"/>
                <a:gd name="T25" fmla="*/ 0 h 417"/>
                <a:gd name="T26" fmla="*/ 2147483646 w 551"/>
                <a:gd name="T27" fmla="*/ 2147483646 h 417"/>
                <a:gd name="T28" fmla="*/ 2147483646 w 551"/>
                <a:gd name="T29" fmla="*/ 2147483646 h 417"/>
                <a:gd name="T30" fmla="*/ 2147483646 w 551"/>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1"/>
                <a:gd name="T49" fmla="*/ 0 h 417"/>
                <a:gd name="T50" fmla="*/ 551 w 551"/>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1" h="417">
                  <a:moveTo>
                    <a:pt x="54" y="364"/>
                  </a:moveTo>
                  <a:lnTo>
                    <a:pt x="54" y="364"/>
                  </a:lnTo>
                  <a:lnTo>
                    <a:pt x="497" y="364"/>
                  </a:lnTo>
                  <a:lnTo>
                    <a:pt x="497" y="53"/>
                  </a:lnTo>
                  <a:lnTo>
                    <a:pt x="54" y="53"/>
                  </a:lnTo>
                  <a:lnTo>
                    <a:pt x="54"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9" y="0"/>
                    <a:pt x="551" y="12"/>
                    <a:pt x="551" y="27"/>
                  </a:cubicBezTo>
                  <a:lnTo>
                    <a:pt x="551" y="390"/>
                  </a:lnTo>
                  <a:cubicBezTo>
                    <a:pt x="551" y="405"/>
                    <a:pt x="539"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264"/>
            <p:cNvSpPr>
              <a:spLocks noEditPoints="1"/>
            </p:cNvSpPr>
            <p:nvPr/>
          </p:nvSpPr>
          <p:spPr bwMode="gray">
            <a:xfrm>
              <a:off x="9204192" y="5334984"/>
              <a:ext cx="162296" cy="162296"/>
            </a:xfrm>
            <a:custGeom>
              <a:avLst/>
              <a:gdLst>
                <a:gd name="T0" fmla="*/ 2147483646 w 291"/>
                <a:gd name="T1" fmla="*/ 2147483646 h 291"/>
                <a:gd name="T2" fmla="*/ 2147483646 w 291"/>
                <a:gd name="T3" fmla="*/ 2147483646 h 291"/>
                <a:gd name="T4" fmla="*/ 2147483646 w 291"/>
                <a:gd name="T5" fmla="*/ 2147483646 h 291"/>
                <a:gd name="T6" fmla="*/ 2147483646 w 291"/>
                <a:gd name="T7" fmla="*/ 2147483646 h 291"/>
                <a:gd name="T8" fmla="*/ 2147483646 w 291"/>
                <a:gd name="T9" fmla="*/ 2147483646 h 291"/>
                <a:gd name="T10" fmla="*/ 2147483646 w 291"/>
                <a:gd name="T11" fmla="*/ 2147483646 h 291"/>
                <a:gd name="T12" fmla="*/ 2147483646 w 291"/>
                <a:gd name="T13" fmla="*/ 2147483646 h 291"/>
                <a:gd name="T14" fmla="*/ 2147483646 w 291"/>
                <a:gd name="T15" fmla="*/ 2147483646 h 291"/>
                <a:gd name="T16" fmla="*/ 0 w 291"/>
                <a:gd name="T17" fmla="*/ 2147483646 h 291"/>
                <a:gd name="T18" fmla="*/ 2147483646 w 291"/>
                <a:gd name="T19" fmla="*/ 0 h 291"/>
                <a:gd name="T20" fmla="*/ 2147483646 w 291"/>
                <a:gd name="T21" fmla="*/ 2147483646 h 291"/>
                <a:gd name="T22" fmla="*/ 2147483646 w 291"/>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1"/>
                <a:gd name="T37" fmla="*/ 0 h 291"/>
                <a:gd name="T38" fmla="*/ 291 w 291"/>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1" h="291">
                  <a:moveTo>
                    <a:pt x="145" y="66"/>
                  </a:moveTo>
                  <a:lnTo>
                    <a:pt x="145" y="66"/>
                  </a:lnTo>
                  <a:cubicBezTo>
                    <a:pt x="102" y="66"/>
                    <a:pt x="66" y="102"/>
                    <a:pt x="66" y="145"/>
                  </a:cubicBezTo>
                  <a:cubicBezTo>
                    <a:pt x="66" y="189"/>
                    <a:pt x="102" y="224"/>
                    <a:pt x="145" y="224"/>
                  </a:cubicBezTo>
                  <a:cubicBezTo>
                    <a:pt x="189" y="224"/>
                    <a:pt x="224" y="189"/>
                    <a:pt x="224" y="145"/>
                  </a:cubicBezTo>
                  <a:cubicBezTo>
                    <a:pt x="224" y="102"/>
                    <a:pt x="189" y="66"/>
                    <a:pt x="145" y="66"/>
                  </a:cubicBezTo>
                  <a:close/>
                  <a:moveTo>
                    <a:pt x="145" y="291"/>
                  </a:moveTo>
                  <a:lnTo>
                    <a:pt x="145" y="291"/>
                  </a:lnTo>
                  <a:cubicBezTo>
                    <a:pt x="65" y="291"/>
                    <a:pt x="0" y="226"/>
                    <a:pt x="0" y="145"/>
                  </a:cubicBezTo>
                  <a:cubicBezTo>
                    <a:pt x="0" y="65"/>
                    <a:pt x="65" y="0"/>
                    <a:pt x="145" y="0"/>
                  </a:cubicBezTo>
                  <a:cubicBezTo>
                    <a:pt x="226" y="0"/>
                    <a:pt x="291" y="65"/>
                    <a:pt x="291" y="145"/>
                  </a:cubicBezTo>
                  <a:cubicBezTo>
                    <a:pt x="291" y="226"/>
                    <a:pt x="226" y="291"/>
                    <a:pt x="145"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265"/>
            <p:cNvSpPr>
              <a:spLocks noEditPoints="1"/>
            </p:cNvSpPr>
            <p:nvPr/>
          </p:nvSpPr>
          <p:spPr bwMode="gray">
            <a:xfrm>
              <a:off x="9177772"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1" y="159"/>
                  </a:moveTo>
                  <a:lnTo>
                    <a:pt x="71" y="159"/>
                  </a:lnTo>
                  <a:lnTo>
                    <a:pt x="314" y="159"/>
                  </a:lnTo>
                  <a:cubicBezTo>
                    <a:pt x="299" y="106"/>
                    <a:pt x="250" y="67"/>
                    <a:pt x="192" y="67"/>
                  </a:cubicBezTo>
                  <a:cubicBezTo>
                    <a:pt x="134" y="67"/>
                    <a:pt x="86" y="106"/>
                    <a:pt x="71" y="159"/>
                  </a:cubicBezTo>
                  <a:close/>
                  <a:moveTo>
                    <a:pt x="351" y="226"/>
                  </a:moveTo>
                  <a:lnTo>
                    <a:pt x="351" y="226"/>
                  </a:lnTo>
                  <a:lnTo>
                    <a:pt x="33" y="226"/>
                  </a:lnTo>
                  <a:cubicBezTo>
                    <a:pt x="15" y="226"/>
                    <a:pt x="0" y="211"/>
                    <a:pt x="0" y="193"/>
                  </a:cubicBezTo>
                  <a:cubicBezTo>
                    <a:pt x="0" y="86"/>
                    <a:pt x="86" y="0"/>
                    <a:pt x="192" y="0"/>
                  </a:cubicBezTo>
                  <a:cubicBezTo>
                    <a:pt x="298" y="0"/>
                    <a:pt x="385" y="86"/>
                    <a:pt x="385" y="193"/>
                  </a:cubicBezTo>
                  <a:cubicBezTo>
                    <a:pt x="385" y="211"/>
                    <a:pt x="370" y="226"/>
                    <a:pt x="351"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266"/>
            <p:cNvSpPr>
              <a:spLocks noEditPoints="1"/>
            </p:cNvSpPr>
            <p:nvPr/>
          </p:nvSpPr>
          <p:spPr bwMode="gray">
            <a:xfrm>
              <a:off x="9132480"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4" y="417"/>
                  </a:moveTo>
                  <a:lnTo>
                    <a:pt x="524" y="417"/>
                  </a:lnTo>
                  <a:lnTo>
                    <a:pt x="27" y="417"/>
                  </a:lnTo>
                  <a:cubicBezTo>
                    <a:pt x="12" y="417"/>
                    <a:pt x="0" y="405"/>
                    <a:pt x="0" y="390"/>
                  </a:cubicBezTo>
                  <a:lnTo>
                    <a:pt x="0" y="27"/>
                  </a:lnTo>
                  <a:cubicBezTo>
                    <a:pt x="0" y="12"/>
                    <a:pt x="12" y="0"/>
                    <a:pt x="27" y="0"/>
                  </a:cubicBezTo>
                  <a:lnTo>
                    <a:pt x="524" y="0"/>
                  </a:lnTo>
                  <a:cubicBezTo>
                    <a:pt x="538" y="0"/>
                    <a:pt x="550" y="12"/>
                    <a:pt x="550" y="27"/>
                  </a:cubicBezTo>
                  <a:lnTo>
                    <a:pt x="550" y="390"/>
                  </a:lnTo>
                  <a:cubicBezTo>
                    <a:pt x="550" y="405"/>
                    <a:pt x="538" y="417"/>
                    <a:pt x="524"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267"/>
            <p:cNvSpPr>
              <a:spLocks noEditPoints="1"/>
            </p:cNvSpPr>
            <p:nvPr/>
          </p:nvSpPr>
          <p:spPr bwMode="gray">
            <a:xfrm>
              <a:off x="9538220" y="5334984"/>
              <a:ext cx="164184" cy="162296"/>
            </a:xfrm>
            <a:custGeom>
              <a:avLst/>
              <a:gdLst>
                <a:gd name="T0" fmla="*/ 2147483646 w 292"/>
                <a:gd name="T1" fmla="*/ 2147483646 h 291"/>
                <a:gd name="T2" fmla="*/ 2147483646 w 292"/>
                <a:gd name="T3" fmla="*/ 2147483646 h 291"/>
                <a:gd name="T4" fmla="*/ 2147483646 w 292"/>
                <a:gd name="T5" fmla="*/ 2147483646 h 291"/>
                <a:gd name="T6" fmla="*/ 2147483646 w 292"/>
                <a:gd name="T7" fmla="*/ 2147483646 h 291"/>
                <a:gd name="T8" fmla="*/ 2147483646 w 292"/>
                <a:gd name="T9" fmla="*/ 2147483646 h 291"/>
                <a:gd name="T10" fmla="*/ 2147483646 w 292"/>
                <a:gd name="T11" fmla="*/ 2147483646 h 291"/>
                <a:gd name="T12" fmla="*/ 2147483646 w 292"/>
                <a:gd name="T13" fmla="*/ 2147483646 h 291"/>
                <a:gd name="T14" fmla="*/ 2147483646 w 292"/>
                <a:gd name="T15" fmla="*/ 2147483646 h 291"/>
                <a:gd name="T16" fmla="*/ 0 w 292"/>
                <a:gd name="T17" fmla="*/ 2147483646 h 291"/>
                <a:gd name="T18" fmla="*/ 2147483646 w 292"/>
                <a:gd name="T19" fmla="*/ 0 h 291"/>
                <a:gd name="T20" fmla="*/ 2147483646 w 292"/>
                <a:gd name="T21" fmla="*/ 2147483646 h 291"/>
                <a:gd name="T22" fmla="*/ 2147483646 w 292"/>
                <a:gd name="T23" fmla="*/ 2147483646 h 2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2"/>
                <a:gd name="T37" fmla="*/ 0 h 291"/>
                <a:gd name="T38" fmla="*/ 292 w 292"/>
                <a:gd name="T39" fmla="*/ 291 h 2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2" h="291">
                  <a:moveTo>
                    <a:pt x="146" y="66"/>
                  </a:moveTo>
                  <a:lnTo>
                    <a:pt x="146" y="66"/>
                  </a:lnTo>
                  <a:cubicBezTo>
                    <a:pt x="102" y="66"/>
                    <a:pt x="67" y="102"/>
                    <a:pt x="67" y="145"/>
                  </a:cubicBezTo>
                  <a:cubicBezTo>
                    <a:pt x="67" y="189"/>
                    <a:pt x="102" y="224"/>
                    <a:pt x="146" y="224"/>
                  </a:cubicBezTo>
                  <a:cubicBezTo>
                    <a:pt x="189" y="224"/>
                    <a:pt x="225" y="189"/>
                    <a:pt x="225" y="145"/>
                  </a:cubicBezTo>
                  <a:cubicBezTo>
                    <a:pt x="225" y="102"/>
                    <a:pt x="189" y="66"/>
                    <a:pt x="146" y="66"/>
                  </a:cubicBezTo>
                  <a:close/>
                  <a:moveTo>
                    <a:pt x="146" y="291"/>
                  </a:moveTo>
                  <a:lnTo>
                    <a:pt x="146" y="291"/>
                  </a:lnTo>
                  <a:cubicBezTo>
                    <a:pt x="66" y="291"/>
                    <a:pt x="0" y="226"/>
                    <a:pt x="0" y="145"/>
                  </a:cubicBezTo>
                  <a:cubicBezTo>
                    <a:pt x="0" y="65"/>
                    <a:pt x="66" y="0"/>
                    <a:pt x="146" y="0"/>
                  </a:cubicBezTo>
                  <a:cubicBezTo>
                    <a:pt x="226" y="0"/>
                    <a:pt x="292" y="65"/>
                    <a:pt x="292" y="145"/>
                  </a:cubicBezTo>
                  <a:cubicBezTo>
                    <a:pt x="292" y="226"/>
                    <a:pt x="226" y="291"/>
                    <a:pt x="146" y="2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268"/>
            <p:cNvSpPr>
              <a:spLocks noEditPoints="1"/>
            </p:cNvSpPr>
            <p:nvPr/>
          </p:nvSpPr>
          <p:spPr bwMode="gray">
            <a:xfrm>
              <a:off x="9511800" y="5461424"/>
              <a:ext cx="215137" cy="126441"/>
            </a:xfrm>
            <a:custGeom>
              <a:avLst/>
              <a:gdLst>
                <a:gd name="T0" fmla="*/ 2147483646 w 385"/>
                <a:gd name="T1" fmla="*/ 2147483646 h 226"/>
                <a:gd name="T2" fmla="*/ 2147483646 w 385"/>
                <a:gd name="T3" fmla="*/ 2147483646 h 226"/>
                <a:gd name="T4" fmla="*/ 2147483646 w 385"/>
                <a:gd name="T5" fmla="*/ 2147483646 h 226"/>
                <a:gd name="T6" fmla="*/ 2147483646 w 385"/>
                <a:gd name="T7" fmla="*/ 2147483646 h 226"/>
                <a:gd name="T8" fmla="*/ 2147483646 w 385"/>
                <a:gd name="T9" fmla="*/ 2147483646 h 226"/>
                <a:gd name="T10" fmla="*/ 2147483646 w 385"/>
                <a:gd name="T11" fmla="*/ 2147483646 h 226"/>
                <a:gd name="T12" fmla="*/ 2147483646 w 385"/>
                <a:gd name="T13" fmla="*/ 2147483646 h 226"/>
                <a:gd name="T14" fmla="*/ 2147483646 w 385"/>
                <a:gd name="T15" fmla="*/ 2147483646 h 226"/>
                <a:gd name="T16" fmla="*/ 0 w 385"/>
                <a:gd name="T17" fmla="*/ 2147483646 h 226"/>
                <a:gd name="T18" fmla="*/ 2147483646 w 385"/>
                <a:gd name="T19" fmla="*/ 0 h 226"/>
                <a:gd name="T20" fmla="*/ 2147483646 w 385"/>
                <a:gd name="T21" fmla="*/ 2147483646 h 226"/>
                <a:gd name="T22" fmla="*/ 2147483646 w 385"/>
                <a:gd name="T23" fmla="*/ 2147483646 h 2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5"/>
                <a:gd name="T37" fmla="*/ 0 h 226"/>
                <a:gd name="T38" fmla="*/ 385 w 385"/>
                <a:gd name="T39" fmla="*/ 226 h 2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5" h="226">
                  <a:moveTo>
                    <a:pt x="72" y="159"/>
                  </a:moveTo>
                  <a:lnTo>
                    <a:pt x="72" y="159"/>
                  </a:lnTo>
                  <a:lnTo>
                    <a:pt x="314" y="159"/>
                  </a:lnTo>
                  <a:cubicBezTo>
                    <a:pt x="300" y="106"/>
                    <a:pt x="251" y="67"/>
                    <a:pt x="193" y="67"/>
                  </a:cubicBezTo>
                  <a:cubicBezTo>
                    <a:pt x="135" y="67"/>
                    <a:pt x="86" y="106"/>
                    <a:pt x="72" y="159"/>
                  </a:cubicBezTo>
                  <a:close/>
                  <a:moveTo>
                    <a:pt x="352" y="226"/>
                  </a:moveTo>
                  <a:lnTo>
                    <a:pt x="352" y="226"/>
                  </a:lnTo>
                  <a:lnTo>
                    <a:pt x="34" y="226"/>
                  </a:lnTo>
                  <a:cubicBezTo>
                    <a:pt x="15" y="226"/>
                    <a:pt x="0" y="211"/>
                    <a:pt x="0" y="193"/>
                  </a:cubicBezTo>
                  <a:cubicBezTo>
                    <a:pt x="0" y="86"/>
                    <a:pt x="87" y="0"/>
                    <a:pt x="193" y="0"/>
                  </a:cubicBezTo>
                  <a:cubicBezTo>
                    <a:pt x="299" y="0"/>
                    <a:pt x="385" y="86"/>
                    <a:pt x="385" y="193"/>
                  </a:cubicBezTo>
                  <a:cubicBezTo>
                    <a:pt x="385" y="211"/>
                    <a:pt x="370" y="226"/>
                    <a:pt x="352" y="22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269"/>
            <p:cNvSpPr>
              <a:spLocks noEditPoints="1"/>
            </p:cNvSpPr>
            <p:nvPr/>
          </p:nvSpPr>
          <p:spPr bwMode="gray">
            <a:xfrm>
              <a:off x="9466508" y="5261385"/>
              <a:ext cx="307609" cy="232122"/>
            </a:xfrm>
            <a:custGeom>
              <a:avLst/>
              <a:gdLst>
                <a:gd name="T0" fmla="*/ 2147483646 w 550"/>
                <a:gd name="T1" fmla="*/ 2147483646 h 417"/>
                <a:gd name="T2" fmla="*/ 2147483646 w 550"/>
                <a:gd name="T3" fmla="*/ 2147483646 h 417"/>
                <a:gd name="T4" fmla="*/ 2147483646 w 550"/>
                <a:gd name="T5" fmla="*/ 2147483646 h 417"/>
                <a:gd name="T6" fmla="*/ 2147483646 w 550"/>
                <a:gd name="T7" fmla="*/ 2147483646 h 417"/>
                <a:gd name="T8" fmla="*/ 2147483646 w 550"/>
                <a:gd name="T9" fmla="*/ 2147483646 h 417"/>
                <a:gd name="T10" fmla="*/ 2147483646 w 550"/>
                <a:gd name="T11" fmla="*/ 2147483646 h 417"/>
                <a:gd name="T12" fmla="*/ 2147483646 w 550"/>
                <a:gd name="T13" fmla="*/ 2147483646 h 417"/>
                <a:gd name="T14" fmla="*/ 2147483646 w 550"/>
                <a:gd name="T15" fmla="*/ 2147483646 h 417"/>
                <a:gd name="T16" fmla="*/ 2147483646 w 550"/>
                <a:gd name="T17" fmla="*/ 2147483646 h 417"/>
                <a:gd name="T18" fmla="*/ 0 w 550"/>
                <a:gd name="T19" fmla="*/ 2147483646 h 417"/>
                <a:gd name="T20" fmla="*/ 0 w 550"/>
                <a:gd name="T21" fmla="*/ 2147483646 h 417"/>
                <a:gd name="T22" fmla="*/ 2147483646 w 550"/>
                <a:gd name="T23" fmla="*/ 0 h 417"/>
                <a:gd name="T24" fmla="*/ 2147483646 w 550"/>
                <a:gd name="T25" fmla="*/ 0 h 417"/>
                <a:gd name="T26" fmla="*/ 2147483646 w 550"/>
                <a:gd name="T27" fmla="*/ 2147483646 h 417"/>
                <a:gd name="T28" fmla="*/ 2147483646 w 550"/>
                <a:gd name="T29" fmla="*/ 2147483646 h 417"/>
                <a:gd name="T30" fmla="*/ 2147483646 w 550"/>
                <a:gd name="T31" fmla="*/ 2147483646 h 4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0"/>
                <a:gd name="T49" fmla="*/ 0 h 417"/>
                <a:gd name="T50" fmla="*/ 550 w 550"/>
                <a:gd name="T51" fmla="*/ 417 h 4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0" h="417">
                  <a:moveTo>
                    <a:pt x="53" y="364"/>
                  </a:moveTo>
                  <a:lnTo>
                    <a:pt x="53" y="364"/>
                  </a:lnTo>
                  <a:lnTo>
                    <a:pt x="497" y="364"/>
                  </a:lnTo>
                  <a:lnTo>
                    <a:pt x="497" y="53"/>
                  </a:lnTo>
                  <a:lnTo>
                    <a:pt x="53" y="53"/>
                  </a:lnTo>
                  <a:lnTo>
                    <a:pt x="53" y="364"/>
                  </a:lnTo>
                  <a:close/>
                  <a:moveTo>
                    <a:pt x="523" y="417"/>
                  </a:moveTo>
                  <a:lnTo>
                    <a:pt x="523" y="417"/>
                  </a:lnTo>
                  <a:lnTo>
                    <a:pt x="26" y="417"/>
                  </a:lnTo>
                  <a:cubicBezTo>
                    <a:pt x="12" y="417"/>
                    <a:pt x="0" y="405"/>
                    <a:pt x="0" y="390"/>
                  </a:cubicBezTo>
                  <a:lnTo>
                    <a:pt x="0" y="27"/>
                  </a:lnTo>
                  <a:cubicBezTo>
                    <a:pt x="0" y="12"/>
                    <a:pt x="12" y="0"/>
                    <a:pt x="26" y="0"/>
                  </a:cubicBezTo>
                  <a:lnTo>
                    <a:pt x="523" y="0"/>
                  </a:lnTo>
                  <a:cubicBezTo>
                    <a:pt x="538" y="0"/>
                    <a:pt x="550" y="12"/>
                    <a:pt x="550" y="27"/>
                  </a:cubicBezTo>
                  <a:lnTo>
                    <a:pt x="550" y="390"/>
                  </a:lnTo>
                  <a:cubicBezTo>
                    <a:pt x="550" y="405"/>
                    <a:pt x="538" y="417"/>
                    <a:pt x="523" y="4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276"/>
            <p:cNvSpPr>
              <a:spLocks/>
            </p:cNvSpPr>
            <p:nvPr/>
          </p:nvSpPr>
          <p:spPr bwMode="gray">
            <a:xfrm>
              <a:off x="9413667" y="5636930"/>
              <a:ext cx="77374" cy="77374"/>
            </a:xfrm>
            <a:custGeom>
              <a:avLst/>
              <a:gdLst>
                <a:gd name="T0" fmla="*/ 0 w 139"/>
                <a:gd name="T1" fmla="*/ 2147483646 h 139"/>
                <a:gd name="T2" fmla="*/ 0 w 139"/>
                <a:gd name="T3" fmla="*/ 2147483646 h 139"/>
                <a:gd name="T4" fmla="*/ 2147483646 w 139"/>
                <a:gd name="T5" fmla="*/ 0 h 139"/>
                <a:gd name="T6" fmla="*/ 2147483646 w 139"/>
                <a:gd name="T7" fmla="*/ 2147483646 h 139"/>
                <a:gd name="T8" fmla="*/ 2147483646 w 139"/>
                <a:gd name="T9" fmla="*/ 2147483646 h 139"/>
                <a:gd name="T10" fmla="*/ 0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0" y="69"/>
                  </a:moveTo>
                  <a:lnTo>
                    <a:pt x="0" y="69"/>
                  </a:lnTo>
                  <a:cubicBezTo>
                    <a:pt x="0" y="31"/>
                    <a:pt x="31" y="0"/>
                    <a:pt x="69" y="0"/>
                  </a:cubicBezTo>
                  <a:cubicBezTo>
                    <a:pt x="107" y="0"/>
                    <a:pt x="139" y="31"/>
                    <a:pt x="139" y="69"/>
                  </a:cubicBezTo>
                  <a:cubicBezTo>
                    <a:pt x="139"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277"/>
            <p:cNvSpPr>
              <a:spLocks/>
            </p:cNvSpPr>
            <p:nvPr/>
          </p:nvSpPr>
          <p:spPr bwMode="gray">
            <a:xfrm>
              <a:off x="9557092" y="5636930"/>
              <a:ext cx="77374" cy="77374"/>
            </a:xfrm>
            <a:custGeom>
              <a:avLst/>
              <a:gdLst>
                <a:gd name="T0" fmla="*/ 0 w 138"/>
                <a:gd name="T1" fmla="*/ 2147483646 h 139"/>
                <a:gd name="T2" fmla="*/ 0 w 138"/>
                <a:gd name="T3" fmla="*/ 2147483646 h 139"/>
                <a:gd name="T4" fmla="*/ 2147483646 w 138"/>
                <a:gd name="T5" fmla="*/ 0 h 139"/>
                <a:gd name="T6" fmla="*/ 2147483646 w 138"/>
                <a:gd name="T7" fmla="*/ 2147483646 h 139"/>
                <a:gd name="T8" fmla="*/ 2147483646 w 138"/>
                <a:gd name="T9" fmla="*/ 2147483646 h 139"/>
                <a:gd name="T10" fmla="*/ 0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0" y="69"/>
                  </a:moveTo>
                  <a:lnTo>
                    <a:pt x="0" y="69"/>
                  </a:lnTo>
                  <a:cubicBezTo>
                    <a:pt x="0" y="31"/>
                    <a:pt x="31" y="0"/>
                    <a:pt x="69" y="0"/>
                  </a:cubicBezTo>
                  <a:cubicBezTo>
                    <a:pt x="107" y="0"/>
                    <a:pt x="138" y="31"/>
                    <a:pt x="138" y="69"/>
                  </a:cubicBezTo>
                  <a:cubicBezTo>
                    <a:pt x="138" y="108"/>
                    <a:pt x="107" y="139"/>
                    <a:pt x="69" y="139"/>
                  </a:cubicBezTo>
                  <a:cubicBezTo>
                    <a:pt x="31" y="139"/>
                    <a:pt x="0" y="108"/>
                    <a:pt x="0" y="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278"/>
            <p:cNvSpPr>
              <a:spLocks/>
            </p:cNvSpPr>
            <p:nvPr/>
          </p:nvSpPr>
          <p:spPr bwMode="gray">
            <a:xfrm>
              <a:off x="8734287" y="5199108"/>
              <a:ext cx="1094557" cy="490663"/>
            </a:xfrm>
            <a:custGeom>
              <a:avLst/>
              <a:gdLst>
                <a:gd name="T0" fmla="*/ 2147483646 w 1955"/>
                <a:gd name="T1" fmla="*/ 2147483646 h 879"/>
                <a:gd name="T2" fmla="*/ 2147483646 w 1955"/>
                <a:gd name="T3" fmla="*/ 2147483646 h 879"/>
                <a:gd name="T4" fmla="*/ 2147483646 w 1955"/>
                <a:gd name="T5" fmla="*/ 2147483646 h 879"/>
                <a:gd name="T6" fmla="*/ 2147483646 w 1955"/>
                <a:gd name="T7" fmla="*/ 2147483646 h 879"/>
                <a:gd name="T8" fmla="*/ 2147483646 w 1955"/>
                <a:gd name="T9" fmla="*/ 2147483646 h 879"/>
                <a:gd name="T10" fmla="*/ 2147483646 w 1955"/>
                <a:gd name="T11" fmla="*/ 2147483646 h 879"/>
                <a:gd name="T12" fmla="*/ 2147483646 w 1955"/>
                <a:gd name="T13" fmla="*/ 2147483646 h 879"/>
                <a:gd name="T14" fmla="*/ 2147483646 w 1955"/>
                <a:gd name="T15" fmla="*/ 2147483646 h 879"/>
                <a:gd name="T16" fmla="*/ 2147483646 w 1955"/>
                <a:gd name="T17" fmla="*/ 2147483646 h 879"/>
                <a:gd name="T18" fmla="*/ 2147483646 w 1955"/>
                <a:gd name="T19" fmla="*/ 2147483646 h 879"/>
                <a:gd name="T20" fmla="*/ 2147483646 w 1955"/>
                <a:gd name="T21" fmla="*/ 2147483646 h 879"/>
                <a:gd name="T22" fmla="*/ 0 w 1955"/>
                <a:gd name="T23" fmla="*/ 2147483646 h 879"/>
                <a:gd name="T24" fmla="*/ 0 w 1955"/>
                <a:gd name="T25" fmla="*/ 2147483646 h 879"/>
                <a:gd name="T26" fmla="*/ 2147483646 w 1955"/>
                <a:gd name="T27" fmla="*/ 0 h 879"/>
                <a:gd name="T28" fmla="*/ 2147483646 w 1955"/>
                <a:gd name="T29" fmla="*/ 0 h 879"/>
                <a:gd name="T30" fmla="*/ 2147483646 w 1955"/>
                <a:gd name="T31" fmla="*/ 2147483646 h 879"/>
                <a:gd name="T32" fmla="*/ 2147483646 w 1955"/>
                <a:gd name="T33" fmla="*/ 2147483646 h 879"/>
                <a:gd name="T34" fmla="*/ 2147483646 w 1955"/>
                <a:gd name="T35" fmla="*/ 2147483646 h 8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5"/>
                <a:gd name="T55" fmla="*/ 0 h 879"/>
                <a:gd name="T56" fmla="*/ 1955 w 1955"/>
                <a:gd name="T57" fmla="*/ 879 h 8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5" h="879">
                  <a:moveTo>
                    <a:pt x="1928" y="879"/>
                  </a:moveTo>
                  <a:lnTo>
                    <a:pt x="1928" y="879"/>
                  </a:lnTo>
                  <a:lnTo>
                    <a:pt x="1540" y="879"/>
                  </a:lnTo>
                  <a:lnTo>
                    <a:pt x="1540" y="826"/>
                  </a:lnTo>
                  <a:lnTo>
                    <a:pt x="1902" y="826"/>
                  </a:lnTo>
                  <a:lnTo>
                    <a:pt x="1902" y="54"/>
                  </a:lnTo>
                  <a:lnTo>
                    <a:pt x="53" y="54"/>
                  </a:lnTo>
                  <a:lnTo>
                    <a:pt x="53" y="826"/>
                  </a:lnTo>
                  <a:lnTo>
                    <a:pt x="1258" y="826"/>
                  </a:lnTo>
                  <a:lnTo>
                    <a:pt x="1258" y="879"/>
                  </a:lnTo>
                  <a:lnTo>
                    <a:pt x="26" y="879"/>
                  </a:lnTo>
                  <a:cubicBezTo>
                    <a:pt x="12" y="879"/>
                    <a:pt x="0" y="867"/>
                    <a:pt x="0" y="852"/>
                  </a:cubicBezTo>
                  <a:lnTo>
                    <a:pt x="0" y="27"/>
                  </a:lnTo>
                  <a:cubicBezTo>
                    <a:pt x="0" y="12"/>
                    <a:pt x="12" y="0"/>
                    <a:pt x="26" y="0"/>
                  </a:cubicBezTo>
                  <a:lnTo>
                    <a:pt x="1928" y="0"/>
                  </a:lnTo>
                  <a:cubicBezTo>
                    <a:pt x="1943" y="0"/>
                    <a:pt x="1955" y="12"/>
                    <a:pt x="1955" y="27"/>
                  </a:cubicBezTo>
                  <a:lnTo>
                    <a:pt x="1955" y="852"/>
                  </a:lnTo>
                  <a:cubicBezTo>
                    <a:pt x="1955" y="867"/>
                    <a:pt x="1943" y="879"/>
                    <a:pt x="1928" y="87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8" name="TextBox 13"/>
          <p:cNvSpPr txBox="1"/>
          <p:nvPr/>
        </p:nvSpPr>
        <p:spPr bwMode="gray">
          <a:xfrm>
            <a:off x="10268762" y="5580808"/>
            <a:ext cx="81464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Tenant B</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81" name="直接连接符 180"/>
          <p:cNvCxnSpPr/>
          <p:nvPr/>
        </p:nvCxnSpPr>
        <p:spPr bwMode="gray">
          <a:xfrm flipV="1">
            <a:off x="7575039" y="4234635"/>
            <a:ext cx="0" cy="10069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bwMode="gray">
          <a:xfrm flipV="1">
            <a:off x="9137348" y="3463403"/>
            <a:ext cx="0" cy="30103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bwMode="gray">
          <a:xfrm flipV="1">
            <a:off x="10642498" y="3764442"/>
            <a:ext cx="0" cy="14771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84" name="图片 58" descr="交换机.png"/>
          <p:cNvPicPr>
            <a:picLocks noChangeAspect="1"/>
          </p:cNvPicPr>
          <p:nvPr/>
        </p:nvPicPr>
        <p:blipFill>
          <a:blip r:embed="rId3" cstate="print"/>
          <a:stretch>
            <a:fillRect/>
          </a:stretch>
        </p:blipFill>
        <p:spPr bwMode="gray">
          <a:xfrm>
            <a:off x="7329587" y="3930418"/>
            <a:ext cx="490909" cy="401652"/>
          </a:xfrm>
          <a:prstGeom prst="rect">
            <a:avLst/>
          </a:prstGeom>
        </p:spPr>
      </p:pic>
      <p:pic>
        <p:nvPicPr>
          <p:cNvPr id="186" name="图片 58" descr="交换机.png"/>
          <p:cNvPicPr>
            <a:picLocks noChangeAspect="1"/>
          </p:cNvPicPr>
          <p:nvPr/>
        </p:nvPicPr>
        <p:blipFill>
          <a:blip r:embed="rId3" cstate="print"/>
          <a:stretch>
            <a:fillRect/>
          </a:stretch>
        </p:blipFill>
        <p:spPr bwMode="gray">
          <a:xfrm>
            <a:off x="10397044" y="3930418"/>
            <a:ext cx="490909" cy="401652"/>
          </a:xfrm>
          <a:prstGeom prst="rect">
            <a:avLst/>
          </a:prstGeom>
        </p:spPr>
      </p:pic>
      <p:sp>
        <p:nvSpPr>
          <p:cNvPr id="187" name="TextBox 13"/>
          <p:cNvSpPr txBox="1"/>
          <p:nvPr/>
        </p:nvSpPr>
        <p:spPr bwMode="gray">
          <a:xfrm>
            <a:off x="7720347" y="3907733"/>
            <a:ext cx="793898" cy="553998"/>
          </a:xfrm>
          <a:prstGeom prst="rect">
            <a:avLst/>
          </a:prstGeom>
          <a:noFill/>
        </p:spPr>
        <p:txBody>
          <a:bodyPr wrap="square" lIns="0" tIns="0" rIns="0" bIns="0" rtlCol="0">
            <a:spAutoFit/>
          </a:bodyPr>
          <a:lstStyle/>
          <a:p>
            <a:pPr algn="ctr" fontAlgn="ctr"/>
            <a:r>
              <a:rPr lang="en-US" sz="1200" dirty="0" smtClean="0">
                <a:latin typeface="Huawei Sans" panose="020C0503030203020204" pitchFamily="34" charset="0"/>
              </a:rPr>
              <a:t>Virtual</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system</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(A)</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9" name="TextBox 13"/>
          <p:cNvSpPr txBox="1"/>
          <p:nvPr/>
        </p:nvSpPr>
        <p:spPr bwMode="gray">
          <a:xfrm>
            <a:off x="10797075" y="3907733"/>
            <a:ext cx="793898" cy="553998"/>
          </a:xfrm>
          <a:prstGeom prst="rect">
            <a:avLst/>
          </a:prstGeom>
          <a:noFill/>
        </p:spPr>
        <p:txBody>
          <a:bodyPr wrap="square" lIns="0" tIns="0" rIns="0" bIns="0" rtlCol="0">
            <a:spAutoFit/>
          </a:bodyPr>
          <a:lstStyle/>
          <a:p>
            <a:pPr algn="ctr" fontAlgn="ctr"/>
            <a:r>
              <a:rPr lang="en-US" sz="1200" dirty="0" smtClean="0">
                <a:latin typeface="Huawei Sans" panose="020C0503030203020204" pitchFamily="34" charset="0"/>
              </a:rPr>
              <a:t>Virtual</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system</a:t>
            </a:r>
            <a:endParaRPr lang="en-US" altLang="zh-CN" sz="1200" dirty="0" smtClean="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p>
            <a:pPr algn="ctr" fontAlgn="ctr"/>
            <a:r>
              <a:rPr lang="en-US" sz="1200" dirty="0" smtClean="0">
                <a:latin typeface="Huawei Sans" panose="020C0503030203020204" pitchFamily="34" charset="0"/>
              </a:rPr>
              <a:t>(B)</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0" name="Can 9"/>
          <p:cNvSpPr/>
          <p:nvPr/>
        </p:nvSpPr>
        <p:spPr bwMode="gray">
          <a:xfrm>
            <a:off x="8826203" y="3137015"/>
            <a:ext cx="621298" cy="430733"/>
          </a:xfrm>
          <a:prstGeom prst="can">
            <a:avLst>
              <a:gd name="adj" fmla="val 34718"/>
            </a:avLst>
          </a:prstGeom>
          <a:solidFill>
            <a:srgbClr val="FFF2CC"/>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1" name="直接连接符 190"/>
          <p:cNvCxnSpPr/>
          <p:nvPr/>
        </p:nvCxnSpPr>
        <p:spPr bwMode="gray">
          <a:xfrm flipV="1">
            <a:off x="9136851" y="2650448"/>
            <a:ext cx="0" cy="55336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2" name="Freeform 159"/>
          <p:cNvSpPr/>
          <p:nvPr/>
        </p:nvSpPr>
        <p:spPr bwMode="gray">
          <a:xfrm flipH="1">
            <a:off x="8670325" y="2485385"/>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dirty="0" smtClean="0">
                <a:solidFill>
                  <a:schemeClr val="bg1">
                    <a:lumMod val="50000"/>
                  </a:schemeClr>
                </a:solidFill>
                <a:latin typeface="Huawei Sans" panose="020C0503030203020204" pitchFamily="34" charset="0"/>
              </a:rPr>
              <a:t>Internet</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3" name="直接连接符 192"/>
          <p:cNvCxnSpPr/>
          <p:nvPr/>
        </p:nvCxnSpPr>
        <p:spPr bwMode="gray">
          <a:xfrm flipV="1">
            <a:off x="7575039" y="3764441"/>
            <a:ext cx="0" cy="17449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bwMode="gray">
          <a:xfrm flipH="1">
            <a:off x="7575043" y="3764441"/>
            <a:ext cx="30674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7" name="TextBox 13"/>
          <p:cNvSpPr txBox="1"/>
          <p:nvPr/>
        </p:nvSpPr>
        <p:spPr bwMode="gray">
          <a:xfrm>
            <a:off x="6294161" y="1557453"/>
            <a:ext cx="5372530" cy="830997"/>
          </a:xfrm>
          <a:prstGeom prst="rect">
            <a:avLst/>
          </a:prstGeom>
          <a:noFill/>
        </p:spPr>
        <p:txBody>
          <a:bodyPr wrap="square" rtlCol="0">
            <a:spAutoFit/>
          </a:bodyPr>
          <a:lstStyle/>
          <a:p>
            <a:pPr fontAlgn="ctr"/>
            <a:r>
              <a:rPr lang="en-US" sz="1200" dirty="0" smtClean="0">
                <a:latin typeface="Huawei Sans" panose="020C0503030203020204" pitchFamily="34" charset="0"/>
              </a:rPr>
              <a:t>With virtual system technology, you can deploy a firewall at the egress of a cloud computing center and create virtual systems for each customer to isolate and protect the traffic of different tenants. Such a firewall functions as the security gateway.</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28629027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bwMode="gray">
          <a:xfrm rot="16200000">
            <a:off x="1085198" y="2007385"/>
            <a:ext cx="1792285" cy="1205989"/>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Firewall Virtual System Overview</a:t>
            </a:r>
            <a:endParaRPr lang="en-US" altLang="zh-CN" dirty="0">
              <a:sym typeface="Huawei Sans" panose="020C0503030203020204" pitchFamily="34" charset="0"/>
            </a:endParaRPr>
          </a:p>
        </p:txBody>
      </p:sp>
      <p:sp>
        <p:nvSpPr>
          <p:cNvPr id="3" name="圆角矩形 75"/>
          <p:cNvSpPr/>
          <p:nvPr/>
        </p:nvSpPr>
        <p:spPr bwMode="gray">
          <a:xfrm>
            <a:off x="442913" y="1458134"/>
            <a:ext cx="5527243" cy="4742641"/>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75"/>
          <p:cNvSpPr/>
          <p:nvPr/>
        </p:nvSpPr>
        <p:spPr bwMode="gray">
          <a:xfrm>
            <a:off x="6211764" y="1458134"/>
            <a:ext cx="5537324" cy="4742641"/>
          </a:xfrm>
          <a:prstGeom prst="roundRect">
            <a:avLst>
              <a:gd name="adj" fmla="val 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7800" indent="-177800" fontAlgn="ctr">
              <a:lnSpc>
                <a:spcPts val="24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75"/>
          <p:cNvSpPr/>
          <p:nvPr/>
        </p:nvSpPr>
        <p:spPr bwMode="gray">
          <a:xfrm>
            <a:off x="442913" y="1051258"/>
            <a:ext cx="5527243" cy="373033"/>
          </a:xfrm>
          <a:prstGeom prst="roundRect">
            <a:avLst>
              <a:gd name="adj" fmla="val 0"/>
            </a:avLst>
          </a:prstGeom>
          <a:solidFill>
            <a:srgbClr val="30B5C5"/>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What is a virtual system</a:t>
            </a:r>
            <a:endParaRPr lang="en-US" sz="1600" b="1" dirty="0">
              <a:solidFill>
                <a:schemeClr val="bg1"/>
              </a:solidFill>
              <a:latin typeface="Huawei Sans" panose="020C0503030203020204" pitchFamily="34" charset="0"/>
            </a:endParaRPr>
          </a:p>
        </p:txBody>
      </p:sp>
      <p:sp>
        <p:nvSpPr>
          <p:cNvPr id="6" name="圆角矩形 75"/>
          <p:cNvSpPr/>
          <p:nvPr/>
        </p:nvSpPr>
        <p:spPr bwMode="gray">
          <a:xfrm>
            <a:off x="6211764" y="1051258"/>
            <a:ext cx="5537324" cy="373033"/>
          </a:xfrm>
          <a:prstGeom prst="roundRect">
            <a:avLst>
              <a:gd name="adj" fmla="val 0"/>
            </a:avLst>
          </a:prstGeom>
          <a:solidFill>
            <a:srgbClr val="30B5C5"/>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b="1" dirty="0" smtClean="0">
                <a:solidFill>
                  <a:schemeClr val="bg1"/>
                </a:solidFill>
                <a:latin typeface="Huawei Sans" panose="020C0503030203020204" pitchFamily="34" charset="0"/>
              </a:rPr>
              <a:t>Virtual system and firewall virtualization</a:t>
            </a:r>
            <a:endParaRPr lang="en-US" sz="1600" b="1" dirty="0">
              <a:solidFill>
                <a:schemeClr val="bg1"/>
              </a:solidFill>
              <a:latin typeface="Huawei Sans" panose="020C0503030203020204" pitchFamily="34" charset="0"/>
            </a:endParaRPr>
          </a:p>
        </p:txBody>
      </p:sp>
      <p:pic>
        <p:nvPicPr>
          <p:cNvPr id="7"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27748" y="2424336"/>
            <a:ext cx="490909" cy="401653"/>
          </a:xfrm>
          <a:prstGeom prst="rect">
            <a:avLst/>
          </a:prstGeom>
        </p:spPr>
      </p:pic>
      <p:sp>
        <p:nvSpPr>
          <p:cNvPr id="9" name="圆角矩形 75"/>
          <p:cNvSpPr/>
          <p:nvPr/>
        </p:nvSpPr>
        <p:spPr bwMode="gray">
          <a:xfrm>
            <a:off x="2584335" y="1714239"/>
            <a:ext cx="2878331" cy="1792285"/>
          </a:xfrm>
          <a:prstGeom prst="roundRect">
            <a:avLst>
              <a:gd name="adj" fmla="val 3088"/>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2912208" y="2983626"/>
            <a:ext cx="2247833" cy="298358"/>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Public system</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2912207" y="1775901"/>
            <a:ext cx="391605" cy="108831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0" bIns="0"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3574163" y="1775901"/>
            <a:ext cx="391605" cy="108831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0" bIns="0"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75"/>
          <p:cNvSpPr/>
          <p:nvPr/>
        </p:nvSpPr>
        <p:spPr bwMode="gray">
          <a:xfrm>
            <a:off x="4768436" y="1775901"/>
            <a:ext cx="391605" cy="108831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vert270" wrap="square" tIns="0" bIns="0"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Group 3"/>
          <p:cNvGrpSpPr/>
          <p:nvPr/>
        </p:nvGrpSpPr>
        <p:grpSpPr bwMode="gray">
          <a:xfrm>
            <a:off x="4236119" y="2530426"/>
            <a:ext cx="261965" cy="61979"/>
            <a:chOff x="559282" y="6488261"/>
            <a:chExt cx="261965" cy="61979"/>
          </a:xfrm>
          <a:solidFill>
            <a:schemeClr val="bg1">
              <a:lumMod val="50000"/>
            </a:schemeClr>
          </a:solidFill>
        </p:grpSpPr>
        <p:sp>
          <p:nvSpPr>
            <p:cNvPr id="1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矩形 18"/>
          <p:cNvSpPr/>
          <p:nvPr/>
        </p:nvSpPr>
        <p:spPr bwMode="gray">
          <a:xfrm>
            <a:off x="554038" y="3657327"/>
            <a:ext cx="5067116" cy="2471446"/>
          </a:xfrm>
          <a:prstGeom prst="rect">
            <a:avLst/>
          </a:prstGeom>
        </p:spPr>
        <p:txBody>
          <a:bodyPr wrap="square">
            <a:spAutoFit/>
          </a:bodyPr>
          <a:lstStyle/>
          <a:p>
            <a:pPr fontAlgn="ctr">
              <a:lnSpc>
                <a:spcPct val="120000"/>
              </a:lnSpc>
              <a:spcAft>
                <a:spcPts val="600"/>
              </a:spcAft>
            </a:pPr>
            <a:r>
              <a:rPr lang="en-US" sz="1200" dirty="0" smtClean="0">
                <a:latin typeface="Huawei Sans" panose="020C0503030203020204" pitchFamily="34" charset="0"/>
              </a:rPr>
              <a:t>The virtual systems of a firewall are classified into two types:</a:t>
            </a:r>
          </a:p>
          <a:p>
            <a:pPr marL="182563" indent="-182563" fontAlgn="ctr">
              <a:lnSpc>
                <a:spcPct val="120000"/>
              </a:lnSpc>
              <a:spcAft>
                <a:spcPts val="600"/>
              </a:spcAft>
              <a:buFont typeface="Arial" panose="020B0604020202020204" pitchFamily="34" charset="0"/>
              <a:buChar char="•"/>
            </a:pPr>
            <a:r>
              <a:rPr lang="en-US" sz="1200" dirty="0" smtClean="0">
                <a:latin typeface="Huawei Sans" panose="020C0503030203020204" pitchFamily="34" charset="0"/>
              </a:rPr>
              <a:t>Public system (Public)</a:t>
            </a:r>
          </a:p>
          <a:p>
            <a:pPr marL="182563" lvl="1" fontAlgn="ctr">
              <a:lnSpc>
                <a:spcPct val="120000"/>
              </a:lnSpc>
              <a:spcAft>
                <a:spcPts val="600"/>
              </a:spcAft>
            </a:pPr>
            <a:r>
              <a:rPr lang="en-US" sz="1200" dirty="0" smtClean="0">
                <a:latin typeface="Huawei Sans" panose="020C0503030203020204" pitchFamily="34" charset="0"/>
              </a:rPr>
              <a:t>A special virtual system that exists by default. By default, configuring a firewall is equivalent to configuring the public system.</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lvl="1" fontAlgn="ctr">
              <a:lnSpc>
                <a:spcPct val="120000"/>
              </a:lnSpc>
              <a:spcAft>
                <a:spcPts val="600"/>
              </a:spcAft>
            </a:pPr>
            <a:r>
              <a:rPr lang="en-US" sz="1200" dirty="0" smtClean="0">
                <a:latin typeface="Huawei Sans" panose="020C0503030203020204" pitchFamily="34" charset="0"/>
              </a:rPr>
              <a:t>The public system manages other virtual systems and provides communication services between them.</a:t>
            </a:r>
          </a:p>
          <a:p>
            <a:pPr marL="182563" indent="-182563" fontAlgn="ctr">
              <a:lnSpc>
                <a:spcPct val="120000"/>
              </a:lnSpc>
              <a:spcAft>
                <a:spcPts val="600"/>
              </a:spcAft>
              <a:buFont typeface="Arial" panose="020B0604020202020204" pitchFamily="34" charset="0"/>
              <a:buChar char="•"/>
            </a:pPr>
            <a:r>
              <a:rPr lang="en-US" sz="1200" dirty="0" smtClean="0">
                <a:latin typeface="Huawei Sans" panose="020C0503030203020204" pitchFamily="34" charset="0"/>
              </a:rPr>
              <a:t>Virtual system (</a:t>
            </a:r>
            <a:r>
              <a:rPr lang="en-US" sz="1200" dirty="0" err="1" smtClean="0">
                <a:latin typeface="Huawei Sans" panose="020C0503030203020204" pitchFamily="34" charset="0"/>
              </a:rPr>
              <a:t>vSYS</a:t>
            </a:r>
            <a:r>
              <a:rPr lang="en-US" sz="1200" dirty="0" smtClean="0">
                <a:latin typeface="Huawei Sans" panose="020C0503030203020204" pitchFamily="34" charset="0"/>
              </a:rPr>
              <a:t>)</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lvl="1" fontAlgn="ctr">
              <a:lnSpc>
                <a:spcPct val="120000"/>
              </a:lnSpc>
              <a:spcAft>
                <a:spcPts val="600"/>
              </a:spcAft>
            </a:pPr>
            <a:r>
              <a:rPr lang="en-US" sz="1200" dirty="0" smtClean="0">
                <a:latin typeface="Huawei Sans" panose="020C0503030203020204" pitchFamily="34" charset="0"/>
              </a:rPr>
              <a:t>An independent logical system created on a firewall.</a:t>
            </a:r>
            <a:endParaRPr lang="en-US" sz="1200" dirty="0">
              <a:latin typeface="Huawei Sans" panose="020C0503030203020204" pitchFamily="34" charset="0"/>
            </a:endParaRPr>
          </a:p>
        </p:txBody>
      </p:sp>
      <p:sp>
        <p:nvSpPr>
          <p:cNvPr id="20" name="圆角矩形 75"/>
          <p:cNvSpPr/>
          <p:nvPr/>
        </p:nvSpPr>
        <p:spPr bwMode="gray">
          <a:xfrm>
            <a:off x="6421120" y="2123008"/>
            <a:ext cx="5159252" cy="2134032"/>
          </a:xfrm>
          <a:prstGeom prst="roundRect">
            <a:avLst>
              <a:gd name="adj" fmla="val 3088"/>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Can 9"/>
          <p:cNvSpPr/>
          <p:nvPr/>
        </p:nvSpPr>
        <p:spPr bwMode="gray">
          <a:xfrm>
            <a:off x="7272983" y="1987230"/>
            <a:ext cx="697902" cy="430733"/>
          </a:xfrm>
          <a:prstGeom prst="can">
            <a:avLst>
              <a:gd name="adj" fmla="val 34718"/>
            </a:avLst>
          </a:prstGeom>
          <a:solidFill>
            <a:srgbClr val="FAD3BB"/>
          </a:solidFill>
          <a:ln w="12700" cap="flat" cmpd="sng" algn="ctr">
            <a:solidFill>
              <a:srgbClr val="FAD3BB"/>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9"/>
          <p:cNvSpPr/>
          <p:nvPr/>
        </p:nvSpPr>
        <p:spPr bwMode="gray">
          <a:xfrm>
            <a:off x="7272983" y="3994784"/>
            <a:ext cx="697902" cy="430733"/>
          </a:xfrm>
          <a:prstGeom prst="can">
            <a:avLst>
              <a:gd name="adj" fmla="val 34718"/>
            </a:avLst>
          </a:prstGeom>
          <a:solidFill>
            <a:srgbClr val="FAD3BB"/>
          </a:solidFill>
          <a:ln w="12700" cap="flat" cmpd="sng" algn="ctr">
            <a:solidFill>
              <a:srgbClr val="FAD3BB"/>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13"/>
          <p:cNvSpPr txBox="1"/>
          <p:nvPr/>
        </p:nvSpPr>
        <p:spPr bwMode="gray">
          <a:xfrm>
            <a:off x="7219419" y="2119831"/>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TextBox 13"/>
          <p:cNvSpPr txBox="1"/>
          <p:nvPr/>
        </p:nvSpPr>
        <p:spPr bwMode="gray">
          <a:xfrm>
            <a:off x="7219419" y="4131773"/>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Can 9"/>
          <p:cNvSpPr/>
          <p:nvPr/>
        </p:nvSpPr>
        <p:spPr bwMode="gray">
          <a:xfrm>
            <a:off x="9232835" y="1987230"/>
            <a:ext cx="697902" cy="430733"/>
          </a:xfrm>
          <a:prstGeom prst="can">
            <a:avLst>
              <a:gd name="adj" fmla="val 34718"/>
            </a:avLst>
          </a:prstGeom>
          <a:solidFill>
            <a:schemeClr val="accent6">
              <a:lumMod val="40000"/>
              <a:lumOff val="60000"/>
            </a:schemeClr>
          </a:solidFill>
          <a:ln w="12700" cap="flat" cmpd="sng" algn="ctr">
            <a:solidFill>
              <a:schemeClr val="accent6">
                <a:lumMod val="60000"/>
                <a:lumOff val="40000"/>
              </a:schemeClr>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Can 9"/>
          <p:cNvSpPr/>
          <p:nvPr/>
        </p:nvSpPr>
        <p:spPr bwMode="gray">
          <a:xfrm>
            <a:off x="9232835" y="3994784"/>
            <a:ext cx="697902" cy="430733"/>
          </a:xfrm>
          <a:prstGeom prst="can">
            <a:avLst>
              <a:gd name="adj" fmla="val 34718"/>
            </a:avLst>
          </a:prstGeom>
          <a:solidFill>
            <a:schemeClr val="accent6">
              <a:lumMod val="40000"/>
              <a:lumOff val="60000"/>
            </a:schemeClr>
          </a:solidFill>
          <a:ln w="12700" cap="flat" cmpd="sng" algn="ctr">
            <a:solidFill>
              <a:schemeClr val="accent6">
                <a:lumMod val="60000"/>
                <a:lumOff val="40000"/>
              </a:schemeClr>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3"/>
          <p:cNvSpPr txBox="1"/>
          <p:nvPr/>
        </p:nvSpPr>
        <p:spPr bwMode="gray">
          <a:xfrm>
            <a:off x="9179271" y="2119831"/>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8" name="TextBox 13"/>
          <p:cNvSpPr txBox="1"/>
          <p:nvPr/>
        </p:nvSpPr>
        <p:spPr bwMode="gray">
          <a:xfrm>
            <a:off x="9179271" y="4131773"/>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9" name="Can 9"/>
          <p:cNvSpPr/>
          <p:nvPr/>
        </p:nvSpPr>
        <p:spPr bwMode="gray">
          <a:xfrm>
            <a:off x="10450066" y="1987230"/>
            <a:ext cx="697902" cy="430733"/>
          </a:xfrm>
          <a:prstGeom prst="can">
            <a:avLst>
              <a:gd name="adj" fmla="val 34718"/>
            </a:avLst>
          </a:prstGeom>
          <a:solidFill>
            <a:srgbClr val="BEE9EE"/>
          </a:solidFill>
          <a:ln w="12700" cap="flat" cmpd="sng" algn="ctr">
            <a:solidFill>
              <a:srgbClr val="94DAE2"/>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9"/>
          <p:cNvSpPr/>
          <p:nvPr/>
        </p:nvSpPr>
        <p:spPr bwMode="gray">
          <a:xfrm>
            <a:off x="10450066" y="3994784"/>
            <a:ext cx="697902" cy="430733"/>
          </a:xfrm>
          <a:prstGeom prst="can">
            <a:avLst>
              <a:gd name="adj" fmla="val 34718"/>
            </a:avLst>
          </a:prstGeom>
          <a:solidFill>
            <a:srgbClr val="BEE9EE"/>
          </a:solidFill>
          <a:ln w="12700" cap="flat" cmpd="sng" algn="ctr">
            <a:solidFill>
              <a:srgbClr val="94DAE2"/>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3"/>
          <p:cNvSpPr txBox="1"/>
          <p:nvPr/>
        </p:nvSpPr>
        <p:spPr bwMode="gray">
          <a:xfrm>
            <a:off x="10396502" y="2119831"/>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2" name="TextBox 13"/>
          <p:cNvSpPr txBox="1"/>
          <p:nvPr/>
        </p:nvSpPr>
        <p:spPr bwMode="gray">
          <a:xfrm>
            <a:off x="10396502" y="4131773"/>
            <a:ext cx="80502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Interface</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33" name="Group 3"/>
          <p:cNvGrpSpPr/>
          <p:nvPr/>
        </p:nvGrpSpPr>
        <p:grpSpPr bwMode="gray">
          <a:xfrm>
            <a:off x="10083798" y="2058947"/>
            <a:ext cx="261965" cy="61979"/>
            <a:chOff x="559282" y="6488261"/>
            <a:chExt cx="261965" cy="61979"/>
          </a:xfrm>
          <a:solidFill>
            <a:schemeClr val="bg1">
              <a:lumMod val="50000"/>
            </a:schemeClr>
          </a:solidFill>
        </p:grpSpPr>
        <p:sp>
          <p:nvSpPr>
            <p:cNvPr id="3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Group 3"/>
          <p:cNvGrpSpPr/>
          <p:nvPr/>
        </p:nvGrpSpPr>
        <p:grpSpPr bwMode="gray">
          <a:xfrm>
            <a:off x="10083798" y="4270272"/>
            <a:ext cx="261965" cy="61979"/>
            <a:chOff x="559282" y="6488261"/>
            <a:chExt cx="261965" cy="61979"/>
          </a:xfrm>
          <a:solidFill>
            <a:schemeClr val="bg1">
              <a:lumMod val="50000"/>
            </a:schemeClr>
          </a:solidFill>
        </p:grpSpPr>
        <p:sp>
          <p:nvSpPr>
            <p:cNvPr id="3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圆角矩形 75"/>
          <p:cNvSpPr/>
          <p:nvPr/>
        </p:nvSpPr>
        <p:spPr bwMode="gray">
          <a:xfrm>
            <a:off x="6513716" y="2510422"/>
            <a:ext cx="2216434" cy="1382762"/>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75"/>
          <p:cNvSpPr/>
          <p:nvPr/>
        </p:nvSpPr>
        <p:spPr bwMode="gray">
          <a:xfrm>
            <a:off x="9168065" y="2510422"/>
            <a:ext cx="827441" cy="1382762"/>
          </a:xfrm>
          <a:prstGeom prst="roundRect">
            <a:avLst>
              <a:gd name="adj" fmla="val 3088"/>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75"/>
          <p:cNvSpPr/>
          <p:nvPr/>
        </p:nvSpPr>
        <p:spPr bwMode="gray">
          <a:xfrm>
            <a:off x="10385296" y="2510422"/>
            <a:ext cx="827441" cy="1382762"/>
          </a:xfrm>
          <a:prstGeom prst="roundRect">
            <a:avLst>
              <a:gd name="adj" fmla="val 3088"/>
            </a:avLst>
          </a:prstGeom>
          <a:solidFill>
            <a:srgbClr val="BEE9EE"/>
          </a:solid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75"/>
          <p:cNvSpPr/>
          <p:nvPr/>
        </p:nvSpPr>
        <p:spPr bwMode="gray">
          <a:xfrm>
            <a:off x="6581131" y="2566182"/>
            <a:ext cx="2081606" cy="252000"/>
          </a:xfrm>
          <a:prstGeom prst="roundRect">
            <a:avLst>
              <a:gd name="adj" fmla="val 3088"/>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Independent resources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75"/>
          <p:cNvSpPr/>
          <p:nvPr/>
        </p:nvSpPr>
        <p:spPr bwMode="gray">
          <a:xfrm>
            <a:off x="6581131" y="2851769"/>
            <a:ext cx="2081606" cy="252000"/>
          </a:xfrm>
          <a:prstGeom prst="roundRect">
            <a:avLst>
              <a:gd name="adj" fmla="val 3088"/>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Independent configuration</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75"/>
          <p:cNvSpPr/>
          <p:nvPr/>
        </p:nvSpPr>
        <p:spPr bwMode="gray">
          <a:xfrm>
            <a:off x="6581131" y="3137356"/>
            <a:ext cx="2081606" cy="414000"/>
          </a:xfrm>
          <a:prstGeom prst="roundRect">
            <a:avLst>
              <a:gd name="adj" fmla="val 3088"/>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Independent security functions</a:t>
            </a:r>
            <a:endParaRPr lang="en-US" sz="1200" dirty="0">
              <a:solidFill>
                <a:schemeClr val="tx1"/>
              </a:solidFill>
              <a:latin typeface="Huawei Sans" panose="020C0503030203020204" pitchFamily="34" charset="0"/>
            </a:endParaRPr>
          </a:p>
        </p:txBody>
      </p:sp>
      <p:sp>
        <p:nvSpPr>
          <p:cNvPr id="47" name="圆角矩形 75"/>
          <p:cNvSpPr/>
          <p:nvPr/>
        </p:nvSpPr>
        <p:spPr bwMode="gray">
          <a:xfrm>
            <a:off x="6581131" y="3584942"/>
            <a:ext cx="2081606" cy="252000"/>
          </a:xfrm>
          <a:prstGeom prst="roundRect">
            <a:avLst>
              <a:gd name="adj" fmla="val 3088"/>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Independent routing table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6274788" y="4921914"/>
            <a:ext cx="5411276" cy="1200329"/>
          </a:xfrm>
          <a:prstGeom prst="rect">
            <a:avLst/>
          </a:prstGeom>
        </p:spPr>
        <p:txBody>
          <a:bodyPr wrap="square">
            <a:spAutoFit/>
          </a:bodyPr>
          <a:lstStyle/>
          <a:p>
            <a:pPr fontAlgn="ctr">
              <a:lnSpc>
                <a:spcPct val="120000"/>
              </a:lnSpc>
            </a:pPr>
            <a:r>
              <a:rPr lang="en-US" sz="1200" dirty="0" smtClean="0">
                <a:latin typeface="Huawei Sans" panose="020C0503030203020204" pitchFamily="34" charset="0"/>
              </a:rPr>
              <a:t>To ensure that services of each virtual system can be correctly forwarded, independently managed, and isolated from each other, the firewall implements virtualization in the following aspects: resource virtualization, </a:t>
            </a:r>
            <a:r>
              <a:rPr lang="en-US" altLang="zh-CN" sz="1200" dirty="0" smtClean="0">
                <a:latin typeface="Huawei Sans" panose="020C0503030203020204" pitchFamily="34" charset="0"/>
              </a:rPr>
              <a:t>configuration</a:t>
            </a:r>
            <a:r>
              <a:rPr lang="en-US" sz="1200" dirty="0" smtClean="0">
                <a:latin typeface="Huawei Sans" panose="020C0503030203020204" pitchFamily="34" charset="0"/>
              </a:rPr>
              <a:t> virtualization, security function virtualization, and </a:t>
            </a:r>
            <a:r>
              <a:rPr lang="en-US" altLang="zh-CN" sz="1200" dirty="0" smtClean="0">
                <a:latin typeface="Huawei Sans" panose="020C0503030203020204" pitchFamily="34" charset="0"/>
              </a:rPr>
              <a:t>route</a:t>
            </a:r>
            <a:r>
              <a:rPr lang="en-US" sz="1200" dirty="0" smtClean="0">
                <a:latin typeface="Huawei Sans" panose="020C0503030203020204" pitchFamily="34" charset="0"/>
              </a:rPr>
              <a:t> virtualization.</a:t>
            </a:r>
            <a:endParaRPr lang="en-US" sz="1200" dirty="0">
              <a:latin typeface="Huawei Sans" panose="020C0503030203020204" pitchFamily="34" charset="0"/>
            </a:endParaRPr>
          </a:p>
        </p:txBody>
      </p:sp>
      <p:sp>
        <p:nvSpPr>
          <p:cNvPr id="51" name="矩形 50"/>
          <p:cNvSpPr/>
          <p:nvPr/>
        </p:nvSpPr>
        <p:spPr bwMode="gray">
          <a:xfrm>
            <a:off x="6387743" y="3820772"/>
            <a:ext cx="985209" cy="461665"/>
          </a:xfrm>
          <a:prstGeom prst="rect">
            <a:avLst/>
          </a:prstGeom>
        </p:spPr>
        <p:txBody>
          <a:bodyPr wrap="square">
            <a:spAutoFit/>
          </a:bodyPr>
          <a:lstStyle/>
          <a:p>
            <a:pPr fontAlgn="ctr"/>
            <a:r>
              <a:rPr lang="en-US" sz="1200" dirty="0" smtClean="0">
                <a:latin typeface="Huawei Sans" panose="020C0503030203020204" pitchFamily="34" charset="0"/>
              </a:rPr>
              <a:t>Virtual system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9073430" y="2970971"/>
            <a:ext cx="1014597" cy="461665"/>
          </a:xfrm>
          <a:prstGeom prst="rect">
            <a:avLst/>
          </a:prstGeom>
        </p:spPr>
        <p:txBody>
          <a:bodyPr wrap="square">
            <a:spAutoFit/>
          </a:bodyPr>
          <a:lstStyle/>
          <a:p>
            <a:pPr algn="ctr" fontAlgn="ctr"/>
            <a:r>
              <a:rPr lang="en-US" sz="1200" dirty="0" smtClean="0">
                <a:latin typeface="Huawei Sans" panose="020C0503030203020204" pitchFamily="34" charset="0"/>
              </a:rPr>
              <a:t>Virtual system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10338786" y="2970971"/>
            <a:ext cx="951648" cy="461665"/>
          </a:xfrm>
          <a:prstGeom prst="rect">
            <a:avLst/>
          </a:prstGeom>
        </p:spPr>
        <p:txBody>
          <a:bodyPr wrap="square">
            <a:spAutoFit/>
          </a:bodyPr>
          <a:lstStyle/>
          <a:p>
            <a:pPr algn="ctr" fontAlgn="ctr"/>
            <a:r>
              <a:rPr lang="en-US" sz="1200" dirty="0" smtClean="0">
                <a:latin typeface="Huawei Sans" panose="020C0503030203020204" pitchFamily="34" charset="0"/>
              </a:rPr>
              <a:t>Virtual system 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025769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5"/>
          <p:cNvSpPr/>
          <p:nvPr/>
        </p:nvSpPr>
        <p:spPr bwMode="gray">
          <a:xfrm>
            <a:off x="460138" y="1330960"/>
            <a:ext cx="5747362" cy="3439075"/>
          </a:xfrm>
          <a:prstGeom prst="roundRect">
            <a:avLst>
              <a:gd name="adj" fmla="val 3088"/>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bwMode="gray">
          <a:xfrm>
            <a:off x="2836166" y="1540032"/>
            <a:ext cx="1259521" cy="583537"/>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Virtual Interface</a:t>
            </a:r>
            <a:endParaRPr lang="en-US" altLang="zh-CN" dirty="0">
              <a:sym typeface="Huawei Sans" panose="020C0503030203020204" pitchFamily="34" charset="0"/>
            </a:endParaRPr>
          </a:p>
        </p:txBody>
      </p:sp>
      <p:sp>
        <p:nvSpPr>
          <p:cNvPr id="3" name="任意多边形 2"/>
          <p:cNvSpPr/>
          <p:nvPr/>
        </p:nvSpPr>
        <p:spPr bwMode="gray">
          <a:xfrm rot="10800000">
            <a:off x="568702" y="4770034"/>
            <a:ext cx="5530236" cy="1205989"/>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088365" y="5574373"/>
            <a:ext cx="490909" cy="401653"/>
          </a:xfrm>
          <a:prstGeom prst="rect">
            <a:avLst/>
          </a:prstGeom>
        </p:spPr>
      </p:pic>
      <p:sp>
        <p:nvSpPr>
          <p:cNvPr id="6" name="圆角矩形 75"/>
          <p:cNvSpPr/>
          <p:nvPr/>
        </p:nvSpPr>
        <p:spPr bwMode="gray">
          <a:xfrm>
            <a:off x="1022606" y="3876148"/>
            <a:ext cx="1259521" cy="583537"/>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2846456" y="2864884"/>
            <a:ext cx="1259521" cy="583537"/>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4603313" y="3876148"/>
            <a:ext cx="1259521" cy="583537"/>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200" dirty="0" smtClean="0">
                <a:solidFill>
                  <a:schemeClr val="tx1"/>
                </a:solidFill>
                <a:latin typeface="Huawei Sans" panose="020C0503030203020204" pitchFamily="34" charset="0"/>
              </a:rPr>
              <a:t>Virtual system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4"/>
          <p:cNvSpPr>
            <a:spLocks noChangeAspect="1"/>
          </p:cNvSpPr>
          <p:nvPr/>
        </p:nvSpPr>
        <p:spPr bwMode="gray">
          <a:xfrm>
            <a:off x="1546377" y="3731084"/>
            <a:ext cx="211977" cy="211977"/>
          </a:xfrm>
          <a:prstGeom prst="ellipse">
            <a:avLst/>
          </a:prstGeom>
          <a:solidFill>
            <a:srgbClr val="FF99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Oval 4"/>
          <p:cNvSpPr>
            <a:spLocks noChangeAspect="1"/>
          </p:cNvSpPr>
          <p:nvPr/>
        </p:nvSpPr>
        <p:spPr bwMode="gray">
          <a:xfrm>
            <a:off x="5127084" y="3731084"/>
            <a:ext cx="211977" cy="211977"/>
          </a:xfrm>
          <a:prstGeom prst="ellipse">
            <a:avLst/>
          </a:prstGeom>
          <a:solidFill>
            <a:srgbClr val="FF99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Oval 4"/>
          <p:cNvSpPr>
            <a:spLocks noChangeAspect="1"/>
          </p:cNvSpPr>
          <p:nvPr/>
        </p:nvSpPr>
        <p:spPr bwMode="gray">
          <a:xfrm>
            <a:off x="3359937" y="3011620"/>
            <a:ext cx="211977" cy="211977"/>
          </a:xfrm>
          <a:prstGeom prst="ellipse">
            <a:avLst/>
          </a:prstGeom>
          <a:solidFill>
            <a:srgbClr val="FF99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Oval 4"/>
          <p:cNvSpPr>
            <a:spLocks noChangeAspect="1"/>
          </p:cNvSpPr>
          <p:nvPr/>
        </p:nvSpPr>
        <p:spPr bwMode="gray">
          <a:xfrm>
            <a:off x="3359937" y="2057438"/>
            <a:ext cx="211977" cy="211977"/>
          </a:xfrm>
          <a:prstGeom prst="ellipse">
            <a:avLst/>
          </a:prstGeom>
          <a:solidFill>
            <a:srgbClr val="FF99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14" idx="4"/>
            <a:endCxn id="11" idx="0"/>
          </p:cNvCxnSpPr>
          <p:nvPr/>
        </p:nvCxnSpPr>
        <p:spPr bwMode="gray">
          <a:xfrm flipH="1">
            <a:off x="1652366" y="2269415"/>
            <a:ext cx="1813560" cy="1461669"/>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4" idx="4"/>
            <a:endCxn id="12" idx="0"/>
          </p:cNvCxnSpPr>
          <p:nvPr/>
        </p:nvCxnSpPr>
        <p:spPr bwMode="gray">
          <a:xfrm>
            <a:off x="3465926" y="2269415"/>
            <a:ext cx="1767147" cy="1461669"/>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4"/>
            <a:endCxn id="13" idx="0"/>
          </p:cNvCxnSpPr>
          <p:nvPr/>
        </p:nvCxnSpPr>
        <p:spPr bwMode="gray">
          <a:xfrm>
            <a:off x="3465926" y="2269415"/>
            <a:ext cx="0" cy="742205"/>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3" idx="3"/>
            <a:endCxn id="11" idx="0"/>
          </p:cNvCxnSpPr>
          <p:nvPr/>
        </p:nvCxnSpPr>
        <p:spPr bwMode="gray">
          <a:xfrm flipH="1">
            <a:off x="1652366" y="3192554"/>
            <a:ext cx="1738614" cy="53853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5"/>
            <a:endCxn id="12" idx="0"/>
          </p:cNvCxnSpPr>
          <p:nvPr/>
        </p:nvCxnSpPr>
        <p:spPr bwMode="gray">
          <a:xfrm>
            <a:off x="3540871" y="3192554"/>
            <a:ext cx="1692202" cy="53853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1" idx="0"/>
            <a:endCxn id="12" idx="0"/>
          </p:cNvCxnSpPr>
          <p:nvPr/>
        </p:nvCxnSpPr>
        <p:spPr bwMode="gray">
          <a:xfrm>
            <a:off x="1652366" y="3731084"/>
            <a:ext cx="3580707"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6" name="矩形 35"/>
          <p:cNvSpPr/>
          <p:nvPr/>
        </p:nvSpPr>
        <p:spPr bwMode="gray">
          <a:xfrm>
            <a:off x="2891761" y="3411093"/>
            <a:ext cx="1168910" cy="276999"/>
          </a:xfrm>
          <a:prstGeom prst="rect">
            <a:avLst/>
          </a:prstGeom>
        </p:spPr>
        <p:txBody>
          <a:bodyPr wrap="none">
            <a:spAutoFit/>
          </a:bodyPr>
          <a:lstStyle/>
          <a:p>
            <a:pPr fontAlgn="ctr"/>
            <a:r>
              <a:rPr lang="en-US" sz="1200" dirty="0" smtClean="0">
                <a:latin typeface="Huawei Sans" panose="020C0503030203020204" pitchFamily="34" charset="0"/>
              </a:rPr>
              <a:t>Public system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3520291" y="2963588"/>
            <a:ext cx="891591" cy="276999"/>
          </a:xfrm>
          <a:prstGeom prst="rect">
            <a:avLst/>
          </a:prstGeom>
        </p:spPr>
        <p:txBody>
          <a:bodyPr wrap="none">
            <a:spAutoFit/>
          </a:bodyPr>
          <a:lstStyle/>
          <a:p>
            <a:pPr fontAlgn="ctr"/>
            <a:r>
              <a:rPr lang="en-US" sz="1200" dirty="0" smtClean="0">
                <a:latin typeface="Huawei Sans" panose="020C0503030203020204" pitchFamily="34" charset="0"/>
              </a:rPr>
              <a:t>Virtual-if0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838696" y="3461366"/>
            <a:ext cx="891591" cy="276999"/>
          </a:xfrm>
          <a:prstGeom prst="rect">
            <a:avLst/>
          </a:prstGeom>
        </p:spPr>
        <p:txBody>
          <a:bodyPr wrap="none">
            <a:spAutoFit/>
          </a:bodyPr>
          <a:lstStyle/>
          <a:p>
            <a:pPr fontAlgn="ctr"/>
            <a:r>
              <a:rPr lang="en-US" sz="1200" dirty="0" smtClean="0">
                <a:latin typeface="Huawei Sans" panose="020C0503030203020204" pitchFamily="34" charset="0"/>
              </a:rPr>
              <a:t>Virtual-if1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5153383" y="3461366"/>
            <a:ext cx="891591" cy="276999"/>
          </a:xfrm>
          <a:prstGeom prst="rect">
            <a:avLst/>
          </a:prstGeom>
        </p:spPr>
        <p:txBody>
          <a:bodyPr wrap="none">
            <a:spAutoFit/>
          </a:bodyPr>
          <a:lstStyle/>
          <a:p>
            <a:pPr fontAlgn="ctr"/>
            <a:r>
              <a:rPr lang="en-US" sz="1200" dirty="0" smtClean="0">
                <a:latin typeface="Huawei Sans" panose="020C0503030203020204" pitchFamily="34" charset="0"/>
              </a:rPr>
              <a:t>Virtual-if2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3579274" y="2129233"/>
            <a:ext cx="891591" cy="276999"/>
          </a:xfrm>
          <a:prstGeom prst="rect">
            <a:avLst/>
          </a:prstGeom>
        </p:spPr>
        <p:txBody>
          <a:bodyPr wrap="none">
            <a:spAutoFit/>
          </a:bodyPr>
          <a:lstStyle/>
          <a:p>
            <a:pPr fontAlgn="ctr"/>
            <a:r>
              <a:rPr lang="en-US" sz="1200" dirty="0" smtClean="0">
                <a:latin typeface="Huawei Sans" panose="020C0503030203020204" pitchFamily="34" charset="0"/>
              </a:rPr>
              <a:t>Virtual-if3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4"/>
          <p:cNvSpPr>
            <a:spLocks noChangeAspect="1"/>
          </p:cNvSpPr>
          <p:nvPr/>
        </p:nvSpPr>
        <p:spPr bwMode="gray">
          <a:xfrm>
            <a:off x="4985517" y="1581096"/>
            <a:ext cx="211977" cy="211977"/>
          </a:xfrm>
          <a:prstGeom prst="ellipse">
            <a:avLst/>
          </a:prstGeom>
          <a:solidFill>
            <a:srgbClr val="FF99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5197494" y="1548584"/>
            <a:ext cx="805029" cy="276999"/>
          </a:xfrm>
          <a:prstGeom prst="rect">
            <a:avLst/>
          </a:prstGeom>
        </p:spPr>
        <p:txBody>
          <a:bodyPr wrap="none">
            <a:spAutoFit/>
          </a:bodyPr>
          <a:lstStyle/>
          <a:p>
            <a:pPr fontAlgn="ctr"/>
            <a:r>
              <a:rPr lang="en-US" sz="1200" dirty="0" smtClean="0">
                <a:latin typeface="Huawei Sans" panose="020C0503030203020204" pitchFamily="34" charset="0"/>
              </a:rPr>
              <a:t>Virtual-if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H="1">
            <a:off x="4990201" y="1990793"/>
            <a:ext cx="221584"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3" name="矩形 52"/>
          <p:cNvSpPr/>
          <p:nvPr/>
        </p:nvSpPr>
        <p:spPr bwMode="gray">
          <a:xfrm>
            <a:off x="5197494" y="1858095"/>
            <a:ext cx="950901" cy="276999"/>
          </a:xfrm>
          <a:prstGeom prst="rect">
            <a:avLst/>
          </a:prstGeom>
        </p:spPr>
        <p:txBody>
          <a:bodyPr wrap="none">
            <a:spAutoFit/>
          </a:bodyPr>
          <a:lstStyle/>
          <a:p>
            <a:pPr fontAlgn="ctr"/>
            <a:r>
              <a:rPr lang="en-US" sz="1200" dirty="0" smtClean="0">
                <a:latin typeface="Huawei Sans" panose="020C0503030203020204" pitchFamily="34" charset="0"/>
              </a:rPr>
              <a:t>Virtual link</a:t>
            </a:r>
            <a:endParaRPr lang="en-US" sz="1200" dirty="0">
              <a:latin typeface="Huawei Sans" panose="020C0503030203020204" pitchFamily="34" charset="0"/>
            </a:endParaRPr>
          </a:p>
        </p:txBody>
      </p:sp>
      <p:sp>
        <p:nvSpPr>
          <p:cNvPr id="54" name="矩形 53"/>
          <p:cNvSpPr/>
          <p:nvPr/>
        </p:nvSpPr>
        <p:spPr bwMode="gray">
          <a:xfrm>
            <a:off x="6416870" y="1345372"/>
            <a:ext cx="5269193" cy="4016484"/>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400" dirty="0">
                <a:latin typeface="Huawei Sans" panose="020C0503030203020204" pitchFamily="34" charset="0"/>
              </a:rPr>
              <a:t>Virtual systems communicate with each other through virtual interfaces</a:t>
            </a:r>
            <a:r>
              <a:rPr lang="en-US" sz="1400" dirty="0" smtClean="0">
                <a:latin typeface="Huawei Sans" panose="020C0503030203020204" pitchFamily="34" charset="0"/>
              </a:rPr>
              <a:t>.</a:t>
            </a: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Virtual </a:t>
            </a:r>
            <a:r>
              <a:rPr lang="en-US" sz="1400" dirty="0">
                <a:latin typeface="Huawei Sans" panose="020C0503030203020204" pitchFamily="34" charset="0"/>
              </a:rPr>
              <a:t>interfaces are logical interfaces used for inter-virtual system communication. After a virtual system is created, the </a:t>
            </a:r>
            <a:r>
              <a:rPr lang="en-US" sz="1400" dirty="0" smtClean="0">
                <a:latin typeface="Huawei Sans" panose="020C0503030203020204" pitchFamily="34" charset="0"/>
              </a:rPr>
              <a:t>device </a:t>
            </a:r>
            <a:r>
              <a:rPr lang="en-US" sz="1400" dirty="0">
                <a:latin typeface="Huawei Sans" panose="020C0503030203020204" pitchFamily="34" charset="0"/>
              </a:rPr>
              <a:t>automatically creates a virtual interface for the virtual system.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A virtual interface can work properly only after it is assigned an IP address and added to a security zone.</a:t>
            </a:r>
          </a:p>
          <a:p>
            <a:pPr marL="285750" indent="-28575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Virtual interfaces are named in the format of </a:t>
            </a:r>
            <a:r>
              <a:rPr lang="en-US" sz="1400" b="1" dirty="0" smtClean="0">
                <a:latin typeface="Huawei Sans" panose="020C0503030203020204" pitchFamily="34" charset="0"/>
              </a:rPr>
              <a:t>Virtual-if</a:t>
            </a:r>
            <a:r>
              <a:rPr lang="en-US" sz="1400" dirty="0" smtClean="0">
                <a:latin typeface="Huawei Sans" panose="020C0503030203020204" pitchFamily="34" charset="0"/>
              </a:rPr>
              <a:t>+ </a:t>
            </a:r>
            <a:r>
              <a:rPr lang="en-US" sz="1400" i="1" dirty="0" smtClean="0">
                <a:latin typeface="Huawei Sans" panose="020C0503030203020204" pitchFamily="34" charset="0"/>
              </a:rPr>
              <a:t>I</a:t>
            </a:r>
            <a:r>
              <a:rPr lang="en-US" altLang="zh-CN" sz="1400" i="1" dirty="0" smtClean="0">
                <a:latin typeface="Huawei Sans" panose="020C0503030203020204" pitchFamily="34" charset="0"/>
              </a:rPr>
              <a:t>nterface </a:t>
            </a:r>
            <a:r>
              <a:rPr lang="en-US" sz="1400" i="1" dirty="0" smtClean="0">
                <a:latin typeface="Huawei Sans" panose="020C0503030203020204" pitchFamily="34" charset="0"/>
              </a:rPr>
              <a:t>number</a:t>
            </a:r>
            <a:r>
              <a:rPr lang="en-US" sz="1400" dirty="0" smtClean="0">
                <a:latin typeface="Huawei Sans" panose="020C0503030203020204" pitchFamily="34" charset="0"/>
              </a:rPr>
              <a:t>, with the virtual interface of the public system numbered 0 (Virtual-if0). Other virtual interfaces are automatically numbered from 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09534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75"/>
          <p:cNvSpPr/>
          <p:nvPr/>
        </p:nvSpPr>
        <p:spPr bwMode="gray">
          <a:xfrm>
            <a:off x="3198888" y="4120128"/>
            <a:ext cx="5652514" cy="2047326"/>
          </a:xfrm>
          <a:prstGeom prst="roundRect">
            <a:avLst>
              <a:gd name="adj" fmla="val 3088"/>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rot="10800000">
            <a:off x="2813909" y="3224607"/>
            <a:ext cx="3160235" cy="120599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64606 w 1219200"/>
              <a:gd name="connsiteY3" fmla="*/ 50040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208458 w 1219200"/>
              <a:gd name="connsiteY0" fmla="*/ 16680 h 509855"/>
              <a:gd name="connsiteX1" fmla="*/ 0 w 1219200"/>
              <a:gd name="connsiteY1" fmla="*/ 509855 h 509855"/>
              <a:gd name="connsiteX2" fmla="*/ 1219200 w 1219200"/>
              <a:gd name="connsiteY2" fmla="*/ 509855 h 509855"/>
              <a:gd name="connsiteX3" fmla="*/ 1044729 w 1219200"/>
              <a:gd name="connsiteY3" fmla="*/ 0 h 509855"/>
              <a:gd name="connsiteX0" fmla="*/ 208458 w 1219200"/>
              <a:gd name="connsiteY0" fmla="*/ 16680 h 509855"/>
              <a:gd name="connsiteX1" fmla="*/ 0 w 1219200"/>
              <a:gd name="connsiteY1" fmla="*/ 509855 h 509855"/>
              <a:gd name="connsiteX2" fmla="*/ 1219200 w 1219200"/>
              <a:gd name="connsiteY2" fmla="*/ 509855 h 509855"/>
              <a:gd name="connsiteX3" fmla="*/ 1023995 w 1219200"/>
              <a:gd name="connsiteY3" fmla="*/ 0 h 509855"/>
              <a:gd name="connsiteX0" fmla="*/ 208458 w 1606234"/>
              <a:gd name="connsiteY0" fmla="*/ 16680 h 765617"/>
              <a:gd name="connsiteX1" fmla="*/ 0 w 1606234"/>
              <a:gd name="connsiteY1" fmla="*/ 509855 h 765617"/>
              <a:gd name="connsiteX2" fmla="*/ 1606234 w 1606234"/>
              <a:gd name="connsiteY2" fmla="*/ 765617 h 765617"/>
              <a:gd name="connsiteX3" fmla="*/ 1023995 w 1606234"/>
              <a:gd name="connsiteY3" fmla="*/ 0 h 765617"/>
              <a:gd name="connsiteX0" fmla="*/ 478000 w 1875776"/>
              <a:gd name="connsiteY0" fmla="*/ 16680 h 765617"/>
              <a:gd name="connsiteX1" fmla="*/ 0 w 1875776"/>
              <a:gd name="connsiteY1" fmla="*/ 765617 h 765617"/>
              <a:gd name="connsiteX2" fmla="*/ 1875776 w 1875776"/>
              <a:gd name="connsiteY2" fmla="*/ 765617 h 765617"/>
              <a:gd name="connsiteX3" fmla="*/ 1293537 w 1875776"/>
              <a:gd name="connsiteY3" fmla="*/ 0 h 765617"/>
              <a:gd name="connsiteX0" fmla="*/ 478000 w 1799751"/>
              <a:gd name="connsiteY0" fmla="*/ 16680 h 765617"/>
              <a:gd name="connsiteX1" fmla="*/ 0 w 1799751"/>
              <a:gd name="connsiteY1" fmla="*/ 765617 h 765617"/>
              <a:gd name="connsiteX2" fmla="*/ 1799751 w 1799751"/>
              <a:gd name="connsiteY2" fmla="*/ 659976 h 765617"/>
              <a:gd name="connsiteX3" fmla="*/ 1293537 w 1799751"/>
              <a:gd name="connsiteY3" fmla="*/ 0 h 765617"/>
              <a:gd name="connsiteX0" fmla="*/ 560936 w 1882687"/>
              <a:gd name="connsiteY0" fmla="*/ 16680 h 659976"/>
              <a:gd name="connsiteX1" fmla="*/ 0 w 1882687"/>
              <a:gd name="connsiteY1" fmla="*/ 654416 h 659976"/>
              <a:gd name="connsiteX2" fmla="*/ 1882687 w 1882687"/>
              <a:gd name="connsiteY2" fmla="*/ 659976 h 659976"/>
              <a:gd name="connsiteX3" fmla="*/ 1376473 w 1882687"/>
              <a:gd name="connsiteY3" fmla="*/ 0 h 659976"/>
            </a:gdLst>
            <a:ahLst/>
            <a:cxnLst>
              <a:cxn ang="0">
                <a:pos x="connsiteX0" y="connsiteY0"/>
              </a:cxn>
              <a:cxn ang="0">
                <a:pos x="connsiteX1" y="connsiteY1"/>
              </a:cxn>
              <a:cxn ang="0">
                <a:pos x="connsiteX2" y="connsiteY2"/>
              </a:cxn>
              <a:cxn ang="0">
                <a:pos x="connsiteX3" y="connsiteY3"/>
              </a:cxn>
            </a:cxnLst>
            <a:rect l="l" t="t" r="r" b="b"/>
            <a:pathLst>
              <a:path w="1882687" h="659976">
                <a:moveTo>
                  <a:pt x="560936" y="16680"/>
                </a:moveTo>
                <a:lnTo>
                  <a:pt x="0" y="654416"/>
                </a:lnTo>
                <a:lnTo>
                  <a:pt x="1882687" y="659976"/>
                </a:lnTo>
                <a:lnTo>
                  <a:pt x="1376473" y="0"/>
                </a:lnTo>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Virtual System Communication with the Public System</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a:xfrm>
            <a:off x="455612" y="1052514"/>
            <a:ext cx="11293476" cy="706575"/>
          </a:xfrm>
        </p:spPr>
        <p:txBody>
          <a:bodyPr/>
          <a:lstStyle/>
          <a:p>
            <a:r>
              <a:rPr lang="en-US" altLang="zh-CN" sz="1600" smtClean="0"/>
              <a:t>Users on network segment 10.3.0.0/24 in virtual system A access the Internet server 3.3.3.3 through GE1/0/1 of the public system.</a:t>
            </a:r>
          </a:p>
          <a:p>
            <a:endParaRPr lang="zh-CN" altLang="en-US" sz="1600" dirty="0"/>
          </a:p>
        </p:txBody>
      </p:sp>
      <p:sp>
        <p:nvSpPr>
          <p:cNvPr id="8" name="圆角矩形 75"/>
          <p:cNvSpPr/>
          <p:nvPr/>
        </p:nvSpPr>
        <p:spPr bwMode="gray">
          <a:xfrm>
            <a:off x="3751456" y="4366591"/>
            <a:ext cx="1259521" cy="155440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7051948" y="4366591"/>
            <a:ext cx="1259521" cy="155440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2899941" y="5171201"/>
            <a:ext cx="851515" cy="307777"/>
          </a:xfrm>
          <a:prstGeom prst="rect">
            <a:avLst/>
          </a:prstGeom>
        </p:spPr>
        <p:txBody>
          <a:bodyPr wrap="none">
            <a:spAutoFit/>
          </a:bodyPr>
          <a:lstStyle/>
          <a:p>
            <a:pPr fontAlgn="ctr"/>
            <a:r>
              <a:rPr lang="en-US" sz="1400" dirty="0" smtClean="0">
                <a:latin typeface="Huawei Sans" panose="020C0503030203020204" pitchFamily="34" charset="0"/>
              </a:rPr>
              <a:t>GE1/0/2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a:off x="1734823" y="5123337"/>
            <a:ext cx="19451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4" name="Oval 4"/>
          <p:cNvSpPr>
            <a:spLocks noChangeAspect="1"/>
          </p:cNvSpPr>
          <p:nvPr/>
        </p:nvSpPr>
        <p:spPr bwMode="gray">
          <a:xfrm>
            <a:off x="3679962" y="5009909"/>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Oval 4"/>
          <p:cNvSpPr>
            <a:spLocks noChangeAspect="1"/>
          </p:cNvSpPr>
          <p:nvPr/>
        </p:nvSpPr>
        <p:spPr bwMode="gray">
          <a:xfrm>
            <a:off x="4899511" y="5009909"/>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val 4"/>
          <p:cNvSpPr>
            <a:spLocks noChangeAspect="1"/>
          </p:cNvSpPr>
          <p:nvPr/>
        </p:nvSpPr>
        <p:spPr bwMode="gray">
          <a:xfrm>
            <a:off x="6981972" y="5009909"/>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val 4"/>
          <p:cNvSpPr>
            <a:spLocks noChangeAspect="1"/>
          </p:cNvSpPr>
          <p:nvPr/>
        </p:nvSpPr>
        <p:spPr bwMode="gray">
          <a:xfrm>
            <a:off x="8232001" y="5009909"/>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4960726" y="5171201"/>
            <a:ext cx="1013419" cy="307777"/>
          </a:xfrm>
          <a:prstGeom prst="rect">
            <a:avLst/>
          </a:prstGeom>
        </p:spPr>
        <p:txBody>
          <a:bodyPr wrap="none">
            <a:spAutoFit/>
          </a:bodyPr>
          <a:lstStyle/>
          <a:p>
            <a:pPr fontAlgn="ctr"/>
            <a:r>
              <a:rPr lang="en-US" sz="1400" dirty="0" smtClean="0">
                <a:latin typeface="Huawei Sans" panose="020C0503030203020204" pitchFamily="34" charset="0"/>
              </a:rPr>
              <a:t>Virtual-if1</a:t>
            </a:r>
            <a:endParaRPr lang="en-US" sz="1400" dirty="0">
              <a:latin typeface="Huawei Sans" panose="020C0503030203020204" pitchFamily="34" charset="0"/>
            </a:endParaRPr>
          </a:p>
        </p:txBody>
      </p:sp>
      <p:cxnSp>
        <p:nvCxnSpPr>
          <p:cNvPr id="19" name="直接连接符 18"/>
          <p:cNvCxnSpPr/>
          <p:nvPr/>
        </p:nvCxnSpPr>
        <p:spPr bwMode="gray">
          <a:xfrm>
            <a:off x="5106809" y="5123337"/>
            <a:ext cx="1875163"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8443978" y="5123337"/>
            <a:ext cx="19451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bwMode="gray">
          <a:xfrm>
            <a:off x="8381445" y="5171201"/>
            <a:ext cx="851515" cy="307777"/>
          </a:xfrm>
          <a:prstGeom prst="rect">
            <a:avLst/>
          </a:prstGeom>
        </p:spPr>
        <p:txBody>
          <a:bodyPr wrap="none">
            <a:spAutoFit/>
          </a:bodyPr>
          <a:lstStyle/>
          <a:p>
            <a:pPr fontAlgn="ctr"/>
            <a:r>
              <a:rPr lang="en-US" sz="1400" dirty="0" smtClean="0">
                <a:latin typeface="Huawei Sans" panose="020C0503030203020204" pitchFamily="34" charset="0"/>
              </a:rPr>
              <a:t>GE1/0/1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1733336" y="4386911"/>
            <a:ext cx="579005" cy="307777"/>
          </a:xfrm>
          <a:prstGeom prst="rect">
            <a:avLst/>
          </a:prstGeom>
        </p:spPr>
        <p:txBody>
          <a:bodyPr wrap="none">
            <a:spAutoFit/>
          </a:bodyPr>
          <a:lstStyle/>
          <a:p>
            <a:pPr fontAlgn="ctr"/>
            <a:r>
              <a:rPr lang="en-US" sz="1400" dirty="0" smtClean="0">
                <a:latin typeface="Huawei Sans" panose="020C0503030203020204" pitchFamily="34" charset="0"/>
              </a:rPr>
              <a:t>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bwMode="gray">
          <a:xfrm>
            <a:off x="2344732" y="4506603"/>
            <a:ext cx="1335230" cy="502610"/>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Lst>
            <a:ahLst/>
            <a:cxnLst>
              <a:cxn ang="0">
                <a:pos x="connsiteX0" y="connsiteY0"/>
              </a:cxn>
              <a:cxn ang="0">
                <a:pos x="connsiteX1" y="connsiteY1"/>
              </a:cxn>
            </a:cxnLst>
            <a:rect l="l" t="t" r="r" b="b"/>
            <a:pathLst>
              <a:path w="1666240" h="502610">
                <a:moveTo>
                  <a:pt x="0" y="4770"/>
                </a:moveTo>
                <a:cubicBezTo>
                  <a:pt x="626533" y="-17243"/>
                  <a:pt x="1110826" y="19163"/>
                  <a:pt x="1666240" y="502610"/>
                </a:cubicBezTo>
              </a:path>
            </a:pathLst>
          </a:custGeom>
          <a:noFill/>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6027187" y="5171201"/>
            <a:ext cx="1013419" cy="307777"/>
          </a:xfrm>
          <a:prstGeom prst="rect">
            <a:avLst/>
          </a:prstGeom>
        </p:spPr>
        <p:txBody>
          <a:bodyPr wrap="none">
            <a:spAutoFit/>
          </a:bodyPr>
          <a:lstStyle/>
          <a:p>
            <a:pPr fontAlgn="ctr"/>
            <a:r>
              <a:rPr lang="en-US" sz="1400" dirty="0" smtClean="0">
                <a:latin typeface="Huawei Sans" panose="020C0503030203020204" pitchFamily="34" charset="0"/>
              </a:rPr>
              <a:t>Virtual-if0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4"/>
          <p:cNvSpPr>
            <a:spLocks noChangeAspect="1"/>
          </p:cNvSpPr>
          <p:nvPr/>
        </p:nvSpPr>
        <p:spPr bwMode="gray">
          <a:xfrm>
            <a:off x="2235720" y="4410335"/>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a:off x="3856164" y="4633020"/>
            <a:ext cx="1097915" cy="367382"/>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Lst>
            <a:ahLst/>
            <a:cxnLst>
              <a:cxn ang="0">
                <a:pos x="connsiteX0" y="connsiteY0"/>
              </a:cxn>
              <a:cxn ang="0">
                <a:pos x="connsiteX1" y="connsiteY1"/>
              </a:cxn>
            </a:cxnLst>
            <a:rect l="l" t="t" r="r" b="b"/>
            <a:pathLst>
              <a:path w="1097915" h="367382">
                <a:moveTo>
                  <a:pt x="0" y="343252"/>
                </a:moveTo>
                <a:cubicBezTo>
                  <a:pt x="293793" y="-115641"/>
                  <a:pt x="725381" y="-121145"/>
                  <a:pt x="1097915" y="367382"/>
                </a:cubicBezTo>
              </a:path>
            </a:pathLst>
          </a:custGeom>
          <a:noFill/>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任意多边形 35"/>
          <p:cNvSpPr/>
          <p:nvPr/>
        </p:nvSpPr>
        <p:spPr bwMode="gray">
          <a:xfrm>
            <a:off x="7193949" y="4633020"/>
            <a:ext cx="986267" cy="367382"/>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Lst>
            <a:ahLst/>
            <a:cxnLst>
              <a:cxn ang="0">
                <a:pos x="connsiteX0" y="connsiteY0"/>
              </a:cxn>
              <a:cxn ang="0">
                <a:pos x="connsiteX1" y="connsiteY1"/>
              </a:cxn>
            </a:cxnLst>
            <a:rect l="l" t="t" r="r" b="b"/>
            <a:pathLst>
              <a:path w="1097915" h="367382">
                <a:moveTo>
                  <a:pt x="0" y="343252"/>
                </a:moveTo>
                <a:cubicBezTo>
                  <a:pt x="293793" y="-115641"/>
                  <a:pt x="725381" y="-121145"/>
                  <a:pt x="1097915" y="367382"/>
                </a:cubicBezTo>
              </a:path>
            </a:pathLst>
          </a:custGeom>
          <a:noFill/>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
          <a:xfrm>
            <a:off x="8432245" y="4597207"/>
            <a:ext cx="1750305" cy="352395"/>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 name="connsiteX0" fmla="*/ 0 w 1091394"/>
              <a:gd name="connsiteY0" fmla="*/ 348935 h 361635"/>
              <a:gd name="connsiteX1" fmla="*/ 1091394 w 1091394"/>
              <a:gd name="connsiteY1" fmla="*/ 361635 h 361635"/>
              <a:gd name="connsiteX0" fmla="*/ 0 w 1091394"/>
              <a:gd name="connsiteY0" fmla="*/ 344671 h 357371"/>
              <a:gd name="connsiteX1" fmla="*/ 1091394 w 1091394"/>
              <a:gd name="connsiteY1" fmla="*/ 357371 h 357371"/>
              <a:gd name="connsiteX0" fmla="*/ 0 w 1027629"/>
              <a:gd name="connsiteY0" fmla="*/ 371417 h 371417"/>
              <a:gd name="connsiteX1" fmla="*/ 1027629 w 1027629"/>
              <a:gd name="connsiteY1" fmla="*/ 333317 h 371417"/>
              <a:gd name="connsiteX0" fmla="*/ 0 w 998645"/>
              <a:gd name="connsiteY0" fmla="*/ 349855 h 352395"/>
              <a:gd name="connsiteX1" fmla="*/ 998645 w 998645"/>
              <a:gd name="connsiteY1" fmla="*/ 352395 h 352395"/>
            </a:gdLst>
            <a:ahLst/>
            <a:cxnLst>
              <a:cxn ang="0">
                <a:pos x="connsiteX0" y="connsiteY0"/>
              </a:cxn>
              <a:cxn ang="0">
                <a:pos x="connsiteX1" y="connsiteY1"/>
              </a:cxn>
            </a:cxnLst>
            <a:rect l="l" t="t" r="r" b="b"/>
            <a:pathLst>
              <a:path w="998645" h="352395">
                <a:moveTo>
                  <a:pt x="0" y="349855"/>
                </a:moveTo>
                <a:cubicBezTo>
                  <a:pt x="326400" y="-97608"/>
                  <a:pt x="626111" y="-136132"/>
                  <a:pt x="998645" y="352395"/>
                </a:cubicBezTo>
              </a:path>
            </a:pathLst>
          </a:custGeom>
          <a:noFill/>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38"/>
          <p:cNvSpPr/>
          <p:nvPr/>
        </p:nvSpPr>
        <p:spPr bwMode="gray">
          <a:xfrm>
            <a:off x="5169134" y="4597207"/>
            <a:ext cx="1750305" cy="352395"/>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 name="connsiteX0" fmla="*/ 0 w 1091394"/>
              <a:gd name="connsiteY0" fmla="*/ 348935 h 361635"/>
              <a:gd name="connsiteX1" fmla="*/ 1091394 w 1091394"/>
              <a:gd name="connsiteY1" fmla="*/ 361635 h 361635"/>
              <a:gd name="connsiteX0" fmla="*/ 0 w 1091394"/>
              <a:gd name="connsiteY0" fmla="*/ 344671 h 357371"/>
              <a:gd name="connsiteX1" fmla="*/ 1091394 w 1091394"/>
              <a:gd name="connsiteY1" fmla="*/ 357371 h 357371"/>
              <a:gd name="connsiteX0" fmla="*/ 0 w 1027629"/>
              <a:gd name="connsiteY0" fmla="*/ 371417 h 371417"/>
              <a:gd name="connsiteX1" fmla="*/ 1027629 w 1027629"/>
              <a:gd name="connsiteY1" fmla="*/ 333317 h 371417"/>
              <a:gd name="connsiteX0" fmla="*/ 0 w 998645"/>
              <a:gd name="connsiteY0" fmla="*/ 349855 h 352395"/>
              <a:gd name="connsiteX1" fmla="*/ 998645 w 998645"/>
              <a:gd name="connsiteY1" fmla="*/ 352395 h 352395"/>
            </a:gdLst>
            <a:ahLst/>
            <a:cxnLst>
              <a:cxn ang="0">
                <a:pos x="connsiteX0" y="connsiteY0"/>
              </a:cxn>
              <a:cxn ang="0">
                <a:pos x="connsiteX1" y="connsiteY1"/>
              </a:cxn>
            </a:cxnLst>
            <a:rect l="l" t="t" r="r" b="b"/>
            <a:pathLst>
              <a:path w="998645" h="352395">
                <a:moveTo>
                  <a:pt x="0" y="349855"/>
                </a:moveTo>
                <a:cubicBezTo>
                  <a:pt x="326400" y="-97608"/>
                  <a:pt x="626111" y="-136132"/>
                  <a:pt x="998645" y="352395"/>
                </a:cubicBezTo>
              </a:path>
            </a:pathLst>
          </a:custGeom>
          <a:noFill/>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0" name="表格 39"/>
          <p:cNvGraphicFramePr>
            <a:graphicFrameLocks noGrp="1"/>
          </p:cNvGraphicFramePr>
          <p:nvPr>
            <p:extLst/>
          </p:nvPr>
        </p:nvGraphicFramePr>
        <p:xfrm>
          <a:off x="2836097" y="1873213"/>
          <a:ext cx="3138048" cy="1341120"/>
        </p:xfrm>
        <a:graphic>
          <a:graphicData uri="http://schemas.openxmlformats.org/drawingml/2006/table">
            <a:tbl>
              <a:tblPr firstRow="1" bandRow="1">
                <a:tableStyleId>{72833802-FEF1-4C79-8D5D-14CF1EAF98D9}</a:tableStyleId>
              </a:tblPr>
              <a:tblGrid>
                <a:gridCol w="1245015"/>
                <a:gridCol w="1078029"/>
                <a:gridCol w="815004"/>
              </a:tblGrid>
              <a:tr h="259303">
                <a:tc>
                  <a:txBody>
                    <a:bodyPr/>
                    <a:lstStyle/>
                    <a:p>
                      <a:pPr algn="ctr" fontAlgn="ctr"/>
                      <a:r>
                        <a:rPr lang="en-US" sz="1400" b="1" dirty="0" smtClean="0">
                          <a:solidFill>
                            <a:schemeClr val="tx1"/>
                          </a:solidFill>
                          <a:latin typeface="Huawei Sans" panose="020C0503030203020204" pitchFamily="34" charset="0"/>
                        </a:rPr>
                        <a:t>Destination IP Address</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Outbound Interface</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Next Hop</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7278">
                <a:tc>
                  <a:txBody>
                    <a:bodyPr/>
                    <a:lstStyle/>
                    <a:p>
                      <a:pPr algn="ctr" fontAlgn="ctr"/>
                      <a:r>
                        <a:rPr lang="en-US" sz="1200" dirty="0" smtClean="0">
                          <a:latin typeface="Huawei Sans" panose="020C0503030203020204" pitchFamily="34" charset="0"/>
                        </a:rPr>
                        <a:t>0.0.0.0/0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Virtual-if0</a:t>
                      </a:r>
                      <a:endParaRPr lang="en-US" sz="1200" dirty="0">
                        <a:latin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0.0.0.0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7278">
                <a:tc>
                  <a:txBody>
                    <a:bodyPr/>
                    <a:lstStyle/>
                    <a:p>
                      <a:pPr algn="ctr" fontAlgn="ctr"/>
                      <a:r>
                        <a:rPr lang="en-US" sz="1200" dirty="0" smtClean="0">
                          <a:latin typeface="Huawei Sans" panose="020C0503030203020204" pitchFamily="34" charset="0"/>
                        </a:rPr>
                        <a:t>10.3.0.0/24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GE1/0/2</a:t>
                      </a:r>
                      <a:endParaRPr lang="en-US" sz="1200" dirty="0">
                        <a:latin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10.1.1.2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7278">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0000" marR="90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348527" y="4927776"/>
            <a:ext cx="490909" cy="401652"/>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358036" y="4927776"/>
            <a:ext cx="490909" cy="401652"/>
          </a:xfrm>
          <a:prstGeom prst="rect">
            <a:avLst/>
          </a:prstGeom>
          <a:noFill/>
        </p:spPr>
      </p:pic>
      <p:sp>
        <p:nvSpPr>
          <p:cNvPr id="43" name="Freeform 159"/>
          <p:cNvSpPr/>
          <p:nvPr/>
        </p:nvSpPr>
        <p:spPr bwMode="gray">
          <a:xfrm flipH="1">
            <a:off x="627445" y="4199631"/>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smtClean="0">
                <a:solidFill>
                  <a:schemeClr val="tx1"/>
                </a:solidFill>
                <a:latin typeface="Huawei Sans" panose="020C0503030203020204" pitchFamily="34" charset="0"/>
              </a:rPr>
              <a:t>Source</a:t>
            </a:r>
          </a:p>
          <a:p>
            <a:pPr algn="ctr" fontAlgn="ctr"/>
            <a:r>
              <a:rPr lang="en-US" sz="1200" dirty="0" smtClean="0">
                <a:solidFill>
                  <a:schemeClr val="tx1"/>
                </a:solidFill>
                <a:latin typeface="Huawei Sans" panose="020C0503030203020204" pitchFamily="34" charset="0"/>
              </a:rPr>
              <a:t>10.3.0.0/24</a:t>
            </a:r>
            <a:endParaRPr lang="en-US" sz="1200" dirty="0">
              <a:solidFill>
                <a:schemeClr val="tx1"/>
              </a:solidFill>
              <a:latin typeface="Huawei Sans" panose="020C0503030203020204" pitchFamily="34" charset="0"/>
            </a:endParaRPr>
          </a:p>
        </p:txBody>
      </p:sp>
      <p:sp>
        <p:nvSpPr>
          <p:cNvPr id="44" name="Freeform 159"/>
          <p:cNvSpPr/>
          <p:nvPr/>
        </p:nvSpPr>
        <p:spPr bwMode="gray">
          <a:xfrm flipH="1">
            <a:off x="10634571" y="4199631"/>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fontAlgn="ctr"/>
            <a:r>
              <a:rPr lang="en-US" sz="1200" dirty="0" smtClean="0">
                <a:solidFill>
                  <a:schemeClr val="tx1"/>
                </a:solidFill>
                <a:latin typeface="Huawei Sans" panose="020C0503030203020204" pitchFamily="34" charset="0"/>
              </a:rPr>
              <a:t>Destination</a:t>
            </a:r>
          </a:p>
          <a:p>
            <a:pPr algn="ctr" fontAlgn="ctr"/>
            <a:r>
              <a:rPr lang="en-US" sz="1200" dirty="0" smtClean="0">
                <a:solidFill>
                  <a:schemeClr val="tx1"/>
                </a:solidFill>
                <a:latin typeface="Huawei Sans" panose="020C0503030203020204" pitchFamily="34" charset="0"/>
              </a:rPr>
              <a:t>3.3.3.3/24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1811862" y="5171201"/>
            <a:ext cx="814647" cy="307777"/>
          </a:xfrm>
          <a:prstGeom prst="rect">
            <a:avLst/>
          </a:prstGeom>
        </p:spPr>
        <p:txBody>
          <a:bodyPr wrap="none">
            <a:spAutoFit/>
          </a:bodyPr>
          <a:lstStyle/>
          <a:p>
            <a:pPr fontAlgn="ctr"/>
            <a:r>
              <a:rPr lang="en-US" sz="1400" dirty="0" smtClean="0">
                <a:latin typeface="Huawei Sans" panose="020C0503030203020204" pitchFamily="34" charset="0"/>
              </a:rPr>
              <a:t>10.1.1.2</a:t>
            </a:r>
            <a:endParaRPr lang="en-US" sz="1400" dirty="0">
              <a:latin typeface="Huawei Sans" panose="020C0503030203020204" pitchFamily="34" charset="0"/>
            </a:endParaRPr>
          </a:p>
        </p:txBody>
      </p:sp>
      <p:sp>
        <p:nvSpPr>
          <p:cNvPr id="48" name="矩形 47"/>
          <p:cNvSpPr/>
          <p:nvPr/>
        </p:nvSpPr>
        <p:spPr bwMode="gray">
          <a:xfrm>
            <a:off x="3759468" y="5389450"/>
            <a:ext cx="1258154" cy="523220"/>
          </a:xfrm>
          <a:prstGeom prst="rect">
            <a:avLst/>
          </a:prstGeom>
        </p:spPr>
        <p:txBody>
          <a:bodyPr wrap="square">
            <a:spAutoFit/>
          </a:bodyPr>
          <a:lstStyle/>
          <a:p>
            <a:pPr algn="ctr" fontAlgn="ctr"/>
            <a:r>
              <a:rPr lang="en-US" sz="1400" dirty="0" smtClean="0">
                <a:latin typeface="Huawei Sans" panose="020C0503030203020204" pitchFamily="34" charset="0"/>
              </a:rPr>
              <a:t>Virtual system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7131415" y="5389450"/>
            <a:ext cx="1100586" cy="523220"/>
          </a:xfrm>
          <a:prstGeom prst="rect">
            <a:avLst/>
          </a:prstGeom>
        </p:spPr>
        <p:txBody>
          <a:bodyPr wrap="square">
            <a:spAutoFit/>
          </a:bodyPr>
          <a:lstStyle/>
          <a:p>
            <a:pPr algn="ctr" fontAlgn="ctr"/>
            <a:r>
              <a:rPr lang="en-US" sz="1400" dirty="0" smtClean="0">
                <a:latin typeface="Huawei Sans" panose="020C0503030203020204" pitchFamily="34" charset="0"/>
              </a:rPr>
              <a:t>Public system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2939956" y="3254962"/>
            <a:ext cx="2882520" cy="307777"/>
          </a:xfrm>
          <a:prstGeom prst="rect">
            <a:avLst/>
          </a:prstGeom>
        </p:spPr>
        <p:txBody>
          <a:bodyPr wrap="none">
            <a:spAutoFit/>
          </a:bodyPr>
          <a:lstStyle/>
          <a:p>
            <a:pPr fontAlgn="ctr"/>
            <a:r>
              <a:rPr lang="en-US" sz="1400" dirty="0" smtClean="0">
                <a:latin typeface="Huawei Sans" panose="020C0503030203020204" pitchFamily="34" charset="0"/>
              </a:rPr>
              <a:t>Routing table of virtual system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rot="10800000">
            <a:off x="6394205" y="3224607"/>
            <a:ext cx="3154055" cy="120599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64606 w 1219200"/>
              <a:gd name="connsiteY3" fmla="*/ 50040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208458 w 1219200"/>
              <a:gd name="connsiteY0" fmla="*/ 16680 h 509855"/>
              <a:gd name="connsiteX1" fmla="*/ 0 w 1219200"/>
              <a:gd name="connsiteY1" fmla="*/ 509855 h 509855"/>
              <a:gd name="connsiteX2" fmla="*/ 1219200 w 1219200"/>
              <a:gd name="connsiteY2" fmla="*/ 509855 h 509855"/>
              <a:gd name="connsiteX3" fmla="*/ 1044729 w 1219200"/>
              <a:gd name="connsiteY3" fmla="*/ 0 h 509855"/>
              <a:gd name="connsiteX0" fmla="*/ 208458 w 1219200"/>
              <a:gd name="connsiteY0" fmla="*/ 16680 h 509855"/>
              <a:gd name="connsiteX1" fmla="*/ 0 w 1219200"/>
              <a:gd name="connsiteY1" fmla="*/ 509855 h 509855"/>
              <a:gd name="connsiteX2" fmla="*/ 1219200 w 1219200"/>
              <a:gd name="connsiteY2" fmla="*/ 509855 h 509855"/>
              <a:gd name="connsiteX3" fmla="*/ 1023995 w 1219200"/>
              <a:gd name="connsiteY3" fmla="*/ 0 h 509855"/>
              <a:gd name="connsiteX0" fmla="*/ 208458 w 1606234"/>
              <a:gd name="connsiteY0" fmla="*/ 16680 h 765617"/>
              <a:gd name="connsiteX1" fmla="*/ 0 w 1606234"/>
              <a:gd name="connsiteY1" fmla="*/ 509855 h 765617"/>
              <a:gd name="connsiteX2" fmla="*/ 1606234 w 1606234"/>
              <a:gd name="connsiteY2" fmla="*/ 765617 h 765617"/>
              <a:gd name="connsiteX3" fmla="*/ 1023995 w 1606234"/>
              <a:gd name="connsiteY3" fmla="*/ 0 h 765617"/>
              <a:gd name="connsiteX0" fmla="*/ 478000 w 1875776"/>
              <a:gd name="connsiteY0" fmla="*/ 16680 h 765617"/>
              <a:gd name="connsiteX1" fmla="*/ 0 w 1875776"/>
              <a:gd name="connsiteY1" fmla="*/ 765617 h 765617"/>
              <a:gd name="connsiteX2" fmla="*/ 1875776 w 1875776"/>
              <a:gd name="connsiteY2" fmla="*/ 765617 h 765617"/>
              <a:gd name="connsiteX3" fmla="*/ 1293537 w 1875776"/>
              <a:gd name="connsiteY3" fmla="*/ 0 h 765617"/>
              <a:gd name="connsiteX0" fmla="*/ 478000 w 1799751"/>
              <a:gd name="connsiteY0" fmla="*/ 16680 h 765617"/>
              <a:gd name="connsiteX1" fmla="*/ 0 w 1799751"/>
              <a:gd name="connsiteY1" fmla="*/ 765617 h 765617"/>
              <a:gd name="connsiteX2" fmla="*/ 1799751 w 1799751"/>
              <a:gd name="connsiteY2" fmla="*/ 659976 h 765617"/>
              <a:gd name="connsiteX3" fmla="*/ 1293537 w 1799751"/>
              <a:gd name="connsiteY3" fmla="*/ 0 h 765617"/>
              <a:gd name="connsiteX0" fmla="*/ 560936 w 1882687"/>
              <a:gd name="connsiteY0" fmla="*/ 16680 h 659976"/>
              <a:gd name="connsiteX1" fmla="*/ 0 w 1882687"/>
              <a:gd name="connsiteY1" fmla="*/ 654416 h 659976"/>
              <a:gd name="connsiteX2" fmla="*/ 1882687 w 1882687"/>
              <a:gd name="connsiteY2" fmla="*/ 659976 h 659976"/>
              <a:gd name="connsiteX3" fmla="*/ 1376473 w 1882687"/>
              <a:gd name="connsiteY3" fmla="*/ 0 h 659976"/>
            </a:gdLst>
            <a:ahLst/>
            <a:cxnLst>
              <a:cxn ang="0">
                <a:pos x="connsiteX0" y="connsiteY0"/>
              </a:cxn>
              <a:cxn ang="0">
                <a:pos x="connsiteX1" y="connsiteY1"/>
              </a:cxn>
              <a:cxn ang="0">
                <a:pos x="connsiteX2" y="connsiteY2"/>
              </a:cxn>
              <a:cxn ang="0">
                <a:pos x="connsiteX3" y="connsiteY3"/>
              </a:cxn>
            </a:cxnLst>
            <a:rect l="l" t="t" r="r" b="b"/>
            <a:pathLst>
              <a:path w="1882687" h="659976">
                <a:moveTo>
                  <a:pt x="560936" y="16680"/>
                </a:moveTo>
                <a:lnTo>
                  <a:pt x="0" y="654416"/>
                </a:lnTo>
                <a:lnTo>
                  <a:pt x="1882687" y="659976"/>
                </a:lnTo>
                <a:lnTo>
                  <a:pt x="1376473" y="0"/>
                </a:lnTo>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3" name="表格 52"/>
          <p:cNvGraphicFramePr>
            <a:graphicFrameLocks noGrp="1"/>
          </p:cNvGraphicFramePr>
          <p:nvPr>
            <p:extLst/>
          </p:nvPr>
        </p:nvGraphicFramePr>
        <p:xfrm>
          <a:off x="6385452" y="1873213"/>
          <a:ext cx="3162809" cy="1341120"/>
        </p:xfrm>
        <a:graphic>
          <a:graphicData uri="http://schemas.openxmlformats.org/drawingml/2006/table">
            <a:tbl>
              <a:tblPr firstRow="1" bandRow="1">
                <a:tableStyleId>{72833802-FEF1-4C79-8D5D-14CF1EAF98D9}</a:tableStyleId>
              </a:tblPr>
              <a:tblGrid>
                <a:gridCol w="1199255"/>
                <a:gridCol w="1087655"/>
                <a:gridCol w="875899"/>
              </a:tblGrid>
              <a:tr h="271809">
                <a:tc>
                  <a:txBody>
                    <a:bodyPr/>
                    <a:lstStyle/>
                    <a:p>
                      <a:pPr algn="ctr" fontAlgn="ctr"/>
                      <a:r>
                        <a:rPr lang="en-US" sz="1400" b="1" dirty="0" smtClean="0">
                          <a:solidFill>
                            <a:schemeClr val="tx1"/>
                          </a:solidFill>
                          <a:latin typeface="Huawei Sans" panose="020C0503030203020204" pitchFamily="34" charset="0"/>
                        </a:rPr>
                        <a:t>Destination IP Address</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Outbound Interface</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Next Hop</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43899">
                <a:tc>
                  <a:txBody>
                    <a:bodyPr/>
                    <a:lstStyle/>
                    <a:p>
                      <a:pPr algn="ctr" fontAlgn="ctr"/>
                      <a:r>
                        <a:rPr lang="en-US" sz="1200" dirty="0" smtClean="0">
                          <a:latin typeface="Huawei Sans" panose="020C0503030203020204" pitchFamily="34" charset="0"/>
                        </a:rPr>
                        <a:t>0.0.0.0/0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GE1/0/1</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1.1.1.254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3899">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3899">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4" name="矩形 53"/>
          <p:cNvSpPr/>
          <p:nvPr/>
        </p:nvSpPr>
        <p:spPr bwMode="gray">
          <a:xfrm>
            <a:off x="6581355" y="3254962"/>
            <a:ext cx="2997937" cy="307777"/>
          </a:xfrm>
          <a:prstGeom prst="rect">
            <a:avLst/>
          </a:prstGeom>
        </p:spPr>
        <p:txBody>
          <a:bodyPr wrap="none">
            <a:spAutoFit/>
          </a:bodyPr>
          <a:lstStyle/>
          <a:p>
            <a:pPr fontAlgn="ctr"/>
            <a:r>
              <a:rPr lang="en-US" sz="1400" dirty="0" smtClean="0">
                <a:latin typeface="Huawei Sans" panose="020C0503030203020204" pitchFamily="34" charset="0"/>
              </a:rPr>
              <a:t>Routing table of the public system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Oval 4"/>
          <p:cNvSpPr>
            <a:spLocks noChangeAspect="1"/>
          </p:cNvSpPr>
          <p:nvPr/>
        </p:nvSpPr>
        <p:spPr bwMode="gray">
          <a:xfrm>
            <a:off x="4295108" y="4255479"/>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2774726" y="3583085"/>
            <a:ext cx="3227638" cy="523220"/>
          </a:xfrm>
          <a:prstGeom prst="rect">
            <a:avLst/>
          </a:prstGeom>
        </p:spPr>
        <p:txBody>
          <a:bodyPr wrap="square">
            <a:spAutoFit/>
          </a:bodyPr>
          <a:lstStyle/>
          <a:p>
            <a:pPr algn="ctr" fontAlgn="ctr"/>
            <a:r>
              <a:rPr lang="en-US" sz="1400" dirty="0" smtClean="0">
                <a:latin typeface="Huawei Sans" panose="020C0503030203020204" pitchFamily="34" charset="0"/>
              </a:rPr>
              <a:t>Forwards data based on the routing table and establishes a session.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bwMode="gray">
          <a:xfrm>
            <a:off x="7590066" y="4255479"/>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6319157" y="3583085"/>
            <a:ext cx="3227638" cy="523220"/>
          </a:xfrm>
          <a:prstGeom prst="rect">
            <a:avLst/>
          </a:prstGeom>
        </p:spPr>
        <p:txBody>
          <a:bodyPr wrap="square">
            <a:spAutoFit/>
          </a:bodyPr>
          <a:lstStyle/>
          <a:p>
            <a:pPr algn="ctr" fontAlgn="ctr"/>
            <a:r>
              <a:rPr lang="en-US" sz="1400" dirty="0" smtClean="0">
                <a:latin typeface="Huawei Sans" panose="020C0503030203020204" pitchFamily="34" charset="0"/>
              </a:rPr>
              <a:t>Forwards data based on the routing table and establishes a session.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bwMode="gray">
          <a:xfrm>
            <a:off x="9198640" y="4410335"/>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9463696" y="5171201"/>
            <a:ext cx="915635" cy="307777"/>
          </a:xfrm>
          <a:prstGeom prst="rect">
            <a:avLst/>
          </a:prstGeom>
        </p:spPr>
        <p:txBody>
          <a:bodyPr wrap="none">
            <a:spAutoFit/>
          </a:bodyPr>
          <a:lstStyle/>
          <a:p>
            <a:pPr fontAlgn="ctr"/>
            <a:r>
              <a:rPr lang="en-US" sz="1400" dirty="0" smtClean="0">
                <a:latin typeface="Huawei Sans" panose="020C0503030203020204" pitchFamily="34" charset="0"/>
              </a:rPr>
              <a:t>1.1.1.254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320576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Direct Communication Between Two Virtual Systems</a:t>
            </a:r>
            <a:endParaRPr lang="en-US" altLang="zh-CN" dirty="0">
              <a:sym typeface="Huawei Sans" panose="020C0503030203020204" pitchFamily="34" charset="0"/>
            </a:endParaRPr>
          </a:p>
        </p:txBody>
      </p:sp>
      <p:sp>
        <p:nvSpPr>
          <p:cNvPr id="44" name="文本占位符 43"/>
          <p:cNvSpPr>
            <a:spLocks noGrp="1"/>
          </p:cNvSpPr>
          <p:nvPr>
            <p:ph type="body" sz="quarter" idx="10"/>
          </p:nvPr>
        </p:nvSpPr>
        <p:spPr>
          <a:xfrm>
            <a:off x="455612" y="1052514"/>
            <a:ext cx="11293476" cy="497936"/>
          </a:xfrm>
        </p:spPr>
        <p:txBody>
          <a:bodyPr/>
          <a:lstStyle/>
          <a:p>
            <a:r>
              <a:rPr lang="en-US" altLang="zh-CN" sz="1600" smtClean="0"/>
              <a:t>Users on network segment 10.3.0.0/24 in virtual system A access server 3.3.3.3 in virtual system B.</a:t>
            </a:r>
            <a:endParaRPr lang="en-US" altLang="zh-CN" sz="1600" dirty="0"/>
          </a:p>
        </p:txBody>
      </p:sp>
      <p:sp>
        <p:nvSpPr>
          <p:cNvPr id="3" name="圆角矩形 75"/>
          <p:cNvSpPr/>
          <p:nvPr/>
        </p:nvSpPr>
        <p:spPr bwMode="gray">
          <a:xfrm>
            <a:off x="3198888" y="3946873"/>
            <a:ext cx="5652514" cy="2047326"/>
          </a:xfrm>
          <a:prstGeom prst="roundRect">
            <a:avLst>
              <a:gd name="adj" fmla="val 3088"/>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rot="10800000">
            <a:off x="2782186" y="3051352"/>
            <a:ext cx="3263690" cy="120599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64606 w 1219200"/>
              <a:gd name="connsiteY3" fmla="*/ 50040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208458 w 1219200"/>
              <a:gd name="connsiteY0" fmla="*/ 16680 h 509855"/>
              <a:gd name="connsiteX1" fmla="*/ 0 w 1219200"/>
              <a:gd name="connsiteY1" fmla="*/ 509855 h 509855"/>
              <a:gd name="connsiteX2" fmla="*/ 1219200 w 1219200"/>
              <a:gd name="connsiteY2" fmla="*/ 509855 h 509855"/>
              <a:gd name="connsiteX3" fmla="*/ 1044729 w 1219200"/>
              <a:gd name="connsiteY3" fmla="*/ 0 h 509855"/>
              <a:gd name="connsiteX0" fmla="*/ 208458 w 1219200"/>
              <a:gd name="connsiteY0" fmla="*/ 16680 h 509855"/>
              <a:gd name="connsiteX1" fmla="*/ 0 w 1219200"/>
              <a:gd name="connsiteY1" fmla="*/ 509855 h 509855"/>
              <a:gd name="connsiteX2" fmla="*/ 1219200 w 1219200"/>
              <a:gd name="connsiteY2" fmla="*/ 509855 h 509855"/>
              <a:gd name="connsiteX3" fmla="*/ 1023995 w 1219200"/>
              <a:gd name="connsiteY3" fmla="*/ 0 h 509855"/>
              <a:gd name="connsiteX0" fmla="*/ 208458 w 1606234"/>
              <a:gd name="connsiteY0" fmla="*/ 16680 h 765617"/>
              <a:gd name="connsiteX1" fmla="*/ 0 w 1606234"/>
              <a:gd name="connsiteY1" fmla="*/ 509855 h 765617"/>
              <a:gd name="connsiteX2" fmla="*/ 1606234 w 1606234"/>
              <a:gd name="connsiteY2" fmla="*/ 765617 h 765617"/>
              <a:gd name="connsiteX3" fmla="*/ 1023995 w 1606234"/>
              <a:gd name="connsiteY3" fmla="*/ 0 h 765617"/>
              <a:gd name="connsiteX0" fmla="*/ 478000 w 1875776"/>
              <a:gd name="connsiteY0" fmla="*/ 16680 h 765617"/>
              <a:gd name="connsiteX1" fmla="*/ 0 w 1875776"/>
              <a:gd name="connsiteY1" fmla="*/ 765617 h 765617"/>
              <a:gd name="connsiteX2" fmla="*/ 1875776 w 1875776"/>
              <a:gd name="connsiteY2" fmla="*/ 765617 h 765617"/>
              <a:gd name="connsiteX3" fmla="*/ 1293537 w 1875776"/>
              <a:gd name="connsiteY3" fmla="*/ 0 h 765617"/>
              <a:gd name="connsiteX0" fmla="*/ 478000 w 1799751"/>
              <a:gd name="connsiteY0" fmla="*/ 16680 h 765617"/>
              <a:gd name="connsiteX1" fmla="*/ 0 w 1799751"/>
              <a:gd name="connsiteY1" fmla="*/ 765617 h 765617"/>
              <a:gd name="connsiteX2" fmla="*/ 1799751 w 1799751"/>
              <a:gd name="connsiteY2" fmla="*/ 659976 h 765617"/>
              <a:gd name="connsiteX3" fmla="*/ 1293537 w 1799751"/>
              <a:gd name="connsiteY3" fmla="*/ 0 h 765617"/>
              <a:gd name="connsiteX0" fmla="*/ 560936 w 1882687"/>
              <a:gd name="connsiteY0" fmla="*/ 16680 h 659976"/>
              <a:gd name="connsiteX1" fmla="*/ 0 w 1882687"/>
              <a:gd name="connsiteY1" fmla="*/ 654416 h 659976"/>
              <a:gd name="connsiteX2" fmla="*/ 1882687 w 1882687"/>
              <a:gd name="connsiteY2" fmla="*/ 659976 h 659976"/>
              <a:gd name="connsiteX3" fmla="*/ 1376473 w 1882687"/>
              <a:gd name="connsiteY3" fmla="*/ 0 h 659976"/>
            </a:gdLst>
            <a:ahLst/>
            <a:cxnLst>
              <a:cxn ang="0">
                <a:pos x="connsiteX0" y="connsiteY0"/>
              </a:cxn>
              <a:cxn ang="0">
                <a:pos x="connsiteX1" y="connsiteY1"/>
              </a:cxn>
              <a:cxn ang="0">
                <a:pos x="connsiteX2" y="connsiteY2"/>
              </a:cxn>
              <a:cxn ang="0">
                <a:pos x="connsiteX3" y="connsiteY3"/>
              </a:cxn>
            </a:cxnLst>
            <a:rect l="l" t="t" r="r" b="b"/>
            <a:pathLst>
              <a:path w="1882687" h="659976">
                <a:moveTo>
                  <a:pt x="560936" y="16680"/>
                </a:moveTo>
                <a:lnTo>
                  <a:pt x="0" y="654416"/>
                </a:lnTo>
                <a:lnTo>
                  <a:pt x="1882687" y="659976"/>
                </a:lnTo>
                <a:lnTo>
                  <a:pt x="1376473" y="0"/>
                </a:lnTo>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3751456" y="4193336"/>
            <a:ext cx="1259521" cy="155440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7051948" y="4193336"/>
            <a:ext cx="1259521" cy="1554400"/>
          </a:xfrm>
          <a:prstGeom prst="roundRect">
            <a:avLst>
              <a:gd name="adj" fmla="val 3088"/>
            </a:avLst>
          </a:prstGeom>
          <a:solidFill>
            <a:srgbClr val="FAD3BB"/>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2899941" y="4997946"/>
            <a:ext cx="851515" cy="307777"/>
          </a:xfrm>
          <a:prstGeom prst="rect">
            <a:avLst/>
          </a:prstGeom>
        </p:spPr>
        <p:txBody>
          <a:bodyPr wrap="none">
            <a:spAutoFit/>
          </a:bodyPr>
          <a:lstStyle/>
          <a:p>
            <a:pPr fontAlgn="ctr"/>
            <a:r>
              <a:rPr lang="en-US" sz="1400" dirty="0" smtClean="0">
                <a:latin typeface="Huawei Sans" panose="020C0503030203020204" pitchFamily="34" charset="0"/>
              </a:rPr>
              <a:t>GE1/0/2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p:nvPr/>
        </p:nvCxnSpPr>
        <p:spPr bwMode="gray">
          <a:xfrm>
            <a:off x="1734823" y="4950082"/>
            <a:ext cx="19451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9" name="Oval 4"/>
          <p:cNvSpPr>
            <a:spLocks noChangeAspect="1"/>
          </p:cNvSpPr>
          <p:nvPr/>
        </p:nvSpPr>
        <p:spPr bwMode="gray">
          <a:xfrm>
            <a:off x="3679962" y="4836654"/>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Oval 4"/>
          <p:cNvSpPr>
            <a:spLocks noChangeAspect="1"/>
          </p:cNvSpPr>
          <p:nvPr/>
        </p:nvSpPr>
        <p:spPr bwMode="gray">
          <a:xfrm>
            <a:off x="4899511" y="4836654"/>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val 4"/>
          <p:cNvSpPr>
            <a:spLocks noChangeAspect="1"/>
          </p:cNvSpPr>
          <p:nvPr/>
        </p:nvSpPr>
        <p:spPr bwMode="gray">
          <a:xfrm>
            <a:off x="6981972" y="4836654"/>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Oval 4"/>
          <p:cNvSpPr>
            <a:spLocks noChangeAspect="1"/>
          </p:cNvSpPr>
          <p:nvPr/>
        </p:nvSpPr>
        <p:spPr bwMode="gray">
          <a:xfrm>
            <a:off x="8232001" y="4836654"/>
            <a:ext cx="211977" cy="211977"/>
          </a:xfrm>
          <a:prstGeom prst="ellipse">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4960726" y="4997946"/>
            <a:ext cx="1013419" cy="307777"/>
          </a:xfrm>
          <a:prstGeom prst="rect">
            <a:avLst/>
          </a:prstGeom>
        </p:spPr>
        <p:txBody>
          <a:bodyPr wrap="none">
            <a:spAutoFit/>
          </a:bodyPr>
          <a:lstStyle/>
          <a:p>
            <a:pPr fontAlgn="ctr"/>
            <a:r>
              <a:rPr lang="en-US" sz="1400" dirty="0" smtClean="0">
                <a:latin typeface="Huawei Sans" panose="020C0503030203020204" pitchFamily="34" charset="0"/>
              </a:rPr>
              <a:t>Virtual-if1</a:t>
            </a:r>
            <a:endParaRPr lang="en-US" sz="1400" dirty="0">
              <a:latin typeface="Huawei Sans" panose="020C0503030203020204" pitchFamily="34" charset="0"/>
            </a:endParaRPr>
          </a:p>
        </p:txBody>
      </p:sp>
      <p:cxnSp>
        <p:nvCxnSpPr>
          <p:cNvPr id="14" name="直接连接符 13"/>
          <p:cNvCxnSpPr/>
          <p:nvPr/>
        </p:nvCxnSpPr>
        <p:spPr bwMode="gray">
          <a:xfrm>
            <a:off x="5106809" y="4950082"/>
            <a:ext cx="1875163"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8443978" y="4950082"/>
            <a:ext cx="19451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bwMode="gray">
          <a:xfrm>
            <a:off x="8381445" y="4997946"/>
            <a:ext cx="851515" cy="307777"/>
          </a:xfrm>
          <a:prstGeom prst="rect">
            <a:avLst/>
          </a:prstGeom>
        </p:spPr>
        <p:txBody>
          <a:bodyPr wrap="none">
            <a:spAutoFit/>
          </a:bodyPr>
          <a:lstStyle/>
          <a:p>
            <a:pPr fontAlgn="ctr"/>
            <a:r>
              <a:rPr lang="en-US" sz="1400" dirty="0" smtClean="0">
                <a:latin typeface="Huawei Sans" panose="020C0503030203020204" pitchFamily="34" charset="0"/>
              </a:rPr>
              <a:t>GE1/0/1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1733336" y="4213656"/>
            <a:ext cx="579005" cy="307777"/>
          </a:xfrm>
          <a:prstGeom prst="rect">
            <a:avLst/>
          </a:prstGeom>
        </p:spPr>
        <p:txBody>
          <a:bodyPr wrap="none">
            <a:spAutoFit/>
          </a:bodyPr>
          <a:lstStyle/>
          <a:p>
            <a:pPr fontAlgn="ctr"/>
            <a:r>
              <a:rPr lang="en-US" sz="1400" dirty="0" smtClean="0">
                <a:latin typeface="Huawei Sans" panose="020C0503030203020204" pitchFamily="34" charset="0"/>
              </a:rPr>
              <a:t>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任意多边形 17"/>
          <p:cNvSpPr/>
          <p:nvPr/>
        </p:nvSpPr>
        <p:spPr bwMode="gray">
          <a:xfrm>
            <a:off x="2344732" y="4333348"/>
            <a:ext cx="1335230" cy="502610"/>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Lst>
            <a:ahLst/>
            <a:cxnLst>
              <a:cxn ang="0">
                <a:pos x="connsiteX0" y="connsiteY0"/>
              </a:cxn>
              <a:cxn ang="0">
                <a:pos x="connsiteX1" y="connsiteY1"/>
              </a:cxn>
            </a:cxnLst>
            <a:rect l="l" t="t" r="r" b="b"/>
            <a:pathLst>
              <a:path w="1666240" h="502610">
                <a:moveTo>
                  <a:pt x="0" y="4770"/>
                </a:moveTo>
                <a:cubicBezTo>
                  <a:pt x="626533" y="-17243"/>
                  <a:pt x="1110826" y="19163"/>
                  <a:pt x="1666240" y="502610"/>
                </a:cubicBezTo>
              </a:path>
            </a:pathLst>
          </a:custGeom>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6027187" y="4997946"/>
            <a:ext cx="1013419" cy="307777"/>
          </a:xfrm>
          <a:prstGeom prst="rect">
            <a:avLst/>
          </a:prstGeom>
        </p:spPr>
        <p:txBody>
          <a:bodyPr wrap="none">
            <a:spAutoFit/>
          </a:bodyPr>
          <a:lstStyle/>
          <a:p>
            <a:pPr fontAlgn="ctr"/>
            <a:r>
              <a:rPr lang="en-US" sz="1400" dirty="0" smtClean="0">
                <a:latin typeface="Huawei Sans" panose="020C0503030203020204" pitchFamily="34" charset="0"/>
              </a:rPr>
              <a:t>Virtual-if2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Oval 4"/>
          <p:cNvSpPr>
            <a:spLocks noChangeAspect="1"/>
          </p:cNvSpPr>
          <p:nvPr/>
        </p:nvSpPr>
        <p:spPr bwMode="gray">
          <a:xfrm>
            <a:off x="2235720" y="4237080"/>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3856164" y="4459765"/>
            <a:ext cx="1097915" cy="367382"/>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Lst>
            <a:ahLst/>
            <a:cxnLst>
              <a:cxn ang="0">
                <a:pos x="connsiteX0" y="connsiteY0"/>
              </a:cxn>
              <a:cxn ang="0">
                <a:pos x="connsiteX1" y="connsiteY1"/>
              </a:cxn>
            </a:cxnLst>
            <a:rect l="l" t="t" r="r" b="b"/>
            <a:pathLst>
              <a:path w="1097915" h="367382">
                <a:moveTo>
                  <a:pt x="0" y="343252"/>
                </a:moveTo>
                <a:cubicBezTo>
                  <a:pt x="293793" y="-115641"/>
                  <a:pt x="725381" y="-121145"/>
                  <a:pt x="1097915" y="367382"/>
                </a:cubicBezTo>
              </a:path>
            </a:pathLst>
          </a:custGeom>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21"/>
          <p:cNvSpPr/>
          <p:nvPr/>
        </p:nvSpPr>
        <p:spPr bwMode="gray">
          <a:xfrm>
            <a:off x="7193949" y="4459765"/>
            <a:ext cx="986267" cy="367382"/>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Lst>
            <a:ahLst/>
            <a:cxnLst>
              <a:cxn ang="0">
                <a:pos x="connsiteX0" y="connsiteY0"/>
              </a:cxn>
              <a:cxn ang="0">
                <a:pos x="connsiteX1" y="connsiteY1"/>
              </a:cxn>
            </a:cxnLst>
            <a:rect l="l" t="t" r="r" b="b"/>
            <a:pathLst>
              <a:path w="1097915" h="367382">
                <a:moveTo>
                  <a:pt x="0" y="343252"/>
                </a:moveTo>
                <a:cubicBezTo>
                  <a:pt x="293793" y="-115641"/>
                  <a:pt x="725381" y="-121145"/>
                  <a:pt x="1097915" y="367382"/>
                </a:cubicBezTo>
              </a:path>
            </a:pathLst>
          </a:custGeom>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a:off x="8432245" y="4423952"/>
            <a:ext cx="1750305" cy="352395"/>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 name="connsiteX0" fmla="*/ 0 w 1091394"/>
              <a:gd name="connsiteY0" fmla="*/ 348935 h 361635"/>
              <a:gd name="connsiteX1" fmla="*/ 1091394 w 1091394"/>
              <a:gd name="connsiteY1" fmla="*/ 361635 h 361635"/>
              <a:gd name="connsiteX0" fmla="*/ 0 w 1091394"/>
              <a:gd name="connsiteY0" fmla="*/ 344671 h 357371"/>
              <a:gd name="connsiteX1" fmla="*/ 1091394 w 1091394"/>
              <a:gd name="connsiteY1" fmla="*/ 357371 h 357371"/>
              <a:gd name="connsiteX0" fmla="*/ 0 w 1027629"/>
              <a:gd name="connsiteY0" fmla="*/ 371417 h 371417"/>
              <a:gd name="connsiteX1" fmla="*/ 1027629 w 1027629"/>
              <a:gd name="connsiteY1" fmla="*/ 333317 h 371417"/>
              <a:gd name="connsiteX0" fmla="*/ 0 w 998645"/>
              <a:gd name="connsiteY0" fmla="*/ 349855 h 352395"/>
              <a:gd name="connsiteX1" fmla="*/ 998645 w 998645"/>
              <a:gd name="connsiteY1" fmla="*/ 352395 h 352395"/>
            </a:gdLst>
            <a:ahLst/>
            <a:cxnLst>
              <a:cxn ang="0">
                <a:pos x="connsiteX0" y="connsiteY0"/>
              </a:cxn>
              <a:cxn ang="0">
                <a:pos x="connsiteX1" y="connsiteY1"/>
              </a:cxn>
            </a:cxnLst>
            <a:rect l="l" t="t" r="r" b="b"/>
            <a:pathLst>
              <a:path w="998645" h="352395">
                <a:moveTo>
                  <a:pt x="0" y="349855"/>
                </a:moveTo>
                <a:cubicBezTo>
                  <a:pt x="326400" y="-97608"/>
                  <a:pt x="626111" y="-136132"/>
                  <a:pt x="998645" y="352395"/>
                </a:cubicBezTo>
              </a:path>
            </a:pathLst>
          </a:custGeom>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5169134" y="4423952"/>
            <a:ext cx="1750305" cy="352395"/>
          </a:xfrm>
          <a:custGeom>
            <a:avLst/>
            <a:gdLst>
              <a:gd name="connsiteX0" fmla="*/ 83832 w 1648472"/>
              <a:gd name="connsiteY0" fmla="*/ 34217 h 389817"/>
              <a:gd name="connsiteX1" fmla="*/ 175272 w 1648472"/>
              <a:gd name="connsiteY1" fmla="*/ 34217 h 389817"/>
              <a:gd name="connsiteX2" fmla="*/ 1648472 w 1648472"/>
              <a:gd name="connsiteY2" fmla="*/ 389817 h 389817"/>
              <a:gd name="connsiteX0" fmla="*/ 501028 w 2065668"/>
              <a:gd name="connsiteY0" fmla="*/ 2083 h 357683"/>
              <a:gd name="connsiteX1" fmla="*/ 64148 w 2065668"/>
              <a:gd name="connsiteY1" fmla="*/ 327203 h 357683"/>
              <a:gd name="connsiteX2" fmla="*/ 2065668 w 2065668"/>
              <a:gd name="connsiteY2" fmla="*/ 357683 h 357683"/>
              <a:gd name="connsiteX0" fmla="*/ 0 w 2001520"/>
              <a:gd name="connsiteY0" fmla="*/ 30308 h 60788"/>
              <a:gd name="connsiteX1" fmla="*/ 2001520 w 2001520"/>
              <a:gd name="connsiteY1" fmla="*/ 60788 h 60788"/>
              <a:gd name="connsiteX0" fmla="*/ 0 w 3302000"/>
              <a:gd name="connsiteY0" fmla="*/ 0 h 2275840"/>
              <a:gd name="connsiteX1" fmla="*/ 3302000 w 3302000"/>
              <a:gd name="connsiteY1" fmla="*/ 2275840 h 2275840"/>
              <a:gd name="connsiteX0" fmla="*/ 0 w 3302000"/>
              <a:gd name="connsiteY0" fmla="*/ 4164 h 2280004"/>
              <a:gd name="connsiteX1" fmla="*/ 3302000 w 3302000"/>
              <a:gd name="connsiteY1" fmla="*/ 2280004 h 2280004"/>
              <a:gd name="connsiteX0" fmla="*/ 0 w 1828800"/>
              <a:gd name="connsiteY0" fmla="*/ 22178 h 408258"/>
              <a:gd name="connsiteX1" fmla="*/ 1828800 w 1828800"/>
              <a:gd name="connsiteY1" fmla="*/ 408258 h 408258"/>
              <a:gd name="connsiteX0" fmla="*/ 0 w 1828800"/>
              <a:gd name="connsiteY0" fmla="*/ 45613 h 431693"/>
              <a:gd name="connsiteX1" fmla="*/ 1828800 w 1828800"/>
              <a:gd name="connsiteY1" fmla="*/ 431693 h 431693"/>
              <a:gd name="connsiteX0" fmla="*/ 0 w 1595120"/>
              <a:gd name="connsiteY0" fmla="*/ 35683 h 492883"/>
              <a:gd name="connsiteX1" fmla="*/ 1595120 w 1595120"/>
              <a:gd name="connsiteY1" fmla="*/ 492883 h 492883"/>
              <a:gd name="connsiteX0" fmla="*/ 0 w 1666240"/>
              <a:gd name="connsiteY0" fmla="*/ 31519 h 529359"/>
              <a:gd name="connsiteX1" fmla="*/ 1666240 w 1666240"/>
              <a:gd name="connsiteY1" fmla="*/ 529359 h 529359"/>
              <a:gd name="connsiteX0" fmla="*/ 0 w 1666240"/>
              <a:gd name="connsiteY0" fmla="*/ 2707 h 500547"/>
              <a:gd name="connsiteX1" fmla="*/ 1666240 w 1666240"/>
              <a:gd name="connsiteY1" fmla="*/ 500547 h 500547"/>
              <a:gd name="connsiteX0" fmla="*/ 0 w 1666240"/>
              <a:gd name="connsiteY0" fmla="*/ 5258 h 503098"/>
              <a:gd name="connsiteX1" fmla="*/ 1666240 w 1666240"/>
              <a:gd name="connsiteY1" fmla="*/ 503098 h 503098"/>
              <a:gd name="connsiteX0" fmla="*/ 0 w 1666240"/>
              <a:gd name="connsiteY0" fmla="*/ 4770 h 502610"/>
              <a:gd name="connsiteX1" fmla="*/ 1666240 w 1666240"/>
              <a:gd name="connsiteY1" fmla="*/ 502610 h 502610"/>
              <a:gd name="connsiteX0" fmla="*/ 0 w 1085215"/>
              <a:gd name="connsiteY0" fmla="*/ 188039 h 232489"/>
              <a:gd name="connsiteX1" fmla="*/ 1085215 w 1085215"/>
              <a:gd name="connsiteY1" fmla="*/ 232489 h 232489"/>
              <a:gd name="connsiteX0" fmla="*/ 0 w 1097915"/>
              <a:gd name="connsiteY0" fmla="*/ 202408 h 226538"/>
              <a:gd name="connsiteX1" fmla="*/ 1097915 w 1097915"/>
              <a:gd name="connsiteY1" fmla="*/ 226538 h 226538"/>
              <a:gd name="connsiteX0" fmla="*/ 0 w 1097915"/>
              <a:gd name="connsiteY0" fmla="*/ 341368 h 365498"/>
              <a:gd name="connsiteX1" fmla="*/ 1097915 w 1097915"/>
              <a:gd name="connsiteY1" fmla="*/ 365498 h 365498"/>
              <a:gd name="connsiteX0" fmla="*/ 0 w 1097915"/>
              <a:gd name="connsiteY0" fmla="*/ 349885 h 374015"/>
              <a:gd name="connsiteX1" fmla="*/ 1097915 w 1097915"/>
              <a:gd name="connsiteY1" fmla="*/ 374015 h 374015"/>
              <a:gd name="connsiteX0" fmla="*/ 0 w 1097915"/>
              <a:gd name="connsiteY0" fmla="*/ 347035 h 371165"/>
              <a:gd name="connsiteX1" fmla="*/ 1097915 w 1097915"/>
              <a:gd name="connsiteY1" fmla="*/ 371165 h 371165"/>
              <a:gd name="connsiteX0" fmla="*/ 0 w 1097915"/>
              <a:gd name="connsiteY0" fmla="*/ 343252 h 367382"/>
              <a:gd name="connsiteX1" fmla="*/ 1097915 w 1097915"/>
              <a:gd name="connsiteY1" fmla="*/ 367382 h 367382"/>
              <a:gd name="connsiteX0" fmla="*/ 0 w 1091394"/>
              <a:gd name="connsiteY0" fmla="*/ 348935 h 361635"/>
              <a:gd name="connsiteX1" fmla="*/ 1091394 w 1091394"/>
              <a:gd name="connsiteY1" fmla="*/ 361635 h 361635"/>
              <a:gd name="connsiteX0" fmla="*/ 0 w 1091394"/>
              <a:gd name="connsiteY0" fmla="*/ 344671 h 357371"/>
              <a:gd name="connsiteX1" fmla="*/ 1091394 w 1091394"/>
              <a:gd name="connsiteY1" fmla="*/ 357371 h 357371"/>
              <a:gd name="connsiteX0" fmla="*/ 0 w 1027629"/>
              <a:gd name="connsiteY0" fmla="*/ 371417 h 371417"/>
              <a:gd name="connsiteX1" fmla="*/ 1027629 w 1027629"/>
              <a:gd name="connsiteY1" fmla="*/ 333317 h 371417"/>
              <a:gd name="connsiteX0" fmla="*/ 0 w 998645"/>
              <a:gd name="connsiteY0" fmla="*/ 349855 h 352395"/>
              <a:gd name="connsiteX1" fmla="*/ 998645 w 998645"/>
              <a:gd name="connsiteY1" fmla="*/ 352395 h 352395"/>
            </a:gdLst>
            <a:ahLst/>
            <a:cxnLst>
              <a:cxn ang="0">
                <a:pos x="connsiteX0" y="connsiteY0"/>
              </a:cxn>
              <a:cxn ang="0">
                <a:pos x="connsiteX1" y="connsiteY1"/>
              </a:cxn>
            </a:cxnLst>
            <a:rect l="l" t="t" r="r" b="b"/>
            <a:pathLst>
              <a:path w="998645" h="352395">
                <a:moveTo>
                  <a:pt x="0" y="349855"/>
                </a:moveTo>
                <a:cubicBezTo>
                  <a:pt x="326400" y="-97608"/>
                  <a:pt x="626111" y="-136132"/>
                  <a:pt x="998645" y="352395"/>
                </a:cubicBezTo>
              </a:path>
            </a:pathLst>
          </a:custGeom>
          <a:ln w="28575">
            <a:solidFill>
              <a:srgbClr val="56C4D2"/>
            </a:solidFill>
            <a:prstDash val="solid"/>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5" name="表格 24"/>
          <p:cNvGraphicFramePr>
            <a:graphicFrameLocks noGrp="1"/>
          </p:cNvGraphicFramePr>
          <p:nvPr>
            <p:extLst/>
          </p:nvPr>
        </p:nvGraphicFramePr>
        <p:xfrm>
          <a:off x="2783055" y="1717060"/>
          <a:ext cx="3244132" cy="1341120"/>
        </p:xfrm>
        <a:graphic>
          <a:graphicData uri="http://schemas.openxmlformats.org/drawingml/2006/table">
            <a:tbl>
              <a:tblPr firstRow="1" bandRow="1">
                <a:tableStyleId>{72833802-FEF1-4C79-8D5D-14CF1EAF98D9}</a:tableStyleId>
              </a:tblPr>
              <a:tblGrid>
                <a:gridCol w="1269181"/>
                <a:gridCol w="1097280"/>
                <a:gridCol w="877671"/>
              </a:tblGrid>
              <a:tr h="0">
                <a:tc>
                  <a:txBody>
                    <a:bodyPr/>
                    <a:lstStyle/>
                    <a:p>
                      <a:pPr algn="ctr" fontAlgn="ctr"/>
                      <a:r>
                        <a:rPr lang="en-US" sz="1400" b="1" dirty="0" smtClean="0">
                          <a:solidFill>
                            <a:schemeClr val="tx1"/>
                          </a:solidFill>
                          <a:latin typeface="Huawei Sans" panose="020C0503030203020204" pitchFamily="34" charset="0"/>
                        </a:rPr>
                        <a:t>Destination IP Address</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Outbound Interface</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Next Hop</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3.3.3.3/24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Virtual-if2</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0.0.0.0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fontAlgn="ctr"/>
                      <a:r>
                        <a:rPr lang="en-US" sz="1200" dirty="0" smtClean="0">
                          <a:latin typeface="Huawei Sans" panose="020C0503030203020204" pitchFamily="34" charset="0"/>
                        </a:rPr>
                        <a:t>10.3.0.0/24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GE1/0/2</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10.1.1.2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348527" y="4754521"/>
            <a:ext cx="490909" cy="401652"/>
          </a:xfrm>
          <a:prstGeom prst="rect">
            <a:avLst/>
          </a:prstGeom>
          <a:noFill/>
        </p:spPr>
      </p:pic>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358036" y="4754521"/>
            <a:ext cx="490909" cy="401652"/>
          </a:xfrm>
          <a:prstGeom prst="rect">
            <a:avLst/>
          </a:prstGeom>
          <a:noFill/>
        </p:spPr>
      </p:pic>
      <p:sp>
        <p:nvSpPr>
          <p:cNvPr id="28" name="Freeform 159"/>
          <p:cNvSpPr/>
          <p:nvPr/>
        </p:nvSpPr>
        <p:spPr bwMode="gray">
          <a:xfrm flipH="1">
            <a:off x="627445" y="4026376"/>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tx1"/>
                </a:solidFill>
                <a:latin typeface="Huawei Sans" panose="020C0503030203020204" pitchFamily="34" charset="0"/>
              </a:rPr>
              <a:t>Source 10.3.0.0/24</a:t>
            </a:r>
            <a:endParaRPr lang="en-US" sz="1200" dirty="0">
              <a:solidFill>
                <a:schemeClr val="tx1"/>
              </a:solidFill>
              <a:latin typeface="Huawei Sans" panose="020C0503030203020204" pitchFamily="34" charset="0"/>
            </a:endParaRPr>
          </a:p>
        </p:txBody>
      </p:sp>
      <p:sp>
        <p:nvSpPr>
          <p:cNvPr id="29" name="Freeform 159"/>
          <p:cNvSpPr/>
          <p:nvPr/>
        </p:nvSpPr>
        <p:spPr bwMode="gray">
          <a:xfrm flipH="1">
            <a:off x="10634571" y="4026376"/>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tx1"/>
                </a:solidFill>
                <a:latin typeface="Huawei Sans" panose="020C0503030203020204" pitchFamily="34" charset="0"/>
              </a:rPr>
              <a:t>Destination</a:t>
            </a:r>
          </a:p>
          <a:p>
            <a:pPr algn="ctr" fontAlgn="ctr"/>
            <a:r>
              <a:rPr lang="en-US" sz="1200" dirty="0" smtClean="0">
                <a:solidFill>
                  <a:schemeClr val="tx1"/>
                </a:solidFill>
                <a:latin typeface="Huawei Sans" panose="020C0503030203020204" pitchFamily="34" charset="0"/>
              </a:rPr>
              <a:t>3.3.3.3/24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1811862" y="4997946"/>
            <a:ext cx="814647" cy="307777"/>
          </a:xfrm>
          <a:prstGeom prst="rect">
            <a:avLst/>
          </a:prstGeom>
        </p:spPr>
        <p:txBody>
          <a:bodyPr wrap="none">
            <a:spAutoFit/>
          </a:bodyPr>
          <a:lstStyle/>
          <a:p>
            <a:pPr fontAlgn="ctr"/>
            <a:r>
              <a:rPr lang="en-US" sz="1400" dirty="0" smtClean="0">
                <a:latin typeface="Huawei Sans" panose="020C0503030203020204" pitchFamily="34" charset="0"/>
              </a:rPr>
              <a:t>10.1.1.2</a:t>
            </a:r>
            <a:endParaRPr lang="en-US" sz="1400" dirty="0">
              <a:latin typeface="Huawei Sans" panose="020C0503030203020204" pitchFamily="34" charset="0"/>
            </a:endParaRPr>
          </a:p>
        </p:txBody>
      </p:sp>
      <p:sp>
        <p:nvSpPr>
          <p:cNvPr id="31" name="矩形 30"/>
          <p:cNvSpPr/>
          <p:nvPr/>
        </p:nvSpPr>
        <p:spPr bwMode="gray">
          <a:xfrm>
            <a:off x="3754782" y="5225818"/>
            <a:ext cx="1267526" cy="523220"/>
          </a:xfrm>
          <a:prstGeom prst="rect">
            <a:avLst/>
          </a:prstGeom>
        </p:spPr>
        <p:txBody>
          <a:bodyPr wrap="square">
            <a:spAutoFit/>
          </a:bodyPr>
          <a:lstStyle/>
          <a:p>
            <a:pPr algn="ctr" fontAlgn="ctr"/>
            <a:r>
              <a:rPr lang="en-US" sz="1400" dirty="0" smtClean="0">
                <a:latin typeface="Huawei Sans" panose="020C0503030203020204" pitchFamily="34" charset="0"/>
              </a:rPr>
              <a:t>Virtual system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7051947" y="5225818"/>
            <a:ext cx="1259522" cy="523220"/>
          </a:xfrm>
          <a:prstGeom prst="rect">
            <a:avLst/>
          </a:prstGeom>
        </p:spPr>
        <p:txBody>
          <a:bodyPr wrap="square">
            <a:spAutoFit/>
          </a:bodyPr>
          <a:lstStyle/>
          <a:p>
            <a:pPr algn="ctr" fontAlgn="ctr"/>
            <a:r>
              <a:rPr lang="en-US" sz="1400" dirty="0" smtClean="0">
                <a:latin typeface="Huawei Sans" panose="020C0503030203020204" pitchFamily="34" charset="0"/>
              </a:rPr>
              <a:t>Virtual system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2979503" y="3101095"/>
            <a:ext cx="2882520" cy="307777"/>
          </a:xfrm>
          <a:prstGeom prst="rect">
            <a:avLst/>
          </a:prstGeom>
        </p:spPr>
        <p:txBody>
          <a:bodyPr wrap="none">
            <a:spAutoFit/>
          </a:bodyPr>
          <a:lstStyle/>
          <a:p>
            <a:pPr fontAlgn="ctr"/>
            <a:r>
              <a:rPr lang="en-US" sz="1400" dirty="0" smtClean="0">
                <a:latin typeface="Huawei Sans" panose="020C0503030203020204" pitchFamily="34" charset="0"/>
              </a:rPr>
              <a:t>Routing table of virtual system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bwMode="gray">
          <a:xfrm rot="10800000">
            <a:off x="6326830" y="3051352"/>
            <a:ext cx="3398135" cy="1205990"/>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64606 w 1219200"/>
              <a:gd name="connsiteY3" fmla="*/ 50040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602404 w 1219200"/>
              <a:gd name="connsiteY0" fmla="*/ 0 h 659976"/>
              <a:gd name="connsiteX1" fmla="*/ 0 w 1219200"/>
              <a:gd name="connsiteY1" fmla="*/ 659976 h 659976"/>
              <a:gd name="connsiteX2" fmla="*/ 1219200 w 1219200"/>
              <a:gd name="connsiteY2" fmla="*/ 659976 h 659976"/>
              <a:gd name="connsiteX3" fmla="*/ 1044729 w 1219200"/>
              <a:gd name="connsiteY3" fmla="*/ 150121 h 659976"/>
              <a:gd name="connsiteX0" fmla="*/ 208458 w 1219200"/>
              <a:gd name="connsiteY0" fmla="*/ 16680 h 509855"/>
              <a:gd name="connsiteX1" fmla="*/ 0 w 1219200"/>
              <a:gd name="connsiteY1" fmla="*/ 509855 h 509855"/>
              <a:gd name="connsiteX2" fmla="*/ 1219200 w 1219200"/>
              <a:gd name="connsiteY2" fmla="*/ 509855 h 509855"/>
              <a:gd name="connsiteX3" fmla="*/ 1044729 w 1219200"/>
              <a:gd name="connsiteY3" fmla="*/ 0 h 509855"/>
              <a:gd name="connsiteX0" fmla="*/ 208458 w 1219200"/>
              <a:gd name="connsiteY0" fmla="*/ 16680 h 509855"/>
              <a:gd name="connsiteX1" fmla="*/ 0 w 1219200"/>
              <a:gd name="connsiteY1" fmla="*/ 509855 h 509855"/>
              <a:gd name="connsiteX2" fmla="*/ 1219200 w 1219200"/>
              <a:gd name="connsiteY2" fmla="*/ 509855 h 509855"/>
              <a:gd name="connsiteX3" fmla="*/ 1023995 w 1219200"/>
              <a:gd name="connsiteY3" fmla="*/ 0 h 509855"/>
              <a:gd name="connsiteX0" fmla="*/ 208458 w 1606234"/>
              <a:gd name="connsiteY0" fmla="*/ 16680 h 765617"/>
              <a:gd name="connsiteX1" fmla="*/ 0 w 1606234"/>
              <a:gd name="connsiteY1" fmla="*/ 509855 h 765617"/>
              <a:gd name="connsiteX2" fmla="*/ 1606234 w 1606234"/>
              <a:gd name="connsiteY2" fmla="*/ 765617 h 765617"/>
              <a:gd name="connsiteX3" fmla="*/ 1023995 w 1606234"/>
              <a:gd name="connsiteY3" fmla="*/ 0 h 765617"/>
              <a:gd name="connsiteX0" fmla="*/ 478000 w 1875776"/>
              <a:gd name="connsiteY0" fmla="*/ 16680 h 765617"/>
              <a:gd name="connsiteX1" fmla="*/ 0 w 1875776"/>
              <a:gd name="connsiteY1" fmla="*/ 765617 h 765617"/>
              <a:gd name="connsiteX2" fmla="*/ 1875776 w 1875776"/>
              <a:gd name="connsiteY2" fmla="*/ 765617 h 765617"/>
              <a:gd name="connsiteX3" fmla="*/ 1293537 w 1875776"/>
              <a:gd name="connsiteY3" fmla="*/ 0 h 765617"/>
              <a:gd name="connsiteX0" fmla="*/ 478000 w 1799751"/>
              <a:gd name="connsiteY0" fmla="*/ 16680 h 765617"/>
              <a:gd name="connsiteX1" fmla="*/ 0 w 1799751"/>
              <a:gd name="connsiteY1" fmla="*/ 765617 h 765617"/>
              <a:gd name="connsiteX2" fmla="*/ 1799751 w 1799751"/>
              <a:gd name="connsiteY2" fmla="*/ 659976 h 765617"/>
              <a:gd name="connsiteX3" fmla="*/ 1293537 w 1799751"/>
              <a:gd name="connsiteY3" fmla="*/ 0 h 765617"/>
              <a:gd name="connsiteX0" fmla="*/ 560936 w 1882687"/>
              <a:gd name="connsiteY0" fmla="*/ 16680 h 659976"/>
              <a:gd name="connsiteX1" fmla="*/ 0 w 1882687"/>
              <a:gd name="connsiteY1" fmla="*/ 654416 h 659976"/>
              <a:gd name="connsiteX2" fmla="*/ 1882687 w 1882687"/>
              <a:gd name="connsiteY2" fmla="*/ 659976 h 659976"/>
              <a:gd name="connsiteX3" fmla="*/ 1376473 w 1882687"/>
              <a:gd name="connsiteY3" fmla="*/ 0 h 659976"/>
            </a:gdLst>
            <a:ahLst/>
            <a:cxnLst>
              <a:cxn ang="0">
                <a:pos x="connsiteX0" y="connsiteY0"/>
              </a:cxn>
              <a:cxn ang="0">
                <a:pos x="connsiteX1" y="connsiteY1"/>
              </a:cxn>
              <a:cxn ang="0">
                <a:pos x="connsiteX2" y="connsiteY2"/>
              </a:cxn>
              <a:cxn ang="0">
                <a:pos x="connsiteX3" y="connsiteY3"/>
              </a:cxn>
            </a:cxnLst>
            <a:rect l="l" t="t" r="r" b="b"/>
            <a:pathLst>
              <a:path w="1882687" h="659976">
                <a:moveTo>
                  <a:pt x="560936" y="16680"/>
                </a:moveTo>
                <a:lnTo>
                  <a:pt x="0" y="654416"/>
                </a:lnTo>
                <a:lnTo>
                  <a:pt x="1882687" y="659976"/>
                </a:lnTo>
                <a:lnTo>
                  <a:pt x="1376473" y="0"/>
                </a:lnTo>
              </a:path>
            </a:pathLst>
          </a:custGeom>
          <a:gradFill flip="none" rotWithShape="1">
            <a:gsLst>
              <a:gs pos="100000">
                <a:schemeClr val="accent1">
                  <a:lumMod val="5000"/>
                  <a:lumOff val="95000"/>
                  <a:alpha val="0"/>
                </a:schemeClr>
              </a:gs>
              <a:gs pos="0">
                <a:schemeClr val="bg1">
                  <a:lumMod val="8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5" name="表格 34"/>
          <p:cNvGraphicFramePr>
            <a:graphicFrameLocks noGrp="1"/>
          </p:cNvGraphicFramePr>
          <p:nvPr>
            <p:extLst/>
          </p:nvPr>
        </p:nvGraphicFramePr>
        <p:xfrm>
          <a:off x="6340478" y="1717060"/>
          <a:ext cx="3384488" cy="1341120"/>
        </p:xfrm>
        <a:graphic>
          <a:graphicData uri="http://schemas.openxmlformats.org/drawingml/2006/table">
            <a:tbl>
              <a:tblPr firstRow="1" bandRow="1">
                <a:tableStyleId>{72833802-FEF1-4C79-8D5D-14CF1EAF98D9}</a:tableStyleId>
              </a:tblPr>
              <a:tblGrid>
                <a:gridCol w="1186769"/>
                <a:gridCol w="1142814"/>
                <a:gridCol w="1054905"/>
              </a:tblGrid>
              <a:tr h="0">
                <a:tc>
                  <a:txBody>
                    <a:bodyPr/>
                    <a:lstStyle/>
                    <a:p>
                      <a:pPr algn="ctr" fontAlgn="ctr"/>
                      <a:r>
                        <a:rPr lang="en-US" sz="1400" b="1" dirty="0" smtClean="0">
                          <a:solidFill>
                            <a:schemeClr val="tx1"/>
                          </a:solidFill>
                          <a:latin typeface="Huawei Sans" panose="020C0503030203020204" pitchFamily="34" charset="0"/>
                        </a:rPr>
                        <a:t>Destination IP Address</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Outbound Interface</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Next Hop</a:t>
                      </a: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dirty="0" smtClean="0">
                          <a:latin typeface="Huawei Sans" panose="020C0503030203020204" pitchFamily="34" charset="0"/>
                        </a:rPr>
                        <a:t>3.3.3.3/24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GE1/0/1</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1.1.1.254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36" name="矩形 35"/>
          <p:cNvSpPr/>
          <p:nvPr/>
        </p:nvSpPr>
        <p:spPr bwMode="gray">
          <a:xfrm>
            <a:off x="6596271" y="3101095"/>
            <a:ext cx="2872902" cy="307777"/>
          </a:xfrm>
          <a:prstGeom prst="rect">
            <a:avLst/>
          </a:prstGeom>
        </p:spPr>
        <p:txBody>
          <a:bodyPr wrap="none">
            <a:spAutoFit/>
          </a:bodyPr>
          <a:lstStyle/>
          <a:p>
            <a:pPr fontAlgn="ctr"/>
            <a:r>
              <a:rPr lang="en-US" sz="1400" dirty="0" smtClean="0">
                <a:latin typeface="Huawei Sans" panose="020C0503030203020204" pitchFamily="34" charset="0"/>
              </a:rPr>
              <a:t>Routing table of virtual system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4"/>
          <p:cNvSpPr>
            <a:spLocks noChangeAspect="1"/>
          </p:cNvSpPr>
          <p:nvPr/>
        </p:nvSpPr>
        <p:spPr bwMode="gray">
          <a:xfrm>
            <a:off x="4295108" y="4082224"/>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2911444" y="3416992"/>
            <a:ext cx="3155553" cy="523220"/>
          </a:xfrm>
          <a:prstGeom prst="rect">
            <a:avLst/>
          </a:prstGeom>
        </p:spPr>
        <p:txBody>
          <a:bodyPr wrap="square">
            <a:spAutoFit/>
          </a:bodyPr>
          <a:lstStyle/>
          <a:p>
            <a:pPr algn="ctr" fontAlgn="ctr"/>
            <a:r>
              <a:rPr lang="en-US" sz="1400" dirty="0" smtClean="0">
                <a:latin typeface="Huawei Sans" panose="020C0503030203020204" pitchFamily="34" charset="0"/>
              </a:rPr>
              <a:t>Forwards data based on the routing table and creates a session.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7590066" y="4082224"/>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6347952" y="3416992"/>
            <a:ext cx="3115744" cy="523220"/>
          </a:xfrm>
          <a:prstGeom prst="rect">
            <a:avLst/>
          </a:prstGeom>
        </p:spPr>
        <p:txBody>
          <a:bodyPr wrap="square">
            <a:spAutoFit/>
          </a:bodyPr>
          <a:lstStyle/>
          <a:p>
            <a:pPr algn="ctr" fontAlgn="ctr"/>
            <a:r>
              <a:rPr lang="en-US" sz="1400" dirty="0" smtClean="0">
                <a:latin typeface="Huawei Sans" panose="020C0503030203020204" pitchFamily="34" charset="0"/>
              </a:rPr>
              <a:t>Forwards data based on the routing table and </a:t>
            </a:r>
            <a:r>
              <a:rPr lang="en-US" altLang="zh-CN" sz="1400" dirty="0" smtClean="0">
                <a:latin typeface="Huawei Sans" panose="020C0503030203020204" pitchFamily="34" charset="0"/>
              </a:rPr>
              <a:t>creates</a:t>
            </a:r>
            <a:r>
              <a:rPr lang="en-US" altLang="zh-CN" sz="1400" dirty="0">
                <a:latin typeface="Huawei Sans" panose="020C0503030203020204" pitchFamily="34" charset="0"/>
              </a:rPr>
              <a:t> </a:t>
            </a:r>
            <a:r>
              <a:rPr lang="en-US" sz="1400" dirty="0" smtClean="0">
                <a:latin typeface="Huawei Sans" panose="020C0503030203020204" pitchFamily="34" charset="0"/>
              </a:rPr>
              <a:t>a session.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4"/>
          <p:cNvSpPr>
            <a:spLocks noChangeAspect="1"/>
          </p:cNvSpPr>
          <p:nvPr/>
        </p:nvSpPr>
        <p:spPr bwMode="gray">
          <a:xfrm>
            <a:off x="9198640" y="4237080"/>
            <a:ext cx="233175" cy="23317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9463696" y="4997946"/>
            <a:ext cx="915635" cy="307777"/>
          </a:xfrm>
          <a:prstGeom prst="rect">
            <a:avLst/>
          </a:prstGeom>
        </p:spPr>
        <p:txBody>
          <a:bodyPr wrap="none">
            <a:spAutoFit/>
          </a:bodyPr>
          <a:lstStyle/>
          <a:p>
            <a:pPr fontAlgn="ctr"/>
            <a:r>
              <a:rPr lang="en-US" sz="1400" dirty="0" smtClean="0">
                <a:latin typeface="Huawei Sans" panose="020C0503030203020204" pitchFamily="34" charset="0"/>
              </a:rPr>
              <a:t>1.1.1.254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2030043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dirty="0" smtClean="0"/>
              <a:t>Example for Configuring Communication Between Virtual Systems (1)</a:t>
            </a:r>
            <a:endParaRPr lang="en-US" altLang="zh-CN" dirty="0"/>
          </a:p>
        </p:txBody>
      </p:sp>
      <p:grpSp>
        <p:nvGrpSpPr>
          <p:cNvPr id="62" name="组合 61"/>
          <p:cNvGrpSpPr/>
          <p:nvPr/>
        </p:nvGrpSpPr>
        <p:grpSpPr bwMode="gray">
          <a:xfrm>
            <a:off x="545448" y="1882881"/>
            <a:ext cx="5419461" cy="1280552"/>
            <a:chOff x="474198" y="1300990"/>
            <a:chExt cx="5419461" cy="1280552"/>
          </a:xfrm>
        </p:grpSpPr>
        <p:pic>
          <p:nvPicPr>
            <p:cNvPr id="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49028" y="1785859"/>
              <a:ext cx="490909" cy="401653"/>
            </a:xfrm>
            <a:prstGeom prst="rect">
              <a:avLst/>
            </a:prstGeom>
          </p:spPr>
        </p:pic>
        <p:sp>
          <p:nvSpPr>
            <p:cNvPr id="4" name="Freeform 159"/>
            <p:cNvSpPr/>
            <p:nvPr/>
          </p:nvSpPr>
          <p:spPr bwMode="gray">
            <a:xfrm flipH="1">
              <a:off x="474198" y="1611024"/>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10.3.0.0/24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2319873" y="1300990"/>
              <a:ext cx="1682299" cy="1161285"/>
            </a:xfrm>
            <a:prstGeom prst="rect">
              <a:avLst/>
            </a:prstGeom>
            <a:no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8" name="Freeform 159"/>
            <p:cNvSpPr/>
            <p:nvPr/>
          </p:nvSpPr>
          <p:spPr bwMode="gray">
            <a:xfrm flipH="1">
              <a:off x="4786487" y="1605006"/>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10.3.1.0/24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83672" y="1785859"/>
              <a:ext cx="490909" cy="401653"/>
            </a:xfrm>
            <a:prstGeom prst="rect">
              <a:avLst/>
            </a:prstGeom>
          </p:spPr>
        </p:pic>
        <p:cxnSp>
          <p:nvCxnSpPr>
            <p:cNvPr id="12" name="直接连接符 11"/>
            <p:cNvCxnSpPr>
              <a:stCxn id="4" idx="8"/>
              <a:endCxn id="3" idx="1"/>
            </p:cNvCxnSpPr>
            <p:nvPr/>
          </p:nvCxnSpPr>
          <p:spPr bwMode="gray">
            <a:xfrm>
              <a:off x="1523862" y="1985722"/>
              <a:ext cx="825166" cy="9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 idx="3"/>
              <a:endCxn id="10" idx="1"/>
            </p:cNvCxnSpPr>
            <p:nvPr/>
          </p:nvCxnSpPr>
          <p:spPr bwMode="gray">
            <a:xfrm>
              <a:off x="2839937" y="1986686"/>
              <a:ext cx="64373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0" idx="3"/>
              <a:endCxn id="8" idx="21"/>
            </p:cNvCxnSpPr>
            <p:nvPr/>
          </p:nvCxnSpPr>
          <p:spPr bwMode="gray">
            <a:xfrm>
              <a:off x="3974581" y="1986686"/>
              <a:ext cx="811906" cy="30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1440817" y="1567629"/>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GE1/0/3</a:t>
              </a:r>
            </a:p>
            <a:p>
              <a:pPr fontAlgn="ctr"/>
              <a:r>
                <a:rPr lang="en-US" sz="1200" dirty="0" smtClean="0">
                  <a:latin typeface="Huawei Sans" panose="020C0503030203020204" pitchFamily="34" charset="0"/>
                </a:rPr>
                <a:t>10.3.0.1/24</a:t>
              </a:r>
              <a:endParaRPr lang="en-US" altLang="zh-CN" sz="1200" dirty="0">
                <a:latin typeface="Huawei Sans" panose="020C0503030203020204" pitchFamily="34" charset="0"/>
              </a:endParaRPr>
            </a:p>
          </p:txBody>
        </p:sp>
        <p:sp>
          <p:nvSpPr>
            <p:cNvPr id="34" name="文本框 33"/>
            <p:cNvSpPr txBox="1"/>
            <p:nvPr/>
          </p:nvSpPr>
          <p:spPr bwMode="gray">
            <a:xfrm>
              <a:off x="3946989" y="1758858"/>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GE1/0/4</a:t>
              </a:r>
            </a:p>
            <a:p>
              <a:pPr fontAlgn="ctr"/>
              <a:r>
                <a:rPr lang="en-US" sz="1200" dirty="0" smtClean="0">
                  <a:latin typeface="Huawei Sans" panose="020C0503030203020204" pitchFamily="34" charset="0"/>
                </a:rPr>
                <a:t>10.3.1.1/24</a:t>
              </a:r>
              <a:endParaRPr lang="en-US" altLang="zh-CN" sz="1200" dirty="0">
                <a:latin typeface="Huawei Sans" panose="020C0503030203020204" pitchFamily="34" charset="0"/>
              </a:endParaRPr>
            </a:p>
          </p:txBody>
        </p:sp>
        <p:sp>
          <p:nvSpPr>
            <p:cNvPr id="35" name="文本框 34"/>
            <p:cNvSpPr txBox="1"/>
            <p:nvPr/>
          </p:nvSpPr>
          <p:spPr bwMode="gray">
            <a:xfrm>
              <a:off x="2353907" y="2129561"/>
              <a:ext cx="486030"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vsya</a:t>
              </a:r>
              <a:endParaRPr lang="en-US" altLang="zh-CN" sz="1200" dirty="0">
                <a:latin typeface="Huawei Sans" panose="020C0503030203020204" pitchFamily="34" charset="0"/>
              </a:endParaRPr>
            </a:p>
          </p:txBody>
        </p:sp>
        <p:sp>
          <p:nvSpPr>
            <p:cNvPr id="36" name="文本框 35"/>
            <p:cNvSpPr txBox="1"/>
            <p:nvPr/>
          </p:nvSpPr>
          <p:spPr bwMode="gray">
            <a:xfrm>
              <a:off x="3483672" y="2111630"/>
              <a:ext cx="489236"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vsyb</a:t>
              </a:r>
              <a:endParaRPr lang="en-US" altLang="zh-CN" sz="1200" dirty="0">
                <a:latin typeface="Huawei Sans" panose="020C0503030203020204" pitchFamily="34" charset="0"/>
              </a:endParaRPr>
            </a:p>
          </p:txBody>
        </p:sp>
        <p:sp>
          <p:nvSpPr>
            <p:cNvPr id="45" name="文本框 44"/>
            <p:cNvSpPr txBox="1"/>
            <p:nvPr/>
          </p:nvSpPr>
          <p:spPr bwMode="gray">
            <a:xfrm>
              <a:off x="967435"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47" name="文本框 46"/>
            <p:cNvSpPr txBox="1"/>
            <p:nvPr/>
          </p:nvSpPr>
          <p:spPr bwMode="gray">
            <a:xfrm>
              <a:off x="2934322" y="1461605"/>
              <a:ext cx="732893" cy="276999"/>
            </a:xfrm>
            <a:prstGeom prst="rect">
              <a:avLst/>
            </a:prstGeom>
            <a:noFill/>
          </p:spPr>
          <p:txBody>
            <a:bodyPr wrap="none" rtlCol="0">
              <a:spAutoFit/>
            </a:bodyPr>
            <a:lstStyle/>
            <a:p>
              <a:pPr fontAlgn="ctr"/>
              <a:r>
                <a:rPr lang="en-US" sz="1200" dirty="0" smtClean="0">
                  <a:latin typeface="Huawei Sans" panose="020C0503030203020204" pitchFamily="34" charset="0"/>
                </a:rPr>
                <a:t>Firewall</a:t>
              </a:r>
              <a:endParaRPr lang="en-US" altLang="zh-CN" sz="1200" dirty="0">
                <a:latin typeface="Huawei Sans" panose="020C0503030203020204" pitchFamily="34" charset="0"/>
              </a:endParaRPr>
            </a:p>
          </p:txBody>
        </p:sp>
        <p:sp>
          <p:nvSpPr>
            <p:cNvPr id="59" name="文本框 58"/>
            <p:cNvSpPr txBox="1"/>
            <p:nvPr/>
          </p:nvSpPr>
          <p:spPr bwMode="gray">
            <a:xfrm>
              <a:off x="5353126"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60" name="椭圆 59"/>
            <p:cNvSpPr/>
            <p:nvPr/>
          </p:nvSpPr>
          <p:spPr bwMode="gray">
            <a:xfrm>
              <a:off x="2817303"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1" name="椭圆 60"/>
            <p:cNvSpPr/>
            <p:nvPr/>
          </p:nvSpPr>
          <p:spPr bwMode="gray">
            <a:xfrm>
              <a:off x="3340492"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4" name="文本框 63"/>
            <p:cNvSpPr txBox="1"/>
            <p:nvPr/>
          </p:nvSpPr>
          <p:spPr bwMode="gray">
            <a:xfrm>
              <a:off x="4654922"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10.3.1.3/24</a:t>
              </a:r>
              <a:endParaRPr lang="en-US" altLang="zh-CN" sz="1200" dirty="0">
                <a:latin typeface="Huawei Sans" panose="020C0503030203020204" pitchFamily="34" charset="0"/>
              </a:endParaRPr>
            </a:p>
          </p:txBody>
        </p:sp>
        <p:sp>
          <p:nvSpPr>
            <p:cNvPr id="72" name="文本框 71"/>
            <p:cNvSpPr txBox="1"/>
            <p:nvPr/>
          </p:nvSpPr>
          <p:spPr bwMode="gray">
            <a:xfrm>
              <a:off x="1076328"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10.3.0.3/24</a:t>
              </a:r>
              <a:endParaRPr lang="en-US" altLang="zh-CN" sz="1200" dirty="0">
                <a:latin typeface="Huawei Sans" panose="020C0503030203020204" pitchFamily="34" charset="0"/>
              </a:endParaRPr>
            </a:p>
          </p:txBody>
        </p:sp>
      </p:grpSp>
      <p:pic>
        <p:nvPicPr>
          <p:cNvPr id="63" name="图片 6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73950" y="2665067"/>
            <a:ext cx="310569" cy="254667"/>
          </a:xfrm>
          <a:prstGeom prst="rect">
            <a:avLst/>
          </a:prstGeom>
        </p:spPr>
      </p:pic>
      <p:sp>
        <p:nvSpPr>
          <p:cNvPr id="65" name="文本框 64"/>
          <p:cNvSpPr txBox="1"/>
          <p:nvPr/>
        </p:nvSpPr>
        <p:spPr bwMode="gray">
          <a:xfrm>
            <a:off x="6081003" y="1817529"/>
            <a:ext cx="5748446" cy="523220"/>
          </a:xfrm>
          <a:prstGeom prst="rect">
            <a:avLst/>
          </a:prstGeom>
          <a:noFill/>
        </p:spPr>
        <p:txBody>
          <a:bodyPr wrap="square" rtlCol="0">
            <a:spAutoFit/>
          </a:bodyPr>
          <a:lstStyle/>
          <a:p>
            <a:pPr fontAlgn="ctr"/>
            <a:r>
              <a:rPr lang="en-US" sz="1400" dirty="0" smtClean="0">
                <a:latin typeface="Huawei Sans" panose="020C0503030203020204" pitchFamily="34" charset="0"/>
              </a:rPr>
              <a:t>Configure the route for communication between virtual systems </a:t>
            </a:r>
            <a:r>
              <a:rPr lang="en-US" sz="1400" dirty="0" err="1" smtClean="0">
                <a:latin typeface="Huawei Sans" panose="020C0503030203020204" pitchFamily="34" charset="0"/>
              </a:rPr>
              <a:t>vsysa</a:t>
            </a:r>
            <a:r>
              <a:rPr lang="en-US" sz="1400" dirty="0" smtClean="0">
                <a:latin typeface="Huawei Sans" panose="020C0503030203020204" pitchFamily="34" charset="0"/>
              </a:rPr>
              <a:t> and </a:t>
            </a:r>
            <a:r>
              <a:rPr lang="en-US" sz="1400" dirty="0" err="1" smtClean="0">
                <a:latin typeface="Huawei Sans" panose="020C0503030203020204" pitchFamily="34" charset="0"/>
              </a:rPr>
              <a:t>vsysb</a:t>
            </a:r>
            <a:r>
              <a:rPr lang="en-US" sz="1400" dirty="0" smtClean="0">
                <a:latin typeface="Huawei Sans" panose="020C0503030203020204" pitchFamily="34" charset="0"/>
              </a:rPr>
              <a:t> in the public system.</a:t>
            </a:r>
            <a:endParaRPr lang="en-US" sz="1400" dirty="0">
              <a:latin typeface="Huawei Sans" panose="020C0503030203020204" pitchFamily="34" charset="0"/>
            </a:endParaRPr>
          </a:p>
        </p:txBody>
      </p:sp>
      <p:sp>
        <p:nvSpPr>
          <p:cNvPr id="66" name="文本框 65"/>
          <p:cNvSpPr txBox="1"/>
          <p:nvPr/>
        </p:nvSpPr>
        <p:spPr bwMode="gray">
          <a:xfrm>
            <a:off x="6159320" y="2427620"/>
            <a:ext cx="5197631" cy="461665"/>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&lt;FW&gt; system-view</a:t>
            </a:r>
          </a:p>
          <a:p>
            <a:pPr fontAlgn="ctr"/>
            <a:r>
              <a:rPr lang="en-US" sz="1200" dirty="0" smtClean="0">
                <a:latin typeface="Huawei Sans" panose="020C0503030203020204" pitchFamily="34" charset="0"/>
              </a:rPr>
              <a:t>[FW] </a:t>
            </a:r>
            <a:r>
              <a:rPr lang="en-US" sz="1200" dirty="0" err="1" smtClean="0">
                <a:latin typeface="Huawei Sans" panose="020C0503030203020204" pitchFamily="34" charset="0"/>
              </a:rPr>
              <a:t>ip</a:t>
            </a:r>
            <a:r>
              <a:rPr lang="en-US" sz="1200" dirty="0" smtClean="0">
                <a:latin typeface="Huawei Sans" panose="020C0503030203020204" pitchFamily="34" charset="0"/>
              </a:rPr>
              <a:t> route-static </a:t>
            </a:r>
            <a:r>
              <a:rPr lang="en-US" sz="1200" dirty="0" err="1" smtClean="0">
                <a:latin typeface="Huawei Sans" panose="020C0503030203020204" pitchFamily="34" charset="0"/>
              </a:rPr>
              <a:t>vpn</a:t>
            </a:r>
            <a:r>
              <a:rPr lang="en-US" sz="1200" dirty="0" smtClean="0">
                <a:latin typeface="Huawei Sans" panose="020C0503030203020204" pitchFamily="34" charset="0"/>
              </a:rPr>
              <a:t>-instance </a:t>
            </a:r>
            <a:r>
              <a:rPr lang="en-US" sz="1200" dirty="0" err="1" smtClean="0">
                <a:latin typeface="Huawei Sans" panose="020C0503030203020204" pitchFamily="34" charset="0"/>
              </a:rPr>
              <a:t>vsysa</a:t>
            </a:r>
            <a:r>
              <a:rPr lang="en-US" sz="1200" dirty="0" smtClean="0">
                <a:latin typeface="Huawei Sans" panose="020C0503030203020204" pitchFamily="34" charset="0"/>
              </a:rPr>
              <a:t> 10.3.1.0 24 </a:t>
            </a:r>
            <a:r>
              <a:rPr lang="en-US" sz="1200" dirty="0" err="1" smtClean="0">
                <a:latin typeface="Huawei Sans" panose="020C0503030203020204" pitchFamily="34" charset="0"/>
              </a:rPr>
              <a:t>vpn</a:t>
            </a:r>
            <a:r>
              <a:rPr lang="en-US" sz="1200" dirty="0" smtClean="0">
                <a:latin typeface="Huawei Sans" panose="020C0503030203020204" pitchFamily="34" charset="0"/>
              </a:rPr>
              <a:t>-instance </a:t>
            </a:r>
            <a:r>
              <a:rPr lang="en-US" sz="1200" dirty="0" err="1" smtClean="0">
                <a:latin typeface="Huawei Sans" panose="020C0503030203020204" pitchFamily="34" charset="0"/>
              </a:rPr>
              <a:t>vsysb</a:t>
            </a:r>
            <a:endParaRPr lang="en-US" altLang="zh-CN" sz="1200" dirty="0">
              <a:latin typeface="Huawei Sans" panose="020C0503030203020204" pitchFamily="34" charset="0"/>
            </a:endParaRPr>
          </a:p>
        </p:txBody>
      </p:sp>
      <p:sp>
        <p:nvSpPr>
          <p:cNvPr id="67" name="文本框 66"/>
          <p:cNvSpPr txBox="1"/>
          <p:nvPr/>
        </p:nvSpPr>
        <p:spPr bwMode="gray">
          <a:xfrm>
            <a:off x="6081003" y="2944375"/>
            <a:ext cx="5642359" cy="954107"/>
          </a:xfrm>
          <a:prstGeom prst="rect">
            <a:avLst/>
          </a:prstGeom>
          <a:noFill/>
        </p:spPr>
        <p:txBody>
          <a:bodyPr wrap="square" rtlCol="0">
            <a:spAutoFit/>
          </a:bodyPr>
          <a:lstStyle/>
          <a:p>
            <a:pPr fontAlgn="ctr"/>
            <a:r>
              <a:rPr lang="en-US" sz="1400" dirty="0" smtClean="0">
                <a:latin typeface="Huawei Sans" panose="020C0503030203020204" pitchFamily="34" charset="0"/>
              </a:rPr>
              <a:t>Set an IP address for the public system's virtual interface Virtual-if0 and add the interface to the Trust zone. The IP address of Virtual-if0 can be any value as long as it does not conflict with the IP address of any other interface.</a:t>
            </a:r>
            <a:endParaRPr lang="en-US" sz="1400" dirty="0">
              <a:latin typeface="Huawei Sans" panose="020C0503030203020204" pitchFamily="34" charset="0"/>
            </a:endParaRPr>
          </a:p>
        </p:txBody>
      </p:sp>
      <p:sp>
        <p:nvSpPr>
          <p:cNvPr id="68" name="文本框 67"/>
          <p:cNvSpPr txBox="1"/>
          <p:nvPr/>
        </p:nvSpPr>
        <p:spPr bwMode="gray">
          <a:xfrm>
            <a:off x="6159320" y="3943390"/>
            <a:ext cx="5197631" cy="1200329"/>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[FW] interface Virtual-if 0</a:t>
            </a:r>
          </a:p>
          <a:p>
            <a:pPr fontAlgn="ctr"/>
            <a:r>
              <a:rPr lang="en-US" sz="1200" dirty="0" smtClean="0">
                <a:latin typeface="Huawei Sans" panose="020C0503030203020204" pitchFamily="34" charset="0"/>
              </a:rPr>
              <a:t>[FW-Virtual-if0] </a:t>
            </a:r>
            <a:r>
              <a:rPr lang="en-US" sz="1200" dirty="0" err="1" smtClean="0">
                <a:latin typeface="Huawei Sans" panose="020C0503030203020204" pitchFamily="34" charset="0"/>
              </a:rPr>
              <a:t>ip</a:t>
            </a:r>
            <a:r>
              <a:rPr lang="en-US" sz="1200" dirty="0" smtClean="0">
                <a:latin typeface="Huawei Sans" panose="020C0503030203020204" pitchFamily="34" charset="0"/>
              </a:rPr>
              <a:t> address 172.16.0.1 24</a:t>
            </a:r>
          </a:p>
          <a:p>
            <a:pPr fontAlgn="ctr"/>
            <a:r>
              <a:rPr lang="en-US" sz="1200" dirty="0" smtClean="0">
                <a:latin typeface="Huawei Sans" panose="020C0503030203020204" pitchFamily="34" charset="0"/>
              </a:rPr>
              <a:t>[FW-Virtual-if0] quit</a:t>
            </a:r>
          </a:p>
          <a:p>
            <a:pPr fontAlgn="ctr"/>
            <a:r>
              <a:rPr lang="en-US" sz="1200" dirty="0" smtClean="0">
                <a:latin typeface="Huawei Sans" panose="020C0503030203020204" pitchFamily="34" charset="0"/>
              </a:rPr>
              <a:t>[FW] firewall zone trust</a:t>
            </a:r>
          </a:p>
          <a:p>
            <a:pPr fontAlgn="ctr"/>
            <a:r>
              <a:rPr lang="en-US" sz="1200" dirty="0" smtClean="0">
                <a:latin typeface="Huawei Sans" panose="020C0503030203020204" pitchFamily="34" charset="0"/>
              </a:rPr>
              <a:t>[FW-zone-trust] add interface Virtual-if0</a:t>
            </a:r>
          </a:p>
          <a:p>
            <a:pPr fontAlgn="ctr"/>
            <a:r>
              <a:rPr lang="en-US" sz="1200" dirty="0" smtClean="0">
                <a:latin typeface="Huawei Sans" panose="020C0503030203020204" pitchFamily="34" charset="0"/>
              </a:rPr>
              <a:t>[FW-zone-trust] quit</a:t>
            </a:r>
            <a:endParaRPr lang="en-US" altLang="zh-CN" sz="1200" dirty="0">
              <a:latin typeface="Huawei Sans" panose="020C0503030203020204" pitchFamily="34" charset="0"/>
            </a:endParaRPr>
          </a:p>
        </p:txBody>
      </p:sp>
      <p:pic>
        <p:nvPicPr>
          <p:cNvPr id="71" name="图片 70" descr="PC.png"/>
          <p:cNvPicPr>
            <a:picLocks noChangeAspect="1"/>
          </p:cNvPicPr>
          <p:nvPr/>
        </p:nvPicPr>
        <p:blipFill>
          <a:blip r:embed="rId5" cstate="print"/>
          <a:stretch>
            <a:fillRect/>
          </a:stretch>
        </p:blipFill>
        <p:spPr bwMode="gray">
          <a:xfrm>
            <a:off x="1434690" y="2681962"/>
            <a:ext cx="309600" cy="237772"/>
          </a:xfrm>
          <a:prstGeom prst="rect">
            <a:avLst/>
          </a:prstGeom>
        </p:spPr>
      </p:pic>
      <p:sp>
        <p:nvSpPr>
          <p:cNvPr id="30" name="文本占位符 47"/>
          <p:cNvSpPr txBox="1">
            <a:spLocks/>
          </p:cNvSpPr>
          <p:nvPr/>
        </p:nvSpPr>
        <p:spPr bwMode="gray">
          <a:xfrm>
            <a:off x="466341" y="3555874"/>
            <a:ext cx="4958035" cy="243801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As shown in the figure, users in </a:t>
            </a:r>
            <a:r>
              <a:rPr lang="en-US" sz="1400" dirty="0" err="1" smtClean="0">
                <a:latin typeface="Huawei Sans" panose="020C0503030203020204" pitchFamily="34" charset="0"/>
              </a:rPr>
              <a:t>vsysa</a:t>
            </a:r>
            <a:r>
              <a:rPr lang="en-US" sz="1400" dirty="0" smtClean="0">
                <a:latin typeface="Huawei Sans" panose="020C0503030203020204" pitchFamily="34" charset="0"/>
              </a:rPr>
              <a:t> need to access the server in </a:t>
            </a:r>
            <a:r>
              <a:rPr lang="en-US" sz="1400" dirty="0" err="1" smtClean="0">
                <a:latin typeface="Huawei Sans" panose="020C0503030203020204" pitchFamily="34" charset="0"/>
              </a:rPr>
              <a:t>vsysb</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The configuration procedure is as follows:</a:t>
            </a:r>
            <a:endParaRPr lang="en-US" altLang="zh-CN" sz="1400" dirty="0" smtClean="0">
              <a:latin typeface="Huawei Sans" panose="020C0503030203020204" pitchFamily="34" charset="0"/>
            </a:endParaRPr>
          </a:p>
          <a:p>
            <a:pPr lvl="1" fontAlgn="ctr"/>
            <a:r>
              <a:rPr lang="en-US" sz="1200" b="1" dirty="0">
                <a:latin typeface="Huawei Sans" panose="020C0503030203020204" pitchFamily="34" charset="0"/>
              </a:rPr>
              <a:t>Configure the route for communication between virtual systems </a:t>
            </a:r>
            <a:r>
              <a:rPr lang="en-US" sz="1200" b="1" dirty="0" err="1">
                <a:latin typeface="Huawei Sans" panose="020C0503030203020204" pitchFamily="34" charset="0"/>
              </a:rPr>
              <a:t>vsysa</a:t>
            </a:r>
            <a:r>
              <a:rPr lang="en-US" sz="1200" b="1" dirty="0">
                <a:latin typeface="Huawei Sans" panose="020C0503030203020204" pitchFamily="34" charset="0"/>
              </a:rPr>
              <a:t> and </a:t>
            </a:r>
            <a:r>
              <a:rPr lang="en-US" sz="1200" b="1" dirty="0" err="1">
                <a:latin typeface="Huawei Sans" panose="020C0503030203020204" pitchFamily="34" charset="0"/>
              </a:rPr>
              <a:t>vsysb</a:t>
            </a:r>
            <a:r>
              <a:rPr lang="en-US" sz="1200" b="1" dirty="0">
                <a:latin typeface="Huawei Sans" panose="020C0503030203020204" pitchFamily="34" charset="0"/>
              </a:rPr>
              <a:t> in the public system.</a:t>
            </a:r>
            <a:endParaRPr lang="en-US" altLang="zh-CN" sz="1200" b="1" dirty="0">
              <a:latin typeface="Huawei Sans" panose="020C0503030203020204" pitchFamily="34" charset="0"/>
            </a:endParaRPr>
          </a:p>
          <a:p>
            <a:pPr lvl="1" fontAlgn="ctr"/>
            <a:r>
              <a:rPr lang="en-US" sz="1200" dirty="0">
                <a:solidFill>
                  <a:schemeClr val="bg1">
                    <a:lumMod val="50000"/>
                  </a:schemeClr>
                </a:solidFill>
                <a:latin typeface="Huawei Sans" panose="020C0503030203020204" pitchFamily="34" charset="0"/>
              </a:rPr>
              <a:t>Configure a security policy in </a:t>
            </a:r>
            <a:r>
              <a:rPr lang="en-US" sz="1200" dirty="0" err="1">
                <a:solidFill>
                  <a:schemeClr val="bg1">
                    <a:lumMod val="50000"/>
                  </a:schemeClr>
                </a:solidFill>
                <a:latin typeface="Huawei Sans" panose="020C0503030203020204" pitchFamily="34" charset="0"/>
              </a:rPr>
              <a:t>vsysa</a:t>
            </a:r>
            <a:r>
              <a:rPr lang="en-US" sz="1200" dirty="0">
                <a:solidFill>
                  <a:schemeClr val="bg1">
                    <a:lumMod val="50000"/>
                  </a:schemeClr>
                </a:solidFill>
                <a:latin typeface="Huawei Sans" panose="020C0503030203020204" pitchFamily="34" charset="0"/>
              </a:rPr>
              <a:t>.</a:t>
            </a:r>
            <a:endParaRPr lang="en-US" altLang="zh-CN" sz="1200" dirty="0">
              <a:solidFill>
                <a:schemeClr val="bg1">
                  <a:lumMod val="50000"/>
                </a:schemeClr>
              </a:solidFill>
              <a:latin typeface="Huawei Sans" panose="020C0503030203020204" pitchFamily="34" charset="0"/>
            </a:endParaRPr>
          </a:p>
          <a:p>
            <a:pPr lvl="1" fontAlgn="ctr"/>
            <a:r>
              <a:rPr lang="en-US" sz="1200" dirty="0" smtClean="0">
                <a:solidFill>
                  <a:schemeClr val="bg1">
                    <a:lumMod val="50000"/>
                  </a:schemeClr>
                </a:solidFill>
                <a:latin typeface="Huawei Sans" panose="020C0503030203020204" pitchFamily="34" charset="0"/>
              </a:rPr>
              <a:t>Configure a security policy in </a:t>
            </a:r>
            <a:r>
              <a:rPr lang="en-US" sz="1200" dirty="0" err="1" smtClean="0">
                <a:solidFill>
                  <a:schemeClr val="bg1">
                    <a:lumMod val="50000"/>
                  </a:schemeClr>
                </a:solidFill>
                <a:latin typeface="Huawei Sans" panose="020C0503030203020204" pitchFamily="34" charset="0"/>
              </a:rPr>
              <a:t>vsysb</a:t>
            </a:r>
            <a:r>
              <a:rPr lang="en-US" sz="1200" dirty="0" smtClean="0">
                <a:solidFill>
                  <a:schemeClr val="bg1">
                    <a:lumMod val="50000"/>
                  </a:schemeClr>
                </a:solidFill>
                <a:latin typeface="Huawei Sans" panose="020C0503030203020204" pitchFamily="34" charset="0"/>
              </a:rPr>
              <a:t>.</a:t>
            </a:r>
            <a:endParaRPr lang="en-US" altLang="zh-CN" sz="1200" dirty="0" smtClean="0">
              <a:solidFill>
                <a:schemeClr val="bg1">
                  <a:lumMod val="50000"/>
                </a:schemeClr>
              </a:solidFill>
              <a:latin typeface="Huawei Sans" panose="020C0503030203020204" pitchFamily="34" charset="0"/>
            </a:endParaRPr>
          </a:p>
          <a:p>
            <a:pPr lvl="1" fontAlgn="ctr"/>
            <a:endParaRPr lang="en-US" altLang="zh-CN" sz="1000" dirty="0">
              <a:latin typeface="Huawei Sans" panose="020C0503030203020204" pitchFamily="34" charset="0"/>
            </a:endParaRPr>
          </a:p>
        </p:txBody>
      </p:sp>
    </p:spTree>
    <p:extLst>
      <p:ext uri="{BB962C8B-B14F-4D97-AF65-F5344CB8AC3E}">
        <p14:creationId xmlns:p14="http://schemas.microsoft.com/office/powerpoint/2010/main" val="221130143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Example for Configuring </a:t>
            </a:r>
            <a:r>
              <a:rPr lang="en-US" altLang="zh-CN" smtClean="0"/>
              <a:t>Communication </a:t>
            </a:r>
            <a:r>
              <a:rPr lang="en-US" smtClean="0"/>
              <a:t>Between Virtual Systems (2)</a:t>
            </a:r>
            <a:endParaRPr lang="en-US" altLang="zh-CN" dirty="0"/>
          </a:p>
        </p:txBody>
      </p:sp>
      <p:sp>
        <p:nvSpPr>
          <p:cNvPr id="5" name="文本占位符 47"/>
          <p:cNvSpPr txBox="1">
            <a:spLocks/>
          </p:cNvSpPr>
          <p:nvPr/>
        </p:nvSpPr>
        <p:spPr bwMode="gray">
          <a:xfrm>
            <a:off x="466341" y="3555874"/>
            <a:ext cx="4958035" cy="243801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As shown in the figure, users in </a:t>
            </a:r>
            <a:r>
              <a:rPr lang="en-US" sz="1400" dirty="0" err="1" smtClean="0">
                <a:latin typeface="Huawei Sans" panose="020C0503030203020204" pitchFamily="34" charset="0"/>
              </a:rPr>
              <a:t>vsysa</a:t>
            </a:r>
            <a:r>
              <a:rPr lang="en-US" sz="1400" dirty="0" smtClean="0">
                <a:latin typeface="Huawei Sans" panose="020C0503030203020204" pitchFamily="34" charset="0"/>
              </a:rPr>
              <a:t> need to access the server in </a:t>
            </a:r>
            <a:r>
              <a:rPr lang="en-US" sz="1400" dirty="0" err="1" smtClean="0">
                <a:latin typeface="Huawei Sans" panose="020C0503030203020204" pitchFamily="34" charset="0"/>
              </a:rPr>
              <a:t>vsysb</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The configuration procedure is as follows:</a:t>
            </a:r>
            <a:endParaRPr lang="en-US" altLang="zh-CN" sz="1400" dirty="0" smtClean="0">
              <a:latin typeface="Huawei Sans" panose="020C0503030203020204" pitchFamily="34" charset="0"/>
            </a:endParaRPr>
          </a:p>
          <a:p>
            <a:pPr lvl="1" fontAlgn="ctr"/>
            <a:r>
              <a:rPr lang="en-US" sz="1200" dirty="0" smtClean="0">
                <a:solidFill>
                  <a:schemeClr val="bg1">
                    <a:lumMod val="50000"/>
                  </a:schemeClr>
                </a:solidFill>
                <a:latin typeface="Huawei Sans" panose="020C0503030203020204" pitchFamily="34" charset="0"/>
              </a:rPr>
              <a:t>Configure the route for communication between virtual systems </a:t>
            </a:r>
            <a:r>
              <a:rPr lang="en-US" sz="1200" dirty="0" err="1" smtClean="0">
                <a:solidFill>
                  <a:schemeClr val="bg1">
                    <a:lumMod val="50000"/>
                  </a:schemeClr>
                </a:solidFill>
                <a:latin typeface="Huawei Sans" panose="020C0503030203020204" pitchFamily="34" charset="0"/>
              </a:rPr>
              <a:t>vsysa</a:t>
            </a:r>
            <a:r>
              <a:rPr lang="en-US" sz="1200" dirty="0" smtClean="0">
                <a:solidFill>
                  <a:schemeClr val="bg1">
                    <a:lumMod val="50000"/>
                  </a:schemeClr>
                </a:solidFill>
                <a:latin typeface="Huawei Sans" panose="020C0503030203020204" pitchFamily="34" charset="0"/>
              </a:rPr>
              <a:t> and </a:t>
            </a:r>
            <a:r>
              <a:rPr lang="en-US" sz="1200" dirty="0" err="1" smtClean="0">
                <a:solidFill>
                  <a:schemeClr val="bg1">
                    <a:lumMod val="50000"/>
                  </a:schemeClr>
                </a:solidFill>
                <a:latin typeface="Huawei Sans" panose="020C0503030203020204" pitchFamily="34" charset="0"/>
              </a:rPr>
              <a:t>vsysb</a:t>
            </a:r>
            <a:r>
              <a:rPr lang="en-US" sz="1200" dirty="0" smtClean="0">
                <a:solidFill>
                  <a:schemeClr val="bg1">
                    <a:lumMod val="50000"/>
                  </a:schemeClr>
                </a:solidFill>
                <a:latin typeface="Huawei Sans" panose="020C0503030203020204" pitchFamily="34" charset="0"/>
              </a:rPr>
              <a:t> in the public system.</a:t>
            </a:r>
            <a:endParaRPr lang="en-US" altLang="zh-CN" sz="1200" dirty="0" smtClean="0">
              <a:solidFill>
                <a:schemeClr val="bg1">
                  <a:lumMod val="50000"/>
                </a:schemeClr>
              </a:solidFill>
              <a:latin typeface="Huawei Sans" panose="020C0503030203020204" pitchFamily="34" charset="0"/>
            </a:endParaRPr>
          </a:p>
          <a:p>
            <a:pPr lvl="1" fontAlgn="ctr"/>
            <a:r>
              <a:rPr lang="en-US" sz="1200" b="1" dirty="0" smtClean="0">
                <a:latin typeface="Huawei Sans" panose="020C0503030203020204" pitchFamily="34" charset="0"/>
              </a:rPr>
              <a:t>Configure a security policy in </a:t>
            </a:r>
            <a:r>
              <a:rPr lang="en-US" sz="1200" b="1" dirty="0" err="1" smtClean="0">
                <a:latin typeface="Huawei Sans" panose="020C0503030203020204" pitchFamily="34" charset="0"/>
              </a:rPr>
              <a:t>vsysa</a:t>
            </a:r>
            <a:r>
              <a:rPr lang="en-US" sz="1200" b="1" dirty="0" smtClean="0">
                <a:latin typeface="Huawei Sans" panose="020C0503030203020204" pitchFamily="34" charset="0"/>
              </a:rPr>
              <a:t>.</a:t>
            </a:r>
            <a:endParaRPr lang="en-US" altLang="zh-CN" sz="1200" b="1" dirty="0" smtClean="0">
              <a:latin typeface="Huawei Sans" panose="020C0503030203020204" pitchFamily="34" charset="0"/>
            </a:endParaRPr>
          </a:p>
          <a:p>
            <a:pPr lvl="1" fontAlgn="ctr"/>
            <a:r>
              <a:rPr lang="en-US" sz="1200" dirty="0" smtClean="0">
                <a:solidFill>
                  <a:schemeClr val="bg1">
                    <a:lumMod val="50000"/>
                  </a:schemeClr>
                </a:solidFill>
                <a:latin typeface="Huawei Sans" panose="020C0503030203020204" pitchFamily="34" charset="0"/>
              </a:rPr>
              <a:t>Configure a security policy in </a:t>
            </a:r>
            <a:r>
              <a:rPr lang="en-US" sz="1200" dirty="0" err="1" smtClean="0">
                <a:solidFill>
                  <a:schemeClr val="bg1">
                    <a:lumMod val="50000"/>
                  </a:schemeClr>
                </a:solidFill>
                <a:latin typeface="Huawei Sans" panose="020C0503030203020204" pitchFamily="34" charset="0"/>
              </a:rPr>
              <a:t>vsysb</a:t>
            </a:r>
            <a:r>
              <a:rPr lang="en-US" sz="1200" dirty="0" smtClean="0">
                <a:solidFill>
                  <a:schemeClr val="bg1">
                    <a:lumMod val="50000"/>
                  </a:schemeClr>
                </a:solidFill>
                <a:latin typeface="Huawei Sans" panose="020C0503030203020204" pitchFamily="34" charset="0"/>
              </a:rPr>
              <a:t>.</a:t>
            </a:r>
            <a:endParaRPr lang="en-US" altLang="zh-CN" sz="1200" dirty="0" smtClean="0">
              <a:solidFill>
                <a:schemeClr val="bg1">
                  <a:lumMod val="50000"/>
                </a:schemeClr>
              </a:solidFill>
              <a:latin typeface="Huawei Sans" panose="020C0503030203020204" pitchFamily="34" charset="0"/>
            </a:endParaRPr>
          </a:p>
          <a:p>
            <a:pPr lvl="1" fontAlgn="ctr"/>
            <a:endParaRPr lang="en-US" altLang="zh-CN" sz="1000" dirty="0">
              <a:latin typeface="Huawei Sans" panose="020C0503030203020204" pitchFamily="34" charset="0"/>
            </a:endParaRPr>
          </a:p>
        </p:txBody>
      </p:sp>
      <p:sp>
        <p:nvSpPr>
          <p:cNvPr id="26" name="文本框 25"/>
          <p:cNvSpPr txBox="1"/>
          <p:nvPr/>
        </p:nvSpPr>
        <p:spPr bwMode="gray">
          <a:xfrm>
            <a:off x="6081001" y="1507374"/>
            <a:ext cx="5668086" cy="954107"/>
          </a:xfrm>
          <a:prstGeom prst="rect">
            <a:avLst/>
          </a:prstGeom>
          <a:noFill/>
        </p:spPr>
        <p:txBody>
          <a:bodyPr wrap="square" rtlCol="0">
            <a:spAutoFit/>
          </a:bodyPr>
          <a:lstStyle/>
          <a:p>
            <a:pPr fontAlgn="ctr"/>
            <a:r>
              <a:rPr lang="en-US" sz="1400" dirty="0" smtClean="0">
                <a:latin typeface="Huawei Sans" panose="020C0503030203020204" pitchFamily="34" charset="0"/>
              </a:rPr>
              <a:t>Set an IP address for </a:t>
            </a:r>
            <a:r>
              <a:rPr lang="en-US" altLang="zh-CN" sz="1400" dirty="0" err="1" smtClean="0">
                <a:latin typeface="Huawei Sans" panose="020C0503030203020204" pitchFamily="34" charset="0"/>
              </a:rPr>
              <a:t>vsysa's</a:t>
            </a:r>
            <a:r>
              <a:rPr lang="en-US" altLang="zh-CN" sz="1400" dirty="0" smtClean="0">
                <a:latin typeface="Huawei Sans" panose="020C0503030203020204" pitchFamily="34" charset="0"/>
              </a:rPr>
              <a:t> </a:t>
            </a:r>
            <a:r>
              <a:rPr lang="en-US" sz="1400" dirty="0" smtClean="0">
                <a:latin typeface="Huawei Sans" panose="020C0503030203020204" pitchFamily="34" charset="0"/>
              </a:rPr>
              <a:t>virtual interface Virtual-if1 and add the interface to the </a:t>
            </a:r>
            <a:r>
              <a:rPr lang="en-US" sz="1400" dirty="0" err="1" smtClean="0">
                <a:latin typeface="Huawei Sans" panose="020C0503030203020204" pitchFamily="34" charset="0"/>
              </a:rPr>
              <a:t>Untrust</a:t>
            </a:r>
            <a:r>
              <a:rPr lang="en-US" sz="1400" dirty="0" smtClean="0">
                <a:latin typeface="Huawei Sans" panose="020C0503030203020204" pitchFamily="34" charset="0"/>
              </a:rPr>
              <a:t> zone. The IP address can be any value as long as it does not conflict with the IP address on any other interface.</a:t>
            </a:r>
            <a:endParaRPr lang="en-US" altLang="zh-CN" sz="1400" dirty="0">
              <a:latin typeface="Huawei Sans" panose="020C0503030203020204" pitchFamily="34" charset="0"/>
            </a:endParaRPr>
          </a:p>
        </p:txBody>
      </p:sp>
      <p:sp>
        <p:nvSpPr>
          <p:cNvPr id="27" name="文本框 26"/>
          <p:cNvSpPr txBox="1"/>
          <p:nvPr/>
        </p:nvSpPr>
        <p:spPr bwMode="gray">
          <a:xfrm>
            <a:off x="6155179" y="2516009"/>
            <a:ext cx="5375761" cy="1200329"/>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 interface Virtual-if 1</a:t>
            </a:r>
          </a:p>
          <a:p>
            <a:pPr fontAlgn="ctr"/>
            <a:r>
              <a:rPr lang="en-US" sz="1200" dirty="0" smtClean="0">
                <a:latin typeface="Huawei Sans" panose="020C0503030203020204" pitchFamily="34" charset="0"/>
              </a:rPr>
              <a:t>[FW-vsysa-Virtual-if1] </a:t>
            </a:r>
            <a:r>
              <a:rPr lang="en-US" sz="1200" dirty="0" err="1" smtClean="0">
                <a:latin typeface="Huawei Sans" panose="020C0503030203020204" pitchFamily="34" charset="0"/>
              </a:rPr>
              <a:t>ip</a:t>
            </a:r>
            <a:r>
              <a:rPr lang="en-US" sz="1200" dirty="0" smtClean="0">
                <a:latin typeface="Huawei Sans" panose="020C0503030203020204" pitchFamily="34" charset="0"/>
              </a:rPr>
              <a:t> address 172.16.1.1 24</a:t>
            </a:r>
          </a:p>
          <a:p>
            <a:pPr fontAlgn="ctr"/>
            <a:r>
              <a:rPr lang="en-US" sz="1200" dirty="0" smtClean="0">
                <a:latin typeface="Huawei Sans" panose="020C0503030203020204" pitchFamily="34" charset="0"/>
              </a:rPr>
              <a:t>[FW-vsysa-Virtual-if1] quit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 firewall zone </a:t>
            </a:r>
            <a:r>
              <a:rPr lang="en-US" sz="1200" dirty="0" err="1" smtClean="0">
                <a:latin typeface="Huawei Sans" panose="020C0503030203020204" pitchFamily="34" charset="0"/>
              </a:rPr>
              <a:t>untrust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-zone-</a:t>
            </a:r>
            <a:r>
              <a:rPr lang="en-US" sz="1200" dirty="0" err="1" smtClean="0">
                <a:latin typeface="Huawei Sans" panose="020C0503030203020204" pitchFamily="34" charset="0"/>
              </a:rPr>
              <a:t>untrust</a:t>
            </a:r>
            <a:r>
              <a:rPr lang="en-US" sz="1200" dirty="0" smtClean="0">
                <a:latin typeface="Huawei Sans" panose="020C0503030203020204" pitchFamily="34" charset="0"/>
              </a:rPr>
              <a:t>] add interface Virtual-if1</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-zone-</a:t>
            </a:r>
            <a:r>
              <a:rPr lang="en-US" sz="1200" dirty="0" err="1" smtClean="0">
                <a:latin typeface="Huawei Sans" panose="020C0503030203020204" pitchFamily="34" charset="0"/>
              </a:rPr>
              <a:t>untrust</a:t>
            </a:r>
            <a:r>
              <a:rPr lang="en-US" sz="1200" dirty="0" smtClean="0">
                <a:latin typeface="Huawei Sans" panose="020C0503030203020204" pitchFamily="34" charset="0"/>
              </a:rPr>
              <a:t>] quit</a:t>
            </a:r>
            <a:endParaRPr lang="en-US" altLang="zh-CN" sz="1200" dirty="0">
              <a:latin typeface="Huawei Sans" panose="020C0503030203020204" pitchFamily="34" charset="0"/>
            </a:endParaRPr>
          </a:p>
        </p:txBody>
      </p:sp>
      <p:sp>
        <p:nvSpPr>
          <p:cNvPr id="28" name="文本框 27"/>
          <p:cNvSpPr txBox="1"/>
          <p:nvPr/>
        </p:nvSpPr>
        <p:spPr bwMode="gray">
          <a:xfrm>
            <a:off x="6081001" y="3931781"/>
            <a:ext cx="5668086" cy="307777"/>
          </a:xfrm>
          <a:prstGeom prst="rect">
            <a:avLst/>
          </a:prstGeom>
          <a:noFill/>
        </p:spPr>
        <p:txBody>
          <a:bodyPr wrap="square" rtlCol="0">
            <a:spAutoFit/>
          </a:bodyPr>
          <a:lstStyle/>
          <a:p>
            <a:pPr fontAlgn="ctr"/>
            <a:r>
              <a:rPr lang="en-US" sz="1400" dirty="0" smtClean="0">
                <a:latin typeface="Huawei Sans" panose="020C0503030203020204" pitchFamily="34" charset="0"/>
              </a:rPr>
              <a:t>Configure a policy for users in </a:t>
            </a:r>
            <a:r>
              <a:rPr lang="en-US" sz="1400" dirty="0" err="1" smtClean="0">
                <a:latin typeface="Huawei Sans" panose="020C0503030203020204" pitchFamily="34" charset="0"/>
              </a:rPr>
              <a:t>vsysa</a:t>
            </a:r>
            <a:r>
              <a:rPr lang="en-US" sz="1400" dirty="0" smtClean="0">
                <a:latin typeface="Huawei Sans" panose="020C0503030203020204" pitchFamily="34" charset="0"/>
              </a:rPr>
              <a:t> to access the server in </a:t>
            </a:r>
            <a:r>
              <a:rPr lang="en-US" sz="1400" dirty="0" err="1" smtClean="0">
                <a:latin typeface="Huawei Sans" panose="020C0503030203020204" pitchFamily="34" charset="0"/>
              </a:rPr>
              <a:t>vsysb</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9" name="文本框 28"/>
          <p:cNvSpPr txBox="1"/>
          <p:nvPr/>
        </p:nvSpPr>
        <p:spPr bwMode="gray">
          <a:xfrm>
            <a:off x="6155179" y="4239558"/>
            <a:ext cx="5375761" cy="1754326"/>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 security-policy</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 rule name </a:t>
            </a:r>
            <a:r>
              <a:rPr lang="en-US" sz="1200" dirty="0" err="1" smtClean="0">
                <a:latin typeface="Huawei Sans" panose="020C0503030203020204" pitchFamily="34" charset="0"/>
              </a:rPr>
              <a:t>to_server</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source-zone trust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destination-zone </a:t>
            </a:r>
            <a:r>
              <a:rPr lang="en-US" sz="1200" dirty="0" err="1" smtClean="0">
                <a:latin typeface="Huawei Sans" panose="020C0503030203020204" pitchFamily="34" charset="0"/>
              </a:rPr>
              <a:t>untrust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source-address 10.3.0.0 24</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destination-address 10.3.1.3 32</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action permit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to_internet</a:t>
            </a:r>
            <a:r>
              <a:rPr lang="en-US" sz="1200" dirty="0" smtClean="0">
                <a:latin typeface="Huawei Sans" panose="020C0503030203020204" pitchFamily="34" charset="0"/>
              </a:rPr>
              <a:t>] quit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vsysa</a:t>
            </a:r>
            <a:r>
              <a:rPr lang="en-US" sz="1200" dirty="0" smtClean="0">
                <a:latin typeface="Huawei Sans" panose="020C0503030203020204" pitchFamily="34" charset="0"/>
              </a:rPr>
              <a:t>-policy-security] quit</a:t>
            </a:r>
            <a:endParaRPr lang="en-US" altLang="zh-CN" sz="1200" dirty="0">
              <a:latin typeface="Huawei Sans" panose="020C0503030203020204" pitchFamily="34" charset="0"/>
            </a:endParaRPr>
          </a:p>
        </p:txBody>
      </p:sp>
      <p:grpSp>
        <p:nvGrpSpPr>
          <p:cNvPr id="32" name="组合 31"/>
          <p:cNvGrpSpPr/>
          <p:nvPr/>
        </p:nvGrpSpPr>
        <p:grpSpPr bwMode="gray">
          <a:xfrm>
            <a:off x="545448" y="1882881"/>
            <a:ext cx="5419461" cy="1280552"/>
            <a:chOff x="474198" y="1300990"/>
            <a:chExt cx="5419461" cy="1280552"/>
          </a:xfrm>
        </p:grpSpPr>
        <p:pic>
          <p:nvPicPr>
            <p:cNvPr id="33"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49028" y="1785859"/>
              <a:ext cx="490909" cy="401653"/>
            </a:xfrm>
            <a:prstGeom prst="rect">
              <a:avLst/>
            </a:prstGeom>
          </p:spPr>
        </p:pic>
        <p:sp>
          <p:nvSpPr>
            <p:cNvPr id="34" name="Freeform 159"/>
            <p:cNvSpPr/>
            <p:nvPr/>
          </p:nvSpPr>
          <p:spPr bwMode="gray">
            <a:xfrm flipH="1">
              <a:off x="474198" y="1611024"/>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10.3.0.0/24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2319873" y="1300990"/>
              <a:ext cx="1682299" cy="1161285"/>
            </a:xfrm>
            <a:prstGeom prst="rect">
              <a:avLst/>
            </a:prstGeom>
            <a:no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6" name="Freeform 159"/>
            <p:cNvSpPr/>
            <p:nvPr/>
          </p:nvSpPr>
          <p:spPr bwMode="gray">
            <a:xfrm flipH="1">
              <a:off x="4786487" y="1605006"/>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10.3.1.0/24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83672" y="1785859"/>
              <a:ext cx="490909" cy="401653"/>
            </a:xfrm>
            <a:prstGeom prst="rect">
              <a:avLst/>
            </a:prstGeom>
          </p:spPr>
        </p:pic>
        <p:cxnSp>
          <p:nvCxnSpPr>
            <p:cNvPr id="38" name="直接连接符 37"/>
            <p:cNvCxnSpPr>
              <a:stCxn id="34" idx="8"/>
              <a:endCxn id="33" idx="1"/>
            </p:cNvCxnSpPr>
            <p:nvPr/>
          </p:nvCxnSpPr>
          <p:spPr bwMode="gray">
            <a:xfrm>
              <a:off x="1523862" y="1985722"/>
              <a:ext cx="825166" cy="9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37" idx="1"/>
            </p:cNvCxnSpPr>
            <p:nvPr/>
          </p:nvCxnSpPr>
          <p:spPr bwMode="gray">
            <a:xfrm>
              <a:off x="2839937" y="1986686"/>
              <a:ext cx="64373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3"/>
              <a:endCxn id="36" idx="21"/>
            </p:cNvCxnSpPr>
            <p:nvPr/>
          </p:nvCxnSpPr>
          <p:spPr bwMode="gray">
            <a:xfrm>
              <a:off x="3974581" y="1986686"/>
              <a:ext cx="811906" cy="30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1440817" y="1567629"/>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GE1/0/3</a:t>
              </a:r>
            </a:p>
            <a:p>
              <a:pPr fontAlgn="ctr"/>
              <a:r>
                <a:rPr lang="en-US" sz="1200" dirty="0" smtClean="0">
                  <a:latin typeface="Huawei Sans" panose="020C0503030203020204" pitchFamily="34" charset="0"/>
                </a:rPr>
                <a:t>10.3.0.1/24</a:t>
              </a:r>
              <a:endParaRPr lang="en-US" altLang="zh-CN" sz="1200" dirty="0">
                <a:latin typeface="Huawei Sans" panose="020C0503030203020204" pitchFamily="34" charset="0"/>
              </a:endParaRPr>
            </a:p>
          </p:txBody>
        </p:sp>
        <p:sp>
          <p:nvSpPr>
            <p:cNvPr id="42" name="文本框 41"/>
            <p:cNvSpPr txBox="1"/>
            <p:nvPr/>
          </p:nvSpPr>
          <p:spPr bwMode="gray">
            <a:xfrm>
              <a:off x="3946989" y="1758858"/>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GE1/0/4</a:t>
              </a:r>
            </a:p>
            <a:p>
              <a:pPr fontAlgn="ctr"/>
              <a:r>
                <a:rPr lang="en-US" sz="1200" dirty="0" smtClean="0">
                  <a:latin typeface="Huawei Sans" panose="020C0503030203020204" pitchFamily="34" charset="0"/>
                </a:rPr>
                <a:t>10.3.1.1/24</a:t>
              </a:r>
              <a:endParaRPr lang="en-US" altLang="zh-CN" sz="1200" dirty="0">
                <a:latin typeface="Huawei Sans" panose="020C0503030203020204" pitchFamily="34" charset="0"/>
              </a:endParaRPr>
            </a:p>
          </p:txBody>
        </p:sp>
        <p:sp>
          <p:nvSpPr>
            <p:cNvPr id="43" name="文本框 42"/>
            <p:cNvSpPr txBox="1"/>
            <p:nvPr/>
          </p:nvSpPr>
          <p:spPr bwMode="gray">
            <a:xfrm>
              <a:off x="2353907" y="2129561"/>
              <a:ext cx="486030"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vsya</a:t>
              </a:r>
              <a:endParaRPr lang="en-US" altLang="zh-CN" sz="1200" dirty="0">
                <a:latin typeface="Huawei Sans" panose="020C0503030203020204" pitchFamily="34" charset="0"/>
              </a:endParaRPr>
            </a:p>
          </p:txBody>
        </p:sp>
        <p:sp>
          <p:nvSpPr>
            <p:cNvPr id="44" name="文本框 43"/>
            <p:cNvSpPr txBox="1"/>
            <p:nvPr/>
          </p:nvSpPr>
          <p:spPr bwMode="gray">
            <a:xfrm>
              <a:off x="3483672" y="2111630"/>
              <a:ext cx="489236"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vsyb</a:t>
              </a:r>
              <a:endParaRPr lang="en-US" altLang="zh-CN" sz="1200" dirty="0">
                <a:latin typeface="Huawei Sans" panose="020C0503030203020204" pitchFamily="34" charset="0"/>
              </a:endParaRPr>
            </a:p>
          </p:txBody>
        </p:sp>
        <p:sp>
          <p:nvSpPr>
            <p:cNvPr id="45" name="文本框 44"/>
            <p:cNvSpPr txBox="1"/>
            <p:nvPr/>
          </p:nvSpPr>
          <p:spPr bwMode="gray">
            <a:xfrm>
              <a:off x="967435"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46" name="文本框 45"/>
            <p:cNvSpPr txBox="1"/>
            <p:nvPr/>
          </p:nvSpPr>
          <p:spPr bwMode="gray">
            <a:xfrm>
              <a:off x="2934322" y="1461605"/>
              <a:ext cx="732893" cy="276999"/>
            </a:xfrm>
            <a:prstGeom prst="rect">
              <a:avLst/>
            </a:prstGeom>
            <a:noFill/>
          </p:spPr>
          <p:txBody>
            <a:bodyPr wrap="none" rtlCol="0">
              <a:spAutoFit/>
            </a:bodyPr>
            <a:lstStyle/>
            <a:p>
              <a:pPr fontAlgn="ctr"/>
              <a:r>
                <a:rPr lang="en-US" sz="1200" dirty="0" smtClean="0">
                  <a:latin typeface="Huawei Sans" panose="020C0503030203020204" pitchFamily="34" charset="0"/>
                </a:rPr>
                <a:t>Firewall</a:t>
              </a:r>
              <a:endParaRPr lang="en-US" altLang="zh-CN" sz="1200" dirty="0">
                <a:latin typeface="Huawei Sans" panose="020C0503030203020204" pitchFamily="34" charset="0"/>
              </a:endParaRPr>
            </a:p>
          </p:txBody>
        </p:sp>
        <p:sp>
          <p:nvSpPr>
            <p:cNvPr id="47" name="文本框 46"/>
            <p:cNvSpPr txBox="1"/>
            <p:nvPr/>
          </p:nvSpPr>
          <p:spPr bwMode="gray">
            <a:xfrm>
              <a:off x="5353126"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48" name="椭圆 47"/>
            <p:cNvSpPr/>
            <p:nvPr/>
          </p:nvSpPr>
          <p:spPr bwMode="gray">
            <a:xfrm>
              <a:off x="2817303"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椭圆 48"/>
            <p:cNvSpPr/>
            <p:nvPr/>
          </p:nvSpPr>
          <p:spPr bwMode="gray">
            <a:xfrm>
              <a:off x="3340492"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0" name="文本框 49"/>
            <p:cNvSpPr txBox="1"/>
            <p:nvPr/>
          </p:nvSpPr>
          <p:spPr bwMode="gray">
            <a:xfrm>
              <a:off x="4654922"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10.3.1.3/24</a:t>
              </a:r>
              <a:endParaRPr lang="en-US" altLang="zh-CN" sz="1200" dirty="0">
                <a:latin typeface="Huawei Sans" panose="020C0503030203020204" pitchFamily="34" charset="0"/>
              </a:endParaRPr>
            </a:p>
          </p:txBody>
        </p:sp>
        <p:sp>
          <p:nvSpPr>
            <p:cNvPr id="51" name="文本框 50"/>
            <p:cNvSpPr txBox="1"/>
            <p:nvPr/>
          </p:nvSpPr>
          <p:spPr bwMode="gray">
            <a:xfrm>
              <a:off x="1076328"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10.3.0.3/24</a:t>
              </a:r>
              <a:endParaRPr lang="en-US" altLang="zh-CN" sz="1200" dirty="0">
                <a:latin typeface="Huawei Sans" panose="020C0503030203020204" pitchFamily="34" charset="0"/>
              </a:endParaRPr>
            </a:p>
          </p:txBody>
        </p:sp>
      </p:grpSp>
      <p:pic>
        <p:nvPicPr>
          <p:cNvPr id="52" name="图片 5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73950" y="2665067"/>
            <a:ext cx="310569" cy="254667"/>
          </a:xfrm>
          <a:prstGeom prst="rect">
            <a:avLst/>
          </a:prstGeom>
        </p:spPr>
      </p:pic>
      <p:pic>
        <p:nvPicPr>
          <p:cNvPr id="53" name="图片 52" descr="PC.png"/>
          <p:cNvPicPr>
            <a:picLocks noChangeAspect="1"/>
          </p:cNvPicPr>
          <p:nvPr/>
        </p:nvPicPr>
        <p:blipFill>
          <a:blip r:embed="rId5" cstate="print"/>
          <a:stretch>
            <a:fillRect/>
          </a:stretch>
        </p:blipFill>
        <p:spPr bwMode="gray">
          <a:xfrm>
            <a:off x="1434690" y="2681962"/>
            <a:ext cx="309600" cy="237772"/>
          </a:xfrm>
          <a:prstGeom prst="rect">
            <a:avLst/>
          </a:prstGeom>
        </p:spPr>
      </p:pic>
    </p:spTree>
    <p:extLst>
      <p:ext uri="{BB962C8B-B14F-4D97-AF65-F5344CB8AC3E}">
        <p14:creationId xmlns:p14="http://schemas.microsoft.com/office/powerpoint/2010/main" val="379045823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smtClean="0"/>
              <a:t>Example for Configuring Communication </a:t>
            </a:r>
            <a:r>
              <a:rPr lang="en-US" smtClean="0"/>
              <a:t>Between Virtual Systems (3)</a:t>
            </a:r>
            <a:endParaRPr lang="en-US" altLang="zh-CN" dirty="0"/>
          </a:p>
        </p:txBody>
      </p:sp>
      <p:sp>
        <p:nvSpPr>
          <p:cNvPr id="5" name="文本占位符 47"/>
          <p:cNvSpPr txBox="1">
            <a:spLocks/>
          </p:cNvSpPr>
          <p:nvPr/>
        </p:nvSpPr>
        <p:spPr bwMode="gray">
          <a:xfrm>
            <a:off x="466341" y="3555874"/>
            <a:ext cx="4958035" cy="2211217"/>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400" dirty="0" smtClean="0">
                <a:latin typeface="Huawei Sans" panose="020C0503030203020204" pitchFamily="34" charset="0"/>
              </a:rPr>
              <a:t>As shown in the figure, users in </a:t>
            </a:r>
            <a:r>
              <a:rPr lang="en-US" sz="1400" dirty="0" err="1" smtClean="0">
                <a:latin typeface="Huawei Sans" panose="020C0503030203020204" pitchFamily="34" charset="0"/>
              </a:rPr>
              <a:t>vsysa</a:t>
            </a:r>
            <a:r>
              <a:rPr lang="en-US" sz="1400" dirty="0" smtClean="0">
                <a:latin typeface="Huawei Sans" panose="020C0503030203020204" pitchFamily="34" charset="0"/>
              </a:rPr>
              <a:t> need to access the server in </a:t>
            </a:r>
            <a:r>
              <a:rPr lang="en-US" sz="1400" dirty="0" err="1" smtClean="0">
                <a:latin typeface="Huawei Sans" panose="020C0503030203020204" pitchFamily="34" charset="0"/>
              </a:rPr>
              <a:t>vsysb</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The configuration procedure is as follows:</a:t>
            </a:r>
            <a:endParaRPr lang="en-US" altLang="zh-CN" sz="1400" dirty="0" smtClean="0">
              <a:latin typeface="Huawei Sans" panose="020C0503030203020204" pitchFamily="34" charset="0"/>
            </a:endParaRPr>
          </a:p>
          <a:p>
            <a:pPr lvl="1" fontAlgn="ctr"/>
            <a:r>
              <a:rPr lang="en-US" sz="1200" dirty="0" smtClean="0">
                <a:solidFill>
                  <a:schemeClr val="bg1">
                    <a:lumMod val="50000"/>
                  </a:schemeClr>
                </a:solidFill>
                <a:latin typeface="Huawei Sans" panose="020C0503030203020204" pitchFamily="34" charset="0"/>
              </a:rPr>
              <a:t>Configure the route for communication between virtual systems </a:t>
            </a:r>
            <a:r>
              <a:rPr lang="en-US" sz="1200" dirty="0" err="1" smtClean="0">
                <a:solidFill>
                  <a:schemeClr val="bg1">
                    <a:lumMod val="50000"/>
                  </a:schemeClr>
                </a:solidFill>
                <a:latin typeface="Huawei Sans" panose="020C0503030203020204" pitchFamily="34" charset="0"/>
              </a:rPr>
              <a:t>vsysa</a:t>
            </a:r>
            <a:r>
              <a:rPr lang="en-US" sz="1200" dirty="0" smtClean="0">
                <a:solidFill>
                  <a:schemeClr val="bg1">
                    <a:lumMod val="50000"/>
                  </a:schemeClr>
                </a:solidFill>
                <a:latin typeface="Huawei Sans" panose="020C0503030203020204" pitchFamily="34" charset="0"/>
              </a:rPr>
              <a:t> and </a:t>
            </a:r>
            <a:r>
              <a:rPr lang="en-US" sz="1200" dirty="0" err="1" smtClean="0">
                <a:solidFill>
                  <a:schemeClr val="bg1">
                    <a:lumMod val="50000"/>
                  </a:schemeClr>
                </a:solidFill>
                <a:latin typeface="Huawei Sans" panose="020C0503030203020204" pitchFamily="34" charset="0"/>
              </a:rPr>
              <a:t>vsysb</a:t>
            </a:r>
            <a:r>
              <a:rPr lang="en-US" sz="1200" dirty="0" smtClean="0">
                <a:solidFill>
                  <a:schemeClr val="bg1">
                    <a:lumMod val="50000"/>
                  </a:schemeClr>
                </a:solidFill>
                <a:latin typeface="Huawei Sans" panose="020C0503030203020204" pitchFamily="34" charset="0"/>
              </a:rPr>
              <a:t> in the public system.</a:t>
            </a:r>
            <a:endParaRPr lang="en-US" altLang="zh-CN" sz="1200" dirty="0" smtClean="0">
              <a:solidFill>
                <a:schemeClr val="bg1">
                  <a:lumMod val="50000"/>
                </a:schemeClr>
              </a:solidFill>
              <a:latin typeface="Huawei Sans" panose="020C0503030203020204" pitchFamily="34" charset="0"/>
            </a:endParaRPr>
          </a:p>
          <a:p>
            <a:pPr lvl="1" fontAlgn="ctr"/>
            <a:r>
              <a:rPr lang="en-US" sz="1200" dirty="0" smtClean="0">
                <a:solidFill>
                  <a:schemeClr val="bg1">
                    <a:lumMod val="50000"/>
                  </a:schemeClr>
                </a:solidFill>
                <a:latin typeface="Huawei Sans" panose="020C0503030203020204" pitchFamily="34" charset="0"/>
              </a:rPr>
              <a:t>Configure a security polic</a:t>
            </a:r>
            <a:r>
              <a:rPr lang="en-US" altLang="zh-CN" sz="1200" dirty="0" smtClean="0">
                <a:solidFill>
                  <a:schemeClr val="bg1">
                    <a:lumMod val="50000"/>
                  </a:schemeClr>
                </a:solidFill>
                <a:latin typeface="Huawei Sans" panose="020C0503030203020204" pitchFamily="34" charset="0"/>
              </a:rPr>
              <a:t>y i</a:t>
            </a:r>
            <a:r>
              <a:rPr lang="en-US" sz="1200" dirty="0" smtClean="0">
                <a:solidFill>
                  <a:schemeClr val="bg1">
                    <a:lumMod val="50000"/>
                  </a:schemeClr>
                </a:solidFill>
                <a:latin typeface="Huawei Sans" panose="020C0503030203020204" pitchFamily="34" charset="0"/>
              </a:rPr>
              <a:t>n </a:t>
            </a:r>
            <a:r>
              <a:rPr lang="en-US" sz="1200" dirty="0" err="1" smtClean="0">
                <a:solidFill>
                  <a:schemeClr val="bg1">
                    <a:lumMod val="50000"/>
                  </a:schemeClr>
                </a:solidFill>
                <a:latin typeface="Huawei Sans" panose="020C0503030203020204" pitchFamily="34" charset="0"/>
              </a:rPr>
              <a:t>vsysa</a:t>
            </a:r>
            <a:r>
              <a:rPr lang="en-US" sz="1200" dirty="0" smtClean="0">
                <a:solidFill>
                  <a:schemeClr val="bg1">
                    <a:lumMod val="50000"/>
                  </a:schemeClr>
                </a:solidFill>
                <a:latin typeface="Huawei Sans" panose="020C0503030203020204" pitchFamily="34" charset="0"/>
              </a:rPr>
              <a:t>.</a:t>
            </a:r>
            <a:endParaRPr lang="en-US" altLang="zh-CN" sz="1200" dirty="0" smtClean="0">
              <a:solidFill>
                <a:schemeClr val="bg1">
                  <a:lumMod val="50000"/>
                </a:schemeClr>
              </a:solidFill>
              <a:latin typeface="Huawei Sans" panose="020C0503030203020204" pitchFamily="34" charset="0"/>
            </a:endParaRPr>
          </a:p>
          <a:p>
            <a:pPr lvl="1" fontAlgn="ctr"/>
            <a:r>
              <a:rPr lang="en-US" sz="1200" b="1" dirty="0" smtClean="0">
                <a:latin typeface="Huawei Sans" panose="020C0503030203020204" pitchFamily="34" charset="0"/>
              </a:rPr>
              <a:t>Configure a security policy in </a:t>
            </a:r>
            <a:r>
              <a:rPr lang="en-US" sz="1200" b="1" dirty="0" err="1" smtClean="0">
                <a:latin typeface="Huawei Sans" panose="020C0503030203020204" pitchFamily="34" charset="0"/>
              </a:rPr>
              <a:t>vsysb</a:t>
            </a:r>
            <a:r>
              <a:rPr lang="en-US" sz="1200" b="1" dirty="0" smtClean="0">
                <a:latin typeface="Huawei Sans" panose="020C0503030203020204" pitchFamily="34" charset="0"/>
              </a:rPr>
              <a:t>.</a:t>
            </a:r>
            <a:endParaRPr lang="en-US" altLang="zh-CN" sz="1200" b="1" dirty="0" smtClean="0">
              <a:latin typeface="Huawei Sans" panose="020C0503030203020204" pitchFamily="34" charset="0"/>
            </a:endParaRPr>
          </a:p>
          <a:p>
            <a:pPr lvl="1" fontAlgn="ctr"/>
            <a:endParaRPr lang="en-US" altLang="zh-CN" sz="1000" dirty="0">
              <a:latin typeface="Huawei Sans" panose="020C0503030203020204" pitchFamily="34" charset="0"/>
            </a:endParaRPr>
          </a:p>
        </p:txBody>
      </p:sp>
      <p:sp>
        <p:nvSpPr>
          <p:cNvPr id="26" name="文本框 25"/>
          <p:cNvSpPr txBox="1"/>
          <p:nvPr/>
        </p:nvSpPr>
        <p:spPr bwMode="gray">
          <a:xfrm>
            <a:off x="6081001" y="1484747"/>
            <a:ext cx="5668086" cy="646331"/>
          </a:xfrm>
          <a:prstGeom prst="rect">
            <a:avLst/>
          </a:prstGeom>
          <a:noFill/>
        </p:spPr>
        <p:txBody>
          <a:bodyPr wrap="square" rtlCol="0">
            <a:spAutoFit/>
          </a:bodyPr>
          <a:lstStyle/>
          <a:p>
            <a:pPr fontAlgn="ctr"/>
            <a:r>
              <a:rPr lang="en-US" sz="1200" dirty="0" smtClean="0">
                <a:latin typeface="Huawei Sans" panose="020C0503030203020204" pitchFamily="34" charset="0"/>
              </a:rPr>
              <a:t>Set an IP address for </a:t>
            </a:r>
            <a:r>
              <a:rPr lang="en-US" altLang="zh-CN" sz="1200" dirty="0" err="1" smtClean="0">
                <a:latin typeface="Huawei Sans" panose="020C0503030203020204" pitchFamily="34" charset="0"/>
              </a:rPr>
              <a:t>vsysb's</a:t>
            </a:r>
            <a:r>
              <a:rPr lang="en-US" altLang="zh-CN" sz="1200" dirty="0" smtClean="0">
                <a:latin typeface="Huawei Sans" panose="020C0503030203020204" pitchFamily="34" charset="0"/>
              </a:rPr>
              <a:t> </a:t>
            </a:r>
            <a:r>
              <a:rPr lang="en-US" sz="1200" dirty="0" smtClean="0">
                <a:latin typeface="Huawei Sans" panose="020C0503030203020204" pitchFamily="34" charset="0"/>
              </a:rPr>
              <a:t>virtual interface Virtual-if2 and add the interface to the </a:t>
            </a:r>
            <a:r>
              <a:rPr lang="en-US" sz="1200" dirty="0" err="1" smtClean="0">
                <a:latin typeface="Huawei Sans" panose="020C0503030203020204" pitchFamily="34" charset="0"/>
              </a:rPr>
              <a:t>Untrust</a:t>
            </a:r>
            <a:r>
              <a:rPr lang="en-US" sz="1200" dirty="0" smtClean="0">
                <a:latin typeface="Huawei Sans" panose="020C0503030203020204" pitchFamily="34" charset="0"/>
              </a:rPr>
              <a:t> zone. The IP address can be any value as long as it does not conflict with the IP address on any other interface.</a:t>
            </a:r>
            <a:endParaRPr lang="en-US" sz="1200" dirty="0">
              <a:latin typeface="Huawei Sans" panose="020C0503030203020204" pitchFamily="34" charset="0"/>
            </a:endParaRPr>
          </a:p>
        </p:txBody>
      </p:sp>
      <p:sp>
        <p:nvSpPr>
          <p:cNvPr id="27" name="文本框 26"/>
          <p:cNvSpPr txBox="1"/>
          <p:nvPr/>
        </p:nvSpPr>
        <p:spPr bwMode="gray">
          <a:xfrm>
            <a:off x="6153591" y="2139978"/>
            <a:ext cx="5593909" cy="1200329"/>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 interface Virtual-if 2</a:t>
            </a:r>
          </a:p>
          <a:p>
            <a:pPr fontAlgn="ctr"/>
            <a:r>
              <a:rPr lang="en-US" sz="1200" dirty="0" smtClean="0">
                <a:latin typeface="Huawei Sans" panose="020C0503030203020204" pitchFamily="34" charset="0"/>
              </a:rPr>
              <a:t>[FW-vsysb-Virtual-if1] </a:t>
            </a:r>
            <a:r>
              <a:rPr lang="en-US" sz="1200" dirty="0" err="1" smtClean="0">
                <a:latin typeface="Huawei Sans" panose="020C0503030203020204" pitchFamily="34" charset="0"/>
              </a:rPr>
              <a:t>ip</a:t>
            </a:r>
            <a:r>
              <a:rPr lang="en-US" sz="1200" dirty="0" smtClean="0">
                <a:latin typeface="Huawei Sans" panose="020C0503030203020204" pitchFamily="34" charset="0"/>
              </a:rPr>
              <a:t> address 172.16.2.1 24</a:t>
            </a:r>
          </a:p>
          <a:p>
            <a:pPr fontAlgn="ctr"/>
            <a:r>
              <a:rPr lang="en-US" sz="1200" dirty="0" smtClean="0">
                <a:latin typeface="Huawei Sans" panose="020C0503030203020204" pitchFamily="34" charset="0"/>
              </a:rPr>
              <a:t>[FW-vsysb-Virtual-if1] quit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 firewall zone </a:t>
            </a:r>
            <a:r>
              <a:rPr lang="en-US" sz="1200" dirty="0" err="1" smtClean="0">
                <a:latin typeface="Huawei Sans" panose="020C0503030203020204" pitchFamily="34" charset="0"/>
              </a:rPr>
              <a:t>untrust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-zone-</a:t>
            </a:r>
            <a:r>
              <a:rPr lang="en-US" sz="1200" dirty="0" err="1" smtClean="0">
                <a:latin typeface="Huawei Sans" panose="020C0503030203020204" pitchFamily="34" charset="0"/>
              </a:rPr>
              <a:t>untrust</a:t>
            </a:r>
            <a:r>
              <a:rPr lang="en-US" sz="1200" dirty="0" smtClean="0">
                <a:latin typeface="Huawei Sans" panose="020C0503030203020204" pitchFamily="34" charset="0"/>
              </a:rPr>
              <a:t>] add interface Virtual-if2</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-zone-</a:t>
            </a:r>
            <a:r>
              <a:rPr lang="en-US" sz="1200" dirty="0" err="1" smtClean="0">
                <a:latin typeface="Huawei Sans" panose="020C0503030203020204" pitchFamily="34" charset="0"/>
              </a:rPr>
              <a:t>untrust</a:t>
            </a:r>
            <a:r>
              <a:rPr lang="en-US" sz="1200" dirty="0" smtClean="0">
                <a:latin typeface="Huawei Sans" panose="020C0503030203020204" pitchFamily="34" charset="0"/>
              </a:rPr>
              <a:t>] quit</a:t>
            </a:r>
            <a:endParaRPr lang="en-US" altLang="zh-CN" sz="1200" dirty="0">
              <a:latin typeface="Huawei Sans" panose="020C0503030203020204" pitchFamily="34" charset="0"/>
            </a:endParaRPr>
          </a:p>
        </p:txBody>
      </p:sp>
      <p:sp>
        <p:nvSpPr>
          <p:cNvPr id="28" name="文本框 27"/>
          <p:cNvSpPr txBox="1"/>
          <p:nvPr/>
        </p:nvSpPr>
        <p:spPr bwMode="gray">
          <a:xfrm>
            <a:off x="6081000" y="3334015"/>
            <a:ext cx="5883201" cy="276999"/>
          </a:xfrm>
          <a:prstGeom prst="rect">
            <a:avLst/>
          </a:prstGeom>
          <a:noFill/>
        </p:spPr>
        <p:txBody>
          <a:bodyPr wrap="square" rtlCol="0">
            <a:spAutoFit/>
          </a:bodyPr>
          <a:lstStyle/>
          <a:p>
            <a:pPr fontAlgn="ctr"/>
            <a:r>
              <a:rPr lang="en-US" sz="1200" dirty="0" smtClean="0">
                <a:latin typeface="Huawei Sans" panose="020C0503030203020204" pitchFamily="34" charset="0"/>
              </a:rPr>
              <a:t>Configure a policy for users in </a:t>
            </a:r>
            <a:r>
              <a:rPr lang="en-US" sz="1200" dirty="0" err="1" smtClean="0">
                <a:latin typeface="Huawei Sans" panose="020C0503030203020204" pitchFamily="34" charset="0"/>
              </a:rPr>
              <a:t>vsysa</a:t>
            </a:r>
            <a:r>
              <a:rPr lang="en-US" sz="1200" dirty="0" smtClean="0">
                <a:latin typeface="Huawei Sans" panose="020C0503030203020204" pitchFamily="34" charset="0"/>
              </a:rPr>
              <a:t> to access the server in </a:t>
            </a:r>
            <a:r>
              <a:rPr lang="en-US" sz="1200" dirty="0" err="1" smtClean="0">
                <a:latin typeface="Huawei Sans" panose="020C0503030203020204" pitchFamily="34" charset="0"/>
              </a:rPr>
              <a:t>vsysb</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29" name="文本框 28"/>
          <p:cNvSpPr txBox="1"/>
          <p:nvPr/>
        </p:nvSpPr>
        <p:spPr bwMode="gray">
          <a:xfrm>
            <a:off x="6153591" y="3604312"/>
            <a:ext cx="5593909" cy="1569660"/>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 security-policy</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 rule name </a:t>
            </a:r>
            <a:r>
              <a:rPr lang="en-US" sz="1200" dirty="0" err="1" smtClean="0">
                <a:latin typeface="Huawei Sans" panose="020C0503030203020204" pitchFamily="34" charset="0"/>
              </a:rPr>
              <a:t>vsysa_to_server</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vsysa_to_vsysb</a:t>
            </a:r>
            <a:r>
              <a:rPr lang="en-US" sz="1200" dirty="0" smtClean="0">
                <a:latin typeface="Huawei Sans" panose="020C0503030203020204" pitchFamily="34" charset="0"/>
              </a:rPr>
              <a:t>] source-zone </a:t>
            </a:r>
            <a:r>
              <a:rPr lang="en-US" sz="1200" dirty="0" err="1" smtClean="0">
                <a:latin typeface="Huawei Sans" panose="020C0503030203020204" pitchFamily="34" charset="0"/>
              </a:rPr>
              <a:t>untrust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vsysa_to_vsysb</a:t>
            </a:r>
            <a:r>
              <a:rPr lang="en-US" sz="1200" dirty="0" smtClean="0">
                <a:latin typeface="Huawei Sans" panose="020C0503030203020204" pitchFamily="34" charset="0"/>
              </a:rPr>
              <a:t>] destination-zone trust</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vsysa_to_vsysb</a:t>
            </a:r>
            <a:r>
              <a:rPr lang="en-US" sz="1200" dirty="0" smtClean="0">
                <a:latin typeface="Huawei Sans" panose="020C0503030203020204" pitchFamily="34" charset="0"/>
              </a:rPr>
              <a:t>] source-address 10.3.0.0 24</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vsysa_to_vsysb</a:t>
            </a:r>
            <a:r>
              <a:rPr lang="en-US" sz="1200" dirty="0" smtClean="0">
                <a:latin typeface="Huawei Sans" panose="020C0503030203020204" pitchFamily="34" charset="0"/>
              </a:rPr>
              <a:t>] destination-address 10.3.1.3 32</a:t>
            </a:r>
          </a:p>
          <a:p>
            <a:pPr fontAlgn="ctr"/>
            <a:r>
              <a:rPr lang="en-US" sz="1200" dirty="0" smtClean="0">
                <a:latin typeface="Huawei Sans" panose="020C0503030203020204" pitchFamily="34" charset="0"/>
              </a:rPr>
              <a:t>[FW-</a:t>
            </a:r>
            <a:r>
              <a:rPr lang="en-US" sz="1200" dirty="0" err="1" smtClean="0">
                <a:latin typeface="Huawei Sans" panose="020C0503030203020204" pitchFamily="34" charset="0"/>
              </a:rPr>
              <a:t>vsysb</a:t>
            </a:r>
            <a:r>
              <a:rPr lang="en-US" sz="1200" dirty="0" smtClean="0">
                <a:latin typeface="Huawei Sans" panose="020C0503030203020204" pitchFamily="34" charset="0"/>
              </a:rPr>
              <a:t>-policy-security-rule-</a:t>
            </a:r>
            <a:r>
              <a:rPr lang="en-US" sz="1200" dirty="0" err="1" smtClean="0">
                <a:latin typeface="Huawei Sans" panose="020C0503030203020204" pitchFamily="34" charset="0"/>
              </a:rPr>
              <a:t>vsysa_to_vsysb</a:t>
            </a:r>
            <a:r>
              <a:rPr lang="en-US" sz="1200" dirty="0" smtClean="0">
                <a:latin typeface="Huawei Sans" panose="020C0503030203020204" pitchFamily="34" charset="0"/>
              </a:rPr>
              <a:t>] action permit</a:t>
            </a:r>
          </a:p>
        </p:txBody>
      </p:sp>
      <p:sp>
        <p:nvSpPr>
          <p:cNvPr id="30" name="文本框 29"/>
          <p:cNvSpPr txBox="1"/>
          <p:nvPr/>
        </p:nvSpPr>
        <p:spPr bwMode="gray">
          <a:xfrm>
            <a:off x="6081001" y="5173037"/>
            <a:ext cx="5668086" cy="276999"/>
          </a:xfrm>
          <a:prstGeom prst="rect">
            <a:avLst/>
          </a:prstGeom>
          <a:noFill/>
        </p:spPr>
        <p:txBody>
          <a:bodyPr wrap="square" rtlCol="0">
            <a:spAutoFit/>
          </a:bodyPr>
          <a:lstStyle/>
          <a:p>
            <a:pPr fontAlgn="ctr"/>
            <a:r>
              <a:rPr lang="en-US" sz="1200" dirty="0" smtClean="0">
                <a:latin typeface="Huawei Sans" panose="020C0503030203020204" pitchFamily="34" charset="0"/>
              </a:rPr>
              <a:t>Verify the configuration.</a:t>
            </a:r>
            <a:endParaRPr lang="en-US" altLang="zh-CN" sz="1200" dirty="0">
              <a:latin typeface="Huawei Sans" panose="020C0503030203020204" pitchFamily="34" charset="0"/>
            </a:endParaRPr>
          </a:p>
        </p:txBody>
      </p:sp>
      <p:grpSp>
        <p:nvGrpSpPr>
          <p:cNvPr id="31" name="组合 30"/>
          <p:cNvGrpSpPr/>
          <p:nvPr/>
        </p:nvGrpSpPr>
        <p:grpSpPr bwMode="gray">
          <a:xfrm>
            <a:off x="545448" y="1882881"/>
            <a:ext cx="5419461" cy="1280552"/>
            <a:chOff x="474198" y="1300990"/>
            <a:chExt cx="5419461" cy="1280552"/>
          </a:xfrm>
        </p:grpSpPr>
        <p:pic>
          <p:nvPicPr>
            <p:cNvPr id="3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349028" y="1785859"/>
              <a:ext cx="490909" cy="401653"/>
            </a:xfrm>
            <a:prstGeom prst="rect">
              <a:avLst/>
            </a:prstGeom>
          </p:spPr>
        </p:pic>
        <p:sp>
          <p:nvSpPr>
            <p:cNvPr id="33" name="Freeform 159"/>
            <p:cNvSpPr/>
            <p:nvPr/>
          </p:nvSpPr>
          <p:spPr bwMode="gray">
            <a:xfrm flipH="1">
              <a:off x="474198" y="1611024"/>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10.3.0.0/24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2319873" y="1300990"/>
              <a:ext cx="1682299" cy="1161285"/>
            </a:xfrm>
            <a:prstGeom prst="rect">
              <a:avLst/>
            </a:prstGeom>
            <a:no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5" name="Freeform 159"/>
            <p:cNvSpPr/>
            <p:nvPr/>
          </p:nvSpPr>
          <p:spPr bwMode="gray">
            <a:xfrm flipH="1">
              <a:off x="4786487" y="1605006"/>
              <a:ext cx="1049664" cy="548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10.3.1.0/24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483672" y="1785859"/>
              <a:ext cx="490909" cy="401653"/>
            </a:xfrm>
            <a:prstGeom prst="rect">
              <a:avLst/>
            </a:prstGeom>
          </p:spPr>
        </p:pic>
        <p:cxnSp>
          <p:nvCxnSpPr>
            <p:cNvPr id="37" name="直接连接符 36"/>
            <p:cNvCxnSpPr>
              <a:stCxn id="33" idx="8"/>
              <a:endCxn id="32" idx="1"/>
            </p:cNvCxnSpPr>
            <p:nvPr/>
          </p:nvCxnSpPr>
          <p:spPr bwMode="gray">
            <a:xfrm>
              <a:off x="1523862" y="1985722"/>
              <a:ext cx="825166" cy="9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2" idx="3"/>
              <a:endCxn id="36" idx="1"/>
            </p:cNvCxnSpPr>
            <p:nvPr/>
          </p:nvCxnSpPr>
          <p:spPr bwMode="gray">
            <a:xfrm>
              <a:off x="2839937" y="1986686"/>
              <a:ext cx="64373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6" idx="3"/>
              <a:endCxn id="35" idx="21"/>
            </p:cNvCxnSpPr>
            <p:nvPr/>
          </p:nvCxnSpPr>
          <p:spPr bwMode="gray">
            <a:xfrm>
              <a:off x="3974581" y="1986686"/>
              <a:ext cx="811906" cy="30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gray">
            <a:xfrm>
              <a:off x="1440817" y="1567629"/>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GE1/0/3</a:t>
              </a:r>
            </a:p>
            <a:p>
              <a:pPr fontAlgn="ctr"/>
              <a:r>
                <a:rPr lang="en-US" sz="1200" dirty="0" smtClean="0">
                  <a:latin typeface="Huawei Sans" panose="020C0503030203020204" pitchFamily="34" charset="0"/>
                </a:rPr>
                <a:t>10.3.0.1/24</a:t>
              </a:r>
              <a:endParaRPr lang="en-US" altLang="zh-CN" sz="1200" dirty="0">
                <a:latin typeface="Huawei Sans" panose="020C0503030203020204" pitchFamily="34" charset="0"/>
              </a:endParaRPr>
            </a:p>
          </p:txBody>
        </p:sp>
        <p:sp>
          <p:nvSpPr>
            <p:cNvPr id="41" name="文本框 40"/>
            <p:cNvSpPr txBox="1"/>
            <p:nvPr/>
          </p:nvSpPr>
          <p:spPr bwMode="gray">
            <a:xfrm>
              <a:off x="3946989" y="1758858"/>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GE1/0/4</a:t>
              </a:r>
            </a:p>
            <a:p>
              <a:pPr fontAlgn="ctr"/>
              <a:r>
                <a:rPr lang="en-US" sz="1200" dirty="0" smtClean="0">
                  <a:latin typeface="Huawei Sans" panose="020C0503030203020204" pitchFamily="34" charset="0"/>
                </a:rPr>
                <a:t>10.3.1.1/24</a:t>
              </a:r>
              <a:endParaRPr lang="en-US" altLang="zh-CN" sz="1200" dirty="0">
                <a:latin typeface="Huawei Sans" panose="020C0503030203020204" pitchFamily="34" charset="0"/>
              </a:endParaRPr>
            </a:p>
          </p:txBody>
        </p:sp>
        <p:sp>
          <p:nvSpPr>
            <p:cNvPr id="42" name="文本框 41"/>
            <p:cNvSpPr txBox="1"/>
            <p:nvPr/>
          </p:nvSpPr>
          <p:spPr bwMode="gray">
            <a:xfrm>
              <a:off x="2353907" y="2129561"/>
              <a:ext cx="486030"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vsya</a:t>
              </a:r>
              <a:endParaRPr lang="en-US" altLang="zh-CN" sz="1200" dirty="0">
                <a:latin typeface="Huawei Sans" panose="020C0503030203020204" pitchFamily="34" charset="0"/>
              </a:endParaRPr>
            </a:p>
          </p:txBody>
        </p:sp>
        <p:sp>
          <p:nvSpPr>
            <p:cNvPr id="43" name="文本框 42"/>
            <p:cNvSpPr txBox="1"/>
            <p:nvPr/>
          </p:nvSpPr>
          <p:spPr bwMode="gray">
            <a:xfrm>
              <a:off x="3483672" y="2111630"/>
              <a:ext cx="489236" cy="276999"/>
            </a:xfrm>
            <a:prstGeom prst="rect">
              <a:avLst/>
            </a:prstGeom>
            <a:noFill/>
          </p:spPr>
          <p:txBody>
            <a:bodyPr wrap="none" rtlCol="0">
              <a:spAutoFit/>
            </a:bodyPr>
            <a:lstStyle/>
            <a:p>
              <a:pPr fontAlgn="ctr"/>
              <a:r>
                <a:rPr lang="en-US" sz="1200" dirty="0" err="1" smtClean="0">
                  <a:latin typeface="Huawei Sans" panose="020C0503030203020204" pitchFamily="34" charset="0"/>
                </a:rPr>
                <a:t>vsyb</a:t>
              </a:r>
              <a:endParaRPr lang="en-US" altLang="zh-CN" sz="1200" dirty="0">
                <a:latin typeface="Huawei Sans" panose="020C0503030203020204" pitchFamily="34" charset="0"/>
              </a:endParaRPr>
            </a:p>
          </p:txBody>
        </p:sp>
        <p:sp>
          <p:nvSpPr>
            <p:cNvPr id="44" name="文本框 43"/>
            <p:cNvSpPr txBox="1"/>
            <p:nvPr/>
          </p:nvSpPr>
          <p:spPr bwMode="gray">
            <a:xfrm>
              <a:off x="967435"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45" name="文本框 44"/>
            <p:cNvSpPr txBox="1"/>
            <p:nvPr/>
          </p:nvSpPr>
          <p:spPr bwMode="gray">
            <a:xfrm>
              <a:off x="2934322" y="1461605"/>
              <a:ext cx="732893" cy="276999"/>
            </a:xfrm>
            <a:prstGeom prst="rect">
              <a:avLst/>
            </a:prstGeom>
            <a:noFill/>
          </p:spPr>
          <p:txBody>
            <a:bodyPr wrap="none" rtlCol="0">
              <a:spAutoFit/>
            </a:bodyPr>
            <a:lstStyle/>
            <a:p>
              <a:pPr fontAlgn="ctr"/>
              <a:r>
                <a:rPr lang="en-US" sz="1200" dirty="0" smtClean="0">
                  <a:latin typeface="Huawei Sans" panose="020C0503030203020204" pitchFamily="34" charset="0"/>
                </a:rPr>
                <a:t>Firewall</a:t>
              </a:r>
              <a:endParaRPr lang="en-US" altLang="zh-CN" sz="1200" dirty="0">
                <a:latin typeface="Huawei Sans" panose="020C0503030203020204" pitchFamily="34" charset="0"/>
              </a:endParaRPr>
            </a:p>
          </p:txBody>
        </p:sp>
        <p:sp>
          <p:nvSpPr>
            <p:cNvPr id="46" name="文本框 45"/>
            <p:cNvSpPr txBox="1"/>
            <p:nvPr/>
          </p:nvSpPr>
          <p:spPr bwMode="gray">
            <a:xfrm>
              <a:off x="5353126" y="1449388"/>
              <a:ext cx="540533" cy="276999"/>
            </a:xfrm>
            <a:prstGeom prst="rect">
              <a:avLst/>
            </a:prstGeom>
            <a:noFill/>
          </p:spPr>
          <p:txBody>
            <a:bodyPr wrap="none" rtlCol="0">
              <a:spAutoFit/>
            </a:bodyPr>
            <a:lstStyle/>
            <a:p>
              <a:pPr fontAlgn="ctr"/>
              <a:r>
                <a:rPr lang="en-US" sz="1200" dirty="0" smtClean="0">
                  <a:latin typeface="Huawei Sans" panose="020C0503030203020204" pitchFamily="34" charset="0"/>
                </a:rPr>
                <a:t>Trust</a:t>
              </a:r>
              <a:endParaRPr lang="en-US" altLang="zh-CN" sz="1200" dirty="0">
                <a:latin typeface="Huawei Sans" panose="020C0503030203020204" pitchFamily="34" charset="0"/>
              </a:endParaRPr>
            </a:p>
          </p:txBody>
        </p:sp>
        <p:sp>
          <p:nvSpPr>
            <p:cNvPr id="47" name="椭圆 46"/>
            <p:cNvSpPr/>
            <p:nvPr/>
          </p:nvSpPr>
          <p:spPr bwMode="gray">
            <a:xfrm>
              <a:off x="2817303"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8" name="椭圆 47"/>
            <p:cNvSpPr/>
            <p:nvPr/>
          </p:nvSpPr>
          <p:spPr bwMode="gray">
            <a:xfrm>
              <a:off x="3340492" y="1908012"/>
              <a:ext cx="150112" cy="15011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49" name="文本框 48"/>
            <p:cNvSpPr txBox="1"/>
            <p:nvPr/>
          </p:nvSpPr>
          <p:spPr bwMode="gray">
            <a:xfrm>
              <a:off x="4654922"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10.3.1.3/24</a:t>
              </a:r>
              <a:endParaRPr lang="en-US" altLang="zh-CN" sz="1200" dirty="0">
                <a:latin typeface="Huawei Sans" panose="020C0503030203020204" pitchFamily="34" charset="0"/>
              </a:endParaRPr>
            </a:p>
          </p:txBody>
        </p:sp>
        <p:sp>
          <p:nvSpPr>
            <p:cNvPr id="50" name="文本框 49"/>
            <p:cNvSpPr txBox="1"/>
            <p:nvPr/>
          </p:nvSpPr>
          <p:spPr bwMode="gray">
            <a:xfrm>
              <a:off x="1076328" y="2304543"/>
              <a:ext cx="955711" cy="276999"/>
            </a:xfrm>
            <a:prstGeom prst="rect">
              <a:avLst/>
            </a:prstGeom>
            <a:noFill/>
          </p:spPr>
          <p:txBody>
            <a:bodyPr wrap="none" rtlCol="0">
              <a:spAutoFit/>
            </a:bodyPr>
            <a:lstStyle/>
            <a:p>
              <a:pPr fontAlgn="ctr"/>
              <a:r>
                <a:rPr lang="en-US" sz="1200" dirty="0" smtClean="0">
                  <a:latin typeface="Huawei Sans" panose="020C0503030203020204" pitchFamily="34" charset="0"/>
                </a:rPr>
                <a:t>10.3.0.3/24</a:t>
              </a:r>
              <a:endParaRPr lang="en-US" altLang="zh-CN" sz="1200" dirty="0">
                <a:latin typeface="Huawei Sans" panose="020C0503030203020204" pitchFamily="34" charset="0"/>
              </a:endParaRPr>
            </a:p>
          </p:txBody>
        </p:sp>
      </p:grpSp>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73950" y="2665067"/>
            <a:ext cx="310569" cy="254667"/>
          </a:xfrm>
          <a:prstGeom prst="rect">
            <a:avLst/>
          </a:prstGeom>
        </p:spPr>
      </p:pic>
      <p:pic>
        <p:nvPicPr>
          <p:cNvPr id="52" name="图片 51" descr="PC.png"/>
          <p:cNvPicPr>
            <a:picLocks noChangeAspect="1"/>
          </p:cNvPicPr>
          <p:nvPr/>
        </p:nvPicPr>
        <p:blipFill>
          <a:blip r:embed="rId5" cstate="print"/>
          <a:stretch>
            <a:fillRect/>
          </a:stretch>
        </p:blipFill>
        <p:spPr bwMode="gray">
          <a:xfrm>
            <a:off x="1434690" y="2681962"/>
            <a:ext cx="309600" cy="237772"/>
          </a:xfrm>
          <a:prstGeom prst="rect">
            <a:avLst/>
          </a:prstGeom>
        </p:spPr>
      </p:pic>
      <p:sp>
        <p:nvSpPr>
          <p:cNvPr id="53" name="文本框 52"/>
          <p:cNvSpPr txBox="1"/>
          <p:nvPr/>
        </p:nvSpPr>
        <p:spPr bwMode="gray">
          <a:xfrm>
            <a:off x="6153591" y="5437272"/>
            <a:ext cx="5593909" cy="646331"/>
          </a:xfrm>
          <a:prstGeom prst="rect">
            <a:avLst/>
          </a:prstGeom>
          <a:solidFill>
            <a:schemeClr val="bg1">
              <a:lumMod val="85000"/>
            </a:schemeClr>
          </a:solidFill>
        </p:spPr>
        <p:txBody>
          <a:bodyPr wrap="square" rtlCol="0">
            <a:spAutoFit/>
          </a:bodyPr>
          <a:lstStyle/>
          <a:p>
            <a:pPr fontAlgn="ctr"/>
            <a:r>
              <a:rPr lang="en-US" sz="1200" dirty="0" smtClean="0">
                <a:latin typeface="Huawei Sans" panose="020C0503030203020204" pitchFamily="34" charset="0"/>
              </a:rPr>
              <a:t>PC&gt;ping 10.3.1.3</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Ping 10.3.1.3: 32 data bytes, Press </a:t>
            </a:r>
            <a:r>
              <a:rPr lang="en-US" sz="1200" dirty="0" err="1" smtClean="0">
                <a:latin typeface="Huawei Sans" panose="020C0503030203020204" pitchFamily="34" charset="0"/>
              </a:rPr>
              <a:t>Ctrl_C</a:t>
            </a:r>
            <a:r>
              <a:rPr lang="en-US" sz="1200" dirty="0" smtClean="0">
                <a:latin typeface="Huawei Sans" panose="020C0503030203020204" pitchFamily="34" charset="0"/>
              </a:rPr>
              <a:t> to break</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From 10.3.1.3: bytes=32 </a:t>
            </a:r>
            <a:r>
              <a:rPr lang="en-US" sz="1200" dirty="0" err="1" smtClean="0">
                <a:latin typeface="Huawei Sans" panose="020C0503030203020204" pitchFamily="34" charset="0"/>
              </a:rPr>
              <a:t>seq</a:t>
            </a:r>
            <a:r>
              <a:rPr lang="en-US" sz="1200" dirty="0" smtClean="0">
                <a:latin typeface="Huawei Sans" panose="020C0503030203020204" pitchFamily="34" charset="0"/>
              </a:rPr>
              <a:t>=1 </a:t>
            </a:r>
            <a:r>
              <a:rPr lang="en-US" sz="1200" dirty="0" err="1" smtClean="0">
                <a:latin typeface="Huawei Sans" panose="020C0503030203020204" pitchFamily="34" charset="0"/>
              </a:rPr>
              <a:t>ttl</a:t>
            </a:r>
            <a:r>
              <a:rPr lang="en-US" sz="1200" dirty="0" smtClean="0">
                <a:latin typeface="Huawei Sans" panose="020C0503030203020204" pitchFamily="34" charset="0"/>
              </a:rPr>
              <a:t>=127 time=79 </a:t>
            </a:r>
            <a:r>
              <a:rPr lang="en-US" sz="1200" dirty="0" err="1" smtClean="0">
                <a:latin typeface="Huawei Sans" panose="020C0503030203020204" pitchFamily="34" charset="0"/>
              </a:rPr>
              <a:t>ms</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9889016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6" y="1844675"/>
            <a:ext cx="10153650" cy="4356100"/>
          </a:xfrm>
        </p:spPr>
        <p:txBody>
          <a:bodyPr/>
          <a:lstStyle/>
          <a:p>
            <a:r>
              <a:rPr lang="en-US" sz="1800" dirty="0"/>
              <a:t>(Multiple-answer question) </a:t>
            </a:r>
            <a:r>
              <a:rPr lang="en-US" sz="1800" dirty="0" smtClean="0"/>
              <a:t>DHCP snooping is a DHCP security feature. Which of the following attacks can DHCP snooping defend against? (     )</a:t>
            </a:r>
          </a:p>
          <a:p>
            <a:pPr lvl="1"/>
            <a:r>
              <a:rPr lang="en-US" altLang="zh-CN" sz="1600" dirty="0" smtClean="0"/>
              <a:t>Starvation </a:t>
            </a:r>
            <a:r>
              <a:rPr lang="en-US" sz="1600" dirty="0" smtClean="0"/>
              <a:t>attacks by changing the CHADDR field</a:t>
            </a:r>
            <a:endParaRPr lang="en-US" altLang="zh-CN" sz="1600" dirty="0" smtClean="0">
              <a:sym typeface="Huawei Sans" panose="020C0503030203020204" pitchFamily="34" charset="0"/>
            </a:endParaRPr>
          </a:p>
          <a:p>
            <a:pPr lvl="1"/>
            <a:r>
              <a:rPr lang="en-US" sz="1600" dirty="0" smtClean="0"/>
              <a:t>Bogus DHCP server attacks</a:t>
            </a:r>
            <a:endParaRPr lang="en-US" altLang="zh-CN" sz="1600" dirty="0" smtClean="0">
              <a:sym typeface="Huawei Sans" panose="020C0503030203020204" pitchFamily="34" charset="0"/>
            </a:endParaRPr>
          </a:p>
          <a:p>
            <a:pPr lvl="1"/>
            <a:r>
              <a:rPr lang="en-US" sz="1600" dirty="0" smtClean="0"/>
              <a:t>TCP flag attacks</a:t>
            </a:r>
            <a:endParaRPr lang="en-US" altLang="zh-CN" sz="1600" dirty="0" smtClean="0">
              <a:sym typeface="Huawei Sans" panose="020C0503030203020204" pitchFamily="34" charset="0"/>
            </a:endParaRPr>
          </a:p>
          <a:p>
            <a:pPr lvl="1"/>
            <a:r>
              <a:rPr lang="en-US" sz="1600" dirty="0" smtClean="0"/>
              <a:t>Man-in-the-middle attacks and IP/MAC spoofing attacks</a:t>
            </a:r>
            <a:endParaRPr lang="en-US" altLang="zh-CN" sz="1600" dirty="0" smtClean="0">
              <a:sym typeface="Huawei Sans" panose="020C0503030203020204" pitchFamily="34" charset="0"/>
            </a:endParaRPr>
          </a:p>
          <a:p>
            <a:r>
              <a:rPr lang="en-US" sz="1800" dirty="0" smtClean="0"/>
              <a:t>(True or </a:t>
            </a:r>
            <a:r>
              <a:rPr lang="en-US" altLang="zh-CN" sz="1800" dirty="0" smtClean="0"/>
              <a:t>f</a:t>
            </a:r>
            <a:r>
              <a:rPr lang="en-US" sz="1800" dirty="0" smtClean="0"/>
              <a:t>alse) On a firewall, virtual systems are isolated by default. Hosts in different virtual systems cannot communicate with each other. (     )</a:t>
            </a:r>
          </a:p>
          <a:p>
            <a:pPr lvl="1"/>
            <a:r>
              <a:rPr lang="en-US" altLang="zh-CN" sz="1600" dirty="0" smtClean="0">
                <a:sym typeface="Huawei Sans" panose="020C0503030203020204" pitchFamily="34" charset="0"/>
              </a:rPr>
              <a:t>True</a:t>
            </a:r>
          </a:p>
          <a:p>
            <a:pPr lvl="1"/>
            <a:r>
              <a:rPr lang="en-US" altLang="zh-CN" sz="1600" dirty="0" smtClean="0">
                <a:sym typeface="Huawei Sans" panose="020C0503030203020204" pitchFamily="34" charset="0"/>
              </a:rPr>
              <a:t>False</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91829512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D0DE715D-B60C-4776-ABEE-0382BA3221A9}"/>
</file>

<file path=customXml/itemProps3.xml><?xml version="1.0" encoding="utf-8"?>
<ds:datastoreItem xmlns:ds="http://schemas.openxmlformats.org/officeDocument/2006/customXml" ds:itemID="{12296AD3-5121-4DF6-8150-62C25C031437}">
  <ds:schemaRefs>
    <ds:schemaRef ds:uri="http://schemas.microsoft.com/office/infopath/2007/PartnerControls"/>
    <ds:schemaRef ds:uri="http://purl.org/dc/elements/1.1/"/>
    <ds:schemaRef ds:uri="http://purl.org/dc/dcmitype/"/>
    <ds:schemaRef ds:uri="http://purl.org/dc/terms/"/>
    <ds:schemaRef ds:uri="http://www.w3.org/XML/1998/namespace"/>
    <ds:schemaRef ds:uri="http://schemas.microsoft.com/office/2006/documentManagement/types"/>
    <ds:schemaRef ds:uri="http://schemas.openxmlformats.org/package/2006/metadata/core-properties"/>
    <ds:schemaRef ds:uri="475f1e55-3009-46d8-9566-5d569a2b3a9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1287</TotalTime>
  <Words>18196</Words>
  <Application>Microsoft Office PowerPoint</Application>
  <PresentationFormat>宽屏</PresentationFormat>
  <Paragraphs>1836</Paragraphs>
  <Slides>101</Slides>
  <Notes>101</Notes>
  <HiddenSlides>4</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101</vt:i4>
      </vt:variant>
    </vt:vector>
  </HeadingPairs>
  <TitlesOfParts>
    <vt:vector size="112" baseType="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Network Security Technologies</vt:lpstr>
      <vt:lpstr>PowerPoint 演示文稿</vt:lpstr>
      <vt:lpstr>PowerPoint 演示文稿</vt:lpstr>
      <vt:lpstr>PowerPoint 演示文稿</vt:lpstr>
      <vt:lpstr>Background of Port Isolation</vt:lpstr>
      <vt:lpstr>Overview of Port Isolation</vt:lpstr>
      <vt:lpstr>Working Mechanism of Port Isolation</vt:lpstr>
      <vt:lpstr>Port Isolation Configuration Commands</vt:lpstr>
      <vt:lpstr>Example for Configuring Port Isolation</vt:lpstr>
      <vt:lpstr>Verifying the Configuration</vt:lpstr>
      <vt:lpstr>PowerPoint 演示文稿</vt:lpstr>
      <vt:lpstr>Types of MAC Address Entries</vt:lpstr>
      <vt:lpstr>MAC Address Table Security</vt:lpstr>
      <vt:lpstr>Configuring MAC Address Entries</vt:lpstr>
      <vt:lpstr>Disabling MAC Address Learning</vt:lpstr>
      <vt:lpstr>Limiting the Number of Learned MAC Address Entries</vt:lpstr>
      <vt:lpstr>Example for Configuring a MAC Address Table</vt:lpstr>
      <vt:lpstr>Verifying the Configuration</vt:lpstr>
      <vt:lpstr>PowerPoint 演示文稿</vt:lpstr>
      <vt:lpstr>Background of Port Security</vt:lpstr>
      <vt:lpstr>Introduction to Port Security</vt:lpstr>
      <vt:lpstr>Working Mechanism of Port Security</vt:lpstr>
      <vt:lpstr>PowerPoint 演示文稿</vt:lpstr>
      <vt:lpstr>Application of Port Security</vt:lpstr>
      <vt:lpstr>Port Security Configuration Commands (1)</vt:lpstr>
      <vt:lpstr>Port Security Configuration Commands (2)</vt:lpstr>
      <vt:lpstr>Example for Configuring Port Security - Secure Dynamic MAC Addresses</vt:lpstr>
      <vt:lpstr>Verifying the Configuration</vt:lpstr>
      <vt:lpstr>Configuring Port Security - Sticky MAC Addresses</vt:lpstr>
      <vt:lpstr>Verifying the Configuration</vt:lpstr>
      <vt:lpstr>PowerPoint 演示文稿</vt:lpstr>
      <vt:lpstr>MAC Address Flapping Detection</vt:lpstr>
      <vt:lpstr>MAC Address Flapping Prevention</vt:lpstr>
      <vt:lpstr>MAC Address Flapping Detection</vt:lpstr>
      <vt:lpstr>VLAN-based MAC Address Flapping Detection</vt:lpstr>
      <vt:lpstr>Global MAC Address Flapping Detection</vt:lpstr>
      <vt:lpstr>Configuration Commands of MAC Address Flapping Prevention and Detection (1)</vt:lpstr>
      <vt:lpstr>Configuration Commands of MAC Address Flapping Prevention and Detection (2)</vt:lpstr>
      <vt:lpstr>Example for Configuring MAC Address Flapping Prevention and Detection</vt:lpstr>
      <vt:lpstr>Verifying the Configuration</vt:lpstr>
      <vt:lpstr>PowerPoint 演示文稿</vt:lpstr>
      <vt:lpstr>MACsec Provides Secure Layer 2 Data Transmission</vt:lpstr>
      <vt:lpstr>Working Mechanism of MACsec</vt:lpstr>
      <vt:lpstr>PowerPoint 演示文稿</vt:lpstr>
      <vt:lpstr>Overview of Traffic Suppression</vt:lpstr>
      <vt:lpstr>Working Mechanism of Traffic Suppression (1)</vt:lpstr>
      <vt:lpstr>Working Mechanism of Traffic Suppression (2)</vt:lpstr>
      <vt:lpstr>Application of Traffic Suppression</vt:lpstr>
      <vt:lpstr>Traffic Suppression Configuration Commands</vt:lpstr>
      <vt:lpstr>Example for Configuring Traffic Suppression</vt:lpstr>
      <vt:lpstr>Verifying the Configuration</vt:lpstr>
      <vt:lpstr>Overview of Storm Control</vt:lpstr>
      <vt:lpstr>Working Mechanism of Storm Control</vt:lpstr>
      <vt:lpstr>Application of Storm Control</vt:lpstr>
      <vt:lpstr>Storm Control Configuration Commands</vt:lpstr>
      <vt:lpstr>Example for Configuring Storm Control</vt:lpstr>
      <vt:lpstr>Verifying the Configuration</vt:lpstr>
      <vt:lpstr>PowerPoint 演示文稿</vt:lpstr>
      <vt:lpstr>Working Mechanism of DHCP</vt:lpstr>
      <vt:lpstr>PowerPoint 演示文稿</vt:lpstr>
      <vt:lpstr>Overview of DHCP Snooping</vt:lpstr>
      <vt:lpstr>DHCP Snooping Trust Function</vt:lpstr>
      <vt:lpstr>DHCP Snooping Binding Table</vt:lpstr>
      <vt:lpstr>DHCP Starvation Attacks</vt:lpstr>
      <vt:lpstr>Defense Against DHCP Starvation Attacks</vt:lpstr>
      <vt:lpstr>DoS Attacks by Changing the CHADDR Field</vt:lpstr>
      <vt:lpstr>Defense Against DHCP DoS Attacks Initiated by Changing the CHADDR Field</vt:lpstr>
      <vt:lpstr>Man-in-the-Middle Attacks</vt:lpstr>
      <vt:lpstr>Defense Against DHCP Man-in-the-Middle Attacks</vt:lpstr>
      <vt:lpstr>DHCP Snooping Configuration Commands (1)</vt:lpstr>
      <vt:lpstr>DHCP Snooping Configuration Commands (2)</vt:lpstr>
      <vt:lpstr>Examples for Configuring DHCP Snooping</vt:lpstr>
      <vt:lpstr>Verifying the Configuration</vt:lpstr>
      <vt:lpstr>PowerPoint 演示文稿</vt:lpstr>
      <vt:lpstr>Overview of IPSG</vt:lpstr>
      <vt:lpstr>Working Mechanism of IPSG</vt:lpstr>
      <vt:lpstr>Application of IPSG</vt:lpstr>
      <vt:lpstr>IPSG Configuration Commands</vt:lpstr>
      <vt:lpstr>Example for Configuring IPSG</vt:lpstr>
      <vt:lpstr>Verifying the Configuration</vt:lpstr>
      <vt:lpstr>PowerPoint 演示文稿</vt:lpstr>
      <vt:lpstr>Problems Facing the Deployment of Firewalls in Hot Standby Mode</vt:lpstr>
      <vt:lpstr>PowerPoint 演示文稿</vt:lpstr>
      <vt:lpstr>Hot Standby Overview</vt:lpstr>
      <vt:lpstr>Key Components of Firewall Hot Standby</vt:lpstr>
      <vt:lpstr>Key Components of Firewall Hot Standby: VRRP and VGMP</vt:lpstr>
      <vt:lpstr>Key Components of Firewall Hot Standby: HRP and Heartbeat Link</vt:lpstr>
      <vt:lpstr>Typical Networking Scenarios of Firewall Hot Standby</vt:lpstr>
      <vt:lpstr>PowerPoint 演示文稿</vt:lpstr>
      <vt:lpstr>Application Scenarios of the Firewall Virtual System</vt:lpstr>
      <vt:lpstr>Firewall Virtual System Overview</vt:lpstr>
      <vt:lpstr>Virtual Interface</vt:lpstr>
      <vt:lpstr>Virtual System Communication with the Public System</vt:lpstr>
      <vt:lpstr>Direct Communication Between Two Virtual Systems</vt:lpstr>
      <vt:lpstr>Example for Configuring Communication Between Virtual Systems (1)</vt:lpstr>
      <vt:lpstr>Example for Configuring Communication Between Virtual Systems (2)</vt:lpstr>
      <vt:lpstr>Example for Configuring Communication Between Virtual Systems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399</cp:revision>
  <dcterms:created xsi:type="dcterms:W3CDTF">2018-11-29T10:16:29Z</dcterms:created>
  <dcterms:modified xsi:type="dcterms:W3CDTF">2021-11-17T08:54:01Z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(3)mhWUGuK0G/wPV8JCeXvjgEzLetRwr62Tc4ix08Rpd/1NolkRf5aR8tq6D1SEr9MQ0yj9vRcB
StzP+tFgwg38QpFiN6KumEBUmvpzZ7NuQpsmoebvHeQ6eMLuqEtB9Xz+fcU2Brf477/RsDJF
25PmaeZR4XaTMCyodYc489Z+W4dy9fCJpbNedbXAQTQ9ddxQK1+CXF/qO1eKquSkR3VLZ3S6
8RuKVC2sgQiQnG7cNd</vt:lpwstr>
  </property>
  <property fmtid="{D5CDD505-2E9C-101B-9397-08002B2CF9AE}" pid="3" name="_2015_ms_pID_7253431">
    <vt:lpwstr>WoamOvM0lZ93G8ztZxEpL+v+pJDAWxewDrWo7phNrh67pHx2JsQzmD
xJL4HIg5Sqo2z4m8OaGoOdxJoiaN7b2U9DML83pUZlk3McYubmOUag7gjJGqObPsF0JtQ+uV
H3izvHL9dm+WG0rSsCxizzGJfs7u8IffVjq0q6hoa24sWCWa/ERiybB65ONgu6QJwK6CDbQp
fqpVliKE+h/ACsyJIfqiKrQVxMkMZ67QBTIr</vt:lpwstr>
  </property>
  <property fmtid="{D5CDD505-2E9C-101B-9397-08002B2CF9AE}" pid="4" name="_2015_ms_pID_7253432">
    <vt:lpwstr>iw==</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1637022470</vt:lpwstr>
  </property>
</Properties>
</file>