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ppt/tags/tag1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7"/>
  </p:notesMasterIdLst>
  <p:handoutMasterIdLst>
    <p:handoutMasterId r:id="rId58"/>
  </p:handoutMasterIdLst>
  <p:sldIdLst>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6" clrIdx="0">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499" autoAdjust="0"/>
  </p:normalViewPr>
  <p:slideViewPr>
    <p:cSldViewPr snapToGrid="0" snapToObjects="1">
      <p:cViewPr varScale="1">
        <p:scale>
          <a:sx n="91" d="100"/>
          <a:sy n="91" d="100"/>
        </p:scale>
        <p:origin x="66" y="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150"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commentAuthors" Target="commentAuthor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notesMaster" Target="notesMasters/notes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518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6933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7808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1441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1354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optical distribution frame (ODF) is mainly used on backbone networks, metropolitan area networks (MANs), and optical fiber and cable networks. It connects, terminates, distributes, splits, and schedules backbone optical cables.</a:t>
            </a:r>
            <a:endParaRPr lang="en-US" altLang="zh-CN" dirty="0"/>
          </a:p>
        </p:txBody>
      </p:sp>
      <p:sp>
        <p:nvSpPr>
          <p:cNvPr id="4" name="Slide Image Placeholder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93457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0181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532372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14975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3794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5568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9398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5076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62712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69776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274423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Time arrangement preparation:</a:t>
            </a:r>
          </a:p>
          <a:p>
            <a:pPr lvl="1"/>
            <a:r>
              <a:rPr lang="en-US" smtClean="0"/>
              <a:t>Negotiate the time arrangement with the customer and obtain customer's approval.</a:t>
            </a:r>
          </a:p>
          <a:p>
            <a:pPr lvl="1"/>
            <a:r>
              <a:rPr lang="en-US" smtClean="0"/>
              <a:t>Make an overall time schedule.</a:t>
            </a:r>
          </a:p>
          <a:p>
            <a:pPr lvl="1"/>
            <a:r>
              <a:rPr lang="en-US" smtClean="0"/>
              <a:t>Specify actions to be performed in each time segment.</a:t>
            </a:r>
          </a:p>
          <a:p>
            <a:pPr lvl="1"/>
            <a:r>
              <a:rPr lang="en-US" smtClean="0"/>
              <a:t>In the migration phase, time arrangement should be accurate to minutes.</a:t>
            </a:r>
          </a:p>
          <a:p>
            <a:pPr lvl="1"/>
            <a:r>
              <a:rPr lang="en-US" smtClean="0"/>
              <a:t>Reserve some time for major operations to avoid engineering accidents due to timeout.</a:t>
            </a:r>
          </a:p>
          <a:p>
            <a:pPr lvl="1"/>
            <a:r>
              <a:rPr lang="en-US" smtClean="0"/>
              <a:t>Do not perform migration in peak hours (such as holidays and off-duty time).</a:t>
            </a:r>
          </a:p>
          <a:p>
            <a:pPr lvl="0"/>
            <a:endParaRPr lang="en-US" altLang="zh-CN" dirty="0"/>
          </a:p>
        </p:txBody>
      </p:sp>
      <p:sp>
        <p:nvSpPr>
          <p:cNvPr id="4" name="Slide Image Placeholder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54628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750888" y="742950"/>
            <a:ext cx="5541962" cy="3117850"/>
          </a:xfrm>
        </p:spPr>
      </p:sp>
      <p:sp>
        <p:nvSpPr>
          <p:cNvPr id="4" name="Notes Placeholder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523012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750888" y="742950"/>
            <a:ext cx="5541962" cy="3117850"/>
          </a:xfrm>
        </p:spPr>
      </p:sp>
      <p:sp>
        <p:nvSpPr>
          <p:cNvPr id="4" name="Notes Placeholder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59034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750888" y="742950"/>
            <a:ext cx="5541962" cy="3117850"/>
          </a:xfrm>
        </p:spPr>
      </p:sp>
      <p:sp>
        <p:nvSpPr>
          <p:cNvPr id="4" name="Notes Placeholder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482772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750888" y="742950"/>
            <a:ext cx="5541962" cy="3117850"/>
          </a:xfrm>
        </p:spPr>
      </p:sp>
      <p:sp>
        <p:nvSpPr>
          <p:cNvPr id="4" name="Notes Placeholder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3272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8080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05418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7488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44461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427909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46575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417989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64606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42463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73121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2801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5038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80399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备注占位符 5"/>
          <p:cNvSpPr>
            <a:spLocks noGrp="1"/>
          </p:cNvSpPr>
          <p:nvPr>
            <p:ph type="body" idx="1"/>
          </p:nvPr>
        </p:nvSpPr>
        <p:spPr/>
        <p:txBody>
          <a:bodyPr/>
          <a:lstStyle/>
          <a:p>
            <a:r>
              <a:rPr lang="en-US" altLang="zh-CN" smtClean="0"/>
              <a:t>Type A service: service demanding low latency and bandwidth. These services are carried over leased lines.</a:t>
            </a:r>
            <a:endParaRPr lang="en-US" altLang="zh-CN" smtClean="0">
              <a:sym typeface="Huawei Sans" panose="020C0503030203020204" pitchFamily="34" charset="0"/>
            </a:endParaRPr>
          </a:p>
          <a:p>
            <a:r>
              <a:rPr lang="en-US" altLang="zh-CN" smtClean="0"/>
              <a:t>Type B service: service that has low requirements on the latency but occupies much bandwidth. These services are carried over IPsec VPNs.</a:t>
            </a:r>
            <a:endParaRPr lang="en-US" altLang="zh-CN" smtClean="0">
              <a:sym typeface="Huawei Sans" panose="020C0503030203020204" pitchFamily="34" charset="0"/>
            </a:endParaRPr>
          </a:p>
          <a:p>
            <a:r>
              <a:rPr lang="en-US" altLang="zh-CN" smtClean="0"/>
              <a:t>Static return routes are manually specified for the headquarters, and NQA is used to switch services to the standby path upon faults. This case focuses on the branch network and does not involve the headquarters network.</a:t>
            </a:r>
          </a:p>
          <a:p>
            <a:endParaRPr lang="zh-CN" altLang="en-US" dirty="0"/>
          </a:p>
        </p:txBody>
      </p:sp>
      <p:sp>
        <p:nvSpPr>
          <p:cNvPr id="3" name="Slide Image Placeholder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939254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4" name="Notes Placeholder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17385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40026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09602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35356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94437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01413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备注占位符 8"/>
          <p:cNvSpPr>
            <a:spLocks noGrp="1"/>
          </p:cNvSpPr>
          <p:nvPr>
            <p:ph type="body" idx="1"/>
          </p:nvPr>
        </p:nvSpPr>
        <p:spPr/>
        <p:txBody>
          <a:bodyPr/>
          <a:lstStyle/>
          <a:p>
            <a:pPr marL="228600" lvl="0" indent="-228600">
              <a:buFont typeface="+mj-lt"/>
              <a:buAutoNum type="arabicPeriod"/>
            </a:pPr>
            <a:r>
              <a:rPr lang="en-US" dirty="0" smtClean="0"/>
              <a:t>We can set up a local pilot office and simulate the customer's network to verify the feasibility of the entire migration solution.</a:t>
            </a:r>
            <a:endParaRPr lang="en-US" altLang="zh-CN" dirty="0" smtClean="0"/>
          </a:p>
          <a:p>
            <a:pPr marL="228600" lvl="0" indent="-228600">
              <a:buFont typeface="+mj-lt"/>
              <a:buAutoNum type="arabicPeriod"/>
            </a:pPr>
            <a:r>
              <a:rPr lang="en-US" dirty="0" smtClean="0"/>
              <a:t>The configuration of the live network needs to be backed up. To verify the network status before and after the migration, collect dynamic data of the live network, including the port status, traffic, status of each routing protocol, number of routes, STP status, and ARP/MAC address entries of each port.</a:t>
            </a:r>
            <a:endParaRPr lang="en-US" altLang="zh-CN" dirty="0"/>
          </a:p>
        </p:txBody>
      </p:sp>
      <p:sp>
        <p:nvSpPr>
          <p:cNvPr id="4" name="Slide Image Placeholder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269684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74545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30267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6935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8349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0027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742950"/>
            <a:ext cx="5541962" cy="3117850"/>
          </a:xfrm>
        </p:spPr>
      </p:sp>
      <p:sp>
        <p:nvSpPr>
          <p:cNvPr id="3" name="Notes Placeholder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69730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11771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1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1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6.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18.png"/><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19.png"/><Relationship Id="rId4" Type="http://schemas.openxmlformats.org/officeDocument/2006/relationships/image" Target="../media/image16.png"/></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19.png"/><Relationship Id="rId4" Type="http://schemas.openxmlformats.org/officeDocument/2006/relationships/image" Target="../media/image16.png"/></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18.png"/><Relationship Id="rId4" Type="http://schemas.openxmlformats.org/officeDocument/2006/relationships/image" Target="../media/image16.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20.w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2.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p:cNvSpPr>
            <a:spLocks noGrp="1"/>
          </p:cNvSpPr>
          <p:nvPr>
            <p:ph type="body" sz="quarter" idx="17"/>
          </p:nvPr>
        </p:nvSpPr>
        <p:spPr bwMode="gray"/>
        <p:txBody>
          <a:bodyPr/>
          <a:lstStyle/>
          <a:p>
            <a:endParaRPr lang="zh-CN" altLang="en-US" dirty="0"/>
          </a:p>
        </p:txBody>
      </p:sp>
      <p:sp>
        <p:nvSpPr>
          <p:cNvPr id="29" name="Text Placeholder 28"/>
          <p:cNvSpPr>
            <a:spLocks noGrp="1"/>
          </p:cNvSpPr>
          <p:nvPr>
            <p:ph type="body" sz="quarter" idx="18"/>
          </p:nvPr>
        </p:nvSpPr>
        <p:spPr bwMode="gray"/>
        <p:txBody>
          <a:bodyPr/>
          <a:lstStyle/>
          <a:p>
            <a:r>
              <a:rPr lang="en-US" altLang="zh-CN" dirty="0" smtClean="0"/>
              <a:t>Datacom</a:t>
            </a:r>
            <a:endParaRPr lang="zh-CN" altLang="en-US" dirty="0"/>
          </a:p>
        </p:txBody>
      </p:sp>
      <p:sp>
        <p:nvSpPr>
          <p:cNvPr id="5" name="Text Placeholder 4"/>
          <p:cNvSpPr>
            <a:spLocks noGrp="1"/>
          </p:cNvSpPr>
          <p:nvPr>
            <p:ph type="body" sz="quarter" idx="19"/>
          </p:nvPr>
        </p:nvSpPr>
        <p:spPr bwMode="gray"/>
        <p:txBody>
          <a:bodyPr/>
          <a:lstStyle/>
          <a:p>
            <a:r>
              <a:rPr lang="en-US" altLang="zh-CN" dirty="0" smtClean="0"/>
              <a:t>General</a:t>
            </a:r>
            <a:endParaRPr lang="zh-CN" altLang="en-US" dirty="0"/>
          </a:p>
        </p:txBody>
      </p:sp>
      <p:sp>
        <p:nvSpPr>
          <p:cNvPr id="6" name="Text Placeholder 5"/>
          <p:cNvSpPr>
            <a:spLocks noGrp="1"/>
          </p:cNvSpPr>
          <p:nvPr>
            <p:ph type="body" sz="quarter" idx="20"/>
          </p:nvPr>
        </p:nvSpPr>
        <p:spPr bwMode="gray"/>
        <p:txBody>
          <a:bodyPr/>
          <a:lstStyle/>
          <a:p>
            <a:r>
              <a:rPr lang="en-US" altLang="zh-CN" dirty="0" smtClean="0"/>
              <a:t>V1.0</a:t>
            </a:r>
            <a:endParaRPr lang="zh-CN" altLang="en-US" dirty="0"/>
          </a:p>
        </p:txBody>
      </p:sp>
      <p:sp>
        <p:nvSpPr>
          <p:cNvPr id="30" name="文本占位符 5"/>
          <p:cNvSpPr>
            <a:spLocks noGrp="1"/>
          </p:cNvSpPr>
          <p:nvPr>
            <p:ph type="body" sz="quarter" idx="13"/>
          </p:nvPr>
        </p:nvSpPr>
        <p:spPr bwMode="gray"/>
        <p:txBody>
          <a:bodyPr/>
          <a:lstStyle/>
          <a:p>
            <a:r>
              <a:rPr lang="en-US" dirty="0" smtClean="0"/>
              <a:t>Shi </a:t>
            </a:r>
            <a:r>
              <a:rPr lang="en-US" dirty="0" err="1" smtClean="0"/>
              <a:t>Miaomiao</a:t>
            </a:r>
            <a:r>
              <a:rPr lang="en-US" dirty="0" smtClean="0"/>
              <a:t>/WX791350</a:t>
            </a:r>
            <a:endParaRPr lang="en-US" altLang="zh-CN" dirty="0">
              <a:sym typeface="Huawei Sans" panose="020C0503030203020204" pitchFamily="34" charset="0"/>
            </a:endParaRPr>
          </a:p>
        </p:txBody>
      </p:sp>
      <p:sp>
        <p:nvSpPr>
          <p:cNvPr id="31" name="文本占位符 6"/>
          <p:cNvSpPr>
            <a:spLocks noGrp="1"/>
          </p:cNvSpPr>
          <p:nvPr>
            <p:ph type="body" sz="quarter" idx="14"/>
          </p:nvPr>
        </p:nvSpPr>
        <p:spPr bwMode="gray"/>
        <p:txBody>
          <a:bodyPr/>
          <a:lstStyle/>
          <a:p>
            <a:r>
              <a:rPr lang="en-US" altLang="zh-CN" dirty="0" smtClean="0"/>
              <a:t>2020.04.07</a:t>
            </a:r>
            <a:endParaRPr lang="zh-CN" altLang="en-US" dirty="0">
              <a:sym typeface="Huawei Sans" panose="020C0503030203020204" pitchFamily="34" charset="0"/>
            </a:endParaRPr>
          </a:p>
        </p:txBody>
      </p:sp>
      <p:sp>
        <p:nvSpPr>
          <p:cNvPr id="2" name="Text Placeholder 1"/>
          <p:cNvSpPr>
            <a:spLocks noGrp="1"/>
          </p:cNvSpPr>
          <p:nvPr>
            <p:ph type="body" sz="quarter" idx="15"/>
          </p:nvPr>
        </p:nvSpPr>
        <p:spPr bwMode="gray"/>
        <p:txBody>
          <a:bodyPr/>
          <a:lstStyle/>
          <a:p>
            <a:r>
              <a:rPr lang="en-US" altLang="zh-CN" dirty="0" smtClean="0"/>
              <a:t>He </a:t>
            </a:r>
            <a:r>
              <a:rPr lang="en-US" altLang="zh-CN" dirty="0" err="1" smtClean="0"/>
              <a:t>Junjian</a:t>
            </a:r>
            <a:r>
              <a:rPr lang="en-US" altLang="zh-CN" dirty="0" smtClean="0"/>
              <a:t>/WX580230</a:t>
            </a:r>
            <a:endParaRPr lang="zh-CN" altLang="en-US" dirty="0"/>
          </a:p>
        </p:txBody>
      </p:sp>
      <p:sp>
        <p:nvSpPr>
          <p:cNvPr id="4" name="Text Placeholder 3"/>
          <p:cNvSpPr>
            <a:spLocks noGrp="1"/>
          </p:cNvSpPr>
          <p:nvPr>
            <p:ph type="body" sz="quarter" idx="16"/>
          </p:nvPr>
        </p:nvSpPr>
        <p:spPr bwMode="gray"/>
        <p:txBody>
          <a:bodyPr/>
          <a:lstStyle/>
          <a:p>
            <a:r>
              <a:rPr lang="en-US" altLang="zh-CN" dirty="0" smtClean="0"/>
              <a:t>New</a:t>
            </a:r>
            <a:endParaRPr lang="zh-CN" altLang="en-US" dirty="0"/>
          </a:p>
        </p:txBody>
      </p:sp>
      <p:sp>
        <p:nvSpPr>
          <p:cNvPr id="7" name="Text Placeholder 6"/>
          <p:cNvSpPr>
            <a:spLocks noGrp="1"/>
          </p:cNvSpPr>
          <p:nvPr>
            <p:ph type="body" sz="quarter" idx="21"/>
          </p:nvPr>
        </p:nvSpPr>
        <p:spPr bwMode="gray"/>
        <p:txBody>
          <a:bodyPr/>
          <a:lstStyle/>
          <a:p>
            <a:r>
              <a:rPr lang="en-US" altLang="zh-CN" dirty="0" smtClean="0"/>
              <a:t>Wu Yue/WX291773</a:t>
            </a:r>
            <a:endParaRPr lang="zh-CN" altLang="en-US" dirty="0"/>
          </a:p>
        </p:txBody>
      </p:sp>
      <p:sp>
        <p:nvSpPr>
          <p:cNvPr id="8" name="Text Placeholder 7"/>
          <p:cNvSpPr>
            <a:spLocks noGrp="1"/>
          </p:cNvSpPr>
          <p:nvPr>
            <p:ph type="body" sz="quarter" idx="22"/>
          </p:nvPr>
        </p:nvSpPr>
        <p:spPr bwMode="gray"/>
        <p:txBody>
          <a:bodyPr/>
          <a:lstStyle/>
          <a:p>
            <a:r>
              <a:rPr lang="en-US" altLang="zh-CN" dirty="0" smtClean="0"/>
              <a:t>2021.10.04</a:t>
            </a:r>
            <a:endParaRPr lang="zh-CN" altLang="en-US" dirty="0"/>
          </a:p>
        </p:txBody>
      </p:sp>
      <p:sp>
        <p:nvSpPr>
          <p:cNvPr id="9" name="Text Placeholder 8"/>
          <p:cNvSpPr>
            <a:spLocks noGrp="1"/>
          </p:cNvSpPr>
          <p:nvPr>
            <p:ph type="body" sz="quarter" idx="23"/>
          </p:nvPr>
        </p:nvSpPr>
        <p:spPr bwMode="gray"/>
        <p:txBody>
          <a:bodyPr/>
          <a:lstStyle/>
          <a:p>
            <a:r>
              <a:rPr lang="en-US" altLang="zh-CN" dirty="0"/>
              <a:t>He </a:t>
            </a:r>
            <a:r>
              <a:rPr lang="en-US" altLang="zh-CN" dirty="0" err="1" smtClean="0"/>
              <a:t>Junjian</a:t>
            </a:r>
            <a:r>
              <a:rPr lang="en-US" altLang="zh-CN" dirty="0" smtClean="0"/>
              <a:t>/WX580230</a:t>
            </a:r>
            <a:endParaRPr lang="zh-CN" altLang="en-US" dirty="0"/>
          </a:p>
        </p:txBody>
      </p:sp>
      <p:sp>
        <p:nvSpPr>
          <p:cNvPr id="10" name="Text Placeholder 9"/>
          <p:cNvSpPr>
            <a:spLocks noGrp="1"/>
          </p:cNvSpPr>
          <p:nvPr>
            <p:ph type="body" sz="quarter" idx="24"/>
          </p:nvPr>
        </p:nvSpPr>
        <p:spPr bwMode="gray"/>
        <p:txBody>
          <a:bodyPr/>
          <a:lstStyle/>
          <a:p>
            <a:r>
              <a:rPr lang="en-US" altLang="zh-CN" dirty="0" smtClean="0"/>
              <a:t>Update</a:t>
            </a:r>
            <a:endParaRPr lang="zh-CN" altLang="en-US" dirty="0"/>
          </a:p>
        </p:txBody>
      </p:sp>
      <p:sp>
        <p:nvSpPr>
          <p:cNvPr id="11" name="Text Placeholder 10"/>
          <p:cNvSpPr>
            <a:spLocks noGrp="1"/>
          </p:cNvSpPr>
          <p:nvPr>
            <p:ph type="body" sz="quarter" idx="25"/>
          </p:nvPr>
        </p:nvSpPr>
        <p:spPr bwMode="gray"/>
        <p:txBody>
          <a:bodyPr/>
          <a:lstStyle/>
          <a:p>
            <a:endParaRPr lang="zh-CN" altLang="en-US"/>
          </a:p>
        </p:txBody>
      </p:sp>
      <p:sp>
        <p:nvSpPr>
          <p:cNvPr id="12" name="Text Placeholder 11"/>
          <p:cNvSpPr>
            <a:spLocks noGrp="1"/>
          </p:cNvSpPr>
          <p:nvPr>
            <p:ph type="body" sz="quarter" idx="26"/>
          </p:nvPr>
        </p:nvSpPr>
        <p:spPr bwMode="gray"/>
        <p:txBody>
          <a:bodyPr/>
          <a:lstStyle/>
          <a:p>
            <a:endParaRPr lang="zh-CN" altLang="en-US"/>
          </a:p>
        </p:txBody>
      </p:sp>
      <p:sp>
        <p:nvSpPr>
          <p:cNvPr id="13" name="Text Placeholder 12"/>
          <p:cNvSpPr>
            <a:spLocks noGrp="1"/>
          </p:cNvSpPr>
          <p:nvPr>
            <p:ph type="body" sz="quarter" idx="27"/>
          </p:nvPr>
        </p:nvSpPr>
        <p:spPr bwMode="gray"/>
        <p:txBody>
          <a:bodyPr/>
          <a:lstStyle/>
          <a:p>
            <a:endParaRPr lang="zh-CN" altLang="en-US"/>
          </a:p>
        </p:txBody>
      </p:sp>
      <p:sp>
        <p:nvSpPr>
          <p:cNvPr id="14" name="Text Placeholder 13"/>
          <p:cNvSpPr>
            <a:spLocks noGrp="1"/>
          </p:cNvSpPr>
          <p:nvPr>
            <p:ph type="body" sz="quarter" idx="28"/>
          </p:nvPr>
        </p:nvSpPr>
        <p:spPr bwMode="gray"/>
        <p:txBody>
          <a:bodyPr/>
          <a:lstStyle/>
          <a:p>
            <a:endParaRPr lang="zh-CN" altLang="en-US"/>
          </a:p>
        </p:txBody>
      </p:sp>
      <p:sp>
        <p:nvSpPr>
          <p:cNvPr id="15" name="Text Placeholder 14"/>
          <p:cNvSpPr>
            <a:spLocks noGrp="1"/>
          </p:cNvSpPr>
          <p:nvPr>
            <p:ph type="body" sz="quarter" idx="29"/>
          </p:nvPr>
        </p:nvSpPr>
        <p:spPr bwMode="gray"/>
        <p:txBody>
          <a:bodyPr/>
          <a:lstStyle/>
          <a:p>
            <a:endParaRPr lang="zh-CN" altLang="en-US"/>
          </a:p>
        </p:txBody>
      </p:sp>
      <p:sp>
        <p:nvSpPr>
          <p:cNvPr id="16" name="Text Placeholder 15"/>
          <p:cNvSpPr>
            <a:spLocks noGrp="1"/>
          </p:cNvSpPr>
          <p:nvPr>
            <p:ph type="body" sz="quarter" idx="30"/>
          </p:nvPr>
        </p:nvSpPr>
        <p:spPr bwMode="gray"/>
        <p:txBody>
          <a:bodyPr/>
          <a:lstStyle/>
          <a:p>
            <a:endParaRPr lang="zh-CN" altLang="en-US"/>
          </a:p>
        </p:txBody>
      </p:sp>
      <p:sp>
        <p:nvSpPr>
          <p:cNvPr id="17" name="Text Placeholder 16"/>
          <p:cNvSpPr>
            <a:spLocks noGrp="1"/>
          </p:cNvSpPr>
          <p:nvPr>
            <p:ph type="body" sz="quarter" idx="31"/>
          </p:nvPr>
        </p:nvSpPr>
        <p:spPr bwMode="gray"/>
        <p:txBody>
          <a:bodyPr/>
          <a:lstStyle/>
          <a:p>
            <a:endParaRPr lang="zh-CN" altLang="en-US"/>
          </a:p>
        </p:txBody>
      </p:sp>
      <p:sp>
        <p:nvSpPr>
          <p:cNvPr id="18" name="Text Placeholder 17"/>
          <p:cNvSpPr>
            <a:spLocks noGrp="1"/>
          </p:cNvSpPr>
          <p:nvPr>
            <p:ph type="body" sz="quarter" idx="32"/>
          </p:nvPr>
        </p:nvSpPr>
        <p:spPr bwMode="gray"/>
        <p:txBody>
          <a:bodyPr/>
          <a:lstStyle/>
          <a:p>
            <a:endParaRPr lang="zh-CN" altLang="en-US"/>
          </a:p>
        </p:txBody>
      </p:sp>
      <p:sp>
        <p:nvSpPr>
          <p:cNvPr id="19" name="Text Placeholder 18"/>
          <p:cNvSpPr>
            <a:spLocks noGrp="1"/>
          </p:cNvSpPr>
          <p:nvPr>
            <p:ph type="body" sz="quarter" idx="33"/>
          </p:nvPr>
        </p:nvSpPr>
        <p:spPr bwMode="gray"/>
        <p:txBody>
          <a:bodyPr/>
          <a:lstStyle/>
          <a:p>
            <a:endParaRPr lang="zh-CN" altLang="en-US"/>
          </a:p>
        </p:txBody>
      </p:sp>
      <p:sp>
        <p:nvSpPr>
          <p:cNvPr id="20" name="Text Placeholder 19"/>
          <p:cNvSpPr>
            <a:spLocks noGrp="1"/>
          </p:cNvSpPr>
          <p:nvPr>
            <p:ph type="body" sz="quarter" idx="34"/>
          </p:nvPr>
        </p:nvSpPr>
        <p:spPr bwMode="gray"/>
        <p:txBody>
          <a:bodyPr/>
          <a:lstStyle/>
          <a:p>
            <a:endParaRPr lang="zh-CN" altLang="en-US"/>
          </a:p>
        </p:txBody>
      </p:sp>
      <p:sp>
        <p:nvSpPr>
          <p:cNvPr id="21" name="Text Placeholder 20"/>
          <p:cNvSpPr>
            <a:spLocks noGrp="1"/>
          </p:cNvSpPr>
          <p:nvPr>
            <p:ph type="body" sz="quarter" idx="35"/>
          </p:nvPr>
        </p:nvSpPr>
        <p:spPr bwMode="gray"/>
        <p:txBody>
          <a:bodyPr/>
          <a:lstStyle/>
          <a:p>
            <a:endParaRPr lang="zh-CN" altLang="en-US"/>
          </a:p>
        </p:txBody>
      </p:sp>
      <p:sp>
        <p:nvSpPr>
          <p:cNvPr id="22" name="Text Placeholder 21"/>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1367708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Basic Concepts of Migration</a:t>
            </a:r>
            <a:endParaRPr lang="en-US" altLang="zh-CN" dirty="0" smtClean="0">
              <a:solidFill>
                <a:schemeClr val="bg1">
                  <a:lumMod val="50000"/>
                </a:schemeClr>
              </a:solidFill>
              <a:sym typeface="Huawei Sans" panose="020C0503030203020204" pitchFamily="34" charset="0"/>
            </a:endParaRPr>
          </a:p>
          <a:p>
            <a:r>
              <a:rPr lang="en-US" b="1" dirty="0" smtClean="0"/>
              <a:t>Migration Process</a:t>
            </a:r>
            <a:endParaRPr lang="en-US" altLang="zh-CN" b="1" dirty="0" smtClean="0">
              <a:sym typeface="Huawei Sans" panose="020C0503030203020204" pitchFamily="34" charset="0"/>
            </a:endParaRPr>
          </a:p>
          <a:p>
            <a:r>
              <a:rPr lang="en-US" dirty="0" smtClean="0">
                <a:solidFill>
                  <a:schemeClr val="bg1">
                    <a:lumMod val="50000"/>
                  </a:schemeClr>
                </a:solidFill>
              </a:rPr>
              <a:t>Migration Cases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578905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Project Investigation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a:xfrm>
            <a:off x="2211354" y="1052514"/>
            <a:ext cx="9537733" cy="4875042"/>
          </a:xfrm>
        </p:spPr>
        <p:txBody>
          <a:bodyPr/>
          <a:lstStyle/>
          <a:p>
            <a:r>
              <a:rPr lang="en-US" sz="1799" dirty="0"/>
              <a:t>Before the migration, communicate with the customer network information owner, frontline maintenance engineers, ISP technical contact person, and device vendor representatives, and collect customer network information.</a:t>
            </a:r>
            <a:endParaRPr lang="en-US" altLang="zh-CN" sz="1799"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90377"/>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survey</a:t>
            </a:r>
            <a:endParaRPr lang="en-US" altLang="zh-CN" sz="1399" dirty="0">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44907"/>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499438"/>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53969"/>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0850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37980"/>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39036"/>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494213"/>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grpSp>
        <p:nvGrpSpPr>
          <p:cNvPr id="133" name="组合 132"/>
          <p:cNvGrpSpPr/>
          <p:nvPr/>
        </p:nvGrpSpPr>
        <p:grpSpPr bwMode="gray">
          <a:xfrm>
            <a:off x="485338" y="5449389"/>
            <a:ext cx="359859" cy="359859"/>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sp>
        <p:nvSpPr>
          <p:cNvPr id="140" name="cloud-computing_161788"/>
          <p:cNvSpPr>
            <a:spLocks noChangeAspect="1"/>
          </p:cNvSpPr>
          <p:nvPr/>
        </p:nvSpPr>
        <p:spPr bwMode="gray">
          <a:xfrm>
            <a:off x="566013" y="1709517"/>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83859"/>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grpSp>
        <p:nvGrpSpPr>
          <p:cNvPr id="2" name="组合 1"/>
          <p:cNvGrpSpPr/>
          <p:nvPr/>
        </p:nvGrpSpPr>
        <p:grpSpPr bwMode="gray">
          <a:xfrm>
            <a:off x="485337" y="1600120"/>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702920"/>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1" name="warning_94911"/>
          <p:cNvSpPr>
            <a:spLocks/>
          </p:cNvSpPr>
          <p:nvPr/>
        </p:nvSpPr>
        <p:spPr bwMode="gray">
          <a:xfrm>
            <a:off x="563784" y="3612335"/>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77183"/>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64" name="圆角矩形 163"/>
          <p:cNvSpPr>
            <a:spLocks/>
          </p:cNvSpPr>
          <p:nvPr/>
        </p:nvSpPr>
        <p:spPr bwMode="gray">
          <a:xfrm>
            <a:off x="4158776" y="3509127"/>
            <a:ext cx="2555002" cy="611761"/>
          </a:xfrm>
          <a:prstGeom prst="roundRect">
            <a:avLst>
              <a:gd name="adj" fmla="val 4839"/>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altLang="zh-CN" sz="1599" dirty="0">
                <a:latin typeface="Huawei Sans" panose="020C0503030203020204" pitchFamily="34" charset="0"/>
              </a:rPr>
              <a:t>Static information collection and analysis</a:t>
            </a:r>
            <a:endParaRPr lang="en-US" altLang="zh-CN" sz="1599" kern="0" dirty="0">
              <a:latin typeface="Huawei Sans" panose="020C0503030203020204" pitchFamily="34" charset="0"/>
              <a:sym typeface="Huawei Sans" panose="020C0503030203020204" pitchFamily="34" charset="0"/>
            </a:endParaRPr>
          </a:p>
        </p:txBody>
      </p:sp>
      <p:sp>
        <p:nvSpPr>
          <p:cNvPr id="174" name="圆角矩形 173"/>
          <p:cNvSpPr>
            <a:spLocks/>
          </p:cNvSpPr>
          <p:nvPr/>
        </p:nvSpPr>
        <p:spPr bwMode="gray">
          <a:xfrm>
            <a:off x="6924970" y="3509127"/>
            <a:ext cx="2555002" cy="611761"/>
          </a:xfrm>
          <a:prstGeom prst="roundRect">
            <a:avLst>
              <a:gd name="adj" fmla="val 4839"/>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altLang="zh-CN" sz="1599" dirty="0">
                <a:latin typeface="Huawei Sans" panose="020C0503030203020204" pitchFamily="34" charset="0"/>
              </a:rPr>
              <a:t>Dynamic information analysis</a:t>
            </a:r>
            <a:endParaRPr lang="en-US" altLang="zh-CN" sz="1599" kern="0" dirty="0">
              <a:latin typeface="Huawei Sans" panose="020C0503030203020204" pitchFamily="34" charset="0"/>
              <a:sym typeface="Huawei Sans" panose="020C0503030203020204" pitchFamily="34" charset="0"/>
            </a:endParaRPr>
          </a:p>
        </p:txBody>
      </p:sp>
      <p:sp>
        <p:nvSpPr>
          <p:cNvPr id="180" name="圆角矩形 179"/>
          <p:cNvSpPr>
            <a:spLocks/>
          </p:cNvSpPr>
          <p:nvPr/>
        </p:nvSpPr>
        <p:spPr bwMode="gray">
          <a:xfrm>
            <a:off x="6924970" y="4506477"/>
            <a:ext cx="2555002" cy="611761"/>
          </a:xfrm>
          <a:prstGeom prst="roundRect">
            <a:avLst>
              <a:gd name="adj" fmla="val 4839"/>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altLang="zh-CN" sz="1599" dirty="0">
                <a:latin typeface="Huawei Sans" panose="020C0503030203020204" pitchFamily="34" charset="0"/>
              </a:rPr>
              <a:t>Hardware environment survey on the live network</a:t>
            </a:r>
            <a:endParaRPr lang="en-US" altLang="zh-CN" sz="1599" kern="0" dirty="0">
              <a:latin typeface="Huawei Sans" panose="020C0503030203020204" pitchFamily="34" charset="0"/>
              <a:sym typeface="Huawei Sans" panose="020C0503030203020204" pitchFamily="34" charset="0"/>
            </a:endParaRPr>
          </a:p>
        </p:txBody>
      </p:sp>
      <p:sp>
        <p:nvSpPr>
          <p:cNvPr id="183" name="圆角矩形 182"/>
          <p:cNvSpPr>
            <a:spLocks/>
          </p:cNvSpPr>
          <p:nvPr/>
        </p:nvSpPr>
        <p:spPr bwMode="gray">
          <a:xfrm>
            <a:off x="4158775" y="4506477"/>
            <a:ext cx="2555002" cy="611761"/>
          </a:xfrm>
          <a:prstGeom prst="roundRect">
            <a:avLst>
              <a:gd name="adj" fmla="val 4839"/>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altLang="zh-CN" sz="1599" dirty="0">
                <a:latin typeface="Huawei Sans" panose="020C0503030203020204" pitchFamily="34" charset="0"/>
              </a:rPr>
              <a:t>Service model analysis</a:t>
            </a:r>
            <a:endParaRPr lang="en-US" altLang="zh-CN" sz="1599" kern="0" dirty="0">
              <a:latin typeface="Huawei Sans" panose="020C0503030203020204" pitchFamily="34" charset="0"/>
              <a:sym typeface="Huawei Sans" panose="020C0503030203020204" pitchFamily="34" charset="0"/>
            </a:endParaRPr>
          </a:p>
        </p:txBody>
      </p:sp>
      <p:sp>
        <p:nvSpPr>
          <p:cNvPr id="40"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1050140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Information Collection and Analysis</a:t>
            </a:r>
            <a:endParaRPr lang="en-US" altLang="zh-CN" dirty="0">
              <a:sym typeface="Huawei Sans" panose="020C0503030203020204" pitchFamily="34" charset="0"/>
            </a:endParaRPr>
          </a:p>
        </p:txBody>
      </p:sp>
      <p:sp>
        <p:nvSpPr>
          <p:cNvPr id="60" name="文本占位符 3"/>
          <p:cNvSpPr>
            <a:spLocks noGrp="1"/>
          </p:cNvSpPr>
          <p:nvPr>
            <p:ph type="body" sz="quarter" idx="10"/>
          </p:nvPr>
        </p:nvSpPr>
        <p:spPr bwMode="gray">
          <a:xfrm>
            <a:off x="2211354" y="1052514"/>
            <a:ext cx="9537733" cy="4875042"/>
          </a:xfrm>
        </p:spPr>
        <p:txBody>
          <a:bodyPr/>
          <a:lstStyle/>
          <a:p>
            <a:r>
              <a:rPr lang="en-US" sz="1599" dirty="0"/>
              <a:t>Static and dynamic information on the live network is used to analyze the network status and compare the network status before and after the migration to determine whether the service volume is normal before and after the migration.</a:t>
            </a:r>
            <a:endParaRPr lang="en-US" altLang="zh-CN" sz="1599"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90379"/>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survey</a:t>
            </a:r>
            <a:endParaRPr lang="en-US" altLang="zh-CN" sz="1399" dirty="0">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44909"/>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49944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5397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0850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37982"/>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39038"/>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494215"/>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grpSp>
        <p:nvGrpSpPr>
          <p:cNvPr id="133" name="组合 132"/>
          <p:cNvGrpSpPr/>
          <p:nvPr/>
        </p:nvGrpSpPr>
        <p:grpSpPr bwMode="gray">
          <a:xfrm>
            <a:off x="485338" y="5449391"/>
            <a:ext cx="359859" cy="359859"/>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sp>
        <p:nvSpPr>
          <p:cNvPr id="140" name="cloud-computing_161788"/>
          <p:cNvSpPr>
            <a:spLocks noChangeAspect="1"/>
          </p:cNvSpPr>
          <p:nvPr/>
        </p:nvSpPr>
        <p:spPr bwMode="gray">
          <a:xfrm>
            <a:off x="566013" y="1709519"/>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83861"/>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grpSp>
        <p:nvGrpSpPr>
          <p:cNvPr id="2" name="组合 1"/>
          <p:cNvGrpSpPr/>
          <p:nvPr/>
        </p:nvGrpSpPr>
        <p:grpSpPr bwMode="gray">
          <a:xfrm>
            <a:off x="485337" y="1600122"/>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702922"/>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1" name="warning_94911"/>
          <p:cNvSpPr>
            <a:spLocks/>
          </p:cNvSpPr>
          <p:nvPr/>
        </p:nvSpPr>
        <p:spPr bwMode="gray">
          <a:xfrm>
            <a:off x="563784" y="3612337"/>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77185"/>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41" name="圆角矩形 40"/>
          <p:cNvSpPr>
            <a:spLocks/>
          </p:cNvSpPr>
          <p:nvPr/>
        </p:nvSpPr>
        <p:spPr bwMode="gray">
          <a:xfrm>
            <a:off x="4268519" y="2421654"/>
            <a:ext cx="5409225" cy="1619367"/>
          </a:xfrm>
          <a:prstGeom prst="roundRect">
            <a:avLst>
              <a:gd name="adj" fmla="val 4839"/>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flipH="1">
            <a:off x="4964873" y="2465599"/>
            <a:ext cx="4016516" cy="307657"/>
          </a:xfrm>
          <a:prstGeom prst="rect">
            <a:avLst/>
          </a:prstGeom>
        </p:spPr>
        <p:txBody>
          <a:bodyPr wrap="square">
            <a:spAutoFit/>
          </a:bodyPr>
          <a:lstStyle/>
          <a:p>
            <a:pPr algn="ctr" defTabSz="914034" fontAlgn="ctr">
              <a:defRPr/>
            </a:pPr>
            <a:r>
              <a:rPr lang="en-US" sz="1399" dirty="0">
                <a:latin typeface="Huawei Sans" panose="020C0503030203020204" pitchFamily="34" charset="0"/>
              </a:rPr>
              <a:t>Static information collection and analysis</a:t>
            </a:r>
            <a:endParaRPr lang="en-US" altLang="zh-CN" sz="1399" kern="0" dirty="0">
              <a:latin typeface="Huawei Sans" panose="020C0503030203020204" pitchFamily="34" charset="0"/>
              <a:sym typeface="Huawei Sans" panose="020C0503030203020204" pitchFamily="34" charset="0"/>
            </a:endParaRPr>
          </a:p>
        </p:txBody>
      </p:sp>
      <p:grpSp>
        <p:nvGrpSpPr>
          <p:cNvPr id="43" name="组合 42"/>
          <p:cNvGrpSpPr/>
          <p:nvPr/>
        </p:nvGrpSpPr>
        <p:grpSpPr bwMode="gray">
          <a:xfrm>
            <a:off x="4693629" y="2907614"/>
            <a:ext cx="4559004" cy="980715"/>
            <a:chOff x="1147886" y="3392488"/>
            <a:chExt cx="4560785" cy="981098"/>
          </a:xfrm>
        </p:grpSpPr>
        <p:sp>
          <p:nvSpPr>
            <p:cNvPr id="44" name="圆角矩形 43"/>
            <p:cNvSpPr/>
            <p:nvPr/>
          </p:nvSpPr>
          <p:spPr bwMode="gray">
            <a:xfrm flipH="1">
              <a:off x="1147886" y="3392488"/>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Detailed topology information</a:t>
              </a:r>
            </a:p>
          </p:txBody>
        </p:sp>
        <p:sp>
          <p:nvSpPr>
            <p:cNvPr id="45" name="圆角矩形 44"/>
            <p:cNvSpPr/>
            <p:nvPr/>
          </p:nvSpPr>
          <p:spPr bwMode="gray">
            <a:xfrm flipH="1">
              <a:off x="1147886" y="3977586"/>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Device configuration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6" name="圆角矩形 45"/>
            <p:cNvSpPr/>
            <p:nvPr/>
          </p:nvSpPr>
          <p:spPr bwMode="gray">
            <a:xfrm flipH="1">
              <a:off x="2719980" y="3392488"/>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Device type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7" name="圆角矩形 46"/>
            <p:cNvSpPr/>
            <p:nvPr/>
          </p:nvSpPr>
          <p:spPr bwMode="gray">
            <a:xfrm flipH="1">
              <a:off x="2719980" y="3977586"/>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Device version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8" name="圆角矩形 47"/>
            <p:cNvSpPr/>
            <p:nvPr/>
          </p:nvSpPr>
          <p:spPr bwMode="gray">
            <a:xfrm flipH="1">
              <a:off x="4292074" y="3392488"/>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License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9" name="圆角矩形 48"/>
            <p:cNvSpPr/>
            <p:nvPr/>
          </p:nvSpPr>
          <p:spPr bwMode="gray">
            <a:xfrm flipH="1">
              <a:off x="4292074" y="3977586"/>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Interface type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sp>
        <p:nvSpPr>
          <p:cNvPr id="51" name="圆角矩形 50"/>
          <p:cNvSpPr>
            <a:spLocks/>
          </p:cNvSpPr>
          <p:nvPr/>
        </p:nvSpPr>
        <p:spPr bwMode="gray">
          <a:xfrm>
            <a:off x="4268519" y="4351703"/>
            <a:ext cx="5409225" cy="1619367"/>
          </a:xfrm>
          <a:prstGeom prst="roundRect">
            <a:avLst>
              <a:gd name="adj" fmla="val 4839"/>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flipH="1">
            <a:off x="4925324" y="4378070"/>
            <a:ext cx="4095617" cy="307657"/>
          </a:xfrm>
          <a:prstGeom prst="rect">
            <a:avLst/>
          </a:prstGeom>
        </p:spPr>
        <p:txBody>
          <a:bodyPr wrap="square">
            <a:spAutoFit/>
          </a:bodyPr>
          <a:lstStyle/>
          <a:p>
            <a:pPr algn="ctr" defTabSz="914034" fontAlgn="ctr">
              <a:defRPr/>
            </a:pPr>
            <a:r>
              <a:rPr lang="en-US" sz="1399" dirty="0">
                <a:latin typeface="Huawei Sans" panose="020C0503030203020204" pitchFamily="34" charset="0"/>
              </a:rPr>
              <a:t>Dynamic information collection and analysis</a:t>
            </a:r>
            <a:endParaRPr lang="en-US" altLang="zh-CN" sz="1399" kern="0" dirty="0">
              <a:latin typeface="Huawei Sans" panose="020C0503030203020204" pitchFamily="34" charset="0"/>
              <a:sym typeface="Huawei Sans" panose="020C0503030203020204" pitchFamily="34" charset="0"/>
            </a:endParaRPr>
          </a:p>
        </p:txBody>
      </p:sp>
      <p:grpSp>
        <p:nvGrpSpPr>
          <p:cNvPr id="53" name="组合 52"/>
          <p:cNvGrpSpPr/>
          <p:nvPr/>
        </p:nvGrpSpPr>
        <p:grpSpPr bwMode="gray">
          <a:xfrm>
            <a:off x="4693629" y="4837664"/>
            <a:ext cx="4559004" cy="980715"/>
            <a:chOff x="1147886" y="3392488"/>
            <a:chExt cx="4560785" cy="981098"/>
          </a:xfrm>
        </p:grpSpPr>
        <p:sp>
          <p:nvSpPr>
            <p:cNvPr id="54" name="圆角矩形 53"/>
            <p:cNvSpPr/>
            <p:nvPr/>
          </p:nvSpPr>
          <p:spPr bwMode="gray">
            <a:xfrm flipH="1">
              <a:off x="1147886" y="3392488"/>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Network traffic</a:t>
              </a:r>
            </a:p>
          </p:txBody>
        </p:sp>
        <p:sp>
          <p:nvSpPr>
            <p:cNvPr id="55" name="圆角矩形 54"/>
            <p:cNvSpPr/>
            <p:nvPr/>
          </p:nvSpPr>
          <p:spPr bwMode="gray">
            <a:xfrm flipH="1">
              <a:off x="1147886" y="3977586"/>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Protocol entry</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56" name="圆角矩形 55"/>
            <p:cNvSpPr/>
            <p:nvPr/>
          </p:nvSpPr>
          <p:spPr bwMode="gray">
            <a:xfrm flipH="1">
              <a:off x="2719980" y="3392488"/>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Bandwidth information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57" name="圆角矩形 56"/>
            <p:cNvSpPr/>
            <p:nvPr/>
          </p:nvSpPr>
          <p:spPr bwMode="gray">
            <a:xfrm flipH="1">
              <a:off x="2719980" y="3977586"/>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Latency and jitter</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58" name="圆角矩形 57"/>
            <p:cNvSpPr/>
            <p:nvPr/>
          </p:nvSpPr>
          <p:spPr bwMode="gray">
            <a:xfrm flipH="1">
              <a:off x="4292074" y="3392488"/>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Protocol status</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59" name="圆角矩形 58"/>
            <p:cNvSpPr/>
            <p:nvPr/>
          </p:nvSpPr>
          <p:spPr bwMode="gray">
            <a:xfrm flipH="1">
              <a:off x="4292074" y="3977586"/>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Packet loss rate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sp>
        <p:nvSpPr>
          <p:cNvPr id="50"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2088127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0"/>
          <p:cNvCxnSpPr>
            <a:stCxn id="68" idx="2"/>
            <a:endCxn id="61" idx="0"/>
          </p:cNvCxnSpPr>
          <p:nvPr/>
        </p:nvCxnSpPr>
        <p:spPr bwMode="gray">
          <a:xfrm flipH="1">
            <a:off x="5435592" y="3265859"/>
            <a:ext cx="6984" cy="7171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2"/>
            <a:endCxn id="62" idx="0"/>
          </p:cNvCxnSpPr>
          <p:nvPr/>
        </p:nvCxnSpPr>
        <p:spPr bwMode="gray">
          <a:xfrm flipH="1">
            <a:off x="8118643" y="3265859"/>
            <a:ext cx="6984" cy="7171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ph type="title"/>
          </p:nvPr>
        </p:nvSpPr>
        <p:spPr bwMode="gray"/>
        <p:txBody>
          <a:bodyPr>
            <a:normAutofit/>
          </a:bodyPr>
          <a:lstStyle/>
          <a:p>
            <a:r>
              <a:rPr lang="en-US" smtClean="0"/>
              <a:t>Traffic Model Analysis</a:t>
            </a:r>
            <a:endParaRPr lang="en-US" altLang="zh-CN" dirty="0">
              <a:sym typeface="Huawei Sans" panose="020C0503030203020204" pitchFamily="34" charset="0"/>
            </a:endParaRPr>
          </a:p>
        </p:txBody>
      </p:sp>
      <p:sp>
        <p:nvSpPr>
          <p:cNvPr id="60" name="文本占位符 3"/>
          <p:cNvSpPr>
            <a:spLocks noGrp="1"/>
          </p:cNvSpPr>
          <p:nvPr>
            <p:ph type="body" sz="quarter" idx="10"/>
          </p:nvPr>
        </p:nvSpPr>
        <p:spPr bwMode="gray">
          <a:xfrm>
            <a:off x="2211354" y="1052514"/>
            <a:ext cx="9537733" cy="4875042"/>
          </a:xfrm>
        </p:spPr>
        <p:txBody>
          <a:bodyPr/>
          <a:lstStyle/>
          <a:p>
            <a:r>
              <a:rPr lang="en-US" sz="1799" dirty="0"/>
              <a:t>In the project survey phase, observe the customer's service traffic direction and volume, including the traffic direction change and link traffic volume, which can be used for comparison before and after the migration.</a:t>
            </a:r>
            <a:endParaRPr lang="en-US" altLang="zh-CN" sz="1799"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9038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survey</a:t>
            </a:r>
            <a:endParaRPr lang="en-US" altLang="zh-CN" sz="1399" dirty="0">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4491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49944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5397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0850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3798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39039"/>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494216"/>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grpSp>
        <p:nvGrpSpPr>
          <p:cNvPr id="133" name="组合 132"/>
          <p:cNvGrpSpPr/>
          <p:nvPr/>
        </p:nvGrpSpPr>
        <p:grpSpPr bwMode="gray">
          <a:xfrm>
            <a:off x="485338" y="5449392"/>
            <a:ext cx="359859" cy="359859"/>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sp>
        <p:nvSpPr>
          <p:cNvPr id="140" name="cloud-computing_161788"/>
          <p:cNvSpPr>
            <a:spLocks noChangeAspect="1"/>
          </p:cNvSpPr>
          <p:nvPr/>
        </p:nvSpPr>
        <p:spPr bwMode="gray">
          <a:xfrm>
            <a:off x="566013" y="1709520"/>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83862"/>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grpSp>
        <p:nvGrpSpPr>
          <p:cNvPr id="2" name="组合 1"/>
          <p:cNvGrpSpPr/>
          <p:nvPr/>
        </p:nvGrpSpPr>
        <p:grpSpPr bwMode="gray">
          <a:xfrm>
            <a:off x="485337" y="1600123"/>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702923"/>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1" name="warning_94911"/>
          <p:cNvSpPr>
            <a:spLocks/>
          </p:cNvSpPr>
          <p:nvPr/>
        </p:nvSpPr>
        <p:spPr bwMode="gray">
          <a:xfrm>
            <a:off x="563784" y="3612338"/>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77186"/>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pic>
        <p:nvPicPr>
          <p:cNvPr id="61" name="图片 6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165695" y="3982988"/>
            <a:ext cx="539789" cy="442627"/>
          </a:xfrm>
          <a:prstGeom prst="rect">
            <a:avLst/>
          </a:prstGeom>
          <a:noFill/>
          <a:ln>
            <a:noFill/>
          </a:ln>
        </p:spPr>
      </p:pic>
      <p:pic>
        <p:nvPicPr>
          <p:cNvPr id="62" name="图片 6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48746" y="3982988"/>
            <a:ext cx="539789" cy="442627"/>
          </a:xfrm>
          <a:prstGeom prst="rect">
            <a:avLst/>
          </a:prstGeom>
          <a:noFill/>
          <a:ln>
            <a:noFill/>
          </a:ln>
        </p:spPr>
      </p:pic>
      <p:cxnSp>
        <p:nvCxnSpPr>
          <p:cNvPr id="63" name="直接连接符 62"/>
          <p:cNvCxnSpPr>
            <a:stCxn id="61" idx="2"/>
            <a:endCxn id="65" idx="1"/>
          </p:cNvCxnSpPr>
          <p:nvPr/>
        </p:nvCxnSpPr>
        <p:spPr bwMode="gray">
          <a:xfrm>
            <a:off x="5435592" y="4425614"/>
            <a:ext cx="1071630"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2" idx="2"/>
            <a:endCxn id="65" idx="3"/>
          </p:cNvCxnSpPr>
          <p:nvPr/>
        </p:nvCxnSpPr>
        <p:spPr bwMode="gray">
          <a:xfrm flipH="1">
            <a:off x="7047011" y="4425614"/>
            <a:ext cx="1071631"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6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507220" y="5261162"/>
            <a:ext cx="539789" cy="442627"/>
          </a:xfrm>
          <a:prstGeom prst="rect">
            <a:avLst/>
          </a:prstGeom>
          <a:noFill/>
          <a:ln>
            <a:noFill/>
          </a:ln>
        </p:spPr>
      </p:pic>
      <p:sp>
        <p:nvSpPr>
          <p:cNvPr id="67" name="Freeform 159"/>
          <p:cNvSpPr/>
          <p:nvPr/>
        </p:nvSpPr>
        <p:spPr bwMode="gray">
          <a:xfrm flipH="1">
            <a:off x="4996242" y="2792000"/>
            <a:ext cx="878700" cy="4748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solidFill>
                <a:schemeClr val="tx1"/>
              </a:solidFill>
              <a:latin typeface="Huawei Sans" panose="020C0503030203020204" pitchFamily="34" charset="0"/>
            </a:endParaRPr>
          </a:p>
        </p:txBody>
      </p:sp>
      <p:sp>
        <p:nvSpPr>
          <p:cNvPr id="68" name="矩形 67"/>
          <p:cNvSpPr/>
          <p:nvPr/>
        </p:nvSpPr>
        <p:spPr bwMode="gray">
          <a:xfrm>
            <a:off x="4971316" y="2958203"/>
            <a:ext cx="942519" cy="307657"/>
          </a:xfrm>
          <a:prstGeom prst="rect">
            <a:avLst/>
          </a:prstGeom>
        </p:spPr>
        <p:txBody>
          <a:bodyPr wrap="none">
            <a:spAutoFit/>
          </a:bodyPr>
          <a:lstStyle/>
          <a:p>
            <a:pPr lvl="0" algn="ctr" fontAlgn="ctr"/>
            <a:r>
              <a:rPr lang="en-US" sz="1399" b="1" dirty="0">
                <a:solidFill>
                  <a:prstClr val="black"/>
                </a:solidFill>
                <a:latin typeface="Huawei Sans" panose="020C0503030203020204" pitchFamily="34" charset="0"/>
              </a:rPr>
              <a:t>Network</a:t>
            </a:r>
            <a:endParaRPr lang="en-US" altLang="zh-CN" sz="1399" b="1" dirty="0">
              <a:solidFill>
                <a:prstClr val="black"/>
              </a:solidFill>
              <a:latin typeface="Huawei Sans" panose="020C0503030203020204" pitchFamily="34" charset="0"/>
            </a:endParaRPr>
          </a:p>
        </p:txBody>
      </p:sp>
      <p:sp>
        <p:nvSpPr>
          <p:cNvPr id="69" name="Freeform 159"/>
          <p:cNvSpPr/>
          <p:nvPr/>
        </p:nvSpPr>
        <p:spPr bwMode="gray">
          <a:xfrm flipH="1">
            <a:off x="7679293" y="2792000"/>
            <a:ext cx="878700" cy="4748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solidFill>
                <a:schemeClr val="tx1"/>
              </a:solidFill>
              <a:latin typeface="Huawei Sans" panose="020C0503030203020204" pitchFamily="34" charset="0"/>
            </a:endParaRPr>
          </a:p>
        </p:txBody>
      </p:sp>
      <p:sp>
        <p:nvSpPr>
          <p:cNvPr id="70" name="矩形 69"/>
          <p:cNvSpPr/>
          <p:nvPr/>
        </p:nvSpPr>
        <p:spPr bwMode="gray">
          <a:xfrm>
            <a:off x="7654367" y="2958203"/>
            <a:ext cx="942519" cy="307657"/>
          </a:xfrm>
          <a:prstGeom prst="rect">
            <a:avLst/>
          </a:prstGeom>
        </p:spPr>
        <p:txBody>
          <a:bodyPr wrap="none">
            <a:spAutoFit/>
          </a:bodyPr>
          <a:lstStyle/>
          <a:p>
            <a:pPr lvl="0" algn="ctr" fontAlgn="ctr"/>
            <a:r>
              <a:rPr lang="en-US" sz="1399" b="1" dirty="0">
                <a:solidFill>
                  <a:prstClr val="black"/>
                </a:solidFill>
                <a:latin typeface="Huawei Sans" panose="020C0503030203020204" pitchFamily="34" charset="0"/>
              </a:rPr>
              <a:t>Network</a:t>
            </a:r>
            <a:endParaRPr lang="en-US" altLang="zh-CN" sz="1399" b="1" dirty="0">
              <a:solidFill>
                <a:prstClr val="black"/>
              </a:solidFill>
              <a:latin typeface="Huawei Sans" panose="020C0503030203020204" pitchFamily="34" charset="0"/>
            </a:endParaRPr>
          </a:p>
        </p:txBody>
      </p:sp>
      <p:sp>
        <p:nvSpPr>
          <p:cNvPr id="73" name="Oval 4"/>
          <p:cNvSpPr>
            <a:spLocks noChangeAspect="1"/>
          </p:cNvSpPr>
          <p:nvPr/>
        </p:nvSpPr>
        <p:spPr bwMode="gray">
          <a:xfrm>
            <a:off x="5345625" y="3897040"/>
            <a:ext cx="162027" cy="162027"/>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4"/>
          <p:cNvSpPr>
            <a:spLocks noChangeAspect="1"/>
          </p:cNvSpPr>
          <p:nvPr/>
        </p:nvSpPr>
        <p:spPr bwMode="gray">
          <a:xfrm>
            <a:off x="8035822" y="3897040"/>
            <a:ext cx="162027" cy="162027"/>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Oval 4"/>
          <p:cNvSpPr>
            <a:spLocks noChangeAspect="1"/>
          </p:cNvSpPr>
          <p:nvPr/>
        </p:nvSpPr>
        <p:spPr bwMode="gray">
          <a:xfrm>
            <a:off x="6965996" y="5389811"/>
            <a:ext cx="162027" cy="162027"/>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4"/>
          <p:cNvSpPr>
            <a:spLocks noChangeAspect="1"/>
          </p:cNvSpPr>
          <p:nvPr/>
        </p:nvSpPr>
        <p:spPr bwMode="gray">
          <a:xfrm>
            <a:off x="6427468" y="5389811"/>
            <a:ext cx="162027" cy="162027"/>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399"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6069507" y="3534899"/>
            <a:ext cx="1607981" cy="584547"/>
          </a:xfrm>
          <a:prstGeom prst="rect">
            <a:avLst/>
          </a:prstGeom>
        </p:spPr>
        <p:txBody>
          <a:bodyPr wrap="square">
            <a:spAutoFit/>
          </a:bodyPr>
          <a:lstStyle/>
          <a:p>
            <a:pPr defTabSz="914034" fontAlgn="ctr">
              <a:defRPr/>
            </a:pPr>
            <a:r>
              <a:rPr lang="en-US" sz="1599" dirty="0">
                <a:solidFill>
                  <a:prstClr val="black"/>
                </a:solidFill>
                <a:latin typeface="Huawei Sans" panose="020C0503030203020204" pitchFamily="34" charset="0"/>
              </a:rPr>
              <a:t>Observe the traffic volume</a:t>
            </a:r>
            <a:endParaRPr lang="en-US" altLang="zh-CN" sz="1599" kern="0" dirty="0">
              <a:solidFill>
                <a:prstClr val="black"/>
              </a:solidFill>
              <a:latin typeface="Huawei Sans" panose="020C0503030203020204" pitchFamily="34" charset="0"/>
              <a:sym typeface="Huawei Sans" panose="020C0503030203020204" pitchFamily="34" charset="0"/>
            </a:endParaRPr>
          </a:p>
        </p:txBody>
      </p:sp>
      <p:cxnSp>
        <p:nvCxnSpPr>
          <p:cNvPr id="78" name="直接箭头连接符 77"/>
          <p:cNvCxnSpPr>
            <a:stCxn id="77" idx="3"/>
            <a:endCxn id="74" idx="4"/>
          </p:cNvCxnSpPr>
          <p:nvPr/>
        </p:nvCxnSpPr>
        <p:spPr bwMode="gray">
          <a:xfrm>
            <a:off x="7677488" y="3827173"/>
            <a:ext cx="439349" cy="231895"/>
          </a:xfrm>
          <a:prstGeom prst="straightConnector1">
            <a:avLst/>
          </a:prstGeom>
          <a:noFill/>
          <a:ln w="12700" cap="flat" cmpd="sng" algn="ctr">
            <a:solidFill>
              <a:sysClr val="window" lastClr="FFFFFF">
                <a:lumMod val="65000"/>
              </a:sysClr>
            </a:solidFill>
            <a:prstDash val="solid"/>
            <a:miter lim="800000"/>
            <a:tailEnd type="triangle"/>
          </a:ln>
          <a:effectLst/>
        </p:spPr>
      </p:cxnSp>
      <p:cxnSp>
        <p:nvCxnSpPr>
          <p:cNvPr id="79" name="直接箭头连接符 78"/>
          <p:cNvCxnSpPr>
            <a:stCxn id="77" idx="2"/>
            <a:endCxn id="75" idx="6"/>
          </p:cNvCxnSpPr>
          <p:nvPr/>
        </p:nvCxnSpPr>
        <p:spPr bwMode="gray">
          <a:xfrm>
            <a:off x="6873496" y="4119446"/>
            <a:ext cx="254527" cy="1351379"/>
          </a:xfrm>
          <a:prstGeom prst="straightConnector1">
            <a:avLst/>
          </a:prstGeom>
          <a:noFill/>
          <a:ln w="12700" cap="flat" cmpd="sng" algn="ctr">
            <a:solidFill>
              <a:sysClr val="window" lastClr="FFFFFF">
                <a:lumMod val="65000"/>
              </a:sysClr>
            </a:solidFill>
            <a:prstDash val="solid"/>
            <a:miter lim="800000"/>
            <a:tailEnd type="triangle"/>
          </a:ln>
          <a:effectLst/>
        </p:spPr>
      </p:cxnSp>
      <p:cxnSp>
        <p:nvCxnSpPr>
          <p:cNvPr id="80" name="直接箭头连接符 79"/>
          <p:cNvCxnSpPr>
            <a:stCxn id="77" idx="2"/>
            <a:endCxn id="76" idx="2"/>
          </p:cNvCxnSpPr>
          <p:nvPr/>
        </p:nvCxnSpPr>
        <p:spPr bwMode="gray">
          <a:xfrm flipH="1">
            <a:off x="6427468" y="4119446"/>
            <a:ext cx="446028" cy="1351379"/>
          </a:xfrm>
          <a:prstGeom prst="straightConnector1">
            <a:avLst/>
          </a:prstGeom>
          <a:noFill/>
          <a:ln w="12700" cap="flat" cmpd="sng" algn="ctr">
            <a:solidFill>
              <a:sysClr val="window" lastClr="FFFFFF">
                <a:lumMod val="65000"/>
              </a:sysClr>
            </a:solidFill>
            <a:prstDash val="solid"/>
            <a:miter lim="800000"/>
            <a:tailEnd type="triangle"/>
          </a:ln>
          <a:effectLst/>
        </p:spPr>
      </p:cxnSp>
      <p:cxnSp>
        <p:nvCxnSpPr>
          <p:cNvPr id="81" name="直接箭头连接符 80"/>
          <p:cNvCxnSpPr>
            <a:stCxn id="77" idx="1"/>
            <a:endCxn id="73" idx="6"/>
          </p:cNvCxnSpPr>
          <p:nvPr/>
        </p:nvCxnSpPr>
        <p:spPr bwMode="gray">
          <a:xfrm flipH="1">
            <a:off x="5507652" y="3827173"/>
            <a:ext cx="561855" cy="150882"/>
          </a:xfrm>
          <a:prstGeom prst="straightConnector1">
            <a:avLst/>
          </a:prstGeom>
          <a:noFill/>
          <a:ln w="12700" cap="flat" cmpd="sng" algn="ctr">
            <a:solidFill>
              <a:sysClr val="window" lastClr="FFFFFF">
                <a:lumMod val="65000"/>
              </a:sysClr>
            </a:solidFill>
            <a:prstDash val="solid"/>
            <a:miter lim="800000"/>
            <a:tailEnd type="triangle"/>
          </a:ln>
          <a:effectLst/>
        </p:spPr>
      </p:cxnSp>
      <p:sp>
        <p:nvSpPr>
          <p:cNvPr id="47"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41941752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chor="ctr">
            <a:normAutofit/>
          </a:bodyPr>
          <a:lstStyle/>
          <a:p>
            <a:r>
              <a:rPr lang="en-US" sz="3199" dirty="0"/>
              <a:t>Observing the Hardware Environment on the Live Network</a:t>
            </a:r>
            <a:endParaRPr lang="en-US" altLang="zh-CN" sz="3199" dirty="0">
              <a:sym typeface="Huawei Sans" panose="020C0503030203020204" pitchFamily="34" charset="0"/>
            </a:endParaRPr>
          </a:p>
        </p:txBody>
      </p:sp>
      <p:sp>
        <p:nvSpPr>
          <p:cNvPr id="60" name="文本占位符 3"/>
          <p:cNvSpPr>
            <a:spLocks noGrp="1"/>
          </p:cNvSpPr>
          <p:nvPr>
            <p:ph type="body" sz="quarter" idx="10"/>
          </p:nvPr>
        </p:nvSpPr>
        <p:spPr bwMode="gray">
          <a:xfrm>
            <a:off x="2230016" y="1052514"/>
            <a:ext cx="9519072" cy="4875042"/>
          </a:xfrm>
        </p:spPr>
        <p:txBody>
          <a:bodyPr/>
          <a:lstStyle/>
          <a:p>
            <a:r>
              <a:rPr lang="en-US" sz="1600" dirty="0"/>
              <a:t>In the final phase of the survey, you need to observe the onsite network environment, including the following items:</a:t>
            </a:r>
            <a:endParaRPr lang="en-US" altLang="zh-CN" sz="1600" dirty="0">
              <a:sym typeface="Huawei Sans" panose="020C0503030203020204" pitchFamily="34" charset="0"/>
            </a:endParaRPr>
          </a:p>
          <a:p>
            <a:pPr lvl="1"/>
            <a:r>
              <a:rPr lang="en-US" sz="1400" dirty="0"/>
              <a:t>Optical fiber interface connections</a:t>
            </a:r>
            <a:endParaRPr lang="en-US" altLang="zh-CN" sz="1400" dirty="0">
              <a:sym typeface="Huawei Sans" panose="020C0503030203020204" pitchFamily="34" charset="0"/>
            </a:endParaRPr>
          </a:p>
          <a:p>
            <a:pPr lvl="1"/>
            <a:r>
              <a:rPr lang="en-US" sz="1400" dirty="0"/>
              <a:t>ODF positions</a:t>
            </a:r>
            <a:endParaRPr lang="en-US" altLang="zh-CN" sz="1400" dirty="0">
              <a:sym typeface="Huawei Sans" panose="020C0503030203020204" pitchFamily="34" charset="0"/>
            </a:endParaRPr>
          </a:p>
          <a:p>
            <a:pPr lvl="1"/>
            <a:r>
              <a:rPr lang="en-US" sz="1400" dirty="0"/>
              <a:t>Interface IDs</a:t>
            </a:r>
            <a:endParaRPr lang="en-US" altLang="zh-CN" sz="1400" dirty="0">
              <a:sym typeface="Huawei Sans" panose="020C0503030203020204" pitchFamily="34" charset="0"/>
            </a:endParaRPr>
          </a:p>
          <a:p>
            <a:r>
              <a:rPr lang="en-US" sz="1600" dirty="0"/>
              <a:t>Observe the live network environment to facilitate migration operations. In addition, record the corresponding interface mapping. If migration operations such as device replacement and cable replacement are involved, check them according to the mapping after the migration is complete.</a:t>
            </a:r>
            <a:endParaRPr lang="en-US" altLang="zh-CN" sz="1600"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81049"/>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survey</a:t>
            </a:r>
            <a:endParaRPr lang="en-US" altLang="zh-CN" sz="1399" dirty="0">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35579"/>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49011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4464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39917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28652"/>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29708"/>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484885"/>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grpSp>
        <p:nvGrpSpPr>
          <p:cNvPr id="133" name="组合 132"/>
          <p:cNvGrpSpPr/>
          <p:nvPr/>
        </p:nvGrpSpPr>
        <p:grpSpPr bwMode="gray">
          <a:xfrm>
            <a:off x="485338" y="5440061"/>
            <a:ext cx="359859" cy="359859"/>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sp>
        <p:nvSpPr>
          <p:cNvPr id="140" name="cloud-computing_161788"/>
          <p:cNvSpPr>
            <a:spLocks noChangeAspect="1"/>
          </p:cNvSpPr>
          <p:nvPr/>
        </p:nvSpPr>
        <p:spPr bwMode="gray">
          <a:xfrm>
            <a:off x="566013" y="1700189"/>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74531"/>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grpSp>
        <p:nvGrpSpPr>
          <p:cNvPr id="2" name="组合 1"/>
          <p:cNvGrpSpPr/>
          <p:nvPr/>
        </p:nvGrpSpPr>
        <p:grpSpPr bwMode="gray">
          <a:xfrm>
            <a:off x="485337" y="1590792"/>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693592"/>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1" name="warning_94911"/>
          <p:cNvSpPr>
            <a:spLocks/>
          </p:cNvSpPr>
          <p:nvPr/>
        </p:nvSpPr>
        <p:spPr bwMode="gray">
          <a:xfrm>
            <a:off x="563784" y="3603007"/>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67855"/>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27"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2630383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Project Analysis</a:t>
            </a:r>
            <a:endParaRPr lang="en-US" altLang="zh-CN" dirty="0">
              <a:sym typeface="Huawei Sans" panose="020C0503030203020204" pitchFamily="34" charset="0"/>
            </a:endParaRPr>
          </a:p>
        </p:txBody>
      </p:sp>
      <p:sp>
        <p:nvSpPr>
          <p:cNvPr id="60" name="文本占位符 3"/>
          <p:cNvSpPr>
            <a:spLocks noGrp="1"/>
          </p:cNvSpPr>
          <p:nvPr>
            <p:ph type="body" sz="quarter" idx="10"/>
          </p:nvPr>
        </p:nvSpPr>
        <p:spPr bwMode="gray">
          <a:xfrm>
            <a:off x="2313992" y="1052514"/>
            <a:ext cx="9435096" cy="4875042"/>
          </a:xfrm>
        </p:spPr>
        <p:txBody>
          <a:bodyPr/>
          <a:lstStyle/>
          <a:p>
            <a:r>
              <a:rPr lang="en-US" sz="1799" dirty="0"/>
              <a:t>After the project survey is complete, analyze the customer's new requirements on the network after the migration, such as the bandwidth, network KPIs, and new service bearer capability.</a:t>
            </a:r>
            <a:endParaRPr lang="en-US" altLang="zh-CN" sz="1799" dirty="0">
              <a:sym typeface="Huawei Sans" panose="020C0503030203020204" pitchFamily="34" charset="0"/>
            </a:endParaRPr>
          </a:p>
          <a:p>
            <a:r>
              <a:rPr lang="en-US" sz="1799" dirty="0"/>
              <a:t>In addition, clarify the migration change requirements in the migration solution in this phase.</a:t>
            </a:r>
            <a:endParaRPr lang="en-US" altLang="zh-CN" sz="1799" dirty="0">
              <a:sym typeface="Huawei Sans" panose="020C0503030203020204" pitchFamily="34" charset="0"/>
            </a:endParaRPr>
          </a:p>
          <a:p>
            <a:r>
              <a:rPr lang="en-US" sz="1799" dirty="0"/>
              <a:t>Output the Customer Requirement Analysis Form.</a:t>
            </a:r>
            <a:endParaRPr lang="en-US" altLang="zh-CN" sz="1799"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9971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b="0" dirty="0">
                <a:solidFill>
                  <a:schemeClr val="bg1">
                    <a:lumMod val="65000"/>
                  </a:schemeClr>
                </a:solidFill>
                <a:latin typeface="Huawei Sans" panose="020C0503030203020204" pitchFamily="34" charset="0"/>
              </a:rPr>
              <a:t>Project survey</a:t>
            </a:r>
            <a:endParaRPr lang="en-US" altLang="zh-CN" sz="1399" b="0"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5424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b="1" dirty="0">
                <a:solidFill>
                  <a:schemeClr val="tx1"/>
                </a:solidFill>
                <a:latin typeface="Huawei Sans" panose="020C0503030203020204" pitchFamily="34" charset="0"/>
              </a:rPr>
              <a:t>Project analysis</a:t>
            </a:r>
            <a:endParaRPr lang="en-US" altLang="zh-CN" sz="1399" b="1" dirty="0">
              <a:solidFill>
                <a:schemeClr val="tx1"/>
              </a:solidFill>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50877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b="1" dirty="0">
                <a:solidFill>
                  <a:schemeClr val="bg1">
                    <a:lumMod val="65000"/>
                  </a:schemeClr>
                </a:solidFill>
                <a:latin typeface="Huawei Sans" panose="020C0503030203020204" pitchFamily="34" charset="0"/>
              </a:rPr>
              <a:t>Risk assessment</a:t>
            </a:r>
            <a:endParaRPr lang="en-US" altLang="zh-CN" sz="1399" b="1"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6330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17835"/>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47315"/>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48371"/>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503548"/>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grpSp>
        <p:nvGrpSpPr>
          <p:cNvPr id="133" name="组合 132"/>
          <p:cNvGrpSpPr/>
          <p:nvPr/>
        </p:nvGrpSpPr>
        <p:grpSpPr bwMode="gray">
          <a:xfrm>
            <a:off x="485338" y="5458724"/>
            <a:ext cx="359859" cy="359859"/>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sp>
        <p:nvSpPr>
          <p:cNvPr id="140" name="cloud-computing_161788"/>
          <p:cNvSpPr>
            <a:spLocks noChangeAspect="1"/>
          </p:cNvSpPr>
          <p:nvPr/>
        </p:nvSpPr>
        <p:spPr bwMode="gray">
          <a:xfrm>
            <a:off x="566013" y="1718852"/>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93194"/>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grpSp>
        <p:nvGrpSpPr>
          <p:cNvPr id="2" name="组合 1"/>
          <p:cNvGrpSpPr/>
          <p:nvPr/>
        </p:nvGrpSpPr>
        <p:grpSpPr bwMode="gray">
          <a:xfrm>
            <a:off x="485337" y="1609455"/>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712255"/>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1" name="warning_94911"/>
          <p:cNvSpPr>
            <a:spLocks/>
          </p:cNvSpPr>
          <p:nvPr/>
        </p:nvSpPr>
        <p:spPr bwMode="gray">
          <a:xfrm>
            <a:off x="563784" y="3621670"/>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86518"/>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27"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2659017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Risk Assessment</a:t>
            </a:r>
            <a:endParaRPr lang="en-US" altLang="zh-CN" dirty="0">
              <a:sym typeface="Huawei Sans" panose="020C0503030203020204" pitchFamily="34" charset="0"/>
            </a:endParaRPr>
          </a:p>
        </p:txBody>
      </p:sp>
      <p:sp>
        <p:nvSpPr>
          <p:cNvPr id="60" name="文本占位符 3"/>
          <p:cNvSpPr>
            <a:spLocks noGrp="1"/>
          </p:cNvSpPr>
          <p:nvPr>
            <p:ph type="body" sz="quarter" idx="10"/>
          </p:nvPr>
        </p:nvSpPr>
        <p:spPr bwMode="gray">
          <a:xfrm>
            <a:off x="2323322" y="1052514"/>
            <a:ext cx="9425766" cy="4875042"/>
          </a:xfrm>
        </p:spPr>
        <p:txBody>
          <a:bodyPr/>
          <a:lstStyle/>
          <a:p>
            <a:r>
              <a:rPr lang="en-US" sz="1799" dirty="0"/>
              <a:t>Analyze and evaluate migration risks based on the survey result, requirement analysis result, and cutover solution framework, formulate countermeasures for projects with potential risks in advance, and confirm the owners of the countermeasures for corresponding risk items.</a:t>
            </a:r>
            <a:endParaRPr lang="en-US" altLang="zh-CN" sz="1799" dirty="0">
              <a:sym typeface="Huawei Sans" panose="020C0503030203020204" pitchFamily="34" charset="0"/>
            </a:endParaRPr>
          </a:p>
          <a:p>
            <a:r>
              <a:rPr lang="en-US" sz="1799" dirty="0"/>
              <a:t>The technical personnel involved in the risk assessment need to participate in the discussion, and the specific technical personnel needs to be specified for each risk.</a:t>
            </a:r>
            <a:endParaRPr lang="en-US" altLang="zh-CN" sz="1799"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9038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b="0" dirty="0">
                <a:solidFill>
                  <a:schemeClr val="bg1">
                    <a:lumMod val="65000"/>
                  </a:schemeClr>
                </a:solidFill>
                <a:latin typeface="Huawei Sans" panose="020C0503030203020204" pitchFamily="34" charset="0"/>
              </a:rPr>
              <a:t>Project survey</a:t>
            </a:r>
            <a:endParaRPr lang="en-US" altLang="zh-CN" sz="1399" b="0"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4491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49944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b="1" dirty="0">
                <a:latin typeface="Huawei Sans" panose="020C0503030203020204" pitchFamily="34" charset="0"/>
              </a:rPr>
              <a:t>Risk assessment</a:t>
            </a:r>
            <a:endParaRPr lang="en-US" altLang="zh-CN" sz="1399" b="1" dirty="0">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5397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0850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3798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39039"/>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494216"/>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grpSp>
        <p:nvGrpSpPr>
          <p:cNvPr id="133" name="组合 132"/>
          <p:cNvGrpSpPr/>
          <p:nvPr/>
        </p:nvGrpSpPr>
        <p:grpSpPr bwMode="gray">
          <a:xfrm>
            <a:off x="485338" y="5449392"/>
            <a:ext cx="359859" cy="359859"/>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sp>
        <p:nvSpPr>
          <p:cNvPr id="140" name="cloud-computing_161788"/>
          <p:cNvSpPr>
            <a:spLocks noChangeAspect="1"/>
          </p:cNvSpPr>
          <p:nvPr/>
        </p:nvSpPr>
        <p:spPr bwMode="gray">
          <a:xfrm>
            <a:off x="566013" y="1709520"/>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83862"/>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grpSp>
        <p:nvGrpSpPr>
          <p:cNvPr id="2" name="组合 1"/>
          <p:cNvGrpSpPr/>
          <p:nvPr/>
        </p:nvGrpSpPr>
        <p:grpSpPr bwMode="gray">
          <a:xfrm>
            <a:off x="485337" y="1600123"/>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702923"/>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1" name="warning_94911"/>
          <p:cNvSpPr>
            <a:spLocks/>
          </p:cNvSpPr>
          <p:nvPr/>
        </p:nvSpPr>
        <p:spPr bwMode="gray">
          <a:xfrm>
            <a:off x="563784" y="3612338"/>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77186"/>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27"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1597402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bwMode="gray">
          <a:xfrm>
            <a:off x="3810739" y="2993192"/>
            <a:ext cx="7163675" cy="3002047"/>
          </a:xfrm>
          <a:prstGeom prst="rect">
            <a:avLst/>
          </a:prstGeom>
          <a:solidFill>
            <a:srgbClr val="FFFFFF"/>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399" kern="0" dirty="0">
              <a:solidFill>
                <a:srgbClr val="1D1D1A"/>
              </a:solidFill>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bwMode="gray"/>
        <p:txBody>
          <a:bodyPr>
            <a:normAutofit/>
          </a:bodyPr>
          <a:lstStyle/>
          <a:p>
            <a:r>
              <a:rPr lang="en-US" smtClean="0"/>
              <a:t>Migration Solution Output</a:t>
            </a:r>
            <a:endParaRPr lang="en-US" altLang="zh-CN" dirty="0">
              <a:sym typeface="Huawei Sans" panose="020C0503030203020204" pitchFamily="34" charset="0"/>
            </a:endParaRPr>
          </a:p>
        </p:txBody>
      </p:sp>
      <p:sp>
        <p:nvSpPr>
          <p:cNvPr id="60" name="文本占位符 3"/>
          <p:cNvSpPr>
            <a:spLocks noGrp="1"/>
          </p:cNvSpPr>
          <p:nvPr>
            <p:ph type="body" sz="quarter" idx="10"/>
          </p:nvPr>
        </p:nvSpPr>
        <p:spPr bwMode="gray">
          <a:xfrm>
            <a:off x="2220686" y="1052514"/>
            <a:ext cx="9528402" cy="4875042"/>
          </a:xfrm>
        </p:spPr>
        <p:txBody>
          <a:bodyPr/>
          <a:lstStyle/>
          <a:p>
            <a:r>
              <a:rPr lang="en-US" sz="1799" dirty="0"/>
              <a:t>Formulate the migration solution based on the survey result, project analysis result, and risk evaluation of technical personnel.</a:t>
            </a:r>
            <a:endParaRPr lang="en-US" altLang="zh-CN" sz="1799" dirty="0">
              <a:sym typeface="Huawei Sans" panose="020C0503030203020204" pitchFamily="34" charset="0"/>
            </a:endParaRPr>
          </a:p>
          <a:p>
            <a:r>
              <a:rPr lang="en-US" sz="1799" dirty="0"/>
              <a:t>In the migration solution, the detailed steps and procedures of the preparation, implementation, and closing phases must be specified.</a:t>
            </a:r>
            <a:endParaRPr lang="en-US" altLang="zh-CN" sz="1799"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9038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b="0" dirty="0">
                <a:solidFill>
                  <a:schemeClr val="bg1">
                    <a:lumMod val="65000"/>
                  </a:schemeClr>
                </a:solidFill>
                <a:latin typeface="Huawei Sans" panose="020C0503030203020204" pitchFamily="34" charset="0"/>
              </a:rPr>
              <a:t>Project survey</a:t>
            </a:r>
            <a:endParaRPr lang="en-US" altLang="zh-CN" sz="1399" b="0"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4491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49944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5397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dirty="0">
                <a:latin typeface="Huawei Sans" panose="020C0503030203020204" pitchFamily="34" charset="0"/>
              </a:rPr>
              <a:t>Migration solution output</a:t>
            </a:r>
            <a:endParaRPr lang="en-US" altLang="zh-CN" sz="1399" b="1" dirty="0">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0850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3798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39039"/>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494216"/>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grpSp>
        <p:nvGrpSpPr>
          <p:cNvPr id="133" name="组合 132"/>
          <p:cNvGrpSpPr/>
          <p:nvPr/>
        </p:nvGrpSpPr>
        <p:grpSpPr bwMode="gray">
          <a:xfrm>
            <a:off x="485338" y="5449392"/>
            <a:ext cx="359859" cy="359859"/>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sp>
        <p:nvSpPr>
          <p:cNvPr id="140" name="cloud-computing_161788"/>
          <p:cNvSpPr>
            <a:spLocks noChangeAspect="1"/>
          </p:cNvSpPr>
          <p:nvPr/>
        </p:nvSpPr>
        <p:spPr bwMode="gray">
          <a:xfrm>
            <a:off x="566013" y="1709520"/>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83862"/>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grpSp>
        <p:nvGrpSpPr>
          <p:cNvPr id="2" name="组合 1"/>
          <p:cNvGrpSpPr/>
          <p:nvPr/>
        </p:nvGrpSpPr>
        <p:grpSpPr bwMode="gray">
          <a:xfrm>
            <a:off x="485337" y="1600123"/>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702923"/>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1" name="warning_94911"/>
          <p:cNvSpPr>
            <a:spLocks/>
          </p:cNvSpPr>
          <p:nvPr/>
        </p:nvSpPr>
        <p:spPr bwMode="gray">
          <a:xfrm>
            <a:off x="563784" y="3612338"/>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77186"/>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grpSp>
        <p:nvGrpSpPr>
          <p:cNvPr id="8" name="组合 7"/>
          <p:cNvGrpSpPr/>
          <p:nvPr/>
        </p:nvGrpSpPr>
        <p:grpSpPr bwMode="gray">
          <a:xfrm>
            <a:off x="4061775" y="3414657"/>
            <a:ext cx="6661598" cy="2403175"/>
            <a:chOff x="4231614" y="3135843"/>
            <a:chExt cx="6664200" cy="2404114"/>
          </a:xfrm>
        </p:grpSpPr>
        <p:sp>
          <p:nvSpPr>
            <p:cNvPr id="28" name="圆角矩形 27"/>
            <p:cNvSpPr>
              <a:spLocks/>
            </p:cNvSpPr>
            <p:nvPr/>
          </p:nvSpPr>
          <p:spPr bwMode="gray">
            <a:xfrm>
              <a:off x="4231614" y="3135843"/>
              <a:ext cx="1952370" cy="2404114"/>
            </a:xfrm>
            <a:prstGeom prst="roundRect">
              <a:avLst>
                <a:gd name="adj" fmla="val 2908"/>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flipH="1">
              <a:off x="4273409" y="3171953"/>
              <a:ext cx="1868781" cy="307777"/>
            </a:xfrm>
            <a:prstGeom prst="rect">
              <a:avLst/>
            </a:prstGeom>
          </p:spPr>
          <p:txBody>
            <a:bodyPr wrap="square">
              <a:spAutoFit/>
            </a:bodyPr>
            <a:lstStyle/>
            <a:p>
              <a:pPr algn="ctr" defTabSz="914034" fontAlgn="ctr">
                <a:defRPr/>
              </a:pPr>
              <a:r>
                <a:rPr lang="en-US" sz="1399" dirty="0">
                  <a:latin typeface="Huawei Sans" panose="020C0503030203020204" pitchFamily="34" charset="0"/>
                </a:rPr>
                <a:t>Preparations</a:t>
              </a:r>
              <a:endParaRPr lang="en-US" altLang="zh-CN" sz="1399" kern="0" dirty="0">
                <a:latin typeface="Huawei Sans" panose="020C0503030203020204" pitchFamily="34" charset="0"/>
                <a:sym typeface="Huawei Sans" panose="020C0503030203020204" pitchFamily="34" charset="0"/>
              </a:endParaRPr>
            </a:p>
          </p:txBody>
        </p:sp>
        <p:grpSp>
          <p:nvGrpSpPr>
            <p:cNvPr id="4" name="组合 3"/>
            <p:cNvGrpSpPr/>
            <p:nvPr/>
          </p:nvGrpSpPr>
          <p:grpSpPr bwMode="gray">
            <a:xfrm>
              <a:off x="4499500" y="3621993"/>
              <a:ext cx="1416598" cy="1778290"/>
              <a:chOff x="4543768" y="3621993"/>
              <a:chExt cx="1416598" cy="1778290"/>
            </a:xfrm>
          </p:grpSpPr>
          <p:sp>
            <p:nvSpPr>
              <p:cNvPr id="31" name="圆角矩形 30"/>
              <p:cNvSpPr/>
              <p:nvPr/>
            </p:nvSpPr>
            <p:spPr bwMode="gray">
              <a:xfrm flipH="1">
                <a:off x="4543769" y="3621993"/>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Project background</a:t>
                </a:r>
              </a:p>
            </p:txBody>
          </p:sp>
          <p:sp>
            <p:nvSpPr>
              <p:cNvPr id="32" name="圆角矩形 31"/>
              <p:cNvSpPr/>
              <p:nvPr/>
            </p:nvSpPr>
            <p:spPr bwMode="gray">
              <a:xfrm flipH="1">
                <a:off x="4543769" y="5004283"/>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Risk assessment</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33" name="圆角矩形 32"/>
              <p:cNvSpPr/>
              <p:nvPr/>
            </p:nvSpPr>
            <p:spPr bwMode="gray">
              <a:xfrm flipH="1">
                <a:off x="4543768" y="4082756"/>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Live network overview</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35" name="圆角矩形 34"/>
              <p:cNvSpPr/>
              <p:nvPr/>
            </p:nvSpPr>
            <p:spPr bwMode="gray">
              <a:xfrm flipH="1">
                <a:off x="4543769" y="4543519"/>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Migration objective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sp>
          <p:nvSpPr>
            <p:cNvPr id="37" name="圆角矩形 36"/>
            <p:cNvSpPr>
              <a:spLocks/>
            </p:cNvSpPr>
            <p:nvPr/>
          </p:nvSpPr>
          <p:spPr bwMode="gray">
            <a:xfrm>
              <a:off x="6607169" y="3135843"/>
              <a:ext cx="1952370" cy="2404114"/>
            </a:xfrm>
            <a:prstGeom prst="roundRect">
              <a:avLst>
                <a:gd name="adj" fmla="val 2908"/>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flipH="1">
              <a:off x="6648964" y="3171953"/>
              <a:ext cx="1868781" cy="307777"/>
            </a:xfrm>
            <a:prstGeom prst="rect">
              <a:avLst/>
            </a:prstGeom>
          </p:spPr>
          <p:txBody>
            <a:bodyPr wrap="square">
              <a:spAutoFit/>
            </a:bodyPr>
            <a:lstStyle/>
            <a:p>
              <a:pPr algn="ctr" defTabSz="914034" fontAlgn="ctr">
                <a:defRPr/>
              </a:pPr>
              <a:r>
                <a:rPr lang="en-US" sz="1399" dirty="0">
                  <a:latin typeface="Huawei Sans" panose="020C0503030203020204" pitchFamily="34" charset="0"/>
                </a:rPr>
                <a:t>Implementation</a:t>
              </a:r>
              <a:endParaRPr lang="en-US" altLang="zh-CN" sz="1399" kern="0" dirty="0">
                <a:latin typeface="Huawei Sans" panose="020C0503030203020204" pitchFamily="34" charset="0"/>
                <a:sym typeface="Huawei Sans" panose="020C0503030203020204" pitchFamily="34" charset="0"/>
              </a:endParaRPr>
            </a:p>
          </p:txBody>
        </p:sp>
        <p:grpSp>
          <p:nvGrpSpPr>
            <p:cNvPr id="6" name="组合 5"/>
            <p:cNvGrpSpPr/>
            <p:nvPr/>
          </p:nvGrpSpPr>
          <p:grpSpPr bwMode="gray">
            <a:xfrm>
              <a:off x="6875055" y="3621993"/>
              <a:ext cx="1416598" cy="1778290"/>
              <a:chOff x="6919323" y="3621993"/>
              <a:chExt cx="1416598" cy="1778290"/>
            </a:xfrm>
          </p:grpSpPr>
          <p:sp>
            <p:nvSpPr>
              <p:cNvPr id="39" name="圆角矩形 38"/>
              <p:cNvSpPr/>
              <p:nvPr/>
            </p:nvSpPr>
            <p:spPr bwMode="gray">
              <a:xfrm flipH="1">
                <a:off x="6919324" y="3621993"/>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Migration preparation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0" name="圆角矩形 39"/>
              <p:cNvSpPr/>
              <p:nvPr/>
            </p:nvSpPr>
            <p:spPr bwMode="gray">
              <a:xfrm flipH="1">
                <a:off x="6919324" y="5004283"/>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Emergency plan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1" name="圆角矩形 40"/>
              <p:cNvSpPr/>
              <p:nvPr/>
            </p:nvSpPr>
            <p:spPr bwMode="gray">
              <a:xfrm flipH="1">
                <a:off x="6919323" y="4082756"/>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Migration implementation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2" name="圆角矩形 41"/>
              <p:cNvSpPr/>
              <p:nvPr/>
            </p:nvSpPr>
            <p:spPr bwMode="gray">
              <a:xfrm flipH="1">
                <a:off x="6919324" y="4543519"/>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Rollback solution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sp>
          <p:nvSpPr>
            <p:cNvPr id="43" name="圆角矩形 42"/>
            <p:cNvSpPr>
              <a:spLocks/>
            </p:cNvSpPr>
            <p:nvPr/>
          </p:nvSpPr>
          <p:spPr bwMode="gray">
            <a:xfrm>
              <a:off x="8943444" y="3135843"/>
              <a:ext cx="1952370" cy="2404114"/>
            </a:xfrm>
            <a:prstGeom prst="roundRect">
              <a:avLst>
                <a:gd name="adj" fmla="val 2908"/>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flipH="1">
              <a:off x="8985239" y="3171953"/>
              <a:ext cx="1868781" cy="307777"/>
            </a:xfrm>
            <a:prstGeom prst="rect">
              <a:avLst/>
            </a:prstGeom>
          </p:spPr>
          <p:txBody>
            <a:bodyPr wrap="square">
              <a:spAutoFit/>
            </a:bodyPr>
            <a:lstStyle/>
            <a:p>
              <a:pPr algn="ctr" defTabSz="914034" fontAlgn="ctr">
                <a:defRPr/>
              </a:pPr>
              <a:r>
                <a:rPr lang="en-US" sz="1399" dirty="0">
                  <a:latin typeface="Huawei Sans" panose="020C0503030203020204" pitchFamily="34" charset="0"/>
                </a:rPr>
                <a:t>Closing</a:t>
              </a:r>
              <a:endParaRPr lang="en-US" altLang="zh-CN" sz="1399" kern="0" dirty="0">
                <a:latin typeface="Huawei Sans" panose="020C0503030203020204" pitchFamily="34" charset="0"/>
                <a:sym typeface="Huawei Sans" panose="020C0503030203020204" pitchFamily="34" charset="0"/>
              </a:endParaRPr>
            </a:p>
          </p:txBody>
        </p:sp>
        <p:grpSp>
          <p:nvGrpSpPr>
            <p:cNvPr id="7" name="组合 6"/>
            <p:cNvGrpSpPr/>
            <p:nvPr/>
          </p:nvGrpSpPr>
          <p:grpSpPr bwMode="gray">
            <a:xfrm>
              <a:off x="9211330" y="3621993"/>
              <a:ext cx="1416598" cy="1778290"/>
              <a:chOff x="9255598" y="3621993"/>
              <a:chExt cx="1416598" cy="1778290"/>
            </a:xfrm>
          </p:grpSpPr>
          <p:sp>
            <p:nvSpPr>
              <p:cNvPr id="45" name="圆角矩形 44"/>
              <p:cNvSpPr/>
              <p:nvPr/>
            </p:nvSpPr>
            <p:spPr bwMode="gray">
              <a:xfrm flipH="1">
                <a:off x="9255599" y="3621993"/>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Service test</a:t>
                </a:r>
              </a:p>
            </p:txBody>
          </p:sp>
          <p:sp>
            <p:nvSpPr>
              <p:cNvPr id="46" name="圆角矩形 45"/>
              <p:cNvSpPr/>
              <p:nvPr/>
            </p:nvSpPr>
            <p:spPr bwMode="gray">
              <a:xfrm flipH="1">
                <a:off x="9255599" y="5004283"/>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Project acceptance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7" name="圆角矩形 46"/>
              <p:cNvSpPr/>
              <p:nvPr/>
            </p:nvSpPr>
            <p:spPr bwMode="gray">
              <a:xfrm flipH="1">
                <a:off x="9255598" y="4082756"/>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Onsite attendance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8" name="圆角矩形 47"/>
              <p:cNvSpPr/>
              <p:nvPr/>
            </p:nvSpPr>
            <p:spPr bwMode="gray">
              <a:xfrm flipH="1">
                <a:off x="9255599" y="4543519"/>
                <a:ext cx="1416597" cy="396000"/>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Material handover</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grpSp>
      <p:sp>
        <p:nvSpPr>
          <p:cNvPr id="10" name="矩形 9"/>
          <p:cNvSpPr/>
          <p:nvPr/>
        </p:nvSpPr>
        <p:spPr bwMode="gray">
          <a:xfrm>
            <a:off x="6380514" y="2992842"/>
            <a:ext cx="2024122" cy="338422"/>
          </a:xfrm>
          <a:prstGeom prst="rect">
            <a:avLst/>
          </a:prstGeom>
        </p:spPr>
        <p:txBody>
          <a:bodyPr wrap="none">
            <a:spAutoFit/>
          </a:bodyPr>
          <a:lstStyle/>
          <a:p>
            <a:pPr lvl="0" algn="ctr" fontAlgn="ctr"/>
            <a:r>
              <a:rPr lang="en-US" sz="1599" b="1" dirty="0">
                <a:solidFill>
                  <a:prstClr val="black">
                    <a:lumMod val="75000"/>
                    <a:lumOff val="25000"/>
                  </a:prstClr>
                </a:solidFill>
                <a:latin typeface="Huawei Sans" panose="020C0503030203020204" pitchFamily="34" charset="0"/>
              </a:rPr>
              <a:t>Migration solution</a:t>
            </a:r>
            <a:endParaRPr lang="en-US" altLang="zh-CN" sz="1599" b="1"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10158225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Implementation Solution</a:t>
            </a:r>
            <a:endParaRPr lang="en-US" dirty="0"/>
          </a:p>
        </p:txBody>
      </p:sp>
      <p:sp>
        <p:nvSpPr>
          <p:cNvPr id="60" name="文本占位符 3"/>
          <p:cNvSpPr>
            <a:spLocks noGrp="1"/>
          </p:cNvSpPr>
          <p:nvPr>
            <p:ph type="body" sz="quarter" idx="10"/>
          </p:nvPr>
        </p:nvSpPr>
        <p:spPr bwMode="gray">
          <a:xfrm>
            <a:off x="2230016" y="1052514"/>
            <a:ext cx="9519072" cy="4875042"/>
          </a:xfrm>
        </p:spPr>
        <p:txBody>
          <a:bodyPr/>
          <a:lstStyle/>
          <a:p>
            <a:r>
              <a:rPr lang="en-US" sz="1599" dirty="0"/>
              <a:t>To implement efficient and standard migration, plan each step in advance, including the specific action, specific command lines, and time required for performing each step.</a:t>
            </a:r>
            <a:endParaRPr lang="en-US" altLang="zh-CN" sz="1599" dirty="0">
              <a:sym typeface="Huawei Sans" panose="020C0503030203020204" pitchFamily="34" charset="0"/>
            </a:endParaRPr>
          </a:p>
          <a:p>
            <a:r>
              <a:rPr lang="en-US" sz="1599" dirty="0"/>
              <a:t>In the migration implementation solution, prepare the corresponding migration operation confirmation record table. The table records the operation time, confirmation result after operations are performed, and exception information.</a:t>
            </a:r>
            <a:endParaRPr lang="en-US" altLang="zh-CN" sz="1599"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9038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b="0" dirty="0">
                <a:solidFill>
                  <a:schemeClr val="bg1">
                    <a:lumMod val="65000"/>
                  </a:schemeClr>
                </a:solidFill>
                <a:latin typeface="Huawei Sans" panose="020C0503030203020204" pitchFamily="34" charset="0"/>
              </a:rPr>
              <a:t>Project survey</a:t>
            </a:r>
            <a:endParaRPr lang="en-US" altLang="zh-CN" sz="1399" b="0"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4491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499445"/>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53976"/>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b="1" dirty="0">
                <a:latin typeface="Huawei Sans" panose="020C0503030203020204" pitchFamily="34" charset="0"/>
              </a:rPr>
              <a:t>Migration solution output</a:t>
            </a:r>
            <a:endParaRPr lang="en-US" altLang="zh-CN" sz="1399" b="1" dirty="0">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08507"/>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37987"/>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39043"/>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49422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grpSp>
        <p:nvGrpSpPr>
          <p:cNvPr id="133" name="组合 132"/>
          <p:cNvGrpSpPr/>
          <p:nvPr/>
        </p:nvGrpSpPr>
        <p:grpSpPr bwMode="gray">
          <a:xfrm>
            <a:off x="485338" y="5449396"/>
            <a:ext cx="359859" cy="359859"/>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sp>
        <p:nvSpPr>
          <p:cNvPr id="140" name="cloud-computing_161788"/>
          <p:cNvSpPr>
            <a:spLocks noChangeAspect="1"/>
          </p:cNvSpPr>
          <p:nvPr/>
        </p:nvSpPr>
        <p:spPr bwMode="gray">
          <a:xfrm>
            <a:off x="566013" y="1709524"/>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83866"/>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grpSp>
        <p:nvGrpSpPr>
          <p:cNvPr id="2" name="组合 1"/>
          <p:cNvGrpSpPr/>
          <p:nvPr/>
        </p:nvGrpSpPr>
        <p:grpSpPr bwMode="gray">
          <a:xfrm>
            <a:off x="485337" y="1600127"/>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702927"/>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1" name="warning_94911"/>
          <p:cNvSpPr>
            <a:spLocks/>
          </p:cNvSpPr>
          <p:nvPr/>
        </p:nvSpPr>
        <p:spPr bwMode="gray">
          <a:xfrm>
            <a:off x="563784" y="3612342"/>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77190"/>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graphicFrame>
        <p:nvGraphicFramePr>
          <p:cNvPr id="30" name="表格 29"/>
          <p:cNvGraphicFramePr>
            <a:graphicFrameLocks noGrp="1"/>
          </p:cNvGraphicFramePr>
          <p:nvPr>
            <p:extLst/>
          </p:nvPr>
        </p:nvGraphicFramePr>
        <p:xfrm>
          <a:off x="5795432" y="3439625"/>
          <a:ext cx="5885459" cy="2258076"/>
        </p:xfrm>
        <a:graphic>
          <a:graphicData uri="http://schemas.openxmlformats.org/drawingml/2006/table">
            <a:tbl>
              <a:tblPr/>
              <a:tblGrid>
                <a:gridCol w="1560858">
                  <a:extLst>
                    <a:ext uri="{9D8B030D-6E8A-4147-A177-3AD203B41FA5}">
                      <a16:colId xmlns:a16="http://schemas.microsoft.com/office/drawing/2014/main" xmlns="" val="20000"/>
                    </a:ext>
                  </a:extLst>
                </a:gridCol>
                <a:gridCol w="2469672">
                  <a:extLst>
                    <a:ext uri="{9D8B030D-6E8A-4147-A177-3AD203B41FA5}">
                      <a16:colId xmlns:a16="http://schemas.microsoft.com/office/drawing/2014/main" xmlns="" val="20001"/>
                    </a:ext>
                  </a:extLst>
                </a:gridCol>
                <a:gridCol w="1854929"/>
              </a:tblGrid>
              <a:tr h="249263">
                <a:tc>
                  <a:txBody>
                    <a:bodyPr/>
                    <a:lstStyle/>
                    <a:p>
                      <a:pPr algn="ctr" fontAlgn="ctr">
                        <a:lnSpc>
                          <a:spcPct val="100000"/>
                        </a:lnSpc>
                      </a:pPr>
                      <a:r>
                        <a:rPr lang="en-US" sz="1400" b="1" dirty="0" smtClean="0">
                          <a:solidFill>
                            <a:schemeClr val="tx1"/>
                          </a:solidFill>
                          <a:latin typeface="Huawei Sans" panose="020C0503030203020204" pitchFamily="34" charset="0"/>
                        </a:rPr>
                        <a:t>Step</a:t>
                      </a:r>
                      <a:endParaRPr lang="en-US" altLang="zh-CN"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solidFill>
                            <a:schemeClr val="tx1"/>
                          </a:solidFill>
                          <a:latin typeface="Huawei Sans" panose="020C0503030203020204" pitchFamily="34" charset="0"/>
                        </a:rPr>
                        <a:t>Operation</a:t>
                      </a:r>
                      <a:endParaRPr lang="en-US" altLang="zh-CN"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solidFill>
                            <a:schemeClr val="tx1"/>
                          </a:solidFill>
                          <a:latin typeface="Huawei Sans" panose="020C0503030203020204" pitchFamily="34" charset="0"/>
                        </a:rPr>
                        <a:t>Time</a:t>
                      </a:r>
                      <a:endParaRPr lang="en-US" altLang="zh-CN"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401603">
                <a:tc>
                  <a:txBody>
                    <a:bodyPr/>
                    <a:lstStyle/>
                    <a:p>
                      <a:pPr algn="ctr" fontAlgn="ctr">
                        <a:lnSpc>
                          <a:spcPct val="100000"/>
                        </a:lnSpc>
                      </a:pPr>
                      <a:r>
                        <a:rPr lang="en-US" sz="1200" dirty="0" smtClean="0">
                          <a:latin typeface="Huawei Sans" panose="020C0503030203020204" pitchFamily="34" charset="0"/>
                        </a:rPr>
                        <a:t>Power off old devices.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200" dirty="0" smtClean="0">
                          <a:latin typeface="Huawei Sans" panose="020C0503030203020204" pitchFamily="34" charset="0"/>
                        </a:rPr>
                        <a:t>Power off old devices and remove cables.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0:00-0:30</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401603">
                <a:tc>
                  <a:txBody>
                    <a:bodyPr/>
                    <a:lstStyle/>
                    <a:p>
                      <a:pPr algn="ctr" fontAlgn="ctr">
                        <a:lnSpc>
                          <a:spcPct val="100000"/>
                        </a:lnSpc>
                      </a:pPr>
                      <a:r>
                        <a:rPr lang="en-US" sz="1200" dirty="0" smtClean="0">
                          <a:latin typeface="Huawei Sans" panose="020C0503030203020204" pitchFamily="34" charset="0"/>
                        </a:rPr>
                        <a:t>Deploy devices on the rack.</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Power on new devices and connect cables.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0:30-1:00</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401603">
                <a:tc>
                  <a:txBody>
                    <a:bodyPr/>
                    <a:lstStyle/>
                    <a:p>
                      <a:pPr algn="ctr" fontAlgn="ctr">
                        <a:lnSpc>
                          <a:spcPct val="100000"/>
                        </a:lnSpc>
                      </a:pPr>
                      <a:r>
                        <a:rPr lang="en-US" sz="1200" dirty="0" smtClean="0">
                          <a:latin typeface="Huawei Sans" panose="020C0503030203020204" pitchFamily="34" charset="0"/>
                        </a:rPr>
                        <a:t>Configure new devices.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Import the pre-configured script to the new device.</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1:00-1:20</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401603">
                <a:tc>
                  <a:txBody>
                    <a:bodyPr/>
                    <a:lstStyle/>
                    <a:p>
                      <a:pPr algn="ctr" fontAlgn="ctr">
                        <a:lnSpc>
                          <a:spcPct val="100000"/>
                        </a:lnSpc>
                      </a:pPr>
                      <a:r>
                        <a:rPr lang="en-US" sz="1200" dirty="0" smtClean="0">
                          <a:latin typeface="Huawei Sans" panose="020C0503030203020204" pitchFamily="34" charset="0"/>
                        </a:rPr>
                        <a:t>Check the network status.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Check network entries.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1:20-2:00</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1603">
                <a:tc>
                  <a:txBody>
                    <a:bodyPr/>
                    <a:lstStyle/>
                    <a:p>
                      <a:pPr algn="ctr" fontAlgn="ctr">
                        <a:lnSpc>
                          <a:spcPct val="100000"/>
                        </a:lnSpc>
                      </a:pPr>
                      <a:r>
                        <a:rPr lang="en-US" sz="1200" dirty="0" smtClean="0">
                          <a:latin typeface="Huawei Sans" panose="020C0503030203020204" pitchFamily="34" charset="0"/>
                        </a:rPr>
                        <a:t>Test services.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Coordinate Party A's personnel to test services and applications.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2:00-2:30</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31" name="microsoft-word-document-file_32745"/>
          <p:cNvSpPr>
            <a:spLocks noChangeAspect="1"/>
          </p:cNvSpPr>
          <p:nvPr/>
        </p:nvSpPr>
        <p:spPr bwMode="gray">
          <a:xfrm>
            <a:off x="3848158" y="4153205"/>
            <a:ext cx="601138" cy="811980"/>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56C4D2"/>
          </a:solidFill>
          <a:ln>
            <a:noFill/>
          </a:ln>
        </p:spPr>
        <p:txBody>
          <a:bodyPr/>
          <a:lstStyle/>
          <a:p>
            <a:pPr fontAlgn="ctr"/>
            <a:endParaRPr lang="en-US" altLang="zh-CN" sz="1799" dirty="0">
              <a:latin typeface="Huawei Sans" panose="020C0503030203020204" pitchFamily="34" charset="0"/>
            </a:endParaRPr>
          </a:p>
        </p:txBody>
      </p:sp>
      <p:sp>
        <p:nvSpPr>
          <p:cNvPr id="32"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3358838" y="4953733"/>
            <a:ext cx="1364032"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399" dirty="0">
                <a:latin typeface="Huawei Sans" panose="020C0503030203020204" pitchFamily="34" charset="0"/>
              </a:rPr>
              <a:t>Migration solution</a:t>
            </a:r>
            <a:endParaRPr lang="en-US" altLang="zh-CN" sz="1399" dirty="0">
              <a:latin typeface="Huawei Sans" panose="020C0503030203020204" pitchFamily="34" charset="0"/>
            </a:endParaRPr>
          </a:p>
        </p:txBody>
      </p:sp>
      <p:sp>
        <p:nvSpPr>
          <p:cNvPr id="6" name="任意多边形 5"/>
          <p:cNvSpPr/>
          <p:nvPr/>
        </p:nvSpPr>
        <p:spPr bwMode="gray">
          <a:xfrm>
            <a:off x="4542940" y="3521908"/>
            <a:ext cx="1118628" cy="2074570"/>
          </a:xfrm>
          <a:custGeom>
            <a:avLst/>
            <a:gdLst>
              <a:gd name="connsiteX0" fmla="*/ 1469204 w 1469204"/>
              <a:gd name="connsiteY0" fmla="*/ 0 h 2075380"/>
              <a:gd name="connsiteX1" fmla="*/ 1469204 w 1469204"/>
              <a:gd name="connsiteY1" fmla="*/ 2075380 h 2075380"/>
              <a:gd name="connsiteX2" fmla="*/ 0 w 1469204"/>
              <a:gd name="connsiteY2" fmla="*/ 1479479 h 2075380"/>
              <a:gd name="connsiteX3" fmla="*/ 0 w 1469204"/>
              <a:gd name="connsiteY3" fmla="*/ 667821 h 2075380"/>
              <a:gd name="connsiteX4" fmla="*/ 1469204 w 1469204"/>
              <a:gd name="connsiteY4" fmla="*/ 0 h 207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9204" h="2075380">
                <a:moveTo>
                  <a:pt x="1469204" y="0"/>
                </a:moveTo>
                <a:lnTo>
                  <a:pt x="1469204" y="2075380"/>
                </a:lnTo>
                <a:lnTo>
                  <a:pt x="0" y="1479479"/>
                </a:lnTo>
                <a:lnTo>
                  <a:pt x="0" y="667821"/>
                </a:lnTo>
                <a:lnTo>
                  <a:pt x="1469204" y="0"/>
                </a:lnTo>
                <a:close/>
              </a:path>
            </a:pathLst>
          </a:custGeom>
          <a:gradFill flip="none" rotWithShape="1">
            <a:gsLst>
              <a:gs pos="0">
                <a:schemeClr val="bg1">
                  <a:alpha val="50000"/>
                </a:schemeClr>
              </a:gs>
              <a:gs pos="90000">
                <a:srgbClr val="56C4D2">
                  <a:alpha val="5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endParaRPr>
          </a:p>
        </p:txBody>
      </p:sp>
      <p:sp>
        <p:nvSpPr>
          <p:cNvPr id="3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5795431" y="3035301"/>
            <a:ext cx="5210221"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599" dirty="0">
                <a:latin typeface="Huawei Sans" panose="020C0503030203020204" pitchFamily="34" charset="0"/>
              </a:rPr>
              <a:t>Migration Procedure</a:t>
            </a:r>
            <a:endParaRPr lang="en-US" altLang="zh-CN" sz="1599" dirty="0">
              <a:latin typeface="Huawei Sans" panose="020C0503030203020204" pitchFamily="34" charset="0"/>
            </a:endParaRPr>
          </a:p>
        </p:txBody>
      </p:sp>
      <p:sp>
        <p:nvSpPr>
          <p:cNvPr id="33"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1162613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Rollback Solution</a:t>
            </a:r>
            <a:endParaRPr lang="en-US" altLang="zh-CN" dirty="0">
              <a:sym typeface="Huawei Sans" panose="020C0503030203020204" pitchFamily="34" charset="0"/>
            </a:endParaRPr>
          </a:p>
        </p:txBody>
      </p:sp>
      <p:sp>
        <p:nvSpPr>
          <p:cNvPr id="60" name="文本占位符 3"/>
          <p:cNvSpPr>
            <a:spLocks noGrp="1"/>
          </p:cNvSpPr>
          <p:nvPr>
            <p:ph type="body" sz="quarter" idx="10"/>
          </p:nvPr>
        </p:nvSpPr>
        <p:spPr bwMode="gray">
          <a:xfrm>
            <a:off x="2239346" y="1052514"/>
            <a:ext cx="9509741" cy="4875042"/>
          </a:xfrm>
        </p:spPr>
        <p:txBody>
          <a:bodyPr/>
          <a:lstStyle/>
          <a:p>
            <a:r>
              <a:rPr lang="en-US" sz="1599" dirty="0"/>
              <a:t>Rollback solution: If the migration fails (for example, service test fails after the migration or the migration is not complete after the migration time), roll back the network to the status before the migration. In this case, perform operations according to the rollback solution to restore the network.</a:t>
            </a:r>
            <a:endParaRPr lang="en-US" altLang="zh-CN" sz="1599" dirty="0">
              <a:sym typeface="Huawei Sans" panose="020C0503030203020204" pitchFamily="34" charset="0"/>
            </a:endParaRPr>
          </a:p>
          <a:p>
            <a:r>
              <a:rPr lang="en-US" sz="1599" dirty="0"/>
              <a:t>A detailed rollback solution must be included in the migration solution. Similar to migration operations, each step in the rollback solution must be specified. In this way, rollback can be performed in an orderly manner when the migration fails.</a:t>
            </a:r>
            <a:endParaRPr lang="en-US" altLang="zh-CN" sz="1599"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9038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b="0" dirty="0">
                <a:solidFill>
                  <a:schemeClr val="bg1">
                    <a:lumMod val="65000"/>
                  </a:schemeClr>
                </a:solidFill>
                <a:latin typeface="Huawei Sans" panose="020C0503030203020204" pitchFamily="34" charset="0"/>
              </a:rPr>
              <a:t>Project survey</a:t>
            </a:r>
            <a:endParaRPr lang="en-US" altLang="zh-CN" sz="1399" b="0"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4491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49944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5397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b="1" dirty="0">
                <a:latin typeface="Huawei Sans" panose="020C0503030203020204" pitchFamily="34" charset="0"/>
              </a:rPr>
              <a:t>Migration solution output</a:t>
            </a:r>
            <a:endParaRPr lang="en-US" altLang="zh-CN" sz="1399" b="1" dirty="0">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0850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37984"/>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3904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494217"/>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grpSp>
        <p:nvGrpSpPr>
          <p:cNvPr id="133" name="组合 132"/>
          <p:cNvGrpSpPr/>
          <p:nvPr/>
        </p:nvGrpSpPr>
        <p:grpSpPr bwMode="gray">
          <a:xfrm>
            <a:off x="485338" y="5449393"/>
            <a:ext cx="359859" cy="359859"/>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sp>
        <p:nvSpPr>
          <p:cNvPr id="140" name="cloud-computing_161788"/>
          <p:cNvSpPr>
            <a:spLocks noChangeAspect="1"/>
          </p:cNvSpPr>
          <p:nvPr/>
        </p:nvSpPr>
        <p:spPr bwMode="gray">
          <a:xfrm>
            <a:off x="566013" y="1709521"/>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83863"/>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grpSp>
        <p:nvGrpSpPr>
          <p:cNvPr id="2" name="组合 1"/>
          <p:cNvGrpSpPr/>
          <p:nvPr/>
        </p:nvGrpSpPr>
        <p:grpSpPr bwMode="gray">
          <a:xfrm>
            <a:off x="485337" y="1600124"/>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702924"/>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1" name="warning_94911"/>
          <p:cNvSpPr>
            <a:spLocks/>
          </p:cNvSpPr>
          <p:nvPr/>
        </p:nvSpPr>
        <p:spPr bwMode="gray">
          <a:xfrm>
            <a:off x="563784" y="3612339"/>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77187"/>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62" name="microsoft-word-document-file_32745"/>
          <p:cNvSpPr>
            <a:spLocks noChangeAspect="1"/>
          </p:cNvSpPr>
          <p:nvPr/>
        </p:nvSpPr>
        <p:spPr bwMode="gray">
          <a:xfrm>
            <a:off x="4100085" y="4480783"/>
            <a:ext cx="601138" cy="811980"/>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56C4D2"/>
          </a:solidFill>
          <a:ln>
            <a:noFill/>
          </a:ln>
        </p:spPr>
        <p:txBody>
          <a:bodyPr/>
          <a:lstStyle/>
          <a:p>
            <a:pPr fontAlgn="ctr"/>
            <a:endParaRPr lang="en-US" altLang="zh-CN" sz="1799" dirty="0">
              <a:latin typeface="Huawei Sans" panose="020C0503030203020204" pitchFamily="34" charset="0"/>
            </a:endParaRPr>
          </a:p>
        </p:txBody>
      </p:sp>
      <p:sp>
        <p:nvSpPr>
          <p:cNvPr id="63"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3610764" y="5258617"/>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399" dirty="0">
                <a:latin typeface="Huawei Sans" panose="020C0503030203020204" pitchFamily="34" charset="0"/>
              </a:rPr>
              <a:t>Migration plan</a:t>
            </a:r>
            <a:endParaRPr lang="en-US" altLang="zh-CN" sz="1399" dirty="0">
              <a:latin typeface="Huawei Sans" panose="020C0503030203020204" pitchFamily="34" charset="0"/>
            </a:endParaRPr>
          </a:p>
        </p:txBody>
      </p:sp>
      <p:sp>
        <p:nvSpPr>
          <p:cNvPr id="64" name="任意多边形 63"/>
          <p:cNvSpPr/>
          <p:nvPr/>
        </p:nvSpPr>
        <p:spPr bwMode="gray">
          <a:xfrm>
            <a:off x="4794867" y="4174475"/>
            <a:ext cx="1118628" cy="1424599"/>
          </a:xfrm>
          <a:custGeom>
            <a:avLst/>
            <a:gdLst>
              <a:gd name="connsiteX0" fmla="*/ 1469204 w 1469204"/>
              <a:gd name="connsiteY0" fmla="*/ 0 h 2075380"/>
              <a:gd name="connsiteX1" fmla="*/ 1469204 w 1469204"/>
              <a:gd name="connsiteY1" fmla="*/ 2075380 h 2075380"/>
              <a:gd name="connsiteX2" fmla="*/ 0 w 1469204"/>
              <a:gd name="connsiteY2" fmla="*/ 1479479 h 2075380"/>
              <a:gd name="connsiteX3" fmla="*/ 0 w 1469204"/>
              <a:gd name="connsiteY3" fmla="*/ 667821 h 2075380"/>
              <a:gd name="connsiteX4" fmla="*/ 1469204 w 1469204"/>
              <a:gd name="connsiteY4" fmla="*/ 0 h 207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9204" h="2075380">
                <a:moveTo>
                  <a:pt x="1469204" y="0"/>
                </a:moveTo>
                <a:lnTo>
                  <a:pt x="1469204" y="2075380"/>
                </a:lnTo>
                <a:lnTo>
                  <a:pt x="0" y="1479479"/>
                </a:lnTo>
                <a:lnTo>
                  <a:pt x="0" y="667821"/>
                </a:lnTo>
                <a:lnTo>
                  <a:pt x="1469204" y="0"/>
                </a:lnTo>
                <a:close/>
              </a:path>
            </a:pathLst>
          </a:custGeom>
          <a:gradFill flip="none" rotWithShape="1">
            <a:gsLst>
              <a:gs pos="0">
                <a:schemeClr val="bg1">
                  <a:alpha val="50000"/>
                </a:schemeClr>
              </a:gs>
              <a:gs pos="90000">
                <a:srgbClr val="56C4D2">
                  <a:alpha val="5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endParaRPr>
          </a:p>
        </p:txBody>
      </p:sp>
      <p:graphicFrame>
        <p:nvGraphicFramePr>
          <p:cNvPr id="65" name="表格 64"/>
          <p:cNvGraphicFramePr>
            <a:graphicFrameLocks noGrp="1"/>
          </p:cNvGraphicFramePr>
          <p:nvPr>
            <p:extLst/>
          </p:nvPr>
        </p:nvGraphicFramePr>
        <p:xfrm>
          <a:off x="6007141" y="4071576"/>
          <a:ext cx="5476969" cy="1695058"/>
        </p:xfrm>
        <a:graphic>
          <a:graphicData uri="http://schemas.openxmlformats.org/drawingml/2006/table">
            <a:tbl>
              <a:tblPr/>
              <a:tblGrid>
                <a:gridCol w="1513186">
                  <a:extLst>
                    <a:ext uri="{9D8B030D-6E8A-4147-A177-3AD203B41FA5}">
                      <a16:colId xmlns:a16="http://schemas.microsoft.com/office/drawing/2014/main" xmlns="" val="20000"/>
                    </a:ext>
                  </a:extLst>
                </a:gridCol>
                <a:gridCol w="2443308">
                  <a:extLst>
                    <a:ext uri="{9D8B030D-6E8A-4147-A177-3AD203B41FA5}">
                      <a16:colId xmlns:a16="http://schemas.microsoft.com/office/drawing/2014/main" xmlns="" val="20001"/>
                    </a:ext>
                  </a:extLst>
                </a:gridCol>
                <a:gridCol w="1520475"/>
              </a:tblGrid>
              <a:tr h="381862">
                <a:tc>
                  <a:txBody>
                    <a:bodyPr/>
                    <a:lstStyle/>
                    <a:p>
                      <a:pPr algn="ctr" fontAlgn="ctr">
                        <a:lnSpc>
                          <a:spcPct val="100000"/>
                        </a:lnSpc>
                      </a:pPr>
                      <a:r>
                        <a:rPr lang="en-US" sz="1400" b="1" dirty="0" smtClean="0">
                          <a:solidFill>
                            <a:schemeClr val="tx1"/>
                          </a:solidFill>
                          <a:latin typeface="Huawei Sans" panose="020C0503030203020204" pitchFamily="34" charset="0"/>
                        </a:rPr>
                        <a:t>Step</a:t>
                      </a:r>
                      <a:endParaRPr lang="en-US" altLang="zh-CN"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solidFill>
                            <a:schemeClr val="tx1"/>
                          </a:solidFill>
                          <a:latin typeface="Huawei Sans" panose="020C0503030203020204" pitchFamily="34" charset="0"/>
                        </a:rPr>
                        <a:t>Operation</a:t>
                      </a:r>
                      <a:endParaRPr lang="en-US" altLang="zh-CN"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solidFill>
                            <a:schemeClr val="tx1"/>
                          </a:solidFill>
                          <a:latin typeface="Huawei Sans" panose="020C0503030203020204" pitchFamily="34" charset="0"/>
                        </a:rPr>
                        <a:t>Time</a:t>
                      </a:r>
                      <a:endParaRPr lang="en-US" altLang="zh-CN" sz="1400" b="1"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437732">
                <a:tc>
                  <a:txBody>
                    <a:bodyPr/>
                    <a:lstStyle/>
                    <a:p>
                      <a:pPr algn="ctr" fontAlgn="ctr">
                        <a:lnSpc>
                          <a:spcPct val="100000"/>
                        </a:lnSpc>
                      </a:pPr>
                      <a:r>
                        <a:rPr lang="en-US" sz="1200" dirty="0" smtClean="0">
                          <a:latin typeface="Huawei Sans" panose="020C0503030203020204" pitchFamily="34" charset="0"/>
                        </a:rPr>
                        <a:t>Remove new devices.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200" dirty="0" smtClean="0">
                          <a:latin typeface="Huawei Sans" panose="020C0503030203020204" pitchFamily="34" charset="0"/>
                        </a:rPr>
                        <a:t>Power off new devices and remove cables.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3:00-3:20</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437732">
                <a:tc>
                  <a:txBody>
                    <a:bodyPr/>
                    <a:lstStyle/>
                    <a:p>
                      <a:pPr algn="ctr" fontAlgn="ctr">
                        <a:lnSpc>
                          <a:spcPct val="100000"/>
                        </a:lnSpc>
                      </a:pPr>
                      <a:r>
                        <a:rPr lang="en-US" sz="1200" dirty="0" smtClean="0">
                          <a:latin typeface="Huawei Sans" panose="020C0503030203020204" pitchFamily="34" charset="0"/>
                        </a:rPr>
                        <a:t>Place the old devices on the rack.</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Power on the old devices and connect cables.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3:20-3:40</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437732">
                <a:tc>
                  <a:txBody>
                    <a:bodyPr/>
                    <a:lstStyle/>
                    <a:p>
                      <a:pPr algn="ctr" fontAlgn="ctr">
                        <a:lnSpc>
                          <a:spcPct val="100000"/>
                        </a:lnSpc>
                      </a:pPr>
                      <a:r>
                        <a:rPr lang="en-US" sz="1200" dirty="0" smtClean="0">
                          <a:latin typeface="Huawei Sans" panose="020C0503030203020204" pitchFamily="34" charset="0"/>
                        </a:rPr>
                        <a:t>Test services.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Coordinate Party A's personnel to test services and applications.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3:50-4:00</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1972" marR="71972" marT="17993" marB="17993"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66"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6140515" y="3686591"/>
            <a:ext cx="5210221"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599" dirty="0">
                <a:latin typeface="Huawei Sans" panose="020C0503030203020204" pitchFamily="34" charset="0"/>
              </a:rPr>
              <a:t>Rollback Procedure</a:t>
            </a:r>
            <a:endParaRPr lang="en-US" altLang="zh-CN" sz="1599" dirty="0">
              <a:latin typeface="Huawei Sans" panose="020C0503030203020204" pitchFamily="34" charset="0"/>
            </a:endParaRPr>
          </a:p>
        </p:txBody>
      </p:sp>
      <p:sp>
        <p:nvSpPr>
          <p:cNvPr id="32"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4061965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bwMode="gray"/>
        <p:txBody>
          <a:bodyPr/>
          <a:lstStyle/>
          <a:p>
            <a:r>
              <a:rPr lang="en-US" dirty="0" smtClean="0"/>
              <a:t>Network Migration</a:t>
            </a:r>
            <a:endParaRPr lang="en-US" altLang="zh-CN" dirty="0">
              <a:sym typeface="Huawei Sans" panose="020C0503030203020204" pitchFamily="34" charset="0"/>
            </a:endParaRPr>
          </a:p>
        </p:txBody>
      </p:sp>
    </p:spTree>
    <p:extLst>
      <p:ext uri="{BB962C8B-B14F-4D97-AF65-F5344CB8AC3E}">
        <p14:creationId xmlns:p14="http://schemas.microsoft.com/office/powerpoint/2010/main" val="394263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bwMode="gray">
          <a:xfrm>
            <a:off x="4235591" y="4041633"/>
            <a:ext cx="2469690" cy="1331587"/>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normAutofit/>
          </a:bodyPr>
          <a:lstStyle/>
          <a:p>
            <a:r>
              <a:rPr lang="en-US" smtClean="0"/>
              <a:t>Solution Verification and Review</a:t>
            </a:r>
            <a:endParaRPr lang="en-US" altLang="zh-CN" dirty="0">
              <a:sym typeface="Huawei Sans" panose="020C0503030203020204" pitchFamily="34" charset="0"/>
            </a:endParaRPr>
          </a:p>
        </p:txBody>
      </p:sp>
      <p:sp>
        <p:nvSpPr>
          <p:cNvPr id="60" name="文本占位符 3"/>
          <p:cNvSpPr>
            <a:spLocks noGrp="1"/>
          </p:cNvSpPr>
          <p:nvPr>
            <p:ph type="body" sz="quarter" idx="10"/>
          </p:nvPr>
        </p:nvSpPr>
        <p:spPr bwMode="gray">
          <a:xfrm>
            <a:off x="2230016" y="1052514"/>
            <a:ext cx="9519072" cy="4875042"/>
          </a:xfrm>
        </p:spPr>
        <p:txBody>
          <a:bodyPr/>
          <a:lstStyle/>
          <a:p>
            <a:r>
              <a:rPr lang="en-US" sz="1599" dirty="0"/>
              <a:t>For large-scale and important migration projects, an environment must be set up in the lab for verification in advance. The previous risk points must be tested and the feasibility of the entire solution must be confirmed. This type of verification in the lab environment is called the </a:t>
            </a:r>
            <a:r>
              <a:rPr lang="en-US" altLang="zh-CN" sz="1599" dirty="0"/>
              <a:t>pilot office</a:t>
            </a:r>
            <a:r>
              <a:rPr lang="en-US" sz="1599" dirty="0"/>
              <a:t> test.</a:t>
            </a:r>
            <a:endParaRPr lang="en-US" altLang="zh-CN" sz="1599" dirty="0">
              <a:sym typeface="Huawei Sans" panose="020C0503030203020204" pitchFamily="34" charset="0"/>
            </a:endParaRPr>
          </a:p>
          <a:p>
            <a:r>
              <a:rPr lang="en-US" sz="1599" dirty="0"/>
              <a:t>In addition to FOA solution verification, a technical review meeting needs to be held with the customer and implementation party to verify the technologies in the migration solution so as to understand actual requirements and difficulties of both parties, and solve problems face to face.</a:t>
            </a:r>
            <a:r>
              <a:rPr lang="en-US" sz="1599" dirty="0">
                <a:sym typeface="Huawei Sans" panose="020C0503030203020204" pitchFamily="34" charset="0"/>
              </a:rPr>
              <a:t>		</a:t>
            </a:r>
            <a:endParaRPr lang="en-US" altLang="zh-CN" sz="1599"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gray">
          <a:xfrm>
            <a:off x="836816" y="159528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b="0" dirty="0">
                <a:solidFill>
                  <a:schemeClr val="bg1">
                    <a:lumMod val="65000"/>
                  </a:schemeClr>
                </a:solidFill>
                <a:latin typeface="Huawei Sans" panose="020C0503030203020204" pitchFamily="34" charset="0"/>
              </a:rPr>
              <a:t>Project survey</a:t>
            </a:r>
            <a:endParaRPr lang="en-US" altLang="zh-CN" sz="1399" b="0"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2549810"/>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350434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445887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1340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b="1" dirty="0">
                <a:latin typeface="Huawei Sans" panose="020C0503030203020204" pitchFamily="34" charset="0"/>
              </a:rPr>
              <a:t>Solution verification and review</a:t>
            </a:r>
            <a:endParaRPr lang="en-US" altLang="zh-CN" sz="1399" b="1" dirty="0">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4288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3543939"/>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4499116"/>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338" y="5454292"/>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594262" y="5567215"/>
            <a:ext cx="159431" cy="134008"/>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sp>
        <p:nvSpPr>
          <p:cNvPr id="140" name="cloud-computing_161788"/>
          <p:cNvSpPr>
            <a:spLocks noChangeAspect="1"/>
          </p:cNvSpPr>
          <p:nvPr/>
        </p:nvSpPr>
        <p:spPr bwMode="gray">
          <a:xfrm>
            <a:off x="566013" y="1714420"/>
            <a:ext cx="198513" cy="19819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2588762"/>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grpSp>
        <p:nvGrpSpPr>
          <p:cNvPr id="2" name="组合 1"/>
          <p:cNvGrpSpPr/>
          <p:nvPr/>
        </p:nvGrpSpPr>
        <p:grpSpPr bwMode="gray">
          <a:xfrm>
            <a:off x="485337" y="1605023"/>
            <a:ext cx="359859" cy="359859"/>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5" name="stack-of-books-and-a-magnifier_67996"/>
            <p:cNvSpPr>
              <a:spLocks noChangeAspect="1"/>
            </p:cNvSpPr>
            <p:nvPr/>
          </p:nvSpPr>
          <p:spPr bwMode="gray">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gray">
          <a:xfrm>
            <a:off x="556373" y="2707823"/>
            <a:ext cx="229749" cy="121738"/>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cxnSp>
        <p:nvCxnSpPr>
          <p:cNvPr id="9" name="直接连接符 8"/>
          <p:cNvCxnSpPr>
            <a:stCxn id="28" idx="3"/>
          </p:cNvCxnSpPr>
          <p:nvPr/>
        </p:nvCxnSpPr>
        <p:spPr bwMode="gray">
          <a:xfrm>
            <a:off x="4857576" y="5063309"/>
            <a:ext cx="1209944"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1" name="warning_94911"/>
          <p:cNvSpPr>
            <a:spLocks/>
          </p:cNvSpPr>
          <p:nvPr/>
        </p:nvSpPr>
        <p:spPr bwMode="gray">
          <a:xfrm>
            <a:off x="563784" y="3617238"/>
            <a:ext cx="202967" cy="202673"/>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152" name="school-book_74303"/>
          <p:cNvSpPr>
            <a:spLocks/>
          </p:cNvSpPr>
          <p:nvPr/>
        </p:nvSpPr>
        <p:spPr bwMode="gray">
          <a:xfrm>
            <a:off x="585754" y="4582086"/>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pic>
        <p:nvPicPr>
          <p:cNvPr id="27" name="图片 86" descr="核心交换机.png"/>
          <p:cNvPicPr>
            <a:picLocks noChangeAspect="1"/>
          </p:cNvPicPr>
          <p:nvPr/>
        </p:nvPicPr>
        <p:blipFill>
          <a:blip r:embed="rId4" cstate="print"/>
          <a:stretch>
            <a:fillRect/>
          </a:stretch>
        </p:blipFill>
        <p:spPr bwMode="gray">
          <a:xfrm>
            <a:off x="5225938" y="4881857"/>
            <a:ext cx="449514" cy="360977"/>
          </a:xfrm>
          <a:prstGeom prst="rect">
            <a:avLst/>
          </a:prstGeom>
        </p:spPr>
      </p:pic>
      <p:pic>
        <p:nvPicPr>
          <p:cNvPr id="2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4405656" y="4881856"/>
            <a:ext cx="451919" cy="362906"/>
          </a:xfrm>
          <a:prstGeom prst="rect">
            <a:avLst/>
          </a:prstGeom>
          <a:noFill/>
        </p:spPr>
      </p:pic>
      <p:pic>
        <p:nvPicPr>
          <p:cNvPr id="3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224735" y="4171075"/>
            <a:ext cx="451919" cy="362906"/>
          </a:xfrm>
          <a:prstGeom prst="rect">
            <a:avLst/>
          </a:prstGeom>
        </p:spPr>
      </p:pic>
      <p:pic>
        <p:nvPicPr>
          <p:cNvPr id="31" name="图片 102" descr="AC-蓝.png"/>
          <p:cNvPicPr>
            <a:picLocks noChangeAspect="1"/>
          </p:cNvPicPr>
          <p:nvPr/>
        </p:nvPicPr>
        <p:blipFill>
          <a:blip r:embed="rId7" cstate="print"/>
          <a:stretch>
            <a:fillRect/>
          </a:stretch>
        </p:blipFill>
        <p:spPr bwMode="gray">
          <a:xfrm>
            <a:off x="6067521" y="4879927"/>
            <a:ext cx="451919" cy="362907"/>
          </a:xfrm>
          <a:prstGeom prst="rect">
            <a:avLst/>
          </a:prstGeom>
        </p:spPr>
      </p:pic>
      <p:sp>
        <p:nvSpPr>
          <p:cNvPr id="3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4235591" y="5372277"/>
            <a:ext cx="2469691" cy="3376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t">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599" dirty="0">
                <a:latin typeface="Huawei Sans" panose="020C0503030203020204" pitchFamily="34" charset="0"/>
              </a:rPr>
              <a:t>Customer network</a:t>
            </a:r>
            <a:endParaRPr lang="en-US" altLang="zh-CN" sz="1599" dirty="0">
              <a:latin typeface="Huawei Sans" panose="020C0503030203020204" pitchFamily="34" charset="0"/>
            </a:endParaRPr>
          </a:p>
        </p:txBody>
      </p:sp>
      <p:sp>
        <p:nvSpPr>
          <p:cNvPr id="36" name="矩形 35"/>
          <p:cNvSpPr/>
          <p:nvPr/>
        </p:nvSpPr>
        <p:spPr bwMode="gray">
          <a:xfrm>
            <a:off x="8086120" y="4041633"/>
            <a:ext cx="2469690" cy="1331587"/>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8256184" y="4881856"/>
            <a:ext cx="451919" cy="362906"/>
          </a:xfrm>
          <a:prstGeom prst="rect">
            <a:avLst/>
          </a:prstGeom>
          <a:noFill/>
        </p:spPr>
      </p:pic>
      <p:pic>
        <p:nvPicPr>
          <p:cNvPr id="39"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9075262" y="4171075"/>
            <a:ext cx="451919" cy="362906"/>
          </a:xfrm>
          <a:prstGeom prst="rect">
            <a:avLst/>
          </a:prstGeom>
        </p:spPr>
      </p:pic>
      <p:pic>
        <p:nvPicPr>
          <p:cNvPr id="40" name="图片 102" descr="AC-蓝.png"/>
          <p:cNvPicPr>
            <a:picLocks noChangeAspect="1"/>
          </p:cNvPicPr>
          <p:nvPr/>
        </p:nvPicPr>
        <p:blipFill>
          <a:blip r:embed="rId7" cstate="print"/>
          <a:stretch>
            <a:fillRect/>
          </a:stretch>
        </p:blipFill>
        <p:spPr bwMode="gray">
          <a:xfrm>
            <a:off x="9918050" y="4879927"/>
            <a:ext cx="451919" cy="362907"/>
          </a:xfrm>
          <a:prstGeom prst="rect">
            <a:avLst/>
          </a:prstGeom>
        </p:spPr>
      </p:pic>
      <p:sp>
        <p:nvSpPr>
          <p:cNvPr id="41"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086117" y="5383427"/>
            <a:ext cx="2469691" cy="3376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t">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altLang="zh-CN" sz="1599" dirty="0">
                <a:latin typeface="Huawei Sans" panose="020C0503030203020204" pitchFamily="34" charset="0"/>
              </a:rPr>
              <a:t>Pilot office </a:t>
            </a:r>
            <a:r>
              <a:rPr lang="en-US" sz="1599" dirty="0">
                <a:latin typeface="Huawei Sans" panose="020C0503030203020204" pitchFamily="34" charset="0"/>
              </a:rPr>
              <a:t>test</a:t>
            </a:r>
            <a:endParaRPr lang="en-US" altLang="zh-CN" sz="1599" dirty="0">
              <a:latin typeface="Huawei Sans" panose="020C0503030203020204" pitchFamily="34" charset="0"/>
            </a:endParaRPr>
          </a:p>
        </p:txBody>
      </p:sp>
      <p:cxnSp>
        <p:nvCxnSpPr>
          <p:cNvPr id="50" name="直接连接符 49"/>
          <p:cNvCxnSpPr>
            <a:stCxn id="30" idx="2"/>
            <a:endCxn id="27" idx="0"/>
          </p:cNvCxnSpPr>
          <p:nvPr/>
        </p:nvCxnSpPr>
        <p:spPr bwMode="gray">
          <a:xfrm>
            <a:off x="5450695" y="4533982"/>
            <a:ext cx="0" cy="347874"/>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2" name="Right Arrow 157"/>
          <p:cNvSpPr/>
          <p:nvPr/>
        </p:nvSpPr>
        <p:spPr bwMode="gray">
          <a:xfrm>
            <a:off x="6776518" y="4533082"/>
            <a:ext cx="1216461" cy="468753"/>
          </a:xfrm>
          <a:prstGeom prst="rightArrow">
            <a:avLst>
              <a:gd name="adj1" fmla="val 40000"/>
              <a:gd name="adj2" fmla="val 50000"/>
            </a:avLst>
          </a:prstGeom>
          <a:gradFill flip="none" rotWithShape="1">
            <a:gsLst>
              <a:gs pos="15000">
                <a:schemeClr val="accent1">
                  <a:lumMod val="5000"/>
                  <a:lumOff val="95000"/>
                  <a:alpha val="0"/>
                </a:schemeClr>
              </a:gs>
              <a:gs pos="81000">
                <a:srgbClr val="56C4D2">
                  <a:alpha val="50000"/>
                </a:srgbClr>
              </a:gs>
            </a:gsLst>
            <a:lin ang="0" scaled="1"/>
            <a:tileRect/>
          </a:gradFill>
          <a:ln w="15875">
            <a:gradFill flip="none" rotWithShape="1">
              <a:gsLst>
                <a:gs pos="0">
                  <a:schemeClr val="accent1">
                    <a:lumMod val="5000"/>
                    <a:lumOff val="95000"/>
                  </a:schemeClr>
                </a:gs>
                <a:gs pos="100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6798421" y="4972538"/>
            <a:ext cx="1194555" cy="58133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599" dirty="0">
                <a:latin typeface="Huawei Sans" panose="020C0503030203020204" pitchFamily="34" charset="0"/>
              </a:rPr>
              <a:t>Simulate</a:t>
            </a:r>
            <a:endParaRPr lang="en-US" altLang="zh-CN" sz="1599" dirty="0">
              <a:latin typeface="Huawei Sans" panose="020C0503030203020204" pitchFamily="34" charset="0"/>
            </a:endParaRPr>
          </a:p>
        </p:txBody>
      </p:sp>
      <p:cxnSp>
        <p:nvCxnSpPr>
          <p:cNvPr id="55" name="直接连接符 54"/>
          <p:cNvCxnSpPr>
            <a:endCxn id="40" idx="1"/>
          </p:cNvCxnSpPr>
          <p:nvPr/>
        </p:nvCxnSpPr>
        <p:spPr bwMode="gray">
          <a:xfrm flipV="1">
            <a:off x="8708103" y="5061381"/>
            <a:ext cx="1209945" cy="1929"/>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39" idx="2"/>
            <a:endCxn id="37" idx="0"/>
          </p:cNvCxnSpPr>
          <p:nvPr/>
        </p:nvCxnSpPr>
        <p:spPr bwMode="gray">
          <a:xfrm>
            <a:off x="9301222" y="4533982"/>
            <a:ext cx="0" cy="347874"/>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37" name="图片 86" descr="核心交换机.png"/>
          <p:cNvPicPr>
            <a:picLocks noChangeAspect="1"/>
          </p:cNvPicPr>
          <p:nvPr/>
        </p:nvPicPr>
        <p:blipFill>
          <a:blip r:embed="rId4" cstate="print"/>
          <a:stretch>
            <a:fillRect/>
          </a:stretch>
        </p:blipFill>
        <p:spPr bwMode="gray">
          <a:xfrm>
            <a:off x="9076465" y="4881857"/>
            <a:ext cx="449514" cy="360977"/>
          </a:xfrm>
          <a:prstGeom prst="rect">
            <a:avLst/>
          </a:prstGeom>
        </p:spPr>
      </p:pic>
      <p:sp>
        <p:nvSpPr>
          <p:cNvPr id="44"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430039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Migration Preparation</a:t>
            </a:r>
            <a:endParaRPr lang="en-US" altLang="zh-CN" dirty="0">
              <a:sym typeface="Huawei Sans" panose="020C0503030203020204" pitchFamily="34" charset="0"/>
            </a:endParaRPr>
          </a:p>
        </p:txBody>
      </p:sp>
      <p:sp>
        <p:nvSpPr>
          <p:cNvPr id="38" name="文本占位符 3"/>
          <p:cNvSpPr>
            <a:spLocks noGrp="1"/>
          </p:cNvSpPr>
          <p:nvPr>
            <p:ph type="body" sz="quarter" idx="10"/>
          </p:nvPr>
        </p:nvSpPr>
        <p:spPr bwMode="gray">
          <a:xfrm>
            <a:off x="2239346" y="1052514"/>
            <a:ext cx="9509741" cy="4875042"/>
          </a:xfrm>
        </p:spPr>
        <p:txBody>
          <a:bodyPr/>
          <a:lstStyle/>
          <a:p>
            <a:r>
              <a:rPr lang="en-US" sz="1799" dirty="0"/>
              <a:t>Migration preparation is a key procedure before migration and is the basis for successful migration.</a:t>
            </a:r>
          </a:p>
          <a:p>
            <a:r>
              <a:rPr lang="en-US" sz="1799" dirty="0"/>
              <a:t>The following items should be included: environment preparation (hardware, software, tools, and spare parts), personnel preparation (party A, party B, and supervisor), and procedure preparation (execution time arrangement). All aspects should be considered to ensure migration success</a:t>
            </a:r>
            <a:r>
              <a:rPr lang="en-US" sz="1799" dirty="0" smtClean="0"/>
              <a:t>.</a:t>
            </a:r>
            <a:endParaRPr lang="en-US" altLang="zh-CN" sz="1799"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158324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253777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349230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444683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6574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338" y="448772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a:spLocks/>
          </p:cNvSpPr>
          <p:nvPr/>
        </p:nvSpPr>
        <p:spPr bwMode="gray">
          <a:xfrm>
            <a:off x="594262" y="4600645"/>
            <a:ext cx="159431" cy="134008"/>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nvGrpSpPr>
          <p:cNvPr id="10" name="组合 9"/>
          <p:cNvGrpSpPr/>
          <p:nvPr/>
        </p:nvGrpSpPr>
        <p:grpSpPr bwMode="gray">
          <a:xfrm>
            <a:off x="485338" y="1622193"/>
            <a:ext cx="359859" cy="359859"/>
            <a:chOff x="485526" y="1922363"/>
            <a:chExt cx="360000" cy="360000"/>
          </a:xfrm>
        </p:grpSpPr>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6" y="19223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8" name="stocks-graphic-on-laptop-monitor_38809"/>
            <p:cNvSpPr>
              <a:spLocks/>
            </p:cNvSpPr>
            <p:nvPr/>
          </p:nvSpPr>
          <p:spPr bwMode="gray">
            <a:xfrm>
              <a:off x="556588" y="204147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sp>
      </p:grpSp>
      <p:grpSp>
        <p:nvGrpSpPr>
          <p:cNvPr id="9" name="组合 8"/>
          <p:cNvGrpSpPr/>
          <p:nvPr/>
        </p:nvGrpSpPr>
        <p:grpSpPr bwMode="gray">
          <a:xfrm>
            <a:off x="485338" y="2577370"/>
            <a:ext cx="359859" cy="359859"/>
            <a:chOff x="485526" y="2877913"/>
            <a:chExt cx="360000" cy="360000"/>
          </a:xfrm>
        </p:grpSpPr>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6" y="28779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51" name="warning_94911"/>
            <p:cNvSpPr>
              <a:spLocks/>
            </p:cNvSpPr>
            <p:nvPr/>
          </p:nvSpPr>
          <p:spPr bwMode="gray">
            <a:xfrm>
              <a:off x="564003" y="295124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sp>
      </p:gr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3532547"/>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52" name="school-book_74303"/>
          <p:cNvSpPr>
            <a:spLocks/>
          </p:cNvSpPr>
          <p:nvPr/>
        </p:nvSpPr>
        <p:spPr bwMode="gray">
          <a:xfrm>
            <a:off x="585754" y="3615515"/>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grpSp>
        <p:nvGrpSpPr>
          <p:cNvPr id="6" name="组合 5"/>
          <p:cNvGrpSpPr/>
          <p:nvPr/>
        </p:nvGrpSpPr>
        <p:grpSpPr bwMode="gray">
          <a:xfrm>
            <a:off x="485339" y="5439823"/>
            <a:ext cx="359859" cy="359859"/>
            <a:chOff x="485527" y="5580861"/>
            <a:chExt cx="360000" cy="360000"/>
          </a:xfrm>
        </p:grpSpPr>
        <p:sp>
          <p:nvSpPr>
            <p:cNvPr id="30"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558086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27" name="day-one_15009"/>
            <p:cNvSpPr>
              <a:spLocks/>
            </p:cNvSpPr>
            <p:nvPr/>
          </p:nvSpPr>
          <p:spPr bwMode="gray">
            <a:xfrm>
              <a:off x="585780" y="5693830"/>
              <a:ext cx="159493" cy="134060"/>
            </a:xfrm>
            <a:custGeom>
              <a:avLst/>
              <a:gdLst>
                <a:gd name="connsiteX0" fmla="*/ 272898 w 535495"/>
                <a:gd name="connsiteY0" fmla="*/ 266504 h 603606"/>
                <a:gd name="connsiteX1" fmla="*/ 301320 w 535495"/>
                <a:gd name="connsiteY1" fmla="*/ 266504 h 603606"/>
                <a:gd name="connsiteX2" fmla="*/ 301320 w 535495"/>
                <a:gd name="connsiteY2" fmla="*/ 509798 h 603606"/>
                <a:gd name="connsiteX3" fmla="*/ 269453 w 535495"/>
                <a:gd name="connsiteY3" fmla="*/ 509798 h 603606"/>
                <a:gd name="connsiteX4" fmla="*/ 269453 w 535495"/>
                <a:gd name="connsiteY4" fmla="*/ 297453 h 603606"/>
                <a:gd name="connsiteX5" fmla="*/ 268592 w 535495"/>
                <a:gd name="connsiteY5" fmla="*/ 297453 h 603606"/>
                <a:gd name="connsiteX6" fmla="*/ 226389 w 535495"/>
                <a:gd name="connsiteY6" fmla="*/ 320665 h 603606"/>
                <a:gd name="connsiteX7" fmla="*/ 220360 w 535495"/>
                <a:gd name="connsiteY7" fmla="*/ 295734 h 603606"/>
                <a:gd name="connsiteX8" fmla="*/ 45629 w 535495"/>
                <a:gd name="connsiteY8" fmla="*/ 233016 h 603606"/>
                <a:gd name="connsiteX9" fmla="*/ 45629 w 535495"/>
                <a:gd name="connsiteY9" fmla="*/ 557175 h 603606"/>
                <a:gd name="connsiteX10" fmla="*/ 489866 w 535495"/>
                <a:gd name="connsiteY10" fmla="*/ 557175 h 603606"/>
                <a:gd name="connsiteX11" fmla="*/ 489866 w 535495"/>
                <a:gd name="connsiteY11" fmla="*/ 233016 h 603606"/>
                <a:gd name="connsiteX12" fmla="*/ 45629 w 535495"/>
                <a:gd name="connsiteY12" fmla="*/ 106620 h 603606"/>
                <a:gd name="connsiteX13" fmla="*/ 45629 w 535495"/>
                <a:gd name="connsiteY13" fmla="*/ 187445 h 603606"/>
                <a:gd name="connsiteX14" fmla="*/ 489866 w 535495"/>
                <a:gd name="connsiteY14" fmla="*/ 187445 h 603606"/>
                <a:gd name="connsiteX15" fmla="*/ 489866 w 535495"/>
                <a:gd name="connsiteY15" fmla="*/ 106620 h 603606"/>
                <a:gd name="connsiteX16" fmla="*/ 420992 w 535495"/>
                <a:gd name="connsiteY16" fmla="*/ 106620 h 603606"/>
                <a:gd name="connsiteX17" fmla="*/ 420992 w 535495"/>
                <a:gd name="connsiteY17" fmla="*/ 129835 h 603606"/>
                <a:gd name="connsiteX18" fmla="*/ 397747 w 535495"/>
                <a:gd name="connsiteY18" fmla="*/ 153051 h 603606"/>
                <a:gd name="connsiteX19" fmla="*/ 374502 w 535495"/>
                <a:gd name="connsiteY19" fmla="*/ 129835 h 603606"/>
                <a:gd name="connsiteX20" fmla="*/ 374502 w 535495"/>
                <a:gd name="connsiteY20" fmla="*/ 106620 h 603606"/>
                <a:gd name="connsiteX21" fmla="*/ 167880 w 535495"/>
                <a:gd name="connsiteY21" fmla="*/ 106620 h 603606"/>
                <a:gd name="connsiteX22" fmla="*/ 167880 w 535495"/>
                <a:gd name="connsiteY22" fmla="*/ 129835 h 603606"/>
                <a:gd name="connsiteX23" fmla="*/ 145496 w 535495"/>
                <a:gd name="connsiteY23" fmla="*/ 153051 h 603606"/>
                <a:gd name="connsiteX24" fmla="*/ 122251 w 535495"/>
                <a:gd name="connsiteY24" fmla="*/ 129835 h 603606"/>
                <a:gd name="connsiteX25" fmla="*/ 122251 w 535495"/>
                <a:gd name="connsiteY25" fmla="*/ 106620 h 603606"/>
                <a:gd name="connsiteX26" fmla="*/ 145496 w 535495"/>
                <a:gd name="connsiteY26" fmla="*/ 0 h 603606"/>
                <a:gd name="connsiteX27" fmla="*/ 167880 w 535495"/>
                <a:gd name="connsiteY27" fmla="*/ 23216 h 603606"/>
                <a:gd name="connsiteX28" fmla="*/ 167880 w 535495"/>
                <a:gd name="connsiteY28" fmla="*/ 61048 h 603606"/>
                <a:gd name="connsiteX29" fmla="*/ 374502 w 535495"/>
                <a:gd name="connsiteY29" fmla="*/ 61048 h 603606"/>
                <a:gd name="connsiteX30" fmla="*/ 374502 w 535495"/>
                <a:gd name="connsiteY30" fmla="*/ 23216 h 603606"/>
                <a:gd name="connsiteX31" fmla="*/ 397747 w 535495"/>
                <a:gd name="connsiteY31" fmla="*/ 0 h 603606"/>
                <a:gd name="connsiteX32" fmla="*/ 420992 w 535495"/>
                <a:gd name="connsiteY32" fmla="*/ 23216 h 603606"/>
                <a:gd name="connsiteX33" fmla="*/ 420992 w 535495"/>
                <a:gd name="connsiteY33" fmla="*/ 61048 h 603606"/>
                <a:gd name="connsiteX34" fmla="*/ 512250 w 535495"/>
                <a:gd name="connsiteY34" fmla="*/ 61048 h 603606"/>
                <a:gd name="connsiteX35" fmla="*/ 535495 w 535495"/>
                <a:gd name="connsiteY35" fmla="*/ 84264 h 603606"/>
                <a:gd name="connsiteX36" fmla="*/ 535495 w 535495"/>
                <a:gd name="connsiteY36" fmla="*/ 580390 h 603606"/>
                <a:gd name="connsiteX37" fmla="*/ 512250 w 535495"/>
                <a:gd name="connsiteY37" fmla="*/ 603606 h 603606"/>
                <a:gd name="connsiteX38" fmla="*/ 22384 w 535495"/>
                <a:gd name="connsiteY38" fmla="*/ 603606 h 603606"/>
                <a:gd name="connsiteX39" fmla="*/ 0 w 535495"/>
                <a:gd name="connsiteY39" fmla="*/ 580390 h 603606"/>
                <a:gd name="connsiteX40" fmla="*/ 0 w 535495"/>
                <a:gd name="connsiteY40" fmla="*/ 84264 h 603606"/>
                <a:gd name="connsiteX41" fmla="*/ 22384 w 535495"/>
                <a:gd name="connsiteY41" fmla="*/ 61048 h 603606"/>
                <a:gd name="connsiteX42" fmla="*/ 122251 w 535495"/>
                <a:gd name="connsiteY42" fmla="*/ 61048 h 603606"/>
                <a:gd name="connsiteX43" fmla="*/ 122251 w 535495"/>
                <a:gd name="connsiteY43" fmla="*/ 23216 h 603606"/>
                <a:gd name="connsiteX44" fmla="*/ 145496 w 535495"/>
                <a:gd name="connsiteY44" fmla="*/ 0 h 60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35495" h="603606">
                  <a:moveTo>
                    <a:pt x="272898" y="266504"/>
                  </a:moveTo>
                  <a:lnTo>
                    <a:pt x="301320" y="266504"/>
                  </a:lnTo>
                  <a:lnTo>
                    <a:pt x="301320" y="509798"/>
                  </a:lnTo>
                  <a:lnTo>
                    <a:pt x="269453" y="509798"/>
                  </a:lnTo>
                  <a:lnTo>
                    <a:pt x="269453" y="297453"/>
                  </a:lnTo>
                  <a:lnTo>
                    <a:pt x="268592" y="297453"/>
                  </a:lnTo>
                  <a:lnTo>
                    <a:pt x="226389" y="320665"/>
                  </a:lnTo>
                  <a:lnTo>
                    <a:pt x="220360" y="295734"/>
                  </a:lnTo>
                  <a:close/>
                  <a:moveTo>
                    <a:pt x="45629" y="233016"/>
                  </a:moveTo>
                  <a:lnTo>
                    <a:pt x="45629" y="557175"/>
                  </a:lnTo>
                  <a:lnTo>
                    <a:pt x="489866" y="557175"/>
                  </a:lnTo>
                  <a:lnTo>
                    <a:pt x="489866" y="233016"/>
                  </a:lnTo>
                  <a:close/>
                  <a:moveTo>
                    <a:pt x="45629" y="106620"/>
                  </a:moveTo>
                  <a:lnTo>
                    <a:pt x="45629" y="187445"/>
                  </a:lnTo>
                  <a:lnTo>
                    <a:pt x="489866" y="187445"/>
                  </a:lnTo>
                  <a:lnTo>
                    <a:pt x="489866" y="106620"/>
                  </a:lnTo>
                  <a:lnTo>
                    <a:pt x="420992" y="106620"/>
                  </a:lnTo>
                  <a:lnTo>
                    <a:pt x="420992" y="129835"/>
                  </a:lnTo>
                  <a:cubicBezTo>
                    <a:pt x="420992" y="142733"/>
                    <a:pt x="410661" y="153051"/>
                    <a:pt x="397747" y="153051"/>
                  </a:cubicBezTo>
                  <a:cubicBezTo>
                    <a:pt x="384833" y="153051"/>
                    <a:pt x="374502" y="142733"/>
                    <a:pt x="374502" y="129835"/>
                  </a:cubicBezTo>
                  <a:lnTo>
                    <a:pt x="374502" y="106620"/>
                  </a:lnTo>
                  <a:lnTo>
                    <a:pt x="167880" y="106620"/>
                  </a:lnTo>
                  <a:lnTo>
                    <a:pt x="167880" y="129835"/>
                  </a:lnTo>
                  <a:cubicBezTo>
                    <a:pt x="167880" y="142733"/>
                    <a:pt x="157549" y="153051"/>
                    <a:pt x="145496" y="153051"/>
                  </a:cubicBezTo>
                  <a:cubicBezTo>
                    <a:pt x="132582" y="153051"/>
                    <a:pt x="122251" y="142733"/>
                    <a:pt x="122251" y="129835"/>
                  </a:cubicBezTo>
                  <a:lnTo>
                    <a:pt x="122251" y="106620"/>
                  </a:lnTo>
                  <a:close/>
                  <a:moveTo>
                    <a:pt x="145496" y="0"/>
                  </a:moveTo>
                  <a:cubicBezTo>
                    <a:pt x="157549" y="0"/>
                    <a:pt x="167880" y="10318"/>
                    <a:pt x="167880" y="23216"/>
                  </a:cubicBezTo>
                  <a:lnTo>
                    <a:pt x="167880" y="61048"/>
                  </a:lnTo>
                  <a:lnTo>
                    <a:pt x="374502" y="61048"/>
                  </a:lnTo>
                  <a:lnTo>
                    <a:pt x="374502" y="23216"/>
                  </a:lnTo>
                  <a:cubicBezTo>
                    <a:pt x="374502" y="10318"/>
                    <a:pt x="384833" y="0"/>
                    <a:pt x="397747" y="0"/>
                  </a:cubicBezTo>
                  <a:cubicBezTo>
                    <a:pt x="410661" y="0"/>
                    <a:pt x="420992" y="10318"/>
                    <a:pt x="420992" y="23216"/>
                  </a:cubicBezTo>
                  <a:lnTo>
                    <a:pt x="420992" y="61048"/>
                  </a:lnTo>
                  <a:lnTo>
                    <a:pt x="512250" y="61048"/>
                  </a:lnTo>
                  <a:cubicBezTo>
                    <a:pt x="525164" y="61048"/>
                    <a:pt x="535495" y="71366"/>
                    <a:pt x="535495" y="84264"/>
                  </a:cubicBezTo>
                  <a:lnTo>
                    <a:pt x="535495" y="580390"/>
                  </a:lnTo>
                  <a:cubicBezTo>
                    <a:pt x="535495" y="593288"/>
                    <a:pt x="525164" y="603606"/>
                    <a:pt x="512250" y="603606"/>
                  </a:cubicBezTo>
                  <a:lnTo>
                    <a:pt x="22384" y="603606"/>
                  </a:lnTo>
                  <a:cubicBezTo>
                    <a:pt x="10331" y="603606"/>
                    <a:pt x="0" y="593288"/>
                    <a:pt x="0" y="580390"/>
                  </a:cubicBezTo>
                  <a:lnTo>
                    <a:pt x="0" y="84264"/>
                  </a:lnTo>
                  <a:cubicBezTo>
                    <a:pt x="0" y="71366"/>
                    <a:pt x="10331" y="61048"/>
                    <a:pt x="22384" y="61048"/>
                  </a:cubicBezTo>
                  <a:lnTo>
                    <a:pt x="122251" y="61048"/>
                  </a:lnTo>
                  <a:lnTo>
                    <a:pt x="122251" y="23216"/>
                  </a:lnTo>
                  <a:cubicBezTo>
                    <a:pt x="122251" y="10318"/>
                    <a:pt x="132582" y="0"/>
                    <a:pt x="145496" y="0"/>
                  </a:cubicBezTo>
                  <a:close/>
                </a:path>
              </a:pathLst>
            </a:custGeom>
            <a:solidFill>
              <a:schemeClr val="bg1"/>
            </a:solidFill>
            <a:ln>
              <a:solidFill>
                <a:schemeClr val="bg1"/>
              </a:solidFill>
            </a:ln>
          </p:spPr>
        </p:sp>
      </p:grpSp>
      <p:sp>
        <p:nvSpPr>
          <p:cNvPr id="37"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39893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b="1" dirty="0">
                <a:latin typeface="Huawei Sans" panose="020C0503030203020204" pitchFamily="34" charset="0"/>
              </a:rPr>
              <a:t>Migration preparation</a:t>
            </a:r>
            <a:endParaRPr lang="en-US" altLang="zh-CN" sz="1399" b="1" dirty="0">
              <a:latin typeface="Huawei Sans" panose="020C0503030203020204" pitchFamily="34" charset="0"/>
            </a:endParaRPr>
          </a:p>
        </p:txBody>
      </p:sp>
      <p:sp>
        <p:nvSpPr>
          <p:cNvPr id="39" name="圆角矩形 38"/>
          <p:cNvSpPr>
            <a:spLocks/>
          </p:cNvSpPr>
          <p:nvPr/>
        </p:nvSpPr>
        <p:spPr bwMode="gray">
          <a:xfrm>
            <a:off x="3818746" y="3798125"/>
            <a:ext cx="5409225" cy="2144212"/>
          </a:xfrm>
          <a:prstGeom prst="roundRect">
            <a:avLst>
              <a:gd name="adj" fmla="val 4839"/>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flipH="1">
            <a:off x="5589334" y="3798125"/>
            <a:ext cx="1868051" cy="338422"/>
          </a:xfrm>
          <a:prstGeom prst="rect">
            <a:avLst/>
          </a:prstGeom>
        </p:spPr>
        <p:txBody>
          <a:bodyPr wrap="square">
            <a:spAutoFit/>
          </a:bodyPr>
          <a:lstStyle/>
          <a:p>
            <a:pPr algn="ctr" defTabSz="914034" fontAlgn="ctr">
              <a:defRPr/>
            </a:pPr>
            <a:r>
              <a:rPr lang="en-US" sz="1599" dirty="0">
                <a:latin typeface="Huawei Sans" panose="020C0503030203020204" pitchFamily="34" charset="0"/>
              </a:rPr>
              <a:t>Preparation</a:t>
            </a:r>
            <a:endParaRPr lang="en-US" altLang="zh-CN" sz="1599" kern="0" dirty="0">
              <a:latin typeface="Huawei Sans" panose="020C0503030203020204" pitchFamily="34" charset="0"/>
              <a:sym typeface="Huawei Sans" panose="020C0503030203020204" pitchFamily="34" charset="0"/>
            </a:endParaRPr>
          </a:p>
        </p:txBody>
      </p:sp>
      <p:sp>
        <p:nvSpPr>
          <p:cNvPr id="41" name="圆角矩形 40"/>
          <p:cNvSpPr/>
          <p:nvPr/>
        </p:nvSpPr>
        <p:spPr bwMode="gray">
          <a:xfrm flipH="1">
            <a:off x="4243857" y="4284085"/>
            <a:ext cx="1416044" cy="395845"/>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Hardware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2" name="圆角矩形 41"/>
          <p:cNvSpPr/>
          <p:nvPr/>
        </p:nvSpPr>
        <p:spPr bwMode="gray">
          <a:xfrm flipH="1">
            <a:off x="4243857" y="4868956"/>
            <a:ext cx="1416044" cy="395845"/>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Spare parts</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3" name="圆角矩形 42"/>
          <p:cNvSpPr/>
          <p:nvPr/>
        </p:nvSpPr>
        <p:spPr bwMode="gray">
          <a:xfrm flipH="1">
            <a:off x="5815336" y="4284085"/>
            <a:ext cx="1416044" cy="395845"/>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Software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4" name="圆角矩形 43"/>
          <p:cNvSpPr/>
          <p:nvPr/>
        </p:nvSpPr>
        <p:spPr bwMode="gray">
          <a:xfrm flipH="1">
            <a:off x="5815336" y="4868956"/>
            <a:ext cx="1416044" cy="395845"/>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Personnel arrangement</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5" name="圆角矩形 44"/>
          <p:cNvSpPr/>
          <p:nvPr/>
        </p:nvSpPr>
        <p:spPr bwMode="gray">
          <a:xfrm flipH="1">
            <a:off x="7386816" y="4284085"/>
            <a:ext cx="1416044" cy="395845"/>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Tools</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6" name="圆角矩形 45"/>
          <p:cNvSpPr/>
          <p:nvPr/>
        </p:nvSpPr>
        <p:spPr bwMode="gray">
          <a:xfrm flipH="1">
            <a:off x="7386816" y="4868956"/>
            <a:ext cx="1416044" cy="395845"/>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Schedule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7" name="圆角矩形 46"/>
          <p:cNvSpPr/>
          <p:nvPr/>
        </p:nvSpPr>
        <p:spPr bwMode="gray">
          <a:xfrm flipH="1">
            <a:off x="5813083" y="5418884"/>
            <a:ext cx="1416044" cy="395845"/>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FFFFFF"/>
                </a:solidFill>
                <a:latin typeface="Huawei Sans" panose="020C0503030203020204" pitchFamily="34" charset="0"/>
              </a:rPr>
              <a:t>Mapping tables</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36"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385237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Software and Hardware Preparation</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159467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254920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350373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44582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7717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338" y="449915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a:spLocks/>
          </p:cNvSpPr>
          <p:nvPr/>
        </p:nvSpPr>
        <p:spPr bwMode="gray">
          <a:xfrm>
            <a:off x="594262" y="4612075"/>
            <a:ext cx="159431" cy="134008"/>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nvGrpSpPr>
          <p:cNvPr id="10" name="组合 9"/>
          <p:cNvGrpSpPr/>
          <p:nvPr/>
        </p:nvGrpSpPr>
        <p:grpSpPr bwMode="gray">
          <a:xfrm>
            <a:off x="485338" y="1633623"/>
            <a:ext cx="359859" cy="359859"/>
            <a:chOff x="485526" y="1922363"/>
            <a:chExt cx="360000" cy="360000"/>
          </a:xfrm>
        </p:grpSpPr>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6" y="19223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8" name="stocks-graphic-on-laptop-monitor_38809"/>
            <p:cNvSpPr>
              <a:spLocks/>
            </p:cNvSpPr>
            <p:nvPr/>
          </p:nvSpPr>
          <p:spPr bwMode="gray">
            <a:xfrm>
              <a:off x="556588" y="204147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sp>
      </p:grpSp>
      <p:grpSp>
        <p:nvGrpSpPr>
          <p:cNvPr id="9" name="组合 8"/>
          <p:cNvGrpSpPr/>
          <p:nvPr/>
        </p:nvGrpSpPr>
        <p:grpSpPr bwMode="gray">
          <a:xfrm>
            <a:off x="485338" y="2588800"/>
            <a:ext cx="359859" cy="359859"/>
            <a:chOff x="485526" y="2877913"/>
            <a:chExt cx="360000" cy="360000"/>
          </a:xfrm>
        </p:grpSpPr>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6" y="28779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51" name="warning_94911"/>
            <p:cNvSpPr>
              <a:spLocks/>
            </p:cNvSpPr>
            <p:nvPr/>
          </p:nvSpPr>
          <p:spPr bwMode="gray">
            <a:xfrm>
              <a:off x="564003" y="295124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sp>
      </p:gr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3543977"/>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52" name="school-book_74303"/>
          <p:cNvSpPr>
            <a:spLocks/>
          </p:cNvSpPr>
          <p:nvPr/>
        </p:nvSpPr>
        <p:spPr bwMode="gray">
          <a:xfrm>
            <a:off x="585754" y="3626945"/>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grpSp>
        <p:nvGrpSpPr>
          <p:cNvPr id="6" name="组合 5"/>
          <p:cNvGrpSpPr/>
          <p:nvPr/>
        </p:nvGrpSpPr>
        <p:grpSpPr bwMode="gray">
          <a:xfrm>
            <a:off x="485339" y="5451253"/>
            <a:ext cx="359859" cy="359859"/>
            <a:chOff x="485527" y="5580861"/>
            <a:chExt cx="360000" cy="360000"/>
          </a:xfrm>
        </p:grpSpPr>
        <p:sp>
          <p:nvSpPr>
            <p:cNvPr id="30"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558086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27" name="day-one_15009"/>
            <p:cNvSpPr>
              <a:spLocks/>
            </p:cNvSpPr>
            <p:nvPr/>
          </p:nvSpPr>
          <p:spPr bwMode="gray">
            <a:xfrm>
              <a:off x="585780" y="5693830"/>
              <a:ext cx="159493" cy="134060"/>
            </a:xfrm>
            <a:custGeom>
              <a:avLst/>
              <a:gdLst>
                <a:gd name="connsiteX0" fmla="*/ 272898 w 535495"/>
                <a:gd name="connsiteY0" fmla="*/ 266504 h 603606"/>
                <a:gd name="connsiteX1" fmla="*/ 301320 w 535495"/>
                <a:gd name="connsiteY1" fmla="*/ 266504 h 603606"/>
                <a:gd name="connsiteX2" fmla="*/ 301320 w 535495"/>
                <a:gd name="connsiteY2" fmla="*/ 509798 h 603606"/>
                <a:gd name="connsiteX3" fmla="*/ 269453 w 535495"/>
                <a:gd name="connsiteY3" fmla="*/ 509798 h 603606"/>
                <a:gd name="connsiteX4" fmla="*/ 269453 w 535495"/>
                <a:gd name="connsiteY4" fmla="*/ 297453 h 603606"/>
                <a:gd name="connsiteX5" fmla="*/ 268592 w 535495"/>
                <a:gd name="connsiteY5" fmla="*/ 297453 h 603606"/>
                <a:gd name="connsiteX6" fmla="*/ 226389 w 535495"/>
                <a:gd name="connsiteY6" fmla="*/ 320665 h 603606"/>
                <a:gd name="connsiteX7" fmla="*/ 220360 w 535495"/>
                <a:gd name="connsiteY7" fmla="*/ 295734 h 603606"/>
                <a:gd name="connsiteX8" fmla="*/ 45629 w 535495"/>
                <a:gd name="connsiteY8" fmla="*/ 233016 h 603606"/>
                <a:gd name="connsiteX9" fmla="*/ 45629 w 535495"/>
                <a:gd name="connsiteY9" fmla="*/ 557175 h 603606"/>
                <a:gd name="connsiteX10" fmla="*/ 489866 w 535495"/>
                <a:gd name="connsiteY10" fmla="*/ 557175 h 603606"/>
                <a:gd name="connsiteX11" fmla="*/ 489866 w 535495"/>
                <a:gd name="connsiteY11" fmla="*/ 233016 h 603606"/>
                <a:gd name="connsiteX12" fmla="*/ 45629 w 535495"/>
                <a:gd name="connsiteY12" fmla="*/ 106620 h 603606"/>
                <a:gd name="connsiteX13" fmla="*/ 45629 w 535495"/>
                <a:gd name="connsiteY13" fmla="*/ 187445 h 603606"/>
                <a:gd name="connsiteX14" fmla="*/ 489866 w 535495"/>
                <a:gd name="connsiteY14" fmla="*/ 187445 h 603606"/>
                <a:gd name="connsiteX15" fmla="*/ 489866 w 535495"/>
                <a:gd name="connsiteY15" fmla="*/ 106620 h 603606"/>
                <a:gd name="connsiteX16" fmla="*/ 420992 w 535495"/>
                <a:gd name="connsiteY16" fmla="*/ 106620 h 603606"/>
                <a:gd name="connsiteX17" fmla="*/ 420992 w 535495"/>
                <a:gd name="connsiteY17" fmla="*/ 129835 h 603606"/>
                <a:gd name="connsiteX18" fmla="*/ 397747 w 535495"/>
                <a:gd name="connsiteY18" fmla="*/ 153051 h 603606"/>
                <a:gd name="connsiteX19" fmla="*/ 374502 w 535495"/>
                <a:gd name="connsiteY19" fmla="*/ 129835 h 603606"/>
                <a:gd name="connsiteX20" fmla="*/ 374502 w 535495"/>
                <a:gd name="connsiteY20" fmla="*/ 106620 h 603606"/>
                <a:gd name="connsiteX21" fmla="*/ 167880 w 535495"/>
                <a:gd name="connsiteY21" fmla="*/ 106620 h 603606"/>
                <a:gd name="connsiteX22" fmla="*/ 167880 w 535495"/>
                <a:gd name="connsiteY22" fmla="*/ 129835 h 603606"/>
                <a:gd name="connsiteX23" fmla="*/ 145496 w 535495"/>
                <a:gd name="connsiteY23" fmla="*/ 153051 h 603606"/>
                <a:gd name="connsiteX24" fmla="*/ 122251 w 535495"/>
                <a:gd name="connsiteY24" fmla="*/ 129835 h 603606"/>
                <a:gd name="connsiteX25" fmla="*/ 122251 w 535495"/>
                <a:gd name="connsiteY25" fmla="*/ 106620 h 603606"/>
                <a:gd name="connsiteX26" fmla="*/ 145496 w 535495"/>
                <a:gd name="connsiteY26" fmla="*/ 0 h 603606"/>
                <a:gd name="connsiteX27" fmla="*/ 167880 w 535495"/>
                <a:gd name="connsiteY27" fmla="*/ 23216 h 603606"/>
                <a:gd name="connsiteX28" fmla="*/ 167880 w 535495"/>
                <a:gd name="connsiteY28" fmla="*/ 61048 h 603606"/>
                <a:gd name="connsiteX29" fmla="*/ 374502 w 535495"/>
                <a:gd name="connsiteY29" fmla="*/ 61048 h 603606"/>
                <a:gd name="connsiteX30" fmla="*/ 374502 w 535495"/>
                <a:gd name="connsiteY30" fmla="*/ 23216 h 603606"/>
                <a:gd name="connsiteX31" fmla="*/ 397747 w 535495"/>
                <a:gd name="connsiteY31" fmla="*/ 0 h 603606"/>
                <a:gd name="connsiteX32" fmla="*/ 420992 w 535495"/>
                <a:gd name="connsiteY32" fmla="*/ 23216 h 603606"/>
                <a:gd name="connsiteX33" fmla="*/ 420992 w 535495"/>
                <a:gd name="connsiteY33" fmla="*/ 61048 h 603606"/>
                <a:gd name="connsiteX34" fmla="*/ 512250 w 535495"/>
                <a:gd name="connsiteY34" fmla="*/ 61048 h 603606"/>
                <a:gd name="connsiteX35" fmla="*/ 535495 w 535495"/>
                <a:gd name="connsiteY35" fmla="*/ 84264 h 603606"/>
                <a:gd name="connsiteX36" fmla="*/ 535495 w 535495"/>
                <a:gd name="connsiteY36" fmla="*/ 580390 h 603606"/>
                <a:gd name="connsiteX37" fmla="*/ 512250 w 535495"/>
                <a:gd name="connsiteY37" fmla="*/ 603606 h 603606"/>
                <a:gd name="connsiteX38" fmla="*/ 22384 w 535495"/>
                <a:gd name="connsiteY38" fmla="*/ 603606 h 603606"/>
                <a:gd name="connsiteX39" fmla="*/ 0 w 535495"/>
                <a:gd name="connsiteY39" fmla="*/ 580390 h 603606"/>
                <a:gd name="connsiteX40" fmla="*/ 0 w 535495"/>
                <a:gd name="connsiteY40" fmla="*/ 84264 h 603606"/>
                <a:gd name="connsiteX41" fmla="*/ 22384 w 535495"/>
                <a:gd name="connsiteY41" fmla="*/ 61048 h 603606"/>
                <a:gd name="connsiteX42" fmla="*/ 122251 w 535495"/>
                <a:gd name="connsiteY42" fmla="*/ 61048 h 603606"/>
                <a:gd name="connsiteX43" fmla="*/ 122251 w 535495"/>
                <a:gd name="connsiteY43" fmla="*/ 23216 h 603606"/>
                <a:gd name="connsiteX44" fmla="*/ 145496 w 535495"/>
                <a:gd name="connsiteY44" fmla="*/ 0 h 60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35495" h="603606">
                  <a:moveTo>
                    <a:pt x="272898" y="266504"/>
                  </a:moveTo>
                  <a:lnTo>
                    <a:pt x="301320" y="266504"/>
                  </a:lnTo>
                  <a:lnTo>
                    <a:pt x="301320" y="509798"/>
                  </a:lnTo>
                  <a:lnTo>
                    <a:pt x="269453" y="509798"/>
                  </a:lnTo>
                  <a:lnTo>
                    <a:pt x="269453" y="297453"/>
                  </a:lnTo>
                  <a:lnTo>
                    <a:pt x="268592" y="297453"/>
                  </a:lnTo>
                  <a:lnTo>
                    <a:pt x="226389" y="320665"/>
                  </a:lnTo>
                  <a:lnTo>
                    <a:pt x="220360" y="295734"/>
                  </a:lnTo>
                  <a:close/>
                  <a:moveTo>
                    <a:pt x="45629" y="233016"/>
                  </a:moveTo>
                  <a:lnTo>
                    <a:pt x="45629" y="557175"/>
                  </a:lnTo>
                  <a:lnTo>
                    <a:pt x="489866" y="557175"/>
                  </a:lnTo>
                  <a:lnTo>
                    <a:pt x="489866" y="233016"/>
                  </a:lnTo>
                  <a:close/>
                  <a:moveTo>
                    <a:pt x="45629" y="106620"/>
                  </a:moveTo>
                  <a:lnTo>
                    <a:pt x="45629" y="187445"/>
                  </a:lnTo>
                  <a:lnTo>
                    <a:pt x="489866" y="187445"/>
                  </a:lnTo>
                  <a:lnTo>
                    <a:pt x="489866" y="106620"/>
                  </a:lnTo>
                  <a:lnTo>
                    <a:pt x="420992" y="106620"/>
                  </a:lnTo>
                  <a:lnTo>
                    <a:pt x="420992" y="129835"/>
                  </a:lnTo>
                  <a:cubicBezTo>
                    <a:pt x="420992" y="142733"/>
                    <a:pt x="410661" y="153051"/>
                    <a:pt x="397747" y="153051"/>
                  </a:cubicBezTo>
                  <a:cubicBezTo>
                    <a:pt x="384833" y="153051"/>
                    <a:pt x="374502" y="142733"/>
                    <a:pt x="374502" y="129835"/>
                  </a:cubicBezTo>
                  <a:lnTo>
                    <a:pt x="374502" y="106620"/>
                  </a:lnTo>
                  <a:lnTo>
                    <a:pt x="167880" y="106620"/>
                  </a:lnTo>
                  <a:lnTo>
                    <a:pt x="167880" y="129835"/>
                  </a:lnTo>
                  <a:cubicBezTo>
                    <a:pt x="167880" y="142733"/>
                    <a:pt x="157549" y="153051"/>
                    <a:pt x="145496" y="153051"/>
                  </a:cubicBezTo>
                  <a:cubicBezTo>
                    <a:pt x="132582" y="153051"/>
                    <a:pt x="122251" y="142733"/>
                    <a:pt x="122251" y="129835"/>
                  </a:cubicBezTo>
                  <a:lnTo>
                    <a:pt x="122251" y="106620"/>
                  </a:lnTo>
                  <a:close/>
                  <a:moveTo>
                    <a:pt x="145496" y="0"/>
                  </a:moveTo>
                  <a:cubicBezTo>
                    <a:pt x="157549" y="0"/>
                    <a:pt x="167880" y="10318"/>
                    <a:pt x="167880" y="23216"/>
                  </a:cubicBezTo>
                  <a:lnTo>
                    <a:pt x="167880" y="61048"/>
                  </a:lnTo>
                  <a:lnTo>
                    <a:pt x="374502" y="61048"/>
                  </a:lnTo>
                  <a:lnTo>
                    <a:pt x="374502" y="23216"/>
                  </a:lnTo>
                  <a:cubicBezTo>
                    <a:pt x="374502" y="10318"/>
                    <a:pt x="384833" y="0"/>
                    <a:pt x="397747" y="0"/>
                  </a:cubicBezTo>
                  <a:cubicBezTo>
                    <a:pt x="410661" y="0"/>
                    <a:pt x="420992" y="10318"/>
                    <a:pt x="420992" y="23216"/>
                  </a:cubicBezTo>
                  <a:lnTo>
                    <a:pt x="420992" y="61048"/>
                  </a:lnTo>
                  <a:lnTo>
                    <a:pt x="512250" y="61048"/>
                  </a:lnTo>
                  <a:cubicBezTo>
                    <a:pt x="525164" y="61048"/>
                    <a:pt x="535495" y="71366"/>
                    <a:pt x="535495" y="84264"/>
                  </a:cubicBezTo>
                  <a:lnTo>
                    <a:pt x="535495" y="580390"/>
                  </a:lnTo>
                  <a:cubicBezTo>
                    <a:pt x="535495" y="593288"/>
                    <a:pt x="525164" y="603606"/>
                    <a:pt x="512250" y="603606"/>
                  </a:cubicBezTo>
                  <a:lnTo>
                    <a:pt x="22384" y="603606"/>
                  </a:lnTo>
                  <a:cubicBezTo>
                    <a:pt x="10331" y="603606"/>
                    <a:pt x="0" y="593288"/>
                    <a:pt x="0" y="580390"/>
                  </a:cubicBezTo>
                  <a:lnTo>
                    <a:pt x="0" y="84264"/>
                  </a:lnTo>
                  <a:cubicBezTo>
                    <a:pt x="0" y="71366"/>
                    <a:pt x="10331" y="61048"/>
                    <a:pt x="22384" y="61048"/>
                  </a:cubicBezTo>
                  <a:lnTo>
                    <a:pt x="122251" y="61048"/>
                  </a:lnTo>
                  <a:lnTo>
                    <a:pt x="122251" y="23216"/>
                  </a:lnTo>
                  <a:cubicBezTo>
                    <a:pt x="122251" y="10318"/>
                    <a:pt x="132582" y="0"/>
                    <a:pt x="145496" y="0"/>
                  </a:cubicBezTo>
                  <a:close/>
                </a:path>
              </a:pathLst>
            </a:custGeom>
            <a:solidFill>
              <a:schemeClr val="bg1"/>
            </a:solidFill>
            <a:ln>
              <a:solidFill>
                <a:schemeClr val="bg1"/>
              </a:solidFill>
            </a:ln>
          </p:spPr>
        </p:sp>
      </p:grpSp>
      <p:sp>
        <p:nvSpPr>
          <p:cNvPr id="37"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103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b="1" dirty="0">
                <a:latin typeface="Huawei Sans" panose="020C0503030203020204" pitchFamily="34" charset="0"/>
              </a:rPr>
              <a:t>Migration preparation</a:t>
            </a:r>
            <a:endParaRPr lang="en-US" altLang="zh-CN" sz="1399" b="1" dirty="0">
              <a:latin typeface="Huawei Sans" panose="020C0503030203020204" pitchFamily="34" charset="0"/>
            </a:endParaRPr>
          </a:p>
        </p:txBody>
      </p:sp>
      <p:sp>
        <p:nvSpPr>
          <p:cNvPr id="65" name="矩形 64"/>
          <p:cNvSpPr/>
          <p:nvPr/>
        </p:nvSpPr>
        <p:spPr bwMode="gray">
          <a:xfrm>
            <a:off x="4424030" y="1525211"/>
            <a:ext cx="6626810" cy="2069962"/>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66" name="文本框 65"/>
          <p:cNvSpPr txBox="1"/>
          <p:nvPr/>
        </p:nvSpPr>
        <p:spPr bwMode="gray">
          <a:xfrm>
            <a:off x="6778757" y="1355468"/>
            <a:ext cx="1726534" cy="33948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rPr>
              <a:t>Hardware</a:t>
            </a:r>
          </a:p>
        </p:txBody>
      </p:sp>
      <p:sp>
        <p:nvSpPr>
          <p:cNvPr id="67" name="矩形 66"/>
          <p:cNvSpPr/>
          <p:nvPr/>
        </p:nvSpPr>
        <p:spPr bwMode="gray">
          <a:xfrm>
            <a:off x="5978517" y="1852800"/>
            <a:ext cx="4633582"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33333"/>
                </a:solidFill>
                <a:latin typeface="Huawei Sans" panose="020C0503030203020204" pitchFamily="34" charset="0"/>
              </a:rPr>
              <a:t>Power-on test</a:t>
            </a:r>
            <a:endParaRPr lang="en-US" altLang="zh-CN" sz="1200" dirty="0">
              <a:latin typeface="Huawei Sans" panose="020C0503030203020204" pitchFamily="34" charset="0"/>
            </a:endParaRPr>
          </a:p>
        </p:txBody>
      </p:sp>
      <p:sp>
        <p:nvSpPr>
          <p:cNvPr id="70" name="矩形 69"/>
          <p:cNvSpPr/>
          <p:nvPr/>
        </p:nvSpPr>
        <p:spPr bwMode="gray">
          <a:xfrm>
            <a:off x="4929096" y="1852799"/>
            <a:ext cx="1049422" cy="41284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Device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6" name="矩形 75"/>
          <p:cNvSpPr/>
          <p:nvPr/>
        </p:nvSpPr>
        <p:spPr bwMode="gray">
          <a:xfrm>
            <a:off x="5978517" y="2441422"/>
            <a:ext cx="4633582"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1D1D1A"/>
                </a:solidFill>
                <a:latin typeface="Huawei Sans" panose="020C0503030203020204" pitchFamily="34" charset="0"/>
              </a:rPr>
              <a:t>Check whether the tested board is normal.</a:t>
            </a:r>
          </a:p>
        </p:txBody>
      </p:sp>
      <p:sp>
        <p:nvSpPr>
          <p:cNvPr id="77" name="矩形 76"/>
          <p:cNvSpPr/>
          <p:nvPr/>
        </p:nvSpPr>
        <p:spPr bwMode="gray">
          <a:xfrm>
            <a:off x="4929096" y="2441421"/>
            <a:ext cx="1049422" cy="41284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Board</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8" name="矩形 77"/>
          <p:cNvSpPr/>
          <p:nvPr/>
        </p:nvSpPr>
        <p:spPr bwMode="gray">
          <a:xfrm>
            <a:off x="5978517" y="3031641"/>
            <a:ext cx="4633582"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1D1D1A"/>
                </a:solidFill>
                <a:latin typeface="Huawei Sans" panose="020C0503030203020204" pitchFamily="34" charset="0"/>
              </a:rPr>
              <a:t>Connectivity test</a:t>
            </a:r>
          </a:p>
        </p:txBody>
      </p:sp>
      <p:sp>
        <p:nvSpPr>
          <p:cNvPr id="79" name="矩形 78"/>
          <p:cNvSpPr/>
          <p:nvPr/>
        </p:nvSpPr>
        <p:spPr bwMode="gray">
          <a:xfrm>
            <a:off x="4929096" y="3031641"/>
            <a:ext cx="1049422" cy="41284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Cable</a:t>
            </a:r>
          </a:p>
        </p:txBody>
      </p:sp>
      <p:sp>
        <p:nvSpPr>
          <p:cNvPr id="80" name="矩形 79"/>
          <p:cNvSpPr/>
          <p:nvPr/>
        </p:nvSpPr>
        <p:spPr bwMode="gray">
          <a:xfrm>
            <a:off x="4424030" y="3988729"/>
            <a:ext cx="6626810" cy="2043402"/>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1" name="文本框 80"/>
          <p:cNvSpPr txBox="1"/>
          <p:nvPr/>
        </p:nvSpPr>
        <p:spPr bwMode="gray">
          <a:xfrm>
            <a:off x="6778757" y="3818988"/>
            <a:ext cx="1726534" cy="33948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rPr>
              <a:t>Software</a:t>
            </a:r>
            <a:endParaRPr lang="en-US" altLang="zh-CN" sz="1200" dirty="0">
              <a:latin typeface="Huawei Sans" panose="020C0503030203020204" pitchFamily="34" charset="0"/>
            </a:endParaRPr>
          </a:p>
        </p:txBody>
      </p:sp>
      <p:sp>
        <p:nvSpPr>
          <p:cNvPr id="83" name="矩形 82"/>
          <p:cNvSpPr/>
          <p:nvPr/>
        </p:nvSpPr>
        <p:spPr bwMode="gray">
          <a:xfrm>
            <a:off x="5978517" y="4316319"/>
            <a:ext cx="4633582"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latin typeface="Huawei Sans" panose="020C0503030203020204" pitchFamily="34" charset="0"/>
              </a:rPr>
              <a:t>Check the device version and interconnection version mapping.</a:t>
            </a:r>
            <a:endParaRPr lang="en-US" altLang="zh-CN" sz="1200" dirty="0">
              <a:latin typeface="Huawei Sans" panose="020C0503030203020204" pitchFamily="34" charset="0"/>
            </a:endParaRPr>
          </a:p>
        </p:txBody>
      </p:sp>
      <p:sp>
        <p:nvSpPr>
          <p:cNvPr id="84" name="矩形 83"/>
          <p:cNvSpPr/>
          <p:nvPr/>
        </p:nvSpPr>
        <p:spPr bwMode="gray">
          <a:xfrm>
            <a:off x="4929096" y="4316318"/>
            <a:ext cx="1049422" cy="41284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Versions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6" name="矩形 85"/>
          <p:cNvSpPr/>
          <p:nvPr/>
        </p:nvSpPr>
        <p:spPr bwMode="gray">
          <a:xfrm>
            <a:off x="5978517" y="4904941"/>
            <a:ext cx="4633582"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1D1D1A"/>
                </a:solidFill>
                <a:latin typeface="Huawei Sans" panose="020C0503030203020204" pitchFamily="34" charset="0"/>
              </a:rPr>
              <a:t>Check whether the authorized license is available.</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87" name="矩形 86"/>
          <p:cNvSpPr/>
          <p:nvPr/>
        </p:nvSpPr>
        <p:spPr bwMode="gray">
          <a:xfrm>
            <a:off x="4929096" y="4904940"/>
            <a:ext cx="1049422" cy="41284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License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9" name="矩形 88"/>
          <p:cNvSpPr/>
          <p:nvPr/>
        </p:nvSpPr>
        <p:spPr bwMode="gray">
          <a:xfrm>
            <a:off x="5978517" y="5495160"/>
            <a:ext cx="4633582"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1D1D1A"/>
                </a:solidFill>
                <a:latin typeface="Huawei Sans" panose="020C0503030203020204" pitchFamily="34" charset="0"/>
              </a:rPr>
              <a:t>Overall script, segment configuration script, and rollback script</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90" name="矩形 89"/>
          <p:cNvSpPr/>
          <p:nvPr/>
        </p:nvSpPr>
        <p:spPr bwMode="gray">
          <a:xfrm>
            <a:off x="4929096" y="5495160"/>
            <a:ext cx="1049422" cy="41284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Scripts</a:t>
            </a:r>
          </a:p>
        </p:txBody>
      </p:sp>
      <p:sp>
        <p:nvSpPr>
          <p:cNvPr id="43"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2427940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Tool and Spare Part Preparation</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159467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254920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350373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44582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7717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338" y="449915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a:spLocks/>
          </p:cNvSpPr>
          <p:nvPr/>
        </p:nvSpPr>
        <p:spPr bwMode="gray">
          <a:xfrm>
            <a:off x="594262" y="4612075"/>
            <a:ext cx="159431" cy="134008"/>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nvGrpSpPr>
          <p:cNvPr id="10" name="组合 9"/>
          <p:cNvGrpSpPr/>
          <p:nvPr/>
        </p:nvGrpSpPr>
        <p:grpSpPr bwMode="gray">
          <a:xfrm>
            <a:off x="485338" y="1633623"/>
            <a:ext cx="359859" cy="359859"/>
            <a:chOff x="485526" y="1922363"/>
            <a:chExt cx="360000" cy="360000"/>
          </a:xfrm>
        </p:grpSpPr>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6" y="19223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8" name="stocks-graphic-on-laptop-monitor_38809"/>
            <p:cNvSpPr>
              <a:spLocks/>
            </p:cNvSpPr>
            <p:nvPr/>
          </p:nvSpPr>
          <p:spPr bwMode="gray">
            <a:xfrm>
              <a:off x="556588" y="204147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sp>
      </p:grpSp>
      <p:grpSp>
        <p:nvGrpSpPr>
          <p:cNvPr id="9" name="组合 8"/>
          <p:cNvGrpSpPr/>
          <p:nvPr/>
        </p:nvGrpSpPr>
        <p:grpSpPr bwMode="gray">
          <a:xfrm>
            <a:off x="485338" y="2588800"/>
            <a:ext cx="359859" cy="359859"/>
            <a:chOff x="485526" y="2877913"/>
            <a:chExt cx="360000" cy="360000"/>
          </a:xfrm>
        </p:grpSpPr>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6" y="28779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51" name="warning_94911"/>
            <p:cNvSpPr>
              <a:spLocks/>
            </p:cNvSpPr>
            <p:nvPr/>
          </p:nvSpPr>
          <p:spPr bwMode="gray">
            <a:xfrm>
              <a:off x="564003" y="295124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sp>
      </p:gr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3543977"/>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52" name="school-book_74303"/>
          <p:cNvSpPr>
            <a:spLocks/>
          </p:cNvSpPr>
          <p:nvPr/>
        </p:nvSpPr>
        <p:spPr bwMode="gray">
          <a:xfrm>
            <a:off x="585754" y="3626945"/>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grpSp>
        <p:nvGrpSpPr>
          <p:cNvPr id="6" name="组合 5"/>
          <p:cNvGrpSpPr/>
          <p:nvPr/>
        </p:nvGrpSpPr>
        <p:grpSpPr bwMode="gray">
          <a:xfrm>
            <a:off x="485339" y="5451253"/>
            <a:ext cx="359859" cy="359859"/>
            <a:chOff x="485527" y="5580861"/>
            <a:chExt cx="360000" cy="360000"/>
          </a:xfrm>
        </p:grpSpPr>
        <p:sp>
          <p:nvSpPr>
            <p:cNvPr id="30"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558086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27" name="day-one_15009"/>
            <p:cNvSpPr>
              <a:spLocks/>
            </p:cNvSpPr>
            <p:nvPr/>
          </p:nvSpPr>
          <p:spPr bwMode="gray">
            <a:xfrm>
              <a:off x="585780" y="5693830"/>
              <a:ext cx="159493" cy="134060"/>
            </a:xfrm>
            <a:custGeom>
              <a:avLst/>
              <a:gdLst>
                <a:gd name="connsiteX0" fmla="*/ 272898 w 535495"/>
                <a:gd name="connsiteY0" fmla="*/ 266504 h 603606"/>
                <a:gd name="connsiteX1" fmla="*/ 301320 w 535495"/>
                <a:gd name="connsiteY1" fmla="*/ 266504 h 603606"/>
                <a:gd name="connsiteX2" fmla="*/ 301320 w 535495"/>
                <a:gd name="connsiteY2" fmla="*/ 509798 h 603606"/>
                <a:gd name="connsiteX3" fmla="*/ 269453 w 535495"/>
                <a:gd name="connsiteY3" fmla="*/ 509798 h 603606"/>
                <a:gd name="connsiteX4" fmla="*/ 269453 w 535495"/>
                <a:gd name="connsiteY4" fmla="*/ 297453 h 603606"/>
                <a:gd name="connsiteX5" fmla="*/ 268592 w 535495"/>
                <a:gd name="connsiteY5" fmla="*/ 297453 h 603606"/>
                <a:gd name="connsiteX6" fmla="*/ 226389 w 535495"/>
                <a:gd name="connsiteY6" fmla="*/ 320665 h 603606"/>
                <a:gd name="connsiteX7" fmla="*/ 220360 w 535495"/>
                <a:gd name="connsiteY7" fmla="*/ 295734 h 603606"/>
                <a:gd name="connsiteX8" fmla="*/ 45629 w 535495"/>
                <a:gd name="connsiteY8" fmla="*/ 233016 h 603606"/>
                <a:gd name="connsiteX9" fmla="*/ 45629 w 535495"/>
                <a:gd name="connsiteY9" fmla="*/ 557175 h 603606"/>
                <a:gd name="connsiteX10" fmla="*/ 489866 w 535495"/>
                <a:gd name="connsiteY10" fmla="*/ 557175 h 603606"/>
                <a:gd name="connsiteX11" fmla="*/ 489866 w 535495"/>
                <a:gd name="connsiteY11" fmla="*/ 233016 h 603606"/>
                <a:gd name="connsiteX12" fmla="*/ 45629 w 535495"/>
                <a:gd name="connsiteY12" fmla="*/ 106620 h 603606"/>
                <a:gd name="connsiteX13" fmla="*/ 45629 w 535495"/>
                <a:gd name="connsiteY13" fmla="*/ 187445 h 603606"/>
                <a:gd name="connsiteX14" fmla="*/ 489866 w 535495"/>
                <a:gd name="connsiteY14" fmla="*/ 187445 h 603606"/>
                <a:gd name="connsiteX15" fmla="*/ 489866 w 535495"/>
                <a:gd name="connsiteY15" fmla="*/ 106620 h 603606"/>
                <a:gd name="connsiteX16" fmla="*/ 420992 w 535495"/>
                <a:gd name="connsiteY16" fmla="*/ 106620 h 603606"/>
                <a:gd name="connsiteX17" fmla="*/ 420992 w 535495"/>
                <a:gd name="connsiteY17" fmla="*/ 129835 h 603606"/>
                <a:gd name="connsiteX18" fmla="*/ 397747 w 535495"/>
                <a:gd name="connsiteY18" fmla="*/ 153051 h 603606"/>
                <a:gd name="connsiteX19" fmla="*/ 374502 w 535495"/>
                <a:gd name="connsiteY19" fmla="*/ 129835 h 603606"/>
                <a:gd name="connsiteX20" fmla="*/ 374502 w 535495"/>
                <a:gd name="connsiteY20" fmla="*/ 106620 h 603606"/>
                <a:gd name="connsiteX21" fmla="*/ 167880 w 535495"/>
                <a:gd name="connsiteY21" fmla="*/ 106620 h 603606"/>
                <a:gd name="connsiteX22" fmla="*/ 167880 w 535495"/>
                <a:gd name="connsiteY22" fmla="*/ 129835 h 603606"/>
                <a:gd name="connsiteX23" fmla="*/ 145496 w 535495"/>
                <a:gd name="connsiteY23" fmla="*/ 153051 h 603606"/>
                <a:gd name="connsiteX24" fmla="*/ 122251 w 535495"/>
                <a:gd name="connsiteY24" fmla="*/ 129835 h 603606"/>
                <a:gd name="connsiteX25" fmla="*/ 122251 w 535495"/>
                <a:gd name="connsiteY25" fmla="*/ 106620 h 603606"/>
                <a:gd name="connsiteX26" fmla="*/ 145496 w 535495"/>
                <a:gd name="connsiteY26" fmla="*/ 0 h 603606"/>
                <a:gd name="connsiteX27" fmla="*/ 167880 w 535495"/>
                <a:gd name="connsiteY27" fmla="*/ 23216 h 603606"/>
                <a:gd name="connsiteX28" fmla="*/ 167880 w 535495"/>
                <a:gd name="connsiteY28" fmla="*/ 61048 h 603606"/>
                <a:gd name="connsiteX29" fmla="*/ 374502 w 535495"/>
                <a:gd name="connsiteY29" fmla="*/ 61048 h 603606"/>
                <a:gd name="connsiteX30" fmla="*/ 374502 w 535495"/>
                <a:gd name="connsiteY30" fmla="*/ 23216 h 603606"/>
                <a:gd name="connsiteX31" fmla="*/ 397747 w 535495"/>
                <a:gd name="connsiteY31" fmla="*/ 0 h 603606"/>
                <a:gd name="connsiteX32" fmla="*/ 420992 w 535495"/>
                <a:gd name="connsiteY32" fmla="*/ 23216 h 603606"/>
                <a:gd name="connsiteX33" fmla="*/ 420992 w 535495"/>
                <a:gd name="connsiteY33" fmla="*/ 61048 h 603606"/>
                <a:gd name="connsiteX34" fmla="*/ 512250 w 535495"/>
                <a:gd name="connsiteY34" fmla="*/ 61048 h 603606"/>
                <a:gd name="connsiteX35" fmla="*/ 535495 w 535495"/>
                <a:gd name="connsiteY35" fmla="*/ 84264 h 603606"/>
                <a:gd name="connsiteX36" fmla="*/ 535495 w 535495"/>
                <a:gd name="connsiteY36" fmla="*/ 580390 h 603606"/>
                <a:gd name="connsiteX37" fmla="*/ 512250 w 535495"/>
                <a:gd name="connsiteY37" fmla="*/ 603606 h 603606"/>
                <a:gd name="connsiteX38" fmla="*/ 22384 w 535495"/>
                <a:gd name="connsiteY38" fmla="*/ 603606 h 603606"/>
                <a:gd name="connsiteX39" fmla="*/ 0 w 535495"/>
                <a:gd name="connsiteY39" fmla="*/ 580390 h 603606"/>
                <a:gd name="connsiteX40" fmla="*/ 0 w 535495"/>
                <a:gd name="connsiteY40" fmla="*/ 84264 h 603606"/>
                <a:gd name="connsiteX41" fmla="*/ 22384 w 535495"/>
                <a:gd name="connsiteY41" fmla="*/ 61048 h 603606"/>
                <a:gd name="connsiteX42" fmla="*/ 122251 w 535495"/>
                <a:gd name="connsiteY42" fmla="*/ 61048 h 603606"/>
                <a:gd name="connsiteX43" fmla="*/ 122251 w 535495"/>
                <a:gd name="connsiteY43" fmla="*/ 23216 h 603606"/>
                <a:gd name="connsiteX44" fmla="*/ 145496 w 535495"/>
                <a:gd name="connsiteY44" fmla="*/ 0 h 60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35495" h="603606">
                  <a:moveTo>
                    <a:pt x="272898" y="266504"/>
                  </a:moveTo>
                  <a:lnTo>
                    <a:pt x="301320" y="266504"/>
                  </a:lnTo>
                  <a:lnTo>
                    <a:pt x="301320" y="509798"/>
                  </a:lnTo>
                  <a:lnTo>
                    <a:pt x="269453" y="509798"/>
                  </a:lnTo>
                  <a:lnTo>
                    <a:pt x="269453" y="297453"/>
                  </a:lnTo>
                  <a:lnTo>
                    <a:pt x="268592" y="297453"/>
                  </a:lnTo>
                  <a:lnTo>
                    <a:pt x="226389" y="320665"/>
                  </a:lnTo>
                  <a:lnTo>
                    <a:pt x="220360" y="295734"/>
                  </a:lnTo>
                  <a:close/>
                  <a:moveTo>
                    <a:pt x="45629" y="233016"/>
                  </a:moveTo>
                  <a:lnTo>
                    <a:pt x="45629" y="557175"/>
                  </a:lnTo>
                  <a:lnTo>
                    <a:pt x="489866" y="557175"/>
                  </a:lnTo>
                  <a:lnTo>
                    <a:pt x="489866" y="233016"/>
                  </a:lnTo>
                  <a:close/>
                  <a:moveTo>
                    <a:pt x="45629" y="106620"/>
                  </a:moveTo>
                  <a:lnTo>
                    <a:pt x="45629" y="187445"/>
                  </a:lnTo>
                  <a:lnTo>
                    <a:pt x="489866" y="187445"/>
                  </a:lnTo>
                  <a:lnTo>
                    <a:pt x="489866" y="106620"/>
                  </a:lnTo>
                  <a:lnTo>
                    <a:pt x="420992" y="106620"/>
                  </a:lnTo>
                  <a:lnTo>
                    <a:pt x="420992" y="129835"/>
                  </a:lnTo>
                  <a:cubicBezTo>
                    <a:pt x="420992" y="142733"/>
                    <a:pt x="410661" y="153051"/>
                    <a:pt x="397747" y="153051"/>
                  </a:cubicBezTo>
                  <a:cubicBezTo>
                    <a:pt x="384833" y="153051"/>
                    <a:pt x="374502" y="142733"/>
                    <a:pt x="374502" y="129835"/>
                  </a:cubicBezTo>
                  <a:lnTo>
                    <a:pt x="374502" y="106620"/>
                  </a:lnTo>
                  <a:lnTo>
                    <a:pt x="167880" y="106620"/>
                  </a:lnTo>
                  <a:lnTo>
                    <a:pt x="167880" y="129835"/>
                  </a:lnTo>
                  <a:cubicBezTo>
                    <a:pt x="167880" y="142733"/>
                    <a:pt x="157549" y="153051"/>
                    <a:pt x="145496" y="153051"/>
                  </a:cubicBezTo>
                  <a:cubicBezTo>
                    <a:pt x="132582" y="153051"/>
                    <a:pt x="122251" y="142733"/>
                    <a:pt x="122251" y="129835"/>
                  </a:cubicBezTo>
                  <a:lnTo>
                    <a:pt x="122251" y="106620"/>
                  </a:lnTo>
                  <a:close/>
                  <a:moveTo>
                    <a:pt x="145496" y="0"/>
                  </a:moveTo>
                  <a:cubicBezTo>
                    <a:pt x="157549" y="0"/>
                    <a:pt x="167880" y="10318"/>
                    <a:pt x="167880" y="23216"/>
                  </a:cubicBezTo>
                  <a:lnTo>
                    <a:pt x="167880" y="61048"/>
                  </a:lnTo>
                  <a:lnTo>
                    <a:pt x="374502" y="61048"/>
                  </a:lnTo>
                  <a:lnTo>
                    <a:pt x="374502" y="23216"/>
                  </a:lnTo>
                  <a:cubicBezTo>
                    <a:pt x="374502" y="10318"/>
                    <a:pt x="384833" y="0"/>
                    <a:pt x="397747" y="0"/>
                  </a:cubicBezTo>
                  <a:cubicBezTo>
                    <a:pt x="410661" y="0"/>
                    <a:pt x="420992" y="10318"/>
                    <a:pt x="420992" y="23216"/>
                  </a:cubicBezTo>
                  <a:lnTo>
                    <a:pt x="420992" y="61048"/>
                  </a:lnTo>
                  <a:lnTo>
                    <a:pt x="512250" y="61048"/>
                  </a:lnTo>
                  <a:cubicBezTo>
                    <a:pt x="525164" y="61048"/>
                    <a:pt x="535495" y="71366"/>
                    <a:pt x="535495" y="84264"/>
                  </a:cubicBezTo>
                  <a:lnTo>
                    <a:pt x="535495" y="580390"/>
                  </a:lnTo>
                  <a:cubicBezTo>
                    <a:pt x="535495" y="593288"/>
                    <a:pt x="525164" y="603606"/>
                    <a:pt x="512250" y="603606"/>
                  </a:cubicBezTo>
                  <a:lnTo>
                    <a:pt x="22384" y="603606"/>
                  </a:lnTo>
                  <a:cubicBezTo>
                    <a:pt x="10331" y="603606"/>
                    <a:pt x="0" y="593288"/>
                    <a:pt x="0" y="580390"/>
                  </a:cubicBezTo>
                  <a:lnTo>
                    <a:pt x="0" y="84264"/>
                  </a:lnTo>
                  <a:cubicBezTo>
                    <a:pt x="0" y="71366"/>
                    <a:pt x="10331" y="61048"/>
                    <a:pt x="22384" y="61048"/>
                  </a:cubicBezTo>
                  <a:lnTo>
                    <a:pt x="122251" y="61048"/>
                  </a:lnTo>
                  <a:lnTo>
                    <a:pt x="122251" y="23216"/>
                  </a:lnTo>
                  <a:cubicBezTo>
                    <a:pt x="122251" y="10318"/>
                    <a:pt x="132582" y="0"/>
                    <a:pt x="145496" y="0"/>
                  </a:cubicBezTo>
                  <a:close/>
                </a:path>
              </a:pathLst>
            </a:custGeom>
            <a:solidFill>
              <a:schemeClr val="bg1"/>
            </a:solidFill>
            <a:ln>
              <a:solidFill>
                <a:schemeClr val="bg1"/>
              </a:solidFill>
            </a:ln>
          </p:spPr>
        </p:sp>
      </p:grpSp>
      <p:sp>
        <p:nvSpPr>
          <p:cNvPr id="37"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103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b="1" dirty="0">
                <a:latin typeface="Huawei Sans" panose="020C0503030203020204" pitchFamily="34" charset="0"/>
              </a:rPr>
              <a:t>Migration preparation</a:t>
            </a:r>
            <a:endParaRPr lang="en-US" altLang="zh-CN" sz="1399" b="1" dirty="0">
              <a:latin typeface="Huawei Sans" panose="020C0503030203020204" pitchFamily="34" charset="0"/>
            </a:endParaRPr>
          </a:p>
        </p:txBody>
      </p:sp>
      <p:sp>
        <p:nvSpPr>
          <p:cNvPr id="65" name="矩形 64"/>
          <p:cNvSpPr/>
          <p:nvPr/>
        </p:nvSpPr>
        <p:spPr bwMode="gray">
          <a:xfrm>
            <a:off x="3919064" y="1295831"/>
            <a:ext cx="6435993" cy="2573714"/>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66" name="文本框 65"/>
          <p:cNvSpPr txBox="1"/>
          <p:nvPr/>
        </p:nvSpPr>
        <p:spPr bwMode="gray">
          <a:xfrm>
            <a:off x="6273791" y="1126090"/>
            <a:ext cx="1726534" cy="33948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rPr>
              <a:t>Tools</a:t>
            </a:r>
            <a:endParaRPr lang="en-US" altLang="zh-CN" sz="1200" dirty="0">
              <a:latin typeface="Huawei Sans" panose="020C0503030203020204" pitchFamily="34" charset="0"/>
            </a:endParaRPr>
          </a:p>
        </p:txBody>
      </p:sp>
      <p:sp>
        <p:nvSpPr>
          <p:cNvPr id="80" name="矩形 79"/>
          <p:cNvSpPr/>
          <p:nvPr/>
        </p:nvSpPr>
        <p:spPr bwMode="gray">
          <a:xfrm>
            <a:off x="3919064" y="4117433"/>
            <a:ext cx="6435993" cy="2043402"/>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1" name="文本框 80"/>
          <p:cNvSpPr txBox="1"/>
          <p:nvPr/>
        </p:nvSpPr>
        <p:spPr bwMode="gray">
          <a:xfrm>
            <a:off x="6273791" y="3947692"/>
            <a:ext cx="1726534" cy="33948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rPr>
              <a:t>Spare parts</a:t>
            </a:r>
            <a:endParaRPr lang="en-US" altLang="zh-CN" sz="1200" dirty="0">
              <a:latin typeface="Huawei Sans" panose="020C0503030203020204" pitchFamily="34" charset="0"/>
            </a:endParaRPr>
          </a:p>
        </p:txBody>
      </p:sp>
      <p:sp>
        <p:nvSpPr>
          <p:cNvPr id="83" name="矩形 82"/>
          <p:cNvSpPr/>
          <p:nvPr/>
        </p:nvSpPr>
        <p:spPr bwMode="gray">
          <a:xfrm>
            <a:off x="4974127" y="4445024"/>
            <a:ext cx="4340931"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indent="-173087" algn="ctr" fontAlgn="ctr"/>
            <a:r>
              <a:rPr lang="en-US" sz="1200" dirty="0">
                <a:latin typeface="Huawei Sans" panose="020C0503030203020204" pitchFamily="34" charset="0"/>
              </a:rPr>
              <a:t>Important boards and device spare parts</a:t>
            </a:r>
            <a:endParaRPr lang="en-US" altLang="zh-CN" sz="1200" dirty="0">
              <a:latin typeface="Huawei Sans" panose="020C0503030203020204" pitchFamily="34" charset="0"/>
            </a:endParaRPr>
          </a:p>
        </p:txBody>
      </p:sp>
      <p:sp>
        <p:nvSpPr>
          <p:cNvPr id="86" name="矩形 85"/>
          <p:cNvSpPr/>
          <p:nvPr/>
        </p:nvSpPr>
        <p:spPr bwMode="gray">
          <a:xfrm>
            <a:off x="4974127" y="4997601"/>
            <a:ext cx="4340931"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indent="-173087" algn="ctr" fontAlgn="ctr"/>
            <a:r>
              <a:rPr lang="en-US" sz="1200" dirty="0">
                <a:latin typeface="Huawei Sans" panose="020C0503030203020204" pitchFamily="34" charset="0"/>
              </a:rPr>
              <a:t>Backup of software of old and new versions</a:t>
            </a:r>
            <a:endParaRPr lang="en-US" altLang="zh-CN" sz="1200" dirty="0">
              <a:latin typeface="Huawei Sans" panose="020C0503030203020204" pitchFamily="34" charset="0"/>
            </a:endParaRPr>
          </a:p>
        </p:txBody>
      </p:sp>
      <p:sp>
        <p:nvSpPr>
          <p:cNvPr id="89" name="矩形 88"/>
          <p:cNvSpPr/>
          <p:nvPr/>
        </p:nvSpPr>
        <p:spPr bwMode="gray">
          <a:xfrm>
            <a:off x="4974127" y="5550178"/>
            <a:ext cx="4340931"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1D1D1A"/>
                </a:solidFill>
                <a:latin typeface="Huawei Sans" panose="020C0503030203020204" pitchFamily="34" charset="0"/>
              </a:rPr>
              <a:t>Backup of old and new scripts</a:t>
            </a:r>
          </a:p>
        </p:txBody>
      </p:sp>
      <p:grpSp>
        <p:nvGrpSpPr>
          <p:cNvPr id="14" name="组合 13"/>
          <p:cNvGrpSpPr/>
          <p:nvPr/>
        </p:nvGrpSpPr>
        <p:grpSpPr bwMode="gray">
          <a:xfrm>
            <a:off x="4279314" y="1623423"/>
            <a:ext cx="5715491" cy="2128725"/>
            <a:chOff x="3837599" y="1748495"/>
            <a:chExt cx="5717724" cy="2129557"/>
          </a:xfrm>
        </p:grpSpPr>
        <p:grpSp>
          <p:nvGrpSpPr>
            <p:cNvPr id="13" name="组合 12"/>
            <p:cNvGrpSpPr/>
            <p:nvPr/>
          </p:nvGrpSpPr>
          <p:grpSpPr bwMode="gray">
            <a:xfrm>
              <a:off x="3837599" y="1748495"/>
              <a:ext cx="5717724" cy="413001"/>
              <a:chOff x="3837599" y="1748495"/>
              <a:chExt cx="5717724" cy="413001"/>
            </a:xfrm>
          </p:grpSpPr>
          <p:sp>
            <p:nvSpPr>
              <p:cNvPr id="67" name="矩形 66"/>
              <p:cNvSpPr/>
              <p:nvPr/>
            </p:nvSpPr>
            <p:spPr bwMode="gray">
              <a:xfrm>
                <a:off x="5212696" y="1748496"/>
                <a:ext cx="4342627" cy="413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latin typeface="Huawei Sans" panose="020C0503030203020204" pitchFamily="34" charset="0"/>
                  </a:rPr>
                  <a:t>Vehicles, landing tools, and installation tools</a:t>
                </a:r>
                <a:endParaRPr lang="en-US" altLang="zh-CN" sz="1200" dirty="0">
                  <a:latin typeface="Huawei Sans" panose="020C0503030203020204" pitchFamily="34" charset="0"/>
                </a:endParaRPr>
              </a:p>
            </p:txBody>
          </p:sp>
          <p:sp>
            <p:nvSpPr>
              <p:cNvPr id="70" name="矩形 69"/>
              <p:cNvSpPr/>
              <p:nvPr/>
            </p:nvSpPr>
            <p:spPr bwMode="gray">
              <a:xfrm>
                <a:off x="3837599" y="1748495"/>
                <a:ext cx="1375098" cy="41300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Transportation tools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2" name="组合 11"/>
            <p:cNvGrpSpPr/>
            <p:nvPr/>
          </p:nvGrpSpPr>
          <p:grpSpPr bwMode="gray">
            <a:xfrm>
              <a:off x="3837599" y="2320680"/>
              <a:ext cx="5717724" cy="413001"/>
              <a:chOff x="3837599" y="2337347"/>
              <a:chExt cx="5717724" cy="413001"/>
            </a:xfrm>
          </p:grpSpPr>
          <p:sp>
            <p:nvSpPr>
              <p:cNvPr id="76" name="矩形 75"/>
              <p:cNvSpPr/>
              <p:nvPr/>
            </p:nvSpPr>
            <p:spPr bwMode="gray">
              <a:xfrm>
                <a:off x="5212696" y="2337348"/>
                <a:ext cx="4342627" cy="413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latin typeface="Huawei Sans" panose="020C0503030203020204" pitchFamily="34" charset="0"/>
                  </a:rPr>
                  <a:t>Network cable tester, network tester, and optical power meter</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77" name="矩形 76"/>
              <p:cNvSpPr/>
              <p:nvPr/>
            </p:nvSpPr>
            <p:spPr bwMode="gray">
              <a:xfrm>
                <a:off x="3837599" y="2337347"/>
                <a:ext cx="1375098" cy="41300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Test tools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4" name="组合 3"/>
            <p:cNvGrpSpPr/>
            <p:nvPr/>
          </p:nvGrpSpPr>
          <p:grpSpPr bwMode="gray">
            <a:xfrm>
              <a:off x="3837599" y="2892865"/>
              <a:ext cx="5717724" cy="413001"/>
              <a:chOff x="3837599" y="2927796"/>
              <a:chExt cx="5717724" cy="413001"/>
            </a:xfrm>
          </p:grpSpPr>
          <p:sp>
            <p:nvSpPr>
              <p:cNvPr id="78" name="矩形 77"/>
              <p:cNvSpPr/>
              <p:nvPr/>
            </p:nvSpPr>
            <p:spPr bwMode="gray">
              <a:xfrm>
                <a:off x="5212696" y="2927797"/>
                <a:ext cx="4342627" cy="413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latin typeface="Huawei Sans" panose="020C0503030203020204" pitchFamily="34" charset="0"/>
                  </a:rPr>
                  <a:t>PC terminal and debugging software CRT</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79" name="矩形 78"/>
              <p:cNvSpPr/>
              <p:nvPr/>
            </p:nvSpPr>
            <p:spPr bwMode="gray">
              <a:xfrm>
                <a:off x="3837599" y="2927796"/>
                <a:ext cx="1375098" cy="41300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latin typeface="Huawei Sans" panose="020C0503030203020204" pitchFamily="34" charset="0"/>
                  </a:rPr>
                  <a:t>Debugging tools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2" name="组合 1"/>
            <p:cNvGrpSpPr/>
            <p:nvPr/>
          </p:nvGrpSpPr>
          <p:grpSpPr bwMode="gray">
            <a:xfrm>
              <a:off x="3837599" y="3465051"/>
              <a:ext cx="5717724" cy="413001"/>
              <a:chOff x="3837599" y="3465051"/>
              <a:chExt cx="5717724" cy="413001"/>
            </a:xfrm>
          </p:grpSpPr>
          <p:sp>
            <p:nvSpPr>
              <p:cNvPr id="48" name="矩形 47"/>
              <p:cNvSpPr/>
              <p:nvPr/>
            </p:nvSpPr>
            <p:spPr bwMode="gray">
              <a:xfrm>
                <a:off x="5212696" y="3465052"/>
                <a:ext cx="4342627" cy="4130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latin typeface="Huawei Sans" panose="020C0503030203020204" pitchFamily="34" charset="0"/>
                  </a:rPr>
                  <a:t>Service monitoring tool, traffic monitoring platform, and network analysis tool</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49" name="矩形 48"/>
              <p:cNvSpPr/>
              <p:nvPr/>
            </p:nvSpPr>
            <p:spPr bwMode="gray">
              <a:xfrm>
                <a:off x="3837599" y="3465051"/>
                <a:ext cx="1375098" cy="41300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Monitoring tools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sp>
        <p:nvSpPr>
          <p:cNvPr id="47"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2777304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Personnel Arrangement</a:t>
            </a:r>
            <a:endParaRPr lang="en-US" altLang="zh-CN" dirty="0">
              <a:sym typeface="Huawei Sans" panose="020C0503030203020204" pitchFamily="34" charset="0"/>
            </a:endParaRPr>
          </a:p>
        </p:txBody>
      </p:sp>
      <p:sp>
        <p:nvSpPr>
          <p:cNvPr id="46" name="文本占位符 3"/>
          <p:cNvSpPr>
            <a:spLocks noGrp="1"/>
          </p:cNvSpPr>
          <p:nvPr>
            <p:ph type="body" sz="quarter" idx="10"/>
          </p:nvPr>
        </p:nvSpPr>
        <p:spPr bwMode="gray">
          <a:xfrm>
            <a:off x="2230016" y="1052514"/>
            <a:ext cx="9519072" cy="4875042"/>
          </a:xfrm>
        </p:spPr>
        <p:txBody>
          <a:bodyPr/>
          <a:lstStyle/>
          <a:p>
            <a:r>
              <a:rPr lang="en-US" sz="1799" dirty="0"/>
              <a:t>Before the migration, clarify the responsibilities of the personnel to ensure smooth communication during the migration.</a:t>
            </a:r>
            <a:r>
              <a:rPr lang="en-US" sz="1799" dirty="0">
                <a:sym typeface="Huawei Sans" panose="020C0503030203020204" pitchFamily="34" charset="0"/>
              </a:rPr>
              <a:t>		</a:t>
            </a:r>
            <a:endParaRPr lang="en-US" altLang="zh-CN" sz="1799"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159467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Project analysis</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254920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Risk assessment</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350373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dirty="0">
                <a:solidFill>
                  <a:schemeClr val="bg1">
                    <a:lumMod val="65000"/>
                  </a:schemeClr>
                </a:solidFill>
                <a:latin typeface="Huawei Sans" panose="020C0503030203020204" pitchFamily="34" charset="0"/>
              </a:rPr>
              <a:t>Migration solution output</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44582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Solution verification and review</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7717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338" y="449915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a:spLocks/>
          </p:cNvSpPr>
          <p:nvPr/>
        </p:nvSpPr>
        <p:spPr bwMode="gray">
          <a:xfrm>
            <a:off x="594262" y="4612075"/>
            <a:ext cx="159431" cy="134008"/>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sz="1799" dirty="0">
              <a:latin typeface="Huawei Sans" panose="020C0503030203020204" pitchFamily="34" charset="0"/>
            </a:endParaRPr>
          </a:p>
        </p:txBody>
      </p:sp>
      <p:grpSp>
        <p:nvGrpSpPr>
          <p:cNvPr id="10" name="组合 9"/>
          <p:cNvGrpSpPr/>
          <p:nvPr/>
        </p:nvGrpSpPr>
        <p:grpSpPr bwMode="gray">
          <a:xfrm>
            <a:off x="485338" y="1633623"/>
            <a:ext cx="359859" cy="359859"/>
            <a:chOff x="485526" y="1922363"/>
            <a:chExt cx="360000" cy="360000"/>
          </a:xfrm>
        </p:grpSpPr>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6" y="19223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8" name="stocks-graphic-on-laptop-monitor_38809"/>
            <p:cNvSpPr>
              <a:spLocks/>
            </p:cNvSpPr>
            <p:nvPr/>
          </p:nvSpPr>
          <p:spPr bwMode="gray">
            <a:xfrm>
              <a:off x="556588" y="204147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sp>
      </p:grpSp>
      <p:grpSp>
        <p:nvGrpSpPr>
          <p:cNvPr id="9" name="组合 8"/>
          <p:cNvGrpSpPr/>
          <p:nvPr/>
        </p:nvGrpSpPr>
        <p:grpSpPr bwMode="gray">
          <a:xfrm>
            <a:off x="485338" y="2588800"/>
            <a:ext cx="359859" cy="359859"/>
            <a:chOff x="485526" y="2877913"/>
            <a:chExt cx="360000" cy="360000"/>
          </a:xfrm>
        </p:grpSpPr>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6" y="28779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51" name="warning_94911"/>
            <p:cNvSpPr>
              <a:spLocks/>
            </p:cNvSpPr>
            <p:nvPr/>
          </p:nvSpPr>
          <p:spPr bwMode="gray">
            <a:xfrm>
              <a:off x="564003" y="295124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sp>
      </p:gr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3543977"/>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52" name="school-book_74303"/>
          <p:cNvSpPr>
            <a:spLocks/>
          </p:cNvSpPr>
          <p:nvPr/>
        </p:nvSpPr>
        <p:spPr bwMode="gray">
          <a:xfrm>
            <a:off x="585754" y="3626945"/>
            <a:ext cx="159024" cy="19392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grpSp>
        <p:nvGrpSpPr>
          <p:cNvPr id="6" name="组合 5"/>
          <p:cNvGrpSpPr/>
          <p:nvPr/>
        </p:nvGrpSpPr>
        <p:grpSpPr bwMode="gray">
          <a:xfrm>
            <a:off x="485339" y="5451253"/>
            <a:ext cx="359859" cy="359859"/>
            <a:chOff x="485527" y="5580861"/>
            <a:chExt cx="360000" cy="360000"/>
          </a:xfrm>
        </p:grpSpPr>
        <p:sp>
          <p:nvSpPr>
            <p:cNvPr id="30"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558086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27" name="day-one_15009"/>
            <p:cNvSpPr>
              <a:spLocks/>
            </p:cNvSpPr>
            <p:nvPr/>
          </p:nvSpPr>
          <p:spPr bwMode="gray">
            <a:xfrm>
              <a:off x="585780" y="5693830"/>
              <a:ext cx="159493" cy="134060"/>
            </a:xfrm>
            <a:custGeom>
              <a:avLst/>
              <a:gdLst>
                <a:gd name="connsiteX0" fmla="*/ 272898 w 535495"/>
                <a:gd name="connsiteY0" fmla="*/ 266504 h 603606"/>
                <a:gd name="connsiteX1" fmla="*/ 301320 w 535495"/>
                <a:gd name="connsiteY1" fmla="*/ 266504 h 603606"/>
                <a:gd name="connsiteX2" fmla="*/ 301320 w 535495"/>
                <a:gd name="connsiteY2" fmla="*/ 509798 h 603606"/>
                <a:gd name="connsiteX3" fmla="*/ 269453 w 535495"/>
                <a:gd name="connsiteY3" fmla="*/ 509798 h 603606"/>
                <a:gd name="connsiteX4" fmla="*/ 269453 w 535495"/>
                <a:gd name="connsiteY4" fmla="*/ 297453 h 603606"/>
                <a:gd name="connsiteX5" fmla="*/ 268592 w 535495"/>
                <a:gd name="connsiteY5" fmla="*/ 297453 h 603606"/>
                <a:gd name="connsiteX6" fmla="*/ 226389 w 535495"/>
                <a:gd name="connsiteY6" fmla="*/ 320665 h 603606"/>
                <a:gd name="connsiteX7" fmla="*/ 220360 w 535495"/>
                <a:gd name="connsiteY7" fmla="*/ 295734 h 603606"/>
                <a:gd name="connsiteX8" fmla="*/ 45629 w 535495"/>
                <a:gd name="connsiteY8" fmla="*/ 233016 h 603606"/>
                <a:gd name="connsiteX9" fmla="*/ 45629 w 535495"/>
                <a:gd name="connsiteY9" fmla="*/ 557175 h 603606"/>
                <a:gd name="connsiteX10" fmla="*/ 489866 w 535495"/>
                <a:gd name="connsiteY10" fmla="*/ 557175 h 603606"/>
                <a:gd name="connsiteX11" fmla="*/ 489866 w 535495"/>
                <a:gd name="connsiteY11" fmla="*/ 233016 h 603606"/>
                <a:gd name="connsiteX12" fmla="*/ 45629 w 535495"/>
                <a:gd name="connsiteY12" fmla="*/ 106620 h 603606"/>
                <a:gd name="connsiteX13" fmla="*/ 45629 w 535495"/>
                <a:gd name="connsiteY13" fmla="*/ 187445 h 603606"/>
                <a:gd name="connsiteX14" fmla="*/ 489866 w 535495"/>
                <a:gd name="connsiteY14" fmla="*/ 187445 h 603606"/>
                <a:gd name="connsiteX15" fmla="*/ 489866 w 535495"/>
                <a:gd name="connsiteY15" fmla="*/ 106620 h 603606"/>
                <a:gd name="connsiteX16" fmla="*/ 420992 w 535495"/>
                <a:gd name="connsiteY16" fmla="*/ 106620 h 603606"/>
                <a:gd name="connsiteX17" fmla="*/ 420992 w 535495"/>
                <a:gd name="connsiteY17" fmla="*/ 129835 h 603606"/>
                <a:gd name="connsiteX18" fmla="*/ 397747 w 535495"/>
                <a:gd name="connsiteY18" fmla="*/ 153051 h 603606"/>
                <a:gd name="connsiteX19" fmla="*/ 374502 w 535495"/>
                <a:gd name="connsiteY19" fmla="*/ 129835 h 603606"/>
                <a:gd name="connsiteX20" fmla="*/ 374502 w 535495"/>
                <a:gd name="connsiteY20" fmla="*/ 106620 h 603606"/>
                <a:gd name="connsiteX21" fmla="*/ 167880 w 535495"/>
                <a:gd name="connsiteY21" fmla="*/ 106620 h 603606"/>
                <a:gd name="connsiteX22" fmla="*/ 167880 w 535495"/>
                <a:gd name="connsiteY22" fmla="*/ 129835 h 603606"/>
                <a:gd name="connsiteX23" fmla="*/ 145496 w 535495"/>
                <a:gd name="connsiteY23" fmla="*/ 153051 h 603606"/>
                <a:gd name="connsiteX24" fmla="*/ 122251 w 535495"/>
                <a:gd name="connsiteY24" fmla="*/ 129835 h 603606"/>
                <a:gd name="connsiteX25" fmla="*/ 122251 w 535495"/>
                <a:gd name="connsiteY25" fmla="*/ 106620 h 603606"/>
                <a:gd name="connsiteX26" fmla="*/ 145496 w 535495"/>
                <a:gd name="connsiteY26" fmla="*/ 0 h 603606"/>
                <a:gd name="connsiteX27" fmla="*/ 167880 w 535495"/>
                <a:gd name="connsiteY27" fmla="*/ 23216 h 603606"/>
                <a:gd name="connsiteX28" fmla="*/ 167880 w 535495"/>
                <a:gd name="connsiteY28" fmla="*/ 61048 h 603606"/>
                <a:gd name="connsiteX29" fmla="*/ 374502 w 535495"/>
                <a:gd name="connsiteY29" fmla="*/ 61048 h 603606"/>
                <a:gd name="connsiteX30" fmla="*/ 374502 w 535495"/>
                <a:gd name="connsiteY30" fmla="*/ 23216 h 603606"/>
                <a:gd name="connsiteX31" fmla="*/ 397747 w 535495"/>
                <a:gd name="connsiteY31" fmla="*/ 0 h 603606"/>
                <a:gd name="connsiteX32" fmla="*/ 420992 w 535495"/>
                <a:gd name="connsiteY32" fmla="*/ 23216 h 603606"/>
                <a:gd name="connsiteX33" fmla="*/ 420992 w 535495"/>
                <a:gd name="connsiteY33" fmla="*/ 61048 h 603606"/>
                <a:gd name="connsiteX34" fmla="*/ 512250 w 535495"/>
                <a:gd name="connsiteY34" fmla="*/ 61048 h 603606"/>
                <a:gd name="connsiteX35" fmla="*/ 535495 w 535495"/>
                <a:gd name="connsiteY35" fmla="*/ 84264 h 603606"/>
                <a:gd name="connsiteX36" fmla="*/ 535495 w 535495"/>
                <a:gd name="connsiteY36" fmla="*/ 580390 h 603606"/>
                <a:gd name="connsiteX37" fmla="*/ 512250 w 535495"/>
                <a:gd name="connsiteY37" fmla="*/ 603606 h 603606"/>
                <a:gd name="connsiteX38" fmla="*/ 22384 w 535495"/>
                <a:gd name="connsiteY38" fmla="*/ 603606 h 603606"/>
                <a:gd name="connsiteX39" fmla="*/ 0 w 535495"/>
                <a:gd name="connsiteY39" fmla="*/ 580390 h 603606"/>
                <a:gd name="connsiteX40" fmla="*/ 0 w 535495"/>
                <a:gd name="connsiteY40" fmla="*/ 84264 h 603606"/>
                <a:gd name="connsiteX41" fmla="*/ 22384 w 535495"/>
                <a:gd name="connsiteY41" fmla="*/ 61048 h 603606"/>
                <a:gd name="connsiteX42" fmla="*/ 122251 w 535495"/>
                <a:gd name="connsiteY42" fmla="*/ 61048 h 603606"/>
                <a:gd name="connsiteX43" fmla="*/ 122251 w 535495"/>
                <a:gd name="connsiteY43" fmla="*/ 23216 h 603606"/>
                <a:gd name="connsiteX44" fmla="*/ 145496 w 535495"/>
                <a:gd name="connsiteY44" fmla="*/ 0 h 60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35495" h="603606">
                  <a:moveTo>
                    <a:pt x="272898" y="266504"/>
                  </a:moveTo>
                  <a:lnTo>
                    <a:pt x="301320" y="266504"/>
                  </a:lnTo>
                  <a:lnTo>
                    <a:pt x="301320" y="509798"/>
                  </a:lnTo>
                  <a:lnTo>
                    <a:pt x="269453" y="509798"/>
                  </a:lnTo>
                  <a:lnTo>
                    <a:pt x="269453" y="297453"/>
                  </a:lnTo>
                  <a:lnTo>
                    <a:pt x="268592" y="297453"/>
                  </a:lnTo>
                  <a:lnTo>
                    <a:pt x="226389" y="320665"/>
                  </a:lnTo>
                  <a:lnTo>
                    <a:pt x="220360" y="295734"/>
                  </a:lnTo>
                  <a:close/>
                  <a:moveTo>
                    <a:pt x="45629" y="233016"/>
                  </a:moveTo>
                  <a:lnTo>
                    <a:pt x="45629" y="557175"/>
                  </a:lnTo>
                  <a:lnTo>
                    <a:pt x="489866" y="557175"/>
                  </a:lnTo>
                  <a:lnTo>
                    <a:pt x="489866" y="233016"/>
                  </a:lnTo>
                  <a:close/>
                  <a:moveTo>
                    <a:pt x="45629" y="106620"/>
                  </a:moveTo>
                  <a:lnTo>
                    <a:pt x="45629" y="187445"/>
                  </a:lnTo>
                  <a:lnTo>
                    <a:pt x="489866" y="187445"/>
                  </a:lnTo>
                  <a:lnTo>
                    <a:pt x="489866" y="106620"/>
                  </a:lnTo>
                  <a:lnTo>
                    <a:pt x="420992" y="106620"/>
                  </a:lnTo>
                  <a:lnTo>
                    <a:pt x="420992" y="129835"/>
                  </a:lnTo>
                  <a:cubicBezTo>
                    <a:pt x="420992" y="142733"/>
                    <a:pt x="410661" y="153051"/>
                    <a:pt x="397747" y="153051"/>
                  </a:cubicBezTo>
                  <a:cubicBezTo>
                    <a:pt x="384833" y="153051"/>
                    <a:pt x="374502" y="142733"/>
                    <a:pt x="374502" y="129835"/>
                  </a:cubicBezTo>
                  <a:lnTo>
                    <a:pt x="374502" y="106620"/>
                  </a:lnTo>
                  <a:lnTo>
                    <a:pt x="167880" y="106620"/>
                  </a:lnTo>
                  <a:lnTo>
                    <a:pt x="167880" y="129835"/>
                  </a:lnTo>
                  <a:cubicBezTo>
                    <a:pt x="167880" y="142733"/>
                    <a:pt x="157549" y="153051"/>
                    <a:pt x="145496" y="153051"/>
                  </a:cubicBezTo>
                  <a:cubicBezTo>
                    <a:pt x="132582" y="153051"/>
                    <a:pt x="122251" y="142733"/>
                    <a:pt x="122251" y="129835"/>
                  </a:cubicBezTo>
                  <a:lnTo>
                    <a:pt x="122251" y="106620"/>
                  </a:lnTo>
                  <a:close/>
                  <a:moveTo>
                    <a:pt x="145496" y="0"/>
                  </a:moveTo>
                  <a:cubicBezTo>
                    <a:pt x="157549" y="0"/>
                    <a:pt x="167880" y="10318"/>
                    <a:pt x="167880" y="23216"/>
                  </a:cubicBezTo>
                  <a:lnTo>
                    <a:pt x="167880" y="61048"/>
                  </a:lnTo>
                  <a:lnTo>
                    <a:pt x="374502" y="61048"/>
                  </a:lnTo>
                  <a:lnTo>
                    <a:pt x="374502" y="23216"/>
                  </a:lnTo>
                  <a:cubicBezTo>
                    <a:pt x="374502" y="10318"/>
                    <a:pt x="384833" y="0"/>
                    <a:pt x="397747" y="0"/>
                  </a:cubicBezTo>
                  <a:cubicBezTo>
                    <a:pt x="410661" y="0"/>
                    <a:pt x="420992" y="10318"/>
                    <a:pt x="420992" y="23216"/>
                  </a:cubicBezTo>
                  <a:lnTo>
                    <a:pt x="420992" y="61048"/>
                  </a:lnTo>
                  <a:lnTo>
                    <a:pt x="512250" y="61048"/>
                  </a:lnTo>
                  <a:cubicBezTo>
                    <a:pt x="525164" y="61048"/>
                    <a:pt x="535495" y="71366"/>
                    <a:pt x="535495" y="84264"/>
                  </a:cubicBezTo>
                  <a:lnTo>
                    <a:pt x="535495" y="580390"/>
                  </a:lnTo>
                  <a:cubicBezTo>
                    <a:pt x="535495" y="593288"/>
                    <a:pt x="525164" y="603606"/>
                    <a:pt x="512250" y="603606"/>
                  </a:cubicBezTo>
                  <a:lnTo>
                    <a:pt x="22384" y="603606"/>
                  </a:lnTo>
                  <a:cubicBezTo>
                    <a:pt x="10331" y="603606"/>
                    <a:pt x="0" y="593288"/>
                    <a:pt x="0" y="580390"/>
                  </a:cubicBezTo>
                  <a:lnTo>
                    <a:pt x="0" y="84264"/>
                  </a:lnTo>
                  <a:cubicBezTo>
                    <a:pt x="0" y="71366"/>
                    <a:pt x="10331" y="61048"/>
                    <a:pt x="22384" y="61048"/>
                  </a:cubicBezTo>
                  <a:lnTo>
                    <a:pt x="122251" y="61048"/>
                  </a:lnTo>
                  <a:lnTo>
                    <a:pt x="122251" y="23216"/>
                  </a:lnTo>
                  <a:cubicBezTo>
                    <a:pt x="122251" y="10318"/>
                    <a:pt x="132582" y="0"/>
                    <a:pt x="145496" y="0"/>
                  </a:cubicBezTo>
                  <a:close/>
                </a:path>
              </a:pathLst>
            </a:custGeom>
            <a:solidFill>
              <a:schemeClr val="bg1"/>
            </a:solidFill>
            <a:ln>
              <a:solidFill>
                <a:schemeClr val="bg1"/>
              </a:solidFill>
            </a:ln>
          </p:spPr>
        </p:sp>
      </p:grpSp>
      <p:sp>
        <p:nvSpPr>
          <p:cNvPr id="37"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54103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b="1" dirty="0">
                <a:latin typeface="Huawei Sans" panose="020C0503030203020204" pitchFamily="34" charset="0"/>
              </a:rPr>
              <a:t>Migration preparation</a:t>
            </a:r>
            <a:endParaRPr lang="en-US" altLang="zh-CN" sz="1399" b="1" dirty="0">
              <a:latin typeface="Huawei Sans" panose="020C0503030203020204" pitchFamily="34" charset="0"/>
            </a:endParaRPr>
          </a:p>
        </p:txBody>
      </p:sp>
      <p:sp>
        <p:nvSpPr>
          <p:cNvPr id="51" name="iconfont-10484-5124629"/>
          <p:cNvSpPr>
            <a:spLocks noChangeAspect="1"/>
          </p:cNvSpPr>
          <p:nvPr/>
        </p:nvSpPr>
        <p:spPr bwMode="gray">
          <a:xfrm>
            <a:off x="4180953" y="2863431"/>
            <a:ext cx="605519" cy="609447"/>
          </a:xfrm>
          <a:custGeom>
            <a:avLst/>
            <a:gdLst>
              <a:gd name="T0" fmla="*/ 6906 w 11242"/>
              <a:gd name="T1" fmla="*/ 2046 h 11312"/>
              <a:gd name="T2" fmla="*/ 5077 w 11242"/>
              <a:gd name="T3" fmla="*/ 217 h 11312"/>
              <a:gd name="T4" fmla="*/ 5613 w 11242"/>
              <a:gd name="T5" fmla="*/ 2910 h 11312"/>
              <a:gd name="T6" fmla="*/ 6695 w 11242"/>
              <a:gd name="T7" fmla="*/ 3612 h 11312"/>
              <a:gd name="T8" fmla="*/ 6065 w 11242"/>
              <a:gd name="T9" fmla="*/ 3714 h 11312"/>
              <a:gd name="T10" fmla="*/ 5161 w 11242"/>
              <a:gd name="T11" fmla="*/ 3710 h 11312"/>
              <a:gd name="T12" fmla="*/ 4531 w 11242"/>
              <a:gd name="T13" fmla="*/ 3608 h 11312"/>
              <a:gd name="T14" fmla="*/ 3517 w 11242"/>
              <a:gd name="T15" fmla="*/ 6710 h 11312"/>
              <a:gd name="T16" fmla="*/ 4241 w 11242"/>
              <a:gd name="T17" fmla="*/ 7110 h 11312"/>
              <a:gd name="T18" fmla="*/ 5231 w 11242"/>
              <a:gd name="T19" fmla="*/ 11310 h 11312"/>
              <a:gd name="T20" fmla="*/ 6693 w 11242"/>
              <a:gd name="T21" fmla="*/ 10674 h 11312"/>
              <a:gd name="T22" fmla="*/ 7361 w 11242"/>
              <a:gd name="T23" fmla="*/ 7110 h 11312"/>
              <a:gd name="T24" fmla="*/ 7709 w 11242"/>
              <a:gd name="T25" fmla="*/ 6710 h 11312"/>
              <a:gd name="T26" fmla="*/ 9111 w 11242"/>
              <a:gd name="T27" fmla="*/ 2910 h 11312"/>
              <a:gd name="T28" fmla="*/ 10101 w 11242"/>
              <a:gd name="T29" fmla="*/ 520 h 11312"/>
              <a:gd name="T30" fmla="*/ 7711 w 11242"/>
              <a:gd name="T31" fmla="*/ 1510 h 11312"/>
              <a:gd name="T32" fmla="*/ 2115 w 11242"/>
              <a:gd name="T33" fmla="*/ 1512 h 11312"/>
              <a:gd name="T34" fmla="*/ 2115 w 11242"/>
              <a:gd name="T35" fmla="*/ 2912 h 11312"/>
              <a:gd name="T36" fmla="*/ 2115 w 11242"/>
              <a:gd name="T37" fmla="*/ 112 h 11312"/>
              <a:gd name="T38" fmla="*/ 11213 w 11242"/>
              <a:gd name="T39" fmla="*/ 6710 h 11312"/>
              <a:gd name="T40" fmla="*/ 10195 w 11242"/>
              <a:gd name="T41" fmla="*/ 3612 h 11312"/>
              <a:gd name="T42" fmla="*/ 9565 w 11242"/>
              <a:gd name="T43" fmla="*/ 3714 h 11312"/>
              <a:gd name="T44" fmla="*/ 8659 w 11242"/>
              <a:gd name="T45" fmla="*/ 3710 h 11312"/>
              <a:gd name="T46" fmla="*/ 8029 w 11242"/>
              <a:gd name="T47" fmla="*/ 3612 h 11312"/>
              <a:gd name="T48" fmla="*/ 8087 w 11242"/>
              <a:gd name="T49" fmla="*/ 4160 h 11312"/>
              <a:gd name="T50" fmla="*/ 8157 w 11242"/>
              <a:gd name="T51" fmla="*/ 7456 h 11312"/>
              <a:gd name="T52" fmla="*/ 8033 w 11242"/>
              <a:gd name="T53" fmla="*/ 9978 h 11312"/>
              <a:gd name="T54" fmla="*/ 9495 w 11242"/>
              <a:gd name="T55" fmla="*/ 10608 h 11312"/>
              <a:gd name="T56" fmla="*/ 10483 w 11242"/>
              <a:gd name="T57" fmla="*/ 7110 h 11312"/>
              <a:gd name="T58" fmla="*/ 11213 w 11242"/>
              <a:gd name="T59" fmla="*/ 6710 h 11312"/>
              <a:gd name="T60" fmla="*/ 3141 w 11242"/>
              <a:gd name="T61" fmla="*/ 4142 h 11312"/>
              <a:gd name="T62" fmla="*/ 3197 w 11242"/>
              <a:gd name="T63" fmla="*/ 3612 h 11312"/>
              <a:gd name="T64" fmla="*/ 2565 w 11242"/>
              <a:gd name="T65" fmla="*/ 3714 h 11312"/>
              <a:gd name="T66" fmla="*/ 1663 w 11242"/>
              <a:gd name="T67" fmla="*/ 3710 h 11312"/>
              <a:gd name="T68" fmla="*/ 1033 w 11242"/>
              <a:gd name="T69" fmla="*/ 3612 h 11312"/>
              <a:gd name="T70" fmla="*/ 13 w 11242"/>
              <a:gd name="T71" fmla="*/ 6710 h 11312"/>
              <a:gd name="T72" fmla="*/ 359 w 11242"/>
              <a:gd name="T73" fmla="*/ 7104 h 11312"/>
              <a:gd name="T74" fmla="*/ 1035 w 11242"/>
              <a:gd name="T75" fmla="*/ 9978 h 11312"/>
              <a:gd name="T76" fmla="*/ 2499 w 11242"/>
              <a:gd name="T77" fmla="*/ 10608 h 11312"/>
              <a:gd name="T78" fmla="*/ 3427 w 11242"/>
              <a:gd name="T79" fmla="*/ 7710 h 11312"/>
              <a:gd name="T80" fmla="*/ 2823 w 11242"/>
              <a:gd name="T81" fmla="*/ 6628 h 1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42" h="11312">
                <a:moveTo>
                  <a:pt x="5613" y="2910"/>
                </a:moveTo>
                <a:cubicBezTo>
                  <a:pt x="6179" y="2910"/>
                  <a:pt x="6690" y="2569"/>
                  <a:pt x="6906" y="2046"/>
                </a:cubicBezTo>
                <a:cubicBezTo>
                  <a:pt x="7123" y="1523"/>
                  <a:pt x="7003" y="920"/>
                  <a:pt x="6603" y="520"/>
                </a:cubicBezTo>
                <a:cubicBezTo>
                  <a:pt x="6203" y="120"/>
                  <a:pt x="5600" y="0"/>
                  <a:pt x="5077" y="217"/>
                </a:cubicBezTo>
                <a:cubicBezTo>
                  <a:pt x="4554" y="433"/>
                  <a:pt x="4213" y="944"/>
                  <a:pt x="4213" y="1510"/>
                </a:cubicBezTo>
                <a:cubicBezTo>
                  <a:pt x="4213" y="2283"/>
                  <a:pt x="4840" y="2910"/>
                  <a:pt x="5613" y="2910"/>
                </a:cubicBezTo>
                <a:close/>
                <a:moveTo>
                  <a:pt x="7391" y="4240"/>
                </a:moveTo>
                <a:cubicBezTo>
                  <a:pt x="7356" y="3882"/>
                  <a:pt x="7054" y="3610"/>
                  <a:pt x="6695" y="3612"/>
                </a:cubicBezTo>
                <a:lnTo>
                  <a:pt x="6313" y="3612"/>
                </a:lnTo>
                <a:cubicBezTo>
                  <a:pt x="6220" y="3612"/>
                  <a:pt x="6131" y="3648"/>
                  <a:pt x="6065" y="3714"/>
                </a:cubicBezTo>
                <a:lnTo>
                  <a:pt x="5613" y="4166"/>
                </a:lnTo>
                <a:lnTo>
                  <a:pt x="5161" y="3710"/>
                </a:lnTo>
                <a:cubicBezTo>
                  <a:pt x="5095" y="3644"/>
                  <a:pt x="5006" y="3608"/>
                  <a:pt x="4913" y="3608"/>
                </a:cubicBezTo>
                <a:lnTo>
                  <a:pt x="4531" y="3608"/>
                </a:lnTo>
                <a:cubicBezTo>
                  <a:pt x="4174" y="3606"/>
                  <a:pt x="3874" y="3874"/>
                  <a:pt x="3835" y="4228"/>
                </a:cubicBezTo>
                <a:lnTo>
                  <a:pt x="3517" y="6710"/>
                </a:lnTo>
                <a:cubicBezTo>
                  <a:pt x="3487" y="6921"/>
                  <a:pt x="3650" y="7110"/>
                  <a:pt x="3863" y="7110"/>
                </a:cubicBezTo>
                <a:lnTo>
                  <a:pt x="4241" y="7110"/>
                </a:lnTo>
                <a:lnTo>
                  <a:pt x="4535" y="10678"/>
                </a:lnTo>
                <a:cubicBezTo>
                  <a:pt x="4568" y="11037"/>
                  <a:pt x="4870" y="11312"/>
                  <a:pt x="5231" y="11310"/>
                </a:cubicBezTo>
                <a:lnTo>
                  <a:pt x="5997" y="11310"/>
                </a:lnTo>
                <a:cubicBezTo>
                  <a:pt x="6358" y="11309"/>
                  <a:pt x="6660" y="11034"/>
                  <a:pt x="6693" y="10674"/>
                </a:cubicBezTo>
                <a:lnTo>
                  <a:pt x="6985" y="7110"/>
                </a:lnTo>
                <a:lnTo>
                  <a:pt x="7361" y="7110"/>
                </a:lnTo>
                <a:cubicBezTo>
                  <a:pt x="7462" y="7110"/>
                  <a:pt x="7558" y="7066"/>
                  <a:pt x="7625" y="6990"/>
                </a:cubicBezTo>
                <a:cubicBezTo>
                  <a:pt x="7693" y="6914"/>
                  <a:pt x="7724" y="6811"/>
                  <a:pt x="7709" y="6710"/>
                </a:cubicBezTo>
                <a:lnTo>
                  <a:pt x="7391" y="4240"/>
                </a:lnTo>
                <a:close/>
                <a:moveTo>
                  <a:pt x="9111" y="2910"/>
                </a:moveTo>
                <a:cubicBezTo>
                  <a:pt x="9677" y="2910"/>
                  <a:pt x="10188" y="2569"/>
                  <a:pt x="10404" y="2046"/>
                </a:cubicBezTo>
                <a:cubicBezTo>
                  <a:pt x="10621" y="1523"/>
                  <a:pt x="10501" y="920"/>
                  <a:pt x="10101" y="520"/>
                </a:cubicBezTo>
                <a:cubicBezTo>
                  <a:pt x="9701" y="120"/>
                  <a:pt x="9098" y="0"/>
                  <a:pt x="8575" y="217"/>
                </a:cubicBezTo>
                <a:cubicBezTo>
                  <a:pt x="8052" y="433"/>
                  <a:pt x="7711" y="944"/>
                  <a:pt x="7711" y="1510"/>
                </a:cubicBezTo>
                <a:cubicBezTo>
                  <a:pt x="7711" y="2283"/>
                  <a:pt x="8338" y="2910"/>
                  <a:pt x="9111" y="2910"/>
                </a:cubicBezTo>
                <a:close/>
                <a:moveTo>
                  <a:pt x="2115" y="1512"/>
                </a:moveTo>
                <a:close/>
                <a:moveTo>
                  <a:pt x="715" y="1512"/>
                </a:moveTo>
                <a:cubicBezTo>
                  <a:pt x="715" y="2285"/>
                  <a:pt x="1342" y="2912"/>
                  <a:pt x="2115" y="2912"/>
                </a:cubicBezTo>
                <a:cubicBezTo>
                  <a:pt x="2888" y="2912"/>
                  <a:pt x="3515" y="2285"/>
                  <a:pt x="3515" y="1512"/>
                </a:cubicBezTo>
                <a:cubicBezTo>
                  <a:pt x="3515" y="739"/>
                  <a:pt x="2888" y="112"/>
                  <a:pt x="2115" y="112"/>
                </a:cubicBezTo>
                <a:cubicBezTo>
                  <a:pt x="1342" y="112"/>
                  <a:pt x="715" y="739"/>
                  <a:pt x="715" y="1512"/>
                </a:cubicBezTo>
                <a:close/>
                <a:moveTo>
                  <a:pt x="11213" y="6710"/>
                </a:moveTo>
                <a:lnTo>
                  <a:pt x="10889" y="4242"/>
                </a:lnTo>
                <a:cubicBezTo>
                  <a:pt x="10855" y="3884"/>
                  <a:pt x="10554" y="3611"/>
                  <a:pt x="10195" y="3612"/>
                </a:cubicBezTo>
                <a:lnTo>
                  <a:pt x="9813" y="3612"/>
                </a:lnTo>
                <a:cubicBezTo>
                  <a:pt x="9720" y="3612"/>
                  <a:pt x="9631" y="3648"/>
                  <a:pt x="9565" y="3714"/>
                </a:cubicBezTo>
                <a:lnTo>
                  <a:pt x="9113" y="4166"/>
                </a:lnTo>
                <a:lnTo>
                  <a:pt x="8659" y="3710"/>
                </a:lnTo>
                <a:cubicBezTo>
                  <a:pt x="8593" y="3646"/>
                  <a:pt x="8505" y="3611"/>
                  <a:pt x="8413" y="3612"/>
                </a:cubicBezTo>
                <a:lnTo>
                  <a:pt x="8029" y="3612"/>
                </a:lnTo>
                <a:cubicBezTo>
                  <a:pt x="7987" y="3615"/>
                  <a:pt x="7946" y="3623"/>
                  <a:pt x="7905" y="3634"/>
                </a:cubicBezTo>
                <a:cubicBezTo>
                  <a:pt x="8001" y="3795"/>
                  <a:pt x="8063" y="3974"/>
                  <a:pt x="8087" y="4160"/>
                </a:cubicBezTo>
                <a:lnTo>
                  <a:pt x="8413" y="6626"/>
                </a:lnTo>
                <a:cubicBezTo>
                  <a:pt x="8452" y="6927"/>
                  <a:pt x="8359" y="7230"/>
                  <a:pt x="8157" y="7456"/>
                </a:cubicBezTo>
                <a:cubicBezTo>
                  <a:pt x="8058" y="7566"/>
                  <a:pt x="7937" y="7652"/>
                  <a:pt x="7801" y="7710"/>
                </a:cubicBezTo>
                <a:lnTo>
                  <a:pt x="8033" y="9978"/>
                </a:lnTo>
                <a:cubicBezTo>
                  <a:pt x="8068" y="10336"/>
                  <a:pt x="8369" y="10609"/>
                  <a:pt x="8729" y="10608"/>
                </a:cubicBezTo>
                <a:lnTo>
                  <a:pt x="9495" y="10608"/>
                </a:lnTo>
                <a:cubicBezTo>
                  <a:pt x="9857" y="10608"/>
                  <a:pt x="10159" y="10332"/>
                  <a:pt x="10191" y="9972"/>
                </a:cubicBezTo>
                <a:lnTo>
                  <a:pt x="10483" y="7110"/>
                </a:lnTo>
                <a:lnTo>
                  <a:pt x="10861" y="7110"/>
                </a:lnTo>
                <a:cubicBezTo>
                  <a:pt x="11076" y="7112"/>
                  <a:pt x="11242" y="6923"/>
                  <a:pt x="11213" y="6710"/>
                </a:cubicBezTo>
                <a:close/>
                <a:moveTo>
                  <a:pt x="2823" y="6628"/>
                </a:moveTo>
                <a:lnTo>
                  <a:pt x="3141" y="4142"/>
                </a:lnTo>
                <a:cubicBezTo>
                  <a:pt x="3162" y="3962"/>
                  <a:pt x="3221" y="3789"/>
                  <a:pt x="3315" y="3634"/>
                </a:cubicBezTo>
                <a:cubicBezTo>
                  <a:pt x="3277" y="3622"/>
                  <a:pt x="3237" y="3615"/>
                  <a:pt x="3197" y="3612"/>
                </a:cubicBezTo>
                <a:lnTo>
                  <a:pt x="2813" y="3612"/>
                </a:lnTo>
                <a:cubicBezTo>
                  <a:pt x="2720" y="3612"/>
                  <a:pt x="2631" y="3648"/>
                  <a:pt x="2565" y="3714"/>
                </a:cubicBezTo>
                <a:lnTo>
                  <a:pt x="2113" y="4166"/>
                </a:lnTo>
                <a:lnTo>
                  <a:pt x="1663" y="3710"/>
                </a:lnTo>
                <a:cubicBezTo>
                  <a:pt x="1596" y="3645"/>
                  <a:pt x="1506" y="3610"/>
                  <a:pt x="1413" y="3612"/>
                </a:cubicBezTo>
                <a:lnTo>
                  <a:pt x="1033" y="3612"/>
                </a:lnTo>
                <a:cubicBezTo>
                  <a:pt x="676" y="3609"/>
                  <a:pt x="375" y="3877"/>
                  <a:pt x="337" y="4232"/>
                </a:cubicBezTo>
                <a:lnTo>
                  <a:pt x="13" y="6710"/>
                </a:lnTo>
                <a:cubicBezTo>
                  <a:pt x="0" y="6809"/>
                  <a:pt x="30" y="6909"/>
                  <a:pt x="97" y="6984"/>
                </a:cubicBezTo>
                <a:cubicBezTo>
                  <a:pt x="163" y="7060"/>
                  <a:pt x="258" y="7104"/>
                  <a:pt x="359" y="7104"/>
                </a:cubicBezTo>
                <a:lnTo>
                  <a:pt x="743" y="7104"/>
                </a:lnTo>
                <a:lnTo>
                  <a:pt x="1035" y="9978"/>
                </a:lnTo>
                <a:cubicBezTo>
                  <a:pt x="1070" y="10336"/>
                  <a:pt x="1371" y="10609"/>
                  <a:pt x="1731" y="10608"/>
                </a:cubicBezTo>
                <a:lnTo>
                  <a:pt x="2499" y="10608"/>
                </a:lnTo>
                <a:cubicBezTo>
                  <a:pt x="2860" y="10607"/>
                  <a:pt x="3162" y="10332"/>
                  <a:pt x="3195" y="9972"/>
                </a:cubicBezTo>
                <a:lnTo>
                  <a:pt x="3427" y="7710"/>
                </a:lnTo>
                <a:cubicBezTo>
                  <a:pt x="3294" y="7651"/>
                  <a:pt x="3174" y="7566"/>
                  <a:pt x="3075" y="7460"/>
                </a:cubicBezTo>
                <a:cubicBezTo>
                  <a:pt x="2875" y="7232"/>
                  <a:pt x="2783" y="6929"/>
                  <a:pt x="2823" y="6628"/>
                </a:cubicBezTo>
                <a:close/>
              </a:path>
            </a:pathLst>
          </a:custGeom>
          <a:solidFill>
            <a:srgbClr val="56C4D2"/>
          </a:solidFill>
          <a:ln>
            <a:noFill/>
          </a:ln>
        </p:spPr>
        <p:txBody>
          <a:bodyPr/>
          <a:lstStyle/>
          <a:p>
            <a:pPr fontAlgn="ctr"/>
            <a:endParaRPr lang="en-US" altLang="zh-CN" sz="1599" dirty="0">
              <a:latin typeface="Huawei Sans" panose="020C0503030203020204" pitchFamily="34" charset="0"/>
            </a:endParaRPr>
          </a:p>
        </p:txBody>
      </p:sp>
      <p:sp>
        <p:nvSpPr>
          <p:cNvPr id="56" name="i$1îḋê">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7E533E4E-90F1-495A-A519-E3640B2B43B6}"/>
              </a:ext>
            </a:extLst>
          </p:cNvPr>
          <p:cNvSpPr/>
          <p:nvPr/>
        </p:nvSpPr>
        <p:spPr bwMode="gray">
          <a:xfrm>
            <a:off x="4293287" y="2145756"/>
            <a:ext cx="380851" cy="380851"/>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lnSpc>
                <a:spcPct val="120000"/>
              </a:lnSpc>
            </a:pPr>
            <a:r>
              <a:rPr lang="en-US" sz="1400" b="1" dirty="0">
                <a:solidFill>
                  <a:schemeClr val="tx1"/>
                </a:solidFill>
                <a:latin typeface="Huawei Sans" panose="020C0503030203020204" pitchFamily="34" charset="0"/>
              </a:rPr>
              <a:t>1</a:t>
            </a:r>
          </a:p>
        </p:txBody>
      </p:sp>
      <p:sp>
        <p:nvSpPr>
          <p:cNvPr id="57" name="iśḻîḍ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BC9B640D-FEDC-4E45-B8A9-A08A437F8419}"/>
              </a:ext>
            </a:extLst>
          </p:cNvPr>
          <p:cNvSpPr/>
          <p:nvPr/>
        </p:nvSpPr>
        <p:spPr bwMode="gray">
          <a:xfrm>
            <a:off x="6627563" y="2145756"/>
            <a:ext cx="380851" cy="380851"/>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lnSpc>
                <a:spcPct val="120000"/>
              </a:lnSpc>
            </a:pPr>
            <a:r>
              <a:rPr lang="en-US" sz="1400" b="1" dirty="0">
                <a:solidFill>
                  <a:schemeClr val="tx1"/>
                </a:solidFill>
                <a:latin typeface="Huawei Sans" panose="020C0503030203020204" pitchFamily="34" charset="0"/>
              </a:rPr>
              <a:t>2</a:t>
            </a:r>
          </a:p>
        </p:txBody>
      </p:sp>
      <p:sp>
        <p:nvSpPr>
          <p:cNvPr id="58" name="işľíď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D410D5E9-8C47-4F35-905A-659252FD3056}"/>
              </a:ext>
            </a:extLst>
          </p:cNvPr>
          <p:cNvSpPr/>
          <p:nvPr/>
        </p:nvSpPr>
        <p:spPr bwMode="gray">
          <a:xfrm>
            <a:off x="8839439" y="2145756"/>
            <a:ext cx="380851" cy="380851"/>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lnSpc>
                <a:spcPct val="120000"/>
              </a:lnSpc>
            </a:pPr>
            <a:r>
              <a:rPr lang="en-US" sz="1400" b="1" dirty="0">
                <a:solidFill>
                  <a:schemeClr val="tx1"/>
                </a:solidFill>
                <a:latin typeface="Huawei Sans" panose="020C0503030203020204" pitchFamily="34" charset="0"/>
              </a:rPr>
              <a:t>3</a:t>
            </a:r>
          </a:p>
        </p:txBody>
      </p:sp>
      <p:sp>
        <p:nvSpPr>
          <p:cNvPr id="59" name="iŝļiḋe">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EEF92782-F1C9-4064-A506-7BD15711A8E7}"/>
              </a:ext>
            </a:extLst>
          </p:cNvPr>
          <p:cNvSpPr txBox="1"/>
          <p:nvPr/>
        </p:nvSpPr>
        <p:spPr bwMode="gray">
          <a:xfrm>
            <a:off x="3691651" y="3635416"/>
            <a:ext cx="1584123"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399" b="1" dirty="0">
                <a:latin typeface="Huawei Sans" panose="020C0503030203020204" pitchFamily="34" charset="0"/>
              </a:rPr>
              <a:t>Participant List</a:t>
            </a:r>
            <a:endParaRPr lang="en-US" altLang="zh-CN" sz="1399" b="1" dirty="0">
              <a:latin typeface="Huawei Sans" panose="020C0503030203020204" pitchFamily="34" charset="0"/>
            </a:endParaRPr>
          </a:p>
        </p:txBody>
      </p:sp>
      <p:sp>
        <p:nvSpPr>
          <p:cNvPr id="60"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3691651" y="4188688"/>
            <a:ext cx="1584123"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Party A</a:t>
            </a:r>
            <a:endParaRPr lang="en-US" altLang="zh-CN" sz="1200" dirty="0">
              <a:latin typeface="Huawei Sans" panose="020C0503030203020204" pitchFamily="34" charset="0"/>
            </a:endParaRPr>
          </a:p>
        </p:txBody>
      </p:sp>
      <p:sp>
        <p:nvSpPr>
          <p:cNvPr id="138"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3691651" y="4950843"/>
            <a:ext cx="1584123"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Party B</a:t>
            </a:r>
            <a:endParaRPr lang="en-US" altLang="zh-CN" sz="1200" dirty="0">
              <a:latin typeface="Huawei Sans" panose="020C0503030203020204" pitchFamily="34" charset="0"/>
            </a:endParaRPr>
          </a:p>
        </p:txBody>
      </p:sp>
      <p:sp>
        <p:nvSpPr>
          <p:cNvPr id="139"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3691651" y="5668874"/>
            <a:ext cx="1584123"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Supervisor</a:t>
            </a:r>
            <a:endParaRPr lang="en-US" altLang="zh-CN" sz="1200" dirty="0">
              <a:latin typeface="Huawei Sans" panose="020C0503030203020204" pitchFamily="34" charset="0"/>
            </a:endParaRPr>
          </a:p>
        </p:txBody>
      </p:sp>
      <p:sp>
        <p:nvSpPr>
          <p:cNvPr id="140" name="resume_154980"/>
          <p:cNvSpPr>
            <a:spLocks noChangeAspect="1"/>
          </p:cNvSpPr>
          <p:nvPr/>
        </p:nvSpPr>
        <p:spPr bwMode="gray">
          <a:xfrm>
            <a:off x="6513267" y="2863859"/>
            <a:ext cx="609447" cy="608591"/>
          </a:xfrm>
          <a:custGeom>
            <a:avLst/>
            <a:gdLst>
              <a:gd name="connsiteX0" fmla="*/ 476271 w 607614"/>
              <a:gd name="connsiteY0" fmla="*/ 555954 h 606761"/>
              <a:gd name="connsiteX1" fmla="*/ 496009 w 607614"/>
              <a:gd name="connsiteY1" fmla="*/ 555954 h 606761"/>
              <a:gd name="connsiteX2" fmla="*/ 496009 w 607614"/>
              <a:gd name="connsiteY2" fmla="*/ 576423 h 606761"/>
              <a:gd name="connsiteX3" fmla="*/ 476271 w 607614"/>
              <a:gd name="connsiteY3" fmla="*/ 576423 h 606761"/>
              <a:gd name="connsiteX4" fmla="*/ 283277 w 607614"/>
              <a:gd name="connsiteY4" fmla="*/ 536216 h 606761"/>
              <a:gd name="connsiteX5" fmla="*/ 303868 w 607614"/>
              <a:gd name="connsiteY5" fmla="*/ 536216 h 606761"/>
              <a:gd name="connsiteX6" fmla="*/ 303868 w 607614"/>
              <a:gd name="connsiteY6" fmla="*/ 555954 h 606761"/>
              <a:gd name="connsiteX7" fmla="*/ 283277 w 607614"/>
              <a:gd name="connsiteY7" fmla="*/ 555954 h 606761"/>
              <a:gd name="connsiteX8" fmla="*/ 243070 w 607614"/>
              <a:gd name="connsiteY8" fmla="*/ 536216 h 606761"/>
              <a:gd name="connsiteX9" fmla="*/ 263539 w 607614"/>
              <a:gd name="connsiteY9" fmla="*/ 536216 h 606761"/>
              <a:gd name="connsiteX10" fmla="*/ 263539 w 607614"/>
              <a:gd name="connsiteY10" fmla="*/ 555954 h 606761"/>
              <a:gd name="connsiteX11" fmla="*/ 243070 w 607614"/>
              <a:gd name="connsiteY11" fmla="*/ 555954 h 606761"/>
              <a:gd name="connsiteX12" fmla="*/ 202741 w 607614"/>
              <a:gd name="connsiteY12" fmla="*/ 536216 h 606761"/>
              <a:gd name="connsiteX13" fmla="*/ 222601 w 607614"/>
              <a:gd name="connsiteY13" fmla="*/ 536216 h 606761"/>
              <a:gd name="connsiteX14" fmla="*/ 222601 w 607614"/>
              <a:gd name="connsiteY14" fmla="*/ 555954 h 606761"/>
              <a:gd name="connsiteX15" fmla="*/ 202741 w 607614"/>
              <a:gd name="connsiteY15" fmla="*/ 555954 h 606761"/>
              <a:gd name="connsiteX16" fmla="*/ 142065 w 607614"/>
              <a:gd name="connsiteY16" fmla="*/ 536216 h 606761"/>
              <a:gd name="connsiteX17" fmla="*/ 161803 w 607614"/>
              <a:gd name="connsiteY17" fmla="*/ 536216 h 606761"/>
              <a:gd name="connsiteX18" fmla="*/ 161803 w 607614"/>
              <a:gd name="connsiteY18" fmla="*/ 555954 h 606761"/>
              <a:gd name="connsiteX19" fmla="*/ 142065 w 607614"/>
              <a:gd name="connsiteY19" fmla="*/ 555954 h 606761"/>
              <a:gd name="connsiteX20" fmla="*/ 101005 w 607614"/>
              <a:gd name="connsiteY20" fmla="*/ 536216 h 606761"/>
              <a:gd name="connsiteX21" fmla="*/ 121474 w 607614"/>
              <a:gd name="connsiteY21" fmla="*/ 536216 h 606761"/>
              <a:gd name="connsiteX22" fmla="*/ 121474 w 607614"/>
              <a:gd name="connsiteY22" fmla="*/ 555954 h 606761"/>
              <a:gd name="connsiteX23" fmla="*/ 101005 w 607614"/>
              <a:gd name="connsiteY23" fmla="*/ 555954 h 606761"/>
              <a:gd name="connsiteX24" fmla="*/ 60798 w 607614"/>
              <a:gd name="connsiteY24" fmla="*/ 536216 h 606761"/>
              <a:gd name="connsiteX25" fmla="*/ 81267 w 607614"/>
              <a:gd name="connsiteY25" fmla="*/ 536216 h 606761"/>
              <a:gd name="connsiteX26" fmla="*/ 81267 w 607614"/>
              <a:gd name="connsiteY26" fmla="*/ 555954 h 606761"/>
              <a:gd name="connsiteX27" fmla="*/ 60798 w 607614"/>
              <a:gd name="connsiteY27" fmla="*/ 555954 h 606761"/>
              <a:gd name="connsiteX28" fmla="*/ 476271 w 607614"/>
              <a:gd name="connsiteY28" fmla="*/ 515747 h 606761"/>
              <a:gd name="connsiteX29" fmla="*/ 496009 w 607614"/>
              <a:gd name="connsiteY29" fmla="*/ 515747 h 606761"/>
              <a:gd name="connsiteX30" fmla="*/ 496009 w 607614"/>
              <a:gd name="connsiteY30" fmla="*/ 536216 h 606761"/>
              <a:gd name="connsiteX31" fmla="*/ 476271 w 607614"/>
              <a:gd name="connsiteY31" fmla="*/ 536216 h 606761"/>
              <a:gd name="connsiteX32" fmla="*/ 536947 w 607614"/>
              <a:gd name="connsiteY32" fmla="*/ 495278 h 606761"/>
              <a:gd name="connsiteX33" fmla="*/ 556685 w 607614"/>
              <a:gd name="connsiteY33" fmla="*/ 495278 h 606761"/>
              <a:gd name="connsiteX34" fmla="*/ 556685 w 607614"/>
              <a:gd name="connsiteY34" fmla="*/ 606761 h 606761"/>
              <a:gd name="connsiteX35" fmla="*/ 536947 w 607614"/>
              <a:gd name="connsiteY35" fmla="*/ 606761 h 606761"/>
              <a:gd name="connsiteX36" fmla="*/ 415473 w 607614"/>
              <a:gd name="connsiteY36" fmla="*/ 495278 h 606761"/>
              <a:gd name="connsiteX37" fmla="*/ 435211 w 607614"/>
              <a:gd name="connsiteY37" fmla="*/ 495278 h 606761"/>
              <a:gd name="connsiteX38" fmla="*/ 435211 w 607614"/>
              <a:gd name="connsiteY38" fmla="*/ 606761 h 606761"/>
              <a:gd name="connsiteX39" fmla="*/ 415473 w 607614"/>
              <a:gd name="connsiteY39" fmla="*/ 606761 h 606761"/>
              <a:gd name="connsiteX40" fmla="*/ 283277 w 607614"/>
              <a:gd name="connsiteY40" fmla="*/ 495278 h 606761"/>
              <a:gd name="connsiteX41" fmla="*/ 303868 w 607614"/>
              <a:gd name="connsiteY41" fmla="*/ 495278 h 606761"/>
              <a:gd name="connsiteX42" fmla="*/ 303868 w 607614"/>
              <a:gd name="connsiteY42" fmla="*/ 515747 h 606761"/>
              <a:gd name="connsiteX43" fmla="*/ 283277 w 607614"/>
              <a:gd name="connsiteY43" fmla="*/ 515747 h 606761"/>
              <a:gd name="connsiteX44" fmla="*/ 243070 w 607614"/>
              <a:gd name="connsiteY44" fmla="*/ 495278 h 606761"/>
              <a:gd name="connsiteX45" fmla="*/ 263539 w 607614"/>
              <a:gd name="connsiteY45" fmla="*/ 495278 h 606761"/>
              <a:gd name="connsiteX46" fmla="*/ 263539 w 607614"/>
              <a:gd name="connsiteY46" fmla="*/ 515747 h 606761"/>
              <a:gd name="connsiteX47" fmla="*/ 243070 w 607614"/>
              <a:gd name="connsiteY47" fmla="*/ 515747 h 606761"/>
              <a:gd name="connsiteX48" fmla="*/ 202741 w 607614"/>
              <a:gd name="connsiteY48" fmla="*/ 495278 h 606761"/>
              <a:gd name="connsiteX49" fmla="*/ 222601 w 607614"/>
              <a:gd name="connsiteY49" fmla="*/ 495278 h 606761"/>
              <a:gd name="connsiteX50" fmla="*/ 222601 w 607614"/>
              <a:gd name="connsiteY50" fmla="*/ 515747 h 606761"/>
              <a:gd name="connsiteX51" fmla="*/ 202741 w 607614"/>
              <a:gd name="connsiteY51" fmla="*/ 515747 h 606761"/>
              <a:gd name="connsiteX52" fmla="*/ 142065 w 607614"/>
              <a:gd name="connsiteY52" fmla="*/ 495278 h 606761"/>
              <a:gd name="connsiteX53" fmla="*/ 161803 w 607614"/>
              <a:gd name="connsiteY53" fmla="*/ 495278 h 606761"/>
              <a:gd name="connsiteX54" fmla="*/ 161803 w 607614"/>
              <a:gd name="connsiteY54" fmla="*/ 515747 h 606761"/>
              <a:gd name="connsiteX55" fmla="*/ 142065 w 607614"/>
              <a:gd name="connsiteY55" fmla="*/ 515747 h 606761"/>
              <a:gd name="connsiteX56" fmla="*/ 101005 w 607614"/>
              <a:gd name="connsiteY56" fmla="*/ 495278 h 606761"/>
              <a:gd name="connsiteX57" fmla="*/ 121474 w 607614"/>
              <a:gd name="connsiteY57" fmla="*/ 495278 h 606761"/>
              <a:gd name="connsiteX58" fmla="*/ 121474 w 607614"/>
              <a:gd name="connsiteY58" fmla="*/ 515747 h 606761"/>
              <a:gd name="connsiteX59" fmla="*/ 101005 w 607614"/>
              <a:gd name="connsiteY59" fmla="*/ 515747 h 606761"/>
              <a:gd name="connsiteX60" fmla="*/ 60798 w 607614"/>
              <a:gd name="connsiteY60" fmla="*/ 495278 h 606761"/>
              <a:gd name="connsiteX61" fmla="*/ 81267 w 607614"/>
              <a:gd name="connsiteY61" fmla="*/ 495278 h 606761"/>
              <a:gd name="connsiteX62" fmla="*/ 81267 w 607614"/>
              <a:gd name="connsiteY62" fmla="*/ 515747 h 606761"/>
              <a:gd name="connsiteX63" fmla="*/ 60798 w 607614"/>
              <a:gd name="connsiteY63" fmla="*/ 515747 h 606761"/>
              <a:gd name="connsiteX64" fmla="*/ 283277 w 607614"/>
              <a:gd name="connsiteY64" fmla="*/ 455071 h 606761"/>
              <a:gd name="connsiteX65" fmla="*/ 303868 w 607614"/>
              <a:gd name="connsiteY65" fmla="*/ 455071 h 606761"/>
              <a:gd name="connsiteX66" fmla="*/ 303868 w 607614"/>
              <a:gd name="connsiteY66" fmla="*/ 475540 h 606761"/>
              <a:gd name="connsiteX67" fmla="*/ 283277 w 607614"/>
              <a:gd name="connsiteY67" fmla="*/ 475540 h 606761"/>
              <a:gd name="connsiteX68" fmla="*/ 243070 w 607614"/>
              <a:gd name="connsiteY68" fmla="*/ 455071 h 606761"/>
              <a:gd name="connsiteX69" fmla="*/ 263539 w 607614"/>
              <a:gd name="connsiteY69" fmla="*/ 455071 h 606761"/>
              <a:gd name="connsiteX70" fmla="*/ 263539 w 607614"/>
              <a:gd name="connsiteY70" fmla="*/ 475540 h 606761"/>
              <a:gd name="connsiteX71" fmla="*/ 243070 w 607614"/>
              <a:gd name="connsiteY71" fmla="*/ 475540 h 606761"/>
              <a:gd name="connsiteX72" fmla="*/ 202741 w 607614"/>
              <a:gd name="connsiteY72" fmla="*/ 455071 h 606761"/>
              <a:gd name="connsiteX73" fmla="*/ 222601 w 607614"/>
              <a:gd name="connsiteY73" fmla="*/ 455071 h 606761"/>
              <a:gd name="connsiteX74" fmla="*/ 222601 w 607614"/>
              <a:gd name="connsiteY74" fmla="*/ 475540 h 606761"/>
              <a:gd name="connsiteX75" fmla="*/ 202741 w 607614"/>
              <a:gd name="connsiteY75" fmla="*/ 475540 h 606761"/>
              <a:gd name="connsiteX76" fmla="*/ 142065 w 607614"/>
              <a:gd name="connsiteY76" fmla="*/ 455071 h 606761"/>
              <a:gd name="connsiteX77" fmla="*/ 161803 w 607614"/>
              <a:gd name="connsiteY77" fmla="*/ 455071 h 606761"/>
              <a:gd name="connsiteX78" fmla="*/ 161803 w 607614"/>
              <a:gd name="connsiteY78" fmla="*/ 475540 h 606761"/>
              <a:gd name="connsiteX79" fmla="*/ 142065 w 607614"/>
              <a:gd name="connsiteY79" fmla="*/ 475540 h 606761"/>
              <a:gd name="connsiteX80" fmla="*/ 101005 w 607614"/>
              <a:gd name="connsiteY80" fmla="*/ 455071 h 606761"/>
              <a:gd name="connsiteX81" fmla="*/ 121474 w 607614"/>
              <a:gd name="connsiteY81" fmla="*/ 455071 h 606761"/>
              <a:gd name="connsiteX82" fmla="*/ 121474 w 607614"/>
              <a:gd name="connsiteY82" fmla="*/ 475540 h 606761"/>
              <a:gd name="connsiteX83" fmla="*/ 101005 w 607614"/>
              <a:gd name="connsiteY83" fmla="*/ 475540 h 606761"/>
              <a:gd name="connsiteX84" fmla="*/ 60798 w 607614"/>
              <a:gd name="connsiteY84" fmla="*/ 455071 h 606761"/>
              <a:gd name="connsiteX85" fmla="*/ 81267 w 607614"/>
              <a:gd name="connsiteY85" fmla="*/ 455071 h 606761"/>
              <a:gd name="connsiteX86" fmla="*/ 81267 w 607614"/>
              <a:gd name="connsiteY86" fmla="*/ 475540 h 606761"/>
              <a:gd name="connsiteX87" fmla="*/ 60798 w 607614"/>
              <a:gd name="connsiteY87" fmla="*/ 475540 h 606761"/>
              <a:gd name="connsiteX88" fmla="*/ 470887 w 607614"/>
              <a:gd name="connsiteY88" fmla="*/ 414873 h 606761"/>
              <a:gd name="connsiteX89" fmla="*/ 486839 w 607614"/>
              <a:gd name="connsiteY89" fmla="*/ 457346 h 606761"/>
              <a:gd name="connsiteX90" fmla="*/ 503550 w 607614"/>
              <a:gd name="connsiteY90" fmla="*/ 414873 h 606761"/>
              <a:gd name="connsiteX91" fmla="*/ 202741 w 607614"/>
              <a:gd name="connsiteY91" fmla="*/ 404264 h 606761"/>
              <a:gd name="connsiteX92" fmla="*/ 303868 w 607614"/>
              <a:gd name="connsiteY92" fmla="*/ 404264 h 606761"/>
              <a:gd name="connsiteX93" fmla="*/ 303868 w 607614"/>
              <a:gd name="connsiteY93" fmla="*/ 424733 h 606761"/>
              <a:gd name="connsiteX94" fmla="*/ 202741 w 607614"/>
              <a:gd name="connsiteY94" fmla="*/ 424733 h 606761"/>
              <a:gd name="connsiteX95" fmla="*/ 60798 w 607614"/>
              <a:gd name="connsiteY95" fmla="*/ 404264 h 606761"/>
              <a:gd name="connsiteX96" fmla="*/ 161803 w 607614"/>
              <a:gd name="connsiteY96" fmla="*/ 404264 h 606761"/>
              <a:gd name="connsiteX97" fmla="*/ 161803 w 607614"/>
              <a:gd name="connsiteY97" fmla="*/ 424733 h 606761"/>
              <a:gd name="connsiteX98" fmla="*/ 60798 w 607614"/>
              <a:gd name="connsiteY98" fmla="*/ 424733 h 606761"/>
              <a:gd name="connsiteX99" fmla="*/ 435186 w 607614"/>
              <a:gd name="connsiteY99" fmla="*/ 394395 h 606761"/>
              <a:gd name="connsiteX100" fmla="*/ 536972 w 607614"/>
              <a:gd name="connsiteY100" fmla="*/ 394395 h 606761"/>
              <a:gd name="connsiteX101" fmla="*/ 607614 w 607614"/>
              <a:gd name="connsiteY101" fmla="*/ 464931 h 606761"/>
              <a:gd name="connsiteX102" fmla="*/ 607614 w 607614"/>
              <a:gd name="connsiteY102" fmla="*/ 606761 h 606761"/>
              <a:gd name="connsiteX103" fmla="*/ 587105 w 607614"/>
              <a:gd name="connsiteY103" fmla="*/ 606761 h 606761"/>
              <a:gd name="connsiteX104" fmla="*/ 587105 w 607614"/>
              <a:gd name="connsiteY104" fmla="*/ 464931 h 606761"/>
              <a:gd name="connsiteX105" fmla="*/ 536972 w 607614"/>
              <a:gd name="connsiteY105" fmla="*/ 414873 h 606761"/>
              <a:gd name="connsiteX106" fmla="*/ 525578 w 607614"/>
              <a:gd name="connsiteY106" fmla="*/ 414873 h 606761"/>
              <a:gd name="connsiteX107" fmla="*/ 497473 w 607614"/>
              <a:gd name="connsiteY107" fmla="*/ 489201 h 606761"/>
              <a:gd name="connsiteX108" fmla="*/ 486079 w 607614"/>
              <a:gd name="connsiteY108" fmla="*/ 495269 h 606761"/>
              <a:gd name="connsiteX109" fmla="*/ 476964 w 607614"/>
              <a:gd name="connsiteY109" fmla="*/ 489201 h 606761"/>
              <a:gd name="connsiteX110" fmla="*/ 448859 w 607614"/>
              <a:gd name="connsiteY110" fmla="*/ 414873 h 606761"/>
              <a:gd name="connsiteX111" fmla="*/ 435186 w 607614"/>
              <a:gd name="connsiteY111" fmla="*/ 414873 h 606761"/>
              <a:gd name="connsiteX112" fmla="*/ 385053 w 607614"/>
              <a:gd name="connsiteY112" fmla="*/ 464931 h 606761"/>
              <a:gd name="connsiteX113" fmla="*/ 385053 w 607614"/>
              <a:gd name="connsiteY113" fmla="*/ 606761 h 606761"/>
              <a:gd name="connsiteX114" fmla="*/ 364544 w 607614"/>
              <a:gd name="connsiteY114" fmla="*/ 606761 h 606761"/>
              <a:gd name="connsiteX115" fmla="*/ 364544 w 607614"/>
              <a:gd name="connsiteY115" fmla="*/ 464931 h 606761"/>
              <a:gd name="connsiteX116" fmla="*/ 435186 w 607614"/>
              <a:gd name="connsiteY116" fmla="*/ 394395 h 606761"/>
              <a:gd name="connsiteX117" fmla="*/ 202741 w 607614"/>
              <a:gd name="connsiteY117" fmla="*/ 364057 h 606761"/>
              <a:gd name="connsiteX118" fmla="*/ 303868 w 607614"/>
              <a:gd name="connsiteY118" fmla="*/ 364057 h 606761"/>
              <a:gd name="connsiteX119" fmla="*/ 303868 w 607614"/>
              <a:gd name="connsiteY119" fmla="*/ 384526 h 606761"/>
              <a:gd name="connsiteX120" fmla="*/ 202741 w 607614"/>
              <a:gd name="connsiteY120" fmla="*/ 384526 h 606761"/>
              <a:gd name="connsiteX121" fmla="*/ 60798 w 607614"/>
              <a:gd name="connsiteY121" fmla="*/ 364057 h 606761"/>
              <a:gd name="connsiteX122" fmla="*/ 161803 w 607614"/>
              <a:gd name="connsiteY122" fmla="*/ 364057 h 606761"/>
              <a:gd name="connsiteX123" fmla="*/ 161803 w 607614"/>
              <a:gd name="connsiteY123" fmla="*/ 384526 h 606761"/>
              <a:gd name="connsiteX124" fmla="*/ 60798 w 607614"/>
              <a:gd name="connsiteY124" fmla="*/ 384526 h 606761"/>
              <a:gd name="connsiteX125" fmla="*/ 344075 w 607614"/>
              <a:gd name="connsiteY125" fmla="*/ 323850 h 606761"/>
              <a:gd name="connsiteX126" fmla="*/ 395004 w 607614"/>
              <a:gd name="connsiteY126" fmla="*/ 323850 h 606761"/>
              <a:gd name="connsiteX127" fmla="*/ 395004 w 607614"/>
              <a:gd name="connsiteY127" fmla="*/ 343588 h 606761"/>
              <a:gd name="connsiteX128" fmla="*/ 344075 w 607614"/>
              <a:gd name="connsiteY128" fmla="*/ 343588 h 606761"/>
              <a:gd name="connsiteX129" fmla="*/ 202741 w 607614"/>
              <a:gd name="connsiteY129" fmla="*/ 323850 h 606761"/>
              <a:gd name="connsiteX130" fmla="*/ 303868 w 607614"/>
              <a:gd name="connsiteY130" fmla="*/ 323850 h 606761"/>
              <a:gd name="connsiteX131" fmla="*/ 303868 w 607614"/>
              <a:gd name="connsiteY131" fmla="*/ 343588 h 606761"/>
              <a:gd name="connsiteX132" fmla="*/ 202741 w 607614"/>
              <a:gd name="connsiteY132" fmla="*/ 343588 h 606761"/>
              <a:gd name="connsiteX133" fmla="*/ 60798 w 607614"/>
              <a:gd name="connsiteY133" fmla="*/ 323850 h 606761"/>
              <a:gd name="connsiteX134" fmla="*/ 161803 w 607614"/>
              <a:gd name="connsiteY134" fmla="*/ 323850 h 606761"/>
              <a:gd name="connsiteX135" fmla="*/ 161803 w 607614"/>
              <a:gd name="connsiteY135" fmla="*/ 343588 h 606761"/>
              <a:gd name="connsiteX136" fmla="*/ 60798 w 607614"/>
              <a:gd name="connsiteY136" fmla="*/ 343588 h 606761"/>
              <a:gd name="connsiteX137" fmla="*/ 344075 w 607614"/>
              <a:gd name="connsiteY137" fmla="*/ 282911 h 606761"/>
              <a:gd name="connsiteX138" fmla="*/ 395004 w 607614"/>
              <a:gd name="connsiteY138" fmla="*/ 282911 h 606761"/>
              <a:gd name="connsiteX139" fmla="*/ 395004 w 607614"/>
              <a:gd name="connsiteY139" fmla="*/ 303380 h 606761"/>
              <a:gd name="connsiteX140" fmla="*/ 344075 w 607614"/>
              <a:gd name="connsiteY140" fmla="*/ 303380 h 606761"/>
              <a:gd name="connsiteX141" fmla="*/ 202741 w 607614"/>
              <a:gd name="connsiteY141" fmla="*/ 282911 h 606761"/>
              <a:gd name="connsiteX142" fmla="*/ 303868 w 607614"/>
              <a:gd name="connsiteY142" fmla="*/ 282911 h 606761"/>
              <a:gd name="connsiteX143" fmla="*/ 303868 w 607614"/>
              <a:gd name="connsiteY143" fmla="*/ 303380 h 606761"/>
              <a:gd name="connsiteX144" fmla="*/ 202741 w 607614"/>
              <a:gd name="connsiteY144" fmla="*/ 303380 h 606761"/>
              <a:gd name="connsiteX145" fmla="*/ 60798 w 607614"/>
              <a:gd name="connsiteY145" fmla="*/ 282911 h 606761"/>
              <a:gd name="connsiteX146" fmla="*/ 161803 w 607614"/>
              <a:gd name="connsiteY146" fmla="*/ 282911 h 606761"/>
              <a:gd name="connsiteX147" fmla="*/ 161803 w 607614"/>
              <a:gd name="connsiteY147" fmla="*/ 303380 h 606761"/>
              <a:gd name="connsiteX148" fmla="*/ 60798 w 607614"/>
              <a:gd name="connsiteY148" fmla="*/ 303380 h 606761"/>
              <a:gd name="connsiteX149" fmla="*/ 476209 w 607614"/>
              <a:gd name="connsiteY149" fmla="*/ 273048 h 606761"/>
              <a:gd name="connsiteX150" fmla="*/ 445841 w 607614"/>
              <a:gd name="connsiteY150" fmla="*/ 303382 h 606761"/>
              <a:gd name="connsiteX151" fmla="*/ 445841 w 607614"/>
              <a:gd name="connsiteY151" fmla="*/ 333716 h 606761"/>
              <a:gd name="connsiteX152" fmla="*/ 476209 w 607614"/>
              <a:gd name="connsiteY152" fmla="*/ 364050 h 606761"/>
              <a:gd name="connsiteX153" fmla="*/ 495949 w 607614"/>
              <a:gd name="connsiteY153" fmla="*/ 364050 h 606761"/>
              <a:gd name="connsiteX154" fmla="*/ 526317 w 607614"/>
              <a:gd name="connsiteY154" fmla="*/ 333716 h 606761"/>
              <a:gd name="connsiteX155" fmla="*/ 526317 w 607614"/>
              <a:gd name="connsiteY155" fmla="*/ 303382 h 606761"/>
              <a:gd name="connsiteX156" fmla="*/ 495949 w 607614"/>
              <a:gd name="connsiteY156" fmla="*/ 273048 h 606761"/>
              <a:gd name="connsiteX157" fmla="*/ 476209 w 607614"/>
              <a:gd name="connsiteY157" fmla="*/ 252573 h 606761"/>
              <a:gd name="connsiteX158" fmla="*/ 495949 w 607614"/>
              <a:gd name="connsiteY158" fmla="*/ 252573 h 606761"/>
              <a:gd name="connsiteX159" fmla="*/ 546816 w 607614"/>
              <a:gd name="connsiteY159" fmla="*/ 303382 h 606761"/>
              <a:gd name="connsiteX160" fmla="*/ 546816 w 607614"/>
              <a:gd name="connsiteY160" fmla="*/ 333716 h 606761"/>
              <a:gd name="connsiteX161" fmla="*/ 495949 w 607614"/>
              <a:gd name="connsiteY161" fmla="*/ 384525 h 606761"/>
              <a:gd name="connsiteX162" fmla="*/ 476209 w 607614"/>
              <a:gd name="connsiteY162" fmla="*/ 384525 h 606761"/>
              <a:gd name="connsiteX163" fmla="*/ 425342 w 607614"/>
              <a:gd name="connsiteY163" fmla="*/ 333716 h 606761"/>
              <a:gd name="connsiteX164" fmla="*/ 425342 w 607614"/>
              <a:gd name="connsiteY164" fmla="*/ 303382 h 606761"/>
              <a:gd name="connsiteX165" fmla="*/ 476209 w 607614"/>
              <a:gd name="connsiteY165" fmla="*/ 252573 h 606761"/>
              <a:gd name="connsiteX166" fmla="*/ 222568 w 607614"/>
              <a:gd name="connsiteY166" fmla="*/ 166868 h 606761"/>
              <a:gd name="connsiteX167" fmla="*/ 180038 w 607614"/>
              <a:gd name="connsiteY167" fmla="*/ 182037 h 606761"/>
              <a:gd name="connsiteX168" fmla="*/ 222568 w 607614"/>
              <a:gd name="connsiteY168" fmla="*/ 197964 h 606761"/>
              <a:gd name="connsiteX169" fmla="*/ 526352 w 607614"/>
              <a:gd name="connsiteY169" fmla="*/ 161559 h 606761"/>
              <a:gd name="connsiteX170" fmla="*/ 526352 w 607614"/>
              <a:gd name="connsiteY170" fmla="*/ 202515 h 606761"/>
              <a:gd name="connsiteX171" fmla="*/ 587109 w 607614"/>
              <a:gd name="connsiteY171" fmla="*/ 202515 h 606761"/>
              <a:gd name="connsiteX172" fmla="*/ 587109 w 607614"/>
              <a:gd name="connsiteY172" fmla="*/ 161559 h 606761"/>
              <a:gd name="connsiteX173" fmla="*/ 243073 w 607614"/>
              <a:gd name="connsiteY173" fmla="*/ 161559 h 606761"/>
              <a:gd name="connsiteX174" fmla="*/ 243073 w 607614"/>
              <a:gd name="connsiteY174" fmla="*/ 202515 h 606761"/>
              <a:gd name="connsiteX175" fmla="*/ 506606 w 607614"/>
              <a:gd name="connsiteY175" fmla="*/ 202515 h 606761"/>
              <a:gd name="connsiteX176" fmla="*/ 506606 w 607614"/>
              <a:gd name="connsiteY176" fmla="*/ 161559 h 606761"/>
              <a:gd name="connsiteX177" fmla="*/ 344081 w 607614"/>
              <a:gd name="connsiteY177" fmla="*/ 100883 h 606761"/>
              <a:gd name="connsiteX178" fmla="*/ 556730 w 607614"/>
              <a:gd name="connsiteY178" fmla="*/ 100883 h 606761"/>
              <a:gd name="connsiteX179" fmla="*/ 567363 w 607614"/>
              <a:gd name="connsiteY179" fmla="*/ 111501 h 606761"/>
              <a:gd name="connsiteX180" fmla="*/ 567363 w 607614"/>
              <a:gd name="connsiteY180" fmla="*/ 141839 h 606761"/>
              <a:gd name="connsiteX181" fmla="*/ 597741 w 607614"/>
              <a:gd name="connsiteY181" fmla="*/ 141839 h 606761"/>
              <a:gd name="connsiteX182" fmla="*/ 607614 w 607614"/>
              <a:gd name="connsiteY182" fmla="*/ 151699 h 606761"/>
              <a:gd name="connsiteX183" fmla="*/ 607614 w 607614"/>
              <a:gd name="connsiteY183" fmla="*/ 212375 h 606761"/>
              <a:gd name="connsiteX184" fmla="*/ 597741 w 607614"/>
              <a:gd name="connsiteY184" fmla="*/ 222235 h 606761"/>
              <a:gd name="connsiteX185" fmla="*/ 516479 w 607614"/>
              <a:gd name="connsiteY185" fmla="*/ 222235 h 606761"/>
              <a:gd name="connsiteX186" fmla="*/ 233200 w 607614"/>
              <a:gd name="connsiteY186" fmla="*/ 222235 h 606761"/>
              <a:gd name="connsiteX187" fmla="*/ 230922 w 607614"/>
              <a:gd name="connsiteY187" fmla="*/ 222235 h 606761"/>
              <a:gd name="connsiteX188" fmla="*/ 227884 w 607614"/>
              <a:gd name="connsiteY188" fmla="*/ 221476 h 606761"/>
              <a:gd name="connsiteX189" fmla="*/ 148141 w 607614"/>
              <a:gd name="connsiteY189" fmla="*/ 191138 h 606761"/>
              <a:gd name="connsiteX190" fmla="*/ 142065 w 607614"/>
              <a:gd name="connsiteY190" fmla="*/ 182037 h 606761"/>
              <a:gd name="connsiteX191" fmla="*/ 148141 w 607614"/>
              <a:gd name="connsiteY191" fmla="*/ 172936 h 606761"/>
              <a:gd name="connsiteX192" fmla="*/ 227884 w 607614"/>
              <a:gd name="connsiteY192" fmla="*/ 142598 h 606761"/>
              <a:gd name="connsiteX193" fmla="*/ 233200 w 607614"/>
              <a:gd name="connsiteY193" fmla="*/ 141839 h 606761"/>
              <a:gd name="connsiteX194" fmla="*/ 516479 w 607614"/>
              <a:gd name="connsiteY194" fmla="*/ 141839 h 606761"/>
              <a:gd name="connsiteX195" fmla="*/ 546857 w 607614"/>
              <a:gd name="connsiteY195" fmla="*/ 141839 h 606761"/>
              <a:gd name="connsiteX196" fmla="*/ 546857 w 607614"/>
              <a:gd name="connsiteY196" fmla="*/ 121361 h 606761"/>
              <a:gd name="connsiteX197" fmla="*/ 344081 w 607614"/>
              <a:gd name="connsiteY197" fmla="*/ 121361 h 606761"/>
              <a:gd name="connsiteX198" fmla="*/ 111660 w 607614"/>
              <a:gd name="connsiteY198" fmla="*/ 34130 h 606761"/>
              <a:gd name="connsiteX199" fmla="*/ 72921 w 607614"/>
              <a:gd name="connsiteY199" fmla="*/ 72811 h 606761"/>
              <a:gd name="connsiteX200" fmla="*/ 34182 w 607614"/>
              <a:gd name="connsiteY200" fmla="*/ 111492 h 606761"/>
              <a:gd name="connsiteX201" fmla="*/ 111660 w 607614"/>
              <a:gd name="connsiteY201" fmla="*/ 111492 h 606761"/>
              <a:gd name="connsiteX202" fmla="*/ 121535 w 607614"/>
              <a:gd name="connsiteY202" fmla="*/ 0 h 606761"/>
              <a:gd name="connsiteX203" fmla="*/ 476265 w 607614"/>
              <a:gd name="connsiteY203" fmla="*/ 0 h 606761"/>
              <a:gd name="connsiteX204" fmla="*/ 486140 w 607614"/>
              <a:gd name="connsiteY204" fmla="*/ 9860 h 606761"/>
              <a:gd name="connsiteX205" fmla="*/ 486140 w 607614"/>
              <a:gd name="connsiteY205" fmla="*/ 70536 h 606761"/>
              <a:gd name="connsiteX206" fmla="*/ 465631 w 607614"/>
              <a:gd name="connsiteY206" fmla="*/ 70536 h 606761"/>
              <a:gd name="connsiteX207" fmla="*/ 465631 w 607614"/>
              <a:gd name="connsiteY207" fmla="*/ 20478 h 606761"/>
              <a:gd name="connsiteX208" fmla="*/ 131410 w 607614"/>
              <a:gd name="connsiteY208" fmla="*/ 20478 h 606761"/>
              <a:gd name="connsiteX209" fmla="*/ 131410 w 607614"/>
              <a:gd name="connsiteY209" fmla="*/ 121352 h 606761"/>
              <a:gd name="connsiteX210" fmla="*/ 121535 w 607614"/>
              <a:gd name="connsiteY210" fmla="*/ 131212 h 606761"/>
              <a:gd name="connsiteX211" fmla="*/ 20509 w 607614"/>
              <a:gd name="connsiteY211" fmla="*/ 131212 h 606761"/>
              <a:gd name="connsiteX212" fmla="*/ 20509 w 607614"/>
              <a:gd name="connsiteY212" fmla="*/ 586283 h 606761"/>
              <a:gd name="connsiteX213" fmla="*/ 303838 w 607614"/>
              <a:gd name="connsiteY213" fmla="*/ 586283 h 606761"/>
              <a:gd name="connsiteX214" fmla="*/ 303838 w 607614"/>
              <a:gd name="connsiteY214" fmla="*/ 606761 h 606761"/>
              <a:gd name="connsiteX215" fmla="*/ 9875 w 607614"/>
              <a:gd name="connsiteY215" fmla="*/ 606761 h 606761"/>
              <a:gd name="connsiteX216" fmla="*/ 0 w 607614"/>
              <a:gd name="connsiteY216" fmla="*/ 596901 h 606761"/>
              <a:gd name="connsiteX217" fmla="*/ 0 w 607614"/>
              <a:gd name="connsiteY217" fmla="*/ 121352 h 606761"/>
              <a:gd name="connsiteX218" fmla="*/ 760 w 607614"/>
              <a:gd name="connsiteY218" fmla="*/ 118318 h 606761"/>
              <a:gd name="connsiteX219" fmla="*/ 760 w 607614"/>
              <a:gd name="connsiteY219" fmla="*/ 117560 h 606761"/>
              <a:gd name="connsiteX220" fmla="*/ 3038 w 607614"/>
              <a:gd name="connsiteY220" fmla="*/ 114526 h 606761"/>
              <a:gd name="connsiteX221" fmla="*/ 114699 w 607614"/>
              <a:gd name="connsiteY221" fmla="*/ 3034 h 606761"/>
              <a:gd name="connsiteX222" fmla="*/ 117737 w 607614"/>
              <a:gd name="connsiteY222" fmla="*/ 758 h 606761"/>
              <a:gd name="connsiteX223" fmla="*/ 118497 w 607614"/>
              <a:gd name="connsiteY223" fmla="*/ 758 h 606761"/>
              <a:gd name="connsiteX224" fmla="*/ 121535 w 607614"/>
              <a:gd name="connsiteY224"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607614" h="606761">
                <a:moveTo>
                  <a:pt x="476271" y="555954"/>
                </a:moveTo>
                <a:lnTo>
                  <a:pt x="496009" y="555954"/>
                </a:lnTo>
                <a:lnTo>
                  <a:pt x="496009" y="576423"/>
                </a:lnTo>
                <a:lnTo>
                  <a:pt x="476271" y="576423"/>
                </a:lnTo>
                <a:close/>
                <a:moveTo>
                  <a:pt x="283277" y="536216"/>
                </a:moveTo>
                <a:lnTo>
                  <a:pt x="303868" y="536216"/>
                </a:lnTo>
                <a:lnTo>
                  <a:pt x="303868" y="555954"/>
                </a:lnTo>
                <a:lnTo>
                  <a:pt x="283277" y="555954"/>
                </a:lnTo>
                <a:close/>
                <a:moveTo>
                  <a:pt x="243070" y="536216"/>
                </a:moveTo>
                <a:lnTo>
                  <a:pt x="263539" y="536216"/>
                </a:lnTo>
                <a:lnTo>
                  <a:pt x="263539" y="555954"/>
                </a:lnTo>
                <a:lnTo>
                  <a:pt x="243070" y="555954"/>
                </a:lnTo>
                <a:close/>
                <a:moveTo>
                  <a:pt x="202741" y="536216"/>
                </a:moveTo>
                <a:lnTo>
                  <a:pt x="222601" y="536216"/>
                </a:lnTo>
                <a:lnTo>
                  <a:pt x="222601" y="555954"/>
                </a:lnTo>
                <a:lnTo>
                  <a:pt x="202741" y="555954"/>
                </a:lnTo>
                <a:close/>
                <a:moveTo>
                  <a:pt x="142065" y="536216"/>
                </a:moveTo>
                <a:lnTo>
                  <a:pt x="161803" y="536216"/>
                </a:lnTo>
                <a:lnTo>
                  <a:pt x="161803" y="555954"/>
                </a:lnTo>
                <a:lnTo>
                  <a:pt x="142065" y="555954"/>
                </a:lnTo>
                <a:close/>
                <a:moveTo>
                  <a:pt x="101005" y="536216"/>
                </a:moveTo>
                <a:lnTo>
                  <a:pt x="121474" y="536216"/>
                </a:lnTo>
                <a:lnTo>
                  <a:pt x="121474" y="555954"/>
                </a:lnTo>
                <a:lnTo>
                  <a:pt x="101005" y="555954"/>
                </a:lnTo>
                <a:close/>
                <a:moveTo>
                  <a:pt x="60798" y="536216"/>
                </a:moveTo>
                <a:lnTo>
                  <a:pt x="81267" y="536216"/>
                </a:lnTo>
                <a:lnTo>
                  <a:pt x="81267" y="555954"/>
                </a:lnTo>
                <a:lnTo>
                  <a:pt x="60798" y="555954"/>
                </a:lnTo>
                <a:close/>
                <a:moveTo>
                  <a:pt x="476271" y="515747"/>
                </a:moveTo>
                <a:lnTo>
                  <a:pt x="496009" y="515747"/>
                </a:lnTo>
                <a:lnTo>
                  <a:pt x="496009" y="536216"/>
                </a:lnTo>
                <a:lnTo>
                  <a:pt x="476271" y="536216"/>
                </a:lnTo>
                <a:close/>
                <a:moveTo>
                  <a:pt x="536947" y="495278"/>
                </a:moveTo>
                <a:lnTo>
                  <a:pt x="556685" y="495278"/>
                </a:lnTo>
                <a:lnTo>
                  <a:pt x="556685" y="606761"/>
                </a:lnTo>
                <a:lnTo>
                  <a:pt x="536947" y="606761"/>
                </a:lnTo>
                <a:close/>
                <a:moveTo>
                  <a:pt x="415473" y="495278"/>
                </a:moveTo>
                <a:lnTo>
                  <a:pt x="435211" y="495278"/>
                </a:lnTo>
                <a:lnTo>
                  <a:pt x="435211" y="606761"/>
                </a:lnTo>
                <a:lnTo>
                  <a:pt x="415473" y="606761"/>
                </a:lnTo>
                <a:close/>
                <a:moveTo>
                  <a:pt x="283277" y="495278"/>
                </a:moveTo>
                <a:lnTo>
                  <a:pt x="303868" y="495278"/>
                </a:lnTo>
                <a:lnTo>
                  <a:pt x="303868" y="515747"/>
                </a:lnTo>
                <a:lnTo>
                  <a:pt x="283277" y="515747"/>
                </a:lnTo>
                <a:close/>
                <a:moveTo>
                  <a:pt x="243070" y="495278"/>
                </a:moveTo>
                <a:lnTo>
                  <a:pt x="263539" y="495278"/>
                </a:lnTo>
                <a:lnTo>
                  <a:pt x="263539" y="515747"/>
                </a:lnTo>
                <a:lnTo>
                  <a:pt x="243070" y="515747"/>
                </a:lnTo>
                <a:close/>
                <a:moveTo>
                  <a:pt x="202741" y="495278"/>
                </a:moveTo>
                <a:lnTo>
                  <a:pt x="222601" y="495278"/>
                </a:lnTo>
                <a:lnTo>
                  <a:pt x="222601" y="515747"/>
                </a:lnTo>
                <a:lnTo>
                  <a:pt x="202741" y="515747"/>
                </a:lnTo>
                <a:close/>
                <a:moveTo>
                  <a:pt x="142065" y="495278"/>
                </a:moveTo>
                <a:lnTo>
                  <a:pt x="161803" y="495278"/>
                </a:lnTo>
                <a:lnTo>
                  <a:pt x="161803" y="515747"/>
                </a:lnTo>
                <a:lnTo>
                  <a:pt x="142065" y="515747"/>
                </a:lnTo>
                <a:close/>
                <a:moveTo>
                  <a:pt x="101005" y="495278"/>
                </a:moveTo>
                <a:lnTo>
                  <a:pt x="121474" y="495278"/>
                </a:lnTo>
                <a:lnTo>
                  <a:pt x="121474" y="515747"/>
                </a:lnTo>
                <a:lnTo>
                  <a:pt x="101005" y="515747"/>
                </a:lnTo>
                <a:close/>
                <a:moveTo>
                  <a:pt x="60798" y="495278"/>
                </a:moveTo>
                <a:lnTo>
                  <a:pt x="81267" y="495278"/>
                </a:lnTo>
                <a:lnTo>
                  <a:pt x="81267" y="515747"/>
                </a:lnTo>
                <a:lnTo>
                  <a:pt x="60798" y="515747"/>
                </a:lnTo>
                <a:close/>
                <a:moveTo>
                  <a:pt x="283277" y="455071"/>
                </a:moveTo>
                <a:lnTo>
                  <a:pt x="303868" y="455071"/>
                </a:lnTo>
                <a:lnTo>
                  <a:pt x="303868" y="475540"/>
                </a:lnTo>
                <a:lnTo>
                  <a:pt x="283277" y="475540"/>
                </a:lnTo>
                <a:close/>
                <a:moveTo>
                  <a:pt x="243070" y="455071"/>
                </a:moveTo>
                <a:lnTo>
                  <a:pt x="263539" y="455071"/>
                </a:lnTo>
                <a:lnTo>
                  <a:pt x="263539" y="475540"/>
                </a:lnTo>
                <a:lnTo>
                  <a:pt x="243070" y="475540"/>
                </a:lnTo>
                <a:close/>
                <a:moveTo>
                  <a:pt x="202741" y="455071"/>
                </a:moveTo>
                <a:lnTo>
                  <a:pt x="222601" y="455071"/>
                </a:lnTo>
                <a:lnTo>
                  <a:pt x="222601" y="475540"/>
                </a:lnTo>
                <a:lnTo>
                  <a:pt x="202741" y="475540"/>
                </a:lnTo>
                <a:close/>
                <a:moveTo>
                  <a:pt x="142065" y="455071"/>
                </a:moveTo>
                <a:lnTo>
                  <a:pt x="161803" y="455071"/>
                </a:lnTo>
                <a:lnTo>
                  <a:pt x="161803" y="475540"/>
                </a:lnTo>
                <a:lnTo>
                  <a:pt x="142065" y="475540"/>
                </a:lnTo>
                <a:close/>
                <a:moveTo>
                  <a:pt x="101005" y="455071"/>
                </a:moveTo>
                <a:lnTo>
                  <a:pt x="121474" y="455071"/>
                </a:lnTo>
                <a:lnTo>
                  <a:pt x="121474" y="475540"/>
                </a:lnTo>
                <a:lnTo>
                  <a:pt x="101005" y="475540"/>
                </a:lnTo>
                <a:close/>
                <a:moveTo>
                  <a:pt x="60798" y="455071"/>
                </a:moveTo>
                <a:lnTo>
                  <a:pt x="81267" y="455071"/>
                </a:lnTo>
                <a:lnTo>
                  <a:pt x="81267" y="475540"/>
                </a:lnTo>
                <a:lnTo>
                  <a:pt x="60798" y="475540"/>
                </a:lnTo>
                <a:close/>
                <a:moveTo>
                  <a:pt x="470887" y="414873"/>
                </a:moveTo>
                <a:lnTo>
                  <a:pt x="486839" y="457346"/>
                </a:lnTo>
                <a:lnTo>
                  <a:pt x="503550" y="414873"/>
                </a:lnTo>
                <a:close/>
                <a:moveTo>
                  <a:pt x="202741" y="404264"/>
                </a:moveTo>
                <a:lnTo>
                  <a:pt x="303868" y="404264"/>
                </a:lnTo>
                <a:lnTo>
                  <a:pt x="303868" y="424733"/>
                </a:lnTo>
                <a:lnTo>
                  <a:pt x="202741" y="424733"/>
                </a:lnTo>
                <a:close/>
                <a:moveTo>
                  <a:pt x="60798" y="404264"/>
                </a:moveTo>
                <a:lnTo>
                  <a:pt x="161803" y="404264"/>
                </a:lnTo>
                <a:lnTo>
                  <a:pt x="161803" y="424733"/>
                </a:lnTo>
                <a:lnTo>
                  <a:pt x="60798" y="424733"/>
                </a:lnTo>
                <a:close/>
                <a:moveTo>
                  <a:pt x="435186" y="394395"/>
                </a:moveTo>
                <a:lnTo>
                  <a:pt x="536972" y="394395"/>
                </a:lnTo>
                <a:cubicBezTo>
                  <a:pt x="576471" y="394395"/>
                  <a:pt x="607614" y="425491"/>
                  <a:pt x="607614" y="464931"/>
                </a:cubicBezTo>
                <a:lnTo>
                  <a:pt x="607614" y="606761"/>
                </a:lnTo>
                <a:lnTo>
                  <a:pt x="587105" y="606761"/>
                </a:lnTo>
                <a:lnTo>
                  <a:pt x="587105" y="464931"/>
                </a:lnTo>
                <a:cubicBezTo>
                  <a:pt x="587105" y="436868"/>
                  <a:pt x="565077" y="414873"/>
                  <a:pt x="536972" y="414873"/>
                </a:cubicBezTo>
                <a:lnTo>
                  <a:pt x="525578" y="414873"/>
                </a:lnTo>
                <a:lnTo>
                  <a:pt x="497473" y="489201"/>
                </a:lnTo>
                <a:cubicBezTo>
                  <a:pt x="494435" y="492235"/>
                  <a:pt x="489877" y="495269"/>
                  <a:pt x="486079" y="495269"/>
                </a:cubicBezTo>
                <a:cubicBezTo>
                  <a:pt x="482281" y="495269"/>
                  <a:pt x="477723" y="492235"/>
                  <a:pt x="476964" y="489201"/>
                </a:cubicBezTo>
                <a:lnTo>
                  <a:pt x="448859" y="414873"/>
                </a:lnTo>
                <a:lnTo>
                  <a:pt x="435186" y="414873"/>
                </a:lnTo>
                <a:cubicBezTo>
                  <a:pt x="407081" y="414873"/>
                  <a:pt x="385053" y="436868"/>
                  <a:pt x="385053" y="464931"/>
                </a:cubicBezTo>
                <a:lnTo>
                  <a:pt x="385053" y="606761"/>
                </a:lnTo>
                <a:lnTo>
                  <a:pt x="364544" y="606761"/>
                </a:lnTo>
                <a:lnTo>
                  <a:pt x="364544" y="464931"/>
                </a:lnTo>
                <a:cubicBezTo>
                  <a:pt x="364544" y="425491"/>
                  <a:pt x="395687" y="394395"/>
                  <a:pt x="435186" y="394395"/>
                </a:cubicBezTo>
                <a:close/>
                <a:moveTo>
                  <a:pt x="202741" y="364057"/>
                </a:moveTo>
                <a:lnTo>
                  <a:pt x="303868" y="364057"/>
                </a:lnTo>
                <a:lnTo>
                  <a:pt x="303868" y="384526"/>
                </a:lnTo>
                <a:lnTo>
                  <a:pt x="202741" y="384526"/>
                </a:lnTo>
                <a:close/>
                <a:moveTo>
                  <a:pt x="60798" y="364057"/>
                </a:moveTo>
                <a:lnTo>
                  <a:pt x="161803" y="364057"/>
                </a:lnTo>
                <a:lnTo>
                  <a:pt x="161803" y="384526"/>
                </a:lnTo>
                <a:lnTo>
                  <a:pt x="60798" y="384526"/>
                </a:lnTo>
                <a:close/>
                <a:moveTo>
                  <a:pt x="344075" y="323850"/>
                </a:moveTo>
                <a:lnTo>
                  <a:pt x="395004" y="323850"/>
                </a:lnTo>
                <a:lnTo>
                  <a:pt x="395004" y="343588"/>
                </a:lnTo>
                <a:lnTo>
                  <a:pt x="344075" y="343588"/>
                </a:lnTo>
                <a:close/>
                <a:moveTo>
                  <a:pt x="202741" y="323850"/>
                </a:moveTo>
                <a:lnTo>
                  <a:pt x="303868" y="323850"/>
                </a:lnTo>
                <a:lnTo>
                  <a:pt x="303868" y="343588"/>
                </a:lnTo>
                <a:lnTo>
                  <a:pt x="202741" y="343588"/>
                </a:lnTo>
                <a:close/>
                <a:moveTo>
                  <a:pt x="60798" y="323850"/>
                </a:moveTo>
                <a:lnTo>
                  <a:pt x="161803" y="323850"/>
                </a:lnTo>
                <a:lnTo>
                  <a:pt x="161803" y="343588"/>
                </a:lnTo>
                <a:lnTo>
                  <a:pt x="60798" y="343588"/>
                </a:lnTo>
                <a:close/>
                <a:moveTo>
                  <a:pt x="344075" y="282911"/>
                </a:moveTo>
                <a:lnTo>
                  <a:pt x="395004" y="282911"/>
                </a:lnTo>
                <a:lnTo>
                  <a:pt x="395004" y="303380"/>
                </a:lnTo>
                <a:lnTo>
                  <a:pt x="344075" y="303380"/>
                </a:lnTo>
                <a:close/>
                <a:moveTo>
                  <a:pt x="202741" y="282911"/>
                </a:moveTo>
                <a:lnTo>
                  <a:pt x="303868" y="282911"/>
                </a:lnTo>
                <a:lnTo>
                  <a:pt x="303868" y="303380"/>
                </a:lnTo>
                <a:lnTo>
                  <a:pt x="202741" y="303380"/>
                </a:lnTo>
                <a:close/>
                <a:moveTo>
                  <a:pt x="60798" y="282911"/>
                </a:moveTo>
                <a:lnTo>
                  <a:pt x="161803" y="282911"/>
                </a:lnTo>
                <a:lnTo>
                  <a:pt x="161803" y="303380"/>
                </a:lnTo>
                <a:lnTo>
                  <a:pt x="60798" y="303380"/>
                </a:lnTo>
                <a:close/>
                <a:moveTo>
                  <a:pt x="476209" y="273048"/>
                </a:moveTo>
                <a:cubicBezTo>
                  <a:pt x="458747" y="273048"/>
                  <a:pt x="445841" y="285940"/>
                  <a:pt x="445841" y="303382"/>
                </a:cubicBezTo>
                <a:lnTo>
                  <a:pt x="445841" y="333716"/>
                </a:lnTo>
                <a:cubicBezTo>
                  <a:pt x="445841" y="351158"/>
                  <a:pt x="458747" y="364050"/>
                  <a:pt x="476209" y="364050"/>
                </a:cubicBezTo>
                <a:lnTo>
                  <a:pt x="495949" y="364050"/>
                </a:lnTo>
                <a:cubicBezTo>
                  <a:pt x="513411" y="364050"/>
                  <a:pt x="526317" y="351158"/>
                  <a:pt x="526317" y="333716"/>
                </a:cubicBezTo>
                <a:lnTo>
                  <a:pt x="526317" y="303382"/>
                </a:lnTo>
                <a:cubicBezTo>
                  <a:pt x="526317" y="285940"/>
                  <a:pt x="513411" y="273048"/>
                  <a:pt x="495949" y="273048"/>
                </a:cubicBezTo>
                <a:close/>
                <a:moveTo>
                  <a:pt x="476209" y="252573"/>
                </a:moveTo>
                <a:lnTo>
                  <a:pt x="495949" y="252573"/>
                </a:lnTo>
                <a:cubicBezTo>
                  <a:pt x="524799" y="252573"/>
                  <a:pt x="546816" y="275323"/>
                  <a:pt x="546816" y="303382"/>
                </a:cubicBezTo>
                <a:lnTo>
                  <a:pt x="546816" y="333716"/>
                </a:lnTo>
                <a:cubicBezTo>
                  <a:pt x="546816" y="361775"/>
                  <a:pt x="524799" y="384525"/>
                  <a:pt x="495949" y="384525"/>
                </a:cubicBezTo>
                <a:lnTo>
                  <a:pt x="476209" y="384525"/>
                </a:lnTo>
                <a:cubicBezTo>
                  <a:pt x="447359" y="384525"/>
                  <a:pt x="425342" y="361775"/>
                  <a:pt x="425342" y="333716"/>
                </a:cubicBezTo>
                <a:lnTo>
                  <a:pt x="425342" y="303382"/>
                </a:lnTo>
                <a:cubicBezTo>
                  <a:pt x="425342" y="275323"/>
                  <a:pt x="447359" y="252573"/>
                  <a:pt x="476209" y="252573"/>
                </a:cubicBezTo>
                <a:close/>
                <a:moveTo>
                  <a:pt x="222568" y="166868"/>
                </a:moveTo>
                <a:lnTo>
                  <a:pt x="180038" y="182037"/>
                </a:lnTo>
                <a:lnTo>
                  <a:pt x="222568" y="197964"/>
                </a:lnTo>
                <a:close/>
                <a:moveTo>
                  <a:pt x="526352" y="161559"/>
                </a:moveTo>
                <a:lnTo>
                  <a:pt x="526352" y="202515"/>
                </a:lnTo>
                <a:lnTo>
                  <a:pt x="587109" y="202515"/>
                </a:lnTo>
                <a:lnTo>
                  <a:pt x="587109" y="161559"/>
                </a:lnTo>
                <a:close/>
                <a:moveTo>
                  <a:pt x="243073" y="161559"/>
                </a:moveTo>
                <a:lnTo>
                  <a:pt x="243073" y="202515"/>
                </a:lnTo>
                <a:lnTo>
                  <a:pt x="506606" y="202515"/>
                </a:lnTo>
                <a:lnTo>
                  <a:pt x="506606" y="161559"/>
                </a:lnTo>
                <a:close/>
                <a:moveTo>
                  <a:pt x="344081" y="100883"/>
                </a:moveTo>
                <a:lnTo>
                  <a:pt x="556730" y="100883"/>
                </a:lnTo>
                <a:cubicBezTo>
                  <a:pt x="562806" y="100883"/>
                  <a:pt x="567363" y="105434"/>
                  <a:pt x="567363" y="111501"/>
                </a:cubicBezTo>
                <a:lnTo>
                  <a:pt x="567363" y="141839"/>
                </a:lnTo>
                <a:lnTo>
                  <a:pt x="597741" y="141839"/>
                </a:lnTo>
                <a:cubicBezTo>
                  <a:pt x="603817" y="141839"/>
                  <a:pt x="607614" y="145631"/>
                  <a:pt x="607614" y="151699"/>
                </a:cubicBezTo>
                <a:lnTo>
                  <a:pt x="607614" y="212375"/>
                </a:lnTo>
                <a:cubicBezTo>
                  <a:pt x="607614" y="218443"/>
                  <a:pt x="603817" y="222235"/>
                  <a:pt x="597741" y="222235"/>
                </a:cubicBezTo>
                <a:lnTo>
                  <a:pt x="516479" y="222235"/>
                </a:lnTo>
                <a:lnTo>
                  <a:pt x="233200" y="222235"/>
                </a:lnTo>
                <a:lnTo>
                  <a:pt x="230922" y="222235"/>
                </a:lnTo>
                <a:cubicBezTo>
                  <a:pt x="230162" y="222235"/>
                  <a:pt x="228644" y="221476"/>
                  <a:pt x="227884" y="221476"/>
                </a:cubicBezTo>
                <a:lnTo>
                  <a:pt x="148141" y="191138"/>
                </a:lnTo>
                <a:cubicBezTo>
                  <a:pt x="145103" y="190380"/>
                  <a:pt x="142065" y="185829"/>
                  <a:pt x="142065" y="182037"/>
                </a:cubicBezTo>
                <a:cubicBezTo>
                  <a:pt x="142065" y="178245"/>
                  <a:pt x="145103" y="173694"/>
                  <a:pt x="148141" y="172936"/>
                </a:cubicBezTo>
                <a:lnTo>
                  <a:pt x="227884" y="142598"/>
                </a:lnTo>
                <a:cubicBezTo>
                  <a:pt x="228644" y="142598"/>
                  <a:pt x="230922" y="141839"/>
                  <a:pt x="233200" y="141839"/>
                </a:cubicBezTo>
                <a:lnTo>
                  <a:pt x="516479" y="141839"/>
                </a:lnTo>
                <a:lnTo>
                  <a:pt x="546857" y="141839"/>
                </a:lnTo>
                <a:lnTo>
                  <a:pt x="546857" y="121361"/>
                </a:lnTo>
                <a:lnTo>
                  <a:pt x="344081" y="121361"/>
                </a:lnTo>
                <a:close/>
                <a:moveTo>
                  <a:pt x="111660" y="34130"/>
                </a:moveTo>
                <a:lnTo>
                  <a:pt x="72921" y="72811"/>
                </a:lnTo>
                <a:lnTo>
                  <a:pt x="34182" y="111492"/>
                </a:lnTo>
                <a:lnTo>
                  <a:pt x="111660" y="111492"/>
                </a:lnTo>
                <a:close/>
                <a:moveTo>
                  <a:pt x="121535" y="0"/>
                </a:moveTo>
                <a:lnTo>
                  <a:pt x="476265" y="0"/>
                </a:lnTo>
                <a:cubicBezTo>
                  <a:pt x="482342" y="0"/>
                  <a:pt x="486140" y="3792"/>
                  <a:pt x="486140" y="9860"/>
                </a:cubicBezTo>
                <a:lnTo>
                  <a:pt x="486140" y="70536"/>
                </a:lnTo>
                <a:lnTo>
                  <a:pt x="465631" y="70536"/>
                </a:lnTo>
                <a:lnTo>
                  <a:pt x="465631" y="20478"/>
                </a:lnTo>
                <a:lnTo>
                  <a:pt x="131410" y="20478"/>
                </a:lnTo>
                <a:lnTo>
                  <a:pt x="131410" y="121352"/>
                </a:lnTo>
                <a:cubicBezTo>
                  <a:pt x="131410" y="127420"/>
                  <a:pt x="127612" y="131212"/>
                  <a:pt x="121535" y="131212"/>
                </a:cubicBezTo>
                <a:lnTo>
                  <a:pt x="20509" y="131212"/>
                </a:lnTo>
                <a:lnTo>
                  <a:pt x="20509" y="586283"/>
                </a:lnTo>
                <a:lnTo>
                  <a:pt x="303838" y="586283"/>
                </a:lnTo>
                <a:lnTo>
                  <a:pt x="303838" y="606761"/>
                </a:lnTo>
                <a:lnTo>
                  <a:pt x="9875" y="606761"/>
                </a:lnTo>
                <a:cubicBezTo>
                  <a:pt x="3798" y="606761"/>
                  <a:pt x="0" y="602969"/>
                  <a:pt x="0" y="596901"/>
                </a:cubicBezTo>
                <a:lnTo>
                  <a:pt x="0" y="121352"/>
                </a:lnTo>
                <a:cubicBezTo>
                  <a:pt x="0" y="120594"/>
                  <a:pt x="760" y="119077"/>
                  <a:pt x="760" y="118318"/>
                </a:cubicBezTo>
                <a:lnTo>
                  <a:pt x="760" y="117560"/>
                </a:lnTo>
                <a:cubicBezTo>
                  <a:pt x="2279" y="116043"/>
                  <a:pt x="2279" y="115284"/>
                  <a:pt x="3038" y="114526"/>
                </a:cubicBezTo>
                <a:lnTo>
                  <a:pt x="114699" y="3034"/>
                </a:lnTo>
                <a:cubicBezTo>
                  <a:pt x="115458" y="2275"/>
                  <a:pt x="116218" y="2275"/>
                  <a:pt x="117737" y="758"/>
                </a:cubicBezTo>
                <a:lnTo>
                  <a:pt x="118497" y="758"/>
                </a:lnTo>
                <a:cubicBezTo>
                  <a:pt x="119256" y="0"/>
                  <a:pt x="120775" y="0"/>
                  <a:pt x="121535" y="0"/>
                </a:cubicBezTo>
                <a:close/>
              </a:path>
            </a:pathLst>
          </a:custGeom>
          <a:solidFill>
            <a:srgbClr val="56C4D2"/>
          </a:solidFill>
          <a:ln>
            <a:noFill/>
          </a:ln>
        </p:spPr>
        <p:txBody>
          <a:bodyPr/>
          <a:lstStyle/>
          <a:p>
            <a:pPr fontAlgn="ctr"/>
            <a:endParaRPr lang="en-US" altLang="zh-CN" sz="1599" dirty="0">
              <a:latin typeface="Huawei Sans" panose="020C0503030203020204" pitchFamily="34" charset="0"/>
            </a:endParaRPr>
          </a:p>
        </p:txBody>
      </p:sp>
      <p:sp>
        <p:nvSpPr>
          <p:cNvPr id="141" name="iŝļiḋe">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EEF92782-F1C9-4064-A506-7BD15711A8E7}"/>
              </a:ext>
            </a:extLst>
          </p:cNvPr>
          <p:cNvSpPr txBox="1"/>
          <p:nvPr/>
        </p:nvSpPr>
        <p:spPr bwMode="gray">
          <a:xfrm>
            <a:off x="6025927" y="3635416"/>
            <a:ext cx="1584123"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399" b="1" dirty="0">
                <a:latin typeface="Huawei Sans" panose="020C0503030203020204" pitchFamily="34" charset="0"/>
              </a:rPr>
              <a:t>Schedule</a:t>
            </a:r>
            <a:endParaRPr lang="en-US" altLang="zh-CN" sz="1399" b="1" dirty="0">
              <a:latin typeface="Huawei Sans" panose="020C0503030203020204" pitchFamily="34" charset="0"/>
            </a:endParaRPr>
          </a:p>
        </p:txBody>
      </p:sp>
      <p:sp>
        <p:nvSpPr>
          <p:cNvPr id="142"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5820732" y="4188688"/>
            <a:ext cx="1994518"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algn="ctr" fontAlgn="ctr"/>
            <a:r>
              <a:rPr lang="en-US" sz="1200" dirty="0">
                <a:latin typeface="Huawei Sans" panose="020C0503030203020204" pitchFamily="34" charset="0"/>
              </a:rPr>
              <a:t>Overall migration time</a:t>
            </a:r>
            <a:endParaRPr lang="en-US" altLang="zh-CN" sz="1200" kern="0" dirty="0">
              <a:latin typeface="Huawei Sans" panose="020C0503030203020204" pitchFamily="34" charset="0"/>
            </a:endParaRPr>
          </a:p>
        </p:txBody>
      </p:sp>
      <p:sp>
        <p:nvSpPr>
          <p:cNvPr id="144"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5896866" y="4950843"/>
            <a:ext cx="1842249"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algn="ctr" fontAlgn="ctr"/>
            <a:r>
              <a:rPr lang="en-US" sz="1200" dirty="0">
                <a:latin typeface="Huawei Sans" panose="020C0503030203020204" pitchFamily="34" charset="0"/>
              </a:rPr>
              <a:t>Service interruption time</a:t>
            </a:r>
            <a:endParaRPr lang="en-US" altLang="zh-CN" sz="1200" kern="0" dirty="0">
              <a:latin typeface="Huawei Sans" panose="020C0503030203020204" pitchFamily="34" charset="0"/>
            </a:endParaRPr>
          </a:p>
        </p:txBody>
      </p:sp>
      <p:sp>
        <p:nvSpPr>
          <p:cNvPr id="145"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6025927" y="5668874"/>
            <a:ext cx="1584123"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algn="ctr" fontAlgn="ctr"/>
            <a:r>
              <a:rPr lang="en-US" sz="1200" dirty="0">
                <a:latin typeface="Huawei Sans" panose="020C0503030203020204" pitchFamily="34" charset="0"/>
              </a:rPr>
              <a:t>Rollback time</a:t>
            </a:r>
            <a:endParaRPr lang="en-US" altLang="zh-CN" sz="1200" kern="0" dirty="0">
              <a:latin typeface="Huawei Sans" panose="020C0503030203020204" pitchFamily="34" charset="0"/>
            </a:endParaRPr>
          </a:p>
        </p:txBody>
      </p:sp>
      <p:sp>
        <p:nvSpPr>
          <p:cNvPr id="146" name="copy-archives_83977"/>
          <p:cNvSpPr>
            <a:spLocks noChangeAspect="1"/>
          </p:cNvSpPr>
          <p:nvPr/>
        </p:nvSpPr>
        <p:spPr bwMode="gray">
          <a:xfrm>
            <a:off x="8715310" y="2863431"/>
            <a:ext cx="506701" cy="609447"/>
          </a:xfrm>
          <a:custGeom>
            <a:avLst/>
            <a:gdLst>
              <a:gd name="T0" fmla="*/ 592 w 694"/>
              <a:gd name="T1" fmla="*/ 0 h 836"/>
              <a:gd name="T2" fmla="*/ 223 w 694"/>
              <a:gd name="T3" fmla="*/ 0 h 836"/>
              <a:gd name="T4" fmla="*/ 122 w 694"/>
              <a:gd name="T5" fmla="*/ 102 h 836"/>
              <a:gd name="T6" fmla="*/ 122 w 694"/>
              <a:gd name="T7" fmla="*/ 122 h 836"/>
              <a:gd name="T8" fmla="*/ 102 w 694"/>
              <a:gd name="T9" fmla="*/ 122 h 836"/>
              <a:gd name="T10" fmla="*/ 0 w 694"/>
              <a:gd name="T11" fmla="*/ 223 h 836"/>
              <a:gd name="T12" fmla="*/ 0 w 694"/>
              <a:gd name="T13" fmla="*/ 734 h 836"/>
              <a:gd name="T14" fmla="*/ 102 w 694"/>
              <a:gd name="T15" fmla="*/ 836 h 836"/>
              <a:gd name="T16" fmla="*/ 470 w 694"/>
              <a:gd name="T17" fmla="*/ 836 h 836"/>
              <a:gd name="T18" fmla="*/ 572 w 694"/>
              <a:gd name="T19" fmla="*/ 734 h 836"/>
              <a:gd name="T20" fmla="*/ 572 w 694"/>
              <a:gd name="T21" fmla="*/ 714 h 836"/>
              <a:gd name="T22" fmla="*/ 592 w 694"/>
              <a:gd name="T23" fmla="*/ 714 h 836"/>
              <a:gd name="T24" fmla="*/ 694 w 694"/>
              <a:gd name="T25" fmla="*/ 612 h 836"/>
              <a:gd name="T26" fmla="*/ 694 w 694"/>
              <a:gd name="T27" fmla="*/ 102 h 836"/>
              <a:gd name="T28" fmla="*/ 592 w 694"/>
              <a:gd name="T29" fmla="*/ 0 h 836"/>
              <a:gd name="T30" fmla="*/ 470 w 694"/>
              <a:gd name="T31" fmla="*/ 809 h 836"/>
              <a:gd name="T32" fmla="*/ 102 w 694"/>
              <a:gd name="T33" fmla="*/ 809 h 836"/>
              <a:gd name="T34" fmla="*/ 27 w 694"/>
              <a:gd name="T35" fmla="*/ 734 h 836"/>
              <a:gd name="T36" fmla="*/ 27 w 694"/>
              <a:gd name="T37" fmla="*/ 223 h 836"/>
              <a:gd name="T38" fmla="*/ 102 w 694"/>
              <a:gd name="T39" fmla="*/ 148 h 836"/>
              <a:gd name="T40" fmla="*/ 356 w 694"/>
              <a:gd name="T41" fmla="*/ 148 h 836"/>
              <a:gd name="T42" fmla="*/ 356 w 694"/>
              <a:gd name="T43" fmla="*/ 266 h 836"/>
              <a:gd name="T44" fmla="*/ 457 w 694"/>
              <a:gd name="T45" fmla="*/ 368 h 836"/>
              <a:gd name="T46" fmla="*/ 545 w 694"/>
              <a:gd name="T47" fmla="*/ 368 h 836"/>
              <a:gd name="T48" fmla="*/ 545 w 694"/>
              <a:gd name="T49" fmla="*/ 734 h 836"/>
              <a:gd name="T50" fmla="*/ 470 w 694"/>
              <a:gd name="T51" fmla="*/ 809 h 836"/>
              <a:gd name="T52" fmla="*/ 382 w 694"/>
              <a:gd name="T53" fmla="*/ 171 h 836"/>
              <a:gd name="T54" fmla="*/ 530 w 694"/>
              <a:gd name="T55" fmla="*/ 341 h 836"/>
              <a:gd name="T56" fmla="*/ 457 w 694"/>
              <a:gd name="T57" fmla="*/ 341 h 836"/>
              <a:gd name="T58" fmla="*/ 382 w 694"/>
              <a:gd name="T59" fmla="*/ 266 h 836"/>
              <a:gd name="T60" fmla="*/ 382 w 694"/>
              <a:gd name="T61" fmla="*/ 171 h 836"/>
              <a:gd name="T62" fmla="*/ 667 w 694"/>
              <a:gd name="T63" fmla="*/ 612 h 836"/>
              <a:gd name="T64" fmla="*/ 592 w 694"/>
              <a:gd name="T65" fmla="*/ 687 h 836"/>
              <a:gd name="T66" fmla="*/ 572 w 694"/>
              <a:gd name="T67" fmla="*/ 687 h 836"/>
              <a:gd name="T68" fmla="*/ 572 w 694"/>
              <a:gd name="T69" fmla="*/ 354 h 836"/>
              <a:gd name="T70" fmla="*/ 569 w 694"/>
              <a:gd name="T71" fmla="*/ 346 h 836"/>
              <a:gd name="T72" fmla="*/ 379 w 694"/>
              <a:gd name="T73" fmla="*/ 126 h 836"/>
              <a:gd name="T74" fmla="*/ 369 w 694"/>
              <a:gd name="T75" fmla="*/ 122 h 836"/>
              <a:gd name="T76" fmla="*/ 148 w 694"/>
              <a:gd name="T77" fmla="*/ 122 h 836"/>
              <a:gd name="T78" fmla="*/ 148 w 694"/>
              <a:gd name="T79" fmla="*/ 102 h 836"/>
              <a:gd name="T80" fmla="*/ 223 w 694"/>
              <a:gd name="T81" fmla="*/ 27 h 836"/>
              <a:gd name="T82" fmla="*/ 592 w 694"/>
              <a:gd name="T83" fmla="*/ 27 h 836"/>
              <a:gd name="T84" fmla="*/ 667 w 694"/>
              <a:gd name="T85" fmla="*/ 102 h 836"/>
              <a:gd name="T86" fmla="*/ 667 w 694"/>
              <a:gd name="T87" fmla="*/ 612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4" h="836">
                <a:moveTo>
                  <a:pt x="592" y="0"/>
                </a:moveTo>
                <a:lnTo>
                  <a:pt x="223" y="0"/>
                </a:lnTo>
                <a:cubicBezTo>
                  <a:pt x="167" y="0"/>
                  <a:pt x="122" y="46"/>
                  <a:pt x="122" y="102"/>
                </a:cubicBezTo>
                <a:lnTo>
                  <a:pt x="122" y="122"/>
                </a:lnTo>
                <a:lnTo>
                  <a:pt x="102" y="122"/>
                </a:lnTo>
                <a:cubicBezTo>
                  <a:pt x="46" y="122"/>
                  <a:pt x="0" y="167"/>
                  <a:pt x="0" y="223"/>
                </a:cubicBezTo>
                <a:lnTo>
                  <a:pt x="0" y="734"/>
                </a:lnTo>
                <a:cubicBezTo>
                  <a:pt x="0" y="790"/>
                  <a:pt x="46" y="836"/>
                  <a:pt x="102" y="836"/>
                </a:cubicBezTo>
                <a:lnTo>
                  <a:pt x="470" y="836"/>
                </a:lnTo>
                <a:cubicBezTo>
                  <a:pt x="526" y="836"/>
                  <a:pt x="572" y="790"/>
                  <a:pt x="572" y="734"/>
                </a:cubicBezTo>
                <a:lnTo>
                  <a:pt x="572" y="714"/>
                </a:lnTo>
                <a:lnTo>
                  <a:pt x="592" y="714"/>
                </a:lnTo>
                <a:cubicBezTo>
                  <a:pt x="648" y="714"/>
                  <a:pt x="694" y="668"/>
                  <a:pt x="694" y="612"/>
                </a:cubicBezTo>
                <a:lnTo>
                  <a:pt x="694" y="102"/>
                </a:lnTo>
                <a:cubicBezTo>
                  <a:pt x="694" y="46"/>
                  <a:pt x="648" y="0"/>
                  <a:pt x="592" y="0"/>
                </a:cubicBezTo>
                <a:close/>
                <a:moveTo>
                  <a:pt x="470" y="809"/>
                </a:moveTo>
                <a:lnTo>
                  <a:pt x="102" y="809"/>
                </a:lnTo>
                <a:cubicBezTo>
                  <a:pt x="60" y="809"/>
                  <a:pt x="27" y="775"/>
                  <a:pt x="27" y="734"/>
                </a:cubicBezTo>
                <a:lnTo>
                  <a:pt x="27" y="223"/>
                </a:lnTo>
                <a:cubicBezTo>
                  <a:pt x="27" y="182"/>
                  <a:pt x="60" y="148"/>
                  <a:pt x="102" y="148"/>
                </a:cubicBezTo>
                <a:lnTo>
                  <a:pt x="356" y="148"/>
                </a:lnTo>
                <a:lnTo>
                  <a:pt x="356" y="266"/>
                </a:lnTo>
                <a:cubicBezTo>
                  <a:pt x="356" y="322"/>
                  <a:pt x="401" y="368"/>
                  <a:pt x="457" y="368"/>
                </a:cubicBezTo>
                <a:lnTo>
                  <a:pt x="545" y="368"/>
                </a:lnTo>
                <a:lnTo>
                  <a:pt x="545" y="734"/>
                </a:lnTo>
                <a:cubicBezTo>
                  <a:pt x="545" y="775"/>
                  <a:pt x="512" y="809"/>
                  <a:pt x="470" y="809"/>
                </a:cubicBezTo>
                <a:close/>
                <a:moveTo>
                  <a:pt x="382" y="171"/>
                </a:moveTo>
                <a:lnTo>
                  <a:pt x="530" y="341"/>
                </a:lnTo>
                <a:lnTo>
                  <a:pt x="457" y="341"/>
                </a:lnTo>
                <a:cubicBezTo>
                  <a:pt x="416" y="341"/>
                  <a:pt x="382" y="307"/>
                  <a:pt x="382" y="266"/>
                </a:cubicBezTo>
                <a:lnTo>
                  <a:pt x="382" y="171"/>
                </a:lnTo>
                <a:close/>
                <a:moveTo>
                  <a:pt x="667" y="612"/>
                </a:moveTo>
                <a:cubicBezTo>
                  <a:pt x="667" y="654"/>
                  <a:pt x="633" y="687"/>
                  <a:pt x="592" y="687"/>
                </a:cubicBezTo>
                <a:lnTo>
                  <a:pt x="572" y="687"/>
                </a:lnTo>
                <a:lnTo>
                  <a:pt x="572" y="354"/>
                </a:lnTo>
                <a:cubicBezTo>
                  <a:pt x="572" y="351"/>
                  <a:pt x="571" y="348"/>
                  <a:pt x="569" y="346"/>
                </a:cubicBezTo>
                <a:lnTo>
                  <a:pt x="379" y="126"/>
                </a:lnTo>
                <a:cubicBezTo>
                  <a:pt x="377" y="123"/>
                  <a:pt x="373" y="122"/>
                  <a:pt x="369" y="122"/>
                </a:cubicBezTo>
                <a:lnTo>
                  <a:pt x="148" y="122"/>
                </a:lnTo>
                <a:lnTo>
                  <a:pt x="148" y="102"/>
                </a:lnTo>
                <a:cubicBezTo>
                  <a:pt x="148" y="60"/>
                  <a:pt x="182" y="27"/>
                  <a:pt x="223" y="27"/>
                </a:cubicBezTo>
                <a:lnTo>
                  <a:pt x="592" y="27"/>
                </a:lnTo>
                <a:cubicBezTo>
                  <a:pt x="633" y="27"/>
                  <a:pt x="667" y="60"/>
                  <a:pt x="667" y="102"/>
                </a:cubicBezTo>
                <a:lnTo>
                  <a:pt x="667" y="612"/>
                </a:lnTo>
                <a:close/>
              </a:path>
            </a:pathLst>
          </a:custGeom>
          <a:solidFill>
            <a:srgbClr val="56C4D2"/>
          </a:solidFill>
          <a:ln>
            <a:noFill/>
          </a:ln>
        </p:spPr>
        <p:txBody>
          <a:bodyPr/>
          <a:lstStyle/>
          <a:p>
            <a:pPr fontAlgn="ctr"/>
            <a:endParaRPr lang="en-US" altLang="zh-CN" sz="1599" dirty="0">
              <a:latin typeface="Huawei Sans" panose="020C0503030203020204" pitchFamily="34" charset="0"/>
            </a:endParaRPr>
          </a:p>
        </p:txBody>
      </p:sp>
      <p:sp>
        <p:nvSpPr>
          <p:cNvPr id="147" name="iŝļiḋe">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EEF92782-F1C9-4064-A506-7BD15711A8E7}"/>
              </a:ext>
            </a:extLst>
          </p:cNvPr>
          <p:cNvSpPr txBox="1"/>
          <p:nvPr/>
        </p:nvSpPr>
        <p:spPr bwMode="gray">
          <a:xfrm>
            <a:off x="8237803" y="3635416"/>
            <a:ext cx="1584123"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399" b="1" dirty="0">
                <a:latin typeface="Huawei Sans" panose="020C0503030203020204" pitchFamily="34" charset="0"/>
              </a:rPr>
              <a:t>Mapping Table</a:t>
            </a:r>
            <a:endParaRPr lang="en-US" altLang="zh-CN" sz="1399" b="1" dirty="0">
              <a:latin typeface="Huawei Sans" panose="020C0503030203020204" pitchFamily="34" charset="0"/>
            </a:endParaRPr>
          </a:p>
        </p:txBody>
      </p:sp>
      <p:sp>
        <p:nvSpPr>
          <p:cNvPr id="149"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8032607" y="4092675"/>
            <a:ext cx="2593188" cy="48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fontAlgn="ctr"/>
            <a:r>
              <a:rPr lang="en-US" sz="1200" dirty="0">
                <a:latin typeface="Huawei Sans" panose="020C0503030203020204" pitchFamily="34" charset="0"/>
              </a:rPr>
              <a:t>Mapping table of physical and logical topologies before and after the migration</a:t>
            </a:r>
            <a:endParaRPr lang="en-US" altLang="zh-CN" sz="1200" kern="0" dirty="0">
              <a:latin typeface="Huawei Sans" panose="020C0503030203020204" pitchFamily="34" charset="0"/>
            </a:endParaRPr>
          </a:p>
        </p:txBody>
      </p:sp>
      <p:sp>
        <p:nvSpPr>
          <p:cNvPr id="150"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8032607" y="4735850"/>
            <a:ext cx="2593188" cy="72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fontAlgn="ctr"/>
            <a:r>
              <a:rPr lang="en-US" sz="1200" dirty="0">
                <a:latin typeface="Huawei Sans" panose="020C0503030203020204" pitchFamily="34" charset="0"/>
              </a:rPr>
              <a:t>Mapping table for control plane analysis (number of routing entries, security control, etc.) before and after the migration</a:t>
            </a:r>
            <a:endParaRPr lang="en-US" altLang="zh-CN" sz="1200" kern="0" dirty="0">
              <a:latin typeface="Huawei Sans" panose="020C0503030203020204" pitchFamily="34" charset="0"/>
            </a:endParaRPr>
          </a:p>
        </p:txBody>
      </p:sp>
      <p:sp>
        <p:nvSpPr>
          <p:cNvPr id="153"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8032607" y="5561375"/>
            <a:ext cx="2593188" cy="51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fontAlgn="ctr"/>
            <a:r>
              <a:rPr lang="en-US" sz="1200" dirty="0">
                <a:latin typeface="Huawei Sans" panose="020C0503030203020204" pitchFamily="34" charset="0"/>
              </a:rPr>
              <a:t>Mapping table for service layer analysis (data flow direction) before and after the migration</a:t>
            </a:r>
            <a:endParaRPr lang="en-US" altLang="zh-CN" sz="1200" kern="0" dirty="0">
              <a:latin typeface="Huawei Sans" panose="020C0503030203020204" pitchFamily="34" charset="0"/>
            </a:endParaRPr>
          </a:p>
        </p:txBody>
      </p:sp>
      <p:sp>
        <p:nvSpPr>
          <p:cNvPr id="50" name="五边形 39"/>
          <p:cNvSpPr/>
          <p:nvPr/>
        </p:nvSpPr>
        <p:spPr bwMode="gray">
          <a:xfrm>
            <a:off x="7229127" y="112226"/>
            <a:ext cx="1626050"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Preparation Phase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2297355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Snapshot Before the Migration</a:t>
            </a:r>
            <a:endParaRPr lang="en-US" altLang="zh-CN" dirty="0">
              <a:sym typeface="Huawei Sans" panose="020C0503030203020204" pitchFamily="34" charset="0"/>
            </a:endParaRPr>
          </a:p>
        </p:txBody>
      </p:sp>
      <p:sp>
        <p:nvSpPr>
          <p:cNvPr id="53" name="文本占位符 3"/>
          <p:cNvSpPr>
            <a:spLocks noGrp="1"/>
          </p:cNvSpPr>
          <p:nvPr>
            <p:ph type="body" sz="quarter" idx="10"/>
          </p:nvPr>
        </p:nvSpPr>
        <p:spPr bwMode="gray">
          <a:xfrm>
            <a:off x="2230016" y="1052514"/>
            <a:ext cx="9519072" cy="4875042"/>
          </a:xfrm>
        </p:spPr>
        <p:txBody>
          <a:bodyPr/>
          <a:lstStyle/>
          <a:p>
            <a:r>
              <a:rPr lang="en-US" sz="1599" dirty="0"/>
              <a:t>To facilitate migration rollback and service comparison after the migration, you need to take snapshots of the live network configuration and data before the migration.</a:t>
            </a:r>
            <a:endParaRPr lang="en-US" altLang="zh-CN" sz="1599" dirty="0">
              <a:sym typeface="Huawei Sans" panose="020C0503030203020204" pitchFamily="34" charset="0"/>
            </a:endParaRPr>
          </a:p>
          <a:p>
            <a:pPr lvl="1"/>
            <a:r>
              <a:rPr lang="en-US" sz="1399" dirty="0"/>
              <a:t>Back up live network configuration.</a:t>
            </a:r>
            <a:endParaRPr lang="en-US" altLang="zh-CN" sz="1399" dirty="0">
              <a:sym typeface="Huawei Sans" panose="020C0503030203020204" pitchFamily="34" charset="0"/>
            </a:endParaRPr>
          </a:p>
          <a:p>
            <a:pPr lvl="1"/>
            <a:r>
              <a:rPr lang="en-US" sz="1399" dirty="0"/>
              <a:t>Collect dynamic data on the live network, including the port status, traffic, routing protocol status, number of routes, STP status, and ARP/MAC address entries of each interface.</a:t>
            </a:r>
            <a:endParaRPr lang="en-US" altLang="zh-CN" sz="1399" dirty="0">
              <a:sym typeface="Huawei Sans" panose="020C0503030203020204" pitchFamily="34" charset="0"/>
            </a:endParaRPr>
          </a:p>
          <a:p>
            <a:pPr lvl="1"/>
            <a:r>
              <a:rPr lang="en-US" sz="1399" dirty="0"/>
              <a:t>Test services before the migration to ensure that the services involved in the migration are normal.		</a:t>
            </a:r>
            <a:endParaRPr lang="en-US" altLang="zh-CN" sz="1399"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7" y="1594671"/>
            <a:ext cx="1804728"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b="1" dirty="0">
                <a:solidFill>
                  <a:schemeClr val="tx1"/>
                </a:solidFill>
                <a:latin typeface="Huawei Sans" panose="020C0503030203020204" pitchFamily="34" charset="0"/>
              </a:rPr>
              <a:t>Snapshot before the migration</a:t>
            </a:r>
            <a:endParaRPr lang="en-US" altLang="zh-CN" sz="1399" b="1" dirty="0">
              <a:solidFill>
                <a:schemeClr val="tx1"/>
              </a:solidFill>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254920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Migration implementation</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350373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dirty="0">
                <a:solidFill>
                  <a:schemeClr val="bg1">
                    <a:lumMod val="65000"/>
                  </a:schemeClr>
                </a:solidFill>
                <a:latin typeface="Huawei Sans" panose="020C0503030203020204" pitchFamily="34" charset="0"/>
              </a:rPr>
              <a:t>Migration rollback</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44582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Migration test and check</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7717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338" y="449915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1633623"/>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258880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3543977"/>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47" name="backup_115800"/>
          <p:cNvSpPr>
            <a:spLocks/>
          </p:cNvSpPr>
          <p:nvPr/>
        </p:nvSpPr>
        <p:spPr bwMode="gray">
          <a:xfrm>
            <a:off x="572830" y="1729118"/>
            <a:ext cx="184875" cy="168866"/>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66931" h="607216">
                <a:moveTo>
                  <a:pt x="146525" y="485632"/>
                </a:moveTo>
                <a:cubicBezTo>
                  <a:pt x="151958" y="485632"/>
                  <a:pt x="156226" y="489992"/>
                  <a:pt x="156226" y="495320"/>
                </a:cubicBezTo>
                <a:lnTo>
                  <a:pt x="156226" y="551413"/>
                </a:lnTo>
                <a:lnTo>
                  <a:pt x="233452" y="586871"/>
                </a:lnTo>
                <a:lnTo>
                  <a:pt x="310678" y="551413"/>
                </a:lnTo>
                <a:lnTo>
                  <a:pt x="310678" y="495320"/>
                </a:lnTo>
                <a:cubicBezTo>
                  <a:pt x="310678" y="489992"/>
                  <a:pt x="315044" y="485632"/>
                  <a:pt x="320380" y="485632"/>
                </a:cubicBezTo>
                <a:cubicBezTo>
                  <a:pt x="325715" y="485632"/>
                  <a:pt x="330081" y="489992"/>
                  <a:pt x="330081" y="495320"/>
                </a:cubicBezTo>
                <a:lnTo>
                  <a:pt x="330081" y="542500"/>
                </a:lnTo>
                <a:lnTo>
                  <a:pt x="347641" y="534459"/>
                </a:lnTo>
                <a:cubicBezTo>
                  <a:pt x="352492" y="532231"/>
                  <a:pt x="358313" y="534362"/>
                  <a:pt x="360545" y="539206"/>
                </a:cubicBezTo>
                <a:cubicBezTo>
                  <a:pt x="362776" y="544050"/>
                  <a:pt x="360642" y="549766"/>
                  <a:pt x="355791" y="552091"/>
                </a:cubicBezTo>
                <a:lnTo>
                  <a:pt x="237527" y="606344"/>
                </a:lnTo>
                <a:cubicBezTo>
                  <a:pt x="236266" y="606925"/>
                  <a:pt x="234907" y="607216"/>
                  <a:pt x="233452" y="607216"/>
                </a:cubicBezTo>
                <a:cubicBezTo>
                  <a:pt x="232094" y="607216"/>
                  <a:pt x="230736" y="606925"/>
                  <a:pt x="229474" y="606344"/>
                </a:cubicBezTo>
                <a:lnTo>
                  <a:pt x="111210" y="552091"/>
                </a:lnTo>
                <a:cubicBezTo>
                  <a:pt x="106359" y="549766"/>
                  <a:pt x="104225" y="544050"/>
                  <a:pt x="106456" y="539206"/>
                </a:cubicBezTo>
                <a:cubicBezTo>
                  <a:pt x="108688" y="534362"/>
                  <a:pt x="114412" y="532231"/>
                  <a:pt x="119360" y="534459"/>
                </a:cubicBezTo>
                <a:lnTo>
                  <a:pt x="136823" y="542500"/>
                </a:lnTo>
                <a:lnTo>
                  <a:pt x="136823" y="495320"/>
                </a:lnTo>
                <a:cubicBezTo>
                  <a:pt x="136823" y="489992"/>
                  <a:pt x="141189" y="485632"/>
                  <a:pt x="146525" y="485632"/>
                </a:cubicBezTo>
                <a:close/>
                <a:moveTo>
                  <a:pt x="108637" y="369340"/>
                </a:moveTo>
                <a:lnTo>
                  <a:pt x="358224" y="369340"/>
                </a:lnTo>
                <a:cubicBezTo>
                  <a:pt x="363561" y="369340"/>
                  <a:pt x="367928" y="373706"/>
                  <a:pt x="367928" y="379043"/>
                </a:cubicBezTo>
                <a:cubicBezTo>
                  <a:pt x="367928" y="384380"/>
                  <a:pt x="363561" y="388746"/>
                  <a:pt x="358224" y="388746"/>
                </a:cubicBezTo>
                <a:lnTo>
                  <a:pt x="108637" y="388746"/>
                </a:lnTo>
                <a:cubicBezTo>
                  <a:pt x="103300" y="388746"/>
                  <a:pt x="98933" y="384380"/>
                  <a:pt x="98933" y="379043"/>
                </a:cubicBezTo>
                <a:cubicBezTo>
                  <a:pt x="98933" y="373706"/>
                  <a:pt x="103300" y="369340"/>
                  <a:pt x="108637" y="369340"/>
                </a:cubicBezTo>
                <a:close/>
                <a:moveTo>
                  <a:pt x="108637" y="330599"/>
                </a:moveTo>
                <a:lnTo>
                  <a:pt x="358224" y="330599"/>
                </a:lnTo>
                <a:cubicBezTo>
                  <a:pt x="363561" y="330599"/>
                  <a:pt x="367928" y="334965"/>
                  <a:pt x="367928" y="340302"/>
                </a:cubicBezTo>
                <a:cubicBezTo>
                  <a:pt x="367928" y="345639"/>
                  <a:pt x="363561" y="350005"/>
                  <a:pt x="358224" y="350005"/>
                </a:cubicBezTo>
                <a:lnTo>
                  <a:pt x="108637" y="350005"/>
                </a:lnTo>
                <a:cubicBezTo>
                  <a:pt x="103300" y="350005"/>
                  <a:pt x="98933" y="345639"/>
                  <a:pt x="98933" y="340302"/>
                </a:cubicBezTo>
                <a:cubicBezTo>
                  <a:pt x="98933" y="334965"/>
                  <a:pt x="103300" y="330599"/>
                  <a:pt x="108637" y="330599"/>
                </a:cubicBezTo>
                <a:close/>
                <a:moveTo>
                  <a:pt x="147448" y="254600"/>
                </a:moveTo>
                <a:lnTo>
                  <a:pt x="397035" y="254600"/>
                </a:lnTo>
                <a:cubicBezTo>
                  <a:pt x="402372" y="254600"/>
                  <a:pt x="406739" y="258864"/>
                  <a:pt x="406739" y="264291"/>
                </a:cubicBezTo>
                <a:lnTo>
                  <a:pt x="406739" y="417794"/>
                </a:lnTo>
                <a:cubicBezTo>
                  <a:pt x="406739" y="423124"/>
                  <a:pt x="402372" y="427485"/>
                  <a:pt x="397035" y="427485"/>
                </a:cubicBezTo>
                <a:cubicBezTo>
                  <a:pt x="391698" y="427485"/>
                  <a:pt x="387331" y="423124"/>
                  <a:pt x="387331" y="417794"/>
                </a:cubicBezTo>
                <a:lnTo>
                  <a:pt x="387331" y="273982"/>
                </a:lnTo>
                <a:lnTo>
                  <a:pt x="147448" y="273982"/>
                </a:lnTo>
                <a:cubicBezTo>
                  <a:pt x="142111" y="273982"/>
                  <a:pt x="137744" y="269621"/>
                  <a:pt x="137744" y="264291"/>
                </a:cubicBezTo>
                <a:cubicBezTo>
                  <a:pt x="137744" y="258864"/>
                  <a:pt x="142111" y="254600"/>
                  <a:pt x="147448" y="254600"/>
                </a:cubicBezTo>
                <a:close/>
                <a:moveTo>
                  <a:pt x="69825" y="254600"/>
                </a:moveTo>
                <a:lnTo>
                  <a:pt x="108635" y="254600"/>
                </a:lnTo>
                <a:cubicBezTo>
                  <a:pt x="114069" y="254600"/>
                  <a:pt x="118338" y="258864"/>
                  <a:pt x="118338" y="264291"/>
                </a:cubicBezTo>
                <a:cubicBezTo>
                  <a:pt x="118338" y="269621"/>
                  <a:pt x="114069" y="273982"/>
                  <a:pt x="108635" y="273982"/>
                </a:cubicBezTo>
                <a:lnTo>
                  <a:pt x="79527" y="273982"/>
                </a:lnTo>
                <a:lnTo>
                  <a:pt x="79527" y="417794"/>
                </a:lnTo>
                <a:cubicBezTo>
                  <a:pt x="79527" y="423124"/>
                  <a:pt x="75258" y="427485"/>
                  <a:pt x="69825" y="427485"/>
                </a:cubicBezTo>
                <a:cubicBezTo>
                  <a:pt x="64488" y="427485"/>
                  <a:pt x="60122" y="423124"/>
                  <a:pt x="60122" y="417794"/>
                </a:cubicBezTo>
                <a:lnTo>
                  <a:pt x="60122" y="264291"/>
                </a:lnTo>
                <a:cubicBezTo>
                  <a:pt x="60122" y="258864"/>
                  <a:pt x="64488" y="254600"/>
                  <a:pt x="69825" y="254600"/>
                </a:cubicBezTo>
                <a:close/>
                <a:moveTo>
                  <a:pt x="130900" y="19378"/>
                </a:moveTo>
                <a:lnTo>
                  <a:pt x="130900" y="183700"/>
                </a:lnTo>
                <a:lnTo>
                  <a:pt x="336128" y="183700"/>
                </a:lnTo>
                <a:lnTo>
                  <a:pt x="336128" y="19378"/>
                </a:lnTo>
                <a:lnTo>
                  <a:pt x="243169" y="19378"/>
                </a:lnTo>
                <a:lnTo>
                  <a:pt x="243169" y="143976"/>
                </a:lnTo>
                <a:lnTo>
                  <a:pt x="297314" y="143976"/>
                </a:lnTo>
                <a:lnTo>
                  <a:pt x="297314" y="48444"/>
                </a:lnTo>
                <a:cubicBezTo>
                  <a:pt x="297314" y="43115"/>
                  <a:pt x="301681" y="38755"/>
                  <a:pt x="307018" y="38755"/>
                </a:cubicBezTo>
                <a:cubicBezTo>
                  <a:pt x="312355" y="38755"/>
                  <a:pt x="316721" y="43115"/>
                  <a:pt x="316721" y="48444"/>
                </a:cubicBezTo>
                <a:lnTo>
                  <a:pt x="316721" y="153665"/>
                </a:lnTo>
                <a:cubicBezTo>
                  <a:pt x="316721" y="158994"/>
                  <a:pt x="312355" y="163353"/>
                  <a:pt x="307018" y="163353"/>
                </a:cubicBezTo>
                <a:lnTo>
                  <a:pt x="233466" y="163353"/>
                </a:lnTo>
                <a:cubicBezTo>
                  <a:pt x="228129" y="163353"/>
                  <a:pt x="223762" y="158994"/>
                  <a:pt x="223762" y="153665"/>
                </a:cubicBezTo>
                <a:lnTo>
                  <a:pt x="223762" y="19378"/>
                </a:lnTo>
                <a:close/>
                <a:moveTo>
                  <a:pt x="19407" y="19378"/>
                </a:moveTo>
                <a:lnTo>
                  <a:pt x="19407" y="446848"/>
                </a:lnTo>
                <a:lnTo>
                  <a:pt x="447524" y="446848"/>
                </a:lnTo>
                <a:lnTo>
                  <a:pt x="447524" y="73247"/>
                </a:lnTo>
                <a:lnTo>
                  <a:pt x="393573" y="19378"/>
                </a:lnTo>
                <a:lnTo>
                  <a:pt x="355535" y="19378"/>
                </a:lnTo>
                <a:lnTo>
                  <a:pt x="355535" y="193389"/>
                </a:lnTo>
                <a:cubicBezTo>
                  <a:pt x="355535" y="198718"/>
                  <a:pt x="351169" y="203078"/>
                  <a:pt x="345832" y="203078"/>
                </a:cubicBezTo>
                <a:lnTo>
                  <a:pt x="121196" y="203078"/>
                </a:lnTo>
                <a:cubicBezTo>
                  <a:pt x="115762" y="203078"/>
                  <a:pt x="111493" y="198718"/>
                  <a:pt x="111493" y="193389"/>
                </a:cubicBezTo>
                <a:lnTo>
                  <a:pt x="111493" y="19378"/>
                </a:lnTo>
                <a:close/>
                <a:moveTo>
                  <a:pt x="9703" y="0"/>
                </a:moveTo>
                <a:lnTo>
                  <a:pt x="397551" y="0"/>
                </a:lnTo>
                <a:cubicBezTo>
                  <a:pt x="400171" y="0"/>
                  <a:pt x="402597" y="1066"/>
                  <a:pt x="404441" y="2810"/>
                </a:cubicBezTo>
                <a:lnTo>
                  <a:pt x="464117" y="62396"/>
                </a:lnTo>
                <a:cubicBezTo>
                  <a:pt x="465961" y="64237"/>
                  <a:pt x="466931" y="66659"/>
                  <a:pt x="466931" y="69275"/>
                </a:cubicBezTo>
                <a:lnTo>
                  <a:pt x="466931" y="456537"/>
                </a:lnTo>
                <a:cubicBezTo>
                  <a:pt x="466931" y="461866"/>
                  <a:pt x="462662" y="466226"/>
                  <a:pt x="457228" y="466226"/>
                </a:cubicBezTo>
                <a:lnTo>
                  <a:pt x="9703" y="466226"/>
                </a:lnTo>
                <a:cubicBezTo>
                  <a:pt x="4366" y="466226"/>
                  <a:pt x="0" y="461866"/>
                  <a:pt x="0" y="456537"/>
                </a:cubicBezTo>
                <a:lnTo>
                  <a:pt x="0" y="9689"/>
                </a:lnTo>
                <a:cubicBezTo>
                  <a:pt x="0" y="4360"/>
                  <a:pt x="4366" y="0"/>
                  <a:pt x="9703" y="0"/>
                </a:cubicBezTo>
                <a:close/>
              </a:path>
            </a:pathLst>
          </a:custGeom>
          <a:solidFill>
            <a:schemeClr val="bg1"/>
          </a:solidFill>
          <a:ln>
            <a:solidFill>
              <a:schemeClr val="bg1"/>
            </a:solidFill>
          </a:ln>
        </p:spPr>
        <p:txBody>
          <a:bodyPr/>
          <a:lstStyle/>
          <a:p>
            <a:pPr fontAlgn="ctr"/>
            <a:endParaRPr lang="en-US" altLang="zh-CN" sz="1799" dirty="0">
              <a:latin typeface="Huawei Sans" panose="020C0503030203020204" pitchFamily="34" charset="0"/>
            </a:endParaRPr>
          </a:p>
        </p:txBody>
      </p:sp>
      <p:sp>
        <p:nvSpPr>
          <p:cNvPr id="48" name="iconfont-10123-4910640"/>
          <p:cNvSpPr>
            <a:spLocks/>
          </p:cNvSpPr>
          <p:nvPr/>
        </p:nvSpPr>
        <p:spPr bwMode="gray">
          <a:xfrm>
            <a:off x="585551" y="2679787"/>
            <a:ext cx="202967" cy="202673"/>
          </a:xfrm>
          <a:custGeom>
            <a:avLst/>
            <a:gdLst>
              <a:gd name="T0" fmla="*/ 6400 w 8106"/>
              <a:gd name="T1" fmla="*/ 3876 h 8534"/>
              <a:gd name="T2" fmla="*/ 5973 w 8106"/>
              <a:gd name="T3" fmla="*/ 3840 h 8534"/>
              <a:gd name="T4" fmla="*/ 5973 w 8106"/>
              <a:gd name="T5" fmla="*/ 640 h 8534"/>
              <a:gd name="T6" fmla="*/ 5760 w 8106"/>
              <a:gd name="T7" fmla="*/ 427 h 8534"/>
              <a:gd name="T8" fmla="*/ 640 w 8106"/>
              <a:gd name="T9" fmla="*/ 427 h 8534"/>
              <a:gd name="T10" fmla="*/ 426 w 8106"/>
              <a:gd name="T11" fmla="*/ 640 h 8534"/>
              <a:gd name="T12" fmla="*/ 426 w 8106"/>
              <a:gd name="T13" fmla="*/ 7040 h 8534"/>
              <a:gd name="T14" fmla="*/ 640 w 8106"/>
              <a:gd name="T15" fmla="*/ 7254 h 8534"/>
              <a:gd name="T16" fmla="*/ 3559 w 8106"/>
              <a:gd name="T17" fmla="*/ 7254 h 8534"/>
              <a:gd name="T18" fmla="*/ 3755 w 8106"/>
              <a:gd name="T19" fmla="*/ 7680 h 8534"/>
              <a:gd name="T20" fmla="*/ 426 w 8106"/>
              <a:gd name="T21" fmla="*/ 7680 h 8534"/>
              <a:gd name="T22" fmla="*/ 0 w 8106"/>
              <a:gd name="T23" fmla="*/ 7254 h 8534"/>
              <a:gd name="T24" fmla="*/ 0 w 8106"/>
              <a:gd name="T25" fmla="*/ 427 h 8534"/>
              <a:gd name="T26" fmla="*/ 426 w 8106"/>
              <a:gd name="T27" fmla="*/ 0 h 8534"/>
              <a:gd name="T28" fmla="*/ 5973 w 8106"/>
              <a:gd name="T29" fmla="*/ 0 h 8534"/>
              <a:gd name="T30" fmla="*/ 6400 w 8106"/>
              <a:gd name="T31" fmla="*/ 427 h 8534"/>
              <a:gd name="T32" fmla="*/ 6400 w 8106"/>
              <a:gd name="T33" fmla="*/ 3876 h 8534"/>
              <a:gd name="T34" fmla="*/ 1493 w 8106"/>
              <a:gd name="T35" fmla="*/ 1707 h 8534"/>
              <a:gd name="T36" fmla="*/ 4906 w 8106"/>
              <a:gd name="T37" fmla="*/ 1707 h 8534"/>
              <a:gd name="T38" fmla="*/ 5120 w 8106"/>
              <a:gd name="T39" fmla="*/ 1920 h 8534"/>
              <a:gd name="T40" fmla="*/ 4906 w 8106"/>
              <a:gd name="T41" fmla="*/ 2134 h 8534"/>
              <a:gd name="T42" fmla="*/ 1493 w 8106"/>
              <a:gd name="T43" fmla="*/ 2134 h 8534"/>
              <a:gd name="T44" fmla="*/ 1280 w 8106"/>
              <a:gd name="T45" fmla="*/ 1920 h 8534"/>
              <a:gd name="T46" fmla="*/ 1493 w 8106"/>
              <a:gd name="T47" fmla="*/ 1707 h 8534"/>
              <a:gd name="T48" fmla="*/ 1493 w 8106"/>
              <a:gd name="T49" fmla="*/ 2987 h 8534"/>
              <a:gd name="T50" fmla="*/ 4906 w 8106"/>
              <a:gd name="T51" fmla="*/ 2987 h 8534"/>
              <a:gd name="T52" fmla="*/ 5120 w 8106"/>
              <a:gd name="T53" fmla="*/ 3200 h 8534"/>
              <a:gd name="T54" fmla="*/ 4906 w 8106"/>
              <a:gd name="T55" fmla="*/ 3414 h 8534"/>
              <a:gd name="T56" fmla="*/ 1493 w 8106"/>
              <a:gd name="T57" fmla="*/ 3414 h 8534"/>
              <a:gd name="T58" fmla="*/ 1280 w 8106"/>
              <a:gd name="T59" fmla="*/ 3200 h 8534"/>
              <a:gd name="T60" fmla="*/ 1493 w 8106"/>
              <a:gd name="T61" fmla="*/ 2987 h 8534"/>
              <a:gd name="T62" fmla="*/ 1493 w 8106"/>
              <a:gd name="T63" fmla="*/ 4480 h 8534"/>
              <a:gd name="T64" fmla="*/ 3413 w 8106"/>
              <a:gd name="T65" fmla="*/ 4480 h 8534"/>
              <a:gd name="T66" fmla="*/ 3626 w 8106"/>
              <a:gd name="T67" fmla="*/ 4694 h 8534"/>
              <a:gd name="T68" fmla="*/ 3413 w 8106"/>
              <a:gd name="T69" fmla="*/ 4907 h 8534"/>
              <a:gd name="T70" fmla="*/ 1493 w 8106"/>
              <a:gd name="T71" fmla="*/ 4907 h 8534"/>
              <a:gd name="T72" fmla="*/ 1280 w 8106"/>
              <a:gd name="T73" fmla="*/ 4694 h 8534"/>
              <a:gd name="T74" fmla="*/ 1493 w 8106"/>
              <a:gd name="T75" fmla="*/ 4480 h 8534"/>
              <a:gd name="T76" fmla="*/ 1493 w 8106"/>
              <a:gd name="T77" fmla="*/ 5547 h 8534"/>
              <a:gd name="T78" fmla="*/ 2773 w 8106"/>
              <a:gd name="T79" fmla="*/ 5547 h 8534"/>
              <a:gd name="T80" fmla="*/ 2986 w 8106"/>
              <a:gd name="T81" fmla="*/ 5760 h 8534"/>
              <a:gd name="T82" fmla="*/ 2773 w 8106"/>
              <a:gd name="T83" fmla="*/ 5974 h 8534"/>
              <a:gd name="T84" fmla="*/ 1493 w 8106"/>
              <a:gd name="T85" fmla="*/ 5974 h 8534"/>
              <a:gd name="T86" fmla="*/ 1280 w 8106"/>
              <a:gd name="T87" fmla="*/ 5760 h 8534"/>
              <a:gd name="T88" fmla="*/ 1493 w 8106"/>
              <a:gd name="T89" fmla="*/ 5547 h 8534"/>
              <a:gd name="T90" fmla="*/ 5973 w 8106"/>
              <a:gd name="T91" fmla="*/ 8534 h 8534"/>
              <a:gd name="T92" fmla="*/ 3840 w 8106"/>
              <a:gd name="T93" fmla="*/ 6400 h 8534"/>
              <a:gd name="T94" fmla="*/ 5973 w 8106"/>
              <a:gd name="T95" fmla="*/ 4267 h 8534"/>
              <a:gd name="T96" fmla="*/ 8106 w 8106"/>
              <a:gd name="T97" fmla="*/ 6400 h 8534"/>
              <a:gd name="T98" fmla="*/ 5973 w 8106"/>
              <a:gd name="T99" fmla="*/ 8534 h 8534"/>
              <a:gd name="T100" fmla="*/ 5973 w 8106"/>
              <a:gd name="T101" fmla="*/ 8107 h 8534"/>
              <a:gd name="T102" fmla="*/ 7680 w 8106"/>
              <a:gd name="T103" fmla="*/ 6400 h 8534"/>
              <a:gd name="T104" fmla="*/ 5973 w 8106"/>
              <a:gd name="T105" fmla="*/ 4694 h 8534"/>
              <a:gd name="T106" fmla="*/ 4266 w 8106"/>
              <a:gd name="T107" fmla="*/ 6400 h 8534"/>
              <a:gd name="T108" fmla="*/ 5973 w 8106"/>
              <a:gd name="T109" fmla="*/ 8107 h 8534"/>
              <a:gd name="T110" fmla="*/ 7040 w 8106"/>
              <a:gd name="T111" fmla="*/ 6400 h 8534"/>
              <a:gd name="T112" fmla="*/ 5333 w 8106"/>
              <a:gd name="T113" fmla="*/ 7254 h 8534"/>
              <a:gd name="T114" fmla="*/ 5333 w 8106"/>
              <a:gd name="T115" fmla="*/ 5547 h 8534"/>
              <a:gd name="T116" fmla="*/ 7040 w 8106"/>
              <a:gd name="T117" fmla="*/ 64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06" h="8534">
                <a:moveTo>
                  <a:pt x="6400" y="3876"/>
                </a:moveTo>
                <a:cubicBezTo>
                  <a:pt x="6261" y="3852"/>
                  <a:pt x="6118" y="3840"/>
                  <a:pt x="5973" y="3840"/>
                </a:cubicBezTo>
                <a:lnTo>
                  <a:pt x="5973" y="640"/>
                </a:lnTo>
                <a:cubicBezTo>
                  <a:pt x="5973" y="523"/>
                  <a:pt x="5877" y="427"/>
                  <a:pt x="5760" y="427"/>
                </a:cubicBezTo>
                <a:lnTo>
                  <a:pt x="640" y="427"/>
                </a:lnTo>
                <a:cubicBezTo>
                  <a:pt x="522" y="427"/>
                  <a:pt x="426" y="523"/>
                  <a:pt x="426" y="640"/>
                </a:cubicBezTo>
                <a:lnTo>
                  <a:pt x="426" y="7040"/>
                </a:lnTo>
                <a:cubicBezTo>
                  <a:pt x="426" y="7158"/>
                  <a:pt x="522" y="7254"/>
                  <a:pt x="640" y="7254"/>
                </a:cubicBezTo>
                <a:lnTo>
                  <a:pt x="3559" y="7254"/>
                </a:lnTo>
                <a:cubicBezTo>
                  <a:pt x="3611" y="7403"/>
                  <a:pt x="3678" y="7546"/>
                  <a:pt x="3755" y="7680"/>
                </a:cubicBezTo>
                <a:lnTo>
                  <a:pt x="426" y="7680"/>
                </a:lnTo>
                <a:cubicBezTo>
                  <a:pt x="191" y="7680"/>
                  <a:pt x="0" y="7489"/>
                  <a:pt x="0" y="7254"/>
                </a:cubicBezTo>
                <a:lnTo>
                  <a:pt x="0" y="427"/>
                </a:lnTo>
                <a:cubicBezTo>
                  <a:pt x="0" y="191"/>
                  <a:pt x="191" y="0"/>
                  <a:pt x="426" y="0"/>
                </a:cubicBezTo>
                <a:lnTo>
                  <a:pt x="5973" y="0"/>
                </a:lnTo>
                <a:cubicBezTo>
                  <a:pt x="6209" y="0"/>
                  <a:pt x="6400" y="191"/>
                  <a:pt x="6400" y="427"/>
                </a:cubicBezTo>
                <a:lnTo>
                  <a:pt x="6400" y="3876"/>
                </a:lnTo>
                <a:close/>
                <a:moveTo>
                  <a:pt x="1493" y="1707"/>
                </a:moveTo>
                <a:lnTo>
                  <a:pt x="4906" y="1707"/>
                </a:lnTo>
                <a:cubicBezTo>
                  <a:pt x="5024" y="1707"/>
                  <a:pt x="5120" y="1803"/>
                  <a:pt x="5120" y="1920"/>
                </a:cubicBezTo>
                <a:cubicBezTo>
                  <a:pt x="5120" y="2038"/>
                  <a:pt x="5024" y="2134"/>
                  <a:pt x="4906" y="2134"/>
                </a:cubicBezTo>
                <a:lnTo>
                  <a:pt x="1493" y="2134"/>
                </a:lnTo>
                <a:cubicBezTo>
                  <a:pt x="1375" y="2134"/>
                  <a:pt x="1280" y="2038"/>
                  <a:pt x="1280" y="1920"/>
                </a:cubicBezTo>
                <a:cubicBezTo>
                  <a:pt x="1280" y="1802"/>
                  <a:pt x="1375" y="1707"/>
                  <a:pt x="1493" y="1707"/>
                </a:cubicBezTo>
                <a:close/>
                <a:moveTo>
                  <a:pt x="1493" y="2987"/>
                </a:moveTo>
                <a:lnTo>
                  <a:pt x="4906" y="2987"/>
                </a:lnTo>
                <a:cubicBezTo>
                  <a:pt x="5024" y="2987"/>
                  <a:pt x="5120" y="3083"/>
                  <a:pt x="5120" y="3200"/>
                </a:cubicBezTo>
                <a:cubicBezTo>
                  <a:pt x="5120" y="3318"/>
                  <a:pt x="5024" y="3414"/>
                  <a:pt x="4906" y="3414"/>
                </a:cubicBezTo>
                <a:lnTo>
                  <a:pt x="1493" y="3414"/>
                </a:lnTo>
                <a:cubicBezTo>
                  <a:pt x="1375" y="3414"/>
                  <a:pt x="1280" y="3318"/>
                  <a:pt x="1280" y="3200"/>
                </a:cubicBezTo>
                <a:cubicBezTo>
                  <a:pt x="1280" y="3083"/>
                  <a:pt x="1375" y="2987"/>
                  <a:pt x="1493" y="2987"/>
                </a:cubicBezTo>
                <a:close/>
                <a:moveTo>
                  <a:pt x="1493" y="4480"/>
                </a:moveTo>
                <a:lnTo>
                  <a:pt x="3413" y="4480"/>
                </a:lnTo>
                <a:cubicBezTo>
                  <a:pt x="3531" y="4480"/>
                  <a:pt x="3626" y="4576"/>
                  <a:pt x="3626" y="4694"/>
                </a:cubicBezTo>
                <a:cubicBezTo>
                  <a:pt x="3626" y="4811"/>
                  <a:pt x="3531" y="4907"/>
                  <a:pt x="3413" y="4907"/>
                </a:cubicBezTo>
                <a:lnTo>
                  <a:pt x="1493" y="4907"/>
                </a:lnTo>
                <a:cubicBezTo>
                  <a:pt x="1375" y="4907"/>
                  <a:pt x="1280" y="4811"/>
                  <a:pt x="1280" y="4694"/>
                </a:cubicBezTo>
                <a:cubicBezTo>
                  <a:pt x="1280" y="4576"/>
                  <a:pt x="1375" y="4480"/>
                  <a:pt x="1493" y="4480"/>
                </a:cubicBezTo>
                <a:close/>
                <a:moveTo>
                  <a:pt x="1493" y="5547"/>
                </a:moveTo>
                <a:lnTo>
                  <a:pt x="2773" y="5547"/>
                </a:lnTo>
                <a:cubicBezTo>
                  <a:pt x="2891" y="5547"/>
                  <a:pt x="2986" y="5643"/>
                  <a:pt x="2986" y="5760"/>
                </a:cubicBezTo>
                <a:cubicBezTo>
                  <a:pt x="2986" y="5878"/>
                  <a:pt x="2891" y="5974"/>
                  <a:pt x="2773" y="5974"/>
                </a:cubicBezTo>
                <a:lnTo>
                  <a:pt x="1493" y="5974"/>
                </a:lnTo>
                <a:cubicBezTo>
                  <a:pt x="1375" y="5974"/>
                  <a:pt x="1280" y="5878"/>
                  <a:pt x="1280" y="5760"/>
                </a:cubicBezTo>
                <a:cubicBezTo>
                  <a:pt x="1280" y="5643"/>
                  <a:pt x="1375" y="5547"/>
                  <a:pt x="1493" y="5547"/>
                </a:cubicBezTo>
                <a:close/>
                <a:moveTo>
                  <a:pt x="5973" y="8534"/>
                </a:moveTo>
                <a:cubicBezTo>
                  <a:pt x="4795" y="8534"/>
                  <a:pt x="3840" y="7579"/>
                  <a:pt x="3840" y="6400"/>
                </a:cubicBezTo>
                <a:cubicBezTo>
                  <a:pt x="3840" y="5222"/>
                  <a:pt x="4795" y="4267"/>
                  <a:pt x="5973" y="4267"/>
                </a:cubicBezTo>
                <a:cubicBezTo>
                  <a:pt x="7151" y="4267"/>
                  <a:pt x="8106" y="5222"/>
                  <a:pt x="8106" y="6400"/>
                </a:cubicBezTo>
                <a:cubicBezTo>
                  <a:pt x="8106" y="7579"/>
                  <a:pt x="7151" y="8534"/>
                  <a:pt x="5973" y="8534"/>
                </a:cubicBezTo>
                <a:close/>
                <a:moveTo>
                  <a:pt x="5973" y="8107"/>
                </a:moveTo>
                <a:cubicBezTo>
                  <a:pt x="6916" y="8107"/>
                  <a:pt x="7680" y="7343"/>
                  <a:pt x="7680" y="6400"/>
                </a:cubicBezTo>
                <a:cubicBezTo>
                  <a:pt x="7680" y="5458"/>
                  <a:pt x="6916" y="4694"/>
                  <a:pt x="5973" y="4694"/>
                </a:cubicBezTo>
                <a:cubicBezTo>
                  <a:pt x="5030" y="4694"/>
                  <a:pt x="4266" y="5458"/>
                  <a:pt x="4266" y="6400"/>
                </a:cubicBezTo>
                <a:cubicBezTo>
                  <a:pt x="4266" y="7343"/>
                  <a:pt x="5030" y="8107"/>
                  <a:pt x="5973" y="8107"/>
                </a:cubicBezTo>
                <a:close/>
                <a:moveTo>
                  <a:pt x="7040" y="6400"/>
                </a:moveTo>
                <a:lnTo>
                  <a:pt x="5333" y="7254"/>
                </a:lnTo>
                <a:lnTo>
                  <a:pt x="5333" y="5547"/>
                </a:lnTo>
                <a:lnTo>
                  <a:pt x="7040" y="6400"/>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49" name="logout_166463"/>
          <p:cNvSpPr>
            <a:spLocks/>
          </p:cNvSpPr>
          <p:nvPr/>
        </p:nvSpPr>
        <p:spPr bwMode="gray">
          <a:xfrm>
            <a:off x="572828" y="3637435"/>
            <a:ext cx="159024" cy="193920"/>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94" h="3960">
                <a:moveTo>
                  <a:pt x="3661" y="0"/>
                </a:moveTo>
                <a:lnTo>
                  <a:pt x="1681" y="0"/>
                </a:lnTo>
                <a:cubicBezTo>
                  <a:pt x="1607" y="0"/>
                  <a:pt x="1548" y="60"/>
                  <a:pt x="1548" y="133"/>
                </a:cubicBezTo>
                <a:lnTo>
                  <a:pt x="1548" y="1627"/>
                </a:lnTo>
                <a:lnTo>
                  <a:pt x="1123" y="1627"/>
                </a:lnTo>
                <a:lnTo>
                  <a:pt x="1279" y="1394"/>
                </a:lnTo>
                <a:cubicBezTo>
                  <a:pt x="1306" y="1353"/>
                  <a:pt x="1308" y="1300"/>
                  <a:pt x="1285" y="1257"/>
                </a:cubicBezTo>
                <a:cubicBezTo>
                  <a:pt x="1262" y="1214"/>
                  <a:pt x="1217" y="1187"/>
                  <a:pt x="1168" y="1187"/>
                </a:cubicBezTo>
                <a:lnTo>
                  <a:pt x="581" y="1187"/>
                </a:lnTo>
                <a:cubicBezTo>
                  <a:pt x="536" y="1187"/>
                  <a:pt x="495" y="1209"/>
                  <a:pt x="470" y="1246"/>
                </a:cubicBezTo>
                <a:lnTo>
                  <a:pt x="30" y="1906"/>
                </a:lnTo>
                <a:cubicBezTo>
                  <a:pt x="0" y="1951"/>
                  <a:pt x="0" y="2009"/>
                  <a:pt x="30" y="2054"/>
                </a:cubicBezTo>
                <a:lnTo>
                  <a:pt x="470" y="2714"/>
                </a:lnTo>
                <a:cubicBezTo>
                  <a:pt x="495" y="2751"/>
                  <a:pt x="536" y="2773"/>
                  <a:pt x="581" y="2773"/>
                </a:cubicBezTo>
                <a:lnTo>
                  <a:pt x="1168" y="2773"/>
                </a:lnTo>
                <a:cubicBezTo>
                  <a:pt x="1217" y="2773"/>
                  <a:pt x="1262" y="2746"/>
                  <a:pt x="1285" y="2703"/>
                </a:cubicBezTo>
                <a:cubicBezTo>
                  <a:pt x="1308" y="2660"/>
                  <a:pt x="1306" y="2607"/>
                  <a:pt x="1279" y="2566"/>
                </a:cubicBezTo>
                <a:lnTo>
                  <a:pt x="1123" y="2333"/>
                </a:lnTo>
                <a:lnTo>
                  <a:pt x="1548" y="2333"/>
                </a:lnTo>
                <a:lnTo>
                  <a:pt x="1548" y="3827"/>
                </a:lnTo>
                <a:cubicBezTo>
                  <a:pt x="1548" y="3900"/>
                  <a:pt x="1607" y="3960"/>
                  <a:pt x="1681" y="3960"/>
                </a:cubicBezTo>
                <a:lnTo>
                  <a:pt x="3661" y="3960"/>
                </a:lnTo>
                <a:cubicBezTo>
                  <a:pt x="3735" y="3960"/>
                  <a:pt x="3794" y="3900"/>
                  <a:pt x="3794" y="3827"/>
                </a:cubicBezTo>
                <a:lnTo>
                  <a:pt x="3794" y="133"/>
                </a:lnTo>
                <a:cubicBezTo>
                  <a:pt x="3794" y="60"/>
                  <a:pt x="3735" y="0"/>
                  <a:pt x="3661" y="0"/>
                </a:cubicBezTo>
                <a:close/>
                <a:moveTo>
                  <a:pt x="874" y="2067"/>
                </a:moveTo>
                <a:cubicBezTo>
                  <a:pt x="825" y="2067"/>
                  <a:pt x="780" y="2094"/>
                  <a:pt x="757" y="2137"/>
                </a:cubicBezTo>
                <a:cubicBezTo>
                  <a:pt x="734" y="2180"/>
                  <a:pt x="736" y="2233"/>
                  <a:pt x="763" y="2274"/>
                </a:cubicBezTo>
                <a:lnTo>
                  <a:pt x="919" y="2507"/>
                </a:lnTo>
                <a:lnTo>
                  <a:pt x="652" y="2507"/>
                </a:lnTo>
                <a:lnTo>
                  <a:pt x="301" y="1980"/>
                </a:lnTo>
                <a:lnTo>
                  <a:pt x="652" y="1453"/>
                </a:lnTo>
                <a:lnTo>
                  <a:pt x="919" y="1453"/>
                </a:lnTo>
                <a:lnTo>
                  <a:pt x="763" y="1686"/>
                </a:lnTo>
                <a:cubicBezTo>
                  <a:pt x="736" y="1727"/>
                  <a:pt x="734" y="1780"/>
                  <a:pt x="757" y="1823"/>
                </a:cubicBezTo>
                <a:cubicBezTo>
                  <a:pt x="780" y="1866"/>
                  <a:pt x="825" y="1893"/>
                  <a:pt x="874" y="1893"/>
                </a:cubicBezTo>
                <a:lnTo>
                  <a:pt x="2268" y="1893"/>
                </a:lnTo>
                <a:cubicBezTo>
                  <a:pt x="2315" y="1893"/>
                  <a:pt x="2354" y="1932"/>
                  <a:pt x="2354" y="1980"/>
                </a:cubicBezTo>
                <a:cubicBezTo>
                  <a:pt x="2354" y="2028"/>
                  <a:pt x="2315" y="2067"/>
                  <a:pt x="2268" y="2067"/>
                </a:cubicBezTo>
                <a:lnTo>
                  <a:pt x="874" y="2067"/>
                </a:lnTo>
                <a:close/>
                <a:moveTo>
                  <a:pt x="3528" y="3693"/>
                </a:moveTo>
                <a:lnTo>
                  <a:pt x="1814" y="3693"/>
                </a:lnTo>
                <a:lnTo>
                  <a:pt x="1814" y="2333"/>
                </a:lnTo>
                <a:lnTo>
                  <a:pt x="2268" y="2333"/>
                </a:lnTo>
                <a:cubicBezTo>
                  <a:pt x="2462" y="2333"/>
                  <a:pt x="2621" y="2175"/>
                  <a:pt x="2621" y="1980"/>
                </a:cubicBezTo>
                <a:cubicBezTo>
                  <a:pt x="2621" y="1785"/>
                  <a:pt x="2462" y="1627"/>
                  <a:pt x="2268" y="1627"/>
                </a:cubicBezTo>
                <a:lnTo>
                  <a:pt x="1814" y="1627"/>
                </a:lnTo>
                <a:lnTo>
                  <a:pt x="1814" y="267"/>
                </a:lnTo>
                <a:lnTo>
                  <a:pt x="3528" y="267"/>
                </a:lnTo>
                <a:lnTo>
                  <a:pt x="3528" y="3693"/>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50" name="monitoring-test-card-on-computer_31936"/>
          <p:cNvSpPr>
            <a:spLocks/>
          </p:cNvSpPr>
          <p:nvPr/>
        </p:nvSpPr>
        <p:spPr bwMode="gray">
          <a:xfrm>
            <a:off x="585551" y="4612074"/>
            <a:ext cx="159431" cy="134008"/>
          </a:xfrm>
          <a:custGeom>
            <a:avLst/>
            <a:gdLst>
              <a:gd name="T0" fmla="*/ 4898 w 4898"/>
              <a:gd name="T1" fmla="*/ 3128 h 3654"/>
              <a:gd name="T2" fmla="*/ 4898 w 4898"/>
              <a:gd name="T3" fmla="*/ 0 h 3654"/>
              <a:gd name="T4" fmla="*/ 0 w 4898"/>
              <a:gd name="T5" fmla="*/ 0 h 3654"/>
              <a:gd name="T6" fmla="*/ 0 w 4898"/>
              <a:gd name="T7" fmla="*/ 3128 h 3654"/>
              <a:gd name="T8" fmla="*/ 1859 w 4898"/>
              <a:gd name="T9" fmla="*/ 3128 h 3654"/>
              <a:gd name="T10" fmla="*/ 1859 w 4898"/>
              <a:gd name="T11" fmla="*/ 3361 h 3654"/>
              <a:gd name="T12" fmla="*/ 972 w 4898"/>
              <a:gd name="T13" fmla="*/ 3499 h 3654"/>
              <a:gd name="T14" fmla="*/ 2541 w 4898"/>
              <a:gd name="T15" fmla="*/ 3654 h 3654"/>
              <a:gd name="T16" fmla="*/ 4110 w 4898"/>
              <a:gd name="T17" fmla="*/ 3499 h 3654"/>
              <a:gd name="T18" fmla="*/ 3039 w 4898"/>
              <a:gd name="T19" fmla="*/ 3354 h 3654"/>
              <a:gd name="T20" fmla="*/ 3039 w 4898"/>
              <a:gd name="T21" fmla="*/ 3128 h 3654"/>
              <a:gd name="T22" fmla="*/ 4898 w 4898"/>
              <a:gd name="T23" fmla="*/ 3128 h 3654"/>
              <a:gd name="T24" fmla="*/ 322 w 4898"/>
              <a:gd name="T25" fmla="*/ 2860 h 3654"/>
              <a:gd name="T26" fmla="*/ 322 w 4898"/>
              <a:gd name="T27" fmla="*/ 241 h 3654"/>
              <a:gd name="T28" fmla="*/ 4576 w 4898"/>
              <a:gd name="T29" fmla="*/ 241 h 3654"/>
              <a:gd name="T30" fmla="*/ 4576 w 4898"/>
              <a:gd name="T31" fmla="*/ 2860 h 3654"/>
              <a:gd name="T32" fmla="*/ 322 w 4898"/>
              <a:gd name="T33" fmla="*/ 2860 h 3654"/>
              <a:gd name="T34" fmla="*/ 1546 w 4898"/>
              <a:gd name="T35" fmla="*/ 1081 h 3654"/>
              <a:gd name="T36" fmla="*/ 1413 w 4898"/>
              <a:gd name="T37" fmla="*/ 1081 h 3654"/>
              <a:gd name="T38" fmla="*/ 2271 w 4898"/>
              <a:gd name="T39" fmla="*/ 416 h 3654"/>
              <a:gd name="T40" fmla="*/ 2436 w 4898"/>
              <a:gd name="T41" fmla="*/ 404 h 3654"/>
              <a:gd name="T42" fmla="*/ 3459 w 4898"/>
              <a:gd name="T43" fmla="*/ 1081 h 3654"/>
              <a:gd name="T44" fmla="*/ 3327 w 4898"/>
              <a:gd name="T45" fmla="*/ 1081 h 3654"/>
              <a:gd name="T46" fmla="*/ 2920 w 4898"/>
              <a:gd name="T47" fmla="*/ 650 h 3654"/>
              <a:gd name="T48" fmla="*/ 2934 w 4898"/>
              <a:gd name="T49" fmla="*/ 664 h 3654"/>
              <a:gd name="T50" fmla="*/ 3052 w 4898"/>
              <a:gd name="T51" fmla="*/ 1081 h 3654"/>
              <a:gd name="T52" fmla="*/ 2101 w 4898"/>
              <a:gd name="T53" fmla="*/ 1081 h 3654"/>
              <a:gd name="T54" fmla="*/ 1936 w 4898"/>
              <a:gd name="T55" fmla="*/ 660 h 3654"/>
              <a:gd name="T56" fmla="*/ 1546 w 4898"/>
              <a:gd name="T57" fmla="*/ 1081 h 3654"/>
              <a:gd name="T58" fmla="*/ 2962 w 4898"/>
              <a:gd name="T59" fmla="*/ 1814 h 3654"/>
              <a:gd name="T60" fmla="*/ 3506 w 4898"/>
              <a:gd name="T61" fmla="*/ 1814 h 3654"/>
              <a:gd name="T62" fmla="*/ 2436 w 4898"/>
              <a:gd name="T63" fmla="*/ 2626 h 3654"/>
              <a:gd name="T64" fmla="*/ 1366 w 4898"/>
              <a:gd name="T65" fmla="*/ 1814 h 3654"/>
              <a:gd name="T66" fmla="*/ 1691 w 4898"/>
              <a:gd name="T67" fmla="*/ 1814 h 3654"/>
              <a:gd name="T68" fmla="*/ 1824 w 4898"/>
              <a:gd name="T69" fmla="*/ 2039 h 3654"/>
              <a:gd name="T70" fmla="*/ 1651 w 4898"/>
              <a:gd name="T71" fmla="*/ 2118 h 3654"/>
              <a:gd name="T72" fmla="*/ 2008 w 4898"/>
              <a:gd name="T73" fmla="*/ 2409 h 3654"/>
              <a:gd name="T74" fmla="*/ 1981 w 4898"/>
              <a:gd name="T75" fmla="*/ 2118 h 3654"/>
              <a:gd name="T76" fmla="*/ 2210 w 4898"/>
              <a:gd name="T77" fmla="*/ 1938 h 3654"/>
              <a:gd name="T78" fmla="*/ 2324 w 4898"/>
              <a:gd name="T79" fmla="*/ 2002 h 3654"/>
              <a:gd name="T80" fmla="*/ 2467 w 4898"/>
              <a:gd name="T81" fmla="*/ 2009 h 3654"/>
              <a:gd name="T82" fmla="*/ 2608 w 4898"/>
              <a:gd name="T83" fmla="*/ 2224 h 3654"/>
              <a:gd name="T84" fmla="*/ 2657 w 4898"/>
              <a:gd name="T85" fmla="*/ 2411 h 3654"/>
              <a:gd name="T86" fmla="*/ 2609 w 4898"/>
              <a:gd name="T87" fmla="*/ 2491 h 3654"/>
              <a:gd name="T88" fmla="*/ 3086 w 4898"/>
              <a:gd name="T89" fmla="*/ 2263 h 3654"/>
              <a:gd name="T90" fmla="*/ 2919 w 4898"/>
              <a:gd name="T91" fmla="*/ 1925 h 3654"/>
              <a:gd name="T92" fmla="*/ 2962 w 4898"/>
              <a:gd name="T93" fmla="*/ 1814 h 3654"/>
              <a:gd name="T94" fmla="*/ 1066 w 4898"/>
              <a:gd name="T95" fmla="*/ 1768 h 3654"/>
              <a:gd name="T96" fmla="*/ 3832 w 4898"/>
              <a:gd name="T97" fmla="*/ 1768 h 3654"/>
              <a:gd name="T98" fmla="*/ 3832 w 4898"/>
              <a:gd name="T99" fmla="*/ 1187 h 3654"/>
              <a:gd name="T100" fmla="*/ 1066 w 4898"/>
              <a:gd name="T101" fmla="*/ 1187 h 3654"/>
              <a:gd name="T102" fmla="*/ 1066 w 4898"/>
              <a:gd name="T103" fmla="*/ 1768 h 3654"/>
              <a:gd name="T104" fmla="*/ 1167 w 4898"/>
              <a:gd name="T105" fmla="*/ 1288 h 3654"/>
              <a:gd name="T106" fmla="*/ 3731 w 4898"/>
              <a:gd name="T107" fmla="*/ 1288 h 3654"/>
              <a:gd name="T108" fmla="*/ 3731 w 4898"/>
              <a:gd name="T109" fmla="*/ 1667 h 3654"/>
              <a:gd name="T110" fmla="*/ 1167 w 4898"/>
              <a:gd name="T111" fmla="*/ 1667 h 3654"/>
              <a:gd name="T112" fmla="*/ 1167 w 4898"/>
              <a:gd name="T113" fmla="*/ 1288 h 3654"/>
              <a:gd name="T114" fmla="*/ 1298 w 4898"/>
              <a:gd name="T115" fmla="*/ 1380 h 3654"/>
              <a:gd name="T116" fmla="*/ 2035 w 4898"/>
              <a:gd name="T117" fmla="*/ 1380 h 3654"/>
              <a:gd name="T118" fmla="*/ 2035 w 4898"/>
              <a:gd name="T119" fmla="*/ 1583 h 3654"/>
              <a:gd name="T120" fmla="*/ 1298 w 4898"/>
              <a:gd name="T121" fmla="*/ 1583 h 3654"/>
              <a:gd name="T122" fmla="*/ 1298 w 4898"/>
              <a:gd name="T123" fmla="*/ 138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8" h="3654">
                <a:moveTo>
                  <a:pt x="4898" y="3128"/>
                </a:moveTo>
                <a:lnTo>
                  <a:pt x="4898" y="0"/>
                </a:lnTo>
                <a:lnTo>
                  <a:pt x="0" y="0"/>
                </a:lnTo>
                <a:lnTo>
                  <a:pt x="0" y="3128"/>
                </a:lnTo>
                <a:lnTo>
                  <a:pt x="1859" y="3128"/>
                </a:lnTo>
                <a:lnTo>
                  <a:pt x="1859" y="3361"/>
                </a:lnTo>
                <a:cubicBezTo>
                  <a:pt x="1335" y="3386"/>
                  <a:pt x="972" y="3438"/>
                  <a:pt x="972" y="3499"/>
                </a:cubicBezTo>
                <a:cubicBezTo>
                  <a:pt x="972" y="3585"/>
                  <a:pt x="1675" y="3654"/>
                  <a:pt x="2541" y="3654"/>
                </a:cubicBezTo>
                <a:cubicBezTo>
                  <a:pt x="3407" y="3654"/>
                  <a:pt x="4110" y="3585"/>
                  <a:pt x="4110" y="3499"/>
                </a:cubicBezTo>
                <a:cubicBezTo>
                  <a:pt x="4110" y="3431"/>
                  <a:pt x="3661" y="3374"/>
                  <a:pt x="3039" y="3354"/>
                </a:cubicBezTo>
                <a:lnTo>
                  <a:pt x="3039" y="3128"/>
                </a:lnTo>
                <a:lnTo>
                  <a:pt x="4898" y="3128"/>
                </a:lnTo>
                <a:close/>
                <a:moveTo>
                  <a:pt x="322" y="2860"/>
                </a:moveTo>
                <a:lnTo>
                  <a:pt x="322" y="241"/>
                </a:lnTo>
                <a:lnTo>
                  <a:pt x="4576" y="241"/>
                </a:lnTo>
                <a:lnTo>
                  <a:pt x="4576" y="2860"/>
                </a:lnTo>
                <a:lnTo>
                  <a:pt x="322" y="2860"/>
                </a:lnTo>
                <a:close/>
                <a:moveTo>
                  <a:pt x="1546" y="1081"/>
                </a:moveTo>
                <a:lnTo>
                  <a:pt x="1413" y="1081"/>
                </a:lnTo>
                <a:cubicBezTo>
                  <a:pt x="1562" y="732"/>
                  <a:pt x="1884" y="474"/>
                  <a:pt x="2271" y="416"/>
                </a:cubicBezTo>
                <a:cubicBezTo>
                  <a:pt x="2325" y="408"/>
                  <a:pt x="2380" y="404"/>
                  <a:pt x="2436" y="404"/>
                </a:cubicBezTo>
                <a:cubicBezTo>
                  <a:pt x="2895" y="404"/>
                  <a:pt x="3290" y="683"/>
                  <a:pt x="3459" y="1081"/>
                </a:cubicBezTo>
                <a:lnTo>
                  <a:pt x="3327" y="1081"/>
                </a:lnTo>
                <a:cubicBezTo>
                  <a:pt x="3238" y="900"/>
                  <a:pt x="3095" y="749"/>
                  <a:pt x="2920" y="650"/>
                </a:cubicBezTo>
                <a:cubicBezTo>
                  <a:pt x="2925" y="655"/>
                  <a:pt x="2930" y="659"/>
                  <a:pt x="2934" y="664"/>
                </a:cubicBezTo>
                <a:cubicBezTo>
                  <a:pt x="3124" y="854"/>
                  <a:pt x="3030" y="874"/>
                  <a:pt x="3052" y="1081"/>
                </a:cubicBezTo>
                <a:lnTo>
                  <a:pt x="2101" y="1081"/>
                </a:lnTo>
                <a:cubicBezTo>
                  <a:pt x="2095" y="921"/>
                  <a:pt x="2075" y="760"/>
                  <a:pt x="1936" y="660"/>
                </a:cubicBezTo>
                <a:cubicBezTo>
                  <a:pt x="1768" y="758"/>
                  <a:pt x="1632" y="905"/>
                  <a:pt x="1546" y="1081"/>
                </a:cubicBezTo>
                <a:close/>
                <a:moveTo>
                  <a:pt x="2962" y="1814"/>
                </a:moveTo>
                <a:lnTo>
                  <a:pt x="3506" y="1814"/>
                </a:lnTo>
                <a:cubicBezTo>
                  <a:pt x="3375" y="2282"/>
                  <a:pt x="2945" y="2626"/>
                  <a:pt x="2436" y="2626"/>
                </a:cubicBezTo>
                <a:cubicBezTo>
                  <a:pt x="1927" y="2626"/>
                  <a:pt x="1497" y="2282"/>
                  <a:pt x="1366" y="1814"/>
                </a:cubicBezTo>
                <a:lnTo>
                  <a:pt x="1691" y="1814"/>
                </a:lnTo>
                <a:cubicBezTo>
                  <a:pt x="1756" y="1888"/>
                  <a:pt x="1830" y="1961"/>
                  <a:pt x="1824" y="2039"/>
                </a:cubicBezTo>
                <a:cubicBezTo>
                  <a:pt x="1816" y="2150"/>
                  <a:pt x="1733" y="2156"/>
                  <a:pt x="1651" y="2118"/>
                </a:cubicBezTo>
                <a:cubicBezTo>
                  <a:pt x="1745" y="2241"/>
                  <a:pt x="1867" y="2341"/>
                  <a:pt x="2008" y="2409"/>
                </a:cubicBezTo>
                <a:cubicBezTo>
                  <a:pt x="1985" y="2315"/>
                  <a:pt x="1952" y="2210"/>
                  <a:pt x="1981" y="2118"/>
                </a:cubicBezTo>
                <a:cubicBezTo>
                  <a:pt x="2011" y="2023"/>
                  <a:pt x="2100" y="1923"/>
                  <a:pt x="2210" y="1938"/>
                </a:cubicBezTo>
                <a:cubicBezTo>
                  <a:pt x="2257" y="1945"/>
                  <a:pt x="2288" y="1973"/>
                  <a:pt x="2324" y="2002"/>
                </a:cubicBezTo>
                <a:cubicBezTo>
                  <a:pt x="2362" y="2032"/>
                  <a:pt x="2422" y="2007"/>
                  <a:pt x="2467" y="2009"/>
                </a:cubicBezTo>
                <a:cubicBezTo>
                  <a:pt x="2581" y="2012"/>
                  <a:pt x="2600" y="2135"/>
                  <a:pt x="2608" y="2224"/>
                </a:cubicBezTo>
                <a:cubicBezTo>
                  <a:pt x="2614" y="2289"/>
                  <a:pt x="2674" y="2343"/>
                  <a:pt x="2657" y="2411"/>
                </a:cubicBezTo>
                <a:cubicBezTo>
                  <a:pt x="2650" y="2442"/>
                  <a:pt x="2634" y="2472"/>
                  <a:pt x="2609" y="2491"/>
                </a:cubicBezTo>
                <a:cubicBezTo>
                  <a:pt x="2789" y="2459"/>
                  <a:pt x="2953" y="2378"/>
                  <a:pt x="3086" y="2263"/>
                </a:cubicBezTo>
                <a:cubicBezTo>
                  <a:pt x="3040" y="2147"/>
                  <a:pt x="2908" y="2077"/>
                  <a:pt x="2919" y="1925"/>
                </a:cubicBezTo>
                <a:cubicBezTo>
                  <a:pt x="2924" y="1876"/>
                  <a:pt x="2940" y="1840"/>
                  <a:pt x="2962" y="1814"/>
                </a:cubicBezTo>
                <a:close/>
                <a:moveTo>
                  <a:pt x="1066" y="1768"/>
                </a:moveTo>
                <a:lnTo>
                  <a:pt x="3832" y="1768"/>
                </a:lnTo>
                <a:lnTo>
                  <a:pt x="3832" y="1187"/>
                </a:lnTo>
                <a:lnTo>
                  <a:pt x="1066" y="1187"/>
                </a:lnTo>
                <a:lnTo>
                  <a:pt x="1066" y="1768"/>
                </a:lnTo>
                <a:close/>
                <a:moveTo>
                  <a:pt x="1167" y="1288"/>
                </a:moveTo>
                <a:lnTo>
                  <a:pt x="3731" y="1288"/>
                </a:lnTo>
                <a:lnTo>
                  <a:pt x="3731" y="1667"/>
                </a:lnTo>
                <a:lnTo>
                  <a:pt x="1167" y="1667"/>
                </a:lnTo>
                <a:lnTo>
                  <a:pt x="1167" y="1288"/>
                </a:lnTo>
                <a:close/>
                <a:moveTo>
                  <a:pt x="1298" y="1380"/>
                </a:moveTo>
                <a:lnTo>
                  <a:pt x="2035" y="1380"/>
                </a:lnTo>
                <a:lnTo>
                  <a:pt x="2035" y="1583"/>
                </a:lnTo>
                <a:lnTo>
                  <a:pt x="1298" y="1583"/>
                </a:lnTo>
                <a:lnTo>
                  <a:pt x="1298" y="1380"/>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21" name="矩形 20"/>
          <p:cNvSpPr/>
          <p:nvPr/>
        </p:nvSpPr>
        <p:spPr bwMode="gray">
          <a:xfrm>
            <a:off x="2852928" y="4075800"/>
            <a:ext cx="2469690" cy="1331587"/>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a:stCxn id="24" idx="3"/>
          </p:cNvCxnSpPr>
          <p:nvPr/>
        </p:nvCxnSpPr>
        <p:spPr bwMode="gray">
          <a:xfrm>
            <a:off x="3474915" y="5097475"/>
            <a:ext cx="1209944"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23" name="图片 86" descr="核心交换机.png"/>
          <p:cNvPicPr>
            <a:picLocks noChangeAspect="1"/>
          </p:cNvPicPr>
          <p:nvPr/>
        </p:nvPicPr>
        <p:blipFill>
          <a:blip r:embed="rId4" cstate="print"/>
          <a:stretch>
            <a:fillRect/>
          </a:stretch>
        </p:blipFill>
        <p:spPr bwMode="gray">
          <a:xfrm>
            <a:off x="3843275" y="4916023"/>
            <a:ext cx="449514" cy="360977"/>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3022995" y="4916022"/>
            <a:ext cx="451919" cy="362906"/>
          </a:xfrm>
          <a:prstGeom prst="rect">
            <a:avLst/>
          </a:prstGeom>
          <a:noFill/>
        </p:spPr>
      </p:pic>
      <p:pic>
        <p:nvPicPr>
          <p:cNvPr id="2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842074" y="4205242"/>
            <a:ext cx="451919" cy="362906"/>
          </a:xfrm>
          <a:prstGeom prst="rect">
            <a:avLst/>
          </a:prstGeom>
        </p:spPr>
      </p:pic>
      <p:pic>
        <p:nvPicPr>
          <p:cNvPr id="26" name="图片 102" descr="AC-蓝.png"/>
          <p:cNvPicPr>
            <a:picLocks noChangeAspect="1"/>
          </p:cNvPicPr>
          <p:nvPr/>
        </p:nvPicPr>
        <p:blipFill>
          <a:blip r:embed="rId7" cstate="print"/>
          <a:stretch>
            <a:fillRect/>
          </a:stretch>
        </p:blipFill>
        <p:spPr bwMode="gray">
          <a:xfrm>
            <a:off x="4684858" y="4914093"/>
            <a:ext cx="451919" cy="362907"/>
          </a:xfrm>
          <a:prstGeom prst="rect">
            <a:avLst/>
          </a:prstGeom>
        </p:spPr>
      </p:pic>
      <p:cxnSp>
        <p:nvCxnSpPr>
          <p:cNvPr id="27" name="直接连接符 26"/>
          <p:cNvCxnSpPr>
            <a:stCxn id="25" idx="2"/>
            <a:endCxn id="23" idx="0"/>
          </p:cNvCxnSpPr>
          <p:nvPr/>
        </p:nvCxnSpPr>
        <p:spPr bwMode="gray">
          <a:xfrm>
            <a:off x="4068032" y="4568148"/>
            <a:ext cx="0" cy="347874"/>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0" name="backup_247502"/>
          <p:cNvSpPr>
            <a:spLocks noChangeAspect="1"/>
          </p:cNvSpPr>
          <p:nvPr/>
        </p:nvSpPr>
        <p:spPr bwMode="gray">
          <a:xfrm>
            <a:off x="5988263" y="4405347"/>
            <a:ext cx="609447" cy="608529"/>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 name="connsiteX100" fmla="*/ 325000 h 606722"/>
              <a:gd name="connsiteY100" fmla="*/ 325000 h 606722"/>
              <a:gd name="connsiteX101" fmla="*/ 325000 h 606722"/>
              <a:gd name="connsiteY101" fmla="*/ 325000 h 606722"/>
              <a:gd name="connsiteX102" fmla="*/ 325000 h 606722"/>
              <a:gd name="connsiteY102" fmla="*/ 325000 h 606722"/>
              <a:gd name="connsiteX103" fmla="*/ 325000 h 606722"/>
              <a:gd name="connsiteY103" fmla="*/ 325000 h 606722"/>
              <a:gd name="connsiteX104" fmla="*/ 325000 h 606722"/>
              <a:gd name="connsiteY104" fmla="*/ 325000 h 606722"/>
              <a:gd name="connsiteX105" fmla="*/ 325000 h 606722"/>
              <a:gd name="connsiteY105" fmla="*/ 325000 h 606722"/>
              <a:gd name="connsiteX106" fmla="*/ 325000 h 606722"/>
              <a:gd name="connsiteY106" fmla="*/ 325000 h 606722"/>
              <a:gd name="connsiteX107" fmla="*/ 325000 h 606722"/>
              <a:gd name="connsiteY107" fmla="*/ 325000 h 606722"/>
              <a:gd name="connsiteX108" fmla="*/ 325000 h 606722"/>
              <a:gd name="connsiteY108" fmla="*/ 325000 h 606722"/>
              <a:gd name="connsiteX109" fmla="*/ 325000 h 606722"/>
              <a:gd name="connsiteY109" fmla="*/ 325000 h 606722"/>
              <a:gd name="connsiteX110" fmla="*/ 325000 h 606722"/>
              <a:gd name="connsiteY110" fmla="*/ 325000 h 606722"/>
              <a:gd name="connsiteX111" fmla="*/ 325000 h 606722"/>
              <a:gd name="connsiteY111" fmla="*/ 325000 h 606722"/>
              <a:gd name="connsiteX112" fmla="*/ 325000 h 606722"/>
              <a:gd name="connsiteY112" fmla="*/ 325000 h 606722"/>
              <a:gd name="connsiteX113" fmla="*/ 325000 h 606722"/>
              <a:gd name="connsiteY113" fmla="*/ 325000 h 606722"/>
              <a:gd name="connsiteX114" fmla="*/ 325000 h 606722"/>
              <a:gd name="connsiteY114" fmla="*/ 325000 h 606722"/>
              <a:gd name="connsiteX115" fmla="*/ 325000 h 606722"/>
              <a:gd name="connsiteY115" fmla="*/ 325000 h 606722"/>
              <a:gd name="connsiteX116" fmla="*/ 325000 h 606722"/>
              <a:gd name="connsiteY116" fmla="*/ 325000 h 606722"/>
              <a:gd name="connsiteX117" fmla="*/ 325000 h 606722"/>
              <a:gd name="connsiteY117" fmla="*/ 325000 h 606722"/>
              <a:gd name="connsiteX118" fmla="*/ 325000 h 606722"/>
              <a:gd name="connsiteY118" fmla="*/ 325000 h 606722"/>
              <a:gd name="connsiteX119" fmla="*/ 325000 h 606722"/>
              <a:gd name="connsiteY119" fmla="*/ 325000 h 606722"/>
              <a:gd name="connsiteX120" fmla="*/ 325000 h 606722"/>
              <a:gd name="connsiteY120" fmla="*/ 325000 h 606722"/>
              <a:gd name="connsiteX121" fmla="*/ 325000 h 606722"/>
              <a:gd name="connsiteY121" fmla="*/ 325000 h 606722"/>
              <a:gd name="connsiteX122" fmla="*/ 325000 h 606722"/>
              <a:gd name="connsiteY122" fmla="*/ 325000 h 606722"/>
              <a:gd name="connsiteX123" fmla="*/ 325000 h 606722"/>
              <a:gd name="connsiteY123" fmla="*/ 325000 h 606722"/>
              <a:gd name="connsiteX124" fmla="*/ 325000 h 606722"/>
              <a:gd name="connsiteY124" fmla="*/ 325000 h 606722"/>
              <a:gd name="connsiteX125" fmla="*/ 325000 h 606722"/>
              <a:gd name="connsiteY125" fmla="*/ 325000 h 606722"/>
              <a:gd name="connsiteX126" fmla="*/ 325000 h 606722"/>
              <a:gd name="connsiteY126" fmla="*/ 325000 h 606722"/>
              <a:gd name="connsiteX127" fmla="*/ 325000 h 606722"/>
              <a:gd name="connsiteY127" fmla="*/ 325000 h 606722"/>
              <a:gd name="connsiteX128" fmla="*/ 325000 h 606722"/>
              <a:gd name="connsiteY128" fmla="*/ 325000 h 606722"/>
              <a:gd name="connsiteX129" fmla="*/ 325000 h 606722"/>
              <a:gd name="connsiteY129" fmla="*/ 325000 h 606722"/>
              <a:gd name="connsiteX130" fmla="*/ 325000 h 606722"/>
              <a:gd name="connsiteY130" fmla="*/ 325000 h 606722"/>
              <a:gd name="connsiteX131" fmla="*/ 325000 h 606722"/>
              <a:gd name="connsiteY131" fmla="*/ 325000 h 606722"/>
              <a:gd name="connsiteX132" fmla="*/ 325000 h 606722"/>
              <a:gd name="connsiteY132" fmla="*/ 325000 h 606722"/>
              <a:gd name="connsiteX133" fmla="*/ 325000 h 606722"/>
              <a:gd name="connsiteY133" fmla="*/ 325000 h 606722"/>
              <a:gd name="connsiteX134" fmla="*/ 325000 h 606722"/>
              <a:gd name="connsiteY134" fmla="*/ 325000 h 606722"/>
              <a:gd name="connsiteX135" fmla="*/ 325000 h 606722"/>
              <a:gd name="connsiteY135" fmla="*/ 325000 h 606722"/>
              <a:gd name="connsiteX136" fmla="*/ 325000 h 606722"/>
              <a:gd name="connsiteY136" fmla="*/ 325000 h 606722"/>
              <a:gd name="connsiteX137" fmla="*/ 325000 h 606722"/>
              <a:gd name="connsiteY137" fmla="*/ 325000 h 606722"/>
              <a:gd name="connsiteX138" fmla="*/ 325000 h 606722"/>
              <a:gd name="connsiteY138" fmla="*/ 325000 h 606722"/>
              <a:gd name="connsiteX139" fmla="*/ 325000 h 606722"/>
              <a:gd name="connsiteY139" fmla="*/ 325000 h 606722"/>
              <a:gd name="connsiteX140" fmla="*/ 325000 h 606722"/>
              <a:gd name="connsiteY140" fmla="*/ 325000 h 606722"/>
              <a:gd name="connsiteX141" fmla="*/ 325000 h 606722"/>
              <a:gd name="connsiteY141" fmla="*/ 325000 h 606722"/>
              <a:gd name="connsiteX142" fmla="*/ 325000 h 606722"/>
              <a:gd name="connsiteY142" fmla="*/ 325000 h 606722"/>
              <a:gd name="connsiteX143" fmla="*/ 325000 h 606722"/>
              <a:gd name="connsiteY143" fmla="*/ 325000 h 606722"/>
              <a:gd name="connsiteX144" fmla="*/ 325000 h 606722"/>
              <a:gd name="connsiteY144" fmla="*/ 325000 h 606722"/>
              <a:gd name="connsiteX145" fmla="*/ 325000 h 606722"/>
              <a:gd name="connsiteY145" fmla="*/ 325000 h 606722"/>
              <a:gd name="connsiteX146" fmla="*/ 325000 h 606722"/>
              <a:gd name="connsiteY146" fmla="*/ 325000 h 606722"/>
              <a:gd name="connsiteX147" fmla="*/ 325000 h 606722"/>
              <a:gd name="connsiteY147" fmla="*/ 325000 h 606722"/>
              <a:gd name="connsiteX148" fmla="*/ 325000 h 606722"/>
              <a:gd name="connsiteY148" fmla="*/ 325000 h 606722"/>
              <a:gd name="connsiteX149" fmla="*/ 325000 h 606722"/>
              <a:gd name="connsiteY149" fmla="*/ 325000 h 606722"/>
              <a:gd name="connsiteX150" fmla="*/ 325000 h 606722"/>
              <a:gd name="connsiteY150" fmla="*/ 325000 h 606722"/>
              <a:gd name="connsiteX151" fmla="*/ 325000 h 606722"/>
              <a:gd name="connsiteY151" fmla="*/ 325000 h 606722"/>
              <a:gd name="connsiteX152" fmla="*/ 325000 h 606722"/>
              <a:gd name="connsiteY152" fmla="*/ 325000 h 606722"/>
              <a:gd name="connsiteX153" fmla="*/ 325000 h 606722"/>
              <a:gd name="connsiteY153" fmla="*/ 325000 h 606722"/>
              <a:gd name="connsiteX154" fmla="*/ 325000 h 606722"/>
              <a:gd name="connsiteY154" fmla="*/ 325000 h 606722"/>
              <a:gd name="connsiteX155" fmla="*/ 325000 h 606722"/>
              <a:gd name="connsiteY155" fmla="*/ 325000 h 606722"/>
              <a:gd name="connsiteX156" fmla="*/ 325000 h 606722"/>
              <a:gd name="connsiteY156" fmla="*/ 325000 h 606722"/>
              <a:gd name="connsiteX157" fmla="*/ 325000 h 606722"/>
              <a:gd name="connsiteY157" fmla="*/ 325000 h 606722"/>
              <a:gd name="connsiteX158" fmla="*/ 325000 h 606722"/>
              <a:gd name="connsiteY158" fmla="*/ 325000 h 606722"/>
              <a:gd name="connsiteX159" fmla="*/ 325000 h 606722"/>
              <a:gd name="connsiteY159" fmla="*/ 325000 h 606722"/>
              <a:gd name="connsiteX160" fmla="*/ 325000 h 606722"/>
              <a:gd name="connsiteY160" fmla="*/ 325000 h 606722"/>
              <a:gd name="connsiteX161" fmla="*/ 325000 h 606722"/>
              <a:gd name="connsiteY161" fmla="*/ 325000 h 606722"/>
              <a:gd name="connsiteX162" fmla="*/ 325000 h 606722"/>
              <a:gd name="connsiteY162" fmla="*/ 325000 h 606722"/>
              <a:gd name="connsiteX163" fmla="*/ 325000 h 606722"/>
              <a:gd name="connsiteY163" fmla="*/ 325000 h 606722"/>
              <a:gd name="connsiteX164" fmla="*/ 325000 h 606722"/>
              <a:gd name="connsiteY164" fmla="*/ 325000 h 606722"/>
              <a:gd name="connsiteX165" fmla="*/ 325000 h 606722"/>
              <a:gd name="connsiteY165" fmla="*/ 325000 h 606722"/>
              <a:gd name="connsiteX166" fmla="*/ 325000 h 606722"/>
              <a:gd name="connsiteY166" fmla="*/ 325000 h 606722"/>
              <a:gd name="connsiteX167" fmla="*/ 325000 h 606722"/>
              <a:gd name="connsiteY167" fmla="*/ 325000 h 606722"/>
              <a:gd name="connsiteX168" fmla="*/ 325000 h 606722"/>
              <a:gd name="connsiteY168" fmla="*/ 325000 h 606722"/>
              <a:gd name="connsiteX169" fmla="*/ 325000 h 606722"/>
              <a:gd name="connsiteY169" fmla="*/ 325000 h 606722"/>
              <a:gd name="connsiteX170" fmla="*/ 325000 h 606722"/>
              <a:gd name="connsiteY170" fmla="*/ 325000 h 606722"/>
              <a:gd name="connsiteX171" fmla="*/ 325000 h 606722"/>
              <a:gd name="connsiteY171" fmla="*/ 325000 h 606722"/>
              <a:gd name="connsiteX172" fmla="*/ 325000 h 606722"/>
              <a:gd name="connsiteY172" fmla="*/ 325000 h 606722"/>
              <a:gd name="connsiteX173" fmla="*/ 325000 h 606722"/>
              <a:gd name="connsiteY173" fmla="*/ 325000 h 606722"/>
              <a:gd name="connsiteX174" fmla="*/ 325000 h 606722"/>
              <a:gd name="connsiteY174" fmla="*/ 325000 h 606722"/>
              <a:gd name="connsiteX175" fmla="*/ 325000 h 606722"/>
              <a:gd name="connsiteY175" fmla="*/ 325000 h 606722"/>
              <a:gd name="connsiteX176" fmla="*/ 325000 h 606722"/>
              <a:gd name="connsiteY176" fmla="*/ 325000 h 606722"/>
              <a:gd name="connsiteX177" fmla="*/ 325000 h 606722"/>
              <a:gd name="connsiteY177" fmla="*/ 325000 h 606722"/>
              <a:gd name="connsiteX178" fmla="*/ 325000 h 606722"/>
              <a:gd name="connsiteY178" fmla="*/ 325000 h 606722"/>
              <a:gd name="connsiteX179" fmla="*/ 325000 h 606722"/>
              <a:gd name="connsiteY179" fmla="*/ 325000 h 606722"/>
              <a:gd name="connsiteX180" fmla="*/ 325000 h 606722"/>
              <a:gd name="connsiteY180" fmla="*/ 325000 h 606722"/>
              <a:gd name="connsiteX181" fmla="*/ 325000 h 606722"/>
              <a:gd name="connsiteY181" fmla="*/ 325000 h 606722"/>
              <a:gd name="connsiteX182" fmla="*/ 325000 h 606722"/>
              <a:gd name="connsiteY182" fmla="*/ 325000 h 606722"/>
              <a:gd name="connsiteX183" fmla="*/ 325000 h 606722"/>
              <a:gd name="connsiteY183" fmla="*/ 325000 h 606722"/>
              <a:gd name="connsiteX184" fmla="*/ 325000 h 606722"/>
              <a:gd name="connsiteY184" fmla="*/ 325000 h 606722"/>
              <a:gd name="connsiteX185" fmla="*/ 325000 h 606722"/>
              <a:gd name="connsiteY185" fmla="*/ 325000 h 606722"/>
              <a:gd name="connsiteX186" fmla="*/ 325000 h 606722"/>
              <a:gd name="connsiteY186" fmla="*/ 325000 h 606722"/>
              <a:gd name="connsiteX187" fmla="*/ 325000 h 606722"/>
              <a:gd name="connsiteY187" fmla="*/ 325000 h 606722"/>
              <a:gd name="connsiteX188" fmla="*/ 325000 h 606722"/>
              <a:gd name="connsiteY188" fmla="*/ 325000 h 606722"/>
              <a:gd name="connsiteX189" fmla="*/ 325000 h 606722"/>
              <a:gd name="connsiteY189" fmla="*/ 325000 h 606722"/>
              <a:gd name="connsiteX190" fmla="*/ 325000 h 606722"/>
              <a:gd name="connsiteY190" fmla="*/ 325000 h 606722"/>
              <a:gd name="connsiteX191" fmla="*/ 325000 h 606722"/>
              <a:gd name="connsiteY191" fmla="*/ 325000 h 606722"/>
              <a:gd name="connsiteX192" fmla="*/ 325000 h 606722"/>
              <a:gd name="connsiteY192" fmla="*/ 325000 h 606722"/>
              <a:gd name="connsiteX193" fmla="*/ 325000 h 606722"/>
              <a:gd name="connsiteY193" fmla="*/ 325000 h 606722"/>
              <a:gd name="connsiteX194" fmla="*/ 325000 h 606722"/>
              <a:gd name="connsiteY194" fmla="*/ 325000 h 606722"/>
              <a:gd name="connsiteX195" fmla="*/ 325000 h 606722"/>
              <a:gd name="connsiteY195" fmla="*/ 325000 h 606722"/>
              <a:gd name="connsiteX196" fmla="*/ 325000 h 606722"/>
              <a:gd name="connsiteY196" fmla="*/ 325000 h 606722"/>
              <a:gd name="connsiteX197" fmla="*/ 325000 h 606722"/>
              <a:gd name="connsiteY197" fmla="*/ 325000 h 606722"/>
              <a:gd name="connsiteX198" fmla="*/ 325000 h 606722"/>
              <a:gd name="connsiteY198" fmla="*/ 325000 h 606722"/>
              <a:gd name="connsiteX199" fmla="*/ 325000 h 606722"/>
              <a:gd name="connsiteY199" fmla="*/ 325000 h 606722"/>
              <a:gd name="connsiteX200" fmla="*/ 325000 h 606722"/>
              <a:gd name="connsiteY200"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609614" h="608697">
                <a:moveTo>
                  <a:pt x="383486" y="510576"/>
                </a:moveTo>
                <a:cubicBezTo>
                  <a:pt x="378047" y="510576"/>
                  <a:pt x="373622" y="514995"/>
                  <a:pt x="373622" y="520333"/>
                </a:cubicBezTo>
                <a:lnTo>
                  <a:pt x="373622" y="589091"/>
                </a:lnTo>
                <a:lnTo>
                  <a:pt x="550616" y="589091"/>
                </a:lnTo>
                <a:lnTo>
                  <a:pt x="550616" y="520333"/>
                </a:lnTo>
                <a:cubicBezTo>
                  <a:pt x="550616" y="514995"/>
                  <a:pt x="546284" y="510576"/>
                  <a:pt x="540845" y="510576"/>
                </a:cubicBezTo>
                <a:close/>
                <a:moveTo>
                  <a:pt x="157356" y="431986"/>
                </a:moveTo>
                <a:cubicBezTo>
                  <a:pt x="151918" y="431986"/>
                  <a:pt x="147494" y="436403"/>
                  <a:pt x="147494" y="441833"/>
                </a:cubicBezTo>
                <a:cubicBezTo>
                  <a:pt x="147494" y="447262"/>
                  <a:pt x="151918" y="451679"/>
                  <a:pt x="157356" y="451679"/>
                </a:cubicBezTo>
                <a:cubicBezTo>
                  <a:pt x="162793" y="451679"/>
                  <a:pt x="167125" y="447262"/>
                  <a:pt x="167125" y="441833"/>
                </a:cubicBezTo>
                <a:cubicBezTo>
                  <a:pt x="167125" y="436403"/>
                  <a:pt x="162793" y="431986"/>
                  <a:pt x="157356" y="431986"/>
                </a:cubicBezTo>
                <a:close/>
                <a:moveTo>
                  <a:pt x="157356" y="412384"/>
                </a:moveTo>
                <a:cubicBezTo>
                  <a:pt x="173576" y="412384"/>
                  <a:pt x="186847" y="425636"/>
                  <a:pt x="186847" y="441833"/>
                </a:cubicBezTo>
                <a:cubicBezTo>
                  <a:pt x="186847" y="447722"/>
                  <a:pt x="185004" y="453152"/>
                  <a:pt x="182055" y="457753"/>
                </a:cubicBezTo>
                <a:cubicBezTo>
                  <a:pt x="211178" y="493460"/>
                  <a:pt x="251361" y="517755"/>
                  <a:pt x="296797" y="526497"/>
                </a:cubicBezTo>
                <a:lnTo>
                  <a:pt x="293110" y="545823"/>
                </a:lnTo>
                <a:cubicBezTo>
                  <a:pt x="242882" y="536160"/>
                  <a:pt x="198552" y="509196"/>
                  <a:pt x="166480" y="469717"/>
                </a:cubicBezTo>
                <a:cubicBezTo>
                  <a:pt x="163623" y="470637"/>
                  <a:pt x="160581" y="471281"/>
                  <a:pt x="157356" y="471281"/>
                </a:cubicBezTo>
                <a:cubicBezTo>
                  <a:pt x="141043" y="471281"/>
                  <a:pt x="127864" y="458029"/>
                  <a:pt x="127864" y="441833"/>
                </a:cubicBezTo>
                <a:cubicBezTo>
                  <a:pt x="127864" y="425636"/>
                  <a:pt x="141043" y="412384"/>
                  <a:pt x="157356" y="412384"/>
                </a:cubicBezTo>
                <a:close/>
                <a:moveTo>
                  <a:pt x="373622" y="333849"/>
                </a:moveTo>
                <a:lnTo>
                  <a:pt x="373622" y="431970"/>
                </a:lnTo>
                <a:lnTo>
                  <a:pt x="550616" y="431970"/>
                </a:lnTo>
                <a:lnTo>
                  <a:pt x="550616" y="333849"/>
                </a:lnTo>
                <a:lnTo>
                  <a:pt x="530981" y="333849"/>
                </a:lnTo>
                <a:lnTo>
                  <a:pt x="530981" y="412364"/>
                </a:lnTo>
                <a:lnTo>
                  <a:pt x="511346" y="412364"/>
                </a:lnTo>
                <a:lnTo>
                  <a:pt x="511346" y="333849"/>
                </a:lnTo>
                <a:close/>
                <a:moveTo>
                  <a:pt x="348179" y="333849"/>
                </a:moveTo>
                <a:lnTo>
                  <a:pt x="334352" y="347656"/>
                </a:lnTo>
                <a:lnTo>
                  <a:pt x="334352" y="589091"/>
                </a:lnTo>
                <a:lnTo>
                  <a:pt x="353987" y="589091"/>
                </a:lnTo>
                <a:lnTo>
                  <a:pt x="353987" y="520333"/>
                </a:lnTo>
                <a:cubicBezTo>
                  <a:pt x="353987" y="504133"/>
                  <a:pt x="367262" y="490879"/>
                  <a:pt x="383486" y="490879"/>
                </a:cubicBezTo>
                <a:lnTo>
                  <a:pt x="540845" y="490879"/>
                </a:lnTo>
                <a:cubicBezTo>
                  <a:pt x="557069" y="490879"/>
                  <a:pt x="570344" y="504133"/>
                  <a:pt x="570344" y="520333"/>
                </a:cubicBezTo>
                <a:lnTo>
                  <a:pt x="570344" y="589091"/>
                </a:lnTo>
                <a:lnTo>
                  <a:pt x="589979" y="589091"/>
                </a:lnTo>
                <a:lnTo>
                  <a:pt x="589979" y="333849"/>
                </a:lnTo>
                <a:lnTo>
                  <a:pt x="570344" y="333849"/>
                </a:lnTo>
                <a:lnTo>
                  <a:pt x="570344" y="451667"/>
                </a:lnTo>
                <a:lnTo>
                  <a:pt x="353987" y="451667"/>
                </a:lnTo>
                <a:lnTo>
                  <a:pt x="353987" y="333849"/>
                </a:lnTo>
                <a:close/>
                <a:moveTo>
                  <a:pt x="186857" y="324029"/>
                </a:moveTo>
                <a:cubicBezTo>
                  <a:pt x="181419" y="324029"/>
                  <a:pt x="176994" y="328448"/>
                  <a:pt x="176994" y="333880"/>
                </a:cubicBezTo>
                <a:cubicBezTo>
                  <a:pt x="176994" y="339220"/>
                  <a:pt x="181419" y="343639"/>
                  <a:pt x="186857" y="343639"/>
                </a:cubicBezTo>
                <a:cubicBezTo>
                  <a:pt x="192296" y="343639"/>
                  <a:pt x="196628" y="339220"/>
                  <a:pt x="196628" y="333880"/>
                </a:cubicBezTo>
                <a:cubicBezTo>
                  <a:pt x="196628" y="328448"/>
                  <a:pt x="192296" y="324029"/>
                  <a:pt x="186857" y="324029"/>
                </a:cubicBezTo>
                <a:close/>
                <a:moveTo>
                  <a:pt x="186857" y="304419"/>
                </a:moveTo>
                <a:cubicBezTo>
                  <a:pt x="203080" y="304419"/>
                  <a:pt x="216354" y="317584"/>
                  <a:pt x="216354" y="333880"/>
                </a:cubicBezTo>
                <a:cubicBezTo>
                  <a:pt x="216354" y="350084"/>
                  <a:pt x="203080" y="363341"/>
                  <a:pt x="186857" y="363341"/>
                </a:cubicBezTo>
                <a:cubicBezTo>
                  <a:pt x="170542" y="363341"/>
                  <a:pt x="157361" y="350084"/>
                  <a:pt x="157361" y="333880"/>
                </a:cubicBezTo>
                <a:cubicBezTo>
                  <a:pt x="157361" y="317584"/>
                  <a:pt x="170542" y="304419"/>
                  <a:pt x="186857" y="304419"/>
                </a:cubicBezTo>
                <a:close/>
                <a:moveTo>
                  <a:pt x="19635" y="294546"/>
                </a:moveTo>
                <a:lnTo>
                  <a:pt x="19635" y="373060"/>
                </a:lnTo>
                <a:lnTo>
                  <a:pt x="39362" y="373060"/>
                </a:lnTo>
                <a:lnTo>
                  <a:pt x="39362" y="314151"/>
                </a:lnTo>
                <a:lnTo>
                  <a:pt x="58998" y="314151"/>
                </a:lnTo>
                <a:lnTo>
                  <a:pt x="58998" y="373060"/>
                </a:lnTo>
                <a:lnTo>
                  <a:pt x="78633" y="373060"/>
                </a:lnTo>
                <a:lnTo>
                  <a:pt x="78633" y="314151"/>
                </a:lnTo>
                <a:lnTo>
                  <a:pt x="98360" y="314151"/>
                </a:lnTo>
                <a:lnTo>
                  <a:pt x="98360" y="373060"/>
                </a:lnTo>
                <a:lnTo>
                  <a:pt x="117996" y="373060"/>
                </a:lnTo>
                <a:lnTo>
                  <a:pt x="117996" y="314151"/>
                </a:lnTo>
                <a:lnTo>
                  <a:pt x="137631" y="314151"/>
                </a:lnTo>
                <a:lnTo>
                  <a:pt x="137631" y="373060"/>
                </a:lnTo>
                <a:lnTo>
                  <a:pt x="235991" y="373060"/>
                </a:lnTo>
                <a:lnTo>
                  <a:pt x="235991" y="314151"/>
                </a:lnTo>
                <a:lnTo>
                  <a:pt x="255626" y="314151"/>
                </a:lnTo>
                <a:lnTo>
                  <a:pt x="255626" y="373060"/>
                </a:lnTo>
                <a:lnTo>
                  <a:pt x="275354" y="373060"/>
                </a:lnTo>
                <a:lnTo>
                  <a:pt x="275354" y="314151"/>
                </a:lnTo>
                <a:lnTo>
                  <a:pt x="294989" y="314151"/>
                </a:lnTo>
                <a:lnTo>
                  <a:pt x="294989" y="373060"/>
                </a:lnTo>
                <a:lnTo>
                  <a:pt x="314624" y="373060"/>
                </a:lnTo>
                <a:lnTo>
                  <a:pt x="314624" y="339556"/>
                </a:lnTo>
                <a:lnTo>
                  <a:pt x="340067" y="314151"/>
                </a:lnTo>
                <a:lnTo>
                  <a:pt x="353987" y="314151"/>
                </a:lnTo>
                <a:lnTo>
                  <a:pt x="353987" y="294546"/>
                </a:lnTo>
                <a:close/>
                <a:moveTo>
                  <a:pt x="39362" y="255242"/>
                </a:moveTo>
                <a:lnTo>
                  <a:pt x="39362" y="274940"/>
                </a:lnTo>
                <a:lnTo>
                  <a:pt x="334352" y="274940"/>
                </a:lnTo>
                <a:lnTo>
                  <a:pt x="334352" y="255242"/>
                </a:lnTo>
                <a:close/>
                <a:moveTo>
                  <a:pt x="531002" y="255230"/>
                </a:moveTo>
                <a:cubicBezTo>
                  <a:pt x="525563" y="255230"/>
                  <a:pt x="521138" y="259649"/>
                  <a:pt x="521138" y="265081"/>
                </a:cubicBezTo>
                <a:cubicBezTo>
                  <a:pt x="521138" y="270512"/>
                  <a:pt x="525563" y="274931"/>
                  <a:pt x="531002" y="274931"/>
                </a:cubicBezTo>
                <a:cubicBezTo>
                  <a:pt x="536441" y="274931"/>
                  <a:pt x="540866" y="270512"/>
                  <a:pt x="540866" y="265081"/>
                </a:cubicBezTo>
                <a:cubicBezTo>
                  <a:pt x="540866" y="259649"/>
                  <a:pt x="536441" y="255230"/>
                  <a:pt x="531002" y="255230"/>
                </a:cubicBezTo>
                <a:close/>
                <a:moveTo>
                  <a:pt x="186857" y="186589"/>
                </a:moveTo>
                <a:cubicBezTo>
                  <a:pt x="181419" y="186589"/>
                  <a:pt x="176994" y="191008"/>
                  <a:pt x="176994" y="196348"/>
                </a:cubicBezTo>
                <a:cubicBezTo>
                  <a:pt x="176994" y="201780"/>
                  <a:pt x="181419" y="206199"/>
                  <a:pt x="186857" y="206199"/>
                </a:cubicBezTo>
                <a:cubicBezTo>
                  <a:pt x="192296" y="206199"/>
                  <a:pt x="196628" y="201780"/>
                  <a:pt x="196628" y="196348"/>
                </a:cubicBezTo>
                <a:cubicBezTo>
                  <a:pt x="196628" y="191008"/>
                  <a:pt x="192296" y="186589"/>
                  <a:pt x="186857" y="186589"/>
                </a:cubicBezTo>
                <a:close/>
                <a:moveTo>
                  <a:pt x="186857" y="166887"/>
                </a:moveTo>
                <a:cubicBezTo>
                  <a:pt x="203080" y="166887"/>
                  <a:pt x="216354" y="180144"/>
                  <a:pt x="216354" y="196348"/>
                </a:cubicBezTo>
                <a:cubicBezTo>
                  <a:pt x="216354" y="212644"/>
                  <a:pt x="203080" y="225809"/>
                  <a:pt x="186857" y="225809"/>
                </a:cubicBezTo>
                <a:cubicBezTo>
                  <a:pt x="170542" y="225809"/>
                  <a:pt x="157361" y="212644"/>
                  <a:pt x="157361" y="196348"/>
                </a:cubicBezTo>
                <a:cubicBezTo>
                  <a:pt x="157361" y="180144"/>
                  <a:pt x="170542" y="166887"/>
                  <a:pt x="186857" y="166887"/>
                </a:cubicBezTo>
                <a:close/>
                <a:moveTo>
                  <a:pt x="19635" y="157122"/>
                </a:moveTo>
                <a:lnTo>
                  <a:pt x="19635" y="235637"/>
                </a:lnTo>
                <a:lnTo>
                  <a:pt x="39362" y="235637"/>
                </a:lnTo>
                <a:lnTo>
                  <a:pt x="39362" y="176727"/>
                </a:lnTo>
                <a:lnTo>
                  <a:pt x="58998" y="176727"/>
                </a:lnTo>
                <a:lnTo>
                  <a:pt x="58998" y="235637"/>
                </a:lnTo>
                <a:lnTo>
                  <a:pt x="78633" y="235637"/>
                </a:lnTo>
                <a:lnTo>
                  <a:pt x="78633" y="176727"/>
                </a:lnTo>
                <a:lnTo>
                  <a:pt x="98360" y="176727"/>
                </a:lnTo>
                <a:lnTo>
                  <a:pt x="98360" y="235637"/>
                </a:lnTo>
                <a:lnTo>
                  <a:pt x="117996" y="235637"/>
                </a:lnTo>
                <a:lnTo>
                  <a:pt x="117996" y="176727"/>
                </a:lnTo>
                <a:lnTo>
                  <a:pt x="137631" y="176727"/>
                </a:lnTo>
                <a:lnTo>
                  <a:pt x="137631" y="235637"/>
                </a:lnTo>
                <a:lnTo>
                  <a:pt x="235991" y="235637"/>
                </a:lnTo>
                <a:lnTo>
                  <a:pt x="235991" y="176727"/>
                </a:lnTo>
                <a:lnTo>
                  <a:pt x="255626" y="176727"/>
                </a:lnTo>
                <a:lnTo>
                  <a:pt x="255626" y="235637"/>
                </a:lnTo>
                <a:lnTo>
                  <a:pt x="275354" y="235637"/>
                </a:lnTo>
                <a:lnTo>
                  <a:pt x="275354" y="176727"/>
                </a:lnTo>
                <a:lnTo>
                  <a:pt x="294989" y="176727"/>
                </a:lnTo>
                <a:lnTo>
                  <a:pt x="294989" y="235637"/>
                </a:lnTo>
                <a:lnTo>
                  <a:pt x="314624" y="235637"/>
                </a:lnTo>
                <a:lnTo>
                  <a:pt x="314624" y="176727"/>
                </a:lnTo>
                <a:lnTo>
                  <a:pt x="334352" y="176727"/>
                </a:lnTo>
                <a:lnTo>
                  <a:pt x="334352" y="235637"/>
                </a:lnTo>
                <a:lnTo>
                  <a:pt x="353987" y="235637"/>
                </a:lnTo>
                <a:lnTo>
                  <a:pt x="353987" y="157122"/>
                </a:lnTo>
                <a:close/>
                <a:moveTo>
                  <a:pt x="396133" y="126806"/>
                </a:moveTo>
                <a:cubicBezTo>
                  <a:pt x="452735" y="143653"/>
                  <a:pt x="500027" y="183331"/>
                  <a:pt x="526945" y="235990"/>
                </a:cubicBezTo>
                <a:cubicBezTo>
                  <a:pt x="528236" y="235805"/>
                  <a:pt x="529619" y="235621"/>
                  <a:pt x="531002" y="235621"/>
                </a:cubicBezTo>
                <a:cubicBezTo>
                  <a:pt x="547226" y="235621"/>
                  <a:pt x="560501" y="248878"/>
                  <a:pt x="560501" y="265081"/>
                </a:cubicBezTo>
                <a:cubicBezTo>
                  <a:pt x="560501" y="281283"/>
                  <a:pt x="547226" y="294540"/>
                  <a:pt x="531002" y="294540"/>
                </a:cubicBezTo>
                <a:cubicBezTo>
                  <a:pt x="514777" y="294540"/>
                  <a:pt x="501502" y="281283"/>
                  <a:pt x="501502" y="265081"/>
                </a:cubicBezTo>
                <a:cubicBezTo>
                  <a:pt x="501502" y="257348"/>
                  <a:pt x="504544" y="250443"/>
                  <a:pt x="509430" y="245196"/>
                </a:cubicBezTo>
                <a:cubicBezTo>
                  <a:pt x="485000" y="197232"/>
                  <a:pt x="442042" y="160960"/>
                  <a:pt x="390509" y="145678"/>
                </a:cubicBezTo>
                <a:close/>
                <a:moveTo>
                  <a:pt x="39362" y="117818"/>
                </a:moveTo>
                <a:lnTo>
                  <a:pt x="39362" y="137424"/>
                </a:lnTo>
                <a:lnTo>
                  <a:pt x="334352" y="137424"/>
                </a:lnTo>
                <a:lnTo>
                  <a:pt x="334352" y="117818"/>
                </a:lnTo>
                <a:close/>
                <a:moveTo>
                  <a:pt x="186857" y="49036"/>
                </a:moveTo>
                <a:cubicBezTo>
                  <a:pt x="181419" y="49036"/>
                  <a:pt x="176994" y="53455"/>
                  <a:pt x="176994" y="58887"/>
                </a:cubicBezTo>
                <a:cubicBezTo>
                  <a:pt x="176994" y="64319"/>
                  <a:pt x="181419" y="68738"/>
                  <a:pt x="186857" y="68738"/>
                </a:cubicBezTo>
                <a:cubicBezTo>
                  <a:pt x="192296" y="68738"/>
                  <a:pt x="196628" y="64319"/>
                  <a:pt x="196628" y="58887"/>
                </a:cubicBezTo>
                <a:cubicBezTo>
                  <a:pt x="196628" y="53455"/>
                  <a:pt x="192296" y="49036"/>
                  <a:pt x="186857" y="49036"/>
                </a:cubicBezTo>
                <a:close/>
                <a:moveTo>
                  <a:pt x="186857" y="29426"/>
                </a:moveTo>
                <a:cubicBezTo>
                  <a:pt x="203080" y="29426"/>
                  <a:pt x="216354" y="42683"/>
                  <a:pt x="216354" y="58887"/>
                </a:cubicBezTo>
                <a:cubicBezTo>
                  <a:pt x="216354" y="75091"/>
                  <a:pt x="203080" y="88348"/>
                  <a:pt x="186857" y="88348"/>
                </a:cubicBezTo>
                <a:cubicBezTo>
                  <a:pt x="170542" y="88348"/>
                  <a:pt x="157361" y="75091"/>
                  <a:pt x="157361" y="58887"/>
                </a:cubicBezTo>
                <a:cubicBezTo>
                  <a:pt x="157361" y="42683"/>
                  <a:pt x="170542" y="29426"/>
                  <a:pt x="186857" y="29426"/>
                </a:cubicBezTo>
                <a:close/>
                <a:moveTo>
                  <a:pt x="19635" y="19606"/>
                </a:moveTo>
                <a:lnTo>
                  <a:pt x="19635" y="98213"/>
                </a:lnTo>
                <a:lnTo>
                  <a:pt x="39362" y="98213"/>
                </a:lnTo>
                <a:lnTo>
                  <a:pt x="39362" y="39303"/>
                </a:lnTo>
                <a:lnTo>
                  <a:pt x="58998" y="39303"/>
                </a:lnTo>
                <a:lnTo>
                  <a:pt x="58998" y="98213"/>
                </a:lnTo>
                <a:lnTo>
                  <a:pt x="78633" y="98213"/>
                </a:lnTo>
                <a:lnTo>
                  <a:pt x="78633" y="39303"/>
                </a:lnTo>
                <a:lnTo>
                  <a:pt x="98360" y="39303"/>
                </a:lnTo>
                <a:lnTo>
                  <a:pt x="98360" y="98213"/>
                </a:lnTo>
                <a:lnTo>
                  <a:pt x="117996" y="98213"/>
                </a:lnTo>
                <a:lnTo>
                  <a:pt x="117996" y="39303"/>
                </a:lnTo>
                <a:lnTo>
                  <a:pt x="137631" y="39303"/>
                </a:lnTo>
                <a:lnTo>
                  <a:pt x="137631" y="98213"/>
                </a:lnTo>
                <a:lnTo>
                  <a:pt x="235991" y="98213"/>
                </a:lnTo>
                <a:lnTo>
                  <a:pt x="235991" y="39303"/>
                </a:lnTo>
                <a:lnTo>
                  <a:pt x="255626" y="39303"/>
                </a:lnTo>
                <a:lnTo>
                  <a:pt x="255626" y="98213"/>
                </a:lnTo>
                <a:lnTo>
                  <a:pt x="275354" y="98213"/>
                </a:lnTo>
                <a:lnTo>
                  <a:pt x="275354" y="39303"/>
                </a:lnTo>
                <a:lnTo>
                  <a:pt x="294989" y="39303"/>
                </a:lnTo>
                <a:lnTo>
                  <a:pt x="294989" y="98213"/>
                </a:lnTo>
                <a:lnTo>
                  <a:pt x="314624" y="98213"/>
                </a:lnTo>
                <a:lnTo>
                  <a:pt x="314624" y="39303"/>
                </a:lnTo>
                <a:lnTo>
                  <a:pt x="334352" y="39303"/>
                </a:lnTo>
                <a:lnTo>
                  <a:pt x="334352" y="98213"/>
                </a:lnTo>
                <a:lnTo>
                  <a:pt x="353987" y="98213"/>
                </a:lnTo>
                <a:lnTo>
                  <a:pt x="353987" y="19606"/>
                </a:lnTo>
                <a:close/>
                <a:moveTo>
                  <a:pt x="0" y="0"/>
                </a:moveTo>
                <a:lnTo>
                  <a:pt x="373622" y="0"/>
                </a:lnTo>
                <a:lnTo>
                  <a:pt x="373622" y="117818"/>
                </a:lnTo>
                <a:lnTo>
                  <a:pt x="353987" y="117818"/>
                </a:lnTo>
                <a:lnTo>
                  <a:pt x="353987" y="137424"/>
                </a:lnTo>
                <a:lnTo>
                  <a:pt x="373622" y="137424"/>
                </a:lnTo>
                <a:lnTo>
                  <a:pt x="373622" y="255242"/>
                </a:lnTo>
                <a:lnTo>
                  <a:pt x="353987" y="255242"/>
                </a:lnTo>
                <a:lnTo>
                  <a:pt x="353987" y="274940"/>
                </a:lnTo>
                <a:lnTo>
                  <a:pt x="373622" y="274940"/>
                </a:lnTo>
                <a:lnTo>
                  <a:pt x="373622" y="314151"/>
                </a:lnTo>
                <a:lnTo>
                  <a:pt x="609614" y="314151"/>
                </a:lnTo>
                <a:lnTo>
                  <a:pt x="609614" y="608697"/>
                </a:lnTo>
                <a:lnTo>
                  <a:pt x="314624" y="608697"/>
                </a:lnTo>
                <a:lnTo>
                  <a:pt x="314624" y="392758"/>
                </a:lnTo>
                <a:lnTo>
                  <a:pt x="0" y="392758"/>
                </a:lnTo>
                <a:lnTo>
                  <a:pt x="0" y="274940"/>
                </a:lnTo>
                <a:lnTo>
                  <a:pt x="19635" y="274940"/>
                </a:lnTo>
                <a:lnTo>
                  <a:pt x="19635" y="255242"/>
                </a:lnTo>
                <a:lnTo>
                  <a:pt x="0" y="255242"/>
                </a:lnTo>
                <a:lnTo>
                  <a:pt x="0" y="137424"/>
                </a:lnTo>
                <a:lnTo>
                  <a:pt x="19635" y="137424"/>
                </a:lnTo>
                <a:lnTo>
                  <a:pt x="19635" y="117818"/>
                </a:lnTo>
                <a:lnTo>
                  <a:pt x="0" y="117818"/>
                </a:lnTo>
                <a:close/>
              </a:path>
            </a:pathLst>
          </a:custGeom>
          <a:solidFill>
            <a:srgbClr val="56C4D2"/>
          </a:solidFill>
          <a:ln>
            <a:noFill/>
          </a:ln>
        </p:spPr>
        <p:txBody>
          <a:bodyPr/>
          <a:lstStyle/>
          <a:p>
            <a:pPr fontAlgn="ctr"/>
            <a:endParaRPr lang="en-US" altLang="zh-CN" sz="1399" dirty="0">
              <a:latin typeface="Huawei Sans" panose="020C0503030203020204" pitchFamily="34" charset="0"/>
            </a:endParaRPr>
          </a:p>
        </p:txBody>
      </p:sp>
      <p:sp>
        <p:nvSpPr>
          <p:cNvPr id="33"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5547375" y="5040605"/>
            <a:ext cx="1584123"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Backup</a:t>
            </a:r>
            <a:endParaRPr lang="en-US" altLang="zh-CN" sz="1100" dirty="0">
              <a:latin typeface="Huawei Sans" panose="020C0503030203020204" pitchFamily="34" charset="0"/>
            </a:endParaRPr>
          </a:p>
        </p:txBody>
      </p:sp>
      <p:cxnSp>
        <p:nvCxnSpPr>
          <p:cNvPr id="35" name="直接箭头连接符 34">
            <a:extLst>
              <a:ext uri="{FF2B5EF4-FFF2-40B4-BE49-F238E27FC236}">
                <a16:creationId xmlns:a16="http://schemas.microsoft.com/office/drawing/2014/main" xmlns="" id="{25FFCF9E-B77D-4002-8CAE-8C36C256A152}"/>
              </a:ext>
            </a:extLst>
          </p:cNvPr>
          <p:cNvCxnSpPr>
            <a:cxnSpLocks/>
          </p:cNvCxnSpPr>
          <p:nvPr/>
        </p:nvCxnSpPr>
        <p:spPr bwMode="gray">
          <a:xfrm>
            <a:off x="7600267" y="1638581"/>
            <a:ext cx="578894" cy="0"/>
          </a:xfrm>
          <a:prstGeom prst="straightConnector1">
            <a:avLst/>
          </a:prstGeom>
          <a:ln>
            <a:headEnd type="none" w="med" len="med"/>
            <a:tailEnd type="triangle" w="med" len="med"/>
          </a:ln>
          <a:effectLst>
            <a:outerShdw blurRad="152400" dist="38100" dir="5400000" algn="t" rotWithShape="0">
              <a:prstClr val="black">
                <a:alpha val="12000"/>
              </a:prstClr>
            </a:outerShdw>
          </a:effectLst>
        </p:spPr>
        <p:style>
          <a:lnRef idx="2">
            <a:schemeClr val="accent5"/>
          </a:lnRef>
          <a:fillRef idx="0">
            <a:schemeClr val="accent5"/>
          </a:fillRef>
          <a:effectRef idx="1">
            <a:schemeClr val="accent5"/>
          </a:effectRef>
          <a:fontRef idx="minor">
            <a:schemeClr val="tx1"/>
          </a:fontRef>
        </p:style>
      </p:cxnSp>
      <p:cxnSp>
        <p:nvCxnSpPr>
          <p:cNvPr id="36" name="直接箭头连接符 35">
            <a:extLst>
              <a:ext uri="{FF2B5EF4-FFF2-40B4-BE49-F238E27FC236}">
                <a16:creationId xmlns:a16="http://schemas.microsoft.com/office/drawing/2014/main" xmlns="" id="{25FFCF9E-B77D-4002-8CAE-8C36C256A152}"/>
              </a:ext>
            </a:extLst>
          </p:cNvPr>
          <p:cNvCxnSpPr>
            <a:cxnSpLocks/>
          </p:cNvCxnSpPr>
          <p:nvPr/>
        </p:nvCxnSpPr>
        <p:spPr bwMode="gray">
          <a:xfrm>
            <a:off x="5395393" y="4768395"/>
            <a:ext cx="578894" cy="0"/>
          </a:xfrm>
          <a:prstGeom prst="straightConnector1">
            <a:avLst/>
          </a:prstGeom>
          <a:noFill/>
          <a:ln w="25400" cap="flat" cmpd="sng" algn="ctr">
            <a:solidFill>
              <a:srgbClr val="56C4D2"/>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38" name="直接箭头连接符 37">
            <a:extLst>
              <a:ext uri="{FF2B5EF4-FFF2-40B4-BE49-F238E27FC236}">
                <a16:creationId xmlns:a16="http://schemas.microsoft.com/office/drawing/2014/main" xmlns="" id="{25FFCF9E-B77D-4002-8CAE-8C36C256A152}"/>
              </a:ext>
            </a:extLst>
          </p:cNvPr>
          <p:cNvCxnSpPr>
            <a:cxnSpLocks/>
            <a:endCxn id="40" idx="1"/>
          </p:cNvCxnSpPr>
          <p:nvPr/>
        </p:nvCxnSpPr>
        <p:spPr bwMode="gray">
          <a:xfrm flipV="1">
            <a:off x="6671356" y="3758297"/>
            <a:ext cx="764512" cy="997340"/>
          </a:xfrm>
          <a:prstGeom prst="straightConnector1">
            <a:avLst/>
          </a:prstGeom>
          <a:noFill/>
          <a:ln w="25400" cap="flat" cmpd="sng" algn="ctr">
            <a:solidFill>
              <a:srgbClr val="56C4D2"/>
            </a:solidFill>
            <a:prstDash val="solid"/>
            <a:headEnd type="none" w="med" len="med"/>
            <a:tailEnd type="triangle" w="med" len="med"/>
          </a:ln>
          <a:effectLst>
            <a:outerShdw blurRad="152400" dist="38100" dir="5400000" algn="t" rotWithShape="0">
              <a:prstClr val="black">
                <a:alpha val="12000"/>
              </a:prstClr>
            </a:outerShdw>
          </a:effectLst>
        </p:spPr>
      </p:cxnSp>
      <p:sp>
        <p:nvSpPr>
          <p:cNvPr id="40" name="圆角矩形 39"/>
          <p:cNvSpPr/>
          <p:nvPr/>
        </p:nvSpPr>
        <p:spPr bwMode="gray">
          <a:xfrm>
            <a:off x="7435866" y="3525558"/>
            <a:ext cx="1011873" cy="465481"/>
          </a:xfrm>
          <a:prstGeom prst="roundRect">
            <a:avLst>
              <a:gd name="adj" fmla="val 15000"/>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Live network configuration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a:extLst>
              <a:ext uri="{FF2B5EF4-FFF2-40B4-BE49-F238E27FC236}">
                <a16:creationId xmlns:a16="http://schemas.microsoft.com/office/drawing/2014/main" xmlns="" id="{25FFCF9E-B77D-4002-8CAE-8C36C256A152}"/>
              </a:ext>
            </a:extLst>
          </p:cNvPr>
          <p:cNvCxnSpPr>
            <a:cxnSpLocks/>
          </p:cNvCxnSpPr>
          <p:nvPr/>
        </p:nvCxnSpPr>
        <p:spPr bwMode="gray">
          <a:xfrm>
            <a:off x="6661599" y="4745504"/>
            <a:ext cx="690863" cy="507339"/>
          </a:xfrm>
          <a:prstGeom prst="straightConnector1">
            <a:avLst/>
          </a:prstGeom>
          <a:noFill/>
          <a:ln w="25400" cap="flat" cmpd="sng" algn="ctr">
            <a:solidFill>
              <a:srgbClr val="56C4D2"/>
            </a:solidFill>
            <a:prstDash val="solid"/>
            <a:headEnd type="none" w="med" len="med"/>
            <a:tailEnd type="triangle" w="med" len="med"/>
          </a:ln>
          <a:effectLst>
            <a:outerShdw blurRad="152400" dist="38100" dir="5400000" algn="t" rotWithShape="0">
              <a:prstClr val="black">
                <a:alpha val="12000"/>
              </a:prstClr>
            </a:outerShdw>
          </a:effectLst>
        </p:spPr>
      </p:cxnSp>
      <p:grpSp>
        <p:nvGrpSpPr>
          <p:cNvPr id="16" name="组合 15"/>
          <p:cNvGrpSpPr/>
          <p:nvPr/>
        </p:nvGrpSpPr>
        <p:grpSpPr bwMode="gray">
          <a:xfrm>
            <a:off x="7379346" y="4203903"/>
            <a:ext cx="3724527" cy="1802664"/>
            <a:chOff x="7959469" y="5316304"/>
            <a:chExt cx="2778380" cy="942828"/>
          </a:xfrm>
        </p:grpSpPr>
        <p:sp>
          <p:nvSpPr>
            <p:cNvPr id="41" name="圆角矩形 40"/>
            <p:cNvSpPr/>
            <p:nvPr/>
          </p:nvSpPr>
          <p:spPr bwMode="gray">
            <a:xfrm>
              <a:off x="7959470" y="5316304"/>
              <a:ext cx="2778379" cy="942828"/>
            </a:xfrm>
            <a:prstGeom prst="roundRect">
              <a:avLst>
                <a:gd name="adj" fmla="val 6917"/>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bwMode="gray">
            <a:xfrm>
              <a:off x="7959469" y="5330329"/>
              <a:ext cx="2778379" cy="144819"/>
            </a:xfrm>
            <a:prstGeom prst="rect">
              <a:avLst/>
            </a:prstGeom>
          </p:spPr>
          <p:txBody>
            <a:bodyPr wrap="square">
              <a:spAutoFit/>
            </a:bodyPr>
            <a:lstStyle/>
            <a:p>
              <a:pPr lvl="0" algn="ctr" fontAlgn="ctr"/>
              <a:r>
                <a:rPr lang="en-US" sz="1200" dirty="0">
                  <a:solidFill>
                    <a:srgbClr val="1D1D1A"/>
                  </a:solidFill>
                  <a:latin typeface="Huawei Sans" panose="020C0503030203020204" pitchFamily="34" charset="0"/>
                </a:rPr>
                <a:t>Dynamic data on the live network</a:t>
              </a:r>
            </a:p>
          </p:txBody>
        </p:sp>
      </p:grpSp>
      <p:sp>
        <p:nvSpPr>
          <p:cNvPr id="55" name="圆角矩形 54"/>
          <p:cNvSpPr/>
          <p:nvPr/>
        </p:nvSpPr>
        <p:spPr bwMode="gray">
          <a:xfrm>
            <a:off x="7609137" y="4586062"/>
            <a:ext cx="1541606" cy="395845"/>
          </a:xfrm>
          <a:prstGeom prst="roundRect">
            <a:avLst>
              <a:gd name="adj" fmla="val 12122"/>
            </a:avLst>
          </a:prstGeom>
          <a:solidFill>
            <a:schemeClr val="bg1"/>
          </a:solidFill>
          <a:ln w="12700" cap="flat" cmpd="sng" algn="ctr">
            <a:solidFill>
              <a:srgbClr val="56C4D2"/>
            </a:solidFill>
            <a:prstDash val="solid"/>
            <a:miter lim="800000"/>
          </a:ln>
          <a:effectLst/>
        </p:spPr>
        <p:txBody>
          <a:bodyPr rtlCol="0" anchor="ctr"/>
          <a:lstStyle/>
          <a:p>
            <a:pPr algn="ctr" defTabSz="914034" fontAlgn="ctr">
              <a:defRPr/>
            </a:pPr>
            <a:r>
              <a:rPr lang="en-US" sz="1200" dirty="0">
                <a:solidFill>
                  <a:prstClr val="black"/>
                </a:solidFill>
                <a:latin typeface="Huawei Sans" panose="020C0503030203020204" pitchFamily="34" charset="0"/>
              </a:rPr>
              <a:t>Port status and traffic</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sp>
        <p:nvSpPr>
          <p:cNvPr id="56" name="圆角矩形 55"/>
          <p:cNvSpPr/>
          <p:nvPr/>
        </p:nvSpPr>
        <p:spPr bwMode="gray">
          <a:xfrm>
            <a:off x="9240097" y="4586062"/>
            <a:ext cx="1541606" cy="395845"/>
          </a:xfrm>
          <a:prstGeom prst="roundRect">
            <a:avLst>
              <a:gd name="adj" fmla="val 12122"/>
            </a:avLst>
          </a:prstGeom>
          <a:solidFill>
            <a:schemeClr val="bg1"/>
          </a:solidFill>
          <a:ln w="12700" cap="flat" cmpd="sng" algn="ctr">
            <a:solidFill>
              <a:srgbClr val="56C4D2"/>
            </a:solidFill>
            <a:prstDash val="solid"/>
            <a:miter lim="800000"/>
          </a:ln>
          <a:effectLst/>
        </p:spPr>
        <p:txBody>
          <a:bodyPr rtlCol="0" anchor="ctr"/>
          <a:lstStyle/>
          <a:p>
            <a:pPr algn="ctr" defTabSz="914034" fontAlgn="ctr">
              <a:defRPr/>
            </a:pPr>
            <a:r>
              <a:rPr lang="en-US" sz="1200" dirty="0">
                <a:solidFill>
                  <a:prstClr val="black"/>
                </a:solidFill>
                <a:latin typeface="Huawei Sans" panose="020C0503030203020204" pitchFamily="34" charset="0"/>
              </a:rPr>
              <a:t>Routing protocol status</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sp>
        <p:nvSpPr>
          <p:cNvPr id="57" name="圆角矩形 56"/>
          <p:cNvSpPr/>
          <p:nvPr/>
        </p:nvSpPr>
        <p:spPr bwMode="gray">
          <a:xfrm>
            <a:off x="7622560" y="5049656"/>
            <a:ext cx="1541606" cy="395845"/>
          </a:xfrm>
          <a:prstGeom prst="roundRect">
            <a:avLst>
              <a:gd name="adj" fmla="val 12122"/>
            </a:avLst>
          </a:prstGeom>
          <a:solidFill>
            <a:schemeClr val="bg1"/>
          </a:solidFill>
          <a:ln w="12700" cap="flat" cmpd="sng" algn="ctr">
            <a:solidFill>
              <a:srgbClr val="56C4D2"/>
            </a:solidFill>
            <a:prstDash val="solid"/>
            <a:miter lim="800000"/>
          </a:ln>
          <a:effectLst/>
        </p:spPr>
        <p:txBody>
          <a:bodyPr rtlCol="0" anchor="ctr"/>
          <a:lstStyle/>
          <a:p>
            <a:pPr algn="ctr" defTabSz="914034" fontAlgn="ctr">
              <a:defRPr/>
            </a:pPr>
            <a:r>
              <a:rPr lang="en-US" sz="1200" dirty="0">
                <a:solidFill>
                  <a:prstClr val="black"/>
                </a:solidFill>
                <a:latin typeface="Huawei Sans" panose="020C0503030203020204" pitchFamily="34" charset="0"/>
              </a:rPr>
              <a:t>Number of routes</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sp>
        <p:nvSpPr>
          <p:cNvPr id="58" name="圆角矩形 57"/>
          <p:cNvSpPr/>
          <p:nvPr/>
        </p:nvSpPr>
        <p:spPr bwMode="gray">
          <a:xfrm>
            <a:off x="9240097" y="5049656"/>
            <a:ext cx="1541606" cy="395845"/>
          </a:xfrm>
          <a:prstGeom prst="roundRect">
            <a:avLst>
              <a:gd name="adj" fmla="val 12122"/>
            </a:avLst>
          </a:prstGeom>
          <a:solidFill>
            <a:schemeClr val="bg1"/>
          </a:solidFill>
          <a:ln w="12700" cap="flat" cmpd="sng" algn="ctr">
            <a:solidFill>
              <a:srgbClr val="56C4D2"/>
            </a:solidFill>
            <a:prstDash val="solid"/>
            <a:miter lim="800000"/>
          </a:ln>
          <a:effectLst/>
        </p:spPr>
        <p:txBody>
          <a:bodyPr rtlCol="0" anchor="ctr"/>
          <a:lstStyle/>
          <a:p>
            <a:pPr algn="ctr" defTabSz="914034" fontAlgn="ctr">
              <a:defRPr/>
            </a:pPr>
            <a:r>
              <a:rPr lang="en-US" sz="1200" dirty="0">
                <a:solidFill>
                  <a:prstClr val="black"/>
                </a:solidFill>
                <a:latin typeface="Huawei Sans" panose="020C0503030203020204" pitchFamily="34" charset="0"/>
              </a:rPr>
              <a:t>STP status</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sp>
        <p:nvSpPr>
          <p:cNvPr id="59" name="圆角矩形 58"/>
          <p:cNvSpPr/>
          <p:nvPr/>
        </p:nvSpPr>
        <p:spPr bwMode="gray">
          <a:xfrm>
            <a:off x="7622560" y="5513251"/>
            <a:ext cx="1541606" cy="395845"/>
          </a:xfrm>
          <a:prstGeom prst="roundRect">
            <a:avLst>
              <a:gd name="adj" fmla="val 12122"/>
            </a:avLst>
          </a:prstGeom>
          <a:solidFill>
            <a:schemeClr val="bg1"/>
          </a:solidFill>
          <a:ln w="12700" cap="flat" cmpd="sng" algn="ctr">
            <a:solidFill>
              <a:srgbClr val="56C4D2"/>
            </a:solidFill>
            <a:prstDash val="solid"/>
            <a:miter lim="800000"/>
          </a:ln>
          <a:effectLst/>
        </p:spPr>
        <p:txBody>
          <a:bodyPr rtlCol="0" anchor="ctr"/>
          <a:lstStyle/>
          <a:p>
            <a:pPr algn="ctr" defTabSz="914034" fontAlgn="ctr">
              <a:defRPr/>
            </a:pPr>
            <a:r>
              <a:rPr lang="en-US" sz="1200" dirty="0">
                <a:solidFill>
                  <a:prstClr val="black"/>
                </a:solidFill>
                <a:latin typeface="Huawei Sans" panose="020C0503030203020204" pitchFamily="34" charset="0"/>
              </a:rPr>
              <a:t>ARP and MAC address entries</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sp>
        <p:nvSpPr>
          <p:cNvPr id="61" name="五边形 39"/>
          <p:cNvSpPr/>
          <p:nvPr/>
        </p:nvSpPr>
        <p:spPr bwMode="gray">
          <a:xfrm>
            <a:off x="7152927" y="112226"/>
            <a:ext cx="1626050" cy="213037"/>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Preparation Phase</a:t>
            </a:r>
            <a:endParaRPr lang="en-US" altLang="zh-CN" sz="1200" dirty="0">
              <a:latin typeface="Huawei Sans" panose="020C0503030203020204" pitchFamily="34" charset="0"/>
              <a:sym typeface="Huawei Sans" panose="020C0503030203020204" pitchFamily="34" charset="0"/>
            </a:endParaRPr>
          </a:p>
        </p:txBody>
      </p:sp>
      <p:sp>
        <p:nvSpPr>
          <p:cNvPr id="62" name="燕尾形 40"/>
          <p:cNvSpPr/>
          <p:nvPr/>
        </p:nvSpPr>
        <p:spPr bwMode="gray">
          <a:xfrm>
            <a:off x="8686800" y="112226"/>
            <a:ext cx="1908191"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Implementation Phase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63"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2627994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Migration Implementation</a:t>
            </a:r>
            <a:endParaRPr lang="en-US" altLang="zh-CN" dirty="0">
              <a:sym typeface="Huawei Sans" panose="020C0503030203020204" pitchFamily="34" charset="0"/>
            </a:endParaRPr>
          </a:p>
        </p:txBody>
      </p:sp>
      <p:sp>
        <p:nvSpPr>
          <p:cNvPr id="53" name="文本占位符 3"/>
          <p:cNvSpPr>
            <a:spLocks noGrp="1"/>
          </p:cNvSpPr>
          <p:nvPr>
            <p:ph type="body" sz="quarter" idx="10"/>
          </p:nvPr>
        </p:nvSpPr>
        <p:spPr bwMode="gray">
          <a:xfrm>
            <a:off x="2230016" y="1052514"/>
            <a:ext cx="9519072" cy="4875042"/>
          </a:xfrm>
        </p:spPr>
        <p:txBody>
          <a:bodyPr/>
          <a:lstStyle/>
          <a:p>
            <a:r>
              <a:rPr lang="en-US" sz="1799" dirty="0"/>
              <a:t>The onsite migration personnel must strictly follow the prepared migration procedure. The implementation procedure cannot be changed temporarily unless there are special reasons.</a:t>
            </a:r>
            <a:endParaRPr lang="en-US" altLang="zh-CN" sz="1799" dirty="0">
              <a:sym typeface="Huawei Sans" panose="020C0503030203020204" pitchFamily="34" charset="0"/>
            </a:endParaRPr>
          </a:p>
          <a:p>
            <a:r>
              <a:rPr lang="en-US" sz="1799" dirty="0"/>
              <a:t>Record the time, actions, and results of each step.</a:t>
            </a:r>
            <a:endParaRPr lang="en-US" altLang="zh-CN" sz="1799"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159467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Snapshot before the migration</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254920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b="1" dirty="0">
                <a:latin typeface="Huawei Sans" panose="020C0503030203020204" pitchFamily="34" charset="0"/>
              </a:rPr>
              <a:t>Migration implementation</a:t>
            </a:r>
            <a:endParaRPr lang="en-US" altLang="zh-CN" sz="1399" b="1" dirty="0">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350373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dirty="0">
                <a:solidFill>
                  <a:schemeClr val="bg1">
                    <a:lumMod val="65000"/>
                  </a:schemeClr>
                </a:solidFill>
                <a:latin typeface="Huawei Sans" panose="020C0503030203020204" pitchFamily="34" charset="0"/>
              </a:rPr>
              <a:t>Migration rollback</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44582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Migration test</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7717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338" y="449915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1633623"/>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258880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3543977"/>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47" name="backup_115800"/>
          <p:cNvSpPr>
            <a:spLocks/>
          </p:cNvSpPr>
          <p:nvPr/>
        </p:nvSpPr>
        <p:spPr bwMode="gray">
          <a:xfrm>
            <a:off x="572830" y="1729118"/>
            <a:ext cx="184875" cy="168866"/>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66931" h="607216">
                <a:moveTo>
                  <a:pt x="146525" y="485632"/>
                </a:moveTo>
                <a:cubicBezTo>
                  <a:pt x="151958" y="485632"/>
                  <a:pt x="156226" y="489992"/>
                  <a:pt x="156226" y="495320"/>
                </a:cubicBezTo>
                <a:lnTo>
                  <a:pt x="156226" y="551413"/>
                </a:lnTo>
                <a:lnTo>
                  <a:pt x="233452" y="586871"/>
                </a:lnTo>
                <a:lnTo>
                  <a:pt x="310678" y="551413"/>
                </a:lnTo>
                <a:lnTo>
                  <a:pt x="310678" y="495320"/>
                </a:lnTo>
                <a:cubicBezTo>
                  <a:pt x="310678" y="489992"/>
                  <a:pt x="315044" y="485632"/>
                  <a:pt x="320380" y="485632"/>
                </a:cubicBezTo>
                <a:cubicBezTo>
                  <a:pt x="325715" y="485632"/>
                  <a:pt x="330081" y="489992"/>
                  <a:pt x="330081" y="495320"/>
                </a:cubicBezTo>
                <a:lnTo>
                  <a:pt x="330081" y="542500"/>
                </a:lnTo>
                <a:lnTo>
                  <a:pt x="347641" y="534459"/>
                </a:lnTo>
                <a:cubicBezTo>
                  <a:pt x="352492" y="532231"/>
                  <a:pt x="358313" y="534362"/>
                  <a:pt x="360545" y="539206"/>
                </a:cubicBezTo>
                <a:cubicBezTo>
                  <a:pt x="362776" y="544050"/>
                  <a:pt x="360642" y="549766"/>
                  <a:pt x="355791" y="552091"/>
                </a:cubicBezTo>
                <a:lnTo>
                  <a:pt x="237527" y="606344"/>
                </a:lnTo>
                <a:cubicBezTo>
                  <a:pt x="236266" y="606925"/>
                  <a:pt x="234907" y="607216"/>
                  <a:pt x="233452" y="607216"/>
                </a:cubicBezTo>
                <a:cubicBezTo>
                  <a:pt x="232094" y="607216"/>
                  <a:pt x="230736" y="606925"/>
                  <a:pt x="229474" y="606344"/>
                </a:cubicBezTo>
                <a:lnTo>
                  <a:pt x="111210" y="552091"/>
                </a:lnTo>
                <a:cubicBezTo>
                  <a:pt x="106359" y="549766"/>
                  <a:pt x="104225" y="544050"/>
                  <a:pt x="106456" y="539206"/>
                </a:cubicBezTo>
                <a:cubicBezTo>
                  <a:pt x="108688" y="534362"/>
                  <a:pt x="114412" y="532231"/>
                  <a:pt x="119360" y="534459"/>
                </a:cubicBezTo>
                <a:lnTo>
                  <a:pt x="136823" y="542500"/>
                </a:lnTo>
                <a:lnTo>
                  <a:pt x="136823" y="495320"/>
                </a:lnTo>
                <a:cubicBezTo>
                  <a:pt x="136823" y="489992"/>
                  <a:pt x="141189" y="485632"/>
                  <a:pt x="146525" y="485632"/>
                </a:cubicBezTo>
                <a:close/>
                <a:moveTo>
                  <a:pt x="108637" y="369340"/>
                </a:moveTo>
                <a:lnTo>
                  <a:pt x="358224" y="369340"/>
                </a:lnTo>
                <a:cubicBezTo>
                  <a:pt x="363561" y="369340"/>
                  <a:pt x="367928" y="373706"/>
                  <a:pt x="367928" y="379043"/>
                </a:cubicBezTo>
                <a:cubicBezTo>
                  <a:pt x="367928" y="384380"/>
                  <a:pt x="363561" y="388746"/>
                  <a:pt x="358224" y="388746"/>
                </a:cubicBezTo>
                <a:lnTo>
                  <a:pt x="108637" y="388746"/>
                </a:lnTo>
                <a:cubicBezTo>
                  <a:pt x="103300" y="388746"/>
                  <a:pt x="98933" y="384380"/>
                  <a:pt x="98933" y="379043"/>
                </a:cubicBezTo>
                <a:cubicBezTo>
                  <a:pt x="98933" y="373706"/>
                  <a:pt x="103300" y="369340"/>
                  <a:pt x="108637" y="369340"/>
                </a:cubicBezTo>
                <a:close/>
                <a:moveTo>
                  <a:pt x="108637" y="330599"/>
                </a:moveTo>
                <a:lnTo>
                  <a:pt x="358224" y="330599"/>
                </a:lnTo>
                <a:cubicBezTo>
                  <a:pt x="363561" y="330599"/>
                  <a:pt x="367928" y="334965"/>
                  <a:pt x="367928" y="340302"/>
                </a:cubicBezTo>
                <a:cubicBezTo>
                  <a:pt x="367928" y="345639"/>
                  <a:pt x="363561" y="350005"/>
                  <a:pt x="358224" y="350005"/>
                </a:cubicBezTo>
                <a:lnTo>
                  <a:pt x="108637" y="350005"/>
                </a:lnTo>
                <a:cubicBezTo>
                  <a:pt x="103300" y="350005"/>
                  <a:pt x="98933" y="345639"/>
                  <a:pt x="98933" y="340302"/>
                </a:cubicBezTo>
                <a:cubicBezTo>
                  <a:pt x="98933" y="334965"/>
                  <a:pt x="103300" y="330599"/>
                  <a:pt x="108637" y="330599"/>
                </a:cubicBezTo>
                <a:close/>
                <a:moveTo>
                  <a:pt x="147448" y="254600"/>
                </a:moveTo>
                <a:lnTo>
                  <a:pt x="397035" y="254600"/>
                </a:lnTo>
                <a:cubicBezTo>
                  <a:pt x="402372" y="254600"/>
                  <a:pt x="406739" y="258864"/>
                  <a:pt x="406739" y="264291"/>
                </a:cubicBezTo>
                <a:lnTo>
                  <a:pt x="406739" y="417794"/>
                </a:lnTo>
                <a:cubicBezTo>
                  <a:pt x="406739" y="423124"/>
                  <a:pt x="402372" y="427485"/>
                  <a:pt x="397035" y="427485"/>
                </a:cubicBezTo>
                <a:cubicBezTo>
                  <a:pt x="391698" y="427485"/>
                  <a:pt x="387331" y="423124"/>
                  <a:pt x="387331" y="417794"/>
                </a:cubicBezTo>
                <a:lnTo>
                  <a:pt x="387331" y="273982"/>
                </a:lnTo>
                <a:lnTo>
                  <a:pt x="147448" y="273982"/>
                </a:lnTo>
                <a:cubicBezTo>
                  <a:pt x="142111" y="273982"/>
                  <a:pt x="137744" y="269621"/>
                  <a:pt x="137744" y="264291"/>
                </a:cubicBezTo>
                <a:cubicBezTo>
                  <a:pt x="137744" y="258864"/>
                  <a:pt x="142111" y="254600"/>
                  <a:pt x="147448" y="254600"/>
                </a:cubicBezTo>
                <a:close/>
                <a:moveTo>
                  <a:pt x="69825" y="254600"/>
                </a:moveTo>
                <a:lnTo>
                  <a:pt x="108635" y="254600"/>
                </a:lnTo>
                <a:cubicBezTo>
                  <a:pt x="114069" y="254600"/>
                  <a:pt x="118338" y="258864"/>
                  <a:pt x="118338" y="264291"/>
                </a:cubicBezTo>
                <a:cubicBezTo>
                  <a:pt x="118338" y="269621"/>
                  <a:pt x="114069" y="273982"/>
                  <a:pt x="108635" y="273982"/>
                </a:cubicBezTo>
                <a:lnTo>
                  <a:pt x="79527" y="273982"/>
                </a:lnTo>
                <a:lnTo>
                  <a:pt x="79527" y="417794"/>
                </a:lnTo>
                <a:cubicBezTo>
                  <a:pt x="79527" y="423124"/>
                  <a:pt x="75258" y="427485"/>
                  <a:pt x="69825" y="427485"/>
                </a:cubicBezTo>
                <a:cubicBezTo>
                  <a:pt x="64488" y="427485"/>
                  <a:pt x="60122" y="423124"/>
                  <a:pt x="60122" y="417794"/>
                </a:cubicBezTo>
                <a:lnTo>
                  <a:pt x="60122" y="264291"/>
                </a:lnTo>
                <a:cubicBezTo>
                  <a:pt x="60122" y="258864"/>
                  <a:pt x="64488" y="254600"/>
                  <a:pt x="69825" y="254600"/>
                </a:cubicBezTo>
                <a:close/>
                <a:moveTo>
                  <a:pt x="130900" y="19378"/>
                </a:moveTo>
                <a:lnTo>
                  <a:pt x="130900" y="183700"/>
                </a:lnTo>
                <a:lnTo>
                  <a:pt x="336128" y="183700"/>
                </a:lnTo>
                <a:lnTo>
                  <a:pt x="336128" y="19378"/>
                </a:lnTo>
                <a:lnTo>
                  <a:pt x="243169" y="19378"/>
                </a:lnTo>
                <a:lnTo>
                  <a:pt x="243169" y="143976"/>
                </a:lnTo>
                <a:lnTo>
                  <a:pt x="297314" y="143976"/>
                </a:lnTo>
                <a:lnTo>
                  <a:pt x="297314" y="48444"/>
                </a:lnTo>
                <a:cubicBezTo>
                  <a:pt x="297314" y="43115"/>
                  <a:pt x="301681" y="38755"/>
                  <a:pt x="307018" y="38755"/>
                </a:cubicBezTo>
                <a:cubicBezTo>
                  <a:pt x="312355" y="38755"/>
                  <a:pt x="316721" y="43115"/>
                  <a:pt x="316721" y="48444"/>
                </a:cubicBezTo>
                <a:lnTo>
                  <a:pt x="316721" y="153665"/>
                </a:lnTo>
                <a:cubicBezTo>
                  <a:pt x="316721" y="158994"/>
                  <a:pt x="312355" y="163353"/>
                  <a:pt x="307018" y="163353"/>
                </a:cubicBezTo>
                <a:lnTo>
                  <a:pt x="233466" y="163353"/>
                </a:lnTo>
                <a:cubicBezTo>
                  <a:pt x="228129" y="163353"/>
                  <a:pt x="223762" y="158994"/>
                  <a:pt x="223762" y="153665"/>
                </a:cubicBezTo>
                <a:lnTo>
                  <a:pt x="223762" y="19378"/>
                </a:lnTo>
                <a:close/>
                <a:moveTo>
                  <a:pt x="19407" y="19378"/>
                </a:moveTo>
                <a:lnTo>
                  <a:pt x="19407" y="446848"/>
                </a:lnTo>
                <a:lnTo>
                  <a:pt x="447524" y="446848"/>
                </a:lnTo>
                <a:lnTo>
                  <a:pt x="447524" y="73247"/>
                </a:lnTo>
                <a:lnTo>
                  <a:pt x="393573" y="19378"/>
                </a:lnTo>
                <a:lnTo>
                  <a:pt x="355535" y="19378"/>
                </a:lnTo>
                <a:lnTo>
                  <a:pt x="355535" y="193389"/>
                </a:lnTo>
                <a:cubicBezTo>
                  <a:pt x="355535" y="198718"/>
                  <a:pt x="351169" y="203078"/>
                  <a:pt x="345832" y="203078"/>
                </a:cubicBezTo>
                <a:lnTo>
                  <a:pt x="121196" y="203078"/>
                </a:lnTo>
                <a:cubicBezTo>
                  <a:pt x="115762" y="203078"/>
                  <a:pt x="111493" y="198718"/>
                  <a:pt x="111493" y="193389"/>
                </a:cubicBezTo>
                <a:lnTo>
                  <a:pt x="111493" y="19378"/>
                </a:lnTo>
                <a:close/>
                <a:moveTo>
                  <a:pt x="9703" y="0"/>
                </a:moveTo>
                <a:lnTo>
                  <a:pt x="397551" y="0"/>
                </a:lnTo>
                <a:cubicBezTo>
                  <a:pt x="400171" y="0"/>
                  <a:pt x="402597" y="1066"/>
                  <a:pt x="404441" y="2810"/>
                </a:cubicBezTo>
                <a:lnTo>
                  <a:pt x="464117" y="62396"/>
                </a:lnTo>
                <a:cubicBezTo>
                  <a:pt x="465961" y="64237"/>
                  <a:pt x="466931" y="66659"/>
                  <a:pt x="466931" y="69275"/>
                </a:cubicBezTo>
                <a:lnTo>
                  <a:pt x="466931" y="456537"/>
                </a:lnTo>
                <a:cubicBezTo>
                  <a:pt x="466931" y="461866"/>
                  <a:pt x="462662" y="466226"/>
                  <a:pt x="457228" y="466226"/>
                </a:cubicBezTo>
                <a:lnTo>
                  <a:pt x="9703" y="466226"/>
                </a:lnTo>
                <a:cubicBezTo>
                  <a:pt x="4366" y="466226"/>
                  <a:pt x="0" y="461866"/>
                  <a:pt x="0" y="456537"/>
                </a:cubicBezTo>
                <a:lnTo>
                  <a:pt x="0" y="9689"/>
                </a:lnTo>
                <a:cubicBezTo>
                  <a:pt x="0" y="4360"/>
                  <a:pt x="4366" y="0"/>
                  <a:pt x="9703" y="0"/>
                </a:cubicBezTo>
                <a:close/>
              </a:path>
            </a:pathLst>
          </a:custGeom>
          <a:solidFill>
            <a:schemeClr val="bg1"/>
          </a:solidFill>
          <a:ln>
            <a:solidFill>
              <a:schemeClr val="bg1"/>
            </a:solidFill>
          </a:ln>
        </p:spPr>
        <p:txBody>
          <a:bodyPr/>
          <a:lstStyle/>
          <a:p>
            <a:pPr fontAlgn="ctr"/>
            <a:endParaRPr lang="en-US" altLang="zh-CN" sz="1799" dirty="0">
              <a:latin typeface="Huawei Sans" panose="020C0503030203020204" pitchFamily="34" charset="0"/>
            </a:endParaRPr>
          </a:p>
        </p:txBody>
      </p:sp>
      <p:sp>
        <p:nvSpPr>
          <p:cNvPr id="48" name="iconfont-10123-4910640"/>
          <p:cNvSpPr>
            <a:spLocks/>
          </p:cNvSpPr>
          <p:nvPr/>
        </p:nvSpPr>
        <p:spPr bwMode="gray">
          <a:xfrm>
            <a:off x="585551" y="2679787"/>
            <a:ext cx="202967" cy="202673"/>
          </a:xfrm>
          <a:custGeom>
            <a:avLst/>
            <a:gdLst>
              <a:gd name="T0" fmla="*/ 6400 w 8106"/>
              <a:gd name="T1" fmla="*/ 3876 h 8534"/>
              <a:gd name="T2" fmla="*/ 5973 w 8106"/>
              <a:gd name="T3" fmla="*/ 3840 h 8534"/>
              <a:gd name="T4" fmla="*/ 5973 w 8106"/>
              <a:gd name="T5" fmla="*/ 640 h 8534"/>
              <a:gd name="T6" fmla="*/ 5760 w 8106"/>
              <a:gd name="T7" fmla="*/ 427 h 8534"/>
              <a:gd name="T8" fmla="*/ 640 w 8106"/>
              <a:gd name="T9" fmla="*/ 427 h 8534"/>
              <a:gd name="T10" fmla="*/ 426 w 8106"/>
              <a:gd name="T11" fmla="*/ 640 h 8534"/>
              <a:gd name="T12" fmla="*/ 426 w 8106"/>
              <a:gd name="T13" fmla="*/ 7040 h 8534"/>
              <a:gd name="T14" fmla="*/ 640 w 8106"/>
              <a:gd name="T15" fmla="*/ 7254 h 8534"/>
              <a:gd name="T16" fmla="*/ 3559 w 8106"/>
              <a:gd name="T17" fmla="*/ 7254 h 8534"/>
              <a:gd name="T18" fmla="*/ 3755 w 8106"/>
              <a:gd name="T19" fmla="*/ 7680 h 8534"/>
              <a:gd name="T20" fmla="*/ 426 w 8106"/>
              <a:gd name="T21" fmla="*/ 7680 h 8534"/>
              <a:gd name="T22" fmla="*/ 0 w 8106"/>
              <a:gd name="T23" fmla="*/ 7254 h 8534"/>
              <a:gd name="T24" fmla="*/ 0 w 8106"/>
              <a:gd name="T25" fmla="*/ 427 h 8534"/>
              <a:gd name="T26" fmla="*/ 426 w 8106"/>
              <a:gd name="T27" fmla="*/ 0 h 8534"/>
              <a:gd name="T28" fmla="*/ 5973 w 8106"/>
              <a:gd name="T29" fmla="*/ 0 h 8534"/>
              <a:gd name="T30" fmla="*/ 6400 w 8106"/>
              <a:gd name="T31" fmla="*/ 427 h 8534"/>
              <a:gd name="T32" fmla="*/ 6400 w 8106"/>
              <a:gd name="T33" fmla="*/ 3876 h 8534"/>
              <a:gd name="T34" fmla="*/ 1493 w 8106"/>
              <a:gd name="T35" fmla="*/ 1707 h 8534"/>
              <a:gd name="T36" fmla="*/ 4906 w 8106"/>
              <a:gd name="T37" fmla="*/ 1707 h 8534"/>
              <a:gd name="T38" fmla="*/ 5120 w 8106"/>
              <a:gd name="T39" fmla="*/ 1920 h 8534"/>
              <a:gd name="T40" fmla="*/ 4906 w 8106"/>
              <a:gd name="T41" fmla="*/ 2134 h 8534"/>
              <a:gd name="T42" fmla="*/ 1493 w 8106"/>
              <a:gd name="T43" fmla="*/ 2134 h 8534"/>
              <a:gd name="T44" fmla="*/ 1280 w 8106"/>
              <a:gd name="T45" fmla="*/ 1920 h 8534"/>
              <a:gd name="T46" fmla="*/ 1493 w 8106"/>
              <a:gd name="T47" fmla="*/ 1707 h 8534"/>
              <a:gd name="T48" fmla="*/ 1493 w 8106"/>
              <a:gd name="T49" fmla="*/ 2987 h 8534"/>
              <a:gd name="T50" fmla="*/ 4906 w 8106"/>
              <a:gd name="T51" fmla="*/ 2987 h 8534"/>
              <a:gd name="T52" fmla="*/ 5120 w 8106"/>
              <a:gd name="T53" fmla="*/ 3200 h 8534"/>
              <a:gd name="T54" fmla="*/ 4906 w 8106"/>
              <a:gd name="T55" fmla="*/ 3414 h 8534"/>
              <a:gd name="T56" fmla="*/ 1493 w 8106"/>
              <a:gd name="T57" fmla="*/ 3414 h 8534"/>
              <a:gd name="T58" fmla="*/ 1280 w 8106"/>
              <a:gd name="T59" fmla="*/ 3200 h 8534"/>
              <a:gd name="T60" fmla="*/ 1493 w 8106"/>
              <a:gd name="T61" fmla="*/ 2987 h 8534"/>
              <a:gd name="T62" fmla="*/ 1493 w 8106"/>
              <a:gd name="T63" fmla="*/ 4480 h 8534"/>
              <a:gd name="T64" fmla="*/ 3413 w 8106"/>
              <a:gd name="T65" fmla="*/ 4480 h 8534"/>
              <a:gd name="T66" fmla="*/ 3626 w 8106"/>
              <a:gd name="T67" fmla="*/ 4694 h 8534"/>
              <a:gd name="T68" fmla="*/ 3413 w 8106"/>
              <a:gd name="T69" fmla="*/ 4907 h 8534"/>
              <a:gd name="T70" fmla="*/ 1493 w 8106"/>
              <a:gd name="T71" fmla="*/ 4907 h 8534"/>
              <a:gd name="T72" fmla="*/ 1280 w 8106"/>
              <a:gd name="T73" fmla="*/ 4694 h 8534"/>
              <a:gd name="T74" fmla="*/ 1493 w 8106"/>
              <a:gd name="T75" fmla="*/ 4480 h 8534"/>
              <a:gd name="T76" fmla="*/ 1493 w 8106"/>
              <a:gd name="T77" fmla="*/ 5547 h 8534"/>
              <a:gd name="T78" fmla="*/ 2773 w 8106"/>
              <a:gd name="T79" fmla="*/ 5547 h 8534"/>
              <a:gd name="T80" fmla="*/ 2986 w 8106"/>
              <a:gd name="T81" fmla="*/ 5760 h 8534"/>
              <a:gd name="T82" fmla="*/ 2773 w 8106"/>
              <a:gd name="T83" fmla="*/ 5974 h 8534"/>
              <a:gd name="T84" fmla="*/ 1493 w 8106"/>
              <a:gd name="T85" fmla="*/ 5974 h 8534"/>
              <a:gd name="T86" fmla="*/ 1280 w 8106"/>
              <a:gd name="T87" fmla="*/ 5760 h 8534"/>
              <a:gd name="T88" fmla="*/ 1493 w 8106"/>
              <a:gd name="T89" fmla="*/ 5547 h 8534"/>
              <a:gd name="T90" fmla="*/ 5973 w 8106"/>
              <a:gd name="T91" fmla="*/ 8534 h 8534"/>
              <a:gd name="T92" fmla="*/ 3840 w 8106"/>
              <a:gd name="T93" fmla="*/ 6400 h 8534"/>
              <a:gd name="T94" fmla="*/ 5973 w 8106"/>
              <a:gd name="T95" fmla="*/ 4267 h 8534"/>
              <a:gd name="T96" fmla="*/ 8106 w 8106"/>
              <a:gd name="T97" fmla="*/ 6400 h 8534"/>
              <a:gd name="T98" fmla="*/ 5973 w 8106"/>
              <a:gd name="T99" fmla="*/ 8534 h 8534"/>
              <a:gd name="T100" fmla="*/ 5973 w 8106"/>
              <a:gd name="T101" fmla="*/ 8107 h 8534"/>
              <a:gd name="T102" fmla="*/ 7680 w 8106"/>
              <a:gd name="T103" fmla="*/ 6400 h 8534"/>
              <a:gd name="T104" fmla="*/ 5973 w 8106"/>
              <a:gd name="T105" fmla="*/ 4694 h 8534"/>
              <a:gd name="T106" fmla="*/ 4266 w 8106"/>
              <a:gd name="T107" fmla="*/ 6400 h 8534"/>
              <a:gd name="T108" fmla="*/ 5973 w 8106"/>
              <a:gd name="T109" fmla="*/ 8107 h 8534"/>
              <a:gd name="T110" fmla="*/ 7040 w 8106"/>
              <a:gd name="T111" fmla="*/ 6400 h 8534"/>
              <a:gd name="T112" fmla="*/ 5333 w 8106"/>
              <a:gd name="T113" fmla="*/ 7254 h 8534"/>
              <a:gd name="T114" fmla="*/ 5333 w 8106"/>
              <a:gd name="T115" fmla="*/ 5547 h 8534"/>
              <a:gd name="T116" fmla="*/ 7040 w 8106"/>
              <a:gd name="T117" fmla="*/ 64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06" h="8534">
                <a:moveTo>
                  <a:pt x="6400" y="3876"/>
                </a:moveTo>
                <a:cubicBezTo>
                  <a:pt x="6261" y="3852"/>
                  <a:pt x="6118" y="3840"/>
                  <a:pt x="5973" y="3840"/>
                </a:cubicBezTo>
                <a:lnTo>
                  <a:pt x="5973" y="640"/>
                </a:lnTo>
                <a:cubicBezTo>
                  <a:pt x="5973" y="523"/>
                  <a:pt x="5877" y="427"/>
                  <a:pt x="5760" y="427"/>
                </a:cubicBezTo>
                <a:lnTo>
                  <a:pt x="640" y="427"/>
                </a:lnTo>
                <a:cubicBezTo>
                  <a:pt x="522" y="427"/>
                  <a:pt x="426" y="523"/>
                  <a:pt x="426" y="640"/>
                </a:cubicBezTo>
                <a:lnTo>
                  <a:pt x="426" y="7040"/>
                </a:lnTo>
                <a:cubicBezTo>
                  <a:pt x="426" y="7158"/>
                  <a:pt x="522" y="7254"/>
                  <a:pt x="640" y="7254"/>
                </a:cubicBezTo>
                <a:lnTo>
                  <a:pt x="3559" y="7254"/>
                </a:lnTo>
                <a:cubicBezTo>
                  <a:pt x="3611" y="7403"/>
                  <a:pt x="3678" y="7546"/>
                  <a:pt x="3755" y="7680"/>
                </a:cubicBezTo>
                <a:lnTo>
                  <a:pt x="426" y="7680"/>
                </a:lnTo>
                <a:cubicBezTo>
                  <a:pt x="191" y="7680"/>
                  <a:pt x="0" y="7489"/>
                  <a:pt x="0" y="7254"/>
                </a:cubicBezTo>
                <a:lnTo>
                  <a:pt x="0" y="427"/>
                </a:lnTo>
                <a:cubicBezTo>
                  <a:pt x="0" y="191"/>
                  <a:pt x="191" y="0"/>
                  <a:pt x="426" y="0"/>
                </a:cubicBezTo>
                <a:lnTo>
                  <a:pt x="5973" y="0"/>
                </a:lnTo>
                <a:cubicBezTo>
                  <a:pt x="6209" y="0"/>
                  <a:pt x="6400" y="191"/>
                  <a:pt x="6400" y="427"/>
                </a:cubicBezTo>
                <a:lnTo>
                  <a:pt x="6400" y="3876"/>
                </a:lnTo>
                <a:close/>
                <a:moveTo>
                  <a:pt x="1493" y="1707"/>
                </a:moveTo>
                <a:lnTo>
                  <a:pt x="4906" y="1707"/>
                </a:lnTo>
                <a:cubicBezTo>
                  <a:pt x="5024" y="1707"/>
                  <a:pt x="5120" y="1803"/>
                  <a:pt x="5120" y="1920"/>
                </a:cubicBezTo>
                <a:cubicBezTo>
                  <a:pt x="5120" y="2038"/>
                  <a:pt x="5024" y="2134"/>
                  <a:pt x="4906" y="2134"/>
                </a:cubicBezTo>
                <a:lnTo>
                  <a:pt x="1493" y="2134"/>
                </a:lnTo>
                <a:cubicBezTo>
                  <a:pt x="1375" y="2134"/>
                  <a:pt x="1280" y="2038"/>
                  <a:pt x="1280" y="1920"/>
                </a:cubicBezTo>
                <a:cubicBezTo>
                  <a:pt x="1280" y="1802"/>
                  <a:pt x="1375" y="1707"/>
                  <a:pt x="1493" y="1707"/>
                </a:cubicBezTo>
                <a:close/>
                <a:moveTo>
                  <a:pt x="1493" y="2987"/>
                </a:moveTo>
                <a:lnTo>
                  <a:pt x="4906" y="2987"/>
                </a:lnTo>
                <a:cubicBezTo>
                  <a:pt x="5024" y="2987"/>
                  <a:pt x="5120" y="3083"/>
                  <a:pt x="5120" y="3200"/>
                </a:cubicBezTo>
                <a:cubicBezTo>
                  <a:pt x="5120" y="3318"/>
                  <a:pt x="5024" y="3414"/>
                  <a:pt x="4906" y="3414"/>
                </a:cubicBezTo>
                <a:lnTo>
                  <a:pt x="1493" y="3414"/>
                </a:lnTo>
                <a:cubicBezTo>
                  <a:pt x="1375" y="3414"/>
                  <a:pt x="1280" y="3318"/>
                  <a:pt x="1280" y="3200"/>
                </a:cubicBezTo>
                <a:cubicBezTo>
                  <a:pt x="1280" y="3083"/>
                  <a:pt x="1375" y="2987"/>
                  <a:pt x="1493" y="2987"/>
                </a:cubicBezTo>
                <a:close/>
                <a:moveTo>
                  <a:pt x="1493" y="4480"/>
                </a:moveTo>
                <a:lnTo>
                  <a:pt x="3413" y="4480"/>
                </a:lnTo>
                <a:cubicBezTo>
                  <a:pt x="3531" y="4480"/>
                  <a:pt x="3626" y="4576"/>
                  <a:pt x="3626" y="4694"/>
                </a:cubicBezTo>
                <a:cubicBezTo>
                  <a:pt x="3626" y="4811"/>
                  <a:pt x="3531" y="4907"/>
                  <a:pt x="3413" y="4907"/>
                </a:cubicBezTo>
                <a:lnTo>
                  <a:pt x="1493" y="4907"/>
                </a:lnTo>
                <a:cubicBezTo>
                  <a:pt x="1375" y="4907"/>
                  <a:pt x="1280" y="4811"/>
                  <a:pt x="1280" y="4694"/>
                </a:cubicBezTo>
                <a:cubicBezTo>
                  <a:pt x="1280" y="4576"/>
                  <a:pt x="1375" y="4480"/>
                  <a:pt x="1493" y="4480"/>
                </a:cubicBezTo>
                <a:close/>
                <a:moveTo>
                  <a:pt x="1493" y="5547"/>
                </a:moveTo>
                <a:lnTo>
                  <a:pt x="2773" y="5547"/>
                </a:lnTo>
                <a:cubicBezTo>
                  <a:pt x="2891" y="5547"/>
                  <a:pt x="2986" y="5643"/>
                  <a:pt x="2986" y="5760"/>
                </a:cubicBezTo>
                <a:cubicBezTo>
                  <a:pt x="2986" y="5878"/>
                  <a:pt x="2891" y="5974"/>
                  <a:pt x="2773" y="5974"/>
                </a:cubicBezTo>
                <a:lnTo>
                  <a:pt x="1493" y="5974"/>
                </a:lnTo>
                <a:cubicBezTo>
                  <a:pt x="1375" y="5974"/>
                  <a:pt x="1280" y="5878"/>
                  <a:pt x="1280" y="5760"/>
                </a:cubicBezTo>
                <a:cubicBezTo>
                  <a:pt x="1280" y="5643"/>
                  <a:pt x="1375" y="5547"/>
                  <a:pt x="1493" y="5547"/>
                </a:cubicBezTo>
                <a:close/>
                <a:moveTo>
                  <a:pt x="5973" y="8534"/>
                </a:moveTo>
                <a:cubicBezTo>
                  <a:pt x="4795" y="8534"/>
                  <a:pt x="3840" y="7579"/>
                  <a:pt x="3840" y="6400"/>
                </a:cubicBezTo>
                <a:cubicBezTo>
                  <a:pt x="3840" y="5222"/>
                  <a:pt x="4795" y="4267"/>
                  <a:pt x="5973" y="4267"/>
                </a:cubicBezTo>
                <a:cubicBezTo>
                  <a:pt x="7151" y="4267"/>
                  <a:pt x="8106" y="5222"/>
                  <a:pt x="8106" y="6400"/>
                </a:cubicBezTo>
                <a:cubicBezTo>
                  <a:pt x="8106" y="7579"/>
                  <a:pt x="7151" y="8534"/>
                  <a:pt x="5973" y="8534"/>
                </a:cubicBezTo>
                <a:close/>
                <a:moveTo>
                  <a:pt x="5973" y="8107"/>
                </a:moveTo>
                <a:cubicBezTo>
                  <a:pt x="6916" y="8107"/>
                  <a:pt x="7680" y="7343"/>
                  <a:pt x="7680" y="6400"/>
                </a:cubicBezTo>
                <a:cubicBezTo>
                  <a:pt x="7680" y="5458"/>
                  <a:pt x="6916" y="4694"/>
                  <a:pt x="5973" y="4694"/>
                </a:cubicBezTo>
                <a:cubicBezTo>
                  <a:pt x="5030" y="4694"/>
                  <a:pt x="4266" y="5458"/>
                  <a:pt x="4266" y="6400"/>
                </a:cubicBezTo>
                <a:cubicBezTo>
                  <a:pt x="4266" y="7343"/>
                  <a:pt x="5030" y="8107"/>
                  <a:pt x="5973" y="8107"/>
                </a:cubicBezTo>
                <a:close/>
                <a:moveTo>
                  <a:pt x="7040" y="6400"/>
                </a:moveTo>
                <a:lnTo>
                  <a:pt x="5333" y="7254"/>
                </a:lnTo>
                <a:lnTo>
                  <a:pt x="5333" y="5547"/>
                </a:lnTo>
                <a:lnTo>
                  <a:pt x="7040" y="6400"/>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49" name="logout_166463"/>
          <p:cNvSpPr>
            <a:spLocks/>
          </p:cNvSpPr>
          <p:nvPr/>
        </p:nvSpPr>
        <p:spPr bwMode="gray">
          <a:xfrm>
            <a:off x="572828" y="3637435"/>
            <a:ext cx="159024" cy="193920"/>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94" h="3960">
                <a:moveTo>
                  <a:pt x="3661" y="0"/>
                </a:moveTo>
                <a:lnTo>
                  <a:pt x="1681" y="0"/>
                </a:lnTo>
                <a:cubicBezTo>
                  <a:pt x="1607" y="0"/>
                  <a:pt x="1548" y="60"/>
                  <a:pt x="1548" y="133"/>
                </a:cubicBezTo>
                <a:lnTo>
                  <a:pt x="1548" y="1627"/>
                </a:lnTo>
                <a:lnTo>
                  <a:pt x="1123" y="1627"/>
                </a:lnTo>
                <a:lnTo>
                  <a:pt x="1279" y="1394"/>
                </a:lnTo>
                <a:cubicBezTo>
                  <a:pt x="1306" y="1353"/>
                  <a:pt x="1308" y="1300"/>
                  <a:pt x="1285" y="1257"/>
                </a:cubicBezTo>
                <a:cubicBezTo>
                  <a:pt x="1262" y="1214"/>
                  <a:pt x="1217" y="1187"/>
                  <a:pt x="1168" y="1187"/>
                </a:cubicBezTo>
                <a:lnTo>
                  <a:pt x="581" y="1187"/>
                </a:lnTo>
                <a:cubicBezTo>
                  <a:pt x="536" y="1187"/>
                  <a:pt x="495" y="1209"/>
                  <a:pt x="470" y="1246"/>
                </a:cubicBezTo>
                <a:lnTo>
                  <a:pt x="30" y="1906"/>
                </a:lnTo>
                <a:cubicBezTo>
                  <a:pt x="0" y="1951"/>
                  <a:pt x="0" y="2009"/>
                  <a:pt x="30" y="2054"/>
                </a:cubicBezTo>
                <a:lnTo>
                  <a:pt x="470" y="2714"/>
                </a:lnTo>
                <a:cubicBezTo>
                  <a:pt x="495" y="2751"/>
                  <a:pt x="536" y="2773"/>
                  <a:pt x="581" y="2773"/>
                </a:cubicBezTo>
                <a:lnTo>
                  <a:pt x="1168" y="2773"/>
                </a:lnTo>
                <a:cubicBezTo>
                  <a:pt x="1217" y="2773"/>
                  <a:pt x="1262" y="2746"/>
                  <a:pt x="1285" y="2703"/>
                </a:cubicBezTo>
                <a:cubicBezTo>
                  <a:pt x="1308" y="2660"/>
                  <a:pt x="1306" y="2607"/>
                  <a:pt x="1279" y="2566"/>
                </a:cubicBezTo>
                <a:lnTo>
                  <a:pt x="1123" y="2333"/>
                </a:lnTo>
                <a:lnTo>
                  <a:pt x="1548" y="2333"/>
                </a:lnTo>
                <a:lnTo>
                  <a:pt x="1548" y="3827"/>
                </a:lnTo>
                <a:cubicBezTo>
                  <a:pt x="1548" y="3900"/>
                  <a:pt x="1607" y="3960"/>
                  <a:pt x="1681" y="3960"/>
                </a:cubicBezTo>
                <a:lnTo>
                  <a:pt x="3661" y="3960"/>
                </a:lnTo>
                <a:cubicBezTo>
                  <a:pt x="3735" y="3960"/>
                  <a:pt x="3794" y="3900"/>
                  <a:pt x="3794" y="3827"/>
                </a:cubicBezTo>
                <a:lnTo>
                  <a:pt x="3794" y="133"/>
                </a:lnTo>
                <a:cubicBezTo>
                  <a:pt x="3794" y="60"/>
                  <a:pt x="3735" y="0"/>
                  <a:pt x="3661" y="0"/>
                </a:cubicBezTo>
                <a:close/>
                <a:moveTo>
                  <a:pt x="874" y="2067"/>
                </a:moveTo>
                <a:cubicBezTo>
                  <a:pt x="825" y="2067"/>
                  <a:pt x="780" y="2094"/>
                  <a:pt x="757" y="2137"/>
                </a:cubicBezTo>
                <a:cubicBezTo>
                  <a:pt x="734" y="2180"/>
                  <a:pt x="736" y="2233"/>
                  <a:pt x="763" y="2274"/>
                </a:cubicBezTo>
                <a:lnTo>
                  <a:pt x="919" y="2507"/>
                </a:lnTo>
                <a:lnTo>
                  <a:pt x="652" y="2507"/>
                </a:lnTo>
                <a:lnTo>
                  <a:pt x="301" y="1980"/>
                </a:lnTo>
                <a:lnTo>
                  <a:pt x="652" y="1453"/>
                </a:lnTo>
                <a:lnTo>
                  <a:pt x="919" y="1453"/>
                </a:lnTo>
                <a:lnTo>
                  <a:pt x="763" y="1686"/>
                </a:lnTo>
                <a:cubicBezTo>
                  <a:pt x="736" y="1727"/>
                  <a:pt x="734" y="1780"/>
                  <a:pt x="757" y="1823"/>
                </a:cubicBezTo>
                <a:cubicBezTo>
                  <a:pt x="780" y="1866"/>
                  <a:pt x="825" y="1893"/>
                  <a:pt x="874" y="1893"/>
                </a:cubicBezTo>
                <a:lnTo>
                  <a:pt x="2268" y="1893"/>
                </a:lnTo>
                <a:cubicBezTo>
                  <a:pt x="2315" y="1893"/>
                  <a:pt x="2354" y="1932"/>
                  <a:pt x="2354" y="1980"/>
                </a:cubicBezTo>
                <a:cubicBezTo>
                  <a:pt x="2354" y="2028"/>
                  <a:pt x="2315" y="2067"/>
                  <a:pt x="2268" y="2067"/>
                </a:cubicBezTo>
                <a:lnTo>
                  <a:pt x="874" y="2067"/>
                </a:lnTo>
                <a:close/>
                <a:moveTo>
                  <a:pt x="3528" y="3693"/>
                </a:moveTo>
                <a:lnTo>
                  <a:pt x="1814" y="3693"/>
                </a:lnTo>
                <a:lnTo>
                  <a:pt x="1814" y="2333"/>
                </a:lnTo>
                <a:lnTo>
                  <a:pt x="2268" y="2333"/>
                </a:lnTo>
                <a:cubicBezTo>
                  <a:pt x="2462" y="2333"/>
                  <a:pt x="2621" y="2175"/>
                  <a:pt x="2621" y="1980"/>
                </a:cubicBezTo>
                <a:cubicBezTo>
                  <a:pt x="2621" y="1785"/>
                  <a:pt x="2462" y="1627"/>
                  <a:pt x="2268" y="1627"/>
                </a:cubicBezTo>
                <a:lnTo>
                  <a:pt x="1814" y="1627"/>
                </a:lnTo>
                <a:lnTo>
                  <a:pt x="1814" y="267"/>
                </a:lnTo>
                <a:lnTo>
                  <a:pt x="3528" y="267"/>
                </a:lnTo>
                <a:lnTo>
                  <a:pt x="3528" y="3693"/>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50" name="monitoring-test-card-on-computer_31936"/>
          <p:cNvSpPr>
            <a:spLocks/>
          </p:cNvSpPr>
          <p:nvPr/>
        </p:nvSpPr>
        <p:spPr bwMode="gray">
          <a:xfrm>
            <a:off x="585551" y="4612074"/>
            <a:ext cx="159431" cy="134008"/>
          </a:xfrm>
          <a:custGeom>
            <a:avLst/>
            <a:gdLst>
              <a:gd name="T0" fmla="*/ 4898 w 4898"/>
              <a:gd name="T1" fmla="*/ 3128 h 3654"/>
              <a:gd name="T2" fmla="*/ 4898 w 4898"/>
              <a:gd name="T3" fmla="*/ 0 h 3654"/>
              <a:gd name="T4" fmla="*/ 0 w 4898"/>
              <a:gd name="T5" fmla="*/ 0 h 3654"/>
              <a:gd name="T6" fmla="*/ 0 w 4898"/>
              <a:gd name="T7" fmla="*/ 3128 h 3654"/>
              <a:gd name="T8" fmla="*/ 1859 w 4898"/>
              <a:gd name="T9" fmla="*/ 3128 h 3654"/>
              <a:gd name="T10" fmla="*/ 1859 w 4898"/>
              <a:gd name="T11" fmla="*/ 3361 h 3654"/>
              <a:gd name="T12" fmla="*/ 972 w 4898"/>
              <a:gd name="T13" fmla="*/ 3499 h 3654"/>
              <a:gd name="T14" fmla="*/ 2541 w 4898"/>
              <a:gd name="T15" fmla="*/ 3654 h 3654"/>
              <a:gd name="T16" fmla="*/ 4110 w 4898"/>
              <a:gd name="T17" fmla="*/ 3499 h 3654"/>
              <a:gd name="T18" fmla="*/ 3039 w 4898"/>
              <a:gd name="T19" fmla="*/ 3354 h 3654"/>
              <a:gd name="T20" fmla="*/ 3039 w 4898"/>
              <a:gd name="T21" fmla="*/ 3128 h 3654"/>
              <a:gd name="T22" fmla="*/ 4898 w 4898"/>
              <a:gd name="T23" fmla="*/ 3128 h 3654"/>
              <a:gd name="T24" fmla="*/ 322 w 4898"/>
              <a:gd name="T25" fmla="*/ 2860 h 3654"/>
              <a:gd name="T26" fmla="*/ 322 w 4898"/>
              <a:gd name="T27" fmla="*/ 241 h 3654"/>
              <a:gd name="T28" fmla="*/ 4576 w 4898"/>
              <a:gd name="T29" fmla="*/ 241 h 3654"/>
              <a:gd name="T30" fmla="*/ 4576 w 4898"/>
              <a:gd name="T31" fmla="*/ 2860 h 3654"/>
              <a:gd name="T32" fmla="*/ 322 w 4898"/>
              <a:gd name="T33" fmla="*/ 2860 h 3654"/>
              <a:gd name="T34" fmla="*/ 1546 w 4898"/>
              <a:gd name="T35" fmla="*/ 1081 h 3654"/>
              <a:gd name="T36" fmla="*/ 1413 w 4898"/>
              <a:gd name="T37" fmla="*/ 1081 h 3654"/>
              <a:gd name="T38" fmla="*/ 2271 w 4898"/>
              <a:gd name="T39" fmla="*/ 416 h 3654"/>
              <a:gd name="T40" fmla="*/ 2436 w 4898"/>
              <a:gd name="T41" fmla="*/ 404 h 3654"/>
              <a:gd name="T42" fmla="*/ 3459 w 4898"/>
              <a:gd name="T43" fmla="*/ 1081 h 3654"/>
              <a:gd name="T44" fmla="*/ 3327 w 4898"/>
              <a:gd name="T45" fmla="*/ 1081 h 3654"/>
              <a:gd name="T46" fmla="*/ 2920 w 4898"/>
              <a:gd name="T47" fmla="*/ 650 h 3654"/>
              <a:gd name="T48" fmla="*/ 2934 w 4898"/>
              <a:gd name="T49" fmla="*/ 664 h 3654"/>
              <a:gd name="T50" fmla="*/ 3052 w 4898"/>
              <a:gd name="T51" fmla="*/ 1081 h 3654"/>
              <a:gd name="T52" fmla="*/ 2101 w 4898"/>
              <a:gd name="T53" fmla="*/ 1081 h 3654"/>
              <a:gd name="T54" fmla="*/ 1936 w 4898"/>
              <a:gd name="T55" fmla="*/ 660 h 3654"/>
              <a:gd name="T56" fmla="*/ 1546 w 4898"/>
              <a:gd name="T57" fmla="*/ 1081 h 3654"/>
              <a:gd name="T58" fmla="*/ 2962 w 4898"/>
              <a:gd name="T59" fmla="*/ 1814 h 3654"/>
              <a:gd name="T60" fmla="*/ 3506 w 4898"/>
              <a:gd name="T61" fmla="*/ 1814 h 3654"/>
              <a:gd name="T62" fmla="*/ 2436 w 4898"/>
              <a:gd name="T63" fmla="*/ 2626 h 3654"/>
              <a:gd name="T64" fmla="*/ 1366 w 4898"/>
              <a:gd name="T65" fmla="*/ 1814 h 3654"/>
              <a:gd name="T66" fmla="*/ 1691 w 4898"/>
              <a:gd name="T67" fmla="*/ 1814 h 3654"/>
              <a:gd name="T68" fmla="*/ 1824 w 4898"/>
              <a:gd name="T69" fmla="*/ 2039 h 3654"/>
              <a:gd name="T70" fmla="*/ 1651 w 4898"/>
              <a:gd name="T71" fmla="*/ 2118 h 3654"/>
              <a:gd name="T72" fmla="*/ 2008 w 4898"/>
              <a:gd name="T73" fmla="*/ 2409 h 3654"/>
              <a:gd name="T74" fmla="*/ 1981 w 4898"/>
              <a:gd name="T75" fmla="*/ 2118 h 3654"/>
              <a:gd name="T76" fmla="*/ 2210 w 4898"/>
              <a:gd name="T77" fmla="*/ 1938 h 3654"/>
              <a:gd name="T78" fmla="*/ 2324 w 4898"/>
              <a:gd name="T79" fmla="*/ 2002 h 3654"/>
              <a:gd name="T80" fmla="*/ 2467 w 4898"/>
              <a:gd name="T81" fmla="*/ 2009 h 3654"/>
              <a:gd name="T82" fmla="*/ 2608 w 4898"/>
              <a:gd name="T83" fmla="*/ 2224 h 3654"/>
              <a:gd name="T84" fmla="*/ 2657 w 4898"/>
              <a:gd name="T85" fmla="*/ 2411 h 3654"/>
              <a:gd name="T86" fmla="*/ 2609 w 4898"/>
              <a:gd name="T87" fmla="*/ 2491 h 3654"/>
              <a:gd name="T88" fmla="*/ 3086 w 4898"/>
              <a:gd name="T89" fmla="*/ 2263 h 3654"/>
              <a:gd name="T90" fmla="*/ 2919 w 4898"/>
              <a:gd name="T91" fmla="*/ 1925 h 3654"/>
              <a:gd name="T92" fmla="*/ 2962 w 4898"/>
              <a:gd name="T93" fmla="*/ 1814 h 3654"/>
              <a:gd name="T94" fmla="*/ 1066 w 4898"/>
              <a:gd name="T95" fmla="*/ 1768 h 3654"/>
              <a:gd name="T96" fmla="*/ 3832 w 4898"/>
              <a:gd name="T97" fmla="*/ 1768 h 3654"/>
              <a:gd name="T98" fmla="*/ 3832 w 4898"/>
              <a:gd name="T99" fmla="*/ 1187 h 3654"/>
              <a:gd name="T100" fmla="*/ 1066 w 4898"/>
              <a:gd name="T101" fmla="*/ 1187 h 3654"/>
              <a:gd name="T102" fmla="*/ 1066 w 4898"/>
              <a:gd name="T103" fmla="*/ 1768 h 3654"/>
              <a:gd name="T104" fmla="*/ 1167 w 4898"/>
              <a:gd name="T105" fmla="*/ 1288 h 3654"/>
              <a:gd name="T106" fmla="*/ 3731 w 4898"/>
              <a:gd name="T107" fmla="*/ 1288 h 3654"/>
              <a:gd name="T108" fmla="*/ 3731 w 4898"/>
              <a:gd name="T109" fmla="*/ 1667 h 3654"/>
              <a:gd name="T110" fmla="*/ 1167 w 4898"/>
              <a:gd name="T111" fmla="*/ 1667 h 3654"/>
              <a:gd name="T112" fmla="*/ 1167 w 4898"/>
              <a:gd name="T113" fmla="*/ 1288 h 3654"/>
              <a:gd name="T114" fmla="*/ 1298 w 4898"/>
              <a:gd name="T115" fmla="*/ 1380 h 3654"/>
              <a:gd name="T116" fmla="*/ 2035 w 4898"/>
              <a:gd name="T117" fmla="*/ 1380 h 3654"/>
              <a:gd name="T118" fmla="*/ 2035 w 4898"/>
              <a:gd name="T119" fmla="*/ 1583 h 3654"/>
              <a:gd name="T120" fmla="*/ 1298 w 4898"/>
              <a:gd name="T121" fmla="*/ 1583 h 3654"/>
              <a:gd name="T122" fmla="*/ 1298 w 4898"/>
              <a:gd name="T123" fmla="*/ 138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8" h="3654">
                <a:moveTo>
                  <a:pt x="4898" y="3128"/>
                </a:moveTo>
                <a:lnTo>
                  <a:pt x="4898" y="0"/>
                </a:lnTo>
                <a:lnTo>
                  <a:pt x="0" y="0"/>
                </a:lnTo>
                <a:lnTo>
                  <a:pt x="0" y="3128"/>
                </a:lnTo>
                <a:lnTo>
                  <a:pt x="1859" y="3128"/>
                </a:lnTo>
                <a:lnTo>
                  <a:pt x="1859" y="3361"/>
                </a:lnTo>
                <a:cubicBezTo>
                  <a:pt x="1335" y="3386"/>
                  <a:pt x="972" y="3438"/>
                  <a:pt x="972" y="3499"/>
                </a:cubicBezTo>
                <a:cubicBezTo>
                  <a:pt x="972" y="3585"/>
                  <a:pt x="1675" y="3654"/>
                  <a:pt x="2541" y="3654"/>
                </a:cubicBezTo>
                <a:cubicBezTo>
                  <a:pt x="3407" y="3654"/>
                  <a:pt x="4110" y="3585"/>
                  <a:pt x="4110" y="3499"/>
                </a:cubicBezTo>
                <a:cubicBezTo>
                  <a:pt x="4110" y="3431"/>
                  <a:pt x="3661" y="3374"/>
                  <a:pt x="3039" y="3354"/>
                </a:cubicBezTo>
                <a:lnTo>
                  <a:pt x="3039" y="3128"/>
                </a:lnTo>
                <a:lnTo>
                  <a:pt x="4898" y="3128"/>
                </a:lnTo>
                <a:close/>
                <a:moveTo>
                  <a:pt x="322" y="2860"/>
                </a:moveTo>
                <a:lnTo>
                  <a:pt x="322" y="241"/>
                </a:lnTo>
                <a:lnTo>
                  <a:pt x="4576" y="241"/>
                </a:lnTo>
                <a:lnTo>
                  <a:pt x="4576" y="2860"/>
                </a:lnTo>
                <a:lnTo>
                  <a:pt x="322" y="2860"/>
                </a:lnTo>
                <a:close/>
                <a:moveTo>
                  <a:pt x="1546" y="1081"/>
                </a:moveTo>
                <a:lnTo>
                  <a:pt x="1413" y="1081"/>
                </a:lnTo>
                <a:cubicBezTo>
                  <a:pt x="1562" y="732"/>
                  <a:pt x="1884" y="474"/>
                  <a:pt x="2271" y="416"/>
                </a:cubicBezTo>
                <a:cubicBezTo>
                  <a:pt x="2325" y="408"/>
                  <a:pt x="2380" y="404"/>
                  <a:pt x="2436" y="404"/>
                </a:cubicBezTo>
                <a:cubicBezTo>
                  <a:pt x="2895" y="404"/>
                  <a:pt x="3290" y="683"/>
                  <a:pt x="3459" y="1081"/>
                </a:cubicBezTo>
                <a:lnTo>
                  <a:pt x="3327" y="1081"/>
                </a:lnTo>
                <a:cubicBezTo>
                  <a:pt x="3238" y="900"/>
                  <a:pt x="3095" y="749"/>
                  <a:pt x="2920" y="650"/>
                </a:cubicBezTo>
                <a:cubicBezTo>
                  <a:pt x="2925" y="655"/>
                  <a:pt x="2930" y="659"/>
                  <a:pt x="2934" y="664"/>
                </a:cubicBezTo>
                <a:cubicBezTo>
                  <a:pt x="3124" y="854"/>
                  <a:pt x="3030" y="874"/>
                  <a:pt x="3052" y="1081"/>
                </a:cubicBezTo>
                <a:lnTo>
                  <a:pt x="2101" y="1081"/>
                </a:lnTo>
                <a:cubicBezTo>
                  <a:pt x="2095" y="921"/>
                  <a:pt x="2075" y="760"/>
                  <a:pt x="1936" y="660"/>
                </a:cubicBezTo>
                <a:cubicBezTo>
                  <a:pt x="1768" y="758"/>
                  <a:pt x="1632" y="905"/>
                  <a:pt x="1546" y="1081"/>
                </a:cubicBezTo>
                <a:close/>
                <a:moveTo>
                  <a:pt x="2962" y="1814"/>
                </a:moveTo>
                <a:lnTo>
                  <a:pt x="3506" y="1814"/>
                </a:lnTo>
                <a:cubicBezTo>
                  <a:pt x="3375" y="2282"/>
                  <a:pt x="2945" y="2626"/>
                  <a:pt x="2436" y="2626"/>
                </a:cubicBezTo>
                <a:cubicBezTo>
                  <a:pt x="1927" y="2626"/>
                  <a:pt x="1497" y="2282"/>
                  <a:pt x="1366" y="1814"/>
                </a:cubicBezTo>
                <a:lnTo>
                  <a:pt x="1691" y="1814"/>
                </a:lnTo>
                <a:cubicBezTo>
                  <a:pt x="1756" y="1888"/>
                  <a:pt x="1830" y="1961"/>
                  <a:pt x="1824" y="2039"/>
                </a:cubicBezTo>
                <a:cubicBezTo>
                  <a:pt x="1816" y="2150"/>
                  <a:pt x="1733" y="2156"/>
                  <a:pt x="1651" y="2118"/>
                </a:cubicBezTo>
                <a:cubicBezTo>
                  <a:pt x="1745" y="2241"/>
                  <a:pt x="1867" y="2341"/>
                  <a:pt x="2008" y="2409"/>
                </a:cubicBezTo>
                <a:cubicBezTo>
                  <a:pt x="1985" y="2315"/>
                  <a:pt x="1952" y="2210"/>
                  <a:pt x="1981" y="2118"/>
                </a:cubicBezTo>
                <a:cubicBezTo>
                  <a:pt x="2011" y="2023"/>
                  <a:pt x="2100" y="1923"/>
                  <a:pt x="2210" y="1938"/>
                </a:cubicBezTo>
                <a:cubicBezTo>
                  <a:pt x="2257" y="1945"/>
                  <a:pt x="2288" y="1973"/>
                  <a:pt x="2324" y="2002"/>
                </a:cubicBezTo>
                <a:cubicBezTo>
                  <a:pt x="2362" y="2032"/>
                  <a:pt x="2422" y="2007"/>
                  <a:pt x="2467" y="2009"/>
                </a:cubicBezTo>
                <a:cubicBezTo>
                  <a:pt x="2581" y="2012"/>
                  <a:pt x="2600" y="2135"/>
                  <a:pt x="2608" y="2224"/>
                </a:cubicBezTo>
                <a:cubicBezTo>
                  <a:pt x="2614" y="2289"/>
                  <a:pt x="2674" y="2343"/>
                  <a:pt x="2657" y="2411"/>
                </a:cubicBezTo>
                <a:cubicBezTo>
                  <a:pt x="2650" y="2442"/>
                  <a:pt x="2634" y="2472"/>
                  <a:pt x="2609" y="2491"/>
                </a:cubicBezTo>
                <a:cubicBezTo>
                  <a:pt x="2789" y="2459"/>
                  <a:pt x="2953" y="2378"/>
                  <a:pt x="3086" y="2263"/>
                </a:cubicBezTo>
                <a:cubicBezTo>
                  <a:pt x="3040" y="2147"/>
                  <a:pt x="2908" y="2077"/>
                  <a:pt x="2919" y="1925"/>
                </a:cubicBezTo>
                <a:cubicBezTo>
                  <a:pt x="2924" y="1876"/>
                  <a:pt x="2940" y="1840"/>
                  <a:pt x="2962" y="1814"/>
                </a:cubicBezTo>
                <a:close/>
                <a:moveTo>
                  <a:pt x="1066" y="1768"/>
                </a:moveTo>
                <a:lnTo>
                  <a:pt x="3832" y="1768"/>
                </a:lnTo>
                <a:lnTo>
                  <a:pt x="3832" y="1187"/>
                </a:lnTo>
                <a:lnTo>
                  <a:pt x="1066" y="1187"/>
                </a:lnTo>
                <a:lnTo>
                  <a:pt x="1066" y="1768"/>
                </a:lnTo>
                <a:close/>
                <a:moveTo>
                  <a:pt x="1167" y="1288"/>
                </a:moveTo>
                <a:lnTo>
                  <a:pt x="3731" y="1288"/>
                </a:lnTo>
                <a:lnTo>
                  <a:pt x="3731" y="1667"/>
                </a:lnTo>
                <a:lnTo>
                  <a:pt x="1167" y="1667"/>
                </a:lnTo>
                <a:lnTo>
                  <a:pt x="1167" y="1288"/>
                </a:lnTo>
                <a:close/>
                <a:moveTo>
                  <a:pt x="1298" y="1380"/>
                </a:moveTo>
                <a:lnTo>
                  <a:pt x="2035" y="1380"/>
                </a:lnTo>
                <a:lnTo>
                  <a:pt x="2035" y="1583"/>
                </a:lnTo>
                <a:lnTo>
                  <a:pt x="1298" y="1583"/>
                </a:lnTo>
                <a:lnTo>
                  <a:pt x="1298" y="1380"/>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39" name="Relative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F9661EA-EFD4-4AF2-8BF8-5E8F098598AD}"/>
              </a:ext>
            </a:extLst>
          </p:cNvPr>
          <p:cNvSpPr>
            <a:spLocks/>
          </p:cNvSpPr>
          <p:nvPr/>
        </p:nvSpPr>
        <p:spPr bwMode="gray">
          <a:xfrm>
            <a:off x="3473458" y="4624846"/>
            <a:ext cx="4527592" cy="218388"/>
          </a:xfrm>
          <a:prstGeom prst="rect">
            <a:avLst/>
          </a:prstGeom>
          <a:solidFill>
            <a:srgbClr val="BEE9EE"/>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1D1D1A"/>
              </a:solidFill>
              <a:latin typeface="Huawei Sans" panose="020C0503030203020204" pitchFamily="34" charset="0"/>
              <a:ea typeface="方正兰亭黑简体" panose="02000000000000000000" pitchFamily="2" charset="-122"/>
            </a:endParaRPr>
          </a:p>
        </p:txBody>
      </p:sp>
      <p:sp>
        <p:nvSpPr>
          <p:cNvPr id="40" name="Relative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F9661EA-EFD4-4AF2-8BF8-5E8F098598AD}"/>
              </a:ext>
            </a:extLst>
          </p:cNvPr>
          <p:cNvSpPr>
            <a:spLocks/>
          </p:cNvSpPr>
          <p:nvPr/>
        </p:nvSpPr>
        <p:spPr bwMode="gray">
          <a:xfrm>
            <a:off x="7923319" y="4624846"/>
            <a:ext cx="1764128" cy="218388"/>
          </a:xfrm>
          <a:prstGeom prst="rect">
            <a:avLst/>
          </a:prstGeom>
          <a:solidFill>
            <a:srgbClr val="D9D9D9"/>
          </a:solidFill>
          <a:ln w="12700" cap="flat" cmpd="sng" algn="ctr">
            <a:no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1D1D1A"/>
              </a:solidFill>
              <a:latin typeface="Huawei Sans" panose="020C0503030203020204" pitchFamily="34" charset="0"/>
              <a:ea typeface="方正兰亭黑简体" panose="02000000000000000000" pitchFamily="2" charset="-122"/>
            </a:endParaRPr>
          </a:p>
        </p:txBody>
      </p:sp>
      <p:sp>
        <p:nvSpPr>
          <p:cNvPr id="41"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gray">
          <a:xfrm>
            <a:off x="7860837" y="4570249"/>
            <a:ext cx="270917" cy="272985"/>
          </a:xfrm>
          <a:prstGeom prst="ellipse">
            <a:avLst/>
          </a:prstGeom>
          <a:solidFill>
            <a:srgbClr val="56C4D2"/>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FFFFFF"/>
              </a:solidFill>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4256014" y="3711845"/>
            <a:ext cx="766213" cy="35985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FFFFFF"/>
                </a:solidFill>
                <a:latin typeface="Huawei Sans" panose="020C0503030203020204" pitchFamily="34" charset="0"/>
              </a:rPr>
              <a:t>Step 1</a:t>
            </a:r>
            <a:endParaRPr lang="en-US" altLang="zh-CN" sz="15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bwMode="gray">
          <a:xfrm>
            <a:off x="5934601" y="3711845"/>
            <a:ext cx="766213" cy="35985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FFFFFF"/>
                </a:solidFill>
                <a:latin typeface="Huawei Sans" panose="020C0503030203020204" pitchFamily="34" charset="0"/>
              </a:rPr>
              <a:t>Step 2</a:t>
            </a:r>
            <a:endParaRPr lang="en-US" altLang="zh-CN" sz="15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bwMode="gray">
          <a:xfrm>
            <a:off x="7613187" y="3711845"/>
            <a:ext cx="766213" cy="35985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FFFFFF"/>
                </a:solidFill>
                <a:latin typeface="Huawei Sans" panose="020C0503030203020204" pitchFamily="34" charset="0"/>
              </a:rPr>
              <a:t>Step 3</a:t>
            </a:r>
            <a:endParaRPr lang="en-US" altLang="zh-CN" sz="15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bwMode="gray">
          <a:xfrm>
            <a:off x="9291775" y="3711845"/>
            <a:ext cx="766213" cy="35985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FFFFFF"/>
                </a:solidFill>
                <a:latin typeface="Huawei Sans" panose="020C0503030203020204" pitchFamily="34" charset="0"/>
              </a:rPr>
              <a:t>Step 4</a:t>
            </a:r>
            <a:endParaRPr lang="en-US" altLang="zh-CN" sz="15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gray">
          <a:xfrm>
            <a:off x="4503663" y="4570249"/>
            <a:ext cx="270917" cy="272985"/>
          </a:xfrm>
          <a:prstGeom prst="ellipse">
            <a:avLst/>
          </a:prstGeom>
          <a:solidFill>
            <a:srgbClr val="56C4D2"/>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FFFFFF"/>
              </a:solidFill>
              <a:latin typeface="Huawei Sans" panose="020C0503030203020204" pitchFamily="34" charset="0"/>
              <a:ea typeface="方正兰亭黑简体" panose="02000000000000000000" pitchFamily="2" charset="-122"/>
            </a:endParaRPr>
          </a:p>
        </p:txBody>
      </p:sp>
      <p:sp>
        <p:nvSpPr>
          <p:cNvPr id="51"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gray">
          <a:xfrm>
            <a:off x="6182250" y="4570249"/>
            <a:ext cx="270917" cy="272985"/>
          </a:xfrm>
          <a:prstGeom prst="ellipse">
            <a:avLst/>
          </a:prstGeom>
          <a:solidFill>
            <a:srgbClr val="56C4D2"/>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FFFFFF"/>
              </a:solidFill>
              <a:latin typeface="Huawei Sans" panose="020C0503030203020204" pitchFamily="34" charset="0"/>
              <a:ea typeface="方正兰亭黑简体" panose="02000000000000000000" pitchFamily="2" charset="-122"/>
            </a:endParaRPr>
          </a:p>
        </p:txBody>
      </p:sp>
      <p:cxnSp>
        <p:nvCxnSpPr>
          <p:cNvPr id="52" name="直接连接符 51"/>
          <p:cNvCxnSpPr>
            <a:stCxn id="42" idx="2"/>
            <a:endCxn id="46" idx="0"/>
          </p:cNvCxnSpPr>
          <p:nvPr/>
        </p:nvCxnSpPr>
        <p:spPr bwMode="gray">
          <a:xfrm>
            <a:off x="4639121" y="4071705"/>
            <a:ext cx="1" cy="498546"/>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43" idx="2"/>
            <a:endCxn id="51" idx="0"/>
          </p:cNvCxnSpPr>
          <p:nvPr/>
        </p:nvCxnSpPr>
        <p:spPr bwMode="gray">
          <a:xfrm>
            <a:off x="6317708" y="4071705"/>
            <a:ext cx="1" cy="498546"/>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4" idx="2"/>
            <a:endCxn id="41" idx="0"/>
          </p:cNvCxnSpPr>
          <p:nvPr/>
        </p:nvCxnSpPr>
        <p:spPr bwMode="gray">
          <a:xfrm>
            <a:off x="7996295" y="4071705"/>
            <a:ext cx="1" cy="498546"/>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sp>
        <p:nvSpPr>
          <p:cNvPr id="56"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gray">
          <a:xfrm>
            <a:off x="9539425" y="4570249"/>
            <a:ext cx="270917" cy="272985"/>
          </a:xfrm>
          <a:prstGeom prst="ellipse">
            <a:avLst/>
          </a:prstGeom>
          <a:solidFill>
            <a:srgbClr val="56C4D2"/>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FFFFFF"/>
              </a:solidFill>
              <a:latin typeface="Huawei Sans" panose="020C0503030203020204" pitchFamily="34" charset="0"/>
              <a:ea typeface="方正兰亭黑简体" panose="02000000000000000000" pitchFamily="2" charset="-122"/>
            </a:endParaRPr>
          </a:p>
        </p:txBody>
      </p:sp>
      <p:cxnSp>
        <p:nvCxnSpPr>
          <p:cNvPr id="57" name="直接连接符 56"/>
          <p:cNvCxnSpPr>
            <a:stCxn id="45" idx="2"/>
            <a:endCxn id="56" idx="0"/>
          </p:cNvCxnSpPr>
          <p:nvPr/>
        </p:nvCxnSpPr>
        <p:spPr bwMode="gray">
          <a:xfrm>
            <a:off x="9674883" y="4071705"/>
            <a:ext cx="1" cy="498546"/>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sp>
        <p:nvSpPr>
          <p:cNvPr id="58"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9945799" y="4460105"/>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599" b="1" dirty="0">
                <a:solidFill>
                  <a:schemeClr val="bg1">
                    <a:lumMod val="50000"/>
                  </a:schemeClr>
                </a:solidFill>
                <a:latin typeface="Huawei Sans" panose="020C0503030203020204" pitchFamily="34" charset="0"/>
              </a:rPr>
              <a:t>75% completed</a:t>
            </a:r>
            <a:endParaRPr lang="en-US" altLang="zh-CN" sz="1599" b="1" dirty="0">
              <a:solidFill>
                <a:schemeClr val="bg1">
                  <a:lumMod val="50000"/>
                </a:schemeClr>
              </a:solidFill>
              <a:latin typeface="Huawei Sans" panose="020C0503030203020204" pitchFamily="34" charset="0"/>
            </a:endParaRPr>
          </a:p>
        </p:txBody>
      </p:sp>
      <p:cxnSp>
        <p:nvCxnSpPr>
          <p:cNvPr id="59" name="直接箭头连接符 58"/>
          <p:cNvCxnSpPr/>
          <p:nvPr/>
        </p:nvCxnSpPr>
        <p:spPr bwMode="gray">
          <a:xfrm>
            <a:off x="8175476" y="5246406"/>
            <a:ext cx="1166621"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1"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3847060" y="4847950"/>
            <a:ext cx="1584123"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399" dirty="0">
                <a:latin typeface="Huawei Sans" panose="020C0503030203020204" pitchFamily="34" charset="0"/>
              </a:rPr>
              <a:t>0:00</a:t>
            </a:r>
          </a:p>
        </p:txBody>
      </p:sp>
      <p:sp>
        <p:nvSpPr>
          <p:cNvPr id="62"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5525646" y="4847950"/>
            <a:ext cx="1584123"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399" dirty="0">
                <a:latin typeface="Huawei Sans" panose="020C0503030203020204" pitchFamily="34" charset="0"/>
              </a:rPr>
              <a:t>1:30</a:t>
            </a:r>
          </a:p>
        </p:txBody>
      </p:sp>
      <p:sp>
        <p:nvSpPr>
          <p:cNvPr id="63"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7208988" y="4847950"/>
            <a:ext cx="1584123"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399" dirty="0">
                <a:latin typeface="Huawei Sans" panose="020C0503030203020204" pitchFamily="34" charset="0"/>
              </a:rPr>
              <a:t>2:00</a:t>
            </a:r>
            <a:endParaRPr lang="en-US" altLang="zh-CN" sz="1399" dirty="0">
              <a:latin typeface="Huawei Sans" panose="020C0503030203020204" pitchFamily="34" charset="0"/>
            </a:endParaRPr>
          </a:p>
        </p:txBody>
      </p:sp>
      <p:sp>
        <p:nvSpPr>
          <p:cNvPr id="64"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gray">
          <a:xfrm>
            <a:off x="8904393" y="4847950"/>
            <a:ext cx="1584123" cy="29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399" dirty="0">
                <a:latin typeface="Huawei Sans" panose="020C0503030203020204" pitchFamily="34" charset="0"/>
              </a:rPr>
              <a:t>3:00</a:t>
            </a:r>
          </a:p>
        </p:txBody>
      </p:sp>
      <p:sp>
        <p:nvSpPr>
          <p:cNvPr id="60" name="五边形 39"/>
          <p:cNvSpPr/>
          <p:nvPr/>
        </p:nvSpPr>
        <p:spPr bwMode="gray">
          <a:xfrm>
            <a:off x="7152927" y="112226"/>
            <a:ext cx="1626050" cy="213037"/>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Preparation Phase</a:t>
            </a:r>
            <a:endParaRPr lang="en-US" altLang="zh-CN" sz="1200" dirty="0">
              <a:latin typeface="Huawei Sans" panose="020C0503030203020204" pitchFamily="34" charset="0"/>
              <a:sym typeface="Huawei Sans" panose="020C0503030203020204" pitchFamily="34" charset="0"/>
            </a:endParaRPr>
          </a:p>
        </p:txBody>
      </p:sp>
      <p:sp>
        <p:nvSpPr>
          <p:cNvPr id="65" name="燕尾形 40"/>
          <p:cNvSpPr/>
          <p:nvPr/>
        </p:nvSpPr>
        <p:spPr bwMode="gray">
          <a:xfrm>
            <a:off x="8686800" y="112226"/>
            <a:ext cx="1908191"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Implementation Phase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66"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1521409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Migration Rollback</a:t>
            </a:r>
            <a:endParaRPr lang="en-US" altLang="zh-CN" dirty="0">
              <a:sym typeface="Huawei Sans" panose="020C0503030203020204" pitchFamily="34" charset="0"/>
            </a:endParaRPr>
          </a:p>
        </p:txBody>
      </p:sp>
      <p:sp>
        <p:nvSpPr>
          <p:cNvPr id="53" name="文本占位符 3"/>
          <p:cNvSpPr>
            <a:spLocks noGrp="1"/>
          </p:cNvSpPr>
          <p:nvPr>
            <p:ph type="body" sz="quarter" idx="10"/>
          </p:nvPr>
        </p:nvSpPr>
        <p:spPr bwMode="gray">
          <a:xfrm>
            <a:off x="2211354" y="1052514"/>
            <a:ext cx="9537733" cy="4875042"/>
          </a:xfrm>
        </p:spPr>
        <p:txBody>
          <a:bodyPr/>
          <a:lstStyle/>
          <a:p>
            <a:r>
              <a:rPr lang="en-US" sz="1799" dirty="0"/>
              <a:t>If the migration is not complete before the specified time, perform the rollback step by step according to the prepared rollback scheme to restore the network.</a:t>
            </a:r>
            <a:endParaRPr lang="en-US" altLang="zh-CN" sz="1799" dirty="0">
              <a:sym typeface="Huawei Sans" panose="020C0503030203020204" pitchFamily="34" charset="0"/>
            </a:endParaRPr>
          </a:p>
          <a:p>
            <a:r>
              <a:rPr lang="en-US" sz="1799" dirty="0"/>
              <a:t>You can negotiate with the customer to determine whether to perform partial or full rollback based on the actual situation.</a:t>
            </a:r>
            <a:endParaRPr lang="en-US" altLang="zh-CN" sz="1799"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159467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Snapshot before the migration</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254920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Migration implementation</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350373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b="1" dirty="0">
                <a:latin typeface="Huawei Sans" panose="020C0503030203020204" pitchFamily="34" charset="0"/>
              </a:rPr>
              <a:t>Migration rollback</a:t>
            </a:r>
            <a:endParaRPr lang="en-US" altLang="zh-CN" sz="1399" b="1" dirty="0">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44582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Migration test and check</a:t>
            </a:r>
            <a:endParaRPr lang="en-US" altLang="zh-CN" sz="1399"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7717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338" y="449915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1633623"/>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258880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3543977"/>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47" name="backup_115800"/>
          <p:cNvSpPr>
            <a:spLocks/>
          </p:cNvSpPr>
          <p:nvPr/>
        </p:nvSpPr>
        <p:spPr bwMode="gray">
          <a:xfrm>
            <a:off x="572830" y="1729118"/>
            <a:ext cx="184875" cy="168866"/>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66931" h="607216">
                <a:moveTo>
                  <a:pt x="146525" y="485632"/>
                </a:moveTo>
                <a:cubicBezTo>
                  <a:pt x="151958" y="485632"/>
                  <a:pt x="156226" y="489992"/>
                  <a:pt x="156226" y="495320"/>
                </a:cubicBezTo>
                <a:lnTo>
                  <a:pt x="156226" y="551413"/>
                </a:lnTo>
                <a:lnTo>
                  <a:pt x="233452" y="586871"/>
                </a:lnTo>
                <a:lnTo>
                  <a:pt x="310678" y="551413"/>
                </a:lnTo>
                <a:lnTo>
                  <a:pt x="310678" y="495320"/>
                </a:lnTo>
                <a:cubicBezTo>
                  <a:pt x="310678" y="489992"/>
                  <a:pt x="315044" y="485632"/>
                  <a:pt x="320380" y="485632"/>
                </a:cubicBezTo>
                <a:cubicBezTo>
                  <a:pt x="325715" y="485632"/>
                  <a:pt x="330081" y="489992"/>
                  <a:pt x="330081" y="495320"/>
                </a:cubicBezTo>
                <a:lnTo>
                  <a:pt x="330081" y="542500"/>
                </a:lnTo>
                <a:lnTo>
                  <a:pt x="347641" y="534459"/>
                </a:lnTo>
                <a:cubicBezTo>
                  <a:pt x="352492" y="532231"/>
                  <a:pt x="358313" y="534362"/>
                  <a:pt x="360545" y="539206"/>
                </a:cubicBezTo>
                <a:cubicBezTo>
                  <a:pt x="362776" y="544050"/>
                  <a:pt x="360642" y="549766"/>
                  <a:pt x="355791" y="552091"/>
                </a:cubicBezTo>
                <a:lnTo>
                  <a:pt x="237527" y="606344"/>
                </a:lnTo>
                <a:cubicBezTo>
                  <a:pt x="236266" y="606925"/>
                  <a:pt x="234907" y="607216"/>
                  <a:pt x="233452" y="607216"/>
                </a:cubicBezTo>
                <a:cubicBezTo>
                  <a:pt x="232094" y="607216"/>
                  <a:pt x="230736" y="606925"/>
                  <a:pt x="229474" y="606344"/>
                </a:cubicBezTo>
                <a:lnTo>
                  <a:pt x="111210" y="552091"/>
                </a:lnTo>
                <a:cubicBezTo>
                  <a:pt x="106359" y="549766"/>
                  <a:pt x="104225" y="544050"/>
                  <a:pt x="106456" y="539206"/>
                </a:cubicBezTo>
                <a:cubicBezTo>
                  <a:pt x="108688" y="534362"/>
                  <a:pt x="114412" y="532231"/>
                  <a:pt x="119360" y="534459"/>
                </a:cubicBezTo>
                <a:lnTo>
                  <a:pt x="136823" y="542500"/>
                </a:lnTo>
                <a:lnTo>
                  <a:pt x="136823" y="495320"/>
                </a:lnTo>
                <a:cubicBezTo>
                  <a:pt x="136823" y="489992"/>
                  <a:pt x="141189" y="485632"/>
                  <a:pt x="146525" y="485632"/>
                </a:cubicBezTo>
                <a:close/>
                <a:moveTo>
                  <a:pt x="108637" y="369340"/>
                </a:moveTo>
                <a:lnTo>
                  <a:pt x="358224" y="369340"/>
                </a:lnTo>
                <a:cubicBezTo>
                  <a:pt x="363561" y="369340"/>
                  <a:pt x="367928" y="373706"/>
                  <a:pt x="367928" y="379043"/>
                </a:cubicBezTo>
                <a:cubicBezTo>
                  <a:pt x="367928" y="384380"/>
                  <a:pt x="363561" y="388746"/>
                  <a:pt x="358224" y="388746"/>
                </a:cubicBezTo>
                <a:lnTo>
                  <a:pt x="108637" y="388746"/>
                </a:lnTo>
                <a:cubicBezTo>
                  <a:pt x="103300" y="388746"/>
                  <a:pt x="98933" y="384380"/>
                  <a:pt x="98933" y="379043"/>
                </a:cubicBezTo>
                <a:cubicBezTo>
                  <a:pt x="98933" y="373706"/>
                  <a:pt x="103300" y="369340"/>
                  <a:pt x="108637" y="369340"/>
                </a:cubicBezTo>
                <a:close/>
                <a:moveTo>
                  <a:pt x="108637" y="330599"/>
                </a:moveTo>
                <a:lnTo>
                  <a:pt x="358224" y="330599"/>
                </a:lnTo>
                <a:cubicBezTo>
                  <a:pt x="363561" y="330599"/>
                  <a:pt x="367928" y="334965"/>
                  <a:pt x="367928" y="340302"/>
                </a:cubicBezTo>
                <a:cubicBezTo>
                  <a:pt x="367928" y="345639"/>
                  <a:pt x="363561" y="350005"/>
                  <a:pt x="358224" y="350005"/>
                </a:cubicBezTo>
                <a:lnTo>
                  <a:pt x="108637" y="350005"/>
                </a:lnTo>
                <a:cubicBezTo>
                  <a:pt x="103300" y="350005"/>
                  <a:pt x="98933" y="345639"/>
                  <a:pt x="98933" y="340302"/>
                </a:cubicBezTo>
                <a:cubicBezTo>
                  <a:pt x="98933" y="334965"/>
                  <a:pt x="103300" y="330599"/>
                  <a:pt x="108637" y="330599"/>
                </a:cubicBezTo>
                <a:close/>
                <a:moveTo>
                  <a:pt x="147448" y="254600"/>
                </a:moveTo>
                <a:lnTo>
                  <a:pt x="397035" y="254600"/>
                </a:lnTo>
                <a:cubicBezTo>
                  <a:pt x="402372" y="254600"/>
                  <a:pt x="406739" y="258864"/>
                  <a:pt x="406739" y="264291"/>
                </a:cubicBezTo>
                <a:lnTo>
                  <a:pt x="406739" y="417794"/>
                </a:lnTo>
                <a:cubicBezTo>
                  <a:pt x="406739" y="423124"/>
                  <a:pt x="402372" y="427485"/>
                  <a:pt x="397035" y="427485"/>
                </a:cubicBezTo>
                <a:cubicBezTo>
                  <a:pt x="391698" y="427485"/>
                  <a:pt x="387331" y="423124"/>
                  <a:pt x="387331" y="417794"/>
                </a:cubicBezTo>
                <a:lnTo>
                  <a:pt x="387331" y="273982"/>
                </a:lnTo>
                <a:lnTo>
                  <a:pt x="147448" y="273982"/>
                </a:lnTo>
                <a:cubicBezTo>
                  <a:pt x="142111" y="273982"/>
                  <a:pt x="137744" y="269621"/>
                  <a:pt x="137744" y="264291"/>
                </a:cubicBezTo>
                <a:cubicBezTo>
                  <a:pt x="137744" y="258864"/>
                  <a:pt x="142111" y="254600"/>
                  <a:pt x="147448" y="254600"/>
                </a:cubicBezTo>
                <a:close/>
                <a:moveTo>
                  <a:pt x="69825" y="254600"/>
                </a:moveTo>
                <a:lnTo>
                  <a:pt x="108635" y="254600"/>
                </a:lnTo>
                <a:cubicBezTo>
                  <a:pt x="114069" y="254600"/>
                  <a:pt x="118338" y="258864"/>
                  <a:pt x="118338" y="264291"/>
                </a:cubicBezTo>
                <a:cubicBezTo>
                  <a:pt x="118338" y="269621"/>
                  <a:pt x="114069" y="273982"/>
                  <a:pt x="108635" y="273982"/>
                </a:cubicBezTo>
                <a:lnTo>
                  <a:pt x="79527" y="273982"/>
                </a:lnTo>
                <a:lnTo>
                  <a:pt x="79527" y="417794"/>
                </a:lnTo>
                <a:cubicBezTo>
                  <a:pt x="79527" y="423124"/>
                  <a:pt x="75258" y="427485"/>
                  <a:pt x="69825" y="427485"/>
                </a:cubicBezTo>
                <a:cubicBezTo>
                  <a:pt x="64488" y="427485"/>
                  <a:pt x="60122" y="423124"/>
                  <a:pt x="60122" y="417794"/>
                </a:cubicBezTo>
                <a:lnTo>
                  <a:pt x="60122" y="264291"/>
                </a:lnTo>
                <a:cubicBezTo>
                  <a:pt x="60122" y="258864"/>
                  <a:pt x="64488" y="254600"/>
                  <a:pt x="69825" y="254600"/>
                </a:cubicBezTo>
                <a:close/>
                <a:moveTo>
                  <a:pt x="130900" y="19378"/>
                </a:moveTo>
                <a:lnTo>
                  <a:pt x="130900" y="183700"/>
                </a:lnTo>
                <a:lnTo>
                  <a:pt x="336128" y="183700"/>
                </a:lnTo>
                <a:lnTo>
                  <a:pt x="336128" y="19378"/>
                </a:lnTo>
                <a:lnTo>
                  <a:pt x="243169" y="19378"/>
                </a:lnTo>
                <a:lnTo>
                  <a:pt x="243169" y="143976"/>
                </a:lnTo>
                <a:lnTo>
                  <a:pt x="297314" y="143976"/>
                </a:lnTo>
                <a:lnTo>
                  <a:pt x="297314" y="48444"/>
                </a:lnTo>
                <a:cubicBezTo>
                  <a:pt x="297314" y="43115"/>
                  <a:pt x="301681" y="38755"/>
                  <a:pt x="307018" y="38755"/>
                </a:cubicBezTo>
                <a:cubicBezTo>
                  <a:pt x="312355" y="38755"/>
                  <a:pt x="316721" y="43115"/>
                  <a:pt x="316721" y="48444"/>
                </a:cubicBezTo>
                <a:lnTo>
                  <a:pt x="316721" y="153665"/>
                </a:lnTo>
                <a:cubicBezTo>
                  <a:pt x="316721" y="158994"/>
                  <a:pt x="312355" y="163353"/>
                  <a:pt x="307018" y="163353"/>
                </a:cubicBezTo>
                <a:lnTo>
                  <a:pt x="233466" y="163353"/>
                </a:lnTo>
                <a:cubicBezTo>
                  <a:pt x="228129" y="163353"/>
                  <a:pt x="223762" y="158994"/>
                  <a:pt x="223762" y="153665"/>
                </a:cubicBezTo>
                <a:lnTo>
                  <a:pt x="223762" y="19378"/>
                </a:lnTo>
                <a:close/>
                <a:moveTo>
                  <a:pt x="19407" y="19378"/>
                </a:moveTo>
                <a:lnTo>
                  <a:pt x="19407" y="446848"/>
                </a:lnTo>
                <a:lnTo>
                  <a:pt x="447524" y="446848"/>
                </a:lnTo>
                <a:lnTo>
                  <a:pt x="447524" y="73247"/>
                </a:lnTo>
                <a:lnTo>
                  <a:pt x="393573" y="19378"/>
                </a:lnTo>
                <a:lnTo>
                  <a:pt x="355535" y="19378"/>
                </a:lnTo>
                <a:lnTo>
                  <a:pt x="355535" y="193389"/>
                </a:lnTo>
                <a:cubicBezTo>
                  <a:pt x="355535" y="198718"/>
                  <a:pt x="351169" y="203078"/>
                  <a:pt x="345832" y="203078"/>
                </a:cubicBezTo>
                <a:lnTo>
                  <a:pt x="121196" y="203078"/>
                </a:lnTo>
                <a:cubicBezTo>
                  <a:pt x="115762" y="203078"/>
                  <a:pt x="111493" y="198718"/>
                  <a:pt x="111493" y="193389"/>
                </a:cubicBezTo>
                <a:lnTo>
                  <a:pt x="111493" y="19378"/>
                </a:lnTo>
                <a:close/>
                <a:moveTo>
                  <a:pt x="9703" y="0"/>
                </a:moveTo>
                <a:lnTo>
                  <a:pt x="397551" y="0"/>
                </a:lnTo>
                <a:cubicBezTo>
                  <a:pt x="400171" y="0"/>
                  <a:pt x="402597" y="1066"/>
                  <a:pt x="404441" y="2810"/>
                </a:cubicBezTo>
                <a:lnTo>
                  <a:pt x="464117" y="62396"/>
                </a:lnTo>
                <a:cubicBezTo>
                  <a:pt x="465961" y="64237"/>
                  <a:pt x="466931" y="66659"/>
                  <a:pt x="466931" y="69275"/>
                </a:cubicBezTo>
                <a:lnTo>
                  <a:pt x="466931" y="456537"/>
                </a:lnTo>
                <a:cubicBezTo>
                  <a:pt x="466931" y="461866"/>
                  <a:pt x="462662" y="466226"/>
                  <a:pt x="457228" y="466226"/>
                </a:cubicBezTo>
                <a:lnTo>
                  <a:pt x="9703" y="466226"/>
                </a:lnTo>
                <a:cubicBezTo>
                  <a:pt x="4366" y="466226"/>
                  <a:pt x="0" y="461866"/>
                  <a:pt x="0" y="456537"/>
                </a:cubicBezTo>
                <a:lnTo>
                  <a:pt x="0" y="9689"/>
                </a:lnTo>
                <a:cubicBezTo>
                  <a:pt x="0" y="4360"/>
                  <a:pt x="4366" y="0"/>
                  <a:pt x="9703" y="0"/>
                </a:cubicBezTo>
                <a:close/>
              </a:path>
            </a:pathLst>
          </a:custGeom>
          <a:solidFill>
            <a:schemeClr val="bg1"/>
          </a:solidFill>
          <a:ln>
            <a:solidFill>
              <a:schemeClr val="bg1"/>
            </a:solidFill>
          </a:ln>
        </p:spPr>
        <p:txBody>
          <a:bodyPr/>
          <a:lstStyle/>
          <a:p>
            <a:pPr fontAlgn="ctr"/>
            <a:endParaRPr lang="en-US" altLang="zh-CN" sz="1799" dirty="0">
              <a:latin typeface="Huawei Sans" panose="020C0503030203020204" pitchFamily="34" charset="0"/>
            </a:endParaRPr>
          </a:p>
        </p:txBody>
      </p:sp>
      <p:sp>
        <p:nvSpPr>
          <p:cNvPr id="48" name="iconfont-10123-4910640"/>
          <p:cNvSpPr>
            <a:spLocks/>
          </p:cNvSpPr>
          <p:nvPr/>
        </p:nvSpPr>
        <p:spPr bwMode="gray">
          <a:xfrm>
            <a:off x="585551" y="2679787"/>
            <a:ext cx="202967" cy="202673"/>
          </a:xfrm>
          <a:custGeom>
            <a:avLst/>
            <a:gdLst>
              <a:gd name="T0" fmla="*/ 6400 w 8106"/>
              <a:gd name="T1" fmla="*/ 3876 h 8534"/>
              <a:gd name="T2" fmla="*/ 5973 w 8106"/>
              <a:gd name="T3" fmla="*/ 3840 h 8534"/>
              <a:gd name="T4" fmla="*/ 5973 w 8106"/>
              <a:gd name="T5" fmla="*/ 640 h 8534"/>
              <a:gd name="T6" fmla="*/ 5760 w 8106"/>
              <a:gd name="T7" fmla="*/ 427 h 8534"/>
              <a:gd name="T8" fmla="*/ 640 w 8106"/>
              <a:gd name="T9" fmla="*/ 427 h 8534"/>
              <a:gd name="T10" fmla="*/ 426 w 8106"/>
              <a:gd name="T11" fmla="*/ 640 h 8534"/>
              <a:gd name="T12" fmla="*/ 426 w 8106"/>
              <a:gd name="T13" fmla="*/ 7040 h 8534"/>
              <a:gd name="T14" fmla="*/ 640 w 8106"/>
              <a:gd name="T15" fmla="*/ 7254 h 8534"/>
              <a:gd name="T16" fmla="*/ 3559 w 8106"/>
              <a:gd name="T17" fmla="*/ 7254 h 8534"/>
              <a:gd name="T18" fmla="*/ 3755 w 8106"/>
              <a:gd name="T19" fmla="*/ 7680 h 8534"/>
              <a:gd name="T20" fmla="*/ 426 w 8106"/>
              <a:gd name="T21" fmla="*/ 7680 h 8534"/>
              <a:gd name="T22" fmla="*/ 0 w 8106"/>
              <a:gd name="T23" fmla="*/ 7254 h 8534"/>
              <a:gd name="T24" fmla="*/ 0 w 8106"/>
              <a:gd name="T25" fmla="*/ 427 h 8534"/>
              <a:gd name="T26" fmla="*/ 426 w 8106"/>
              <a:gd name="T27" fmla="*/ 0 h 8534"/>
              <a:gd name="T28" fmla="*/ 5973 w 8106"/>
              <a:gd name="T29" fmla="*/ 0 h 8534"/>
              <a:gd name="T30" fmla="*/ 6400 w 8106"/>
              <a:gd name="T31" fmla="*/ 427 h 8534"/>
              <a:gd name="T32" fmla="*/ 6400 w 8106"/>
              <a:gd name="T33" fmla="*/ 3876 h 8534"/>
              <a:gd name="T34" fmla="*/ 1493 w 8106"/>
              <a:gd name="T35" fmla="*/ 1707 h 8534"/>
              <a:gd name="T36" fmla="*/ 4906 w 8106"/>
              <a:gd name="T37" fmla="*/ 1707 h 8534"/>
              <a:gd name="T38" fmla="*/ 5120 w 8106"/>
              <a:gd name="T39" fmla="*/ 1920 h 8534"/>
              <a:gd name="T40" fmla="*/ 4906 w 8106"/>
              <a:gd name="T41" fmla="*/ 2134 h 8534"/>
              <a:gd name="T42" fmla="*/ 1493 w 8106"/>
              <a:gd name="T43" fmla="*/ 2134 h 8534"/>
              <a:gd name="T44" fmla="*/ 1280 w 8106"/>
              <a:gd name="T45" fmla="*/ 1920 h 8534"/>
              <a:gd name="T46" fmla="*/ 1493 w 8106"/>
              <a:gd name="T47" fmla="*/ 1707 h 8534"/>
              <a:gd name="T48" fmla="*/ 1493 w 8106"/>
              <a:gd name="T49" fmla="*/ 2987 h 8534"/>
              <a:gd name="T50" fmla="*/ 4906 w 8106"/>
              <a:gd name="T51" fmla="*/ 2987 h 8534"/>
              <a:gd name="T52" fmla="*/ 5120 w 8106"/>
              <a:gd name="T53" fmla="*/ 3200 h 8534"/>
              <a:gd name="T54" fmla="*/ 4906 w 8106"/>
              <a:gd name="T55" fmla="*/ 3414 h 8534"/>
              <a:gd name="T56" fmla="*/ 1493 w 8106"/>
              <a:gd name="T57" fmla="*/ 3414 h 8534"/>
              <a:gd name="T58" fmla="*/ 1280 w 8106"/>
              <a:gd name="T59" fmla="*/ 3200 h 8534"/>
              <a:gd name="T60" fmla="*/ 1493 w 8106"/>
              <a:gd name="T61" fmla="*/ 2987 h 8534"/>
              <a:gd name="T62" fmla="*/ 1493 w 8106"/>
              <a:gd name="T63" fmla="*/ 4480 h 8534"/>
              <a:gd name="T64" fmla="*/ 3413 w 8106"/>
              <a:gd name="T65" fmla="*/ 4480 h 8534"/>
              <a:gd name="T66" fmla="*/ 3626 w 8106"/>
              <a:gd name="T67" fmla="*/ 4694 h 8534"/>
              <a:gd name="T68" fmla="*/ 3413 w 8106"/>
              <a:gd name="T69" fmla="*/ 4907 h 8534"/>
              <a:gd name="T70" fmla="*/ 1493 w 8106"/>
              <a:gd name="T71" fmla="*/ 4907 h 8534"/>
              <a:gd name="T72" fmla="*/ 1280 w 8106"/>
              <a:gd name="T73" fmla="*/ 4694 h 8534"/>
              <a:gd name="T74" fmla="*/ 1493 w 8106"/>
              <a:gd name="T75" fmla="*/ 4480 h 8534"/>
              <a:gd name="T76" fmla="*/ 1493 w 8106"/>
              <a:gd name="T77" fmla="*/ 5547 h 8534"/>
              <a:gd name="T78" fmla="*/ 2773 w 8106"/>
              <a:gd name="T79" fmla="*/ 5547 h 8534"/>
              <a:gd name="T80" fmla="*/ 2986 w 8106"/>
              <a:gd name="T81" fmla="*/ 5760 h 8534"/>
              <a:gd name="T82" fmla="*/ 2773 w 8106"/>
              <a:gd name="T83" fmla="*/ 5974 h 8534"/>
              <a:gd name="T84" fmla="*/ 1493 w 8106"/>
              <a:gd name="T85" fmla="*/ 5974 h 8534"/>
              <a:gd name="T86" fmla="*/ 1280 w 8106"/>
              <a:gd name="T87" fmla="*/ 5760 h 8534"/>
              <a:gd name="T88" fmla="*/ 1493 w 8106"/>
              <a:gd name="T89" fmla="*/ 5547 h 8534"/>
              <a:gd name="T90" fmla="*/ 5973 w 8106"/>
              <a:gd name="T91" fmla="*/ 8534 h 8534"/>
              <a:gd name="T92" fmla="*/ 3840 w 8106"/>
              <a:gd name="T93" fmla="*/ 6400 h 8534"/>
              <a:gd name="T94" fmla="*/ 5973 w 8106"/>
              <a:gd name="T95" fmla="*/ 4267 h 8534"/>
              <a:gd name="T96" fmla="*/ 8106 w 8106"/>
              <a:gd name="T97" fmla="*/ 6400 h 8534"/>
              <a:gd name="T98" fmla="*/ 5973 w 8106"/>
              <a:gd name="T99" fmla="*/ 8534 h 8534"/>
              <a:gd name="T100" fmla="*/ 5973 w 8106"/>
              <a:gd name="T101" fmla="*/ 8107 h 8534"/>
              <a:gd name="T102" fmla="*/ 7680 w 8106"/>
              <a:gd name="T103" fmla="*/ 6400 h 8534"/>
              <a:gd name="T104" fmla="*/ 5973 w 8106"/>
              <a:gd name="T105" fmla="*/ 4694 h 8534"/>
              <a:gd name="T106" fmla="*/ 4266 w 8106"/>
              <a:gd name="T107" fmla="*/ 6400 h 8534"/>
              <a:gd name="T108" fmla="*/ 5973 w 8106"/>
              <a:gd name="T109" fmla="*/ 8107 h 8534"/>
              <a:gd name="T110" fmla="*/ 7040 w 8106"/>
              <a:gd name="T111" fmla="*/ 6400 h 8534"/>
              <a:gd name="T112" fmla="*/ 5333 w 8106"/>
              <a:gd name="T113" fmla="*/ 7254 h 8534"/>
              <a:gd name="T114" fmla="*/ 5333 w 8106"/>
              <a:gd name="T115" fmla="*/ 5547 h 8534"/>
              <a:gd name="T116" fmla="*/ 7040 w 8106"/>
              <a:gd name="T117" fmla="*/ 64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06" h="8534">
                <a:moveTo>
                  <a:pt x="6400" y="3876"/>
                </a:moveTo>
                <a:cubicBezTo>
                  <a:pt x="6261" y="3852"/>
                  <a:pt x="6118" y="3840"/>
                  <a:pt x="5973" y="3840"/>
                </a:cubicBezTo>
                <a:lnTo>
                  <a:pt x="5973" y="640"/>
                </a:lnTo>
                <a:cubicBezTo>
                  <a:pt x="5973" y="523"/>
                  <a:pt x="5877" y="427"/>
                  <a:pt x="5760" y="427"/>
                </a:cubicBezTo>
                <a:lnTo>
                  <a:pt x="640" y="427"/>
                </a:lnTo>
                <a:cubicBezTo>
                  <a:pt x="522" y="427"/>
                  <a:pt x="426" y="523"/>
                  <a:pt x="426" y="640"/>
                </a:cubicBezTo>
                <a:lnTo>
                  <a:pt x="426" y="7040"/>
                </a:lnTo>
                <a:cubicBezTo>
                  <a:pt x="426" y="7158"/>
                  <a:pt x="522" y="7254"/>
                  <a:pt x="640" y="7254"/>
                </a:cubicBezTo>
                <a:lnTo>
                  <a:pt x="3559" y="7254"/>
                </a:lnTo>
                <a:cubicBezTo>
                  <a:pt x="3611" y="7403"/>
                  <a:pt x="3678" y="7546"/>
                  <a:pt x="3755" y="7680"/>
                </a:cubicBezTo>
                <a:lnTo>
                  <a:pt x="426" y="7680"/>
                </a:lnTo>
                <a:cubicBezTo>
                  <a:pt x="191" y="7680"/>
                  <a:pt x="0" y="7489"/>
                  <a:pt x="0" y="7254"/>
                </a:cubicBezTo>
                <a:lnTo>
                  <a:pt x="0" y="427"/>
                </a:lnTo>
                <a:cubicBezTo>
                  <a:pt x="0" y="191"/>
                  <a:pt x="191" y="0"/>
                  <a:pt x="426" y="0"/>
                </a:cubicBezTo>
                <a:lnTo>
                  <a:pt x="5973" y="0"/>
                </a:lnTo>
                <a:cubicBezTo>
                  <a:pt x="6209" y="0"/>
                  <a:pt x="6400" y="191"/>
                  <a:pt x="6400" y="427"/>
                </a:cubicBezTo>
                <a:lnTo>
                  <a:pt x="6400" y="3876"/>
                </a:lnTo>
                <a:close/>
                <a:moveTo>
                  <a:pt x="1493" y="1707"/>
                </a:moveTo>
                <a:lnTo>
                  <a:pt x="4906" y="1707"/>
                </a:lnTo>
                <a:cubicBezTo>
                  <a:pt x="5024" y="1707"/>
                  <a:pt x="5120" y="1803"/>
                  <a:pt x="5120" y="1920"/>
                </a:cubicBezTo>
                <a:cubicBezTo>
                  <a:pt x="5120" y="2038"/>
                  <a:pt x="5024" y="2134"/>
                  <a:pt x="4906" y="2134"/>
                </a:cubicBezTo>
                <a:lnTo>
                  <a:pt x="1493" y="2134"/>
                </a:lnTo>
                <a:cubicBezTo>
                  <a:pt x="1375" y="2134"/>
                  <a:pt x="1280" y="2038"/>
                  <a:pt x="1280" y="1920"/>
                </a:cubicBezTo>
                <a:cubicBezTo>
                  <a:pt x="1280" y="1802"/>
                  <a:pt x="1375" y="1707"/>
                  <a:pt x="1493" y="1707"/>
                </a:cubicBezTo>
                <a:close/>
                <a:moveTo>
                  <a:pt x="1493" y="2987"/>
                </a:moveTo>
                <a:lnTo>
                  <a:pt x="4906" y="2987"/>
                </a:lnTo>
                <a:cubicBezTo>
                  <a:pt x="5024" y="2987"/>
                  <a:pt x="5120" y="3083"/>
                  <a:pt x="5120" y="3200"/>
                </a:cubicBezTo>
                <a:cubicBezTo>
                  <a:pt x="5120" y="3318"/>
                  <a:pt x="5024" y="3414"/>
                  <a:pt x="4906" y="3414"/>
                </a:cubicBezTo>
                <a:lnTo>
                  <a:pt x="1493" y="3414"/>
                </a:lnTo>
                <a:cubicBezTo>
                  <a:pt x="1375" y="3414"/>
                  <a:pt x="1280" y="3318"/>
                  <a:pt x="1280" y="3200"/>
                </a:cubicBezTo>
                <a:cubicBezTo>
                  <a:pt x="1280" y="3083"/>
                  <a:pt x="1375" y="2987"/>
                  <a:pt x="1493" y="2987"/>
                </a:cubicBezTo>
                <a:close/>
                <a:moveTo>
                  <a:pt x="1493" y="4480"/>
                </a:moveTo>
                <a:lnTo>
                  <a:pt x="3413" y="4480"/>
                </a:lnTo>
                <a:cubicBezTo>
                  <a:pt x="3531" y="4480"/>
                  <a:pt x="3626" y="4576"/>
                  <a:pt x="3626" y="4694"/>
                </a:cubicBezTo>
                <a:cubicBezTo>
                  <a:pt x="3626" y="4811"/>
                  <a:pt x="3531" y="4907"/>
                  <a:pt x="3413" y="4907"/>
                </a:cubicBezTo>
                <a:lnTo>
                  <a:pt x="1493" y="4907"/>
                </a:lnTo>
                <a:cubicBezTo>
                  <a:pt x="1375" y="4907"/>
                  <a:pt x="1280" y="4811"/>
                  <a:pt x="1280" y="4694"/>
                </a:cubicBezTo>
                <a:cubicBezTo>
                  <a:pt x="1280" y="4576"/>
                  <a:pt x="1375" y="4480"/>
                  <a:pt x="1493" y="4480"/>
                </a:cubicBezTo>
                <a:close/>
                <a:moveTo>
                  <a:pt x="1493" y="5547"/>
                </a:moveTo>
                <a:lnTo>
                  <a:pt x="2773" y="5547"/>
                </a:lnTo>
                <a:cubicBezTo>
                  <a:pt x="2891" y="5547"/>
                  <a:pt x="2986" y="5643"/>
                  <a:pt x="2986" y="5760"/>
                </a:cubicBezTo>
                <a:cubicBezTo>
                  <a:pt x="2986" y="5878"/>
                  <a:pt x="2891" y="5974"/>
                  <a:pt x="2773" y="5974"/>
                </a:cubicBezTo>
                <a:lnTo>
                  <a:pt x="1493" y="5974"/>
                </a:lnTo>
                <a:cubicBezTo>
                  <a:pt x="1375" y="5974"/>
                  <a:pt x="1280" y="5878"/>
                  <a:pt x="1280" y="5760"/>
                </a:cubicBezTo>
                <a:cubicBezTo>
                  <a:pt x="1280" y="5643"/>
                  <a:pt x="1375" y="5547"/>
                  <a:pt x="1493" y="5547"/>
                </a:cubicBezTo>
                <a:close/>
                <a:moveTo>
                  <a:pt x="5973" y="8534"/>
                </a:moveTo>
                <a:cubicBezTo>
                  <a:pt x="4795" y="8534"/>
                  <a:pt x="3840" y="7579"/>
                  <a:pt x="3840" y="6400"/>
                </a:cubicBezTo>
                <a:cubicBezTo>
                  <a:pt x="3840" y="5222"/>
                  <a:pt x="4795" y="4267"/>
                  <a:pt x="5973" y="4267"/>
                </a:cubicBezTo>
                <a:cubicBezTo>
                  <a:pt x="7151" y="4267"/>
                  <a:pt x="8106" y="5222"/>
                  <a:pt x="8106" y="6400"/>
                </a:cubicBezTo>
                <a:cubicBezTo>
                  <a:pt x="8106" y="7579"/>
                  <a:pt x="7151" y="8534"/>
                  <a:pt x="5973" y="8534"/>
                </a:cubicBezTo>
                <a:close/>
                <a:moveTo>
                  <a:pt x="5973" y="8107"/>
                </a:moveTo>
                <a:cubicBezTo>
                  <a:pt x="6916" y="8107"/>
                  <a:pt x="7680" y="7343"/>
                  <a:pt x="7680" y="6400"/>
                </a:cubicBezTo>
                <a:cubicBezTo>
                  <a:pt x="7680" y="5458"/>
                  <a:pt x="6916" y="4694"/>
                  <a:pt x="5973" y="4694"/>
                </a:cubicBezTo>
                <a:cubicBezTo>
                  <a:pt x="5030" y="4694"/>
                  <a:pt x="4266" y="5458"/>
                  <a:pt x="4266" y="6400"/>
                </a:cubicBezTo>
                <a:cubicBezTo>
                  <a:pt x="4266" y="7343"/>
                  <a:pt x="5030" y="8107"/>
                  <a:pt x="5973" y="8107"/>
                </a:cubicBezTo>
                <a:close/>
                <a:moveTo>
                  <a:pt x="7040" y="6400"/>
                </a:moveTo>
                <a:lnTo>
                  <a:pt x="5333" y="7254"/>
                </a:lnTo>
                <a:lnTo>
                  <a:pt x="5333" y="5547"/>
                </a:lnTo>
                <a:lnTo>
                  <a:pt x="7040" y="6400"/>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49" name="logout_166463"/>
          <p:cNvSpPr>
            <a:spLocks/>
          </p:cNvSpPr>
          <p:nvPr/>
        </p:nvSpPr>
        <p:spPr bwMode="gray">
          <a:xfrm>
            <a:off x="572828" y="3637435"/>
            <a:ext cx="159024" cy="193920"/>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94" h="3960">
                <a:moveTo>
                  <a:pt x="3661" y="0"/>
                </a:moveTo>
                <a:lnTo>
                  <a:pt x="1681" y="0"/>
                </a:lnTo>
                <a:cubicBezTo>
                  <a:pt x="1607" y="0"/>
                  <a:pt x="1548" y="60"/>
                  <a:pt x="1548" y="133"/>
                </a:cubicBezTo>
                <a:lnTo>
                  <a:pt x="1548" y="1627"/>
                </a:lnTo>
                <a:lnTo>
                  <a:pt x="1123" y="1627"/>
                </a:lnTo>
                <a:lnTo>
                  <a:pt x="1279" y="1394"/>
                </a:lnTo>
                <a:cubicBezTo>
                  <a:pt x="1306" y="1353"/>
                  <a:pt x="1308" y="1300"/>
                  <a:pt x="1285" y="1257"/>
                </a:cubicBezTo>
                <a:cubicBezTo>
                  <a:pt x="1262" y="1214"/>
                  <a:pt x="1217" y="1187"/>
                  <a:pt x="1168" y="1187"/>
                </a:cubicBezTo>
                <a:lnTo>
                  <a:pt x="581" y="1187"/>
                </a:lnTo>
                <a:cubicBezTo>
                  <a:pt x="536" y="1187"/>
                  <a:pt x="495" y="1209"/>
                  <a:pt x="470" y="1246"/>
                </a:cubicBezTo>
                <a:lnTo>
                  <a:pt x="30" y="1906"/>
                </a:lnTo>
                <a:cubicBezTo>
                  <a:pt x="0" y="1951"/>
                  <a:pt x="0" y="2009"/>
                  <a:pt x="30" y="2054"/>
                </a:cubicBezTo>
                <a:lnTo>
                  <a:pt x="470" y="2714"/>
                </a:lnTo>
                <a:cubicBezTo>
                  <a:pt x="495" y="2751"/>
                  <a:pt x="536" y="2773"/>
                  <a:pt x="581" y="2773"/>
                </a:cubicBezTo>
                <a:lnTo>
                  <a:pt x="1168" y="2773"/>
                </a:lnTo>
                <a:cubicBezTo>
                  <a:pt x="1217" y="2773"/>
                  <a:pt x="1262" y="2746"/>
                  <a:pt x="1285" y="2703"/>
                </a:cubicBezTo>
                <a:cubicBezTo>
                  <a:pt x="1308" y="2660"/>
                  <a:pt x="1306" y="2607"/>
                  <a:pt x="1279" y="2566"/>
                </a:cubicBezTo>
                <a:lnTo>
                  <a:pt x="1123" y="2333"/>
                </a:lnTo>
                <a:lnTo>
                  <a:pt x="1548" y="2333"/>
                </a:lnTo>
                <a:lnTo>
                  <a:pt x="1548" y="3827"/>
                </a:lnTo>
                <a:cubicBezTo>
                  <a:pt x="1548" y="3900"/>
                  <a:pt x="1607" y="3960"/>
                  <a:pt x="1681" y="3960"/>
                </a:cubicBezTo>
                <a:lnTo>
                  <a:pt x="3661" y="3960"/>
                </a:lnTo>
                <a:cubicBezTo>
                  <a:pt x="3735" y="3960"/>
                  <a:pt x="3794" y="3900"/>
                  <a:pt x="3794" y="3827"/>
                </a:cubicBezTo>
                <a:lnTo>
                  <a:pt x="3794" y="133"/>
                </a:lnTo>
                <a:cubicBezTo>
                  <a:pt x="3794" y="60"/>
                  <a:pt x="3735" y="0"/>
                  <a:pt x="3661" y="0"/>
                </a:cubicBezTo>
                <a:close/>
                <a:moveTo>
                  <a:pt x="874" y="2067"/>
                </a:moveTo>
                <a:cubicBezTo>
                  <a:pt x="825" y="2067"/>
                  <a:pt x="780" y="2094"/>
                  <a:pt x="757" y="2137"/>
                </a:cubicBezTo>
                <a:cubicBezTo>
                  <a:pt x="734" y="2180"/>
                  <a:pt x="736" y="2233"/>
                  <a:pt x="763" y="2274"/>
                </a:cubicBezTo>
                <a:lnTo>
                  <a:pt x="919" y="2507"/>
                </a:lnTo>
                <a:lnTo>
                  <a:pt x="652" y="2507"/>
                </a:lnTo>
                <a:lnTo>
                  <a:pt x="301" y="1980"/>
                </a:lnTo>
                <a:lnTo>
                  <a:pt x="652" y="1453"/>
                </a:lnTo>
                <a:lnTo>
                  <a:pt x="919" y="1453"/>
                </a:lnTo>
                <a:lnTo>
                  <a:pt x="763" y="1686"/>
                </a:lnTo>
                <a:cubicBezTo>
                  <a:pt x="736" y="1727"/>
                  <a:pt x="734" y="1780"/>
                  <a:pt x="757" y="1823"/>
                </a:cubicBezTo>
                <a:cubicBezTo>
                  <a:pt x="780" y="1866"/>
                  <a:pt x="825" y="1893"/>
                  <a:pt x="874" y="1893"/>
                </a:cubicBezTo>
                <a:lnTo>
                  <a:pt x="2268" y="1893"/>
                </a:lnTo>
                <a:cubicBezTo>
                  <a:pt x="2315" y="1893"/>
                  <a:pt x="2354" y="1932"/>
                  <a:pt x="2354" y="1980"/>
                </a:cubicBezTo>
                <a:cubicBezTo>
                  <a:pt x="2354" y="2028"/>
                  <a:pt x="2315" y="2067"/>
                  <a:pt x="2268" y="2067"/>
                </a:cubicBezTo>
                <a:lnTo>
                  <a:pt x="874" y="2067"/>
                </a:lnTo>
                <a:close/>
                <a:moveTo>
                  <a:pt x="3528" y="3693"/>
                </a:moveTo>
                <a:lnTo>
                  <a:pt x="1814" y="3693"/>
                </a:lnTo>
                <a:lnTo>
                  <a:pt x="1814" y="2333"/>
                </a:lnTo>
                <a:lnTo>
                  <a:pt x="2268" y="2333"/>
                </a:lnTo>
                <a:cubicBezTo>
                  <a:pt x="2462" y="2333"/>
                  <a:pt x="2621" y="2175"/>
                  <a:pt x="2621" y="1980"/>
                </a:cubicBezTo>
                <a:cubicBezTo>
                  <a:pt x="2621" y="1785"/>
                  <a:pt x="2462" y="1627"/>
                  <a:pt x="2268" y="1627"/>
                </a:cubicBezTo>
                <a:lnTo>
                  <a:pt x="1814" y="1627"/>
                </a:lnTo>
                <a:lnTo>
                  <a:pt x="1814" y="267"/>
                </a:lnTo>
                <a:lnTo>
                  <a:pt x="3528" y="267"/>
                </a:lnTo>
                <a:lnTo>
                  <a:pt x="3528" y="3693"/>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50" name="monitoring-test-card-on-computer_31936"/>
          <p:cNvSpPr>
            <a:spLocks/>
          </p:cNvSpPr>
          <p:nvPr/>
        </p:nvSpPr>
        <p:spPr bwMode="gray">
          <a:xfrm>
            <a:off x="585551" y="4612074"/>
            <a:ext cx="159431" cy="134008"/>
          </a:xfrm>
          <a:custGeom>
            <a:avLst/>
            <a:gdLst>
              <a:gd name="T0" fmla="*/ 4898 w 4898"/>
              <a:gd name="T1" fmla="*/ 3128 h 3654"/>
              <a:gd name="T2" fmla="*/ 4898 w 4898"/>
              <a:gd name="T3" fmla="*/ 0 h 3654"/>
              <a:gd name="T4" fmla="*/ 0 w 4898"/>
              <a:gd name="T5" fmla="*/ 0 h 3654"/>
              <a:gd name="T6" fmla="*/ 0 w 4898"/>
              <a:gd name="T7" fmla="*/ 3128 h 3654"/>
              <a:gd name="T8" fmla="*/ 1859 w 4898"/>
              <a:gd name="T9" fmla="*/ 3128 h 3654"/>
              <a:gd name="T10" fmla="*/ 1859 w 4898"/>
              <a:gd name="T11" fmla="*/ 3361 h 3654"/>
              <a:gd name="T12" fmla="*/ 972 w 4898"/>
              <a:gd name="T13" fmla="*/ 3499 h 3654"/>
              <a:gd name="T14" fmla="*/ 2541 w 4898"/>
              <a:gd name="T15" fmla="*/ 3654 h 3654"/>
              <a:gd name="T16" fmla="*/ 4110 w 4898"/>
              <a:gd name="T17" fmla="*/ 3499 h 3654"/>
              <a:gd name="T18" fmla="*/ 3039 w 4898"/>
              <a:gd name="T19" fmla="*/ 3354 h 3654"/>
              <a:gd name="T20" fmla="*/ 3039 w 4898"/>
              <a:gd name="T21" fmla="*/ 3128 h 3654"/>
              <a:gd name="T22" fmla="*/ 4898 w 4898"/>
              <a:gd name="T23" fmla="*/ 3128 h 3654"/>
              <a:gd name="T24" fmla="*/ 322 w 4898"/>
              <a:gd name="T25" fmla="*/ 2860 h 3654"/>
              <a:gd name="T26" fmla="*/ 322 w 4898"/>
              <a:gd name="T27" fmla="*/ 241 h 3654"/>
              <a:gd name="T28" fmla="*/ 4576 w 4898"/>
              <a:gd name="T29" fmla="*/ 241 h 3654"/>
              <a:gd name="T30" fmla="*/ 4576 w 4898"/>
              <a:gd name="T31" fmla="*/ 2860 h 3654"/>
              <a:gd name="T32" fmla="*/ 322 w 4898"/>
              <a:gd name="T33" fmla="*/ 2860 h 3654"/>
              <a:gd name="T34" fmla="*/ 1546 w 4898"/>
              <a:gd name="T35" fmla="*/ 1081 h 3654"/>
              <a:gd name="T36" fmla="*/ 1413 w 4898"/>
              <a:gd name="T37" fmla="*/ 1081 h 3654"/>
              <a:gd name="T38" fmla="*/ 2271 w 4898"/>
              <a:gd name="T39" fmla="*/ 416 h 3654"/>
              <a:gd name="T40" fmla="*/ 2436 w 4898"/>
              <a:gd name="T41" fmla="*/ 404 h 3654"/>
              <a:gd name="T42" fmla="*/ 3459 w 4898"/>
              <a:gd name="T43" fmla="*/ 1081 h 3654"/>
              <a:gd name="T44" fmla="*/ 3327 w 4898"/>
              <a:gd name="T45" fmla="*/ 1081 h 3654"/>
              <a:gd name="T46" fmla="*/ 2920 w 4898"/>
              <a:gd name="T47" fmla="*/ 650 h 3654"/>
              <a:gd name="T48" fmla="*/ 2934 w 4898"/>
              <a:gd name="T49" fmla="*/ 664 h 3654"/>
              <a:gd name="T50" fmla="*/ 3052 w 4898"/>
              <a:gd name="T51" fmla="*/ 1081 h 3654"/>
              <a:gd name="T52" fmla="*/ 2101 w 4898"/>
              <a:gd name="T53" fmla="*/ 1081 h 3654"/>
              <a:gd name="T54" fmla="*/ 1936 w 4898"/>
              <a:gd name="T55" fmla="*/ 660 h 3654"/>
              <a:gd name="T56" fmla="*/ 1546 w 4898"/>
              <a:gd name="T57" fmla="*/ 1081 h 3654"/>
              <a:gd name="T58" fmla="*/ 2962 w 4898"/>
              <a:gd name="T59" fmla="*/ 1814 h 3654"/>
              <a:gd name="T60" fmla="*/ 3506 w 4898"/>
              <a:gd name="T61" fmla="*/ 1814 h 3654"/>
              <a:gd name="T62" fmla="*/ 2436 w 4898"/>
              <a:gd name="T63" fmla="*/ 2626 h 3654"/>
              <a:gd name="T64" fmla="*/ 1366 w 4898"/>
              <a:gd name="T65" fmla="*/ 1814 h 3654"/>
              <a:gd name="T66" fmla="*/ 1691 w 4898"/>
              <a:gd name="T67" fmla="*/ 1814 h 3654"/>
              <a:gd name="T68" fmla="*/ 1824 w 4898"/>
              <a:gd name="T69" fmla="*/ 2039 h 3654"/>
              <a:gd name="T70" fmla="*/ 1651 w 4898"/>
              <a:gd name="T71" fmla="*/ 2118 h 3654"/>
              <a:gd name="T72" fmla="*/ 2008 w 4898"/>
              <a:gd name="T73" fmla="*/ 2409 h 3654"/>
              <a:gd name="T74" fmla="*/ 1981 w 4898"/>
              <a:gd name="T75" fmla="*/ 2118 h 3654"/>
              <a:gd name="T76" fmla="*/ 2210 w 4898"/>
              <a:gd name="T77" fmla="*/ 1938 h 3654"/>
              <a:gd name="T78" fmla="*/ 2324 w 4898"/>
              <a:gd name="T79" fmla="*/ 2002 h 3654"/>
              <a:gd name="T80" fmla="*/ 2467 w 4898"/>
              <a:gd name="T81" fmla="*/ 2009 h 3654"/>
              <a:gd name="T82" fmla="*/ 2608 w 4898"/>
              <a:gd name="T83" fmla="*/ 2224 h 3654"/>
              <a:gd name="T84" fmla="*/ 2657 w 4898"/>
              <a:gd name="T85" fmla="*/ 2411 h 3654"/>
              <a:gd name="T86" fmla="*/ 2609 w 4898"/>
              <a:gd name="T87" fmla="*/ 2491 h 3654"/>
              <a:gd name="T88" fmla="*/ 3086 w 4898"/>
              <a:gd name="T89" fmla="*/ 2263 h 3654"/>
              <a:gd name="T90" fmla="*/ 2919 w 4898"/>
              <a:gd name="T91" fmla="*/ 1925 h 3654"/>
              <a:gd name="T92" fmla="*/ 2962 w 4898"/>
              <a:gd name="T93" fmla="*/ 1814 h 3654"/>
              <a:gd name="T94" fmla="*/ 1066 w 4898"/>
              <a:gd name="T95" fmla="*/ 1768 h 3654"/>
              <a:gd name="T96" fmla="*/ 3832 w 4898"/>
              <a:gd name="T97" fmla="*/ 1768 h 3654"/>
              <a:gd name="T98" fmla="*/ 3832 w 4898"/>
              <a:gd name="T99" fmla="*/ 1187 h 3654"/>
              <a:gd name="T100" fmla="*/ 1066 w 4898"/>
              <a:gd name="T101" fmla="*/ 1187 h 3654"/>
              <a:gd name="T102" fmla="*/ 1066 w 4898"/>
              <a:gd name="T103" fmla="*/ 1768 h 3654"/>
              <a:gd name="T104" fmla="*/ 1167 w 4898"/>
              <a:gd name="T105" fmla="*/ 1288 h 3654"/>
              <a:gd name="T106" fmla="*/ 3731 w 4898"/>
              <a:gd name="T107" fmla="*/ 1288 h 3654"/>
              <a:gd name="T108" fmla="*/ 3731 w 4898"/>
              <a:gd name="T109" fmla="*/ 1667 h 3654"/>
              <a:gd name="T110" fmla="*/ 1167 w 4898"/>
              <a:gd name="T111" fmla="*/ 1667 h 3654"/>
              <a:gd name="T112" fmla="*/ 1167 w 4898"/>
              <a:gd name="T113" fmla="*/ 1288 h 3654"/>
              <a:gd name="T114" fmla="*/ 1298 w 4898"/>
              <a:gd name="T115" fmla="*/ 1380 h 3654"/>
              <a:gd name="T116" fmla="*/ 2035 w 4898"/>
              <a:gd name="T117" fmla="*/ 1380 h 3654"/>
              <a:gd name="T118" fmla="*/ 2035 w 4898"/>
              <a:gd name="T119" fmla="*/ 1583 h 3654"/>
              <a:gd name="T120" fmla="*/ 1298 w 4898"/>
              <a:gd name="T121" fmla="*/ 1583 h 3654"/>
              <a:gd name="T122" fmla="*/ 1298 w 4898"/>
              <a:gd name="T123" fmla="*/ 138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8" h="3654">
                <a:moveTo>
                  <a:pt x="4898" y="3128"/>
                </a:moveTo>
                <a:lnTo>
                  <a:pt x="4898" y="0"/>
                </a:lnTo>
                <a:lnTo>
                  <a:pt x="0" y="0"/>
                </a:lnTo>
                <a:lnTo>
                  <a:pt x="0" y="3128"/>
                </a:lnTo>
                <a:lnTo>
                  <a:pt x="1859" y="3128"/>
                </a:lnTo>
                <a:lnTo>
                  <a:pt x="1859" y="3361"/>
                </a:lnTo>
                <a:cubicBezTo>
                  <a:pt x="1335" y="3386"/>
                  <a:pt x="972" y="3438"/>
                  <a:pt x="972" y="3499"/>
                </a:cubicBezTo>
                <a:cubicBezTo>
                  <a:pt x="972" y="3585"/>
                  <a:pt x="1675" y="3654"/>
                  <a:pt x="2541" y="3654"/>
                </a:cubicBezTo>
                <a:cubicBezTo>
                  <a:pt x="3407" y="3654"/>
                  <a:pt x="4110" y="3585"/>
                  <a:pt x="4110" y="3499"/>
                </a:cubicBezTo>
                <a:cubicBezTo>
                  <a:pt x="4110" y="3431"/>
                  <a:pt x="3661" y="3374"/>
                  <a:pt x="3039" y="3354"/>
                </a:cubicBezTo>
                <a:lnTo>
                  <a:pt x="3039" y="3128"/>
                </a:lnTo>
                <a:lnTo>
                  <a:pt x="4898" y="3128"/>
                </a:lnTo>
                <a:close/>
                <a:moveTo>
                  <a:pt x="322" y="2860"/>
                </a:moveTo>
                <a:lnTo>
                  <a:pt x="322" y="241"/>
                </a:lnTo>
                <a:lnTo>
                  <a:pt x="4576" y="241"/>
                </a:lnTo>
                <a:lnTo>
                  <a:pt x="4576" y="2860"/>
                </a:lnTo>
                <a:lnTo>
                  <a:pt x="322" y="2860"/>
                </a:lnTo>
                <a:close/>
                <a:moveTo>
                  <a:pt x="1546" y="1081"/>
                </a:moveTo>
                <a:lnTo>
                  <a:pt x="1413" y="1081"/>
                </a:lnTo>
                <a:cubicBezTo>
                  <a:pt x="1562" y="732"/>
                  <a:pt x="1884" y="474"/>
                  <a:pt x="2271" y="416"/>
                </a:cubicBezTo>
                <a:cubicBezTo>
                  <a:pt x="2325" y="408"/>
                  <a:pt x="2380" y="404"/>
                  <a:pt x="2436" y="404"/>
                </a:cubicBezTo>
                <a:cubicBezTo>
                  <a:pt x="2895" y="404"/>
                  <a:pt x="3290" y="683"/>
                  <a:pt x="3459" y="1081"/>
                </a:cubicBezTo>
                <a:lnTo>
                  <a:pt x="3327" y="1081"/>
                </a:lnTo>
                <a:cubicBezTo>
                  <a:pt x="3238" y="900"/>
                  <a:pt x="3095" y="749"/>
                  <a:pt x="2920" y="650"/>
                </a:cubicBezTo>
                <a:cubicBezTo>
                  <a:pt x="2925" y="655"/>
                  <a:pt x="2930" y="659"/>
                  <a:pt x="2934" y="664"/>
                </a:cubicBezTo>
                <a:cubicBezTo>
                  <a:pt x="3124" y="854"/>
                  <a:pt x="3030" y="874"/>
                  <a:pt x="3052" y="1081"/>
                </a:cubicBezTo>
                <a:lnTo>
                  <a:pt x="2101" y="1081"/>
                </a:lnTo>
                <a:cubicBezTo>
                  <a:pt x="2095" y="921"/>
                  <a:pt x="2075" y="760"/>
                  <a:pt x="1936" y="660"/>
                </a:cubicBezTo>
                <a:cubicBezTo>
                  <a:pt x="1768" y="758"/>
                  <a:pt x="1632" y="905"/>
                  <a:pt x="1546" y="1081"/>
                </a:cubicBezTo>
                <a:close/>
                <a:moveTo>
                  <a:pt x="2962" y="1814"/>
                </a:moveTo>
                <a:lnTo>
                  <a:pt x="3506" y="1814"/>
                </a:lnTo>
                <a:cubicBezTo>
                  <a:pt x="3375" y="2282"/>
                  <a:pt x="2945" y="2626"/>
                  <a:pt x="2436" y="2626"/>
                </a:cubicBezTo>
                <a:cubicBezTo>
                  <a:pt x="1927" y="2626"/>
                  <a:pt x="1497" y="2282"/>
                  <a:pt x="1366" y="1814"/>
                </a:cubicBezTo>
                <a:lnTo>
                  <a:pt x="1691" y="1814"/>
                </a:lnTo>
                <a:cubicBezTo>
                  <a:pt x="1756" y="1888"/>
                  <a:pt x="1830" y="1961"/>
                  <a:pt x="1824" y="2039"/>
                </a:cubicBezTo>
                <a:cubicBezTo>
                  <a:pt x="1816" y="2150"/>
                  <a:pt x="1733" y="2156"/>
                  <a:pt x="1651" y="2118"/>
                </a:cubicBezTo>
                <a:cubicBezTo>
                  <a:pt x="1745" y="2241"/>
                  <a:pt x="1867" y="2341"/>
                  <a:pt x="2008" y="2409"/>
                </a:cubicBezTo>
                <a:cubicBezTo>
                  <a:pt x="1985" y="2315"/>
                  <a:pt x="1952" y="2210"/>
                  <a:pt x="1981" y="2118"/>
                </a:cubicBezTo>
                <a:cubicBezTo>
                  <a:pt x="2011" y="2023"/>
                  <a:pt x="2100" y="1923"/>
                  <a:pt x="2210" y="1938"/>
                </a:cubicBezTo>
                <a:cubicBezTo>
                  <a:pt x="2257" y="1945"/>
                  <a:pt x="2288" y="1973"/>
                  <a:pt x="2324" y="2002"/>
                </a:cubicBezTo>
                <a:cubicBezTo>
                  <a:pt x="2362" y="2032"/>
                  <a:pt x="2422" y="2007"/>
                  <a:pt x="2467" y="2009"/>
                </a:cubicBezTo>
                <a:cubicBezTo>
                  <a:pt x="2581" y="2012"/>
                  <a:pt x="2600" y="2135"/>
                  <a:pt x="2608" y="2224"/>
                </a:cubicBezTo>
                <a:cubicBezTo>
                  <a:pt x="2614" y="2289"/>
                  <a:pt x="2674" y="2343"/>
                  <a:pt x="2657" y="2411"/>
                </a:cubicBezTo>
                <a:cubicBezTo>
                  <a:pt x="2650" y="2442"/>
                  <a:pt x="2634" y="2472"/>
                  <a:pt x="2609" y="2491"/>
                </a:cubicBezTo>
                <a:cubicBezTo>
                  <a:pt x="2789" y="2459"/>
                  <a:pt x="2953" y="2378"/>
                  <a:pt x="3086" y="2263"/>
                </a:cubicBezTo>
                <a:cubicBezTo>
                  <a:pt x="3040" y="2147"/>
                  <a:pt x="2908" y="2077"/>
                  <a:pt x="2919" y="1925"/>
                </a:cubicBezTo>
                <a:cubicBezTo>
                  <a:pt x="2924" y="1876"/>
                  <a:pt x="2940" y="1840"/>
                  <a:pt x="2962" y="1814"/>
                </a:cubicBezTo>
                <a:close/>
                <a:moveTo>
                  <a:pt x="1066" y="1768"/>
                </a:moveTo>
                <a:lnTo>
                  <a:pt x="3832" y="1768"/>
                </a:lnTo>
                <a:lnTo>
                  <a:pt x="3832" y="1187"/>
                </a:lnTo>
                <a:lnTo>
                  <a:pt x="1066" y="1187"/>
                </a:lnTo>
                <a:lnTo>
                  <a:pt x="1066" y="1768"/>
                </a:lnTo>
                <a:close/>
                <a:moveTo>
                  <a:pt x="1167" y="1288"/>
                </a:moveTo>
                <a:lnTo>
                  <a:pt x="3731" y="1288"/>
                </a:lnTo>
                <a:lnTo>
                  <a:pt x="3731" y="1667"/>
                </a:lnTo>
                <a:lnTo>
                  <a:pt x="1167" y="1667"/>
                </a:lnTo>
                <a:lnTo>
                  <a:pt x="1167" y="1288"/>
                </a:lnTo>
                <a:close/>
                <a:moveTo>
                  <a:pt x="1298" y="1380"/>
                </a:moveTo>
                <a:lnTo>
                  <a:pt x="2035" y="1380"/>
                </a:lnTo>
                <a:lnTo>
                  <a:pt x="2035" y="1583"/>
                </a:lnTo>
                <a:lnTo>
                  <a:pt x="1298" y="1583"/>
                </a:lnTo>
                <a:lnTo>
                  <a:pt x="1298" y="1380"/>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21" name="Relative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F9661EA-EFD4-4AF2-8BF8-5E8F098598AD}"/>
              </a:ext>
            </a:extLst>
          </p:cNvPr>
          <p:cNvSpPr>
            <a:spLocks/>
          </p:cNvSpPr>
          <p:nvPr/>
        </p:nvSpPr>
        <p:spPr bwMode="gray">
          <a:xfrm>
            <a:off x="3473458" y="4624846"/>
            <a:ext cx="4527592" cy="218388"/>
          </a:xfrm>
          <a:prstGeom prst="rect">
            <a:avLst/>
          </a:prstGeom>
          <a:solidFill>
            <a:srgbClr val="BEE9EE"/>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1D1D1A"/>
              </a:solidFill>
              <a:latin typeface="Huawei Sans" panose="020C0503030203020204" pitchFamily="34" charset="0"/>
              <a:ea typeface="方正兰亭黑简体" panose="02000000000000000000" pitchFamily="2" charset="-122"/>
            </a:endParaRPr>
          </a:p>
        </p:txBody>
      </p:sp>
      <p:sp>
        <p:nvSpPr>
          <p:cNvPr id="22" name="Relative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F9661EA-EFD4-4AF2-8BF8-5E8F098598AD}"/>
              </a:ext>
            </a:extLst>
          </p:cNvPr>
          <p:cNvSpPr>
            <a:spLocks/>
          </p:cNvSpPr>
          <p:nvPr/>
        </p:nvSpPr>
        <p:spPr bwMode="gray">
          <a:xfrm>
            <a:off x="7923319" y="4624846"/>
            <a:ext cx="1764128" cy="218388"/>
          </a:xfrm>
          <a:prstGeom prst="rect">
            <a:avLst/>
          </a:prstGeom>
          <a:solidFill>
            <a:srgbClr val="D9D9D9"/>
          </a:solidFill>
          <a:ln w="12700" cap="flat" cmpd="sng" algn="ctr">
            <a:no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1D1D1A"/>
              </a:solidFill>
              <a:latin typeface="Huawei Sans" panose="020C0503030203020204" pitchFamily="34" charset="0"/>
              <a:ea typeface="方正兰亭黑简体" panose="02000000000000000000" pitchFamily="2" charset="-122"/>
            </a:endParaRPr>
          </a:p>
        </p:txBody>
      </p:sp>
      <p:sp>
        <p:nvSpPr>
          <p:cNvPr id="23"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gray">
          <a:xfrm>
            <a:off x="7860837" y="4570249"/>
            <a:ext cx="270917" cy="272985"/>
          </a:xfrm>
          <a:prstGeom prst="ellipse">
            <a:avLst/>
          </a:prstGeom>
          <a:solidFill>
            <a:srgbClr val="56C4D2"/>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FFFFFF"/>
              </a:solidFill>
              <a:latin typeface="Huawei Sans" panose="020C0503030203020204" pitchFamily="34" charset="0"/>
              <a:ea typeface="方正兰亭黑简体" panose="02000000000000000000" pitchFamily="2" charset="-122"/>
            </a:endParaRPr>
          </a:p>
        </p:txBody>
      </p:sp>
      <p:sp>
        <p:nvSpPr>
          <p:cNvPr id="25" name="圆角矩形 24"/>
          <p:cNvSpPr/>
          <p:nvPr/>
        </p:nvSpPr>
        <p:spPr bwMode="gray">
          <a:xfrm>
            <a:off x="4256014" y="3711845"/>
            <a:ext cx="766213" cy="35985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FFFFFF"/>
                </a:solidFill>
                <a:latin typeface="Huawei Sans" panose="020C0503030203020204" pitchFamily="34" charset="0"/>
              </a:rPr>
              <a:t>Step 1</a:t>
            </a:r>
            <a:endParaRPr lang="en-US" altLang="zh-CN" sz="15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bwMode="gray">
          <a:xfrm>
            <a:off x="5934601" y="3711845"/>
            <a:ext cx="766213" cy="35985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FFFFFF"/>
                </a:solidFill>
                <a:latin typeface="Huawei Sans" panose="020C0503030203020204" pitchFamily="34" charset="0"/>
              </a:rPr>
              <a:t>Step 2</a:t>
            </a:r>
            <a:endParaRPr lang="en-US" altLang="zh-CN" sz="15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bwMode="gray">
          <a:xfrm>
            <a:off x="7613187" y="3711845"/>
            <a:ext cx="766213" cy="35985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FFFFFF"/>
                </a:solidFill>
                <a:latin typeface="Huawei Sans" panose="020C0503030203020204" pitchFamily="34" charset="0"/>
              </a:rPr>
              <a:t>Step 3</a:t>
            </a:r>
            <a:endParaRPr lang="en-US" altLang="zh-CN" sz="15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9291775" y="3711845"/>
            <a:ext cx="766213" cy="359859"/>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FFFFFF"/>
                </a:solidFill>
                <a:latin typeface="Huawei Sans" panose="020C0503030203020204" pitchFamily="34" charset="0"/>
              </a:rPr>
              <a:t>Step 4</a:t>
            </a:r>
            <a:endParaRPr lang="en-US" altLang="zh-CN" sz="15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gray">
          <a:xfrm>
            <a:off x="4503663" y="4570249"/>
            <a:ext cx="270917" cy="272985"/>
          </a:xfrm>
          <a:prstGeom prst="ellipse">
            <a:avLst/>
          </a:prstGeom>
          <a:solidFill>
            <a:srgbClr val="56C4D2"/>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FFFFFF"/>
              </a:solidFill>
              <a:latin typeface="Huawei Sans" panose="020C0503030203020204" pitchFamily="34" charset="0"/>
              <a:ea typeface="方正兰亭黑简体" panose="02000000000000000000" pitchFamily="2" charset="-122"/>
            </a:endParaRPr>
          </a:p>
        </p:txBody>
      </p:sp>
      <p:sp>
        <p:nvSpPr>
          <p:cNvPr id="30"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gray">
          <a:xfrm>
            <a:off x="6182250" y="4570249"/>
            <a:ext cx="270917" cy="272985"/>
          </a:xfrm>
          <a:prstGeom prst="ellipse">
            <a:avLst/>
          </a:prstGeom>
          <a:solidFill>
            <a:srgbClr val="56C4D2"/>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FFFFFF"/>
              </a:solidFill>
              <a:latin typeface="Huawei Sans" panose="020C0503030203020204" pitchFamily="34" charset="0"/>
              <a:ea typeface="方正兰亭黑简体" panose="02000000000000000000" pitchFamily="2" charset="-122"/>
            </a:endParaRPr>
          </a:p>
        </p:txBody>
      </p:sp>
      <p:cxnSp>
        <p:nvCxnSpPr>
          <p:cNvPr id="31" name="直接连接符 30"/>
          <p:cNvCxnSpPr>
            <a:stCxn id="25" idx="2"/>
            <a:endCxn id="29" idx="0"/>
          </p:cNvCxnSpPr>
          <p:nvPr/>
        </p:nvCxnSpPr>
        <p:spPr bwMode="gray">
          <a:xfrm>
            <a:off x="4639121" y="4071705"/>
            <a:ext cx="1" cy="498546"/>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6" idx="2"/>
            <a:endCxn id="30" idx="0"/>
          </p:cNvCxnSpPr>
          <p:nvPr/>
        </p:nvCxnSpPr>
        <p:spPr bwMode="gray">
          <a:xfrm>
            <a:off x="6317708" y="4071705"/>
            <a:ext cx="1" cy="498546"/>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7" idx="2"/>
            <a:endCxn id="23" idx="0"/>
          </p:cNvCxnSpPr>
          <p:nvPr/>
        </p:nvCxnSpPr>
        <p:spPr bwMode="gray">
          <a:xfrm>
            <a:off x="7996295" y="4071705"/>
            <a:ext cx="1" cy="498546"/>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sp>
        <p:nvSpPr>
          <p:cNvPr id="34"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gray">
          <a:xfrm>
            <a:off x="9539425" y="4570249"/>
            <a:ext cx="270917" cy="272985"/>
          </a:xfrm>
          <a:prstGeom prst="ellipse">
            <a:avLst/>
          </a:prstGeom>
          <a:solidFill>
            <a:srgbClr val="56C4D2"/>
          </a:solidFill>
          <a:ln w="12700" cap="flat" cmpd="sng" algn="ctr">
            <a:solidFill>
              <a:srgbClr val="56C4D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599" kern="0" dirty="0">
              <a:solidFill>
                <a:srgbClr val="FFFFFF"/>
              </a:solidFill>
              <a:latin typeface="Huawei Sans" panose="020C0503030203020204" pitchFamily="34" charset="0"/>
              <a:ea typeface="方正兰亭黑简体" panose="02000000000000000000" pitchFamily="2" charset="-122"/>
            </a:endParaRPr>
          </a:p>
        </p:txBody>
      </p:sp>
      <p:cxnSp>
        <p:nvCxnSpPr>
          <p:cNvPr id="35" name="直接连接符 34"/>
          <p:cNvCxnSpPr>
            <a:stCxn id="28" idx="2"/>
            <a:endCxn id="34" idx="0"/>
          </p:cNvCxnSpPr>
          <p:nvPr/>
        </p:nvCxnSpPr>
        <p:spPr bwMode="gray">
          <a:xfrm>
            <a:off x="9674883" y="4071705"/>
            <a:ext cx="1" cy="498546"/>
          </a:xfrm>
          <a:prstGeom prst="line">
            <a:avLst/>
          </a:prstGeom>
          <a:ln w="19050">
            <a:solidFill>
              <a:srgbClr val="56C4D2"/>
            </a:solidFill>
            <a:prstDash val="sysDot"/>
          </a:ln>
        </p:spPr>
        <p:style>
          <a:lnRef idx="1">
            <a:schemeClr val="accent1"/>
          </a:lnRef>
          <a:fillRef idx="0">
            <a:schemeClr val="accent1"/>
          </a:fillRef>
          <a:effectRef idx="0">
            <a:schemeClr val="accent1"/>
          </a:effectRef>
          <a:fontRef idx="minor">
            <a:schemeClr val="tx1"/>
          </a:fontRef>
        </p:style>
      </p:cxnSp>
      <p:sp>
        <p:nvSpPr>
          <p:cNvPr id="36"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9945799" y="4460105"/>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599" b="1" dirty="0">
                <a:solidFill>
                  <a:schemeClr val="bg1">
                    <a:lumMod val="50000"/>
                  </a:schemeClr>
                </a:solidFill>
                <a:latin typeface="Huawei Sans" panose="020C0503030203020204" pitchFamily="34" charset="0"/>
              </a:rPr>
              <a:t>75% completed</a:t>
            </a:r>
            <a:endParaRPr lang="en-US" altLang="zh-CN" sz="1599" b="1" dirty="0">
              <a:solidFill>
                <a:schemeClr val="bg1">
                  <a:lumMod val="50000"/>
                </a:schemeClr>
              </a:solidFill>
              <a:latin typeface="Huawei Sans" panose="020C0503030203020204" pitchFamily="34" charset="0"/>
            </a:endParaRPr>
          </a:p>
        </p:txBody>
      </p:sp>
      <p:cxnSp>
        <p:nvCxnSpPr>
          <p:cNvPr id="37" name="直接箭头连接符 36"/>
          <p:cNvCxnSpPr/>
          <p:nvPr/>
        </p:nvCxnSpPr>
        <p:spPr bwMode="gray">
          <a:xfrm flipH="1">
            <a:off x="6609438" y="5246406"/>
            <a:ext cx="1251398"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8"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5440041" y="5385323"/>
            <a:ext cx="3902057"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399" dirty="0">
                <a:latin typeface="Huawei Sans" panose="020C0503030203020204" pitchFamily="34" charset="0"/>
              </a:rPr>
              <a:t>If the migration fails, roll back the network</a:t>
            </a:r>
            <a:endParaRPr lang="en-US" altLang="zh-CN" sz="1399" dirty="0">
              <a:latin typeface="Huawei Sans" panose="020C0503030203020204" pitchFamily="34" charset="0"/>
            </a:endParaRPr>
          </a:p>
          <a:p>
            <a:pPr algn="ctr" eaLnBrk="1" fontAlgn="ctr" hangingPunct="1">
              <a:lnSpc>
                <a:spcPct val="100000"/>
              </a:lnSpc>
              <a:spcBef>
                <a:spcPct val="0"/>
              </a:spcBef>
            </a:pPr>
            <a:r>
              <a:rPr lang="en-US" sz="1399" dirty="0">
                <a:latin typeface="Huawei Sans" panose="020C0503030203020204" pitchFamily="34" charset="0"/>
              </a:rPr>
              <a:t>to the status before step 2 is performed.</a:t>
            </a:r>
            <a:endParaRPr lang="en-US" altLang="zh-CN" sz="1399" dirty="0">
              <a:latin typeface="Huawei Sans" panose="020C0503030203020204" pitchFamily="34" charset="0"/>
            </a:endParaRPr>
          </a:p>
        </p:txBody>
      </p:sp>
      <p:sp>
        <p:nvSpPr>
          <p:cNvPr id="42" name="五边形 39"/>
          <p:cNvSpPr/>
          <p:nvPr/>
        </p:nvSpPr>
        <p:spPr bwMode="gray">
          <a:xfrm>
            <a:off x="7152927" y="112226"/>
            <a:ext cx="1626050" cy="213037"/>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Preparation Phase</a:t>
            </a:r>
            <a:endParaRPr lang="en-US" altLang="zh-CN" sz="1200" dirty="0">
              <a:latin typeface="Huawei Sans" panose="020C0503030203020204" pitchFamily="34" charset="0"/>
              <a:sym typeface="Huawei Sans" panose="020C0503030203020204" pitchFamily="34" charset="0"/>
            </a:endParaRPr>
          </a:p>
        </p:txBody>
      </p:sp>
      <p:sp>
        <p:nvSpPr>
          <p:cNvPr id="43" name="燕尾形 40"/>
          <p:cNvSpPr/>
          <p:nvPr/>
        </p:nvSpPr>
        <p:spPr bwMode="gray">
          <a:xfrm>
            <a:off x="8686800" y="112226"/>
            <a:ext cx="1908191"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Implementation Phase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4"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1966484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Migration test</a:t>
            </a:r>
            <a:endParaRPr lang="en-US" altLang="zh-CN" dirty="0">
              <a:sym typeface="Huawei Sans" panose="020C0503030203020204" pitchFamily="34" charset="0"/>
            </a:endParaRPr>
          </a:p>
        </p:txBody>
      </p:sp>
      <p:sp>
        <p:nvSpPr>
          <p:cNvPr id="53" name="文本占位符 3"/>
          <p:cNvSpPr>
            <a:spLocks noGrp="1"/>
          </p:cNvSpPr>
          <p:nvPr>
            <p:ph type="body" sz="quarter" idx="10"/>
          </p:nvPr>
        </p:nvSpPr>
        <p:spPr bwMode="gray">
          <a:xfrm>
            <a:off x="2211354" y="1052514"/>
            <a:ext cx="9537733" cy="4875042"/>
          </a:xfrm>
        </p:spPr>
        <p:txBody>
          <a:bodyPr/>
          <a:lstStyle/>
          <a:p>
            <a:r>
              <a:rPr lang="en-US" sz="1599" dirty="0"/>
              <a:t>After the migration is complete, you need to test the network and services from the following aspects to check whether the migration is successful:</a:t>
            </a:r>
            <a:endParaRPr lang="en-US" altLang="zh-CN" sz="1599" dirty="0">
              <a:sym typeface="Huawei Sans" panose="020C0503030203020204" pitchFamily="34" charset="0"/>
            </a:endParaRPr>
          </a:p>
          <a:p>
            <a:pPr lvl="1"/>
            <a:r>
              <a:rPr lang="en-US" sz="1399" dirty="0"/>
              <a:t>Network running status test: Collect dynamic data on the live network and compare the data with that before the migration.</a:t>
            </a:r>
            <a:endParaRPr lang="en-US" altLang="zh-CN" sz="1399" dirty="0">
              <a:sym typeface="Huawei Sans" panose="020C0503030203020204" pitchFamily="34" charset="0"/>
            </a:endParaRPr>
          </a:p>
          <a:p>
            <a:pPr lvl="1"/>
            <a:r>
              <a:rPr lang="en-US" sz="1399" dirty="0"/>
              <a:t>Service test: Perform the ping or </a:t>
            </a:r>
            <a:r>
              <a:rPr lang="en-US" sz="1399" dirty="0" err="1"/>
              <a:t>tracert</a:t>
            </a:r>
            <a:r>
              <a:rPr lang="en-US" sz="1399" dirty="0"/>
              <a:t> operation or use third-party software on the client side to check whether the network connectivity, delay, and jitter meet service requirements.</a:t>
            </a:r>
            <a:endParaRPr lang="en-US" altLang="zh-CN" sz="1399" dirty="0">
              <a:sym typeface="Huawei Sans" panose="020C0503030203020204" pitchFamily="34" charset="0"/>
            </a:endParaRPr>
          </a:p>
          <a:p>
            <a:pPr lvl="1"/>
            <a:r>
              <a:rPr lang="en-US" sz="1399" dirty="0"/>
              <a:t>Customer application test: Test customer applications carried by the network and check whether applications are normal.</a:t>
            </a:r>
            <a:endParaRPr lang="en-US" altLang="zh-CN" sz="1399"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gray">
          <a:xfrm>
            <a:off x="836816" y="1594671"/>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9965" tIns="46782" rIns="89965" bIns="46782"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sz="1399" dirty="0">
                <a:latin typeface="Huawei Sans" panose="020C0503030203020204" pitchFamily="34" charset="0"/>
              </a:rPr>
              <a:t>Snapshot before the migration</a:t>
            </a:r>
            <a:endParaRPr lang="en-US" altLang="zh-CN" sz="1399"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gray">
          <a:xfrm>
            <a:off x="836816" y="2549202"/>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dirty="0">
                <a:solidFill>
                  <a:schemeClr val="bg1">
                    <a:lumMod val="65000"/>
                  </a:schemeClr>
                </a:solidFill>
                <a:latin typeface="Huawei Sans" panose="020C0503030203020204" pitchFamily="34" charset="0"/>
              </a:rPr>
              <a:t>Migration implementation</a:t>
            </a:r>
            <a:endParaRPr lang="en-US" altLang="zh-CN" sz="1399"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gray">
          <a:xfrm>
            <a:off x="836816" y="3503733"/>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399" dirty="0">
                <a:solidFill>
                  <a:schemeClr val="bg1">
                    <a:lumMod val="65000"/>
                  </a:schemeClr>
                </a:solidFill>
                <a:latin typeface="Huawei Sans" panose="020C0503030203020204" pitchFamily="34" charset="0"/>
              </a:rPr>
              <a:t>Migration rollback</a:t>
            </a:r>
            <a:endParaRPr lang="en-US" altLang="zh-CN" sz="1399"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836816" y="4458264"/>
            <a:ext cx="1579775" cy="4416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399" b="1" dirty="0">
                <a:latin typeface="Huawei Sans" panose="020C0503030203020204" pitchFamily="34" charset="0"/>
              </a:rPr>
              <a:t>Migration test and check</a:t>
            </a:r>
            <a:endParaRPr lang="en-US" altLang="zh-CN" sz="1399" b="1" dirty="0">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266" y="1477173"/>
            <a:ext cx="0" cy="468941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338" y="449915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56C4D2"/>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sz="1799"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338" y="1633623"/>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338" y="2588800"/>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338" y="3543977"/>
            <a:ext cx="359859" cy="35985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11" fontAlgn="ctr"/>
            <a:endParaRPr lang="en-US" sz="1799" dirty="0">
              <a:latin typeface="Huawei Sans" panose="020C0503030203020204" pitchFamily="34" charset="0"/>
            </a:endParaRPr>
          </a:p>
        </p:txBody>
      </p:sp>
      <p:sp>
        <p:nvSpPr>
          <p:cNvPr id="47" name="backup_115800"/>
          <p:cNvSpPr>
            <a:spLocks/>
          </p:cNvSpPr>
          <p:nvPr/>
        </p:nvSpPr>
        <p:spPr bwMode="gray">
          <a:xfrm>
            <a:off x="572830" y="1729118"/>
            <a:ext cx="184875" cy="168866"/>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66931" h="607216">
                <a:moveTo>
                  <a:pt x="146525" y="485632"/>
                </a:moveTo>
                <a:cubicBezTo>
                  <a:pt x="151958" y="485632"/>
                  <a:pt x="156226" y="489992"/>
                  <a:pt x="156226" y="495320"/>
                </a:cubicBezTo>
                <a:lnTo>
                  <a:pt x="156226" y="551413"/>
                </a:lnTo>
                <a:lnTo>
                  <a:pt x="233452" y="586871"/>
                </a:lnTo>
                <a:lnTo>
                  <a:pt x="310678" y="551413"/>
                </a:lnTo>
                <a:lnTo>
                  <a:pt x="310678" y="495320"/>
                </a:lnTo>
                <a:cubicBezTo>
                  <a:pt x="310678" y="489992"/>
                  <a:pt x="315044" y="485632"/>
                  <a:pt x="320380" y="485632"/>
                </a:cubicBezTo>
                <a:cubicBezTo>
                  <a:pt x="325715" y="485632"/>
                  <a:pt x="330081" y="489992"/>
                  <a:pt x="330081" y="495320"/>
                </a:cubicBezTo>
                <a:lnTo>
                  <a:pt x="330081" y="542500"/>
                </a:lnTo>
                <a:lnTo>
                  <a:pt x="347641" y="534459"/>
                </a:lnTo>
                <a:cubicBezTo>
                  <a:pt x="352492" y="532231"/>
                  <a:pt x="358313" y="534362"/>
                  <a:pt x="360545" y="539206"/>
                </a:cubicBezTo>
                <a:cubicBezTo>
                  <a:pt x="362776" y="544050"/>
                  <a:pt x="360642" y="549766"/>
                  <a:pt x="355791" y="552091"/>
                </a:cubicBezTo>
                <a:lnTo>
                  <a:pt x="237527" y="606344"/>
                </a:lnTo>
                <a:cubicBezTo>
                  <a:pt x="236266" y="606925"/>
                  <a:pt x="234907" y="607216"/>
                  <a:pt x="233452" y="607216"/>
                </a:cubicBezTo>
                <a:cubicBezTo>
                  <a:pt x="232094" y="607216"/>
                  <a:pt x="230736" y="606925"/>
                  <a:pt x="229474" y="606344"/>
                </a:cubicBezTo>
                <a:lnTo>
                  <a:pt x="111210" y="552091"/>
                </a:lnTo>
                <a:cubicBezTo>
                  <a:pt x="106359" y="549766"/>
                  <a:pt x="104225" y="544050"/>
                  <a:pt x="106456" y="539206"/>
                </a:cubicBezTo>
                <a:cubicBezTo>
                  <a:pt x="108688" y="534362"/>
                  <a:pt x="114412" y="532231"/>
                  <a:pt x="119360" y="534459"/>
                </a:cubicBezTo>
                <a:lnTo>
                  <a:pt x="136823" y="542500"/>
                </a:lnTo>
                <a:lnTo>
                  <a:pt x="136823" y="495320"/>
                </a:lnTo>
                <a:cubicBezTo>
                  <a:pt x="136823" y="489992"/>
                  <a:pt x="141189" y="485632"/>
                  <a:pt x="146525" y="485632"/>
                </a:cubicBezTo>
                <a:close/>
                <a:moveTo>
                  <a:pt x="108637" y="369340"/>
                </a:moveTo>
                <a:lnTo>
                  <a:pt x="358224" y="369340"/>
                </a:lnTo>
                <a:cubicBezTo>
                  <a:pt x="363561" y="369340"/>
                  <a:pt x="367928" y="373706"/>
                  <a:pt x="367928" y="379043"/>
                </a:cubicBezTo>
                <a:cubicBezTo>
                  <a:pt x="367928" y="384380"/>
                  <a:pt x="363561" y="388746"/>
                  <a:pt x="358224" y="388746"/>
                </a:cubicBezTo>
                <a:lnTo>
                  <a:pt x="108637" y="388746"/>
                </a:lnTo>
                <a:cubicBezTo>
                  <a:pt x="103300" y="388746"/>
                  <a:pt x="98933" y="384380"/>
                  <a:pt x="98933" y="379043"/>
                </a:cubicBezTo>
                <a:cubicBezTo>
                  <a:pt x="98933" y="373706"/>
                  <a:pt x="103300" y="369340"/>
                  <a:pt x="108637" y="369340"/>
                </a:cubicBezTo>
                <a:close/>
                <a:moveTo>
                  <a:pt x="108637" y="330599"/>
                </a:moveTo>
                <a:lnTo>
                  <a:pt x="358224" y="330599"/>
                </a:lnTo>
                <a:cubicBezTo>
                  <a:pt x="363561" y="330599"/>
                  <a:pt x="367928" y="334965"/>
                  <a:pt x="367928" y="340302"/>
                </a:cubicBezTo>
                <a:cubicBezTo>
                  <a:pt x="367928" y="345639"/>
                  <a:pt x="363561" y="350005"/>
                  <a:pt x="358224" y="350005"/>
                </a:cubicBezTo>
                <a:lnTo>
                  <a:pt x="108637" y="350005"/>
                </a:lnTo>
                <a:cubicBezTo>
                  <a:pt x="103300" y="350005"/>
                  <a:pt x="98933" y="345639"/>
                  <a:pt x="98933" y="340302"/>
                </a:cubicBezTo>
                <a:cubicBezTo>
                  <a:pt x="98933" y="334965"/>
                  <a:pt x="103300" y="330599"/>
                  <a:pt x="108637" y="330599"/>
                </a:cubicBezTo>
                <a:close/>
                <a:moveTo>
                  <a:pt x="147448" y="254600"/>
                </a:moveTo>
                <a:lnTo>
                  <a:pt x="397035" y="254600"/>
                </a:lnTo>
                <a:cubicBezTo>
                  <a:pt x="402372" y="254600"/>
                  <a:pt x="406739" y="258864"/>
                  <a:pt x="406739" y="264291"/>
                </a:cubicBezTo>
                <a:lnTo>
                  <a:pt x="406739" y="417794"/>
                </a:lnTo>
                <a:cubicBezTo>
                  <a:pt x="406739" y="423124"/>
                  <a:pt x="402372" y="427485"/>
                  <a:pt x="397035" y="427485"/>
                </a:cubicBezTo>
                <a:cubicBezTo>
                  <a:pt x="391698" y="427485"/>
                  <a:pt x="387331" y="423124"/>
                  <a:pt x="387331" y="417794"/>
                </a:cubicBezTo>
                <a:lnTo>
                  <a:pt x="387331" y="273982"/>
                </a:lnTo>
                <a:lnTo>
                  <a:pt x="147448" y="273982"/>
                </a:lnTo>
                <a:cubicBezTo>
                  <a:pt x="142111" y="273982"/>
                  <a:pt x="137744" y="269621"/>
                  <a:pt x="137744" y="264291"/>
                </a:cubicBezTo>
                <a:cubicBezTo>
                  <a:pt x="137744" y="258864"/>
                  <a:pt x="142111" y="254600"/>
                  <a:pt x="147448" y="254600"/>
                </a:cubicBezTo>
                <a:close/>
                <a:moveTo>
                  <a:pt x="69825" y="254600"/>
                </a:moveTo>
                <a:lnTo>
                  <a:pt x="108635" y="254600"/>
                </a:lnTo>
                <a:cubicBezTo>
                  <a:pt x="114069" y="254600"/>
                  <a:pt x="118338" y="258864"/>
                  <a:pt x="118338" y="264291"/>
                </a:cubicBezTo>
                <a:cubicBezTo>
                  <a:pt x="118338" y="269621"/>
                  <a:pt x="114069" y="273982"/>
                  <a:pt x="108635" y="273982"/>
                </a:cubicBezTo>
                <a:lnTo>
                  <a:pt x="79527" y="273982"/>
                </a:lnTo>
                <a:lnTo>
                  <a:pt x="79527" y="417794"/>
                </a:lnTo>
                <a:cubicBezTo>
                  <a:pt x="79527" y="423124"/>
                  <a:pt x="75258" y="427485"/>
                  <a:pt x="69825" y="427485"/>
                </a:cubicBezTo>
                <a:cubicBezTo>
                  <a:pt x="64488" y="427485"/>
                  <a:pt x="60122" y="423124"/>
                  <a:pt x="60122" y="417794"/>
                </a:cubicBezTo>
                <a:lnTo>
                  <a:pt x="60122" y="264291"/>
                </a:lnTo>
                <a:cubicBezTo>
                  <a:pt x="60122" y="258864"/>
                  <a:pt x="64488" y="254600"/>
                  <a:pt x="69825" y="254600"/>
                </a:cubicBezTo>
                <a:close/>
                <a:moveTo>
                  <a:pt x="130900" y="19378"/>
                </a:moveTo>
                <a:lnTo>
                  <a:pt x="130900" y="183700"/>
                </a:lnTo>
                <a:lnTo>
                  <a:pt x="336128" y="183700"/>
                </a:lnTo>
                <a:lnTo>
                  <a:pt x="336128" y="19378"/>
                </a:lnTo>
                <a:lnTo>
                  <a:pt x="243169" y="19378"/>
                </a:lnTo>
                <a:lnTo>
                  <a:pt x="243169" y="143976"/>
                </a:lnTo>
                <a:lnTo>
                  <a:pt x="297314" y="143976"/>
                </a:lnTo>
                <a:lnTo>
                  <a:pt x="297314" y="48444"/>
                </a:lnTo>
                <a:cubicBezTo>
                  <a:pt x="297314" y="43115"/>
                  <a:pt x="301681" y="38755"/>
                  <a:pt x="307018" y="38755"/>
                </a:cubicBezTo>
                <a:cubicBezTo>
                  <a:pt x="312355" y="38755"/>
                  <a:pt x="316721" y="43115"/>
                  <a:pt x="316721" y="48444"/>
                </a:cubicBezTo>
                <a:lnTo>
                  <a:pt x="316721" y="153665"/>
                </a:lnTo>
                <a:cubicBezTo>
                  <a:pt x="316721" y="158994"/>
                  <a:pt x="312355" y="163353"/>
                  <a:pt x="307018" y="163353"/>
                </a:cubicBezTo>
                <a:lnTo>
                  <a:pt x="233466" y="163353"/>
                </a:lnTo>
                <a:cubicBezTo>
                  <a:pt x="228129" y="163353"/>
                  <a:pt x="223762" y="158994"/>
                  <a:pt x="223762" y="153665"/>
                </a:cubicBezTo>
                <a:lnTo>
                  <a:pt x="223762" y="19378"/>
                </a:lnTo>
                <a:close/>
                <a:moveTo>
                  <a:pt x="19407" y="19378"/>
                </a:moveTo>
                <a:lnTo>
                  <a:pt x="19407" y="446848"/>
                </a:lnTo>
                <a:lnTo>
                  <a:pt x="447524" y="446848"/>
                </a:lnTo>
                <a:lnTo>
                  <a:pt x="447524" y="73247"/>
                </a:lnTo>
                <a:lnTo>
                  <a:pt x="393573" y="19378"/>
                </a:lnTo>
                <a:lnTo>
                  <a:pt x="355535" y="19378"/>
                </a:lnTo>
                <a:lnTo>
                  <a:pt x="355535" y="193389"/>
                </a:lnTo>
                <a:cubicBezTo>
                  <a:pt x="355535" y="198718"/>
                  <a:pt x="351169" y="203078"/>
                  <a:pt x="345832" y="203078"/>
                </a:cubicBezTo>
                <a:lnTo>
                  <a:pt x="121196" y="203078"/>
                </a:lnTo>
                <a:cubicBezTo>
                  <a:pt x="115762" y="203078"/>
                  <a:pt x="111493" y="198718"/>
                  <a:pt x="111493" y="193389"/>
                </a:cubicBezTo>
                <a:lnTo>
                  <a:pt x="111493" y="19378"/>
                </a:lnTo>
                <a:close/>
                <a:moveTo>
                  <a:pt x="9703" y="0"/>
                </a:moveTo>
                <a:lnTo>
                  <a:pt x="397551" y="0"/>
                </a:lnTo>
                <a:cubicBezTo>
                  <a:pt x="400171" y="0"/>
                  <a:pt x="402597" y="1066"/>
                  <a:pt x="404441" y="2810"/>
                </a:cubicBezTo>
                <a:lnTo>
                  <a:pt x="464117" y="62396"/>
                </a:lnTo>
                <a:cubicBezTo>
                  <a:pt x="465961" y="64237"/>
                  <a:pt x="466931" y="66659"/>
                  <a:pt x="466931" y="69275"/>
                </a:cubicBezTo>
                <a:lnTo>
                  <a:pt x="466931" y="456537"/>
                </a:lnTo>
                <a:cubicBezTo>
                  <a:pt x="466931" y="461866"/>
                  <a:pt x="462662" y="466226"/>
                  <a:pt x="457228" y="466226"/>
                </a:cubicBezTo>
                <a:lnTo>
                  <a:pt x="9703" y="466226"/>
                </a:lnTo>
                <a:cubicBezTo>
                  <a:pt x="4366" y="466226"/>
                  <a:pt x="0" y="461866"/>
                  <a:pt x="0" y="456537"/>
                </a:cubicBezTo>
                <a:lnTo>
                  <a:pt x="0" y="9689"/>
                </a:lnTo>
                <a:cubicBezTo>
                  <a:pt x="0" y="4360"/>
                  <a:pt x="4366" y="0"/>
                  <a:pt x="9703" y="0"/>
                </a:cubicBezTo>
                <a:close/>
              </a:path>
            </a:pathLst>
          </a:custGeom>
          <a:solidFill>
            <a:schemeClr val="bg1"/>
          </a:solidFill>
          <a:ln>
            <a:solidFill>
              <a:schemeClr val="bg1"/>
            </a:solidFill>
          </a:ln>
        </p:spPr>
        <p:txBody>
          <a:bodyPr/>
          <a:lstStyle/>
          <a:p>
            <a:pPr fontAlgn="ctr"/>
            <a:endParaRPr lang="en-US" altLang="zh-CN" sz="1799" dirty="0">
              <a:latin typeface="Huawei Sans" panose="020C0503030203020204" pitchFamily="34" charset="0"/>
            </a:endParaRPr>
          </a:p>
        </p:txBody>
      </p:sp>
      <p:sp>
        <p:nvSpPr>
          <p:cNvPr id="48" name="iconfont-10123-4910640"/>
          <p:cNvSpPr>
            <a:spLocks/>
          </p:cNvSpPr>
          <p:nvPr/>
        </p:nvSpPr>
        <p:spPr bwMode="gray">
          <a:xfrm>
            <a:off x="585551" y="2679787"/>
            <a:ext cx="202967" cy="202673"/>
          </a:xfrm>
          <a:custGeom>
            <a:avLst/>
            <a:gdLst>
              <a:gd name="T0" fmla="*/ 6400 w 8106"/>
              <a:gd name="T1" fmla="*/ 3876 h 8534"/>
              <a:gd name="T2" fmla="*/ 5973 w 8106"/>
              <a:gd name="T3" fmla="*/ 3840 h 8534"/>
              <a:gd name="T4" fmla="*/ 5973 w 8106"/>
              <a:gd name="T5" fmla="*/ 640 h 8534"/>
              <a:gd name="T6" fmla="*/ 5760 w 8106"/>
              <a:gd name="T7" fmla="*/ 427 h 8534"/>
              <a:gd name="T8" fmla="*/ 640 w 8106"/>
              <a:gd name="T9" fmla="*/ 427 h 8534"/>
              <a:gd name="T10" fmla="*/ 426 w 8106"/>
              <a:gd name="T11" fmla="*/ 640 h 8534"/>
              <a:gd name="T12" fmla="*/ 426 w 8106"/>
              <a:gd name="T13" fmla="*/ 7040 h 8534"/>
              <a:gd name="T14" fmla="*/ 640 w 8106"/>
              <a:gd name="T15" fmla="*/ 7254 h 8534"/>
              <a:gd name="T16" fmla="*/ 3559 w 8106"/>
              <a:gd name="T17" fmla="*/ 7254 h 8534"/>
              <a:gd name="T18" fmla="*/ 3755 w 8106"/>
              <a:gd name="T19" fmla="*/ 7680 h 8534"/>
              <a:gd name="T20" fmla="*/ 426 w 8106"/>
              <a:gd name="T21" fmla="*/ 7680 h 8534"/>
              <a:gd name="T22" fmla="*/ 0 w 8106"/>
              <a:gd name="T23" fmla="*/ 7254 h 8534"/>
              <a:gd name="T24" fmla="*/ 0 w 8106"/>
              <a:gd name="T25" fmla="*/ 427 h 8534"/>
              <a:gd name="T26" fmla="*/ 426 w 8106"/>
              <a:gd name="T27" fmla="*/ 0 h 8534"/>
              <a:gd name="T28" fmla="*/ 5973 w 8106"/>
              <a:gd name="T29" fmla="*/ 0 h 8534"/>
              <a:gd name="T30" fmla="*/ 6400 w 8106"/>
              <a:gd name="T31" fmla="*/ 427 h 8534"/>
              <a:gd name="T32" fmla="*/ 6400 w 8106"/>
              <a:gd name="T33" fmla="*/ 3876 h 8534"/>
              <a:gd name="T34" fmla="*/ 1493 w 8106"/>
              <a:gd name="T35" fmla="*/ 1707 h 8534"/>
              <a:gd name="T36" fmla="*/ 4906 w 8106"/>
              <a:gd name="T37" fmla="*/ 1707 h 8534"/>
              <a:gd name="T38" fmla="*/ 5120 w 8106"/>
              <a:gd name="T39" fmla="*/ 1920 h 8534"/>
              <a:gd name="T40" fmla="*/ 4906 w 8106"/>
              <a:gd name="T41" fmla="*/ 2134 h 8534"/>
              <a:gd name="T42" fmla="*/ 1493 w 8106"/>
              <a:gd name="T43" fmla="*/ 2134 h 8534"/>
              <a:gd name="T44" fmla="*/ 1280 w 8106"/>
              <a:gd name="T45" fmla="*/ 1920 h 8534"/>
              <a:gd name="T46" fmla="*/ 1493 w 8106"/>
              <a:gd name="T47" fmla="*/ 1707 h 8534"/>
              <a:gd name="T48" fmla="*/ 1493 w 8106"/>
              <a:gd name="T49" fmla="*/ 2987 h 8534"/>
              <a:gd name="T50" fmla="*/ 4906 w 8106"/>
              <a:gd name="T51" fmla="*/ 2987 h 8534"/>
              <a:gd name="T52" fmla="*/ 5120 w 8106"/>
              <a:gd name="T53" fmla="*/ 3200 h 8534"/>
              <a:gd name="T54" fmla="*/ 4906 w 8106"/>
              <a:gd name="T55" fmla="*/ 3414 h 8534"/>
              <a:gd name="T56" fmla="*/ 1493 w 8106"/>
              <a:gd name="T57" fmla="*/ 3414 h 8534"/>
              <a:gd name="T58" fmla="*/ 1280 w 8106"/>
              <a:gd name="T59" fmla="*/ 3200 h 8534"/>
              <a:gd name="T60" fmla="*/ 1493 w 8106"/>
              <a:gd name="T61" fmla="*/ 2987 h 8534"/>
              <a:gd name="T62" fmla="*/ 1493 w 8106"/>
              <a:gd name="T63" fmla="*/ 4480 h 8534"/>
              <a:gd name="T64" fmla="*/ 3413 w 8106"/>
              <a:gd name="T65" fmla="*/ 4480 h 8534"/>
              <a:gd name="T66" fmla="*/ 3626 w 8106"/>
              <a:gd name="T67" fmla="*/ 4694 h 8534"/>
              <a:gd name="T68" fmla="*/ 3413 w 8106"/>
              <a:gd name="T69" fmla="*/ 4907 h 8534"/>
              <a:gd name="T70" fmla="*/ 1493 w 8106"/>
              <a:gd name="T71" fmla="*/ 4907 h 8534"/>
              <a:gd name="T72" fmla="*/ 1280 w 8106"/>
              <a:gd name="T73" fmla="*/ 4694 h 8534"/>
              <a:gd name="T74" fmla="*/ 1493 w 8106"/>
              <a:gd name="T75" fmla="*/ 4480 h 8534"/>
              <a:gd name="T76" fmla="*/ 1493 w 8106"/>
              <a:gd name="T77" fmla="*/ 5547 h 8534"/>
              <a:gd name="T78" fmla="*/ 2773 w 8106"/>
              <a:gd name="T79" fmla="*/ 5547 h 8534"/>
              <a:gd name="T80" fmla="*/ 2986 w 8106"/>
              <a:gd name="T81" fmla="*/ 5760 h 8534"/>
              <a:gd name="T82" fmla="*/ 2773 w 8106"/>
              <a:gd name="T83" fmla="*/ 5974 h 8534"/>
              <a:gd name="T84" fmla="*/ 1493 w 8106"/>
              <a:gd name="T85" fmla="*/ 5974 h 8534"/>
              <a:gd name="T86" fmla="*/ 1280 w 8106"/>
              <a:gd name="T87" fmla="*/ 5760 h 8534"/>
              <a:gd name="T88" fmla="*/ 1493 w 8106"/>
              <a:gd name="T89" fmla="*/ 5547 h 8534"/>
              <a:gd name="T90" fmla="*/ 5973 w 8106"/>
              <a:gd name="T91" fmla="*/ 8534 h 8534"/>
              <a:gd name="T92" fmla="*/ 3840 w 8106"/>
              <a:gd name="T93" fmla="*/ 6400 h 8534"/>
              <a:gd name="T94" fmla="*/ 5973 w 8106"/>
              <a:gd name="T95" fmla="*/ 4267 h 8534"/>
              <a:gd name="T96" fmla="*/ 8106 w 8106"/>
              <a:gd name="T97" fmla="*/ 6400 h 8534"/>
              <a:gd name="T98" fmla="*/ 5973 w 8106"/>
              <a:gd name="T99" fmla="*/ 8534 h 8534"/>
              <a:gd name="T100" fmla="*/ 5973 w 8106"/>
              <a:gd name="T101" fmla="*/ 8107 h 8534"/>
              <a:gd name="T102" fmla="*/ 7680 w 8106"/>
              <a:gd name="T103" fmla="*/ 6400 h 8534"/>
              <a:gd name="T104" fmla="*/ 5973 w 8106"/>
              <a:gd name="T105" fmla="*/ 4694 h 8534"/>
              <a:gd name="T106" fmla="*/ 4266 w 8106"/>
              <a:gd name="T107" fmla="*/ 6400 h 8534"/>
              <a:gd name="T108" fmla="*/ 5973 w 8106"/>
              <a:gd name="T109" fmla="*/ 8107 h 8534"/>
              <a:gd name="T110" fmla="*/ 7040 w 8106"/>
              <a:gd name="T111" fmla="*/ 6400 h 8534"/>
              <a:gd name="T112" fmla="*/ 5333 w 8106"/>
              <a:gd name="T113" fmla="*/ 7254 h 8534"/>
              <a:gd name="T114" fmla="*/ 5333 w 8106"/>
              <a:gd name="T115" fmla="*/ 5547 h 8534"/>
              <a:gd name="T116" fmla="*/ 7040 w 8106"/>
              <a:gd name="T117" fmla="*/ 64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06" h="8534">
                <a:moveTo>
                  <a:pt x="6400" y="3876"/>
                </a:moveTo>
                <a:cubicBezTo>
                  <a:pt x="6261" y="3852"/>
                  <a:pt x="6118" y="3840"/>
                  <a:pt x="5973" y="3840"/>
                </a:cubicBezTo>
                <a:lnTo>
                  <a:pt x="5973" y="640"/>
                </a:lnTo>
                <a:cubicBezTo>
                  <a:pt x="5973" y="523"/>
                  <a:pt x="5877" y="427"/>
                  <a:pt x="5760" y="427"/>
                </a:cubicBezTo>
                <a:lnTo>
                  <a:pt x="640" y="427"/>
                </a:lnTo>
                <a:cubicBezTo>
                  <a:pt x="522" y="427"/>
                  <a:pt x="426" y="523"/>
                  <a:pt x="426" y="640"/>
                </a:cubicBezTo>
                <a:lnTo>
                  <a:pt x="426" y="7040"/>
                </a:lnTo>
                <a:cubicBezTo>
                  <a:pt x="426" y="7158"/>
                  <a:pt x="522" y="7254"/>
                  <a:pt x="640" y="7254"/>
                </a:cubicBezTo>
                <a:lnTo>
                  <a:pt x="3559" y="7254"/>
                </a:lnTo>
                <a:cubicBezTo>
                  <a:pt x="3611" y="7403"/>
                  <a:pt x="3678" y="7546"/>
                  <a:pt x="3755" y="7680"/>
                </a:cubicBezTo>
                <a:lnTo>
                  <a:pt x="426" y="7680"/>
                </a:lnTo>
                <a:cubicBezTo>
                  <a:pt x="191" y="7680"/>
                  <a:pt x="0" y="7489"/>
                  <a:pt x="0" y="7254"/>
                </a:cubicBezTo>
                <a:lnTo>
                  <a:pt x="0" y="427"/>
                </a:lnTo>
                <a:cubicBezTo>
                  <a:pt x="0" y="191"/>
                  <a:pt x="191" y="0"/>
                  <a:pt x="426" y="0"/>
                </a:cubicBezTo>
                <a:lnTo>
                  <a:pt x="5973" y="0"/>
                </a:lnTo>
                <a:cubicBezTo>
                  <a:pt x="6209" y="0"/>
                  <a:pt x="6400" y="191"/>
                  <a:pt x="6400" y="427"/>
                </a:cubicBezTo>
                <a:lnTo>
                  <a:pt x="6400" y="3876"/>
                </a:lnTo>
                <a:close/>
                <a:moveTo>
                  <a:pt x="1493" y="1707"/>
                </a:moveTo>
                <a:lnTo>
                  <a:pt x="4906" y="1707"/>
                </a:lnTo>
                <a:cubicBezTo>
                  <a:pt x="5024" y="1707"/>
                  <a:pt x="5120" y="1803"/>
                  <a:pt x="5120" y="1920"/>
                </a:cubicBezTo>
                <a:cubicBezTo>
                  <a:pt x="5120" y="2038"/>
                  <a:pt x="5024" y="2134"/>
                  <a:pt x="4906" y="2134"/>
                </a:cubicBezTo>
                <a:lnTo>
                  <a:pt x="1493" y="2134"/>
                </a:lnTo>
                <a:cubicBezTo>
                  <a:pt x="1375" y="2134"/>
                  <a:pt x="1280" y="2038"/>
                  <a:pt x="1280" y="1920"/>
                </a:cubicBezTo>
                <a:cubicBezTo>
                  <a:pt x="1280" y="1802"/>
                  <a:pt x="1375" y="1707"/>
                  <a:pt x="1493" y="1707"/>
                </a:cubicBezTo>
                <a:close/>
                <a:moveTo>
                  <a:pt x="1493" y="2987"/>
                </a:moveTo>
                <a:lnTo>
                  <a:pt x="4906" y="2987"/>
                </a:lnTo>
                <a:cubicBezTo>
                  <a:pt x="5024" y="2987"/>
                  <a:pt x="5120" y="3083"/>
                  <a:pt x="5120" y="3200"/>
                </a:cubicBezTo>
                <a:cubicBezTo>
                  <a:pt x="5120" y="3318"/>
                  <a:pt x="5024" y="3414"/>
                  <a:pt x="4906" y="3414"/>
                </a:cubicBezTo>
                <a:lnTo>
                  <a:pt x="1493" y="3414"/>
                </a:lnTo>
                <a:cubicBezTo>
                  <a:pt x="1375" y="3414"/>
                  <a:pt x="1280" y="3318"/>
                  <a:pt x="1280" y="3200"/>
                </a:cubicBezTo>
                <a:cubicBezTo>
                  <a:pt x="1280" y="3083"/>
                  <a:pt x="1375" y="2987"/>
                  <a:pt x="1493" y="2987"/>
                </a:cubicBezTo>
                <a:close/>
                <a:moveTo>
                  <a:pt x="1493" y="4480"/>
                </a:moveTo>
                <a:lnTo>
                  <a:pt x="3413" y="4480"/>
                </a:lnTo>
                <a:cubicBezTo>
                  <a:pt x="3531" y="4480"/>
                  <a:pt x="3626" y="4576"/>
                  <a:pt x="3626" y="4694"/>
                </a:cubicBezTo>
                <a:cubicBezTo>
                  <a:pt x="3626" y="4811"/>
                  <a:pt x="3531" y="4907"/>
                  <a:pt x="3413" y="4907"/>
                </a:cubicBezTo>
                <a:lnTo>
                  <a:pt x="1493" y="4907"/>
                </a:lnTo>
                <a:cubicBezTo>
                  <a:pt x="1375" y="4907"/>
                  <a:pt x="1280" y="4811"/>
                  <a:pt x="1280" y="4694"/>
                </a:cubicBezTo>
                <a:cubicBezTo>
                  <a:pt x="1280" y="4576"/>
                  <a:pt x="1375" y="4480"/>
                  <a:pt x="1493" y="4480"/>
                </a:cubicBezTo>
                <a:close/>
                <a:moveTo>
                  <a:pt x="1493" y="5547"/>
                </a:moveTo>
                <a:lnTo>
                  <a:pt x="2773" y="5547"/>
                </a:lnTo>
                <a:cubicBezTo>
                  <a:pt x="2891" y="5547"/>
                  <a:pt x="2986" y="5643"/>
                  <a:pt x="2986" y="5760"/>
                </a:cubicBezTo>
                <a:cubicBezTo>
                  <a:pt x="2986" y="5878"/>
                  <a:pt x="2891" y="5974"/>
                  <a:pt x="2773" y="5974"/>
                </a:cubicBezTo>
                <a:lnTo>
                  <a:pt x="1493" y="5974"/>
                </a:lnTo>
                <a:cubicBezTo>
                  <a:pt x="1375" y="5974"/>
                  <a:pt x="1280" y="5878"/>
                  <a:pt x="1280" y="5760"/>
                </a:cubicBezTo>
                <a:cubicBezTo>
                  <a:pt x="1280" y="5643"/>
                  <a:pt x="1375" y="5547"/>
                  <a:pt x="1493" y="5547"/>
                </a:cubicBezTo>
                <a:close/>
                <a:moveTo>
                  <a:pt x="5973" y="8534"/>
                </a:moveTo>
                <a:cubicBezTo>
                  <a:pt x="4795" y="8534"/>
                  <a:pt x="3840" y="7579"/>
                  <a:pt x="3840" y="6400"/>
                </a:cubicBezTo>
                <a:cubicBezTo>
                  <a:pt x="3840" y="5222"/>
                  <a:pt x="4795" y="4267"/>
                  <a:pt x="5973" y="4267"/>
                </a:cubicBezTo>
                <a:cubicBezTo>
                  <a:pt x="7151" y="4267"/>
                  <a:pt x="8106" y="5222"/>
                  <a:pt x="8106" y="6400"/>
                </a:cubicBezTo>
                <a:cubicBezTo>
                  <a:pt x="8106" y="7579"/>
                  <a:pt x="7151" y="8534"/>
                  <a:pt x="5973" y="8534"/>
                </a:cubicBezTo>
                <a:close/>
                <a:moveTo>
                  <a:pt x="5973" y="8107"/>
                </a:moveTo>
                <a:cubicBezTo>
                  <a:pt x="6916" y="8107"/>
                  <a:pt x="7680" y="7343"/>
                  <a:pt x="7680" y="6400"/>
                </a:cubicBezTo>
                <a:cubicBezTo>
                  <a:pt x="7680" y="5458"/>
                  <a:pt x="6916" y="4694"/>
                  <a:pt x="5973" y="4694"/>
                </a:cubicBezTo>
                <a:cubicBezTo>
                  <a:pt x="5030" y="4694"/>
                  <a:pt x="4266" y="5458"/>
                  <a:pt x="4266" y="6400"/>
                </a:cubicBezTo>
                <a:cubicBezTo>
                  <a:pt x="4266" y="7343"/>
                  <a:pt x="5030" y="8107"/>
                  <a:pt x="5973" y="8107"/>
                </a:cubicBezTo>
                <a:close/>
                <a:moveTo>
                  <a:pt x="7040" y="6400"/>
                </a:moveTo>
                <a:lnTo>
                  <a:pt x="5333" y="7254"/>
                </a:lnTo>
                <a:lnTo>
                  <a:pt x="5333" y="5547"/>
                </a:lnTo>
                <a:lnTo>
                  <a:pt x="7040" y="6400"/>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49" name="logout_166463"/>
          <p:cNvSpPr>
            <a:spLocks/>
          </p:cNvSpPr>
          <p:nvPr/>
        </p:nvSpPr>
        <p:spPr bwMode="gray">
          <a:xfrm>
            <a:off x="572828" y="3637435"/>
            <a:ext cx="159024" cy="193920"/>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94" h="3960">
                <a:moveTo>
                  <a:pt x="3661" y="0"/>
                </a:moveTo>
                <a:lnTo>
                  <a:pt x="1681" y="0"/>
                </a:lnTo>
                <a:cubicBezTo>
                  <a:pt x="1607" y="0"/>
                  <a:pt x="1548" y="60"/>
                  <a:pt x="1548" y="133"/>
                </a:cubicBezTo>
                <a:lnTo>
                  <a:pt x="1548" y="1627"/>
                </a:lnTo>
                <a:lnTo>
                  <a:pt x="1123" y="1627"/>
                </a:lnTo>
                <a:lnTo>
                  <a:pt x="1279" y="1394"/>
                </a:lnTo>
                <a:cubicBezTo>
                  <a:pt x="1306" y="1353"/>
                  <a:pt x="1308" y="1300"/>
                  <a:pt x="1285" y="1257"/>
                </a:cubicBezTo>
                <a:cubicBezTo>
                  <a:pt x="1262" y="1214"/>
                  <a:pt x="1217" y="1187"/>
                  <a:pt x="1168" y="1187"/>
                </a:cubicBezTo>
                <a:lnTo>
                  <a:pt x="581" y="1187"/>
                </a:lnTo>
                <a:cubicBezTo>
                  <a:pt x="536" y="1187"/>
                  <a:pt x="495" y="1209"/>
                  <a:pt x="470" y="1246"/>
                </a:cubicBezTo>
                <a:lnTo>
                  <a:pt x="30" y="1906"/>
                </a:lnTo>
                <a:cubicBezTo>
                  <a:pt x="0" y="1951"/>
                  <a:pt x="0" y="2009"/>
                  <a:pt x="30" y="2054"/>
                </a:cubicBezTo>
                <a:lnTo>
                  <a:pt x="470" y="2714"/>
                </a:lnTo>
                <a:cubicBezTo>
                  <a:pt x="495" y="2751"/>
                  <a:pt x="536" y="2773"/>
                  <a:pt x="581" y="2773"/>
                </a:cubicBezTo>
                <a:lnTo>
                  <a:pt x="1168" y="2773"/>
                </a:lnTo>
                <a:cubicBezTo>
                  <a:pt x="1217" y="2773"/>
                  <a:pt x="1262" y="2746"/>
                  <a:pt x="1285" y="2703"/>
                </a:cubicBezTo>
                <a:cubicBezTo>
                  <a:pt x="1308" y="2660"/>
                  <a:pt x="1306" y="2607"/>
                  <a:pt x="1279" y="2566"/>
                </a:cubicBezTo>
                <a:lnTo>
                  <a:pt x="1123" y="2333"/>
                </a:lnTo>
                <a:lnTo>
                  <a:pt x="1548" y="2333"/>
                </a:lnTo>
                <a:lnTo>
                  <a:pt x="1548" y="3827"/>
                </a:lnTo>
                <a:cubicBezTo>
                  <a:pt x="1548" y="3900"/>
                  <a:pt x="1607" y="3960"/>
                  <a:pt x="1681" y="3960"/>
                </a:cubicBezTo>
                <a:lnTo>
                  <a:pt x="3661" y="3960"/>
                </a:lnTo>
                <a:cubicBezTo>
                  <a:pt x="3735" y="3960"/>
                  <a:pt x="3794" y="3900"/>
                  <a:pt x="3794" y="3827"/>
                </a:cubicBezTo>
                <a:lnTo>
                  <a:pt x="3794" y="133"/>
                </a:lnTo>
                <a:cubicBezTo>
                  <a:pt x="3794" y="60"/>
                  <a:pt x="3735" y="0"/>
                  <a:pt x="3661" y="0"/>
                </a:cubicBezTo>
                <a:close/>
                <a:moveTo>
                  <a:pt x="874" y="2067"/>
                </a:moveTo>
                <a:cubicBezTo>
                  <a:pt x="825" y="2067"/>
                  <a:pt x="780" y="2094"/>
                  <a:pt x="757" y="2137"/>
                </a:cubicBezTo>
                <a:cubicBezTo>
                  <a:pt x="734" y="2180"/>
                  <a:pt x="736" y="2233"/>
                  <a:pt x="763" y="2274"/>
                </a:cubicBezTo>
                <a:lnTo>
                  <a:pt x="919" y="2507"/>
                </a:lnTo>
                <a:lnTo>
                  <a:pt x="652" y="2507"/>
                </a:lnTo>
                <a:lnTo>
                  <a:pt x="301" y="1980"/>
                </a:lnTo>
                <a:lnTo>
                  <a:pt x="652" y="1453"/>
                </a:lnTo>
                <a:lnTo>
                  <a:pt x="919" y="1453"/>
                </a:lnTo>
                <a:lnTo>
                  <a:pt x="763" y="1686"/>
                </a:lnTo>
                <a:cubicBezTo>
                  <a:pt x="736" y="1727"/>
                  <a:pt x="734" y="1780"/>
                  <a:pt x="757" y="1823"/>
                </a:cubicBezTo>
                <a:cubicBezTo>
                  <a:pt x="780" y="1866"/>
                  <a:pt x="825" y="1893"/>
                  <a:pt x="874" y="1893"/>
                </a:cubicBezTo>
                <a:lnTo>
                  <a:pt x="2268" y="1893"/>
                </a:lnTo>
                <a:cubicBezTo>
                  <a:pt x="2315" y="1893"/>
                  <a:pt x="2354" y="1932"/>
                  <a:pt x="2354" y="1980"/>
                </a:cubicBezTo>
                <a:cubicBezTo>
                  <a:pt x="2354" y="2028"/>
                  <a:pt x="2315" y="2067"/>
                  <a:pt x="2268" y="2067"/>
                </a:cubicBezTo>
                <a:lnTo>
                  <a:pt x="874" y="2067"/>
                </a:lnTo>
                <a:close/>
                <a:moveTo>
                  <a:pt x="3528" y="3693"/>
                </a:moveTo>
                <a:lnTo>
                  <a:pt x="1814" y="3693"/>
                </a:lnTo>
                <a:lnTo>
                  <a:pt x="1814" y="2333"/>
                </a:lnTo>
                <a:lnTo>
                  <a:pt x="2268" y="2333"/>
                </a:lnTo>
                <a:cubicBezTo>
                  <a:pt x="2462" y="2333"/>
                  <a:pt x="2621" y="2175"/>
                  <a:pt x="2621" y="1980"/>
                </a:cubicBezTo>
                <a:cubicBezTo>
                  <a:pt x="2621" y="1785"/>
                  <a:pt x="2462" y="1627"/>
                  <a:pt x="2268" y="1627"/>
                </a:cubicBezTo>
                <a:lnTo>
                  <a:pt x="1814" y="1627"/>
                </a:lnTo>
                <a:lnTo>
                  <a:pt x="1814" y="267"/>
                </a:lnTo>
                <a:lnTo>
                  <a:pt x="3528" y="267"/>
                </a:lnTo>
                <a:lnTo>
                  <a:pt x="3528" y="3693"/>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50" name="monitoring-test-card-on-computer_31936"/>
          <p:cNvSpPr>
            <a:spLocks/>
          </p:cNvSpPr>
          <p:nvPr/>
        </p:nvSpPr>
        <p:spPr bwMode="gray">
          <a:xfrm>
            <a:off x="585551" y="4612074"/>
            <a:ext cx="159431" cy="134008"/>
          </a:xfrm>
          <a:custGeom>
            <a:avLst/>
            <a:gdLst>
              <a:gd name="T0" fmla="*/ 4898 w 4898"/>
              <a:gd name="T1" fmla="*/ 3128 h 3654"/>
              <a:gd name="T2" fmla="*/ 4898 w 4898"/>
              <a:gd name="T3" fmla="*/ 0 h 3654"/>
              <a:gd name="T4" fmla="*/ 0 w 4898"/>
              <a:gd name="T5" fmla="*/ 0 h 3654"/>
              <a:gd name="T6" fmla="*/ 0 w 4898"/>
              <a:gd name="T7" fmla="*/ 3128 h 3654"/>
              <a:gd name="T8" fmla="*/ 1859 w 4898"/>
              <a:gd name="T9" fmla="*/ 3128 h 3654"/>
              <a:gd name="T10" fmla="*/ 1859 w 4898"/>
              <a:gd name="T11" fmla="*/ 3361 h 3654"/>
              <a:gd name="T12" fmla="*/ 972 w 4898"/>
              <a:gd name="T13" fmla="*/ 3499 h 3654"/>
              <a:gd name="T14" fmla="*/ 2541 w 4898"/>
              <a:gd name="T15" fmla="*/ 3654 h 3654"/>
              <a:gd name="T16" fmla="*/ 4110 w 4898"/>
              <a:gd name="T17" fmla="*/ 3499 h 3654"/>
              <a:gd name="T18" fmla="*/ 3039 w 4898"/>
              <a:gd name="T19" fmla="*/ 3354 h 3654"/>
              <a:gd name="T20" fmla="*/ 3039 w 4898"/>
              <a:gd name="T21" fmla="*/ 3128 h 3654"/>
              <a:gd name="T22" fmla="*/ 4898 w 4898"/>
              <a:gd name="T23" fmla="*/ 3128 h 3654"/>
              <a:gd name="T24" fmla="*/ 322 w 4898"/>
              <a:gd name="T25" fmla="*/ 2860 h 3654"/>
              <a:gd name="T26" fmla="*/ 322 w 4898"/>
              <a:gd name="T27" fmla="*/ 241 h 3654"/>
              <a:gd name="T28" fmla="*/ 4576 w 4898"/>
              <a:gd name="T29" fmla="*/ 241 h 3654"/>
              <a:gd name="T30" fmla="*/ 4576 w 4898"/>
              <a:gd name="T31" fmla="*/ 2860 h 3654"/>
              <a:gd name="T32" fmla="*/ 322 w 4898"/>
              <a:gd name="T33" fmla="*/ 2860 h 3654"/>
              <a:gd name="T34" fmla="*/ 1546 w 4898"/>
              <a:gd name="T35" fmla="*/ 1081 h 3654"/>
              <a:gd name="T36" fmla="*/ 1413 w 4898"/>
              <a:gd name="T37" fmla="*/ 1081 h 3654"/>
              <a:gd name="T38" fmla="*/ 2271 w 4898"/>
              <a:gd name="T39" fmla="*/ 416 h 3654"/>
              <a:gd name="T40" fmla="*/ 2436 w 4898"/>
              <a:gd name="T41" fmla="*/ 404 h 3654"/>
              <a:gd name="T42" fmla="*/ 3459 w 4898"/>
              <a:gd name="T43" fmla="*/ 1081 h 3654"/>
              <a:gd name="T44" fmla="*/ 3327 w 4898"/>
              <a:gd name="T45" fmla="*/ 1081 h 3654"/>
              <a:gd name="T46" fmla="*/ 2920 w 4898"/>
              <a:gd name="T47" fmla="*/ 650 h 3654"/>
              <a:gd name="T48" fmla="*/ 2934 w 4898"/>
              <a:gd name="T49" fmla="*/ 664 h 3654"/>
              <a:gd name="T50" fmla="*/ 3052 w 4898"/>
              <a:gd name="T51" fmla="*/ 1081 h 3654"/>
              <a:gd name="T52" fmla="*/ 2101 w 4898"/>
              <a:gd name="T53" fmla="*/ 1081 h 3654"/>
              <a:gd name="T54" fmla="*/ 1936 w 4898"/>
              <a:gd name="T55" fmla="*/ 660 h 3654"/>
              <a:gd name="T56" fmla="*/ 1546 w 4898"/>
              <a:gd name="T57" fmla="*/ 1081 h 3654"/>
              <a:gd name="T58" fmla="*/ 2962 w 4898"/>
              <a:gd name="T59" fmla="*/ 1814 h 3654"/>
              <a:gd name="T60" fmla="*/ 3506 w 4898"/>
              <a:gd name="T61" fmla="*/ 1814 h 3654"/>
              <a:gd name="T62" fmla="*/ 2436 w 4898"/>
              <a:gd name="T63" fmla="*/ 2626 h 3654"/>
              <a:gd name="T64" fmla="*/ 1366 w 4898"/>
              <a:gd name="T65" fmla="*/ 1814 h 3654"/>
              <a:gd name="T66" fmla="*/ 1691 w 4898"/>
              <a:gd name="T67" fmla="*/ 1814 h 3654"/>
              <a:gd name="T68" fmla="*/ 1824 w 4898"/>
              <a:gd name="T69" fmla="*/ 2039 h 3654"/>
              <a:gd name="T70" fmla="*/ 1651 w 4898"/>
              <a:gd name="T71" fmla="*/ 2118 h 3654"/>
              <a:gd name="T72" fmla="*/ 2008 w 4898"/>
              <a:gd name="T73" fmla="*/ 2409 h 3654"/>
              <a:gd name="T74" fmla="*/ 1981 w 4898"/>
              <a:gd name="T75" fmla="*/ 2118 h 3654"/>
              <a:gd name="T76" fmla="*/ 2210 w 4898"/>
              <a:gd name="T77" fmla="*/ 1938 h 3654"/>
              <a:gd name="T78" fmla="*/ 2324 w 4898"/>
              <a:gd name="T79" fmla="*/ 2002 h 3654"/>
              <a:gd name="T80" fmla="*/ 2467 w 4898"/>
              <a:gd name="T81" fmla="*/ 2009 h 3654"/>
              <a:gd name="T82" fmla="*/ 2608 w 4898"/>
              <a:gd name="T83" fmla="*/ 2224 h 3654"/>
              <a:gd name="T84" fmla="*/ 2657 w 4898"/>
              <a:gd name="T85" fmla="*/ 2411 h 3654"/>
              <a:gd name="T86" fmla="*/ 2609 w 4898"/>
              <a:gd name="T87" fmla="*/ 2491 h 3654"/>
              <a:gd name="T88" fmla="*/ 3086 w 4898"/>
              <a:gd name="T89" fmla="*/ 2263 h 3654"/>
              <a:gd name="T90" fmla="*/ 2919 w 4898"/>
              <a:gd name="T91" fmla="*/ 1925 h 3654"/>
              <a:gd name="T92" fmla="*/ 2962 w 4898"/>
              <a:gd name="T93" fmla="*/ 1814 h 3654"/>
              <a:gd name="T94" fmla="*/ 1066 w 4898"/>
              <a:gd name="T95" fmla="*/ 1768 h 3654"/>
              <a:gd name="T96" fmla="*/ 3832 w 4898"/>
              <a:gd name="T97" fmla="*/ 1768 h 3654"/>
              <a:gd name="T98" fmla="*/ 3832 w 4898"/>
              <a:gd name="T99" fmla="*/ 1187 h 3654"/>
              <a:gd name="T100" fmla="*/ 1066 w 4898"/>
              <a:gd name="T101" fmla="*/ 1187 h 3654"/>
              <a:gd name="T102" fmla="*/ 1066 w 4898"/>
              <a:gd name="T103" fmla="*/ 1768 h 3654"/>
              <a:gd name="T104" fmla="*/ 1167 w 4898"/>
              <a:gd name="T105" fmla="*/ 1288 h 3654"/>
              <a:gd name="T106" fmla="*/ 3731 w 4898"/>
              <a:gd name="T107" fmla="*/ 1288 h 3654"/>
              <a:gd name="T108" fmla="*/ 3731 w 4898"/>
              <a:gd name="T109" fmla="*/ 1667 h 3654"/>
              <a:gd name="T110" fmla="*/ 1167 w 4898"/>
              <a:gd name="T111" fmla="*/ 1667 h 3654"/>
              <a:gd name="T112" fmla="*/ 1167 w 4898"/>
              <a:gd name="T113" fmla="*/ 1288 h 3654"/>
              <a:gd name="T114" fmla="*/ 1298 w 4898"/>
              <a:gd name="T115" fmla="*/ 1380 h 3654"/>
              <a:gd name="T116" fmla="*/ 2035 w 4898"/>
              <a:gd name="T117" fmla="*/ 1380 h 3654"/>
              <a:gd name="T118" fmla="*/ 2035 w 4898"/>
              <a:gd name="T119" fmla="*/ 1583 h 3654"/>
              <a:gd name="T120" fmla="*/ 1298 w 4898"/>
              <a:gd name="T121" fmla="*/ 1583 h 3654"/>
              <a:gd name="T122" fmla="*/ 1298 w 4898"/>
              <a:gd name="T123" fmla="*/ 138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8" h="3654">
                <a:moveTo>
                  <a:pt x="4898" y="3128"/>
                </a:moveTo>
                <a:lnTo>
                  <a:pt x="4898" y="0"/>
                </a:lnTo>
                <a:lnTo>
                  <a:pt x="0" y="0"/>
                </a:lnTo>
                <a:lnTo>
                  <a:pt x="0" y="3128"/>
                </a:lnTo>
                <a:lnTo>
                  <a:pt x="1859" y="3128"/>
                </a:lnTo>
                <a:lnTo>
                  <a:pt x="1859" y="3361"/>
                </a:lnTo>
                <a:cubicBezTo>
                  <a:pt x="1335" y="3386"/>
                  <a:pt x="972" y="3438"/>
                  <a:pt x="972" y="3499"/>
                </a:cubicBezTo>
                <a:cubicBezTo>
                  <a:pt x="972" y="3585"/>
                  <a:pt x="1675" y="3654"/>
                  <a:pt x="2541" y="3654"/>
                </a:cubicBezTo>
                <a:cubicBezTo>
                  <a:pt x="3407" y="3654"/>
                  <a:pt x="4110" y="3585"/>
                  <a:pt x="4110" y="3499"/>
                </a:cubicBezTo>
                <a:cubicBezTo>
                  <a:pt x="4110" y="3431"/>
                  <a:pt x="3661" y="3374"/>
                  <a:pt x="3039" y="3354"/>
                </a:cubicBezTo>
                <a:lnTo>
                  <a:pt x="3039" y="3128"/>
                </a:lnTo>
                <a:lnTo>
                  <a:pt x="4898" y="3128"/>
                </a:lnTo>
                <a:close/>
                <a:moveTo>
                  <a:pt x="322" y="2860"/>
                </a:moveTo>
                <a:lnTo>
                  <a:pt x="322" y="241"/>
                </a:lnTo>
                <a:lnTo>
                  <a:pt x="4576" y="241"/>
                </a:lnTo>
                <a:lnTo>
                  <a:pt x="4576" y="2860"/>
                </a:lnTo>
                <a:lnTo>
                  <a:pt x="322" y="2860"/>
                </a:lnTo>
                <a:close/>
                <a:moveTo>
                  <a:pt x="1546" y="1081"/>
                </a:moveTo>
                <a:lnTo>
                  <a:pt x="1413" y="1081"/>
                </a:lnTo>
                <a:cubicBezTo>
                  <a:pt x="1562" y="732"/>
                  <a:pt x="1884" y="474"/>
                  <a:pt x="2271" y="416"/>
                </a:cubicBezTo>
                <a:cubicBezTo>
                  <a:pt x="2325" y="408"/>
                  <a:pt x="2380" y="404"/>
                  <a:pt x="2436" y="404"/>
                </a:cubicBezTo>
                <a:cubicBezTo>
                  <a:pt x="2895" y="404"/>
                  <a:pt x="3290" y="683"/>
                  <a:pt x="3459" y="1081"/>
                </a:cubicBezTo>
                <a:lnTo>
                  <a:pt x="3327" y="1081"/>
                </a:lnTo>
                <a:cubicBezTo>
                  <a:pt x="3238" y="900"/>
                  <a:pt x="3095" y="749"/>
                  <a:pt x="2920" y="650"/>
                </a:cubicBezTo>
                <a:cubicBezTo>
                  <a:pt x="2925" y="655"/>
                  <a:pt x="2930" y="659"/>
                  <a:pt x="2934" y="664"/>
                </a:cubicBezTo>
                <a:cubicBezTo>
                  <a:pt x="3124" y="854"/>
                  <a:pt x="3030" y="874"/>
                  <a:pt x="3052" y="1081"/>
                </a:cubicBezTo>
                <a:lnTo>
                  <a:pt x="2101" y="1081"/>
                </a:lnTo>
                <a:cubicBezTo>
                  <a:pt x="2095" y="921"/>
                  <a:pt x="2075" y="760"/>
                  <a:pt x="1936" y="660"/>
                </a:cubicBezTo>
                <a:cubicBezTo>
                  <a:pt x="1768" y="758"/>
                  <a:pt x="1632" y="905"/>
                  <a:pt x="1546" y="1081"/>
                </a:cubicBezTo>
                <a:close/>
                <a:moveTo>
                  <a:pt x="2962" y="1814"/>
                </a:moveTo>
                <a:lnTo>
                  <a:pt x="3506" y="1814"/>
                </a:lnTo>
                <a:cubicBezTo>
                  <a:pt x="3375" y="2282"/>
                  <a:pt x="2945" y="2626"/>
                  <a:pt x="2436" y="2626"/>
                </a:cubicBezTo>
                <a:cubicBezTo>
                  <a:pt x="1927" y="2626"/>
                  <a:pt x="1497" y="2282"/>
                  <a:pt x="1366" y="1814"/>
                </a:cubicBezTo>
                <a:lnTo>
                  <a:pt x="1691" y="1814"/>
                </a:lnTo>
                <a:cubicBezTo>
                  <a:pt x="1756" y="1888"/>
                  <a:pt x="1830" y="1961"/>
                  <a:pt x="1824" y="2039"/>
                </a:cubicBezTo>
                <a:cubicBezTo>
                  <a:pt x="1816" y="2150"/>
                  <a:pt x="1733" y="2156"/>
                  <a:pt x="1651" y="2118"/>
                </a:cubicBezTo>
                <a:cubicBezTo>
                  <a:pt x="1745" y="2241"/>
                  <a:pt x="1867" y="2341"/>
                  <a:pt x="2008" y="2409"/>
                </a:cubicBezTo>
                <a:cubicBezTo>
                  <a:pt x="1985" y="2315"/>
                  <a:pt x="1952" y="2210"/>
                  <a:pt x="1981" y="2118"/>
                </a:cubicBezTo>
                <a:cubicBezTo>
                  <a:pt x="2011" y="2023"/>
                  <a:pt x="2100" y="1923"/>
                  <a:pt x="2210" y="1938"/>
                </a:cubicBezTo>
                <a:cubicBezTo>
                  <a:pt x="2257" y="1945"/>
                  <a:pt x="2288" y="1973"/>
                  <a:pt x="2324" y="2002"/>
                </a:cubicBezTo>
                <a:cubicBezTo>
                  <a:pt x="2362" y="2032"/>
                  <a:pt x="2422" y="2007"/>
                  <a:pt x="2467" y="2009"/>
                </a:cubicBezTo>
                <a:cubicBezTo>
                  <a:pt x="2581" y="2012"/>
                  <a:pt x="2600" y="2135"/>
                  <a:pt x="2608" y="2224"/>
                </a:cubicBezTo>
                <a:cubicBezTo>
                  <a:pt x="2614" y="2289"/>
                  <a:pt x="2674" y="2343"/>
                  <a:pt x="2657" y="2411"/>
                </a:cubicBezTo>
                <a:cubicBezTo>
                  <a:pt x="2650" y="2442"/>
                  <a:pt x="2634" y="2472"/>
                  <a:pt x="2609" y="2491"/>
                </a:cubicBezTo>
                <a:cubicBezTo>
                  <a:pt x="2789" y="2459"/>
                  <a:pt x="2953" y="2378"/>
                  <a:pt x="3086" y="2263"/>
                </a:cubicBezTo>
                <a:cubicBezTo>
                  <a:pt x="3040" y="2147"/>
                  <a:pt x="2908" y="2077"/>
                  <a:pt x="2919" y="1925"/>
                </a:cubicBezTo>
                <a:cubicBezTo>
                  <a:pt x="2924" y="1876"/>
                  <a:pt x="2940" y="1840"/>
                  <a:pt x="2962" y="1814"/>
                </a:cubicBezTo>
                <a:close/>
                <a:moveTo>
                  <a:pt x="1066" y="1768"/>
                </a:moveTo>
                <a:lnTo>
                  <a:pt x="3832" y="1768"/>
                </a:lnTo>
                <a:lnTo>
                  <a:pt x="3832" y="1187"/>
                </a:lnTo>
                <a:lnTo>
                  <a:pt x="1066" y="1187"/>
                </a:lnTo>
                <a:lnTo>
                  <a:pt x="1066" y="1768"/>
                </a:lnTo>
                <a:close/>
                <a:moveTo>
                  <a:pt x="1167" y="1288"/>
                </a:moveTo>
                <a:lnTo>
                  <a:pt x="3731" y="1288"/>
                </a:lnTo>
                <a:lnTo>
                  <a:pt x="3731" y="1667"/>
                </a:lnTo>
                <a:lnTo>
                  <a:pt x="1167" y="1667"/>
                </a:lnTo>
                <a:lnTo>
                  <a:pt x="1167" y="1288"/>
                </a:lnTo>
                <a:close/>
                <a:moveTo>
                  <a:pt x="1298" y="1380"/>
                </a:moveTo>
                <a:lnTo>
                  <a:pt x="2035" y="1380"/>
                </a:lnTo>
                <a:lnTo>
                  <a:pt x="2035" y="1583"/>
                </a:lnTo>
                <a:lnTo>
                  <a:pt x="1298" y="1583"/>
                </a:lnTo>
                <a:lnTo>
                  <a:pt x="1298" y="1380"/>
                </a:lnTo>
                <a:close/>
              </a:path>
            </a:pathLst>
          </a:custGeom>
          <a:solidFill>
            <a:schemeClr val="bg1"/>
          </a:solidFill>
          <a:ln>
            <a:noFill/>
          </a:ln>
        </p:spPr>
        <p:txBody>
          <a:bodyPr/>
          <a:lstStyle/>
          <a:p>
            <a:pPr fontAlgn="ctr"/>
            <a:endParaRPr lang="en-US" altLang="zh-CN" sz="1799" dirty="0">
              <a:latin typeface="Huawei Sans" panose="020C0503030203020204" pitchFamily="34" charset="0"/>
            </a:endParaRPr>
          </a:p>
        </p:txBody>
      </p:sp>
      <p:sp>
        <p:nvSpPr>
          <p:cNvPr id="21" name="矩形 20"/>
          <p:cNvSpPr/>
          <p:nvPr/>
        </p:nvSpPr>
        <p:spPr bwMode="gray">
          <a:xfrm>
            <a:off x="6177800" y="3597047"/>
            <a:ext cx="2469690" cy="1331587"/>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a:stCxn id="25" idx="3"/>
          </p:cNvCxnSpPr>
          <p:nvPr/>
        </p:nvCxnSpPr>
        <p:spPr bwMode="gray">
          <a:xfrm>
            <a:off x="6799785" y="4618723"/>
            <a:ext cx="1209944"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23" name="图片 86" descr="核心交换机.png"/>
          <p:cNvPicPr>
            <a:picLocks noChangeAspect="1"/>
          </p:cNvPicPr>
          <p:nvPr/>
        </p:nvPicPr>
        <p:blipFill>
          <a:blip r:embed="rId4" cstate="print"/>
          <a:stretch>
            <a:fillRect/>
          </a:stretch>
        </p:blipFill>
        <p:spPr bwMode="gray">
          <a:xfrm>
            <a:off x="7168147" y="4437271"/>
            <a:ext cx="449514" cy="360977"/>
          </a:xfrm>
          <a:prstGeom prst="rect">
            <a:avLst/>
          </a:prstGeom>
        </p:spPr>
      </p:pic>
      <p:pic>
        <p:nvPicPr>
          <p:cNvPr id="2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6347867" y="4437270"/>
            <a:ext cx="451919" cy="362906"/>
          </a:xfrm>
          <a:prstGeom prst="rect">
            <a:avLst/>
          </a:prstGeom>
          <a:noFill/>
        </p:spPr>
      </p:pic>
      <p:pic>
        <p:nvPicPr>
          <p:cNvPr id="26"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166946" y="3726489"/>
            <a:ext cx="451919" cy="362906"/>
          </a:xfrm>
          <a:prstGeom prst="rect">
            <a:avLst/>
          </a:prstGeom>
        </p:spPr>
      </p:pic>
      <p:pic>
        <p:nvPicPr>
          <p:cNvPr id="27" name="图片 102" descr="AC-蓝.png"/>
          <p:cNvPicPr>
            <a:picLocks noChangeAspect="1"/>
          </p:cNvPicPr>
          <p:nvPr/>
        </p:nvPicPr>
        <p:blipFill>
          <a:blip r:embed="rId7" cstate="print"/>
          <a:stretch>
            <a:fillRect/>
          </a:stretch>
        </p:blipFill>
        <p:spPr bwMode="gray">
          <a:xfrm>
            <a:off x="8009730" y="4435341"/>
            <a:ext cx="451919" cy="362907"/>
          </a:xfrm>
          <a:prstGeom prst="rect">
            <a:avLst/>
          </a:prstGeom>
        </p:spPr>
      </p:pic>
      <p:cxnSp>
        <p:nvCxnSpPr>
          <p:cNvPr id="28" name="直接连接符 27"/>
          <p:cNvCxnSpPr>
            <a:stCxn id="26" idx="2"/>
            <a:endCxn id="23" idx="0"/>
          </p:cNvCxnSpPr>
          <p:nvPr/>
        </p:nvCxnSpPr>
        <p:spPr bwMode="gray">
          <a:xfrm>
            <a:off x="7392904" y="4089396"/>
            <a:ext cx="0" cy="347874"/>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bwMode="gray">
          <a:xfrm>
            <a:off x="3935028" y="5759954"/>
            <a:ext cx="2015213"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indent="-173087" algn="ctr" fontAlgn="ctr"/>
            <a:r>
              <a:rPr lang="en-US" sz="1200" dirty="0">
                <a:latin typeface="Huawei Sans" panose="020C0503030203020204" pitchFamily="34" charset="0"/>
              </a:rPr>
              <a:t>Network running status test</a:t>
            </a:r>
            <a:endParaRPr lang="en-US" altLang="zh-CN" sz="1200" dirty="0">
              <a:latin typeface="Huawei Sans" panose="020C0503030203020204" pitchFamily="34" charset="0"/>
            </a:endParaRPr>
          </a:p>
        </p:txBody>
      </p:sp>
      <p:sp>
        <p:nvSpPr>
          <p:cNvPr id="32" name="矩形 31"/>
          <p:cNvSpPr/>
          <p:nvPr/>
        </p:nvSpPr>
        <p:spPr bwMode="gray">
          <a:xfrm>
            <a:off x="6388076" y="5759954"/>
            <a:ext cx="2015213"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indent="-173087" algn="ctr" fontAlgn="ctr"/>
            <a:r>
              <a:rPr lang="en-US" sz="1200" dirty="0">
                <a:latin typeface="Huawei Sans" panose="020C0503030203020204" pitchFamily="34" charset="0"/>
              </a:rPr>
              <a:t>Service test</a:t>
            </a:r>
            <a:endParaRPr lang="en-US" altLang="zh-CN" sz="1200" dirty="0">
              <a:latin typeface="Huawei Sans" panose="020C0503030203020204" pitchFamily="34" charset="0"/>
            </a:endParaRPr>
          </a:p>
        </p:txBody>
      </p:sp>
      <p:sp>
        <p:nvSpPr>
          <p:cNvPr id="33" name="矩形 32"/>
          <p:cNvSpPr/>
          <p:nvPr/>
        </p:nvSpPr>
        <p:spPr bwMode="gray">
          <a:xfrm>
            <a:off x="8841122" y="5755945"/>
            <a:ext cx="2015213" cy="412839"/>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200" dirty="0">
                <a:solidFill>
                  <a:srgbClr val="1D1D1A"/>
                </a:solidFill>
                <a:latin typeface="Huawei Sans" panose="020C0503030203020204" pitchFamily="34" charset="0"/>
              </a:rPr>
              <a:t>Application test</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cxnSp>
        <p:nvCxnSpPr>
          <p:cNvPr id="34" name="直接箭头连接符 33">
            <a:extLst>
              <a:ext uri="{FF2B5EF4-FFF2-40B4-BE49-F238E27FC236}">
                <a16:creationId xmlns:a16="http://schemas.microsoft.com/office/drawing/2014/main" xmlns="" id="{25FFCF9E-B77D-4002-8CAE-8C36C256A152}"/>
              </a:ext>
            </a:extLst>
          </p:cNvPr>
          <p:cNvCxnSpPr>
            <a:cxnSpLocks/>
            <a:stCxn id="21" idx="2"/>
            <a:endCxn id="31" idx="0"/>
          </p:cNvCxnSpPr>
          <p:nvPr/>
        </p:nvCxnSpPr>
        <p:spPr bwMode="gray">
          <a:xfrm flipH="1">
            <a:off x="4942635" y="4928633"/>
            <a:ext cx="2470012" cy="83132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37" name="直接箭头连接符 36">
            <a:extLst>
              <a:ext uri="{FF2B5EF4-FFF2-40B4-BE49-F238E27FC236}">
                <a16:creationId xmlns:a16="http://schemas.microsoft.com/office/drawing/2014/main" xmlns="" id="{25FFCF9E-B77D-4002-8CAE-8C36C256A152}"/>
              </a:ext>
            </a:extLst>
          </p:cNvPr>
          <p:cNvCxnSpPr>
            <a:cxnSpLocks/>
            <a:stCxn id="21" idx="2"/>
            <a:endCxn id="32" idx="0"/>
          </p:cNvCxnSpPr>
          <p:nvPr/>
        </p:nvCxnSpPr>
        <p:spPr bwMode="gray">
          <a:xfrm flipH="1">
            <a:off x="7395683" y="4928633"/>
            <a:ext cx="16964" cy="83132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40" name="直接箭头连接符 39">
            <a:extLst>
              <a:ext uri="{FF2B5EF4-FFF2-40B4-BE49-F238E27FC236}">
                <a16:creationId xmlns:a16="http://schemas.microsoft.com/office/drawing/2014/main" xmlns="" id="{25FFCF9E-B77D-4002-8CAE-8C36C256A152}"/>
              </a:ext>
            </a:extLst>
          </p:cNvPr>
          <p:cNvCxnSpPr>
            <a:cxnSpLocks/>
            <a:stCxn id="21" idx="2"/>
            <a:endCxn id="33" idx="0"/>
          </p:cNvCxnSpPr>
          <p:nvPr/>
        </p:nvCxnSpPr>
        <p:spPr bwMode="gray">
          <a:xfrm>
            <a:off x="7412647" y="4928634"/>
            <a:ext cx="2436083" cy="827313"/>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43"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gray">
          <a:xfrm>
            <a:off x="6135980" y="5097102"/>
            <a:ext cx="2553334" cy="441632"/>
          </a:xfrm>
          <a:prstGeom prst="rect">
            <a:avLst/>
          </a:prstGeom>
          <a:solidFill>
            <a:schemeClr val="bg1"/>
          </a:solidFill>
          <a:ln>
            <a:noFill/>
          </a:ln>
          <a:extLst/>
        </p:spPr>
        <p:txBody>
          <a:bodyPr wrap="none" lIns="89965" tIns="46782" rIns="89965" bIns="46782"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200" dirty="0">
                <a:latin typeface="Huawei Sans" panose="020C0503030203020204" pitchFamily="34" charset="0"/>
              </a:rPr>
              <a:t>Check items after the migration</a:t>
            </a:r>
            <a:endParaRPr lang="en-US" altLang="zh-CN" sz="1200" dirty="0">
              <a:latin typeface="Huawei Sans" panose="020C0503030203020204" pitchFamily="34" charset="0"/>
            </a:endParaRPr>
          </a:p>
        </p:txBody>
      </p:sp>
      <p:sp>
        <p:nvSpPr>
          <p:cNvPr id="35" name="五边形 39"/>
          <p:cNvSpPr/>
          <p:nvPr/>
        </p:nvSpPr>
        <p:spPr bwMode="gray">
          <a:xfrm>
            <a:off x="7152927" y="112226"/>
            <a:ext cx="1626050" cy="213037"/>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Preparation Phase</a:t>
            </a:r>
            <a:endParaRPr lang="en-US" altLang="zh-CN" sz="1200" dirty="0">
              <a:latin typeface="Huawei Sans" panose="020C0503030203020204" pitchFamily="34" charset="0"/>
              <a:sym typeface="Huawei Sans" panose="020C0503030203020204" pitchFamily="34" charset="0"/>
            </a:endParaRPr>
          </a:p>
        </p:txBody>
      </p:sp>
      <p:sp>
        <p:nvSpPr>
          <p:cNvPr id="36" name="燕尾形 40"/>
          <p:cNvSpPr/>
          <p:nvPr/>
        </p:nvSpPr>
        <p:spPr bwMode="gray">
          <a:xfrm>
            <a:off x="8686800" y="112226"/>
            <a:ext cx="1908191"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Implementation Phase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8" name="燕尾形 41"/>
          <p:cNvSpPr/>
          <p:nvPr/>
        </p:nvSpPr>
        <p:spPr bwMode="gray">
          <a:xfrm>
            <a:off x="10499104" y="112226"/>
            <a:ext cx="1259508"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Closing Phase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941097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Onsite Attendance</a:t>
            </a:r>
            <a:endParaRPr lang="en-US" altLang="zh-CN" dirty="0"/>
          </a:p>
        </p:txBody>
      </p:sp>
      <p:sp>
        <p:nvSpPr>
          <p:cNvPr id="3" name="文本占位符 2"/>
          <p:cNvSpPr>
            <a:spLocks noGrp="1"/>
          </p:cNvSpPr>
          <p:nvPr>
            <p:ph type="body" sz="quarter" idx="10"/>
          </p:nvPr>
        </p:nvSpPr>
        <p:spPr bwMode="gray"/>
        <p:txBody>
          <a:bodyPr/>
          <a:lstStyle/>
          <a:p>
            <a:r>
              <a:rPr lang="en-US" sz="1999" dirty="0"/>
              <a:t>After the migration is complete and the customer's application service test is passed, the network enters a special observation period. During this period, engineers usually stay at the customer's site and observe the network running status to prevent unexpected faults.</a:t>
            </a:r>
          </a:p>
          <a:p>
            <a:endParaRPr lang="en-US" altLang="zh-CN" sz="1999" dirty="0"/>
          </a:p>
        </p:txBody>
      </p:sp>
      <p:sp>
        <p:nvSpPr>
          <p:cNvPr id="8" name="矩形 7"/>
          <p:cNvSpPr/>
          <p:nvPr/>
        </p:nvSpPr>
        <p:spPr bwMode="gray">
          <a:xfrm>
            <a:off x="2807205" y="3249685"/>
            <a:ext cx="2038889" cy="416156"/>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1D1D1A"/>
                </a:solidFill>
                <a:latin typeface="Huawei Sans" panose="020C0503030203020204" pitchFamily="34" charset="0"/>
              </a:rPr>
              <a:t>24 hours</a:t>
            </a: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bwMode="gray">
          <a:xfrm>
            <a:off x="5010151" y="3249685"/>
            <a:ext cx="2038889" cy="416156"/>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1D1D1A"/>
                </a:solidFill>
                <a:latin typeface="Huawei Sans" panose="020C0503030203020204" pitchFamily="34" charset="0"/>
              </a:rPr>
              <a:t>One week</a:t>
            </a: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7213098" y="3249685"/>
            <a:ext cx="2038889" cy="416156"/>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599" dirty="0">
                <a:solidFill>
                  <a:srgbClr val="1D1D1A"/>
                </a:solidFill>
                <a:latin typeface="Huawei Sans" panose="020C0503030203020204" pitchFamily="34" charset="0"/>
              </a:rPr>
              <a:t>One month</a:t>
            </a: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连接符 10"/>
          <p:cNvCxnSpPr/>
          <p:nvPr/>
        </p:nvCxnSpPr>
        <p:spPr bwMode="gray">
          <a:xfrm>
            <a:off x="2807204" y="3789557"/>
            <a:ext cx="0" cy="359859"/>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9251985" y="3789557"/>
            <a:ext cx="0" cy="359859"/>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endCxn id="14" idx="1"/>
          </p:cNvCxnSpPr>
          <p:nvPr/>
        </p:nvCxnSpPr>
        <p:spPr bwMode="gray">
          <a:xfrm>
            <a:off x="2807205" y="3974670"/>
            <a:ext cx="1601138" cy="0"/>
          </a:xfrm>
          <a:prstGeom prst="straightConnector1">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14" name="TextBox 120">
            <a:extLst>
              <a:ext uri="{FF2B5EF4-FFF2-40B4-BE49-F238E27FC236}">
                <a16:creationId xmlns:a16="http://schemas.microsoft.com/office/drawing/2014/main" xmlns="" id="{020D7A1D-EFAD-4C8C-B9DE-D0FAD269B77A}"/>
              </a:ext>
            </a:extLst>
          </p:cNvPr>
          <p:cNvSpPr txBox="1"/>
          <p:nvPr/>
        </p:nvSpPr>
        <p:spPr bwMode="gray">
          <a:xfrm>
            <a:off x="4408343" y="3716226"/>
            <a:ext cx="2803458" cy="738376"/>
          </a:xfrm>
          <a:prstGeom prst="rect">
            <a:avLst/>
          </a:prstGeom>
          <a:noFill/>
          <a:ln>
            <a:noFill/>
          </a:ln>
        </p:spPr>
        <p:txBody>
          <a:bodyPr wrap="square" rtlCol="0">
            <a:spAutoFit/>
          </a:bodyPr>
          <a:lstStyle/>
          <a:p>
            <a:pPr algn="ctr" fontAlgn="ctr"/>
            <a:r>
              <a:rPr lang="en-US" sz="1399" dirty="0">
                <a:latin typeface="Huawei Sans" panose="020C0503030203020204" pitchFamily="34" charset="0"/>
              </a:rPr>
              <a:t>The specific onsite attendance time needs to be negotiated with the customer.</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bwMode="gray">
          <a:xfrm>
            <a:off x="7650849" y="3972367"/>
            <a:ext cx="1601138" cy="0"/>
          </a:xfrm>
          <a:prstGeom prst="straightConnector1">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16" name="五边形 39"/>
          <p:cNvSpPr/>
          <p:nvPr/>
        </p:nvSpPr>
        <p:spPr bwMode="gray">
          <a:xfrm>
            <a:off x="7229127" y="112226"/>
            <a:ext cx="1626050" cy="213037"/>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Preparation Phase</a:t>
            </a:r>
            <a:endParaRPr lang="en-US" altLang="zh-CN" sz="1200" dirty="0">
              <a:latin typeface="Huawei Sans" panose="020C0503030203020204" pitchFamily="34" charset="0"/>
              <a:sym typeface="Huawei Sans" panose="020C0503030203020204" pitchFamily="34" charset="0"/>
            </a:endParaRPr>
          </a:p>
        </p:txBody>
      </p:sp>
      <p:sp>
        <p:nvSpPr>
          <p:cNvPr id="17"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dirty="0">
              <a:latin typeface="Huawei Sans" panose="020C0503030203020204" pitchFamily="34" charset="0"/>
              <a:sym typeface="Huawei Sans" panose="020C0503030203020204" pitchFamily="34" charset="0"/>
            </a:endParaRPr>
          </a:p>
        </p:txBody>
      </p:sp>
      <p:sp>
        <p:nvSpPr>
          <p:cNvPr id="23" name="燕尾形 41"/>
          <p:cNvSpPr/>
          <p:nvPr/>
        </p:nvSpPr>
        <p:spPr bwMode="gray">
          <a:xfrm>
            <a:off x="10499104" y="112226"/>
            <a:ext cx="12595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Closing Phase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597256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r>
              <a:rPr lang="en-US" sz="1800" dirty="0"/>
              <a:t>With the development of enterprise services, enterprise networks need to be reconstructed and optimized to meet service requirements. For example, IPv4 networks need to be upgraded to IPv6 networks, Intermediate System-to-Intermediate System (IS-IS) levels need to be modified, and the virtual private network (VPN) architecture needs to be modified. Regardless of hardware capacity expansion, software upgrade, and configuration change, enterprises formulate strict operation processes and risk mitigation measures based on service security level requirements for operations that affect services on the live network (for example, service interruption), and define these operations as migration projects.</a:t>
            </a:r>
          </a:p>
          <a:p>
            <a:r>
              <a:rPr lang="en-US" sz="1800" dirty="0"/>
              <a:t>This course introduces the migration process, operation specifications, and risk control measures, and describes how to efficiently and smoothly complete network migration.</a:t>
            </a:r>
          </a:p>
          <a:p>
            <a:endParaRPr lang="en-US" altLang="zh-CN" sz="1999" dirty="0">
              <a:sym typeface="Huawei Sans" panose="020C0503030203020204" pitchFamily="34" charset="0"/>
            </a:endParaRPr>
          </a:p>
        </p:txBody>
      </p:sp>
    </p:spTree>
    <p:extLst>
      <p:ext uri="{BB962C8B-B14F-4D97-AF65-F5344CB8AC3E}">
        <p14:creationId xmlns:p14="http://schemas.microsoft.com/office/powerpoint/2010/main" val="6228756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Migration Acceptance</a:t>
            </a:r>
            <a:endParaRPr lang="en-US" altLang="zh-CN" dirty="0"/>
          </a:p>
        </p:txBody>
      </p:sp>
      <p:sp>
        <p:nvSpPr>
          <p:cNvPr id="12" name="文本占位符 2"/>
          <p:cNvSpPr>
            <a:spLocks noGrp="1"/>
          </p:cNvSpPr>
          <p:nvPr>
            <p:ph type="body" sz="quarter" idx="10"/>
          </p:nvPr>
        </p:nvSpPr>
        <p:spPr bwMode="gray"/>
        <p:txBody>
          <a:bodyPr/>
          <a:lstStyle/>
          <a:p>
            <a:r>
              <a:rPr lang="en-US" sz="1799" dirty="0"/>
              <a:t>After the migration is complete and no exception occurs, we need to provide maintenance training for the customer and hand over documents to the customer.</a:t>
            </a:r>
            <a:endParaRPr lang="en-US" altLang="zh-CN" sz="1799" dirty="0"/>
          </a:p>
        </p:txBody>
      </p:sp>
      <p:sp>
        <p:nvSpPr>
          <p:cNvPr id="8" name="圆角矩形 75"/>
          <p:cNvSpPr/>
          <p:nvPr/>
        </p:nvSpPr>
        <p:spPr bwMode="gray">
          <a:xfrm>
            <a:off x="453277" y="2002799"/>
            <a:ext cx="5571790"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Transfer-to-maintenance training</a:t>
            </a:r>
          </a:p>
        </p:txBody>
      </p:sp>
      <p:sp>
        <p:nvSpPr>
          <p:cNvPr id="9" name="圆角矩形 75"/>
          <p:cNvSpPr/>
          <p:nvPr/>
        </p:nvSpPr>
        <p:spPr bwMode="gray">
          <a:xfrm>
            <a:off x="453277" y="2434136"/>
            <a:ext cx="5571790" cy="366995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ndParaRPr>
          </a:p>
        </p:txBody>
      </p:sp>
      <p:sp>
        <p:nvSpPr>
          <p:cNvPr id="10" name="圆角矩形 75"/>
          <p:cNvSpPr/>
          <p:nvPr/>
        </p:nvSpPr>
        <p:spPr bwMode="gray">
          <a:xfrm>
            <a:off x="6169537" y="2002799"/>
            <a:ext cx="5571790"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Material handover</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1" name="圆角矩形 75"/>
          <p:cNvSpPr/>
          <p:nvPr/>
        </p:nvSpPr>
        <p:spPr bwMode="gray">
          <a:xfrm>
            <a:off x="6169537" y="2434136"/>
            <a:ext cx="5571790" cy="366995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399" dirty="0">
              <a:solidFill>
                <a:prstClr val="black"/>
              </a:solidFill>
              <a:latin typeface="Huawei Sans" panose="020C0503030203020204" pitchFamily="34" charset="0"/>
            </a:endParaRPr>
          </a:p>
        </p:txBody>
      </p:sp>
      <p:sp>
        <p:nvSpPr>
          <p:cNvPr id="14" name="ExtraShap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1A0BB8A2-6877-4889-87BF-EFCDE746784A}"/>
              </a:ext>
            </a:extLst>
          </p:cNvPr>
          <p:cNvSpPr/>
          <p:nvPr/>
        </p:nvSpPr>
        <p:spPr bwMode="gray">
          <a:xfrm>
            <a:off x="2569959" y="3884911"/>
            <a:ext cx="1277015" cy="1227203"/>
          </a:xfrm>
          <a:custGeom>
            <a:avLst/>
            <a:gdLst>
              <a:gd name="T0" fmla="*/ 1178 w 1178"/>
              <a:gd name="T1" fmla="*/ 31 h 1134"/>
              <a:gd name="T2" fmla="*/ 837 w 1178"/>
              <a:gd name="T3" fmla="*/ 31 h 1134"/>
              <a:gd name="T4" fmla="*/ 836 w 1178"/>
              <a:gd name="T5" fmla="*/ 27 h 1134"/>
              <a:gd name="T6" fmla="*/ 796 w 1178"/>
              <a:gd name="T7" fmla="*/ 6 h 1134"/>
              <a:gd name="T8" fmla="*/ 774 w 1178"/>
              <a:gd name="T9" fmla="*/ 31 h 1134"/>
              <a:gd name="T10" fmla="*/ 389 w 1178"/>
              <a:gd name="T11" fmla="*/ 31 h 1134"/>
              <a:gd name="T12" fmla="*/ 367 w 1178"/>
              <a:gd name="T13" fmla="*/ 6 h 1134"/>
              <a:gd name="T14" fmla="*/ 327 w 1178"/>
              <a:gd name="T15" fmla="*/ 27 h 1134"/>
              <a:gd name="T16" fmla="*/ 326 w 1178"/>
              <a:gd name="T17" fmla="*/ 31 h 1134"/>
              <a:gd name="T18" fmla="*/ 107 w 1178"/>
              <a:gd name="T19" fmla="*/ 31 h 1134"/>
              <a:gd name="T20" fmla="*/ 107 w 1178"/>
              <a:gd name="T21" fmla="*/ 252 h 1134"/>
              <a:gd name="T22" fmla="*/ 259 w 1178"/>
              <a:gd name="T23" fmla="*/ 252 h 1134"/>
              <a:gd name="T24" fmla="*/ 5 w 1178"/>
              <a:gd name="T25" fmla="*/ 1093 h 1134"/>
              <a:gd name="T26" fmla="*/ 26 w 1178"/>
              <a:gd name="T27" fmla="*/ 1133 h 1134"/>
              <a:gd name="T28" fmla="*/ 36 w 1178"/>
              <a:gd name="T29" fmla="*/ 1134 h 1134"/>
              <a:gd name="T30" fmla="*/ 66 w 1178"/>
              <a:gd name="T31" fmla="*/ 1111 h 1134"/>
              <a:gd name="T32" fmla="*/ 326 w 1178"/>
              <a:gd name="T33" fmla="*/ 252 h 1134"/>
              <a:gd name="T34" fmla="*/ 837 w 1178"/>
              <a:gd name="T35" fmla="*/ 252 h 1134"/>
              <a:gd name="T36" fmla="*/ 1097 w 1178"/>
              <a:gd name="T37" fmla="*/ 1111 h 1134"/>
              <a:gd name="T38" fmla="*/ 1127 w 1178"/>
              <a:gd name="T39" fmla="*/ 1134 h 1134"/>
              <a:gd name="T40" fmla="*/ 1137 w 1178"/>
              <a:gd name="T41" fmla="*/ 1133 h 1134"/>
              <a:gd name="T42" fmla="*/ 1158 w 1178"/>
              <a:gd name="T43" fmla="*/ 1093 h 1134"/>
              <a:gd name="T44" fmla="*/ 904 w 1178"/>
              <a:gd name="T45" fmla="*/ 252 h 1134"/>
              <a:gd name="T46" fmla="*/ 1178 w 1178"/>
              <a:gd name="T47" fmla="*/ 252 h 1134"/>
              <a:gd name="T48" fmla="*/ 1178 w 1178"/>
              <a:gd name="T49" fmla="*/ 31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8" h="1134">
                <a:moveTo>
                  <a:pt x="1178" y="31"/>
                </a:moveTo>
                <a:cubicBezTo>
                  <a:pt x="837" y="31"/>
                  <a:pt x="837" y="31"/>
                  <a:pt x="837" y="31"/>
                </a:cubicBezTo>
                <a:cubicBezTo>
                  <a:pt x="836" y="27"/>
                  <a:pt x="836" y="27"/>
                  <a:pt x="836" y="27"/>
                </a:cubicBezTo>
                <a:cubicBezTo>
                  <a:pt x="831" y="10"/>
                  <a:pt x="813" y="0"/>
                  <a:pt x="796" y="6"/>
                </a:cubicBezTo>
                <a:cubicBezTo>
                  <a:pt x="784" y="9"/>
                  <a:pt x="776" y="20"/>
                  <a:pt x="774" y="31"/>
                </a:cubicBezTo>
                <a:cubicBezTo>
                  <a:pt x="389" y="31"/>
                  <a:pt x="389" y="31"/>
                  <a:pt x="389" y="31"/>
                </a:cubicBezTo>
                <a:cubicBezTo>
                  <a:pt x="387" y="20"/>
                  <a:pt x="379" y="9"/>
                  <a:pt x="367" y="6"/>
                </a:cubicBezTo>
                <a:cubicBezTo>
                  <a:pt x="350" y="0"/>
                  <a:pt x="332" y="10"/>
                  <a:pt x="327" y="27"/>
                </a:cubicBezTo>
                <a:cubicBezTo>
                  <a:pt x="326" y="31"/>
                  <a:pt x="326" y="31"/>
                  <a:pt x="326" y="31"/>
                </a:cubicBezTo>
                <a:cubicBezTo>
                  <a:pt x="107" y="31"/>
                  <a:pt x="107" y="31"/>
                  <a:pt x="107" y="31"/>
                </a:cubicBezTo>
                <a:cubicBezTo>
                  <a:pt x="107" y="252"/>
                  <a:pt x="107" y="252"/>
                  <a:pt x="107" y="252"/>
                </a:cubicBezTo>
                <a:cubicBezTo>
                  <a:pt x="259" y="252"/>
                  <a:pt x="259" y="252"/>
                  <a:pt x="259" y="252"/>
                </a:cubicBezTo>
                <a:cubicBezTo>
                  <a:pt x="5" y="1093"/>
                  <a:pt x="5" y="1093"/>
                  <a:pt x="5" y="1093"/>
                </a:cubicBezTo>
                <a:cubicBezTo>
                  <a:pt x="0" y="1110"/>
                  <a:pt x="10" y="1127"/>
                  <a:pt x="26" y="1133"/>
                </a:cubicBezTo>
                <a:cubicBezTo>
                  <a:pt x="30" y="1133"/>
                  <a:pt x="33" y="1134"/>
                  <a:pt x="36" y="1134"/>
                </a:cubicBezTo>
                <a:cubicBezTo>
                  <a:pt x="49" y="1134"/>
                  <a:pt x="62" y="1125"/>
                  <a:pt x="66" y="1111"/>
                </a:cubicBezTo>
                <a:cubicBezTo>
                  <a:pt x="326" y="252"/>
                  <a:pt x="326" y="252"/>
                  <a:pt x="326" y="252"/>
                </a:cubicBezTo>
                <a:cubicBezTo>
                  <a:pt x="837" y="252"/>
                  <a:pt x="837" y="252"/>
                  <a:pt x="837" y="252"/>
                </a:cubicBezTo>
                <a:cubicBezTo>
                  <a:pt x="1097" y="1111"/>
                  <a:pt x="1097" y="1111"/>
                  <a:pt x="1097" y="1111"/>
                </a:cubicBezTo>
                <a:cubicBezTo>
                  <a:pt x="1101" y="1125"/>
                  <a:pt x="1114" y="1134"/>
                  <a:pt x="1127" y="1134"/>
                </a:cubicBezTo>
                <a:cubicBezTo>
                  <a:pt x="1130" y="1134"/>
                  <a:pt x="1134" y="1133"/>
                  <a:pt x="1137" y="1133"/>
                </a:cubicBezTo>
                <a:cubicBezTo>
                  <a:pt x="1154" y="1127"/>
                  <a:pt x="1163" y="1110"/>
                  <a:pt x="1158" y="1093"/>
                </a:cubicBezTo>
                <a:cubicBezTo>
                  <a:pt x="904" y="252"/>
                  <a:pt x="904" y="252"/>
                  <a:pt x="904" y="252"/>
                </a:cubicBezTo>
                <a:cubicBezTo>
                  <a:pt x="1178" y="252"/>
                  <a:pt x="1178" y="252"/>
                  <a:pt x="1178" y="252"/>
                </a:cubicBezTo>
                <a:lnTo>
                  <a:pt x="1178" y="31"/>
                </a:lnTo>
                <a:close/>
              </a:path>
            </a:pathLst>
          </a:custGeom>
          <a:solidFill>
            <a:srgbClr val="778495">
              <a:lumMod val="75000"/>
            </a:srgbClr>
          </a:solidFill>
          <a:ln>
            <a:noFill/>
          </a:ln>
        </p:spPr>
        <p:txBody>
          <a:bodyPr vert="horz" wrap="square" lIns="91404" tIns="45702" rIns="91404" bIns="45702" numCol="1" anchor="t" anchorCtr="0" compatLnSpc="1">
            <a:prstTxWarp prst="textNoShape">
              <a:avLst/>
            </a:prstTxWarp>
          </a:bodyPr>
          <a:lstStyle/>
          <a:p>
            <a:pPr defTabSz="914034" fontAlgn="ctr">
              <a:defRPr/>
            </a:pPr>
            <a:endParaRPr lang="en-US" altLang="zh-CN" sz="1599" kern="0" dirty="0">
              <a:solidFill>
                <a:srgbClr val="000000"/>
              </a:solidFill>
              <a:latin typeface="Huawei Sans" panose="020C0503030203020204" pitchFamily="34" charset="0"/>
              <a:ea typeface="微软雅黑" panose="020B0503020204020204" pitchFamily="34" charset="-122"/>
            </a:endParaRPr>
          </a:p>
        </p:txBody>
      </p:sp>
      <p:sp>
        <p:nvSpPr>
          <p:cNvPr id="15" name="ExtraShape1">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51578853-00F2-4B4D-B20A-EFF9C3A371ED}"/>
              </a:ext>
            </a:extLst>
          </p:cNvPr>
          <p:cNvSpPr/>
          <p:nvPr/>
        </p:nvSpPr>
        <p:spPr bwMode="gray">
          <a:xfrm>
            <a:off x="3171672" y="2551290"/>
            <a:ext cx="73587" cy="1303054"/>
          </a:xfrm>
          <a:custGeom>
            <a:avLst/>
            <a:gdLst>
              <a:gd name="T0" fmla="*/ 32 w 68"/>
              <a:gd name="T1" fmla="*/ 1204 h 1204"/>
              <a:gd name="T2" fmla="*/ 0 w 68"/>
              <a:gd name="T3" fmla="*/ 1172 h 1204"/>
              <a:gd name="T4" fmla="*/ 0 w 68"/>
              <a:gd name="T5" fmla="*/ 32 h 1204"/>
              <a:gd name="T6" fmla="*/ 32 w 68"/>
              <a:gd name="T7" fmla="*/ 0 h 1204"/>
              <a:gd name="T8" fmla="*/ 36 w 68"/>
              <a:gd name="T9" fmla="*/ 0 h 1204"/>
              <a:gd name="T10" fmla="*/ 68 w 68"/>
              <a:gd name="T11" fmla="*/ 32 h 1204"/>
              <a:gd name="T12" fmla="*/ 68 w 68"/>
              <a:gd name="T13" fmla="*/ 1172 h 1204"/>
              <a:gd name="T14" fmla="*/ 36 w 68"/>
              <a:gd name="T15" fmla="*/ 1204 h 1204"/>
              <a:gd name="T16" fmla="*/ 32 w 68"/>
              <a:gd name="T17" fmla="*/ 120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204">
                <a:moveTo>
                  <a:pt x="32" y="1204"/>
                </a:moveTo>
                <a:cubicBezTo>
                  <a:pt x="14" y="1204"/>
                  <a:pt x="0" y="1189"/>
                  <a:pt x="0" y="1172"/>
                </a:cubicBezTo>
                <a:cubicBezTo>
                  <a:pt x="0" y="32"/>
                  <a:pt x="0" y="32"/>
                  <a:pt x="0" y="32"/>
                </a:cubicBezTo>
                <a:cubicBezTo>
                  <a:pt x="0" y="14"/>
                  <a:pt x="14" y="0"/>
                  <a:pt x="32" y="0"/>
                </a:cubicBezTo>
                <a:cubicBezTo>
                  <a:pt x="36" y="0"/>
                  <a:pt x="36" y="0"/>
                  <a:pt x="36" y="0"/>
                </a:cubicBezTo>
                <a:cubicBezTo>
                  <a:pt x="53" y="0"/>
                  <a:pt x="68" y="14"/>
                  <a:pt x="68" y="32"/>
                </a:cubicBezTo>
                <a:cubicBezTo>
                  <a:pt x="68" y="1172"/>
                  <a:pt x="68" y="1172"/>
                  <a:pt x="68" y="1172"/>
                </a:cubicBezTo>
                <a:cubicBezTo>
                  <a:pt x="68" y="1189"/>
                  <a:pt x="53" y="1204"/>
                  <a:pt x="36" y="1204"/>
                </a:cubicBezTo>
                <a:lnTo>
                  <a:pt x="32" y="1204"/>
                </a:lnTo>
                <a:close/>
              </a:path>
            </a:pathLst>
          </a:custGeom>
          <a:solidFill>
            <a:srgbClr val="778495">
              <a:lumMod val="75000"/>
            </a:srgbClr>
          </a:solidFill>
          <a:ln>
            <a:noFill/>
          </a:ln>
        </p:spPr>
        <p:txBody>
          <a:bodyPr vert="horz" wrap="square" lIns="91404" tIns="45702" rIns="91404" bIns="45702" numCol="1" anchor="t" anchorCtr="0" compatLnSpc="1">
            <a:prstTxWarp prst="textNoShape">
              <a:avLst/>
            </a:prstTxWarp>
          </a:bodyPr>
          <a:lstStyle/>
          <a:p>
            <a:pPr defTabSz="914034" fontAlgn="ctr">
              <a:defRPr/>
            </a:pPr>
            <a:endParaRPr lang="en-US" altLang="zh-CN" sz="1599" kern="0" dirty="0">
              <a:solidFill>
                <a:srgbClr val="000000"/>
              </a:solidFill>
              <a:latin typeface="Huawei Sans" panose="020C0503030203020204" pitchFamily="34" charset="0"/>
              <a:ea typeface="微软雅黑" panose="020B0503020204020204" pitchFamily="34" charset="-122"/>
            </a:endParaRPr>
          </a:p>
        </p:txBody>
      </p:sp>
      <p:sp>
        <p:nvSpPr>
          <p:cNvPr id="16" name="ExtraShape2">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909B941-B3F4-4BED-B8FA-BB2002232B4D}"/>
              </a:ext>
            </a:extLst>
          </p:cNvPr>
          <p:cNvSpPr/>
          <p:nvPr/>
        </p:nvSpPr>
        <p:spPr bwMode="gray">
          <a:xfrm>
            <a:off x="2056585" y="2702992"/>
            <a:ext cx="2303765" cy="1882302"/>
          </a:xfrm>
          <a:prstGeom prst="rect">
            <a:avLst/>
          </a:prstGeom>
          <a:solidFill>
            <a:srgbClr val="778495">
              <a:lumMod val="40000"/>
              <a:lumOff val="60000"/>
            </a:srgbClr>
          </a:solidFill>
          <a:ln>
            <a:noFill/>
          </a:ln>
        </p:spPr>
        <p:txBody>
          <a:bodyPr vert="horz" wrap="square" lIns="91404" tIns="45702" rIns="91404" bIns="45702" numCol="1" anchor="t" anchorCtr="0" compatLnSpc="1">
            <a:prstTxWarp prst="textNoShape">
              <a:avLst/>
            </a:prstTxWarp>
          </a:bodyPr>
          <a:lstStyle/>
          <a:p>
            <a:pPr defTabSz="914034" fontAlgn="ctr">
              <a:defRPr/>
            </a:pPr>
            <a:endParaRPr lang="en-US" altLang="zh-CN" sz="1599" kern="0" dirty="0">
              <a:solidFill>
                <a:srgbClr val="000000"/>
              </a:solidFill>
              <a:latin typeface="Huawei Sans" panose="020C0503030203020204" pitchFamily="34" charset="0"/>
              <a:ea typeface="微软雅黑" panose="020B0503020204020204" pitchFamily="34" charset="-122"/>
            </a:endParaRPr>
          </a:p>
        </p:txBody>
      </p:sp>
      <p:sp>
        <p:nvSpPr>
          <p:cNvPr id="17" name="Extra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03D7D7A-6C92-44BD-8166-C69AEDF15D66}"/>
              </a:ext>
            </a:extLst>
          </p:cNvPr>
          <p:cNvSpPr/>
          <p:nvPr/>
        </p:nvSpPr>
        <p:spPr bwMode="gray">
          <a:xfrm>
            <a:off x="2158452" y="2850167"/>
            <a:ext cx="2100031" cy="1582243"/>
          </a:xfrm>
          <a:custGeom>
            <a:avLst/>
            <a:gdLst>
              <a:gd name="T0" fmla="*/ 1819 w 1819"/>
              <a:gd name="T1" fmla="*/ 1362 h 1373"/>
              <a:gd name="T2" fmla="*/ 1808 w 1819"/>
              <a:gd name="T3" fmla="*/ 1373 h 1373"/>
              <a:gd name="T4" fmla="*/ 11 w 1819"/>
              <a:gd name="T5" fmla="*/ 1373 h 1373"/>
              <a:gd name="T6" fmla="*/ 0 w 1819"/>
              <a:gd name="T7" fmla="*/ 1362 h 1373"/>
              <a:gd name="T8" fmla="*/ 0 w 1819"/>
              <a:gd name="T9" fmla="*/ 10 h 1373"/>
              <a:gd name="T10" fmla="*/ 11 w 1819"/>
              <a:gd name="T11" fmla="*/ 0 h 1373"/>
              <a:gd name="T12" fmla="*/ 1808 w 1819"/>
              <a:gd name="T13" fmla="*/ 0 h 1373"/>
              <a:gd name="T14" fmla="*/ 1819 w 1819"/>
              <a:gd name="T15" fmla="*/ 10 h 1373"/>
              <a:gd name="T16" fmla="*/ 1819 w 1819"/>
              <a:gd name="T17" fmla="*/ 1362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9" h="1373">
                <a:moveTo>
                  <a:pt x="1819" y="1362"/>
                </a:moveTo>
                <a:cubicBezTo>
                  <a:pt x="1819" y="1368"/>
                  <a:pt x="1814" y="1373"/>
                  <a:pt x="1808" y="1373"/>
                </a:cubicBezTo>
                <a:cubicBezTo>
                  <a:pt x="11" y="1373"/>
                  <a:pt x="11" y="1373"/>
                  <a:pt x="11" y="1373"/>
                </a:cubicBezTo>
                <a:cubicBezTo>
                  <a:pt x="5" y="1373"/>
                  <a:pt x="0" y="1368"/>
                  <a:pt x="0" y="1362"/>
                </a:cubicBezTo>
                <a:cubicBezTo>
                  <a:pt x="0" y="10"/>
                  <a:pt x="0" y="10"/>
                  <a:pt x="0" y="10"/>
                </a:cubicBezTo>
                <a:cubicBezTo>
                  <a:pt x="0" y="4"/>
                  <a:pt x="5" y="0"/>
                  <a:pt x="11" y="0"/>
                </a:cubicBezTo>
                <a:cubicBezTo>
                  <a:pt x="1808" y="0"/>
                  <a:pt x="1808" y="0"/>
                  <a:pt x="1808" y="0"/>
                </a:cubicBezTo>
                <a:cubicBezTo>
                  <a:pt x="1814" y="0"/>
                  <a:pt x="1819" y="4"/>
                  <a:pt x="1819" y="10"/>
                </a:cubicBezTo>
                <a:lnTo>
                  <a:pt x="1819" y="1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pPr defTabSz="914034" fontAlgn="ctr">
              <a:defRPr/>
            </a:pPr>
            <a:endParaRPr lang="en-US" altLang="zh-CN" sz="1599" kern="0" dirty="0">
              <a:solidFill>
                <a:srgbClr val="000000"/>
              </a:solidFill>
              <a:latin typeface="Huawei Sans" panose="020C0503030203020204" pitchFamily="34" charset="0"/>
              <a:ea typeface="微软雅黑" panose="020B0503020204020204" pitchFamily="34" charset="-122"/>
            </a:endParaRPr>
          </a:p>
        </p:txBody>
      </p:sp>
      <p:sp>
        <p:nvSpPr>
          <p:cNvPr id="54" name="ExtraShape4">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244B12B-FDB8-4CD6-B2B3-F2061DB3FD84}"/>
              </a:ext>
            </a:extLst>
          </p:cNvPr>
          <p:cNvSpPr/>
          <p:nvPr/>
        </p:nvSpPr>
        <p:spPr bwMode="gray">
          <a:xfrm>
            <a:off x="1937125" y="2684492"/>
            <a:ext cx="2542686" cy="107082"/>
          </a:xfrm>
          <a:prstGeom prst="roundRect">
            <a:avLst>
              <a:gd name="adj" fmla="val 50000"/>
            </a:avLst>
          </a:prstGeom>
          <a:solidFill>
            <a:srgbClr val="778495"/>
          </a:solidFill>
          <a:ln>
            <a:noFill/>
          </a:ln>
        </p:spPr>
        <p:txBody>
          <a:bodyPr vert="horz" wrap="square" lIns="91404" tIns="45702" rIns="91404" bIns="45702" numCol="1" rtlCol="0" anchor="t" anchorCtr="0" compatLnSpc="1">
            <a:prstTxWarp prst="textNoShape">
              <a:avLst/>
            </a:prstTxWarp>
          </a:bodyPr>
          <a:lstStyle/>
          <a:p>
            <a:pPr defTabSz="914034" fontAlgn="ctr">
              <a:defRPr/>
            </a:pPr>
            <a:endParaRPr lang="en-US" altLang="zh-CN" sz="1599" kern="0" dirty="0">
              <a:solidFill>
                <a:srgbClr val="000000"/>
              </a:solidFill>
              <a:latin typeface="Huawei Sans" panose="020C0503030203020204" pitchFamily="34" charset="0"/>
              <a:ea typeface="微软雅黑" panose="020B0503020204020204" pitchFamily="34" charset="-122"/>
            </a:endParaRPr>
          </a:p>
        </p:txBody>
      </p:sp>
      <p:sp>
        <p:nvSpPr>
          <p:cNvPr id="55" name="ExtraShap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090CE39-AB70-45CB-9BA1-90936C600C86}"/>
              </a:ext>
            </a:extLst>
          </p:cNvPr>
          <p:cNvSpPr/>
          <p:nvPr/>
        </p:nvSpPr>
        <p:spPr bwMode="gray">
          <a:xfrm>
            <a:off x="1937125" y="4513081"/>
            <a:ext cx="2542686" cy="107082"/>
          </a:xfrm>
          <a:prstGeom prst="roundRect">
            <a:avLst>
              <a:gd name="adj" fmla="val 50000"/>
            </a:avLst>
          </a:prstGeom>
          <a:solidFill>
            <a:srgbClr val="778495"/>
          </a:solidFill>
          <a:ln>
            <a:noFill/>
          </a:ln>
        </p:spPr>
        <p:txBody>
          <a:bodyPr vert="horz" wrap="square" lIns="91404" tIns="45702" rIns="91404" bIns="45702" numCol="1" rtlCol="0" anchor="t" anchorCtr="0" compatLnSpc="1">
            <a:prstTxWarp prst="textNoShape">
              <a:avLst/>
            </a:prstTxWarp>
          </a:bodyPr>
          <a:lstStyle/>
          <a:p>
            <a:pPr defTabSz="914034" fontAlgn="ctr">
              <a:defRPr/>
            </a:pPr>
            <a:endParaRPr lang="en-US" altLang="zh-CN" sz="1599" kern="0" dirty="0">
              <a:solidFill>
                <a:srgbClr val="000000"/>
              </a:solidFill>
              <a:latin typeface="Huawei Sans" panose="020C0503030203020204" pitchFamily="34" charset="0"/>
              <a:ea typeface="微软雅黑" panose="020B0503020204020204" pitchFamily="34" charset="-122"/>
            </a:endParaRPr>
          </a:p>
        </p:txBody>
      </p:sp>
      <p:sp>
        <p:nvSpPr>
          <p:cNvPr id="56" name="CustomText">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F208270-A977-4862-B75B-CF8C7F652E46}"/>
              </a:ext>
            </a:extLst>
          </p:cNvPr>
          <p:cNvSpPr/>
          <p:nvPr/>
        </p:nvSpPr>
        <p:spPr bwMode="gray">
          <a:xfrm>
            <a:off x="2283201" y="3185883"/>
            <a:ext cx="1850527" cy="776411"/>
          </a:xfrm>
          <a:prstGeom prst="rect">
            <a:avLst/>
          </a:prstGeom>
          <a:noFill/>
        </p:spPr>
        <p:txBody>
          <a:bodyPr wrap="square" lIns="89965" tIns="46782" rIns="89965" bIns="46782" anchor="ctr">
            <a:noAutofit/>
          </a:bodyPr>
          <a:lstStyle/>
          <a:p>
            <a:pPr algn="ctr" defTabSz="914034" fontAlgn="ctr">
              <a:defRPr/>
            </a:pPr>
            <a:r>
              <a:rPr lang="en-US" sz="1200" b="1" dirty="0">
                <a:solidFill>
                  <a:srgbClr val="778495">
                    <a:lumMod val="75000"/>
                  </a:srgbClr>
                </a:solidFill>
                <a:latin typeface="Huawei Sans" panose="020C0503030203020204" pitchFamily="34" charset="0"/>
              </a:rPr>
              <a:t>Transfer-to-maintenance training for XX migration project</a:t>
            </a:r>
            <a:endParaRPr lang="en-US" altLang="zh-CN" sz="1200" b="1" kern="0" dirty="0">
              <a:solidFill>
                <a:srgbClr val="778495">
                  <a:lumMod val="75000"/>
                </a:srgbClr>
              </a:solidFill>
              <a:latin typeface="Huawei Sans" panose="020C0503030203020204" pitchFamily="34" charset="0"/>
              <a:ea typeface="微软雅黑" panose="020B0503020204020204" pitchFamily="34" charset="-122"/>
            </a:endParaRPr>
          </a:p>
        </p:txBody>
      </p:sp>
      <p:sp>
        <p:nvSpPr>
          <p:cNvPr id="101" name="文本占位符 2"/>
          <p:cNvSpPr txBox="1">
            <a:spLocks/>
          </p:cNvSpPr>
          <p:nvPr/>
        </p:nvSpPr>
        <p:spPr bwMode="gray">
          <a:xfrm>
            <a:off x="468319" y="5082836"/>
            <a:ext cx="5556748" cy="790758"/>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a:latin typeface="Huawei Sans" panose="020C0503030203020204" pitchFamily="34" charset="0"/>
              </a:rPr>
              <a:t>If the migration project involves new devices and new configurations, organize training for the customer after the migration is complete.</a:t>
            </a:r>
            <a:endParaRPr lang="en-US" altLang="zh-CN" sz="1399" dirty="0">
              <a:latin typeface="Huawei Sans" panose="020C0503030203020204" pitchFamily="34" charset="0"/>
            </a:endParaRPr>
          </a:p>
        </p:txBody>
      </p:sp>
      <p:sp>
        <p:nvSpPr>
          <p:cNvPr id="102" name="文本占位符 2"/>
          <p:cNvSpPr txBox="1">
            <a:spLocks/>
          </p:cNvSpPr>
          <p:nvPr/>
        </p:nvSpPr>
        <p:spPr bwMode="gray">
          <a:xfrm>
            <a:off x="6187755" y="5082836"/>
            <a:ext cx="5556748" cy="790758"/>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a:latin typeface="Huawei Sans" panose="020C0503030203020204" pitchFamily="34" charset="0"/>
              </a:rPr>
              <a:t>To facilitate subsequent maintenance, transfer the documents involved in the migration to the customer after the migration is complete.</a:t>
            </a:r>
            <a:endParaRPr lang="en-US" altLang="zh-CN" sz="1399" dirty="0">
              <a:latin typeface="Huawei Sans" panose="020C0503030203020204" pitchFamily="34" charset="0"/>
            </a:endParaRPr>
          </a:p>
        </p:txBody>
      </p:sp>
      <p:sp>
        <p:nvSpPr>
          <p:cNvPr id="103" name="microsoft-word-document-file_32745"/>
          <p:cNvSpPr>
            <a:spLocks noChangeAspect="1"/>
          </p:cNvSpPr>
          <p:nvPr/>
        </p:nvSpPr>
        <p:spPr bwMode="gray">
          <a:xfrm>
            <a:off x="7843419" y="2787107"/>
            <a:ext cx="451195" cy="609446"/>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56C4D2"/>
          </a:solidFill>
          <a:ln>
            <a:noFill/>
          </a:ln>
        </p:spPr>
        <p:txBody>
          <a:bodyPr/>
          <a:lstStyle/>
          <a:p>
            <a:pPr fontAlgn="ctr"/>
            <a:endParaRPr lang="en-US" altLang="zh-CN" sz="1599" dirty="0">
              <a:latin typeface="Huawei Sans" panose="020C0503030203020204" pitchFamily="34" charset="0"/>
            </a:endParaRPr>
          </a:p>
        </p:txBody>
      </p:sp>
      <p:sp>
        <p:nvSpPr>
          <p:cNvPr id="104" name="microsoft-word-document-file_32745"/>
          <p:cNvSpPr>
            <a:spLocks noChangeAspect="1"/>
          </p:cNvSpPr>
          <p:nvPr/>
        </p:nvSpPr>
        <p:spPr bwMode="gray">
          <a:xfrm>
            <a:off x="8367755" y="3202099"/>
            <a:ext cx="451195" cy="609446"/>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56C4D2"/>
          </a:solidFill>
          <a:ln>
            <a:noFill/>
          </a:ln>
        </p:spPr>
        <p:txBody>
          <a:bodyPr/>
          <a:lstStyle/>
          <a:p>
            <a:pPr fontAlgn="ctr"/>
            <a:endParaRPr lang="en-US" altLang="zh-CN" sz="1599" dirty="0">
              <a:latin typeface="Huawei Sans" panose="020C0503030203020204" pitchFamily="34" charset="0"/>
            </a:endParaRPr>
          </a:p>
        </p:txBody>
      </p:sp>
      <p:sp>
        <p:nvSpPr>
          <p:cNvPr id="107" name="microsoft-word-document-file_32745"/>
          <p:cNvSpPr>
            <a:spLocks noChangeAspect="1"/>
          </p:cNvSpPr>
          <p:nvPr/>
        </p:nvSpPr>
        <p:spPr bwMode="gray">
          <a:xfrm>
            <a:off x="8892091" y="3617091"/>
            <a:ext cx="451195" cy="609446"/>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56C4D2"/>
          </a:solidFill>
          <a:ln>
            <a:noFill/>
          </a:ln>
        </p:spPr>
        <p:txBody>
          <a:bodyPr/>
          <a:lstStyle/>
          <a:p>
            <a:pPr fontAlgn="ctr"/>
            <a:endParaRPr lang="en-US" altLang="zh-CN" sz="1599" dirty="0">
              <a:latin typeface="Huawei Sans" panose="020C0503030203020204" pitchFamily="34" charset="0"/>
            </a:endParaRPr>
          </a:p>
        </p:txBody>
      </p:sp>
      <p:sp>
        <p:nvSpPr>
          <p:cNvPr id="108" name="microsoft-word-document-file_32745"/>
          <p:cNvSpPr>
            <a:spLocks noChangeAspect="1"/>
          </p:cNvSpPr>
          <p:nvPr/>
        </p:nvSpPr>
        <p:spPr bwMode="gray">
          <a:xfrm>
            <a:off x="9416428" y="4032084"/>
            <a:ext cx="451195" cy="609446"/>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56C4D2"/>
          </a:solidFill>
          <a:ln>
            <a:noFill/>
          </a:ln>
        </p:spPr>
        <p:txBody>
          <a:bodyPr/>
          <a:lstStyle/>
          <a:p>
            <a:pPr fontAlgn="ctr"/>
            <a:endParaRPr lang="en-US" altLang="zh-CN" sz="1599" dirty="0">
              <a:latin typeface="Huawei Sans" panose="020C0503030203020204" pitchFamily="34" charset="0"/>
            </a:endParaRPr>
          </a:p>
        </p:txBody>
      </p:sp>
      <p:sp>
        <p:nvSpPr>
          <p:cNvPr id="64" name="五边形 39"/>
          <p:cNvSpPr/>
          <p:nvPr/>
        </p:nvSpPr>
        <p:spPr bwMode="gray">
          <a:xfrm>
            <a:off x="7229127" y="112226"/>
            <a:ext cx="1626050" cy="213037"/>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Preparation Phase</a:t>
            </a:r>
            <a:endParaRPr lang="en-US" altLang="zh-CN" sz="1200" dirty="0">
              <a:latin typeface="Huawei Sans" panose="020C0503030203020204" pitchFamily="34" charset="0"/>
              <a:sym typeface="Huawei Sans" panose="020C0503030203020204" pitchFamily="34" charset="0"/>
            </a:endParaRPr>
          </a:p>
        </p:txBody>
      </p:sp>
      <p:sp>
        <p:nvSpPr>
          <p:cNvPr id="65" name="燕尾形 40"/>
          <p:cNvSpPr/>
          <p:nvPr/>
        </p:nvSpPr>
        <p:spPr bwMode="gray">
          <a:xfrm>
            <a:off x="8759289" y="112226"/>
            <a:ext cx="1835702" cy="213037"/>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Implementation Phase</a:t>
            </a:r>
            <a:endParaRPr lang="en-US" altLang="zh-CN" sz="1200" dirty="0">
              <a:latin typeface="Huawei Sans" panose="020C0503030203020204" pitchFamily="34" charset="0"/>
              <a:sym typeface="Huawei Sans" panose="020C0503030203020204" pitchFamily="34" charset="0"/>
            </a:endParaRPr>
          </a:p>
        </p:txBody>
      </p:sp>
      <p:sp>
        <p:nvSpPr>
          <p:cNvPr id="66" name="燕尾形 41"/>
          <p:cNvSpPr/>
          <p:nvPr/>
        </p:nvSpPr>
        <p:spPr bwMode="gray">
          <a:xfrm>
            <a:off x="10499104" y="112226"/>
            <a:ext cx="12595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a:solidFill>
                  <a:srgbClr val="FFFFFF"/>
                </a:solidFill>
                <a:latin typeface="Huawei Sans" panose="020C0503030203020204" pitchFamily="34" charset="0"/>
              </a:rPr>
              <a:t>Closing Phase</a:t>
            </a:r>
            <a:endParaRPr lang="en-US" altLang="zh-CN" sz="1200" b="1" dirty="0">
              <a:solidFill>
                <a:srgbClr val="FFFFFF"/>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85003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smtClean="0">
                <a:solidFill>
                  <a:schemeClr val="bg1">
                    <a:lumMod val="50000"/>
                  </a:schemeClr>
                </a:solidFill>
              </a:rPr>
              <a:t>Basic Concepts of Migration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Migration Process</a:t>
            </a:r>
            <a:endParaRPr lang="en-US" altLang="zh-CN" dirty="0" smtClean="0">
              <a:solidFill>
                <a:schemeClr val="bg1">
                  <a:lumMod val="50000"/>
                </a:schemeClr>
              </a:solidFill>
              <a:sym typeface="Huawei Sans" panose="020C0503030203020204" pitchFamily="34" charset="0"/>
            </a:endParaRPr>
          </a:p>
          <a:p>
            <a:r>
              <a:rPr lang="en-US" b="1" dirty="0" smtClean="0"/>
              <a:t>Migration Cases</a:t>
            </a:r>
            <a:endParaRPr lang="en-US" altLang="zh-CN" b="1" dirty="0">
              <a:sym typeface="Huawei Sans" panose="020C0503030203020204" pitchFamily="34" charset="0"/>
            </a:endParaRPr>
          </a:p>
        </p:txBody>
      </p:sp>
    </p:spTree>
    <p:extLst>
      <p:ext uri="{BB962C8B-B14F-4D97-AF65-F5344CB8AC3E}">
        <p14:creationId xmlns:p14="http://schemas.microsoft.com/office/powerpoint/2010/main" val="2918442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Migration Cases: Precautions</a:t>
            </a:r>
            <a:endParaRPr lang="en-US" altLang="zh-CN" dirty="0"/>
          </a:p>
        </p:txBody>
      </p:sp>
      <p:sp>
        <p:nvSpPr>
          <p:cNvPr id="3" name="文本占位符 2"/>
          <p:cNvSpPr>
            <a:spLocks noGrp="1"/>
          </p:cNvSpPr>
          <p:nvPr>
            <p:ph type="body" sz="quarter" idx="10"/>
          </p:nvPr>
        </p:nvSpPr>
        <p:spPr bwMode="gray"/>
        <p:txBody>
          <a:bodyPr/>
          <a:lstStyle/>
          <a:p>
            <a:r>
              <a:rPr lang="en-US" sz="1799" dirty="0"/>
              <a:t>The key point is to master the migration process and method based on actual migration cases, in addition to device configuration planning required by the migration.</a:t>
            </a:r>
            <a:endParaRPr lang="en-US" altLang="zh-CN" sz="1799" dirty="0"/>
          </a:p>
          <a:p>
            <a:r>
              <a:rPr lang="en-US" sz="1799" dirty="0"/>
              <a:t>Discuss migration scenarios based on the migration process and output the migration document based on the Project Migration Solution Template. The document includes the following contents:</a:t>
            </a:r>
            <a:endParaRPr lang="en-US" altLang="zh-CN" sz="1799" dirty="0"/>
          </a:p>
          <a:p>
            <a:pPr lvl="1"/>
            <a:r>
              <a:rPr lang="en-US" sz="1599" dirty="0"/>
              <a:t>Project survey and analysis: Analyze the live network topology and services, and identify the devices whose dynamic and static information needs to be collected.</a:t>
            </a:r>
            <a:endParaRPr lang="en-US" altLang="zh-CN" sz="1599" dirty="0"/>
          </a:p>
          <a:p>
            <a:pPr lvl="1"/>
            <a:r>
              <a:rPr lang="en-US" sz="1599" dirty="0"/>
              <a:t>Risk evaluation: Evaluate the risks that may occur during the migration and how to avoid the risks.</a:t>
            </a:r>
            <a:endParaRPr lang="en-US" altLang="zh-CN" sz="1599" dirty="0"/>
          </a:p>
          <a:p>
            <a:pPr lvl="1"/>
            <a:r>
              <a:rPr lang="en-US" sz="1599" dirty="0"/>
              <a:t>Migration solution: Specify the commands to be executed in each step and the time point of each step.</a:t>
            </a:r>
            <a:endParaRPr lang="en-US" altLang="zh-CN" sz="1599" dirty="0"/>
          </a:p>
          <a:p>
            <a:pPr lvl="1"/>
            <a:r>
              <a:rPr lang="en-US" sz="1599" dirty="0"/>
              <a:t>Test and check items: Determine the contents to be checked and tested after the migration.</a:t>
            </a:r>
            <a:endParaRPr lang="en-US" altLang="zh-CN" sz="1599" dirty="0"/>
          </a:p>
          <a:p>
            <a:pPr lvl="1"/>
            <a:endParaRPr lang="en-US" altLang="zh-CN" sz="1599" dirty="0"/>
          </a:p>
        </p:txBody>
      </p:sp>
      <p:sp>
        <p:nvSpPr>
          <p:cNvPr id="12" name="燕尾形 11"/>
          <p:cNvSpPr/>
          <p:nvPr/>
        </p:nvSpPr>
        <p:spPr bwMode="gray">
          <a:xfrm>
            <a:off x="10168372" y="126480"/>
            <a:ext cx="1580715" cy="213037"/>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Migration Scenario</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五边形 39"/>
          <p:cNvSpPr/>
          <p:nvPr/>
        </p:nvSpPr>
        <p:spPr bwMode="gray">
          <a:xfrm>
            <a:off x="7791451" y="126479"/>
            <a:ext cx="2465192"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Precautions and Class Activities</a:t>
            </a:r>
          </a:p>
        </p:txBody>
      </p:sp>
    </p:spTree>
    <p:extLst>
      <p:ext uri="{BB962C8B-B14F-4D97-AF65-F5344CB8AC3E}">
        <p14:creationId xmlns:p14="http://schemas.microsoft.com/office/powerpoint/2010/main" val="14033808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Class Activities</a:t>
            </a:r>
            <a:endParaRPr lang="en-US" altLang="zh-CN" dirty="0"/>
          </a:p>
        </p:txBody>
      </p:sp>
      <p:sp>
        <p:nvSpPr>
          <p:cNvPr id="8" name="圆角矩形 7"/>
          <p:cNvSpPr/>
          <p:nvPr/>
        </p:nvSpPr>
        <p:spPr bwMode="gray">
          <a:xfrm>
            <a:off x="1912728" y="1375267"/>
            <a:ext cx="9659058" cy="1007606"/>
          </a:xfrm>
          <a:prstGeom prst="roundRect">
            <a:avLst>
              <a:gd name="adj" fmla="val 8582"/>
            </a:avLst>
          </a:prstGeom>
          <a:noFill/>
          <a:ln w="12700" cap="flat" cmpd="sng" algn="ctr">
            <a:solidFill>
              <a:srgbClr val="56C4D2"/>
            </a:solidFill>
            <a:prstDash val="solid"/>
            <a:miter lim="800000"/>
          </a:ln>
          <a:effectLst/>
        </p:spPr>
        <p:txBody>
          <a:bodyPr rot="0" spcFirstLastPara="0" vertOverflow="overflow" horzOverflow="overflow" vert="horz" wrap="square" lIns="71972" tIns="0" rIns="71972" bIns="0" numCol="1" spcCol="0" rtlCol="0" fromWordArt="0" anchor="ctr" anchorCtr="0" forceAA="0" compatLnSpc="1">
            <a:prstTxWarp prst="textNoShape">
              <a:avLst/>
            </a:prstTxWarp>
            <a:noAutofit/>
          </a:bodyPr>
          <a:lstStyle/>
          <a:p>
            <a:pPr marL="285636" indent="-285636" fontAlgn="ctr">
              <a:lnSpc>
                <a:spcPct val="140000"/>
              </a:lnSpc>
              <a:spcBef>
                <a:spcPts val="600"/>
              </a:spcBef>
              <a:buFont typeface="Arial" panose="020B0604020202020204" pitchFamily="34" charset="0"/>
              <a:buChar char="•"/>
            </a:pPr>
            <a:r>
              <a:rPr lang="en-US" sz="1399" dirty="0">
                <a:solidFill>
                  <a:srgbClr val="1D1D1A"/>
                </a:solidFill>
                <a:latin typeface="Huawei Sans" panose="020C0503030203020204" pitchFamily="34" charset="0"/>
              </a:rPr>
              <a:t>The teacher introduces the scenario of the migration case, inputs the topology diagram and service planning, and conducts group discussion, make a summary, and output the migration cutover process, and cutover-related documents).</a:t>
            </a: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521006" y="1375267"/>
            <a:ext cx="1318191" cy="1007606"/>
          </a:xfrm>
          <a:prstGeom prst="roundRect">
            <a:avLst>
              <a:gd name="adj" fmla="val 8008"/>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399" dirty="0">
                <a:solidFill>
                  <a:srgbClr val="FFFFFF"/>
                </a:solidFill>
                <a:latin typeface="Huawei Sans" panose="020C0503030203020204" pitchFamily="34" charset="0"/>
              </a:rPr>
              <a:t>Background</a:t>
            </a:r>
            <a:endParaRPr lang="en-US" altLang="zh-CN" sz="13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a:solidFill>
                  <a:srgbClr val="FFFFFF"/>
                </a:solidFill>
                <a:latin typeface="Huawei Sans" panose="020C0503030203020204" pitchFamily="34" charset="0"/>
              </a:rPr>
              <a:t>15 minutes</a:t>
            </a:r>
            <a:endParaRPr lang="en-US" altLang="zh-CN" sz="13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1912728" y="2525524"/>
            <a:ext cx="9659058" cy="1007606"/>
          </a:xfrm>
          <a:prstGeom prst="roundRect">
            <a:avLst>
              <a:gd name="adj" fmla="val 8582"/>
            </a:avLst>
          </a:prstGeom>
          <a:noFill/>
          <a:ln w="12700" cap="flat" cmpd="sng" algn="ctr">
            <a:solidFill>
              <a:srgbClr val="56C4D2"/>
            </a:solidFill>
            <a:prstDash val="solid"/>
            <a:miter lim="800000"/>
          </a:ln>
          <a:effectLst/>
        </p:spPr>
        <p:txBody>
          <a:bodyPr rot="0" spcFirstLastPara="0" vertOverflow="overflow" horzOverflow="overflow" vert="horz" wrap="square" lIns="71972" tIns="0" rIns="71972" bIns="0" numCol="1" spcCol="0" rtlCol="0" fromWordArt="0" anchor="ctr" anchorCtr="0" forceAA="0" compatLnSpc="1">
            <a:prstTxWarp prst="textNoShape">
              <a:avLst/>
            </a:prstTxWarp>
            <a:noAutofit/>
          </a:bodyPr>
          <a:lstStyle/>
          <a:p>
            <a:pPr marL="285636" indent="-285636" fontAlgn="ctr">
              <a:buFont typeface="Arial" panose="020B0604020202020204" pitchFamily="34" charset="0"/>
              <a:buChar char="•"/>
            </a:pPr>
            <a:r>
              <a:rPr lang="en-US" sz="1399" dirty="0">
                <a:solidFill>
                  <a:srgbClr val="1D1D1A"/>
                </a:solidFill>
                <a:latin typeface="Huawei Sans" panose="020C0503030203020204" pitchFamily="34" charset="0"/>
              </a:rPr>
              <a:t>Each group discusses and selects a team leader. The team leader is responsible for the final summary and report.</a:t>
            </a: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521006" y="2525524"/>
            <a:ext cx="1318191" cy="1007606"/>
          </a:xfrm>
          <a:prstGeom prst="roundRect">
            <a:avLst>
              <a:gd name="adj" fmla="val 8008"/>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399" dirty="0">
                <a:solidFill>
                  <a:srgbClr val="FFFFFF"/>
                </a:solidFill>
                <a:latin typeface="Huawei Sans" panose="020C0503030203020204" pitchFamily="34" charset="0"/>
              </a:rPr>
              <a:t>Grouping communication</a:t>
            </a:r>
            <a:endParaRPr lang="en-US" altLang="zh-CN" sz="13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a:solidFill>
                  <a:srgbClr val="FFFFFF"/>
                </a:solidFill>
                <a:latin typeface="Huawei Sans" panose="020C0503030203020204" pitchFamily="34" charset="0"/>
              </a:rPr>
              <a:t>5 minutes</a:t>
            </a:r>
            <a:endParaRPr lang="en-US" altLang="zh-CN" sz="13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1912728" y="3675782"/>
            <a:ext cx="9659058" cy="1007606"/>
          </a:xfrm>
          <a:prstGeom prst="roundRect">
            <a:avLst>
              <a:gd name="adj" fmla="val 8582"/>
            </a:avLst>
          </a:prstGeom>
          <a:noFill/>
          <a:ln w="12700" cap="flat" cmpd="sng" algn="ctr">
            <a:solidFill>
              <a:srgbClr val="56C4D2"/>
            </a:solidFill>
            <a:prstDash val="solid"/>
            <a:miter lim="800000"/>
          </a:ln>
          <a:effectLst/>
        </p:spPr>
        <p:txBody>
          <a:bodyPr rot="0" spcFirstLastPara="0" vertOverflow="overflow" horzOverflow="overflow" vert="horz" wrap="square" lIns="71972" tIns="0" rIns="71972" bIns="0" numCol="1" spcCol="0" rtlCol="0" fromWordArt="0" anchor="ctr" anchorCtr="0" forceAA="0" compatLnSpc="1">
            <a:prstTxWarp prst="textNoShape">
              <a:avLst/>
            </a:prstTxWarp>
            <a:noAutofit/>
          </a:bodyPr>
          <a:lstStyle/>
          <a:p>
            <a:pPr marL="285636" indent="-285636" fontAlgn="ctr">
              <a:buFont typeface="Arial" panose="020B0604020202020204" pitchFamily="34" charset="0"/>
              <a:buChar char="•"/>
            </a:pPr>
            <a:r>
              <a:rPr lang="en-US" sz="1399" dirty="0">
                <a:solidFill>
                  <a:srgbClr val="1D1D1A"/>
                </a:solidFill>
                <a:latin typeface="Huawei Sans" panose="020C0503030203020204" pitchFamily="34" charset="0"/>
              </a:rPr>
              <a:t>Each group discusses the migration procedure, designs the contents to be configured, and outputs the migration document.</a:t>
            </a: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bwMode="gray">
          <a:xfrm>
            <a:off x="521006" y="3675782"/>
            <a:ext cx="1318191" cy="1007606"/>
          </a:xfrm>
          <a:prstGeom prst="roundRect">
            <a:avLst>
              <a:gd name="adj" fmla="val 8008"/>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399" dirty="0">
                <a:solidFill>
                  <a:srgbClr val="FFFFFF"/>
                </a:solidFill>
                <a:latin typeface="Huawei Sans" panose="020C0503030203020204" pitchFamily="34" charset="0"/>
              </a:rPr>
              <a:t>Discussion</a:t>
            </a:r>
            <a:endParaRPr lang="en-US" altLang="zh-CN" sz="13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a:solidFill>
                  <a:srgbClr val="FFFFFF"/>
                </a:solidFill>
                <a:latin typeface="Huawei Sans" panose="020C0503030203020204" pitchFamily="34" charset="0"/>
              </a:rPr>
              <a:t>30 minutes</a:t>
            </a:r>
            <a:endParaRPr lang="en-US" altLang="zh-CN" sz="13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bwMode="gray">
          <a:xfrm>
            <a:off x="1912728" y="4826040"/>
            <a:ext cx="9659058" cy="1007606"/>
          </a:xfrm>
          <a:prstGeom prst="roundRect">
            <a:avLst>
              <a:gd name="adj" fmla="val 8582"/>
            </a:avLst>
          </a:prstGeom>
          <a:noFill/>
          <a:ln w="12700" cap="flat" cmpd="sng" algn="ctr">
            <a:solidFill>
              <a:srgbClr val="56C4D2"/>
            </a:solidFill>
            <a:prstDash val="solid"/>
            <a:miter lim="800000"/>
          </a:ln>
          <a:effectLst/>
        </p:spPr>
        <p:txBody>
          <a:bodyPr rot="0" spcFirstLastPara="0" vertOverflow="overflow" horzOverflow="overflow" vert="horz" wrap="square" lIns="71972" tIns="0" rIns="71972" bIns="0" numCol="1" spcCol="0" rtlCol="0" fromWordArt="0" anchor="ctr" anchorCtr="0" forceAA="0" compatLnSpc="1">
            <a:prstTxWarp prst="textNoShape">
              <a:avLst/>
            </a:prstTxWarp>
            <a:noAutofit/>
          </a:bodyPr>
          <a:lstStyle/>
          <a:p>
            <a:pPr marL="285636" indent="-285636" fontAlgn="ctr">
              <a:buFont typeface="Arial" panose="020B0604020202020204" pitchFamily="34" charset="0"/>
              <a:buChar char="•"/>
            </a:pPr>
            <a:r>
              <a:rPr lang="en-US" sz="1399" dirty="0">
                <a:solidFill>
                  <a:srgbClr val="1D1D1A"/>
                </a:solidFill>
                <a:latin typeface="Huawei Sans" panose="020C0503030203020204" pitchFamily="34" charset="0"/>
              </a:rPr>
              <a:t>Each group reports the discussion results and submits related documents.</a:t>
            </a:r>
            <a:endParaRPr lang="en-US" altLang="zh-CN" sz="13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521006" y="4826040"/>
            <a:ext cx="1318191" cy="1007606"/>
          </a:xfrm>
          <a:prstGeom prst="roundRect">
            <a:avLst>
              <a:gd name="adj" fmla="val 8008"/>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399" dirty="0">
                <a:solidFill>
                  <a:srgbClr val="FFFFFF"/>
                </a:solidFill>
                <a:latin typeface="Huawei Sans" panose="020C0503030203020204" pitchFamily="34" charset="0"/>
              </a:rPr>
              <a:t>Summary</a:t>
            </a:r>
            <a:endParaRPr lang="en-US" altLang="zh-CN" sz="13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a:solidFill>
                  <a:srgbClr val="FFFFFF"/>
                </a:solidFill>
                <a:latin typeface="Huawei Sans" panose="020C0503030203020204" pitchFamily="34" charset="0"/>
              </a:rPr>
              <a:t>20 minutes</a:t>
            </a:r>
            <a:endParaRPr lang="en-US" altLang="zh-CN" sz="1399"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1"/>
          <p:cNvSpPr/>
          <p:nvPr/>
        </p:nvSpPr>
        <p:spPr bwMode="gray">
          <a:xfrm>
            <a:off x="10168372" y="126480"/>
            <a:ext cx="1580715" cy="213037"/>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Migration Scenario</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五边形 39"/>
          <p:cNvSpPr/>
          <p:nvPr/>
        </p:nvSpPr>
        <p:spPr bwMode="gray">
          <a:xfrm>
            <a:off x="7791451" y="126479"/>
            <a:ext cx="2465192" cy="213037"/>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Precautions and Class Activities</a:t>
            </a:r>
          </a:p>
        </p:txBody>
      </p:sp>
    </p:spTree>
    <p:extLst>
      <p:ext uri="{BB962C8B-B14F-4D97-AF65-F5344CB8AC3E}">
        <p14:creationId xmlns:p14="http://schemas.microsoft.com/office/powerpoint/2010/main" val="2954690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chor="ctr">
            <a:normAutofit/>
          </a:bodyPr>
          <a:lstStyle/>
          <a:p>
            <a:r>
              <a:rPr lang="en-US" sz="3199" dirty="0"/>
              <a:t>Introduction to the Early Stage of the Reconstruction Project</a:t>
            </a:r>
            <a:endParaRPr lang="en-US" altLang="zh-CN" sz="3199" dirty="0"/>
          </a:p>
        </p:txBody>
      </p:sp>
      <p:sp>
        <p:nvSpPr>
          <p:cNvPr id="2" name="Text Placeholder 1"/>
          <p:cNvSpPr>
            <a:spLocks noGrp="1"/>
          </p:cNvSpPr>
          <p:nvPr>
            <p:ph type="body" sz="quarter" idx="10"/>
          </p:nvPr>
        </p:nvSpPr>
        <p:spPr bwMode="gray"/>
        <p:txBody>
          <a:bodyPr/>
          <a:lstStyle/>
          <a:p>
            <a:r>
              <a:rPr lang="en-US" altLang="zh-CN" sz="1799" dirty="0"/>
              <a:t>A company has multiple branches that are connected to the headquarters network through leased lines. The following problems exist:</a:t>
            </a:r>
          </a:p>
          <a:p>
            <a:pPr marL="629986" lvl="1" indent="-318960"/>
            <a:r>
              <a:rPr lang="en-US" altLang="zh-CN" sz="1599" dirty="0"/>
              <a:t>The leased line rate is low and cannot meet bandwidth-intensive requirements of new services.</a:t>
            </a:r>
          </a:p>
          <a:p>
            <a:pPr marL="629986" lvl="1" indent="-318960"/>
            <a:r>
              <a:rPr lang="en-US" altLang="zh-CN" sz="1599" dirty="0"/>
              <a:t>A single egress device and a single uplink (leased line) are deployed at the egress of a branch, which may cause a single point of failure (SPOF).</a:t>
            </a:r>
          </a:p>
          <a:p>
            <a:pPr marL="629986" lvl="1" indent="-318960"/>
            <a:r>
              <a:rPr lang="en-US" altLang="zh-CN" sz="1599" dirty="0"/>
              <a:t>Increasing the leased line rate causes a high cost.</a:t>
            </a:r>
          </a:p>
          <a:p>
            <a:pPr marL="629986" lvl="1" indent="-318960"/>
            <a:r>
              <a:rPr lang="en-US" altLang="zh-CN" sz="1599" dirty="0"/>
              <a:t>The standalone core switch is deployed, which may cause an SPOF.</a:t>
            </a:r>
          </a:p>
          <a:p>
            <a:pPr marL="629986" lvl="1" indent="-318960"/>
            <a:r>
              <a:rPr lang="en-US" altLang="zh-CN" sz="1599" dirty="0"/>
              <a:t>The performance of core switches and egress routers cannot provide good support for increasing end users in branches.</a:t>
            </a:r>
          </a:p>
          <a:p>
            <a:r>
              <a:rPr lang="en-US" altLang="zh-CN" sz="1799" dirty="0"/>
              <a:t>To solve the problems, the company decides to reconstruct the branch network to improve the reliability of the branch network and increase the bandwidth for communication with the headquarters</a:t>
            </a:r>
            <a:r>
              <a:rPr lang="en-US" altLang="zh-CN" sz="1799" dirty="0" smtClean="0"/>
              <a:t>.</a:t>
            </a:r>
            <a:endParaRPr lang="zh-CN" altLang="en-US" dirty="0"/>
          </a:p>
        </p:txBody>
      </p:sp>
      <p:sp>
        <p:nvSpPr>
          <p:cNvPr id="8"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9"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1970649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圆角矩形 132"/>
          <p:cNvSpPr/>
          <p:nvPr/>
        </p:nvSpPr>
        <p:spPr bwMode="gray">
          <a:xfrm>
            <a:off x="5802048" y="5131942"/>
            <a:ext cx="5898326" cy="487439"/>
          </a:xfrm>
          <a:prstGeom prst="roundRect">
            <a:avLst>
              <a:gd name="adj" fmla="val 6484"/>
            </a:avLst>
          </a:prstGeom>
          <a:noFill/>
          <a:ln w="12700" cap="flat" cmpd="sng" algn="ctr">
            <a:solidFill>
              <a:srgbClr val="56C4D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endParaRPr>
          </a:p>
        </p:txBody>
      </p:sp>
      <p:sp>
        <p:nvSpPr>
          <p:cNvPr id="128" name="圆角矩形 127"/>
          <p:cNvSpPr/>
          <p:nvPr/>
        </p:nvSpPr>
        <p:spPr bwMode="gray">
          <a:xfrm>
            <a:off x="5802048" y="4480559"/>
            <a:ext cx="5898326" cy="487439"/>
          </a:xfrm>
          <a:prstGeom prst="roundRect">
            <a:avLst>
              <a:gd name="adj" fmla="val 6484"/>
            </a:avLst>
          </a:prstGeom>
          <a:noFill/>
          <a:ln w="12700" cap="flat" cmpd="sng" algn="ctr">
            <a:solidFill>
              <a:srgbClr val="56C4D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endParaRPr>
          </a:p>
        </p:txBody>
      </p:sp>
      <p:sp>
        <p:nvSpPr>
          <p:cNvPr id="129" name="圆角矩形 128"/>
          <p:cNvSpPr/>
          <p:nvPr/>
        </p:nvSpPr>
        <p:spPr bwMode="gray">
          <a:xfrm>
            <a:off x="1212799" y="3769837"/>
            <a:ext cx="10492773" cy="460284"/>
          </a:xfrm>
          <a:prstGeom prst="roundRect">
            <a:avLst>
              <a:gd name="adj" fmla="val 6484"/>
            </a:avLst>
          </a:prstGeom>
          <a:noFill/>
          <a:ln w="12700" cap="flat" cmpd="sng" algn="ctr">
            <a:solidFill>
              <a:srgbClr val="56C4D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normAutofit/>
          </a:bodyPr>
          <a:lstStyle/>
          <a:p>
            <a:r>
              <a:rPr lang="en-US" smtClean="0"/>
              <a:t>Original Topology</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830355" y="5172075"/>
            <a:ext cx="497660" cy="407176"/>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17891" y="5172075"/>
            <a:ext cx="497660" cy="407176"/>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674123" y="3814346"/>
            <a:ext cx="497660" cy="407176"/>
          </a:xfrm>
          <a:prstGeom prst="rect">
            <a:avLst/>
          </a:prstGeom>
        </p:spPr>
      </p:pic>
      <p:sp>
        <p:nvSpPr>
          <p:cNvPr id="8" name="Freeform 159"/>
          <p:cNvSpPr/>
          <p:nvPr/>
        </p:nvSpPr>
        <p:spPr bwMode="gray">
          <a:xfrm flipH="1">
            <a:off x="3060678" y="1332000"/>
            <a:ext cx="2142753" cy="11200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7958"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1" name="Freeform 186"/>
          <p:cNvSpPr>
            <a:spLocks noEditPoints="1"/>
          </p:cNvSpPr>
          <p:nvPr/>
        </p:nvSpPr>
        <p:spPr bwMode="gray">
          <a:xfrm>
            <a:off x="3461073" y="1620296"/>
            <a:ext cx="460123" cy="46143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5" cstate="print"/>
          <a:srcRect/>
          <a:stretch>
            <a:fillRect/>
          </a:stretch>
        </p:blipFill>
        <p:spPr bwMode="gray">
          <a:xfrm>
            <a:off x="3917171" y="2151810"/>
            <a:ext cx="497660" cy="407176"/>
          </a:xfrm>
          <a:prstGeom prst="rect">
            <a:avLst/>
          </a:prstGeom>
          <a:noFill/>
        </p:spPr>
      </p:pic>
      <p:sp>
        <p:nvSpPr>
          <p:cNvPr id="36" name="矩形 35"/>
          <p:cNvSpPr/>
          <p:nvPr/>
        </p:nvSpPr>
        <p:spPr bwMode="gray">
          <a:xfrm>
            <a:off x="3133026" y="2094407"/>
            <a:ext cx="461806" cy="30765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HQ</a:t>
            </a:r>
            <a:endParaRPr lang="en-US" altLang="zh-CN" sz="1399" dirty="0">
              <a:solidFill>
                <a:schemeClr val="bg1">
                  <a:lumMod val="50000"/>
                </a:schemeClr>
              </a:solidFill>
              <a:latin typeface="Huawei Sans" panose="020C0503030203020204" pitchFamily="34" charset="0"/>
            </a:endParaRPr>
          </a:p>
        </p:txBody>
      </p:sp>
      <p:grpSp>
        <p:nvGrpSpPr>
          <p:cNvPr id="40" name="组合 39"/>
          <p:cNvGrpSpPr/>
          <p:nvPr/>
        </p:nvGrpSpPr>
        <p:grpSpPr bwMode="gray">
          <a:xfrm>
            <a:off x="5546946" y="3509709"/>
            <a:ext cx="907267" cy="869354"/>
            <a:chOff x="699103" y="4269607"/>
            <a:chExt cx="907621" cy="869694"/>
          </a:xfrm>
        </p:grpSpPr>
        <p:grpSp>
          <p:nvGrpSpPr>
            <p:cNvPr id="19" name="组合 262"/>
            <p:cNvGrpSpPr/>
            <p:nvPr/>
          </p:nvGrpSpPr>
          <p:grpSpPr bwMode="gray">
            <a:xfrm>
              <a:off x="759111" y="4658799"/>
              <a:ext cx="394083" cy="480502"/>
              <a:chOff x="6378575" y="2882900"/>
              <a:chExt cx="858950" cy="865188"/>
            </a:xfrm>
            <a:solidFill>
              <a:schemeClr val="bg1">
                <a:lumMod val="50000"/>
              </a:schemeClr>
            </a:solidFill>
          </p:grpSpPr>
          <p:sp>
            <p:nvSpPr>
              <p:cNvPr id="20"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1"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2"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3"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37" name="矩形 36"/>
            <p:cNvSpPr/>
            <p:nvPr/>
          </p:nvSpPr>
          <p:spPr bwMode="gray">
            <a:xfrm>
              <a:off x="699103" y="4269607"/>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39" name="圆角矩形 75"/>
          <p:cNvSpPr/>
          <p:nvPr/>
        </p:nvSpPr>
        <p:spPr bwMode="gray">
          <a:xfrm>
            <a:off x="5534221" y="3567636"/>
            <a:ext cx="2695051" cy="21542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a:stCxn id="14" idx="2"/>
            <a:endCxn id="72" idx="0"/>
          </p:cNvCxnSpPr>
          <p:nvPr/>
        </p:nvCxnSpPr>
        <p:spPr bwMode="gray">
          <a:xfrm flipH="1">
            <a:off x="3632145" y="2558987"/>
            <a:ext cx="533856" cy="1255359"/>
          </a:xfrm>
          <a:prstGeom prst="straightConnector1">
            <a:avLst/>
          </a:prstGeom>
          <a:noFill/>
          <a:ln w="19050" algn="ctr">
            <a:solidFill>
              <a:srgbClr val="EC7061"/>
            </a:solidFill>
            <a:prstDash val="sysDot"/>
            <a:round/>
            <a:headEnd type="triangle" w="med" len="med"/>
            <a:tailEnd type="triangle" w="med" len="med"/>
          </a:ln>
        </p:spPr>
      </p:cxnSp>
      <p:cxnSp>
        <p:nvCxnSpPr>
          <p:cNvPr id="46" name="直接连接符 45">
            <a:extLst>
              <a:ext uri="{FF2B5EF4-FFF2-40B4-BE49-F238E27FC236}">
                <a16:creationId xmlns:a16="http://schemas.microsoft.com/office/drawing/2014/main" xmlns="" id="{94275FFE-3BE6-4C12-8737-FDFE3456C4A2}"/>
              </a:ext>
            </a:extLst>
          </p:cNvPr>
          <p:cNvCxnSpPr>
            <a:stCxn id="4" idx="0"/>
            <a:endCxn id="7" idx="2"/>
          </p:cNvCxnSpPr>
          <p:nvPr/>
        </p:nvCxnSpPr>
        <p:spPr bwMode="gray">
          <a:xfrm flipV="1">
            <a:off x="6922953" y="4221520"/>
            <a:ext cx="0" cy="314583"/>
          </a:xfrm>
          <a:prstGeom prst="line">
            <a:avLst/>
          </a:prstGeom>
          <a:noFill/>
          <a:ln w="19050" cap="flat" cmpd="sng" algn="ctr">
            <a:solidFill>
              <a:schemeClr val="bg1">
                <a:lumMod val="50000"/>
              </a:schemeClr>
            </a:solidFill>
            <a:prstDash val="solid"/>
          </a:ln>
          <a:effectLst/>
        </p:spPr>
      </p:cxnSp>
      <p:cxnSp>
        <p:nvCxnSpPr>
          <p:cNvPr id="51" name="直接连接符 50">
            <a:extLst>
              <a:ext uri="{FF2B5EF4-FFF2-40B4-BE49-F238E27FC236}">
                <a16:creationId xmlns:a16="http://schemas.microsoft.com/office/drawing/2014/main" xmlns="" id="{94275FFE-3BE6-4C12-8737-FDFE3456C4A2}"/>
              </a:ext>
            </a:extLst>
          </p:cNvPr>
          <p:cNvCxnSpPr>
            <a:stCxn id="5" idx="0"/>
            <a:endCxn id="4" idx="0"/>
          </p:cNvCxnSpPr>
          <p:nvPr/>
        </p:nvCxnSpPr>
        <p:spPr bwMode="gray">
          <a:xfrm flipV="1">
            <a:off x="6079185" y="4536103"/>
            <a:ext cx="843768" cy="635970"/>
          </a:xfrm>
          <a:prstGeom prst="line">
            <a:avLst/>
          </a:prstGeom>
          <a:noFill/>
          <a:ln w="19050" cap="flat" cmpd="sng" algn="ctr">
            <a:solidFill>
              <a:schemeClr val="bg1">
                <a:lumMod val="50000"/>
              </a:schemeClr>
            </a:solidFill>
            <a:prstDash val="solid"/>
          </a:ln>
          <a:effectLst/>
        </p:spPr>
      </p:cxnSp>
      <p:cxnSp>
        <p:nvCxnSpPr>
          <p:cNvPr id="54" name="直接连接符 53">
            <a:extLst>
              <a:ext uri="{FF2B5EF4-FFF2-40B4-BE49-F238E27FC236}">
                <a16:creationId xmlns:a16="http://schemas.microsoft.com/office/drawing/2014/main" xmlns="" id="{94275FFE-3BE6-4C12-8737-FDFE3456C4A2}"/>
              </a:ext>
            </a:extLst>
          </p:cNvPr>
          <p:cNvCxnSpPr>
            <a:stCxn id="6" idx="0"/>
            <a:endCxn id="4" idx="0"/>
          </p:cNvCxnSpPr>
          <p:nvPr/>
        </p:nvCxnSpPr>
        <p:spPr bwMode="gray">
          <a:xfrm flipH="1" flipV="1">
            <a:off x="6922953" y="4536103"/>
            <a:ext cx="843768" cy="635970"/>
          </a:xfrm>
          <a:prstGeom prst="line">
            <a:avLst/>
          </a:prstGeom>
          <a:noFill/>
          <a:ln w="19050" cap="flat" cmpd="sng" algn="ctr">
            <a:solidFill>
              <a:schemeClr val="bg1">
                <a:lumMod val="50000"/>
              </a:schemeClr>
            </a:solidFill>
            <a:prstDash val="solid"/>
          </a:ln>
          <a:effectLst/>
        </p:spPr>
      </p:cxnSp>
      <p:pic>
        <p:nvPicPr>
          <p:cNvPr id="4" name="图片 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6674123" y="4536105"/>
            <a:ext cx="497660" cy="407176"/>
          </a:xfrm>
          <a:prstGeom prst="rect">
            <a:avLst/>
          </a:prstGeom>
        </p:spPr>
      </p:pic>
      <p:grpSp>
        <p:nvGrpSpPr>
          <p:cNvPr id="65" name="Group 3"/>
          <p:cNvGrpSpPr/>
          <p:nvPr/>
        </p:nvGrpSpPr>
        <p:grpSpPr bwMode="gray">
          <a:xfrm>
            <a:off x="6792221" y="5344685"/>
            <a:ext cx="261863" cy="61955"/>
            <a:chOff x="559282" y="6488261"/>
            <a:chExt cx="261965" cy="61979"/>
          </a:xfrm>
          <a:solidFill>
            <a:schemeClr val="bg1">
              <a:lumMod val="50000"/>
            </a:schemeClr>
          </a:solidFill>
        </p:grpSpPr>
        <p:sp>
          <p:nvSpPr>
            <p:cNvPr id="6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6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6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grpSp>
      <p:pic>
        <p:nvPicPr>
          <p:cNvPr id="72" name="图片 7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383314" y="3814346"/>
            <a:ext cx="497660" cy="407176"/>
          </a:xfrm>
          <a:prstGeom prst="rect">
            <a:avLst/>
          </a:prstGeom>
        </p:spPr>
      </p:pic>
      <p:grpSp>
        <p:nvGrpSpPr>
          <p:cNvPr id="73" name="组合 72"/>
          <p:cNvGrpSpPr/>
          <p:nvPr/>
        </p:nvGrpSpPr>
        <p:grpSpPr bwMode="gray">
          <a:xfrm>
            <a:off x="2720388" y="3509335"/>
            <a:ext cx="907267" cy="869728"/>
            <a:chOff x="699103" y="4269233"/>
            <a:chExt cx="907621" cy="870068"/>
          </a:xfrm>
        </p:grpSpPr>
        <p:grpSp>
          <p:nvGrpSpPr>
            <p:cNvPr id="74" name="组合 262"/>
            <p:cNvGrpSpPr/>
            <p:nvPr/>
          </p:nvGrpSpPr>
          <p:grpSpPr bwMode="gray">
            <a:xfrm>
              <a:off x="759111" y="4658799"/>
              <a:ext cx="394083" cy="480502"/>
              <a:chOff x="6378575" y="2882900"/>
              <a:chExt cx="858950" cy="865188"/>
            </a:xfrm>
            <a:solidFill>
              <a:schemeClr val="bg1">
                <a:lumMod val="50000"/>
              </a:schemeClr>
            </a:solidFill>
          </p:grpSpPr>
          <p:sp>
            <p:nvSpPr>
              <p:cNvPr id="76"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77"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78"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79"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75" name="矩形 74"/>
            <p:cNvSpPr/>
            <p:nvPr/>
          </p:nvSpPr>
          <p:spPr bwMode="gray">
            <a:xfrm>
              <a:off x="699103" y="4269233"/>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2</a:t>
              </a:r>
            </a:p>
          </p:txBody>
        </p:sp>
      </p:grpSp>
      <p:sp>
        <p:nvSpPr>
          <p:cNvPr id="80" name="圆角矩形 75"/>
          <p:cNvSpPr/>
          <p:nvPr/>
        </p:nvSpPr>
        <p:spPr bwMode="gray">
          <a:xfrm>
            <a:off x="2701935" y="3567638"/>
            <a:ext cx="1401999" cy="96846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箭头连接符 89"/>
          <p:cNvCxnSpPr>
            <a:stCxn id="14" idx="2"/>
            <a:endCxn id="7" idx="0"/>
          </p:cNvCxnSpPr>
          <p:nvPr/>
        </p:nvCxnSpPr>
        <p:spPr bwMode="gray">
          <a:xfrm>
            <a:off x="4166001" y="2558987"/>
            <a:ext cx="2756952" cy="1255359"/>
          </a:xfrm>
          <a:prstGeom prst="straightConnector1">
            <a:avLst/>
          </a:prstGeom>
          <a:noFill/>
          <a:ln w="19050" algn="ctr">
            <a:solidFill>
              <a:srgbClr val="EC7061"/>
            </a:solidFill>
            <a:prstDash val="sysDot"/>
            <a:round/>
            <a:headEnd type="triangle" w="med" len="med"/>
            <a:tailEnd type="triangle" w="med" len="med"/>
          </a:ln>
        </p:spPr>
      </p:cxnSp>
      <p:pic>
        <p:nvPicPr>
          <p:cNvPr id="94" name="图片 9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22539" y="3814346"/>
            <a:ext cx="497660" cy="407176"/>
          </a:xfrm>
          <a:prstGeom prst="rect">
            <a:avLst/>
          </a:prstGeom>
        </p:spPr>
      </p:pic>
      <p:grpSp>
        <p:nvGrpSpPr>
          <p:cNvPr id="95" name="组合 94"/>
          <p:cNvGrpSpPr/>
          <p:nvPr/>
        </p:nvGrpSpPr>
        <p:grpSpPr bwMode="gray">
          <a:xfrm>
            <a:off x="759613" y="3499133"/>
            <a:ext cx="907267" cy="879931"/>
            <a:chOff x="699103" y="4259026"/>
            <a:chExt cx="907621" cy="880275"/>
          </a:xfrm>
        </p:grpSpPr>
        <p:grpSp>
          <p:nvGrpSpPr>
            <p:cNvPr id="96" name="组合 262"/>
            <p:cNvGrpSpPr/>
            <p:nvPr/>
          </p:nvGrpSpPr>
          <p:grpSpPr bwMode="gray">
            <a:xfrm>
              <a:off x="759111" y="4658799"/>
              <a:ext cx="394083" cy="480502"/>
              <a:chOff x="6378575" y="2882900"/>
              <a:chExt cx="858950" cy="865188"/>
            </a:xfrm>
            <a:solidFill>
              <a:schemeClr val="bg1">
                <a:lumMod val="50000"/>
              </a:schemeClr>
            </a:solidFill>
          </p:grpSpPr>
          <p:sp>
            <p:nvSpPr>
              <p:cNvPr id="98"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99"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00"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01"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97" name="矩形 96"/>
            <p:cNvSpPr/>
            <p:nvPr/>
          </p:nvSpPr>
          <p:spPr bwMode="gray">
            <a:xfrm>
              <a:off x="699103" y="4259026"/>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3</a:t>
              </a:r>
              <a:endParaRPr lang="en-US" altLang="zh-CN" sz="1399" dirty="0">
                <a:solidFill>
                  <a:schemeClr val="bg1">
                    <a:lumMod val="50000"/>
                  </a:schemeClr>
                </a:solidFill>
                <a:latin typeface="Huawei Sans" panose="020C0503030203020204" pitchFamily="34" charset="0"/>
              </a:endParaRPr>
            </a:p>
          </p:txBody>
        </p:sp>
      </p:grpSp>
      <p:sp>
        <p:nvSpPr>
          <p:cNvPr id="102" name="圆角矩形 75"/>
          <p:cNvSpPr/>
          <p:nvPr/>
        </p:nvSpPr>
        <p:spPr bwMode="gray">
          <a:xfrm>
            <a:off x="741160" y="3567638"/>
            <a:ext cx="1401999" cy="96846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直接箭头连接符 102"/>
          <p:cNvCxnSpPr>
            <a:stCxn id="14" idx="2"/>
            <a:endCxn id="94" idx="0"/>
          </p:cNvCxnSpPr>
          <p:nvPr/>
        </p:nvCxnSpPr>
        <p:spPr bwMode="gray">
          <a:xfrm flipH="1">
            <a:off x="1671369" y="2558987"/>
            <a:ext cx="2494632" cy="1255359"/>
          </a:xfrm>
          <a:prstGeom prst="straightConnector1">
            <a:avLst/>
          </a:prstGeom>
          <a:noFill/>
          <a:ln w="19050" algn="ctr">
            <a:solidFill>
              <a:srgbClr val="EC7061"/>
            </a:solidFill>
            <a:prstDash val="sysDot"/>
            <a:round/>
            <a:headEnd type="triangle" w="med" len="med"/>
            <a:tailEnd type="triangle" w="med" len="med"/>
          </a:ln>
        </p:spPr>
      </p:cxnSp>
      <p:grpSp>
        <p:nvGrpSpPr>
          <p:cNvPr id="113" name="Group 3"/>
          <p:cNvGrpSpPr/>
          <p:nvPr/>
        </p:nvGrpSpPr>
        <p:grpSpPr bwMode="gray">
          <a:xfrm>
            <a:off x="4671075" y="3971280"/>
            <a:ext cx="261863" cy="61955"/>
            <a:chOff x="559282" y="6488261"/>
            <a:chExt cx="261965" cy="61979"/>
          </a:xfrm>
          <a:solidFill>
            <a:schemeClr val="bg1">
              <a:lumMod val="50000"/>
            </a:schemeClr>
          </a:solidFill>
        </p:grpSpPr>
        <p:sp>
          <p:nvSpPr>
            <p:cNvPr id="11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11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11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grpSp>
      <p:sp>
        <p:nvSpPr>
          <p:cNvPr id="118" name="矩形 117"/>
          <p:cNvSpPr/>
          <p:nvPr/>
        </p:nvSpPr>
        <p:spPr bwMode="gray">
          <a:xfrm>
            <a:off x="5103143" y="2538221"/>
            <a:ext cx="1155635" cy="307657"/>
          </a:xfrm>
          <a:prstGeom prst="rect">
            <a:avLst/>
          </a:prstGeom>
        </p:spPr>
        <p:txBody>
          <a:bodyPr wrap="none">
            <a:spAutoFit/>
          </a:bodyPr>
          <a:lstStyle/>
          <a:p>
            <a:pP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cxnSp>
        <p:nvCxnSpPr>
          <p:cNvPr id="119" name="直接连接符 118">
            <a:extLst>
              <a:ext uri="{FF2B5EF4-FFF2-40B4-BE49-F238E27FC236}">
                <a16:creationId xmlns:a16="http://schemas.microsoft.com/office/drawing/2014/main" xmlns="" id="{94275FFE-3BE6-4C12-8737-FDFE3456C4A2}"/>
              </a:ext>
            </a:extLst>
          </p:cNvPr>
          <p:cNvCxnSpPr>
            <a:endCxn id="118" idx="2"/>
          </p:cNvCxnSpPr>
          <p:nvPr/>
        </p:nvCxnSpPr>
        <p:spPr bwMode="gray">
          <a:xfrm flipV="1">
            <a:off x="5680960" y="2845878"/>
            <a:ext cx="1" cy="380798"/>
          </a:xfrm>
          <a:prstGeom prst="line">
            <a:avLst/>
          </a:prstGeom>
          <a:noFill/>
          <a:ln w="19050" cap="flat" cmpd="sng" algn="ctr">
            <a:solidFill>
              <a:schemeClr val="bg1">
                <a:lumMod val="50000"/>
              </a:schemeClr>
            </a:solidFill>
            <a:prstDash val="solid"/>
            <a:headEnd type="triangle" w="med" len="med"/>
            <a:tailEnd type="none" w="med" len="med"/>
          </a:ln>
          <a:effectLst/>
        </p:spPr>
      </p:cxnSp>
      <p:cxnSp>
        <p:nvCxnSpPr>
          <p:cNvPr id="123" name="直接连接符 122">
            <a:extLst>
              <a:ext uri="{FF2B5EF4-FFF2-40B4-BE49-F238E27FC236}">
                <a16:creationId xmlns:a16="http://schemas.microsoft.com/office/drawing/2014/main" xmlns="" id="{94275FFE-3BE6-4C12-8737-FDFE3456C4A2}"/>
              </a:ext>
            </a:extLst>
          </p:cNvPr>
          <p:cNvCxnSpPr>
            <a:endCxn id="118" idx="2"/>
          </p:cNvCxnSpPr>
          <p:nvPr/>
        </p:nvCxnSpPr>
        <p:spPr bwMode="gray">
          <a:xfrm flipV="1">
            <a:off x="3880974" y="2845878"/>
            <a:ext cx="1799987" cy="496412"/>
          </a:xfrm>
          <a:prstGeom prst="line">
            <a:avLst/>
          </a:prstGeom>
          <a:noFill/>
          <a:ln w="19050" cap="flat" cmpd="sng" algn="ctr">
            <a:solidFill>
              <a:schemeClr val="bg1">
                <a:lumMod val="50000"/>
              </a:schemeClr>
            </a:solidFill>
            <a:prstDash val="solid"/>
            <a:headEnd type="triangle" w="med" len="med"/>
            <a:tailEnd type="none" w="med" len="med"/>
          </a:ln>
          <a:effectLst/>
        </p:spPr>
      </p:cxnSp>
      <p:cxnSp>
        <p:nvCxnSpPr>
          <p:cNvPr id="126" name="直接连接符 125">
            <a:extLst>
              <a:ext uri="{FF2B5EF4-FFF2-40B4-BE49-F238E27FC236}">
                <a16:creationId xmlns:a16="http://schemas.microsoft.com/office/drawing/2014/main" xmlns="" id="{94275FFE-3BE6-4C12-8737-FDFE3456C4A2}"/>
              </a:ext>
            </a:extLst>
          </p:cNvPr>
          <p:cNvCxnSpPr>
            <a:endCxn id="118" idx="2"/>
          </p:cNvCxnSpPr>
          <p:nvPr/>
        </p:nvCxnSpPr>
        <p:spPr bwMode="gray">
          <a:xfrm flipV="1">
            <a:off x="2869324" y="2845878"/>
            <a:ext cx="2811637" cy="380798"/>
          </a:xfrm>
          <a:prstGeom prst="line">
            <a:avLst/>
          </a:prstGeom>
          <a:noFill/>
          <a:ln w="19050" cap="flat" cmpd="sng" algn="ctr">
            <a:solidFill>
              <a:schemeClr val="bg1">
                <a:lumMod val="50000"/>
              </a:schemeClr>
            </a:solidFill>
            <a:prstDash val="solid"/>
            <a:headEnd type="triangle" w="med" len="med"/>
            <a:tailEnd type="none" w="med" len="med"/>
          </a:ln>
          <a:effectLst/>
        </p:spPr>
      </p:cxnSp>
      <p:sp>
        <p:nvSpPr>
          <p:cNvPr id="130" name="文本框 129"/>
          <p:cNvSpPr txBox="1"/>
          <p:nvPr/>
        </p:nvSpPr>
        <p:spPr bwMode="gray">
          <a:xfrm>
            <a:off x="8501067" y="4532928"/>
            <a:ext cx="1028003" cy="395845"/>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Core layer</a:t>
            </a:r>
          </a:p>
        </p:txBody>
      </p:sp>
      <p:sp>
        <p:nvSpPr>
          <p:cNvPr id="131" name="文本框 130"/>
          <p:cNvSpPr txBox="1"/>
          <p:nvPr/>
        </p:nvSpPr>
        <p:spPr bwMode="gray">
          <a:xfrm>
            <a:off x="8501068" y="3802335"/>
            <a:ext cx="1028003" cy="395845"/>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Egress device</a:t>
            </a:r>
            <a:endParaRPr lang="en-US" altLang="zh-CN" sz="1200" dirty="0">
              <a:latin typeface="Huawei Sans" panose="020C0503030203020204" pitchFamily="34" charset="0"/>
            </a:endParaRPr>
          </a:p>
        </p:txBody>
      </p:sp>
      <p:sp>
        <p:nvSpPr>
          <p:cNvPr id="132" name="文本框 131"/>
          <p:cNvSpPr txBox="1"/>
          <p:nvPr/>
        </p:nvSpPr>
        <p:spPr bwMode="gray">
          <a:xfrm>
            <a:off x="8501067" y="5209365"/>
            <a:ext cx="1028003" cy="332592"/>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134" name="文本框 133"/>
          <p:cNvSpPr txBox="1"/>
          <p:nvPr/>
        </p:nvSpPr>
        <p:spPr bwMode="gray">
          <a:xfrm>
            <a:off x="8501067" y="5180279"/>
            <a:ext cx="1028003" cy="395845"/>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135" name="文本框 134"/>
          <p:cNvSpPr txBox="1"/>
          <p:nvPr/>
        </p:nvSpPr>
        <p:spPr bwMode="gray">
          <a:xfrm>
            <a:off x="9596049" y="3786013"/>
            <a:ext cx="1545722" cy="461485"/>
          </a:xfrm>
          <a:prstGeom prst="rect">
            <a:avLst/>
          </a:prstGeom>
          <a:noFill/>
        </p:spPr>
        <p:txBody>
          <a:bodyPr wrap="square" rtlCol="0">
            <a:spAutoFit/>
          </a:bodyPr>
          <a:lstStyle/>
          <a:p>
            <a:pPr fontAlgn="ctr"/>
            <a:r>
              <a:rPr lang="en-US" sz="1200" dirty="0">
                <a:latin typeface="Huawei Sans" panose="020C0503030203020204" pitchFamily="34" charset="0"/>
              </a:rPr>
              <a:t>Single device and single egress link</a:t>
            </a:r>
            <a:endParaRPr lang="en-US" altLang="zh-CN" sz="1200" dirty="0">
              <a:latin typeface="Huawei Sans" panose="020C0503030203020204" pitchFamily="34" charset="0"/>
            </a:endParaRPr>
          </a:p>
        </p:txBody>
      </p:sp>
      <p:sp>
        <p:nvSpPr>
          <p:cNvPr id="136" name="文本框 135"/>
          <p:cNvSpPr txBox="1"/>
          <p:nvPr/>
        </p:nvSpPr>
        <p:spPr bwMode="gray">
          <a:xfrm>
            <a:off x="9596050" y="4499099"/>
            <a:ext cx="1545723" cy="461485"/>
          </a:xfrm>
          <a:prstGeom prst="rect">
            <a:avLst/>
          </a:prstGeom>
          <a:noFill/>
        </p:spPr>
        <p:txBody>
          <a:bodyPr wrap="square" rtlCol="0">
            <a:spAutoFit/>
          </a:bodyPr>
          <a:lstStyle/>
          <a:p>
            <a:pPr fontAlgn="ctr"/>
            <a:r>
              <a:rPr lang="en-US" sz="1200" dirty="0">
                <a:latin typeface="Huawei Sans" panose="020C0503030203020204" pitchFamily="34" charset="0"/>
              </a:rPr>
              <a:t>Single device and single egress link</a:t>
            </a:r>
            <a:endParaRPr lang="en-US" altLang="zh-CN" sz="1200" dirty="0">
              <a:latin typeface="Huawei Sans" panose="020C0503030203020204" pitchFamily="34" charset="0"/>
            </a:endParaRPr>
          </a:p>
        </p:txBody>
      </p:sp>
      <p:sp>
        <p:nvSpPr>
          <p:cNvPr id="137" name="文本框 136"/>
          <p:cNvSpPr txBox="1"/>
          <p:nvPr/>
        </p:nvSpPr>
        <p:spPr bwMode="gray">
          <a:xfrm>
            <a:off x="9596049" y="5246290"/>
            <a:ext cx="1083528" cy="276891"/>
          </a:xfrm>
          <a:prstGeom prst="rect">
            <a:avLst/>
          </a:prstGeom>
          <a:noFill/>
        </p:spPr>
        <p:txBody>
          <a:bodyPr wrap="none" rtlCol="0">
            <a:spAutoFit/>
          </a:bodyPr>
          <a:lstStyle/>
          <a:p>
            <a:pPr fontAlgn="ctr"/>
            <a:r>
              <a:rPr lang="en-US" sz="1200" dirty="0">
                <a:latin typeface="Huawei Sans" panose="020C0503030203020204" pitchFamily="34" charset="0"/>
              </a:rPr>
              <a:t>Single uplink</a:t>
            </a:r>
            <a:endParaRPr lang="en-US" altLang="zh-CN" sz="1200" dirty="0">
              <a:latin typeface="Huawei Sans" panose="020C0503030203020204" pitchFamily="34" charset="0"/>
            </a:endParaRPr>
          </a:p>
        </p:txBody>
      </p:sp>
      <p:sp>
        <p:nvSpPr>
          <p:cNvPr id="139" name="圆角矩形 138"/>
          <p:cNvSpPr/>
          <p:nvPr/>
        </p:nvSpPr>
        <p:spPr bwMode="gray">
          <a:xfrm>
            <a:off x="6241562" y="2386923"/>
            <a:ext cx="4900211" cy="648933"/>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199"/>
              </a:lnSpc>
            </a:pPr>
            <a:r>
              <a:rPr lang="en-US" sz="1399" dirty="0">
                <a:solidFill>
                  <a:srgbClr val="C7000B"/>
                </a:solidFill>
                <a:latin typeface="Huawei Sans" panose="020C0503030203020204" pitchFamily="34" charset="0"/>
              </a:rPr>
              <a:t>The leased line bandwidth is only 4 Mbit/s, which cannot meet bandwidth requirements of new services.</a:t>
            </a:r>
            <a:endParaRPr lang="en-US" altLang="zh-CN" sz="1399"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81"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2899773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圆角矩形 153"/>
          <p:cNvSpPr/>
          <p:nvPr/>
        </p:nvSpPr>
        <p:spPr bwMode="gray">
          <a:xfrm>
            <a:off x="2385712" y="4754054"/>
            <a:ext cx="9112948" cy="487439"/>
          </a:xfrm>
          <a:prstGeom prst="roundRect">
            <a:avLst>
              <a:gd name="adj" fmla="val 6484"/>
            </a:avLst>
          </a:prstGeom>
          <a:noFill/>
          <a:ln w="12700" cap="flat" cmpd="sng" algn="ctr">
            <a:solidFill>
              <a:srgbClr val="56C4D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endParaRPr>
          </a:p>
        </p:txBody>
      </p:sp>
      <p:sp>
        <p:nvSpPr>
          <p:cNvPr id="120" name="圆角矩形 119"/>
          <p:cNvSpPr/>
          <p:nvPr/>
        </p:nvSpPr>
        <p:spPr bwMode="gray">
          <a:xfrm>
            <a:off x="2507049" y="4621226"/>
            <a:ext cx="2419591" cy="691515"/>
          </a:xfrm>
          <a:prstGeom prst="roundRect">
            <a:avLst>
              <a:gd name="adj" fmla="val 4236"/>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圆角矩形 155"/>
          <p:cNvSpPr/>
          <p:nvPr/>
        </p:nvSpPr>
        <p:spPr bwMode="gray">
          <a:xfrm>
            <a:off x="2385712" y="3868106"/>
            <a:ext cx="9112948" cy="487439"/>
          </a:xfrm>
          <a:prstGeom prst="roundRect">
            <a:avLst>
              <a:gd name="adj" fmla="val 6484"/>
            </a:avLst>
          </a:prstGeom>
          <a:noFill/>
          <a:ln w="12700" cap="flat" cmpd="sng" algn="ctr">
            <a:solidFill>
              <a:srgbClr val="56C4D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endParaRPr>
          </a:p>
        </p:txBody>
      </p:sp>
      <p:sp>
        <p:nvSpPr>
          <p:cNvPr id="147" name="圆角矩形 146"/>
          <p:cNvSpPr/>
          <p:nvPr/>
        </p:nvSpPr>
        <p:spPr bwMode="gray">
          <a:xfrm>
            <a:off x="2385712" y="5600992"/>
            <a:ext cx="9112948" cy="487439"/>
          </a:xfrm>
          <a:prstGeom prst="roundRect">
            <a:avLst>
              <a:gd name="adj" fmla="val 6484"/>
            </a:avLst>
          </a:prstGeom>
          <a:noFill/>
          <a:ln w="12700" cap="flat" cmpd="sng" algn="ctr">
            <a:solidFill>
              <a:srgbClr val="56C4D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endParaRPr>
          </a:p>
        </p:txBody>
      </p:sp>
      <p:sp>
        <p:nvSpPr>
          <p:cNvPr id="121" name="文本框 120"/>
          <p:cNvSpPr txBox="1"/>
          <p:nvPr/>
        </p:nvSpPr>
        <p:spPr bwMode="gray">
          <a:xfrm>
            <a:off x="3437830" y="4672264"/>
            <a:ext cx="524949" cy="272203"/>
          </a:xfrm>
          <a:prstGeom prst="roundRect">
            <a:avLst/>
          </a:prstGeom>
          <a:solidFill>
            <a:schemeClr val="bg1">
              <a:lumMod val="65000"/>
            </a:schemeClr>
          </a:solidFill>
        </p:spPr>
        <p:txBody>
          <a:bodyPr wrap="none" lIns="0" tIns="0" rIns="0" bIns="0" rtlCol="0" anchor="ctr" anchorCtr="0">
            <a:noAutofit/>
          </a:bodyPr>
          <a:lstStyle/>
          <a:p>
            <a:pPr algn="ctr" fontAlgn="ctr"/>
            <a:r>
              <a:rPr lang="en-US" sz="1398" b="1" dirty="0">
                <a:solidFill>
                  <a:schemeClr val="bg1"/>
                </a:solidFill>
                <a:latin typeface="Huawei Sans" panose="020C0503030203020204" pitchFamily="34" charset="0"/>
              </a:rPr>
              <a:t>CSS</a:t>
            </a:r>
          </a:p>
        </p:txBody>
      </p:sp>
      <p:sp>
        <p:nvSpPr>
          <p:cNvPr id="110" name="椭圆 109"/>
          <p:cNvSpPr/>
          <p:nvPr/>
        </p:nvSpPr>
        <p:spPr bwMode="gray">
          <a:xfrm rot="5400000">
            <a:off x="3197359" y="4065021"/>
            <a:ext cx="96002" cy="821398"/>
          </a:xfrm>
          <a:prstGeom prst="ellipse">
            <a:avLst/>
          </a:prstGeom>
          <a:noFill/>
          <a:ln w="38100" cap="flat" cmpd="sng" algn="ctr">
            <a:solidFill>
              <a:srgbClr val="FFD17D"/>
            </a:solidFill>
            <a:prstDash val="solid"/>
          </a:ln>
          <a:effectLst/>
        </p:spPr>
        <p:txBody>
          <a:bodyPr rtlCol="0" anchor="ctr"/>
          <a:lstStyle/>
          <a:p>
            <a:pPr algn="ctr" defTabSz="913303" fontAlgn="ctr"/>
            <a:endParaRPr lang="en-US" altLang="zh-CN" sz="1797"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rmAutofit/>
          </a:bodyPr>
          <a:lstStyle/>
          <a:p>
            <a:r>
              <a:rPr lang="en-US" smtClean="0"/>
              <a:t>Target Topology</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0431" y="5643157"/>
            <a:ext cx="497660" cy="407176"/>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5595" y="5643157"/>
            <a:ext cx="497660" cy="407176"/>
          </a:xfrm>
          <a:prstGeom prst="rect">
            <a:avLst/>
          </a:prstGeom>
        </p:spPr>
      </p:pic>
      <p:sp>
        <p:nvSpPr>
          <p:cNvPr id="8" name="Freeform 159"/>
          <p:cNvSpPr/>
          <p:nvPr/>
        </p:nvSpPr>
        <p:spPr bwMode="gray">
          <a:xfrm flipH="1">
            <a:off x="2331145" y="1265685"/>
            <a:ext cx="2142753" cy="11200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7958"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1" name="Freeform 186"/>
          <p:cNvSpPr>
            <a:spLocks noEditPoints="1"/>
          </p:cNvSpPr>
          <p:nvPr/>
        </p:nvSpPr>
        <p:spPr bwMode="gray">
          <a:xfrm>
            <a:off x="2731540" y="1553981"/>
            <a:ext cx="460123" cy="46143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gray">
          <a:xfrm>
            <a:off x="3187638" y="2085495"/>
            <a:ext cx="497660" cy="407176"/>
          </a:xfrm>
          <a:prstGeom prst="rect">
            <a:avLst/>
          </a:prstGeom>
          <a:noFill/>
        </p:spPr>
      </p:pic>
      <p:sp>
        <p:nvSpPr>
          <p:cNvPr id="36" name="矩形 35"/>
          <p:cNvSpPr/>
          <p:nvPr/>
        </p:nvSpPr>
        <p:spPr bwMode="gray">
          <a:xfrm>
            <a:off x="2403493" y="2028092"/>
            <a:ext cx="461806" cy="30765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HQ</a:t>
            </a:r>
            <a:endParaRPr lang="en-US" altLang="zh-CN" sz="1399" dirty="0">
              <a:solidFill>
                <a:schemeClr val="bg1">
                  <a:lumMod val="50000"/>
                </a:schemeClr>
              </a:solidFill>
              <a:latin typeface="Huawei Sans" panose="020C0503030203020204" pitchFamily="34" charset="0"/>
            </a:endParaRPr>
          </a:p>
        </p:txBody>
      </p:sp>
      <p:grpSp>
        <p:nvGrpSpPr>
          <p:cNvPr id="40" name="组合 39"/>
          <p:cNvGrpSpPr/>
          <p:nvPr/>
        </p:nvGrpSpPr>
        <p:grpSpPr bwMode="gray">
          <a:xfrm>
            <a:off x="1569570" y="3730559"/>
            <a:ext cx="907267" cy="797096"/>
            <a:chOff x="598869" y="4341894"/>
            <a:chExt cx="907621" cy="797407"/>
          </a:xfrm>
        </p:grpSpPr>
        <p:grpSp>
          <p:nvGrpSpPr>
            <p:cNvPr id="19" name="组合 262"/>
            <p:cNvGrpSpPr/>
            <p:nvPr/>
          </p:nvGrpSpPr>
          <p:grpSpPr bwMode="gray">
            <a:xfrm>
              <a:off x="759111" y="4658799"/>
              <a:ext cx="394083" cy="480502"/>
              <a:chOff x="6378575" y="2882900"/>
              <a:chExt cx="858950" cy="865188"/>
            </a:xfrm>
            <a:solidFill>
              <a:schemeClr val="bg1">
                <a:lumMod val="50000"/>
              </a:schemeClr>
            </a:solidFill>
          </p:grpSpPr>
          <p:sp>
            <p:nvSpPr>
              <p:cNvPr id="20"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1"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2"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3"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37" name="矩形 36"/>
            <p:cNvSpPr/>
            <p:nvPr/>
          </p:nvSpPr>
          <p:spPr bwMode="gray">
            <a:xfrm>
              <a:off x="598869" y="4341894"/>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39" name="圆角矩形 75"/>
          <p:cNvSpPr/>
          <p:nvPr/>
        </p:nvSpPr>
        <p:spPr bwMode="gray">
          <a:xfrm>
            <a:off x="1617857" y="3716226"/>
            <a:ext cx="3509593" cy="2442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a:extLst>
              <a:ext uri="{FF2B5EF4-FFF2-40B4-BE49-F238E27FC236}">
                <a16:creationId xmlns:a16="http://schemas.microsoft.com/office/drawing/2014/main" xmlns="" id="{94275FFE-3BE6-4C12-8737-FDFE3456C4A2}"/>
              </a:ext>
            </a:extLst>
          </p:cNvPr>
          <p:cNvCxnSpPr>
            <a:stCxn id="5" idx="0"/>
            <a:endCxn id="81" idx="2"/>
          </p:cNvCxnSpPr>
          <p:nvPr/>
        </p:nvCxnSpPr>
        <p:spPr bwMode="gray">
          <a:xfrm flipV="1">
            <a:off x="2979261" y="5206267"/>
            <a:ext cx="1475164" cy="436889"/>
          </a:xfrm>
          <a:prstGeom prst="line">
            <a:avLst/>
          </a:prstGeom>
          <a:noFill/>
          <a:ln w="19050" cap="flat" cmpd="sng" algn="ctr">
            <a:solidFill>
              <a:schemeClr val="bg1">
                <a:lumMod val="50000"/>
              </a:schemeClr>
            </a:solidFill>
            <a:prstDash val="solid"/>
          </a:ln>
          <a:effectLst/>
        </p:spPr>
      </p:cxnSp>
      <p:pic>
        <p:nvPicPr>
          <p:cNvPr id="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730431" y="4803047"/>
            <a:ext cx="497660" cy="407176"/>
          </a:xfrm>
          <a:prstGeom prst="rect">
            <a:avLst/>
          </a:prstGeom>
        </p:spPr>
      </p:pic>
      <p:cxnSp>
        <p:nvCxnSpPr>
          <p:cNvPr id="90" name="直接箭头连接符 89"/>
          <p:cNvCxnSpPr>
            <a:stCxn id="14" idx="2"/>
            <a:endCxn id="82" idx="0"/>
          </p:cNvCxnSpPr>
          <p:nvPr/>
        </p:nvCxnSpPr>
        <p:spPr bwMode="gray">
          <a:xfrm flipH="1">
            <a:off x="2979262" y="2492671"/>
            <a:ext cx="457206" cy="1470264"/>
          </a:xfrm>
          <a:prstGeom prst="straightConnector1">
            <a:avLst/>
          </a:prstGeom>
          <a:noFill/>
          <a:ln w="19050" algn="ctr">
            <a:solidFill>
              <a:srgbClr val="EC7061"/>
            </a:solidFill>
            <a:prstDash val="sysDot"/>
            <a:round/>
            <a:headEnd type="triangle" w="med" len="med"/>
            <a:tailEnd type="triangle" w="med" len="med"/>
          </a:ln>
        </p:spPr>
      </p:cxnSp>
      <p:pic>
        <p:nvPicPr>
          <p:cNvPr id="81" name="图片 8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05595" y="4799090"/>
            <a:ext cx="497660" cy="407176"/>
          </a:xfrm>
          <a:prstGeom prst="rect">
            <a:avLst/>
          </a:prstGeom>
        </p:spPr>
      </p:pic>
      <p:pic>
        <p:nvPicPr>
          <p:cNvPr id="82" name="图片 8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730431" y="3962936"/>
            <a:ext cx="497660" cy="407176"/>
          </a:xfrm>
          <a:prstGeom prst="rect">
            <a:avLst/>
          </a:prstGeom>
        </p:spPr>
      </p:pic>
      <p:pic>
        <p:nvPicPr>
          <p:cNvPr id="83" name="图片 82"/>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205595" y="3953914"/>
            <a:ext cx="497660" cy="407176"/>
          </a:xfrm>
          <a:prstGeom prst="rect">
            <a:avLst/>
          </a:prstGeom>
        </p:spPr>
      </p:pic>
      <p:cxnSp>
        <p:nvCxnSpPr>
          <p:cNvPr id="84" name="直接连接符 83"/>
          <p:cNvCxnSpPr>
            <a:stCxn id="4" idx="3"/>
            <a:endCxn id="81" idx="1"/>
          </p:cNvCxnSpPr>
          <p:nvPr/>
        </p:nvCxnSpPr>
        <p:spPr bwMode="gray">
          <a:xfrm flipV="1">
            <a:off x="3228091" y="5002680"/>
            <a:ext cx="977504" cy="3955"/>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94275FFE-3BE6-4C12-8737-FDFE3456C4A2}"/>
              </a:ext>
            </a:extLst>
          </p:cNvPr>
          <p:cNvCxnSpPr>
            <a:stCxn id="5" idx="0"/>
            <a:endCxn id="4" idx="2"/>
          </p:cNvCxnSpPr>
          <p:nvPr/>
        </p:nvCxnSpPr>
        <p:spPr bwMode="gray">
          <a:xfrm flipV="1">
            <a:off x="2979261" y="5210223"/>
            <a:ext cx="0" cy="432934"/>
          </a:xfrm>
          <a:prstGeom prst="line">
            <a:avLst/>
          </a:prstGeom>
          <a:noFill/>
          <a:ln w="19050" cap="flat" cmpd="sng" algn="ctr">
            <a:solidFill>
              <a:schemeClr val="bg1">
                <a:lumMod val="50000"/>
              </a:schemeClr>
            </a:solidFill>
            <a:prstDash val="solid"/>
          </a:ln>
          <a:effectLst/>
        </p:spPr>
      </p:cxnSp>
      <p:cxnSp>
        <p:nvCxnSpPr>
          <p:cNvPr id="91" name="直接连接符 90">
            <a:extLst>
              <a:ext uri="{FF2B5EF4-FFF2-40B4-BE49-F238E27FC236}">
                <a16:creationId xmlns:a16="http://schemas.microsoft.com/office/drawing/2014/main" xmlns="" id="{94275FFE-3BE6-4C12-8737-FDFE3456C4A2}"/>
              </a:ext>
            </a:extLst>
          </p:cNvPr>
          <p:cNvCxnSpPr>
            <a:stCxn id="6" idx="0"/>
            <a:endCxn id="4" idx="2"/>
          </p:cNvCxnSpPr>
          <p:nvPr/>
        </p:nvCxnSpPr>
        <p:spPr bwMode="gray">
          <a:xfrm flipH="1" flipV="1">
            <a:off x="2979261" y="5210223"/>
            <a:ext cx="1475164" cy="432934"/>
          </a:xfrm>
          <a:prstGeom prst="line">
            <a:avLst/>
          </a:prstGeom>
          <a:noFill/>
          <a:ln w="19050" cap="flat" cmpd="sng" algn="ctr">
            <a:solidFill>
              <a:schemeClr val="bg1">
                <a:lumMod val="50000"/>
              </a:schemeClr>
            </a:solidFill>
            <a:prstDash val="solid"/>
          </a:ln>
          <a:effectLst/>
        </p:spPr>
      </p:cxnSp>
      <p:cxnSp>
        <p:nvCxnSpPr>
          <p:cNvPr id="93" name="直接连接符 92">
            <a:extLst>
              <a:ext uri="{FF2B5EF4-FFF2-40B4-BE49-F238E27FC236}">
                <a16:creationId xmlns:a16="http://schemas.microsoft.com/office/drawing/2014/main" xmlns="" id="{94275FFE-3BE6-4C12-8737-FDFE3456C4A2}"/>
              </a:ext>
            </a:extLst>
          </p:cNvPr>
          <p:cNvCxnSpPr>
            <a:stCxn id="6" idx="0"/>
            <a:endCxn id="81" idx="2"/>
          </p:cNvCxnSpPr>
          <p:nvPr/>
        </p:nvCxnSpPr>
        <p:spPr bwMode="gray">
          <a:xfrm flipV="1">
            <a:off x="4454425" y="5206267"/>
            <a:ext cx="0" cy="436889"/>
          </a:xfrm>
          <a:prstGeom prst="line">
            <a:avLst/>
          </a:prstGeom>
          <a:noFill/>
          <a:ln w="19050" cap="flat" cmpd="sng" algn="ctr">
            <a:solidFill>
              <a:schemeClr val="bg1">
                <a:lumMod val="50000"/>
              </a:schemeClr>
            </a:solidFill>
            <a:prstDash val="solid"/>
          </a:ln>
          <a:effectLst/>
        </p:spPr>
      </p:cxnSp>
      <p:cxnSp>
        <p:nvCxnSpPr>
          <p:cNvPr id="104" name="直接连接符 103">
            <a:extLst>
              <a:ext uri="{FF2B5EF4-FFF2-40B4-BE49-F238E27FC236}">
                <a16:creationId xmlns:a16="http://schemas.microsoft.com/office/drawing/2014/main" xmlns="" id="{94275FFE-3BE6-4C12-8737-FDFE3456C4A2}"/>
              </a:ext>
            </a:extLst>
          </p:cNvPr>
          <p:cNvCxnSpPr>
            <a:stCxn id="4" idx="0"/>
            <a:endCxn id="82" idx="2"/>
          </p:cNvCxnSpPr>
          <p:nvPr/>
        </p:nvCxnSpPr>
        <p:spPr bwMode="gray">
          <a:xfrm flipV="1">
            <a:off x="2979261" y="4370110"/>
            <a:ext cx="0" cy="432935"/>
          </a:xfrm>
          <a:prstGeom prst="line">
            <a:avLst/>
          </a:prstGeom>
          <a:noFill/>
          <a:ln w="19050" cap="flat" cmpd="sng" algn="ctr">
            <a:solidFill>
              <a:schemeClr val="bg1">
                <a:lumMod val="50000"/>
              </a:schemeClr>
            </a:solidFill>
            <a:prstDash val="solid"/>
          </a:ln>
          <a:effectLst/>
        </p:spPr>
      </p:cxnSp>
      <p:cxnSp>
        <p:nvCxnSpPr>
          <p:cNvPr id="105" name="直接连接符 104">
            <a:extLst>
              <a:ext uri="{FF2B5EF4-FFF2-40B4-BE49-F238E27FC236}">
                <a16:creationId xmlns:a16="http://schemas.microsoft.com/office/drawing/2014/main" xmlns="" id="{94275FFE-3BE6-4C12-8737-FDFE3456C4A2}"/>
              </a:ext>
            </a:extLst>
          </p:cNvPr>
          <p:cNvCxnSpPr>
            <a:stCxn id="81" idx="0"/>
            <a:endCxn id="82" idx="2"/>
          </p:cNvCxnSpPr>
          <p:nvPr/>
        </p:nvCxnSpPr>
        <p:spPr bwMode="gray">
          <a:xfrm flipH="1" flipV="1">
            <a:off x="2979261" y="4370112"/>
            <a:ext cx="1475164" cy="428979"/>
          </a:xfrm>
          <a:prstGeom prst="line">
            <a:avLst/>
          </a:prstGeom>
          <a:noFill/>
          <a:ln w="19050" cap="flat" cmpd="sng" algn="ctr">
            <a:solidFill>
              <a:schemeClr val="bg1">
                <a:lumMod val="50000"/>
              </a:schemeClr>
            </a:solidFill>
            <a:prstDash val="solid"/>
          </a:ln>
          <a:effectLst/>
        </p:spPr>
      </p:cxnSp>
      <p:cxnSp>
        <p:nvCxnSpPr>
          <p:cNvPr id="106" name="直接连接符 105">
            <a:extLst>
              <a:ext uri="{FF2B5EF4-FFF2-40B4-BE49-F238E27FC236}">
                <a16:creationId xmlns:a16="http://schemas.microsoft.com/office/drawing/2014/main" xmlns="" id="{94275FFE-3BE6-4C12-8737-FDFE3456C4A2}"/>
              </a:ext>
            </a:extLst>
          </p:cNvPr>
          <p:cNvCxnSpPr>
            <a:stCxn id="4" idx="0"/>
            <a:endCxn id="83" idx="2"/>
          </p:cNvCxnSpPr>
          <p:nvPr/>
        </p:nvCxnSpPr>
        <p:spPr bwMode="gray">
          <a:xfrm flipV="1">
            <a:off x="2979261" y="4361090"/>
            <a:ext cx="1475164" cy="441955"/>
          </a:xfrm>
          <a:prstGeom prst="line">
            <a:avLst/>
          </a:prstGeom>
          <a:noFill/>
          <a:ln w="19050" cap="flat" cmpd="sng" algn="ctr">
            <a:solidFill>
              <a:schemeClr val="bg1">
                <a:lumMod val="50000"/>
              </a:schemeClr>
            </a:solidFill>
            <a:prstDash val="solid"/>
          </a:ln>
          <a:effectLst/>
        </p:spPr>
      </p:cxnSp>
      <p:cxnSp>
        <p:nvCxnSpPr>
          <p:cNvPr id="107" name="直接连接符 106">
            <a:extLst>
              <a:ext uri="{FF2B5EF4-FFF2-40B4-BE49-F238E27FC236}">
                <a16:creationId xmlns:a16="http://schemas.microsoft.com/office/drawing/2014/main" xmlns="" id="{94275FFE-3BE6-4C12-8737-FDFE3456C4A2}"/>
              </a:ext>
            </a:extLst>
          </p:cNvPr>
          <p:cNvCxnSpPr>
            <a:stCxn id="81" idx="0"/>
            <a:endCxn id="83" idx="2"/>
          </p:cNvCxnSpPr>
          <p:nvPr/>
        </p:nvCxnSpPr>
        <p:spPr bwMode="gray">
          <a:xfrm flipV="1">
            <a:off x="4454425" y="4361090"/>
            <a:ext cx="0" cy="438000"/>
          </a:xfrm>
          <a:prstGeom prst="line">
            <a:avLst/>
          </a:prstGeom>
          <a:noFill/>
          <a:ln w="19050" cap="flat" cmpd="sng" algn="ctr">
            <a:solidFill>
              <a:schemeClr val="bg1">
                <a:lumMod val="50000"/>
              </a:schemeClr>
            </a:solidFill>
            <a:prstDash val="solid"/>
          </a:ln>
          <a:effectLst/>
        </p:spPr>
      </p:cxnSp>
      <p:sp>
        <p:nvSpPr>
          <p:cNvPr id="111" name="椭圆 110"/>
          <p:cNvSpPr/>
          <p:nvPr/>
        </p:nvSpPr>
        <p:spPr bwMode="gray">
          <a:xfrm rot="5400000">
            <a:off x="4230572" y="4065022"/>
            <a:ext cx="96002" cy="821398"/>
          </a:xfrm>
          <a:prstGeom prst="ellipse">
            <a:avLst/>
          </a:prstGeom>
          <a:noFill/>
          <a:ln w="38100" cap="flat" cmpd="sng" algn="ctr">
            <a:solidFill>
              <a:srgbClr val="FFD17D"/>
            </a:solidFill>
            <a:prstDash val="solid"/>
          </a:ln>
          <a:effectLst/>
        </p:spPr>
        <p:txBody>
          <a:bodyPr rtlCol="0" anchor="ctr"/>
          <a:lstStyle/>
          <a:p>
            <a:pPr algn="ctr" defTabSz="913303" fontAlgn="ctr"/>
            <a:endParaRPr lang="en-US" altLang="zh-CN" sz="1797"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p:nvPr/>
        </p:nvSpPr>
        <p:spPr bwMode="gray">
          <a:xfrm rot="5400000">
            <a:off x="4230573" y="5102741"/>
            <a:ext cx="96002" cy="821398"/>
          </a:xfrm>
          <a:prstGeom prst="ellipse">
            <a:avLst/>
          </a:prstGeom>
          <a:noFill/>
          <a:ln w="38100" cap="flat" cmpd="sng" algn="ctr">
            <a:solidFill>
              <a:srgbClr val="FFD17D"/>
            </a:solidFill>
            <a:prstDash val="solid"/>
          </a:ln>
          <a:effectLst/>
        </p:spPr>
        <p:txBody>
          <a:bodyPr rtlCol="0" anchor="ctr"/>
          <a:lstStyle/>
          <a:p>
            <a:pPr algn="ctr" defTabSz="913303" fontAlgn="ctr"/>
            <a:endParaRPr lang="en-US" altLang="zh-CN" sz="1797"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p:nvPr/>
        </p:nvSpPr>
        <p:spPr bwMode="gray">
          <a:xfrm rot="5400000">
            <a:off x="3197359" y="5102743"/>
            <a:ext cx="96002" cy="821398"/>
          </a:xfrm>
          <a:prstGeom prst="ellipse">
            <a:avLst/>
          </a:prstGeom>
          <a:noFill/>
          <a:ln w="38100" cap="flat" cmpd="sng" algn="ctr">
            <a:solidFill>
              <a:srgbClr val="FFD17D"/>
            </a:solidFill>
            <a:prstDash val="solid"/>
          </a:ln>
          <a:effectLst/>
        </p:spPr>
        <p:txBody>
          <a:bodyPr rtlCol="0" anchor="ctr"/>
          <a:lstStyle/>
          <a:p>
            <a:pPr algn="ctr" defTabSz="913303" fontAlgn="ctr"/>
            <a:endParaRPr lang="en-US" altLang="zh-CN" sz="1797"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矩形 121"/>
          <p:cNvSpPr/>
          <p:nvPr/>
        </p:nvSpPr>
        <p:spPr bwMode="gray">
          <a:xfrm>
            <a:off x="2096262" y="2908002"/>
            <a:ext cx="1155635" cy="307657"/>
          </a:xfrm>
          <a:prstGeom prst="rect">
            <a:avLst/>
          </a:prstGeom>
        </p:spPr>
        <p:txBody>
          <a:bodyPr wrap="none">
            <a:spAutoFit/>
          </a:bodyPr>
          <a:lstStyle/>
          <a:p>
            <a:pP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grpSp>
        <p:nvGrpSpPr>
          <p:cNvPr id="59" name="组合 58"/>
          <p:cNvGrpSpPr/>
          <p:nvPr/>
        </p:nvGrpSpPr>
        <p:grpSpPr bwMode="gray">
          <a:xfrm>
            <a:off x="4454425" y="2869606"/>
            <a:ext cx="835658" cy="446571"/>
            <a:chOff x="4270494" y="2869386"/>
            <a:chExt cx="835984" cy="446745"/>
          </a:xfrm>
        </p:grpSpPr>
        <p:sp>
          <p:nvSpPr>
            <p:cNvPr id="124" name="Freeform 159"/>
            <p:cNvSpPr/>
            <p:nvPr/>
          </p:nvSpPr>
          <p:spPr bwMode="gray">
            <a:xfrm flipH="1">
              <a:off x="4270494" y="2869386"/>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4274199" y="3008354"/>
              <a:ext cx="832279" cy="307777"/>
            </a:xfrm>
            <a:prstGeom prst="rect">
              <a:avLst/>
            </a:prstGeom>
          </p:spPr>
          <p:txBody>
            <a:bodyPr wrap="none">
              <a:spAutoFit/>
            </a:bodyPr>
            <a:lstStyle/>
            <a:p>
              <a:pPr algn="ctr" fontAlgn="ctr"/>
              <a:r>
                <a:rPr lang="en-US" sz="1399" dirty="0">
                  <a:latin typeface="Huawei Sans" panose="020C0503030203020204" pitchFamily="34" charset="0"/>
                </a:rPr>
                <a:t>Internet</a:t>
              </a:r>
            </a:p>
          </p:txBody>
        </p:sp>
      </p:grpSp>
      <p:cxnSp>
        <p:nvCxnSpPr>
          <p:cNvPr id="127" name="直接箭头连接符 126"/>
          <p:cNvCxnSpPr>
            <a:stCxn id="58" idx="2"/>
            <a:endCxn id="83" idx="0"/>
          </p:cNvCxnSpPr>
          <p:nvPr/>
        </p:nvCxnSpPr>
        <p:spPr bwMode="gray">
          <a:xfrm flipH="1">
            <a:off x="4454427" y="3316175"/>
            <a:ext cx="419681" cy="637739"/>
          </a:xfrm>
          <a:prstGeom prst="straightConnector1">
            <a:avLst/>
          </a:prstGeom>
          <a:noFill/>
          <a:ln w="19050" algn="ctr">
            <a:solidFill>
              <a:srgbClr val="56C4D2"/>
            </a:solidFill>
            <a:prstDash val="sysDot"/>
            <a:round/>
            <a:headEnd type="triangle" w="med" len="med"/>
            <a:tailEnd type="triangle" w="med" len="med"/>
          </a:ln>
        </p:spPr>
      </p:cxnSp>
      <p:cxnSp>
        <p:nvCxnSpPr>
          <p:cNvPr id="138" name="直接箭头连接符 137"/>
          <p:cNvCxnSpPr>
            <a:stCxn id="14" idx="2"/>
            <a:endCxn id="124" idx="0"/>
          </p:cNvCxnSpPr>
          <p:nvPr/>
        </p:nvCxnSpPr>
        <p:spPr bwMode="gray">
          <a:xfrm>
            <a:off x="3436468" y="2492671"/>
            <a:ext cx="1345616" cy="376934"/>
          </a:xfrm>
          <a:prstGeom prst="straightConnector1">
            <a:avLst/>
          </a:prstGeom>
          <a:noFill/>
          <a:ln w="19050" algn="ctr">
            <a:solidFill>
              <a:srgbClr val="56C4D2"/>
            </a:solidFill>
            <a:prstDash val="sysDot"/>
            <a:round/>
            <a:headEnd type="triangle" w="med" len="med"/>
            <a:tailEnd type="triangle" w="med" len="med"/>
          </a:ln>
        </p:spPr>
      </p:cxnSp>
      <p:sp>
        <p:nvSpPr>
          <p:cNvPr id="142" name="Can 9"/>
          <p:cNvSpPr/>
          <p:nvPr/>
        </p:nvSpPr>
        <p:spPr bwMode="gray">
          <a:xfrm rot="8835177">
            <a:off x="3881921" y="2504894"/>
            <a:ext cx="227671" cy="1502616"/>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rot="19560079">
            <a:off x="3811087" y="2836421"/>
            <a:ext cx="369332" cy="792846"/>
          </a:xfrm>
          <a:prstGeom prst="rect">
            <a:avLst/>
          </a:prstGeom>
          <a:noFill/>
        </p:spPr>
        <p:txBody>
          <a:bodyPr vert="eaVert" wrap="none" rtlCol="0">
            <a:spAutoFit/>
          </a:bodyPr>
          <a:lstStyle/>
          <a:p>
            <a:pPr fontAlgn="ctr"/>
            <a:r>
              <a:rPr lang="en-US" sz="1200" dirty="0">
                <a:solidFill>
                  <a:srgbClr val="C7000B"/>
                </a:solidFill>
                <a:latin typeface="Huawei Sans" panose="020C0503030203020204" pitchFamily="34" charset="0"/>
              </a:rPr>
              <a:t>IPsec VPN</a:t>
            </a:r>
          </a:p>
        </p:txBody>
      </p:sp>
      <p:sp>
        <p:nvSpPr>
          <p:cNvPr id="144" name="椭圆 143"/>
          <p:cNvSpPr/>
          <p:nvPr/>
        </p:nvSpPr>
        <p:spPr bwMode="gray">
          <a:xfrm rot="5400000">
            <a:off x="761075" y="3199789"/>
            <a:ext cx="187902" cy="622725"/>
          </a:xfrm>
          <a:prstGeom prst="ellipse">
            <a:avLst/>
          </a:prstGeom>
          <a:noFill/>
          <a:ln w="38100" cap="flat" cmpd="sng" algn="ctr">
            <a:solidFill>
              <a:srgbClr val="FFD17D"/>
            </a:solidFill>
            <a:prstDash val="solid"/>
          </a:ln>
          <a:effectLst/>
        </p:spPr>
        <p:txBody>
          <a:bodyPr rtlCol="0" anchor="ctr"/>
          <a:lstStyle/>
          <a:p>
            <a:pPr algn="ctr" defTabSz="913303" fontAlgn="ctr"/>
            <a:endParaRPr lang="en-US" altLang="zh-CN" sz="1797"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TextBox 77"/>
          <p:cNvSpPr txBox="1"/>
          <p:nvPr/>
        </p:nvSpPr>
        <p:spPr bwMode="gray">
          <a:xfrm>
            <a:off x="1139205" y="3353121"/>
            <a:ext cx="1644195" cy="316060"/>
          </a:xfrm>
          <a:prstGeom prst="rect">
            <a:avLst/>
          </a:prstGeom>
          <a:noFill/>
          <a:ln w="9525">
            <a:noFill/>
            <a:miter lim="800000"/>
            <a:headEnd/>
            <a:tailEnd/>
          </a:ln>
        </p:spPr>
        <p:txBody>
          <a:bodyPr wrap="square" lIns="99863" tIns="49926" rIns="99863" bIns="49926" rtlCol="0">
            <a:spAutoFit/>
          </a:bodyPr>
          <a:lstStyle/>
          <a:p>
            <a:pPr defTabSz="1000448" eaLnBrk="0" fontAlgn="ctr" hangingPunct="0"/>
            <a:r>
              <a:rPr lang="en-US" sz="1398" dirty="0">
                <a:solidFill>
                  <a:srgbClr val="000000"/>
                </a:solidFill>
                <a:latin typeface="Huawei Sans" panose="020C0503030203020204" pitchFamily="34" charset="0"/>
              </a:rPr>
              <a:t>Link aggregation</a:t>
            </a:r>
            <a:endParaRPr lang="en-US" altLang="zh-CN" sz="1398"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6" name="文本框 145"/>
          <p:cNvSpPr txBox="1"/>
          <p:nvPr/>
        </p:nvSpPr>
        <p:spPr bwMode="gray">
          <a:xfrm>
            <a:off x="6093621" y="1728880"/>
            <a:ext cx="5647707" cy="143346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599"/>
              </a:lnSpc>
            </a:pPr>
            <a:r>
              <a:rPr lang="en-US" sz="1399" i="0" dirty="0">
                <a:solidFill>
                  <a:srgbClr val="C7000B"/>
                </a:solidFill>
                <a:latin typeface="Huawei Sans" panose="020C0503030203020204" pitchFamily="34" charset="0"/>
              </a:rPr>
              <a:t>Device redundancy and link redundancy are used to improve reliability. Internet connections are added at the egress, and IPsec VPNs are established with the headquarters to carry services that demand low delay and high bandwidth.</a:t>
            </a:r>
            <a:endParaRPr lang="en-US" altLang="zh-CN" sz="1399" i="0" dirty="0">
              <a:solidFill>
                <a:srgbClr val="C7000B"/>
              </a:solidFill>
              <a:latin typeface="Huawei Sans" panose="020C0503030203020204" pitchFamily="34" charset="0"/>
            </a:endParaRPr>
          </a:p>
        </p:txBody>
      </p:sp>
      <p:sp>
        <p:nvSpPr>
          <p:cNvPr id="148" name="文本框 147"/>
          <p:cNvSpPr txBox="1"/>
          <p:nvPr/>
        </p:nvSpPr>
        <p:spPr bwMode="gray">
          <a:xfrm>
            <a:off x="6140054" y="4806682"/>
            <a:ext cx="1028003" cy="395845"/>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Core layer</a:t>
            </a:r>
          </a:p>
        </p:txBody>
      </p:sp>
      <p:sp>
        <p:nvSpPr>
          <p:cNvPr id="149" name="文本框 148"/>
          <p:cNvSpPr txBox="1"/>
          <p:nvPr/>
        </p:nvSpPr>
        <p:spPr bwMode="gray">
          <a:xfrm>
            <a:off x="6140054" y="3915843"/>
            <a:ext cx="1028003" cy="395845"/>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Egress device</a:t>
            </a:r>
            <a:endParaRPr lang="en-US" altLang="zh-CN" sz="1200" dirty="0">
              <a:latin typeface="Huawei Sans" panose="020C0503030203020204" pitchFamily="34" charset="0"/>
            </a:endParaRPr>
          </a:p>
        </p:txBody>
      </p:sp>
      <p:sp>
        <p:nvSpPr>
          <p:cNvPr id="150" name="文本框 149"/>
          <p:cNvSpPr txBox="1"/>
          <p:nvPr/>
        </p:nvSpPr>
        <p:spPr bwMode="gray">
          <a:xfrm>
            <a:off x="6140054" y="5655245"/>
            <a:ext cx="1028003" cy="395845"/>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151" name="文本框 150"/>
          <p:cNvSpPr txBox="1"/>
          <p:nvPr/>
        </p:nvSpPr>
        <p:spPr bwMode="gray">
          <a:xfrm>
            <a:off x="7232251" y="3884387"/>
            <a:ext cx="3845950" cy="461485"/>
          </a:xfrm>
          <a:prstGeom prst="rect">
            <a:avLst/>
          </a:prstGeom>
          <a:noFill/>
        </p:spPr>
        <p:txBody>
          <a:bodyPr wrap="square" rtlCol="0">
            <a:spAutoFit/>
          </a:bodyPr>
          <a:lstStyle/>
          <a:p>
            <a:pPr fontAlgn="ctr"/>
            <a:r>
              <a:rPr lang="en-US" sz="1200" dirty="0">
                <a:latin typeface="Huawei Sans" panose="020C0503030203020204" pitchFamily="34" charset="0"/>
              </a:rPr>
              <a:t>Add an Internet connection and establish an IPsec VPN to carry some services.</a:t>
            </a:r>
            <a:endParaRPr lang="en-US" altLang="zh-CN" sz="1200" dirty="0">
              <a:latin typeface="Huawei Sans" panose="020C0503030203020204" pitchFamily="34" charset="0"/>
            </a:endParaRPr>
          </a:p>
        </p:txBody>
      </p:sp>
      <p:sp>
        <p:nvSpPr>
          <p:cNvPr id="153" name="文本框 152"/>
          <p:cNvSpPr txBox="1"/>
          <p:nvPr/>
        </p:nvSpPr>
        <p:spPr bwMode="gray">
          <a:xfrm>
            <a:off x="7232251" y="5621113"/>
            <a:ext cx="3845950" cy="461485"/>
          </a:xfrm>
          <a:prstGeom prst="rect">
            <a:avLst/>
          </a:prstGeom>
          <a:noFill/>
        </p:spPr>
        <p:txBody>
          <a:bodyPr wrap="square" rtlCol="0">
            <a:spAutoFit/>
          </a:bodyPr>
          <a:lstStyle/>
          <a:p>
            <a:pPr fontAlgn="ctr"/>
            <a:r>
              <a:rPr lang="en-US" sz="1200" dirty="0">
                <a:latin typeface="Huawei Sans" panose="020C0503030203020204" pitchFamily="34" charset="0"/>
              </a:rPr>
              <a:t>Dual uplinks set up a link aggregation group with the CSS composed of core switches.</a:t>
            </a:r>
            <a:endParaRPr lang="en-US" altLang="zh-CN" sz="1200" dirty="0">
              <a:latin typeface="Huawei Sans" panose="020C0503030203020204" pitchFamily="34" charset="0"/>
            </a:endParaRPr>
          </a:p>
        </p:txBody>
      </p:sp>
      <p:sp>
        <p:nvSpPr>
          <p:cNvPr id="155" name="文本框 154"/>
          <p:cNvSpPr txBox="1"/>
          <p:nvPr/>
        </p:nvSpPr>
        <p:spPr bwMode="gray">
          <a:xfrm>
            <a:off x="7232251" y="4774175"/>
            <a:ext cx="4320236" cy="461485"/>
          </a:xfrm>
          <a:prstGeom prst="rect">
            <a:avLst/>
          </a:prstGeom>
          <a:noFill/>
        </p:spPr>
        <p:txBody>
          <a:bodyPr wrap="square" rtlCol="0">
            <a:spAutoFit/>
          </a:bodyPr>
          <a:lstStyle/>
          <a:p>
            <a:pPr fontAlgn="ctr"/>
            <a:r>
              <a:rPr lang="en-US" sz="1200" dirty="0">
                <a:latin typeface="Huawei Sans" panose="020C0503030203020204" pitchFamily="34" charset="0"/>
              </a:rPr>
              <a:t>The CSS composed of core switches establishes inter-chassis link aggregation with uplink and downlink devices.</a:t>
            </a:r>
            <a:endParaRPr lang="en-US" altLang="zh-CN" sz="1200" dirty="0">
              <a:latin typeface="Huawei Sans" panose="020C0503030203020204" pitchFamily="34" charset="0"/>
            </a:endParaRPr>
          </a:p>
        </p:txBody>
      </p:sp>
      <p:sp>
        <p:nvSpPr>
          <p:cNvPr id="60"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63"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1166772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圆角矩形 146"/>
          <p:cNvSpPr/>
          <p:nvPr/>
        </p:nvSpPr>
        <p:spPr bwMode="gray">
          <a:xfrm>
            <a:off x="2385713" y="5600992"/>
            <a:ext cx="4012589" cy="487439"/>
          </a:xfrm>
          <a:prstGeom prst="roundRect">
            <a:avLst>
              <a:gd name="adj" fmla="val 6484"/>
            </a:avLst>
          </a:prstGeom>
          <a:solidFill>
            <a:srgbClr val="BEE9EE"/>
          </a:solidFill>
          <a:ln w="12700" cap="flat" cmpd="sng" algn="ctr">
            <a:solidFill>
              <a:srgbClr val="56C4D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normAutofit/>
          </a:bodyPr>
          <a:lstStyle/>
          <a:p>
            <a:r>
              <a:rPr lang="en-US" smtClean="0"/>
              <a:t>Target Logical Topology (1)</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0431" y="5643157"/>
            <a:ext cx="497660" cy="407176"/>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5595" y="5643157"/>
            <a:ext cx="497660" cy="407176"/>
          </a:xfrm>
          <a:prstGeom prst="rect">
            <a:avLst/>
          </a:prstGeom>
        </p:spPr>
      </p:pic>
      <p:sp>
        <p:nvSpPr>
          <p:cNvPr id="8" name="Freeform 159"/>
          <p:cNvSpPr/>
          <p:nvPr/>
        </p:nvSpPr>
        <p:spPr bwMode="gray">
          <a:xfrm flipH="1">
            <a:off x="2331145" y="1265685"/>
            <a:ext cx="2142753" cy="11200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7958"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1" name="Freeform 186"/>
          <p:cNvSpPr>
            <a:spLocks noEditPoints="1"/>
          </p:cNvSpPr>
          <p:nvPr/>
        </p:nvSpPr>
        <p:spPr bwMode="gray">
          <a:xfrm>
            <a:off x="2731540" y="1553981"/>
            <a:ext cx="460123" cy="46143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gray">
          <a:xfrm>
            <a:off x="3187638" y="2085495"/>
            <a:ext cx="497660" cy="407176"/>
          </a:xfrm>
          <a:prstGeom prst="rect">
            <a:avLst/>
          </a:prstGeom>
          <a:noFill/>
        </p:spPr>
      </p:pic>
      <p:sp>
        <p:nvSpPr>
          <p:cNvPr id="36" name="矩形 35"/>
          <p:cNvSpPr/>
          <p:nvPr/>
        </p:nvSpPr>
        <p:spPr bwMode="gray">
          <a:xfrm>
            <a:off x="2403493" y="2028092"/>
            <a:ext cx="461806" cy="30765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HQ</a:t>
            </a:r>
            <a:endParaRPr lang="en-US" altLang="zh-CN" sz="1399" dirty="0">
              <a:solidFill>
                <a:schemeClr val="bg1">
                  <a:lumMod val="50000"/>
                </a:schemeClr>
              </a:solidFill>
              <a:latin typeface="Huawei Sans" panose="020C0503030203020204" pitchFamily="34" charset="0"/>
            </a:endParaRPr>
          </a:p>
        </p:txBody>
      </p:sp>
      <p:grpSp>
        <p:nvGrpSpPr>
          <p:cNvPr id="40" name="组合 39"/>
          <p:cNvGrpSpPr/>
          <p:nvPr/>
        </p:nvGrpSpPr>
        <p:grpSpPr bwMode="gray">
          <a:xfrm>
            <a:off x="1733748" y="3759131"/>
            <a:ext cx="907267" cy="768523"/>
            <a:chOff x="699103" y="4370478"/>
            <a:chExt cx="907621" cy="768823"/>
          </a:xfrm>
        </p:grpSpPr>
        <p:grpSp>
          <p:nvGrpSpPr>
            <p:cNvPr id="19" name="组合 262"/>
            <p:cNvGrpSpPr/>
            <p:nvPr/>
          </p:nvGrpSpPr>
          <p:grpSpPr bwMode="gray">
            <a:xfrm>
              <a:off x="759111" y="4658799"/>
              <a:ext cx="394083" cy="480502"/>
              <a:chOff x="6378575" y="2882900"/>
              <a:chExt cx="858950" cy="865188"/>
            </a:xfrm>
            <a:solidFill>
              <a:schemeClr val="bg1">
                <a:lumMod val="50000"/>
              </a:schemeClr>
            </a:solidFill>
          </p:grpSpPr>
          <p:sp>
            <p:nvSpPr>
              <p:cNvPr id="20"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1"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2"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3"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37" name="矩形 36"/>
            <p:cNvSpPr/>
            <p:nvPr/>
          </p:nvSpPr>
          <p:spPr bwMode="gray">
            <a:xfrm>
              <a:off x="699103" y="4370478"/>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39" name="圆角矩形 75"/>
          <p:cNvSpPr/>
          <p:nvPr/>
        </p:nvSpPr>
        <p:spPr bwMode="gray">
          <a:xfrm>
            <a:off x="1691426" y="3716226"/>
            <a:ext cx="3436025" cy="2442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箭头连接符 89"/>
          <p:cNvCxnSpPr>
            <a:stCxn id="14" idx="2"/>
            <a:endCxn id="82" idx="0"/>
          </p:cNvCxnSpPr>
          <p:nvPr/>
        </p:nvCxnSpPr>
        <p:spPr bwMode="gray">
          <a:xfrm flipH="1">
            <a:off x="2979262" y="2492671"/>
            <a:ext cx="457206" cy="1470264"/>
          </a:xfrm>
          <a:prstGeom prst="straightConnector1">
            <a:avLst/>
          </a:prstGeom>
          <a:noFill/>
          <a:ln w="19050" algn="ctr">
            <a:solidFill>
              <a:srgbClr val="EC7061"/>
            </a:solidFill>
            <a:prstDash val="sysDot"/>
            <a:round/>
            <a:headEnd type="triangle" w="med" len="med"/>
            <a:tailEnd type="triangle" w="med" len="med"/>
          </a:ln>
        </p:spPr>
      </p:cxnSp>
      <p:pic>
        <p:nvPicPr>
          <p:cNvPr id="82" name="图片 8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730431" y="3962936"/>
            <a:ext cx="497660" cy="407176"/>
          </a:xfrm>
          <a:prstGeom prst="rect">
            <a:avLst/>
          </a:prstGeom>
        </p:spPr>
      </p:pic>
      <p:pic>
        <p:nvPicPr>
          <p:cNvPr id="83" name="图片 8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05595" y="3953914"/>
            <a:ext cx="497660" cy="407176"/>
          </a:xfrm>
          <a:prstGeom prst="rect">
            <a:avLst/>
          </a:prstGeom>
        </p:spPr>
      </p:pic>
      <p:cxnSp>
        <p:nvCxnSpPr>
          <p:cNvPr id="87" name="直接连接符 86">
            <a:extLst>
              <a:ext uri="{FF2B5EF4-FFF2-40B4-BE49-F238E27FC236}">
                <a16:creationId xmlns:a16="http://schemas.microsoft.com/office/drawing/2014/main" xmlns="" id="{94275FFE-3BE6-4C12-8737-FDFE3456C4A2}"/>
              </a:ext>
            </a:extLst>
          </p:cNvPr>
          <p:cNvCxnSpPr>
            <a:stCxn id="5" idx="0"/>
            <a:endCxn id="68" idx="3"/>
          </p:cNvCxnSpPr>
          <p:nvPr/>
        </p:nvCxnSpPr>
        <p:spPr bwMode="gray">
          <a:xfrm flipV="1">
            <a:off x="2979263" y="5030180"/>
            <a:ext cx="985700" cy="612975"/>
          </a:xfrm>
          <a:prstGeom prst="line">
            <a:avLst/>
          </a:prstGeom>
          <a:noFill/>
          <a:ln w="19050" cap="flat" cmpd="sng" algn="ctr">
            <a:solidFill>
              <a:schemeClr val="bg1">
                <a:lumMod val="50000"/>
              </a:schemeClr>
            </a:solidFill>
            <a:prstDash val="solid"/>
          </a:ln>
          <a:effectLst/>
        </p:spPr>
      </p:cxnSp>
      <p:cxnSp>
        <p:nvCxnSpPr>
          <p:cNvPr id="93" name="直接连接符 92">
            <a:extLst>
              <a:ext uri="{FF2B5EF4-FFF2-40B4-BE49-F238E27FC236}">
                <a16:creationId xmlns:a16="http://schemas.microsoft.com/office/drawing/2014/main" xmlns="" id="{94275FFE-3BE6-4C12-8737-FDFE3456C4A2}"/>
              </a:ext>
            </a:extLst>
          </p:cNvPr>
          <p:cNvCxnSpPr>
            <a:stCxn id="6" idx="0"/>
            <a:endCxn id="68" idx="1"/>
          </p:cNvCxnSpPr>
          <p:nvPr/>
        </p:nvCxnSpPr>
        <p:spPr bwMode="gray">
          <a:xfrm flipH="1" flipV="1">
            <a:off x="3467304" y="5030180"/>
            <a:ext cx="987123" cy="612975"/>
          </a:xfrm>
          <a:prstGeom prst="line">
            <a:avLst/>
          </a:prstGeom>
          <a:noFill/>
          <a:ln w="19050" cap="flat" cmpd="sng" algn="ctr">
            <a:solidFill>
              <a:schemeClr val="bg1">
                <a:lumMod val="50000"/>
              </a:schemeClr>
            </a:solidFill>
            <a:prstDash val="solid"/>
          </a:ln>
          <a:effectLst/>
        </p:spPr>
      </p:cxnSp>
      <p:cxnSp>
        <p:nvCxnSpPr>
          <p:cNvPr id="104" name="直接连接符 103">
            <a:extLst>
              <a:ext uri="{FF2B5EF4-FFF2-40B4-BE49-F238E27FC236}">
                <a16:creationId xmlns:a16="http://schemas.microsoft.com/office/drawing/2014/main" xmlns="" id="{94275FFE-3BE6-4C12-8737-FDFE3456C4A2}"/>
              </a:ext>
            </a:extLst>
          </p:cNvPr>
          <p:cNvCxnSpPr>
            <a:stCxn id="68" idx="3"/>
            <a:endCxn id="82" idx="2"/>
          </p:cNvCxnSpPr>
          <p:nvPr/>
        </p:nvCxnSpPr>
        <p:spPr bwMode="gray">
          <a:xfrm flipH="1" flipV="1">
            <a:off x="2979263" y="4370110"/>
            <a:ext cx="985700" cy="660070"/>
          </a:xfrm>
          <a:prstGeom prst="line">
            <a:avLst/>
          </a:prstGeom>
          <a:noFill/>
          <a:ln w="19050" cap="flat" cmpd="sng" algn="ctr">
            <a:solidFill>
              <a:schemeClr val="bg1">
                <a:lumMod val="50000"/>
              </a:schemeClr>
            </a:solidFill>
            <a:prstDash val="solid"/>
          </a:ln>
          <a:effectLst/>
        </p:spPr>
      </p:cxnSp>
      <p:cxnSp>
        <p:nvCxnSpPr>
          <p:cNvPr id="107" name="直接连接符 106">
            <a:extLst>
              <a:ext uri="{FF2B5EF4-FFF2-40B4-BE49-F238E27FC236}">
                <a16:creationId xmlns:a16="http://schemas.microsoft.com/office/drawing/2014/main" xmlns="" id="{94275FFE-3BE6-4C12-8737-FDFE3456C4A2}"/>
              </a:ext>
            </a:extLst>
          </p:cNvPr>
          <p:cNvCxnSpPr>
            <a:stCxn id="68" idx="1"/>
            <a:endCxn id="83" idx="2"/>
          </p:cNvCxnSpPr>
          <p:nvPr/>
        </p:nvCxnSpPr>
        <p:spPr bwMode="gray">
          <a:xfrm flipV="1">
            <a:off x="3467304" y="4361091"/>
            <a:ext cx="987123" cy="669091"/>
          </a:xfrm>
          <a:prstGeom prst="line">
            <a:avLst/>
          </a:prstGeom>
          <a:noFill/>
          <a:ln w="19050" cap="flat" cmpd="sng" algn="ctr">
            <a:solidFill>
              <a:schemeClr val="bg1">
                <a:lumMod val="50000"/>
              </a:schemeClr>
            </a:solidFill>
            <a:prstDash val="solid"/>
          </a:ln>
          <a:effectLst/>
        </p:spPr>
      </p:cxnSp>
      <p:sp>
        <p:nvSpPr>
          <p:cNvPr id="122" name="矩形 121"/>
          <p:cNvSpPr/>
          <p:nvPr/>
        </p:nvSpPr>
        <p:spPr bwMode="gray">
          <a:xfrm>
            <a:off x="2026879" y="3181625"/>
            <a:ext cx="1155635" cy="307657"/>
          </a:xfrm>
          <a:prstGeom prst="rect">
            <a:avLst/>
          </a:prstGeom>
        </p:spPr>
        <p:txBody>
          <a:bodyPr wrap="none">
            <a:spAutoFit/>
          </a:bodyPr>
          <a:lstStyle/>
          <a:p>
            <a:pP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sp>
        <p:nvSpPr>
          <p:cNvPr id="124" name="Freeform 159"/>
          <p:cNvSpPr/>
          <p:nvPr/>
        </p:nvSpPr>
        <p:spPr bwMode="gray">
          <a:xfrm flipH="1">
            <a:off x="4454425" y="2869605"/>
            <a:ext cx="835658" cy="4368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4458129" y="3008520"/>
            <a:ext cx="831954" cy="307657"/>
          </a:xfrm>
          <a:prstGeom prst="rect">
            <a:avLst/>
          </a:prstGeom>
        </p:spPr>
        <p:txBody>
          <a:bodyPr wrap="none">
            <a:spAutoFit/>
          </a:bodyPr>
          <a:lstStyle/>
          <a:p>
            <a:pPr algn="ctr" fontAlgn="ctr"/>
            <a:r>
              <a:rPr lang="en-US" sz="1399" dirty="0">
                <a:latin typeface="Huawei Sans" panose="020C0503030203020204" pitchFamily="34" charset="0"/>
              </a:rPr>
              <a:t>Internet</a:t>
            </a:r>
          </a:p>
        </p:txBody>
      </p:sp>
      <p:cxnSp>
        <p:nvCxnSpPr>
          <p:cNvPr id="127" name="直接箭头连接符 126"/>
          <p:cNvCxnSpPr>
            <a:stCxn id="58" idx="2"/>
            <a:endCxn id="83" idx="0"/>
          </p:cNvCxnSpPr>
          <p:nvPr/>
        </p:nvCxnSpPr>
        <p:spPr bwMode="gray">
          <a:xfrm flipH="1">
            <a:off x="4454427" y="3316175"/>
            <a:ext cx="419681" cy="637739"/>
          </a:xfrm>
          <a:prstGeom prst="straightConnector1">
            <a:avLst/>
          </a:prstGeom>
          <a:noFill/>
          <a:ln w="19050" algn="ctr">
            <a:solidFill>
              <a:srgbClr val="56C4D2"/>
            </a:solidFill>
            <a:prstDash val="sysDot"/>
            <a:round/>
            <a:headEnd type="triangle" w="med" len="med"/>
            <a:tailEnd type="triangle" w="med" len="med"/>
          </a:ln>
        </p:spPr>
      </p:cxnSp>
      <p:cxnSp>
        <p:nvCxnSpPr>
          <p:cNvPr id="138" name="直接箭头连接符 137"/>
          <p:cNvCxnSpPr>
            <a:stCxn id="14" idx="2"/>
            <a:endCxn id="124" idx="0"/>
          </p:cNvCxnSpPr>
          <p:nvPr/>
        </p:nvCxnSpPr>
        <p:spPr bwMode="gray">
          <a:xfrm>
            <a:off x="3436468" y="2492671"/>
            <a:ext cx="1345616" cy="376934"/>
          </a:xfrm>
          <a:prstGeom prst="straightConnector1">
            <a:avLst/>
          </a:prstGeom>
          <a:noFill/>
          <a:ln w="19050" algn="ctr">
            <a:solidFill>
              <a:srgbClr val="56C4D2"/>
            </a:solidFill>
            <a:prstDash val="sysDot"/>
            <a:round/>
            <a:headEnd type="triangle" w="med" len="med"/>
            <a:tailEnd type="triangle" w="med" len="med"/>
          </a:ln>
        </p:spPr>
      </p:cxnSp>
      <p:sp>
        <p:nvSpPr>
          <p:cNvPr id="142" name="Can 9"/>
          <p:cNvSpPr/>
          <p:nvPr/>
        </p:nvSpPr>
        <p:spPr bwMode="gray">
          <a:xfrm rot="8835177">
            <a:off x="3881921" y="2504894"/>
            <a:ext cx="227671" cy="1502616"/>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bwMode="gray">
          <a:xfrm rot="19560079">
            <a:off x="3811087" y="2836421"/>
            <a:ext cx="369332" cy="792846"/>
          </a:xfrm>
          <a:prstGeom prst="rect">
            <a:avLst/>
          </a:prstGeom>
          <a:noFill/>
        </p:spPr>
        <p:txBody>
          <a:bodyPr vert="eaVert" wrap="none" rtlCol="0">
            <a:spAutoFit/>
          </a:bodyPr>
          <a:lstStyle/>
          <a:p>
            <a:pPr fontAlgn="ctr"/>
            <a:r>
              <a:rPr lang="en-US" sz="1200" dirty="0">
                <a:solidFill>
                  <a:srgbClr val="C7000B"/>
                </a:solidFill>
                <a:latin typeface="Huawei Sans" panose="020C0503030203020204" pitchFamily="34" charset="0"/>
              </a:rPr>
              <a:t>IPsec VPN</a:t>
            </a:r>
          </a:p>
        </p:txBody>
      </p:sp>
      <p:sp>
        <p:nvSpPr>
          <p:cNvPr id="150" name="文本框 149"/>
          <p:cNvSpPr txBox="1"/>
          <p:nvPr/>
        </p:nvSpPr>
        <p:spPr bwMode="gray">
          <a:xfrm>
            <a:off x="5257483" y="5646103"/>
            <a:ext cx="1028003" cy="395845"/>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66" name="文本框 65"/>
          <p:cNvSpPr txBox="1"/>
          <p:nvPr/>
        </p:nvSpPr>
        <p:spPr bwMode="gray">
          <a:xfrm>
            <a:off x="6504927" y="3949681"/>
            <a:ext cx="5236401" cy="2138750"/>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599"/>
              </a:lnSpc>
            </a:pPr>
            <a:r>
              <a:rPr lang="en-US" sz="1399" i="0" dirty="0">
                <a:solidFill>
                  <a:srgbClr val="C7000B"/>
                </a:solidFill>
                <a:latin typeface="Huawei Sans" panose="020C0503030203020204" pitchFamily="34" charset="0"/>
              </a:rPr>
              <a:t>The aggregation layer uses dual uplinks to connect to the CSS composed of core switches.</a:t>
            </a:r>
            <a:endParaRPr lang="en-US" altLang="zh-CN" sz="1399" i="0" dirty="0">
              <a:solidFill>
                <a:srgbClr val="C7000B"/>
              </a:solidFill>
              <a:latin typeface="Huawei Sans" panose="020C0503030203020204" pitchFamily="34" charset="0"/>
            </a:endParaRPr>
          </a:p>
          <a:p>
            <a:pPr fontAlgn="ctr">
              <a:lnSpc>
                <a:spcPts val="2599"/>
              </a:lnSpc>
            </a:pPr>
            <a:r>
              <a:rPr lang="en-US" sz="1399" i="0" dirty="0">
                <a:solidFill>
                  <a:srgbClr val="C7000B"/>
                </a:solidFill>
                <a:latin typeface="Huawei Sans" panose="020C0503030203020204" pitchFamily="34" charset="0"/>
              </a:rPr>
              <a:t>The gateway is configured on the VLANIF interface of the core switch. The CSS composed of core switches and link aggregation technology are deployed to improve reliability, so VRRP does not need to be deployed.</a:t>
            </a:r>
            <a:endParaRPr lang="en-US" altLang="zh-CN" sz="1399" i="0" dirty="0">
              <a:solidFill>
                <a:srgbClr val="C7000B"/>
              </a:solidFill>
              <a:latin typeface="Huawei Sans" panose="020C0503030203020204" pitchFamily="34" charset="0"/>
            </a:endParaRPr>
          </a:p>
        </p:txBody>
      </p:sp>
      <p:pic>
        <p:nvPicPr>
          <p:cNvPr id="68" name="图片 67" descr="堆叠CE交换机蓝.png"/>
          <p:cNvPicPr>
            <a:picLocks/>
          </p:cNvPicPr>
          <p:nvPr/>
        </p:nvPicPr>
        <p:blipFill>
          <a:blip r:embed="rId6" cstate="print"/>
          <a:stretch>
            <a:fillRect/>
          </a:stretch>
        </p:blipFill>
        <p:spPr bwMode="gray">
          <a:xfrm>
            <a:off x="3467302" y="4826594"/>
            <a:ext cx="497660" cy="407176"/>
          </a:xfrm>
          <a:prstGeom prst="rect">
            <a:avLst/>
          </a:prstGeom>
        </p:spPr>
      </p:pic>
      <p:grpSp>
        <p:nvGrpSpPr>
          <p:cNvPr id="42" name="组合 41"/>
          <p:cNvGrpSpPr/>
          <p:nvPr/>
        </p:nvGrpSpPr>
        <p:grpSpPr bwMode="gray">
          <a:xfrm>
            <a:off x="546334" y="2712112"/>
            <a:ext cx="1964502" cy="523016"/>
            <a:chOff x="561545" y="1222329"/>
            <a:chExt cx="1965269" cy="523220"/>
          </a:xfrm>
        </p:grpSpPr>
        <p:sp>
          <p:nvSpPr>
            <p:cNvPr id="92" name="矩形 91"/>
            <p:cNvSpPr/>
            <p:nvPr/>
          </p:nvSpPr>
          <p:spPr bwMode="gray">
            <a:xfrm>
              <a:off x="960360" y="1222329"/>
              <a:ext cx="1566454" cy="523220"/>
            </a:xfrm>
            <a:prstGeom prst="rect">
              <a:avLst/>
            </a:prstGeom>
          </p:spPr>
          <p:txBody>
            <a:bodyPr wrap="none">
              <a:spAutoFit/>
            </a:bodyPr>
            <a:lstStyle/>
            <a:p>
              <a:pPr algn="ctr" fontAlgn="ctr"/>
              <a:r>
                <a:rPr lang="en-US" sz="1399" dirty="0">
                  <a:latin typeface="Huawei Sans" panose="020C0503030203020204" pitchFamily="34" charset="0"/>
                </a:rPr>
                <a:t>Link aggregation</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a:latin typeface="Huawei Sans" panose="020C0503030203020204" pitchFamily="34" charset="0"/>
                </a:rPr>
                <a:t>Logical link</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连接符 85">
              <a:extLst>
                <a:ext uri="{FF2B5EF4-FFF2-40B4-BE49-F238E27FC236}">
                  <a16:creationId xmlns:a16="http://schemas.microsoft.com/office/drawing/2014/main" xmlns="" id="{94275FFE-3BE6-4C12-8737-FDFE3456C4A2}"/>
                </a:ext>
              </a:extLst>
            </p:cNvPr>
            <p:cNvCxnSpPr/>
            <p:nvPr/>
          </p:nvCxnSpPr>
          <p:spPr bwMode="gray">
            <a:xfrm flipH="1">
              <a:off x="561545" y="1483939"/>
              <a:ext cx="420663" cy="0"/>
            </a:xfrm>
            <a:prstGeom prst="line">
              <a:avLst/>
            </a:prstGeom>
            <a:noFill/>
            <a:ln w="19050" cap="flat" cmpd="sng" algn="ctr">
              <a:solidFill>
                <a:schemeClr val="bg1">
                  <a:lumMod val="50000"/>
                </a:schemeClr>
              </a:solidFill>
              <a:prstDash val="solid"/>
            </a:ln>
            <a:effectLst/>
          </p:spPr>
        </p:cxnSp>
      </p:grpSp>
      <p:sp>
        <p:nvSpPr>
          <p:cNvPr id="41"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5"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1565852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Freeform 159"/>
          <p:cNvSpPr/>
          <p:nvPr/>
        </p:nvSpPr>
        <p:spPr bwMode="gray">
          <a:xfrm flipH="1">
            <a:off x="2331145" y="1265685"/>
            <a:ext cx="2142753" cy="11200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7958"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47" name="圆角矩形 146"/>
          <p:cNvSpPr/>
          <p:nvPr/>
        </p:nvSpPr>
        <p:spPr bwMode="gray">
          <a:xfrm>
            <a:off x="2385713" y="4755132"/>
            <a:ext cx="4012589" cy="487439"/>
          </a:xfrm>
          <a:prstGeom prst="roundRect">
            <a:avLst>
              <a:gd name="adj" fmla="val 6484"/>
            </a:avLst>
          </a:prstGeom>
          <a:solidFill>
            <a:srgbClr val="BEE9EE"/>
          </a:solidFill>
          <a:ln w="12700" cap="flat" cmpd="sng" algn="ctr">
            <a:solidFill>
              <a:srgbClr val="56C4D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normAutofit/>
          </a:bodyPr>
          <a:lstStyle/>
          <a:p>
            <a:r>
              <a:rPr lang="en-US" smtClean="0"/>
              <a:t>Target Logical Topology (2)</a:t>
            </a:r>
            <a:endParaRPr lang="en-US" altLang="zh-CN" dirty="0"/>
          </a:p>
        </p:txBody>
      </p:sp>
      <p:sp>
        <p:nvSpPr>
          <p:cNvPr id="150" name="文本框 149"/>
          <p:cNvSpPr txBox="1"/>
          <p:nvPr/>
        </p:nvSpPr>
        <p:spPr bwMode="gray">
          <a:xfrm>
            <a:off x="5257483" y="4800245"/>
            <a:ext cx="1028003" cy="395845"/>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Core layer</a:t>
            </a:r>
            <a:endParaRPr lang="en-US" altLang="zh-CN" sz="1200" dirty="0">
              <a:latin typeface="Huawei Sans" panose="020C0503030203020204" pitchFamily="34" charset="0"/>
            </a:endParaRPr>
          </a:p>
        </p:txBody>
      </p:sp>
      <p:sp>
        <p:nvSpPr>
          <p:cNvPr id="66" name="文本框 65"/>
          <p:cNvSpPr txBox="1"/>
          <p:nvPr/>
        </p:nvSpPr>
        <p:spPr bwMode="gray">
          <a:xfrm>
            <a:off x="6504926" y="3273613"/>
            <a:ext cx="5236401" cy="280611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599"/>
              </a:lnSpc>
            </a:pPr>
            <a:r>
              <a:rPr lang="en-US" sz="1399" i="0" dirty="0">
                <a:solidFill>
                  <a:srgbClr val="C7000B"/>
                </a:solidFill>
                <a:latin typeface="Huawei Sans" panose="020C0503030203020204" pitchFamily="34" charset="0"/>
              </a:rPr>
              <a:t>The core device serves as the gateway of intranet terminals. Static routes are configured to direct traffic of different services to the leased line and IPsec VPN egress devices, and floating routes are configured for route backup.</a:t>
            </a:r>
            <a:endParaRPr lang="en-US" altLang="zh-CN" sz="1399" i="0" dirty="0">
              <a:solidFill>
                <a:srgbClr val="C7000B"/>
              </a:solidFill>
              <a:latin typeface="Huawei Sans" panose="020C0503030203020204" pitchFamily="34" charset="0"/>
            </a:endParaRPr>
          </a:p>
          <a:p>
            <a:pPr fontAlgn="ctr">
              <a:lnSpc>
                <a:spcPts val="2599"/>
              </a:lnSpc>
            </a:pPr>
            <a:r>
              <a:rPr lang="en-US" sz="1399" i="0" dirty="0">
                <a:solidFill>
                  <a:srgbClr val="C7000B"/>
                </a:solidFill>
                <a:latin typeface="Huawei Sans" panose="020C0503030203020204" pitchFamily="34" charset="0"/>
              </a:rPr>
              <a:t>NQA is configured to detect the availability of the leased line and IPsec VPN. Static routes are associated with NQA so that traffic can be switched to the backup path when a link fault occurs.</a:t>
            </a:r>
            <a:endParaRPr lang="en-US" altLang="zh-CN" sz="1399" i="0" dirty="0">
              <a:solidFill>
                <a:srgbClr val="C7000B"/>
              </a:solidFill>
              <a:latin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0431" y="5643157"/>
            <a:ext cx="497660" cy="407176"/>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5595" y="5643157"/>
            <a:ext cx="497660" cy="407176"/>
          </a:xfrm>
          <a:prstGeom prst="rect">
            <a:avLst/>
          </a:prstGeom>
        </p:spPr>
      </p:pic>
      <p:sp>
        <p:nvSpPr>
          <p:cNvPr id="55" name="Freeform 186"/>
          <p:cNvSpPr>
            <a:spLocks noEditPoints="1"/>
          </p:cNvSpPr>
          <p:nvPr/>
        </p:nvSpPr>
        <p:spPr bwMode="gray">
          <a:xfrm>
            <a:off x="2731540" y="1553981"/>
            <a:ext cx="460123" cy="46143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pic>
        <p:nvPicPr>
          <p:cNvPr id="5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gray">
          <a:xfrm>
            <a:off x="3187638" y="2085495"/>
            <a:ext cx="497660" cy="407176"/>
          </a:xfrm>
          <a:prstGeom prst="rect">
            <a:avLst/>
          </a:prstGeom>
          <a:noFill/>
        </p:spPr>
      </p:pic>
      <p:sp>
        <p:nvSpPr>
          <p:cNvPr id="57" name="矩形 56"/>
          <p:cNvSpPr/>
          <p:nvPr/>
        </p:nvSpPr>
        <p:spPr bwMode="gray">
          <a:xfrm>
            <a:off x="2403493" y="2028092"/>
            <a:ext cx="461806" cy="30765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HQ</a:t>
            </a:r>
            <a:endParaRPr lang="en-US" altLang="zh-CN" sz="1399" dirty="0">
              <a:solidFill>
                <a:schemeClr val="bg1">
                  <a:lumMod val="50000"/>
                </a:schemeClr>
              </a:solidFill>
              <a:latin typeface="Huawei Sans" panose="020C0503030203020204" pitchFamily="34" charset="0"/>
            </a:endParaRPr>
          </a:p>
        </p:txBody>
      </p:sp>
      <p:grpSp>
        <p:nvGrpSpPr>
          <p:cNvPr id="60" name="组合 59"/>
          <p:cNvGrpSpPr/>
          <p:nvPr/>
        </p:nvGrpSpPr>
        <p:grpSpPr bwMode="gray">
          <a:xfrm>
            <a:off x="1733748" y="3759131"/>
            <a:ext cx="907267" cy="768523"/>
            <a:chOff x="699103" y="4370478"/>
            <a:chExt cx="907621" cy="768823"/>
          </a:xfrm>
        </p:grpSpPr>
        <p:grpSp>
          <p:nvGrpSpPr>
            <p:cNvPr id="61" name="组合 262"/>
            <p:cNvGrpSpPr/>
            <p:nvPr/>
          </p:nvGrpSpPr>
          <p:grpSpPr bwMode="gray">
            <a:xfrm>
              <a:off x="759111" y="4658799"/>
              <a:ext cx="394083" cy="480502"/>
              <a:chOff x="6378575" y="2882900"/>
              <a:chExt cx="858950" cy="865188"/>
            </a:xfrm>
            <a:solidFill>
              <a:schemeClr val="bg1">
                <a:lumMod val="50000"/>
              </a:schemeClr>
            </a:solidFill>
          </p:grpSpPr>
          <p:sp>
            <p:nvSpPr>
              <p:cNvPr id="63"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64"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65"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67"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62" name="矩形 61"/>
            <p:cNvSpPr/>
            <p:nvPr/>
          </p:nvSpPr>
          <p:spPr bwMode="gray">
            <a:xfrm>
              <a:off x="699103" y="4370478"/>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68" name="圆角矩形 75"/>
          <p:cNvSpPr/>
          <p:nvPr/>
        </p:nvSpPr>
        <p:spPr bwMode="gray">
          <a:xfrm>
            <a:off x="1691426" y="3716226"/>
            <a:ext cx="3436025" cy="2442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a:stCxn id="56" idx="2"/>
            <a:endCxn id="70" idx="0"/>
          </p:cNvCxnSpPr>
          <p:nvPr/>
        </p:nvCxnSpPr>
        <p:spPr bwMode="gray">
          <a:xfrm flipH="1">
            <a:off x="2979262" y="2492671"/>
            <a:ext cx="457206" cy="1470264"/>
          </a:xfrm>
          <a:prstGeom prst="straightConnector1">
            <a:avLst/>
          </a:prstGeom>
          <a:noFill/>
          <a:ln w="19050" algn="ctr">
            <a:solidFill>
              <a:srgbClr val="EC7061"/>
            </a:solidFill>
            <a:prstDash val="sysDot"/>
            <a:round/>
            <a:headEnd type="triangle" w="med" len="med"/>
            <a:tailEnd type="triangle" w="med" len="med"/>
          </a:ln>
        </p:spPr>
      </p:cxnSp>
      <p:pic>
        <p:nvPicPr>
          <p:cNvPr id="70" name="图片 6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730431" y="3962936"/>
            <a:ext cx="497660" cy="407176"/>
          </a:xfrm>
          <a:prstGeom prst="rect">
            <a:avLst/>
          </a:prstGeom>
        </p:spPr>
      </p:pic>
      <p:pic>
        <p:nvPicPr>
          <p:cNvPr id="71" name="图片 7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05595" y="3953914"/>
            <a:ext cx="497660" cy="407176"/>
          </a:xfrm>
          <a:prstGeom prst="rect">
            <a:avLst/>
          </a:prstGeom>
        </p:spPr>
      </p:pic>
      <p:cxnSp>
        <p:nvCxnSpPr>
          <p:cNvPr id="72" name="直接连接符 71">
            <a:extLst>
              <a:ext uri="{FF2B5EF4-FFF2-40B4-BE49-F238E27FC236}">
                <a16:creationId xmlns:a16="http://schemas.microsoft.com/office/drawing/2014/main" xmlns="" id="{94275FFE-3BE6-4C12-8737-FDFE3456C4A2}"/>
              </a:ext>
            </a:extLst>
          </p:cNvPr>
          <p:cNvCxnSpPr>
            <a:stCxn id="53" idx="0"/>
            <a:endCxn id="89" idx="3"/>
          </p:cNvCxnSpPr>
          <p:nvPr/>
        </p:nvCxnSpPr>
        <p:spPr bwMode="gray">
          <a:xfrm flipV="1">
            <a:off x="2979263" y="5030180"/>
            <a:ext cx="985700" cy="612975"/>
          </a:xfrm>
          <a:prstGeom prst="line">
            <a:avLst/>
          </a:prstGeom>
          <a:noFill/>
          <a:ln w="19050" cap="flat" cmpd="sng" algn="ctr">
            <a:solidFill>
              <a:schemeClr val="bg1">
                <a:lumMod val="50000"/>
              </a:schemeClr>
            </a:solidFill>
            <a:prstDash val="solid"/>
          </a:ln>
          <a:effectLst/>
        </p:spPr>
      </p:cxnSp>
      <p:cxnSp>
        <p:nvCxnSpPr>
          <p:cNvPr id="73" name="直接连接符 72">
            <a:extLst>
              <a:ext uri="{FF2B5EF4-FFF2-40B4-BE49-F238E27FC236}">
                <a16:creationId xmlns:a16="http://schemas.microsoft.com/office/drawing/2014/main" xmlns="" id="{94275FFE-3BE6-4C12-8737-FDFE3456C4A2}"/>
              </a:ext>
            </a:extLst>
          </p:cNvPr>
          <p:cNvCxnSpPr>
            <a:stCxn id="54" idx="0"/>
            <a:endCxn id="89" idx="1"/>
          </p:cNvCxnSpPr>
          <p:nvPr/>
        </p:nvCxnSpPr>
        <p:spPr bwMode="gray">
          <a:xfrm flipH="1" flipV="1">
            <a:off x="3467304" y="5030180"/>
            <a:ext cx="987123" cy="612975"/>
          </a:xfrm>
          <a:prstGeom prst="line">
            <a:avLst/>
          </a:prstGeom>
          <a:noFill/>
          <a:ln w="19050" cap="flat" cmpd="sng" algn="ctr">
            <a:solidFill>
              <a:schemeClr val="bg1">
                <a:lumMod val="50000"/>
              </a:schemeClr>
            </a:solidFill>
            <a:prstDash val="solid"/>
          </a:ln>
          <a:effectLst/>
        </p:spPr>
      </p:cxnSp>
      <p:cxnSp>
        <p:nvCxnSpPr>
          <p:cNvPr id="74" name="直接连接符 73">
            <a:extLst>
              <a:ext uri="{FF2B5EF4-FFF2-40B4-BE49-F238E27FC236}">
                <a16:creationId xmlns:a16="http://schemas.microsoft.com/office/drawing/2014/main" xmlns="" id="{94275FFE-3BE6-4C12-8737-FDFE3456C4A2}"/>
              </a:ext>
            </a:extLst>
          </p:cNvPr>
          <p:cNvCxnSpPr>
            <a:stCxn id="89" idx="3"/>
            <a:endCxn id="70" idx="2"/>
          </p:cNvCxnSpPr>
          <p:nvPr/>
        </p:nvCxnSpPr>
        <p:spPr bwMode="gray">
          <a:xfrm flipH="1" flipV="1">
            <a:off x="2979263" y="4370110"/>
            <a:ext cx="985700" cy="660070"/>
          </a:xfrm>
          <a:prstGeom prst="line">
            <a:avLst/>
          </a:prstGeom>
          <a:noFill/>
          <a:ln w="19050" cap="flat" cmpd="sng" algn="ctr">
            <a:solidFill>
              <a:schemeClr val="bg1">
                <a:lumMod val="50000"/>
              </a:schemeClr>
            </a:solidFill>
            <a:prstDash val="solid"/>
          </a:ln>
          <a:effectLst/>
        </p:spPr>
      </p:cxnSp>
      <p:cxnSp>
        <p:nvCxnSpPr>
          <p:cNvPr id="75" name="直接连接符 74">
            <a:extLst>
              <a:ext uri="{FF2B5EF4-FFF2-40B4-BE49-F238E27FC236}">
                <a16:creationId xmlns:a16="http://schemas.microsoft.com/office/drawing/2014/main" xmlns="" id="{94275FFE-3BE6-4C12-8737-FDFE3456C4A2}"/>
              </a:ext>
            </a:extLst>
          </p:cNvPr>
          <p:cNvCxnSpPr>
            <a:stCxn id="89" idx="1"/>
            <a:endCxn id="71" idx="2"/>
          </p:cNvCxnSpPr>
          <p:nvPr/>
        </p:nvCxnSpPr>
        <p:spPr bwMode="gray">
          <a:xfrm flipV="1">
            <a:off x="3467304" y="4361091"/>
            <a:ext cx="987123" cy="669091"/>
          </a:xfrm>
          <a:prstGeom prst="line">
            <a:avLst/>
          </a:prstGeom>
          <a:noFill/>
          <a:ln w="19050" cap="flat" cmpd="sng" algn="ctr">
            <a:solidFill>
              <a:schemeClr val="bg1">
                <a:lumMod val="50000"/>
              </a:schemeClr>
            </a:solidFill>
            <a:prstDash val="solid"/>
          </a:ln>
          <a:effectLst/>
        </p:spPr>
      </p:cxnSp>
      <p:sp>
        <p:nvSpPr>
          <p:cNvPr id="77" name="Freeform 159"/>
          <p:cNvSpPr/>
          <p:nvPr/>
        </p:nvSpPr>
        <p:spPr bwMode="gray">
          <a:xfrm flipH="1">
            <a:off x="4454425" y="2869605"/>
            <a:ext cx="835658" cy="4368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4458129" y="3008520"/>
            <a:ext cx="831954" cy="307657"/>
          </a:xfrm>
          <a:prstGeom prst="rect">
            <a:avLst/>
          </a:prstGeom>
        </p:spPr>
        <p:txBody>
          <a:bodyPr wrap="none">
            <a:spAutoFit/>
          </a:bodyPr>
          <a:lstStyle/>
          <a:p>
            <a:pPr algn="ctr" fontAlgn="ctr"/>
            <a:r>
              <a:rPr lang="en-US" sz="1399" dirty="0">
                <a:latin typeface="Huawei Sans" panose="020C0503030203020204" pitchFamily="34" charset="0"/>
              </a:rPr>
              <a:t>Internet</a:t>
            </a:r>
          </a:p>
        </p:txBody>
      </p:sp>
      <p:cxnSp>
        <p:nvCxnSpPr>
          <p:cNvPr id="79" name="直接箭头连接符 78"/>
          <p:cNvCxnSpPr>
            <a:stCxn id="78" idx="2"/>
            <a:endCxn id="71" idx="0"/>
          </p:cNvCxnSpPr>
          <p:nvPr/>
        </p:nvCxnSpPr>
        <p:spPr bwMode="gray">
          <a:xfrm flipH="1">
            <a:off x="4454427" y="3316175"/>
            <a:ext cx="419681" cy="637739"/>
          </a:xfrm>
          <a:prstGeom prst="straightConnector1">
            <a:avLst/>
          </a:prstGeom>
          <a:noFill/>
          <a:ln w="19050" algn="ctr">
            <a:solidFill>
              <a:srgbClr val="56C4D2"/>
            </a:solidFill>
            <a:prstDash val="sysDot"/>
            <a:round/>
            <a:headEnd type="triangle" w="med" len="med"/>
            <a:tailEnd type="triangle" w="med" len="med"/>
          </a:ln>
        </p:spPr>
      </p:cxnSp>
      <p:cxnSp>
        <p:nvCxnSpPr>
          <p:cNvPr id="80" name="直接箭头连接符 79"/>
          <p:cNvCxnSpPr>
            <a:stCxn id="56" idx="2"/>
            <a:endCxn id="77" idx="0"/>
          </p:cNvCxnSpPr>
          <p:nvPr/>
        </p:nvCxnSpPr>
        <p:spPr bwMode="gray">
          <a:xfrm>
            <a:off x="3436468" y="2492671"/>
            <a:ext cx="1345616" cy="376934"/>
          </a:xfrm>
          <a:prstGeom prst="straightConnector1">
            <a:avLst/>
          </a:prstGeom>
          <a:noFill/>
          <a:ln w="19050" algn="ctr">
            <a:solidFill>
              <a:srgbClr val="56C4D2"/>
            </a:solidFill>
            <a:prstDash val="sysDot"/>
            <a:round/>
            <a:headEnd type="triangle" w="med" len="med"/>
            <a:tailEnd type="triangle" w="med" len="med"/>
          </a:ln>
        </p:spPr>
      </p:cxnSp>
      <p:sp>
        <p:nvSpPr>
          <p:cNvPr id="85" name="Can 9"/>
          <p:cNvSpPr/>
          <p:nvPr/>
        </p:nvSpPr>
        <p:spPr bwMode="gray">
          <a:xfrm rot="8835177">
            <a:off x="3881921" y="2504894"/>
            <a:ext cx="227671" cy="1502616"/>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rot="19560079">
            <a:off x="3811087" y="2836421"/>
            <a:ext cx="369332" cy="792846"/>
          </a:xfrm>
          <a:prstGeom prst="rect">
            <a:avLst/>
          </a:prstGeom>
          <a:noFill/>
        </p:spPr>
        <p:txBody>
          <a:bodyPr vert="eaVert" wrap="none" rtlCol="0">
            <a:spAutoFit/>
          </a:bodyPr>
          <a:lstStyle/>
          <a:p>
            <a:pPr fontAlgn="ctr"/>
            <a:r>
              <a:rPr lang="en-US" sz="1200" dirty="0">
                <a:solidFill>
                  <a:srgbClr val="C7000B"/>
                </a:solidFill>
                <a:latin typeface="Huawei Sans" panose="020C0503030203020204" pitchFamily="34" charset="0"/>
              </a:rPr>
              <a:t>IPsec VPN</a:t>
            </a:r>
          </a:p>
        </p:txBody>
      </p:sp>
      <p:pic>
        <p:nvPicPr>
          <p:cNvPr id="89" name="图片 88" descr="堆叠CE交换机蓝.png"/>
          <p:cNvPicPr>
            <a:picLocks/>
          </p:cNvPicPr>
          <p:nvPr/>
        </p:nvPicPr>
        <p:blipFill>
          <a:blip r:embed="rId6" cstate="print"/>
          <a:stretch>
            <a:fillRect/>
          </a:stretch>
        </p:blipFill>
        <p:spPr bwMode="gray">
          <a:xfrm>
            <a:off x="3467302" y="4826594"/>
            <a:ext cx="497660" cy="407176"/>
          </a:xfrm>
          <a:prstGeom prst="rect">
            <a:avLst/>
          </a:prstGeom>
        </p:spPr>
      </p:pic>
      <p:grpSp>
        <p:nvGrpSpPr>
          <p:cNvPr id="92" name="组合 91"/>
          <p:cNvGrpSpPr/>
          <p:nvPr/>
        </p:nvGrpSpPr>
        <p:grpSpPr bwMode="gray">
          <a:xfrm>
            <a:off x="546335" y="2712112"/>
            <a:ext cx="1961385" cy="523016"/>
            <a:chOff x="561545" y="1222329"/>
            <a:chExt cx="1962151" cy="523220"/>
          </a:xfrm>
        </p:grpSpPr>
        <p:sp>
          <p:nvSpPr>
            <p:cNvPr id="94" name="矩形 93"/>
            <p:cNvSpPr/>
            <p:nvPr/>
          </p:nvSpPr>
          <p:spPr bwMode="gray">
            <a:xfrm>
              <a:off x="957242" y="1222329"/>
              <a:ext cx="1566454" cy="523220"/>
            </a:xfrm>
            <a:prstGeom prst="rect">
              <a:avLst/>
            </a:prstGeom>
          </p:spPr>
          <p:txBody>
            <a:bodyPr wrap="none">
              <a:spAutoFit/>
            </a:bodyPr>
            <a:lstStyle/>
            <a:p>
              <a:pPr algn="ctr" fontAlgn="ctr"/>
              <a:r>
                <a:rPr lang="en-US" sz="1399" dirty="0">
                  <a:latin typeface="Huawei Sans" panose="020C0503030203020204" pitchFamily="34" charset="0"/>
                </a:rPr>
                <a:t>Link aggregation</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a:latin typeface="Huawei Sans" panose="020C0503030203020204" pitchFamily="34" charset="0"/>
                </a:rPr>
                <a:t>Logical link</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a:extLst>
                <a:ext uri="{FF2B5EF4-FFF2-40B4-BE49-F238E27FC236}">
                  <a16:creationId xmlns:a16="http://schemas.microsoft.com/office/drawing/2014/main" xmlns="" id="{94275FFE-3BE6-4C12-8737-FDFE3456C4A2}"/>
                </a:ext>
              </a:extLst>
            </p:cNvPr>
            <p:cNvCxnSpPr/>
            <p:nvPr/>
          </p:nvCxnSpPr>
          <p:spPr bwMode="gray">
            <a:xfrm flipH="1">
              <a:off x="561545" y="1483939"/>
              <a:ext cx="420663" cy="0"/>
            </a:xfrm>
            <a:prstGeom prst="line">
              <a:avLst/>
            </a:prstGeom>
            <a:noFill/>
            <a:ln w="19050" cap="flat" cmpd="sng" algn="ctr">
              <a:solidFill>
                <a:schemeClr val="bg1">
                  <a:lumMod val="50000"/>
                </a:schemeClr>
              </a:solidFill>
              <a:prstDash val="solid"/>
            </a:ln>
            <a:effectLst/>
          </p:spPr>
        </p:cxnSp>
      </p:grpSp>
      <p:sp>
        <p:nvSpPr>
          <p:cNvPr id="46" name="矩形 45"/>
          <p:cNvSpPr/>
          <p:nvPr/>
        </p:nvSpPr>
        <p:spPr bwMode="gray">
          <a:xfrm>
            <a:off x="2026879" y="3181625"/>
            <a:ext cx="1155635" cy="307657"/>
          </a:xfrm>
          <a:prstGeom prst="rect">
            <a:avLst/>
          </a:prstGeom>
        </p:spPr>
        <p:txBody>
          <a:bodyPr wrap="none">
            <a:spAutoFit/>
          </a:bodyPr>
          <a:lstStyle/>
          <a:p>
            <a:pP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sp>
        <p:nvSpPr>
          <p:cNvPr id="40"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1"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4114359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Freeform 159"/>
          <p:cNvSpPr/>
          <p:nvPr/>
        </p:nvSpPr>
        <p:spPr bwMode="gray">
          <a:xfrm flipH="1">
            <a:off x="2331145" y="1265685"/>
            <a:ext cx="2142753" cy="11200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7958"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47" name="圆角矩形 146"/>
          <p:cNvSpPr/>
          <p:nvPr/>
        </p:nvSpPr>
        <p:spPr bwMode="gray">
          <a:xfrm>
            <a:off x="2385713" y="3909550"/>
            <a:ext cx="4012589" cy="487439"/>
          </a:xfrm>
          <a:prstGeom prst="roundRect">
            <a:avLst>
              <a:gd name="adj" fmla="val 6484"/>
            </a:avLst>
          </a:prstGeom>
          <a:solidFill>
            <a:srgbClr val="BEE9EE"/>
          </a:solidFill>
          <a:ln w="12700" cap="flat" cmpd="sng" algn="ctr">
            <a:solidFill>
              <a:srgbClr val="56C4D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normAutofit/>
          </a:bodyPr>
          <a:lstStyle/>
          <a:p>
            <a:r>
              <a:rPr lang="en-US" smtClean="0"/>
              <a:t>Target Logical Topology (3)</a:t>
            </a:r>
            <a:endParaRPr lang="en-US" altLang="zh-CN" dirty="0"/>
          </a:p>
        </p:txBody>
      </p:sp>
      <p:sp>
        <p:nvSpPr>
          <p:cNvPr id="150" name="文本框 149"/>
          <p:cNvSpPr txBox="1"/>
          <p:nvPr/>
        </p:nvSpPr>
        <p:spPr bwMode="gray">
          <a:xfrm>
            <a:off x="5257483" y="3963801"/>
            <a:ext cx="1028003" cy="395845"/>
          </a:xfrm>
          <a:prstGeom prst="rect">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Egress device</a:t>
            </a:r>
            <a:endParaRPr lang="en-US" altLang="zh-CN" sz="1200" dirty="0">
              <a:latin typeface="Huawei Sans" panose="020C0503030203020204" pitchFamily="34" charset="0"/>
            </a:endParaRPr>
          </a:p>
        </p:txBody>
      </p:sp>
      <p:sp>
        <p:nvSpPr>
          <p:cNvPr id="66" name="文本框 65"/>
          <p:cNvSpPr txBox="1"/>
          <p:nvPr/>
        </p:nvSpPr>
        <p:spPr bwMode="gray">
          <a:xfrm>
            <a:off x="6504926" y="3306427"/>
            <a:ext cx="5236401" cy="1832255"/>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599"/>
              </a:lnSpc>
            </a:pPr>
            <a:r>
              <a:rPr lang="en-US" sz="1399" i="0" dirty="0">
                <a:solidFill>
                  <a:srgbClr val="C7000B"/>
                </a:solidFill>
                <a:latin typeface="Huawei Sans" panose="020C0503030203020204" pitchFamily="34" charset="0"/>
              </a:rPr>
              <a:t>The two egress devices are connected to the leased line and Internet to carry different services. Traffic of intranet terminals' access to different services is forwarded based on routes of the core switch. If the routes change, the traffic forwarding path changes accordingly.</a:t>
            </a:r>
            <a:endParaRPr lang="en-US" altLang="zh-CN" sz="1399" i="0" dirty="0">
              <a:solidFill>
                <a:srgbClr val="C7000B"/>
              </a:solidFill>
              <a:latin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0431" y="5643157"/>
            <a:ext cx="497660" cy="407176"/>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5595" y="5643157"/>
            <a:ext cx="497660" cy="407176"/>
          </a:xfrm>
          <a:prstGeom prst="rect">
            <a:avLst/>
          </a:prstGeom>
        </p:spPr>
      </p:pic>
      <p:sp>
        <p:nvSpPr>
          <p:cNvPr id="55" name="Freeform 186"/>
          <p:cNvSpPr>
            <a:spLocks noEditPoints="1"/>
          </p:cNvSpPr>
          <p:nvPr/>
        </p:nvSpPr>
        <p:spPr bwMode="gray">
          <a:xfrm>
            <a:off x="2731540" y="1553981"/>
            <a:ext cx="460123" cy="46143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pic>
        <p:nvPicPr>
          <p:cNvPr id="5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gray">
          <a:xfrm>
            <a:off x="3187638" y="2085495"/>
            <a:ext cx="497660" cy="407176"/>
          </a:xfrm>
          <a:prstGeom prst="rect">
            <a:avLst/>
          </a:prstGeom>
          <a:noFill/>
        </p:spPr>
      </p:pic>
      <p:sp>
        <p:nvSpPr>
          <p:cNvPr id="57" name="矩形 56"/>
          <p:cNvSpPr/>
          <p:nvPr/>
        </p:nvSpPr>
        <p:spPr bwMode="gray">
          <a:xfrm>
            <a:off x="2403493" y="2028092"/>
            <a:ext cx="461806" cy="30765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HQ</a:t>
            </a:r>
            <a:endParaRPr lang="en-US" altLang="zh-CN" sz="1399" dirty="0">
              <a:solidFill>
                <a:schemeClr val="bg1">
                  <a:lumMod val="50000"/>
                </a:schemeClr>
              </a:solidFill>
              <a:latin typeface="Huawei Sans" panose="020C0503030203020204" pitchFamily="34" charset="0"/>
            </a:endParaRPr>
          </a:p>
        </p:txBody>
      </p:sp>
      <p:grpSp>
        <p:nvGrpSpPr>
          <p:cNvPr id="60" name="组合 59"/>
          <p:cNvGrpSpPr/>
          <p:nvPr/>
        </p:nvGrpSpPr>
        <p:grpSpPr bwMode="gray">
          <a:xfrm>
            <a:off x="1562298" y="3759131"/>
            <a:ext cx="907267" cy="768523"/>
            <a:chOff x="699103" y="4370478"/>
            <a:chExt cx="907621" cy="768823"/>
          </a:xfrm>
        </p:grpSpPr>
        <p:grpSp>
          <p:nvGrpSpPr>
            <p:cNvPr id="61" name="组合 262"/>
            <p:cNvGrpSpPr/>
            <p:nvPr/>
          </p:nvGrpSpPr>
          <p:grpSpPr bwMode="gray">
            <a:xfrm>
              <a:off x="759111" y="4658799"/>
              <a:ext cx="394083" cy="480502"/>
              <a:chOff x="6378575" y="2882900"/>
              <a:chExt cx="858950" cy="865188"/>
            </a:xfrm>
            <a:solidFill>
              <a:schemeClr val="bg1">
                <a:lumMod val="50000"/>
              </a:schemeClr>
            </a:solidFill>
          </p:grpSpPr>
          <p:sp>
            <p:nvSpPr>
              <p:cNvPr id="63"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64"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65"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67"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62" name="矩形 61"/>
            <p:cNvSpPr/>
            <p:nvPr/>
          </p:nvSpPr>
          <p:spPr bwMode="gray">
            <a:xfrm>
              <a:off x="699103" y="4370478"/>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68" name="圆角矩形 75"/>
          <p:cNvSpPr/>
          <p:nvPr/>
        </p:nvSpPr>
        <p:spPr bwMode="gray">
          <a:xfrm>
            <a:off x="1562298" y="3716226"/>
            <a:ext cx="3565153" cy="2442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a:stCxn id="56" idx="2"/>
            <a:endCxn id="70" idx="0"/>
          </p:cNvCxnSpPr>
          <p:nvPr/>
        </p:nvCxnSpPr>
        <p:spPr bwMode="gray">
          <a:xfrm flipH="1">
            <a:off x="2979262" y="2492671"/>
            <a:ext cx="457206" cy="1470264"/>
          </a:xfrm>
          <a:prstGeom prst="straightConnector1">
            <a:avLst/>
          </a:prstGeom>
          <a:noFill/>
          <a:ln w="19050" algn="ctr">
            <a:solidFill>
              <a:srgbClr val="EC7061"/>
            </a:solidFill>
            <a:prstDash val="sysDot"/>
            <a:round/>
            <a:headEnd type="triangle" w="med" len="med"/>
            <a:tailEnd type="triangle" w="med" len="med"/>
          </a:ln>
        </p:spPr>
      </p:cxnSp>
      <p:pic>
        <p:nvPicPr>
          <p:cNvPr id="70" name="图片 6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730431" y="3962936"/>
            <a:ext cx="497660" cy="407176"/>
          </a:xfrm>
          <a:prstGeom prst="rect">
            <a:avLst/>
          </a:prstGeom>
        </p:spPr>
      </p:pic>
      <p:pic>
        <p:nvPicPr>
          <p:cNvPr id="71" name="图片 7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05595" y="3953914"/>
            <a:ext cx="497660" cy="407176"/>
          </a:xfrm>
          <a:prstGeom prst="rect">
            <a:avLst/>
          </a:prstGeom>
        </p:spPr>
      </p:pic>
      <p:cxnSp>
        <p:nvCxnSpPr>
          <p:cNvPr id="72" name="直接连接符 71">
            <a:extLst>
              <a:ext uri="{FF2B5EF4-FFF2-40B4-BE49-F238E27FC236}">
                <a16:creationId xmlns:a16="http://schemas.microsoft.com/office/drawing/2014/main" xmlns="" id="{94275FFE-3BE6-4C12-8737-FDFE3456C4A2}"/>
              </a:ext>
            </a:extLst>
          </p:cNvPr>
          <p:cNvCxnSpPr>
            <a:stCxn id="53" idx="0"/>
            <a:endCxn id="89" idx="3"/>
          </p:cNvCxnSpPr>
          <p:nvPr/>
        </p:nvCxnSpPr>
        <p:spPr bwMode="gray">
          <a:xfrm flipV="1">
            <a:off x="2979263" y="5030180"/>
            <a:ext cx="985700" cy="612975"/>
          </a:xfrm>
          <a:prstGeom prst="line">
            <a:avLst/>
          </a:prstGeom>
          <a:noFill/>
          <a:ln w="19050" cap="flat" cmpd="sng" algn="ctr">
            <a:solidFill>
              <a:schemeClr val="bg1">
                <a:lumMod val="50000"/>
              </a:schemeClr>
            </a:solidFill>
            <a:prstDash val="solid"/>
          </a:ln>
          <a:effectLst/>
        </p:spPr>
      </p:cxnSp>
      <p:cxnSp>
        <p:nvCxnSpPr>
          <p:cNvPr id="73" name="直接连接符 72">
            <a:extLst>
              <a:ext uri="{FF2B5EF4-FFF2-40B4-BE49-F238E27FC236}">
                <a16:creationId xmlns:a16="http://schemas.microsoft.com/office/drawing/2014/main" xmlns="" id="{94275FFE-3BE6-4C12-8737-FDFE3456C4A2}"/>
              </a:ext>
            </a:extLst>
          </p:cNvPr>
          <p:cNvCxnSpPr>
            <a:stCxn id="54" idx="0"/>
            <a:endCxn id="89" idx="1"/>
          </p:cNvCxnSpPr>
          <p:nvPr/>
        </p:nvCxnSpPr>
        <p:spPr bwMode="gray">
          <a:xfrm flipH="1" flipV="1">
            <a:off x="3467304" y="5030180"/>
            <a:ext cx="987123" cy="612975"/>
          </a:xfrm>
          <a:prstGeom prst="line">
            <a:avLst/>
          </a:prstGeom>
          <a:noFill/>
          <a:ln w="19050" cap="flat" cmpd="sng" algn="ctr">
            <a:solidFill>
              <a:schemeClr val="bg1">
                <a:lumMod val="50000"/>
              </a:schemeClr>
            </a:solidFill>
            <a:prstDash val="solid"/>
          </a:ln>
          <a:effectLst/>
        </p:spPr>
      </p:cxnSp>
      <p:cxnSp>
        <p:nvCxnSpPr>
          <p:cNvPr id="74" name="直接连接符 73">
            <a:extLst>
              <a:ext uri="{FF2B5EF4-FFF2-40B4-BE49-F238E27FC236}">
                <a16:creationId xmlns:a16="http://schemas.microsoft.com/office/drawing/2014/main" xmlns="" id="{94275FFE-3BE6-4C12-8737-FDFE3456C4A2}"/>
              </a:ext>
            </a:extLst>
          </p:cNvPr>
          <p:cNvCxnSpPr>
            <a:stCxn id="89" idx="3"/>
            <a:endCxn id="70" idx="2"/>
          </p:cNvCxnSpPr>
          <p:nvPr/>
        </p:nvCxnSpPr>
        <p:spPr bwMode="gray">
          <a:xfrm flipH="1" flipV="1">
            <a:off x="2979263" y="4370110"/>
            <a:ext cx="985700" cy="660070"/>
          </a:xfrm>
          <a:prstGeom prst="line">
            <a:avLst/>
          </a:prstGeom>
          <a:noFill/>
          <a:ln w="19050" cap="flat" cmpd="sng" algn="ctr">
            <a:solidFill>
              <a:schemeClr val="bg1">
                <a:lumMod val="50000"/>
              </a:schemeClr>
            </a:solidFill>
            <a:prstDash val="solid"/>
          </a:ln>
          <a:effectLst/>
        </p:spPr>
      </p:cxnSp>
      <p:cxnSp>
        <p:nvCxnSpPr>
          <p:cNvPr id="75" name="直接连接符 74">
            <a:extLst>
              <a:ext uri="{FF2B5EF4-FFF2-40B4-BE49-F238E27FC236}">
                <a16:creationId xmlns:a16="http://schemas.microsoft.com/office/drawing/2014/main" xmlns="" id="{94275FFE-3BE6-4C12-8737-FDFE3456C4A2}"/>
              </a:ext>
            </a:extLst>
          </p:cNvPr>
          <p:cNvCxnSpPr>
            <a:stCxn id="89" idx="1"/>
            <a:endCxn id="71" idx="2"/>
          </p:cNvCxnSpPr>
          <p:nvPr/>
        </p:nvCxnSpPr>
        <p:spPr bwMode="gray">
          <a:xfrm flipV="1">
            <a:off x="3467304" y="4361091"/>
            <a:ext cx="987123" cy="669091"/>
          </a:xfrm>
          <a:prstGeom prst="line">
            <a:avLst/>
          </a:prstGeom>
          <a:noFill/>
          <a:ln w="19050" cap="flat" cmpd="sng" algn="ctr">
            <a:solidFill>
              <a:schemeClr val="bg1">
                <a:lumMod val="50000"/>
              </a:schemeClr>
            </a:solidFill>
            <a:prstDash val="solid"/>
          </a:ln>
          <a:effectLst/>
        </p:spPr>
      </p:cxnSp>
      <p:sp>
        <p:nvSpPr>
          <p:cNvPr id="77" name="Freeform 159"/>
          <p:cNvSpPr/>
          <p:nvPr/>
        </p:nvSpPr>
        <p:spPr bwMode="gray">
          <a:xfrm flipH="1">
            <a:off x="4454425" y="2869605"/>
            <a:ext cx="835658" cy="4368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4458129" y="3008520"/>
            <a:ext cx="831954" cy="307657"/>
          </a:xfrm>
          <a:prstGeom prst="rect">
            <a:avLst/>
          </a:prstGeom>
        </p:spPr>
        <p:txBody>
          <a:bodyPr wrap="none">
            <a:spAutoFit/>
          </a:bodyPr>
          <a:lstStyle/>
          <a:p>
            <a:pPr algn="ctr" fontAlgn="ctr"/>
            <a:r>
              <a:rPr lang="en-US" sz="1399" dirty="0">
                <a:latin typeface="Huawei Sans" panose="020C0503030203020204" pitchFamily="34" charset="0"/>
              </a:rPr>
              <a:t>Internet</a:t>
            </a:r>
          </a:p>
        </p:txBody>
      </p:sp>
      <p:cxnSp>
        <p:nvCxnSpPr>
          <p:cNvPr id="79" name="直接箭头连接符 78"/>
          <p:cNvCxnSpPr>
            <a:stCxn id="78" idx="2"/>
            <a:endCxn id="71" idx="0"/>
          </p:cNvCxnSpPr>
          <p:nvPr/>
        </p:nvCxnSpPr>
        <p:spPr bwMode="gray">
          <a:xfrm flipH="1">
            <a:off x="4454427" y="3316175"/>
            <a:ext cx="419681" cy="637739"/>
          </a:xfrm>
          <a:prstGeom prst="straightConnector1">
            <a:avLst/>
          </a:prstGeom>
          <a:noFill/>
          <a:ln w="19050" algn="ctr">
            <a:solidFill>
              <a:srgbClr val="56C4D2"/>
            </a:solidFill>
            <a:prstDash val="sysDot"/>
            <a:round/>
            <a:headEnd type="triangle" w="med" len="med"/>
            <a:tailEnd type="triangle" w="med" len="med"/>
          </a:ln>
        </p:spPr>
      </p:cxnSp>
      <p:cxnSp>
        <p:nvCxnSpPr>
          <p:cNvPr id="80" name="直接箭头连接符 79"/>
          <p:cNvCxnSpPr>
            <a:stCxn id="56" idx="2"/>
            <a:endCxn id="77" idx="0"/>
          </p:cNvCxnSpPr>
          <p:nvPr/>
        </p:nvCxnSpPr>
        <p:spPr bwMode="gray">
          <a:xfrm>
            <a:off x="3436468" y="2492671"/>
            <a:ext cx="1345616" cy="376934"/>
          </a:xfrm>
          <a:prstGeom prst="straightConnector1">
            <a:avLst/>
          </a:prstGeom>
          <a:noFill/>
          <a:ln w="19050" algn="ctr">
            <a:solidFill>
              <a:srgbClr val="56C4D2"/>
            </a:solidFill>
            <a:prstDash val="sysDot"/>
            <a:round/>
            <a:headEnd type="triangle" w="med" len="med"/>
            <a:tailEnd type="triangle" w="med" len="med"/>
          </a:ln>
        </p:spPr>
      </p:cxnSp>
      <p:sp>
        <p:nvSpPr>
          <p:cNvPr id="85" name="Can 9"/>
          <p:cNvSpPr/>
          <p:nvPr/>
        </p:nvSpPr>
        <p:spPr bwMode="gray">
          <a:xfrm rot="8835177">
            <a:off x="3881921" y="2504894"/>
            <a:ext cx="227671" cy="1502616"/>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rot="19560079">
            <a:off x="3811087" y="2836421"/>
            <a:ext cx="369332" cy="792846"/>
          </a:xfrm>
          <a:prstGeom prst="rect">
            <a:avLst/>
          </a:prstGeom>
          <a:noFill/>
        </p:spPr>
        <p:txBody>
          <a:bodyPr vert="eaVert" wrap="none" rtlCol="0">
            <a:spAutoFit/>
          </a:bodyPr>
          <a:lstStyle/>
          <a:p>
            <a:pPr fontAlgn="ctr"/>
            <a:r>
              <a:rPr lang="en-US" sz="1200" dirty="0">
                <a:solidFill>
                  <a:srgbClr val="C7000B"/>
                </a:solidFill>
                <a:latin typeface="Huawei Sans" panose="020C0503030203020204" pitchFamily="34" charset="0"/>
              </a:rPr>
              <a:t>IPsec VPN</a:t>
            </a:r>
          </a:p>
        </p:txBody>
      </p:sp>
      <p:pic>
        <p:nvPicPr>
          <p:cNvPr id="89" name="图片 88" descr="堆叠CE交换机蓝.png"/>
          <p:cNvPicPr>
            <a:picLocks/>
          </p:cNvPicPr>
          <p:nvPr/>
        </p:nvPicPr>
        <p:blipFill>
          <a:blip r:embed="rId6" cstate="print"/>
          <a:stretch>
            <a:fillRect/>
          </a:stretch>
        </p:blipFill>
        <p:spPr bwMode="gray">
          <a:xfrm>
            <a:off x="3467302" y="4826594"/>
            <a:ext cx="497660" cy="407176"/>
          </a:xfrm>
          <a:prstGeom prst="rect">
            <a:avLst/>
          </a:prstGeom>
        </p:spPr>
      </p:pic>
      <p:grpSp>
        <p:nvGrpSpPr>
          <p:cNvPr id="92" name="组合 91"/>
          <p:cNvGrpSpPr/>
          <p:nvPr/>
        </p:nvGrpSpPr>
        <p:grpSpPr bwMode="gray">
          <a:xfrm>
            <a:off x="520648" y="2562724"/>
            <a:ext cx="1986342" cy="523016"/>
            <a:chOff x="446978" y="1222329"/>
            <a:chExt cx="1987117" cy="523220"/>
          </a:xfrm>
        </p:grpSpPr>
        <p:sp>
          <p:nvSpPr>
            <p:cNvPr id="94" name="矩形 93"/>
            <p:cNvSpPr/>
            <p:nvPr/>
          </p:nvSpPr>
          <p:spPr bwMode="gray">
            <a:xfrm>
              <a:off x="867641" y="1222329"/>
              <a:ext cx="1566454" cy="523220"/>
            </a:xfrm>
            <a:prstGeom prst="rect">
              <a:avLst/>
            </a:prstGeom>
          </p:spPr>
          <p:txBody>
            <a:bodyPr wrap="none">
              <a:spAutoFit/>
            </a:bodyPr>
            <a:lstStyle/>
            <a:p>
              <a:pPr algn="ctr" fontAlgn="ctr"/>
              <a:r>
                <a:rPr lang="en-US" sz="1399" dirty="0">
                  <a:latin typeface="Huawei Sans" panose="020C0503030203020204" pitchFamily="34" charset="0"/>
                </a:rPr>
                <a:t>Link aggregation</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a:latin typeface="Huawei Sans" panose="020C0503030203020204" pitchFamily="34" charset="0"/>
                </a:rPr>
                <a:t>Logical link</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a:extLst>
                <a:ext uri="{FF2B5EF4-FFF2-40B4-BE49-F238E27FC236}">
                  <a16:creationId xmlns:a16="http://schemas.microsoft.com/office/drawing/2014/main" xmlns="" id="{94275FFE-3BE6-4C12-8737-FDFE3456C4A2}"/>
                </a:ext>
              </a:extLst>
            </p:cNvPr>
            <p:cNvCxnSpPr/>
            <p:nvPr/>
          </p:nvCxnSpPr>
          <p:spPr bwMode="gray">
            <a:xfrm flipH="1">
              <a:off x="446978" y="1483939"/>
              <a:ext cx="420663" cy="0"/>
            </a:xfrm>
            <a:prstGeom prst="line">
              <a:avLst/>
            </a:prstGeom>
            <a:noFill/>
            <a:ln w="19050" cap="flat" cmpd="sng" algn="ctr">
              <a:solidFill>
                <a:schemeClr val="bg1">
                  <a:lumMod val="50000"/>
                </a:schemeClr>
              </a:solidFill>
              <a:prstDash val="solid"/>
            </a:ln>
            <a:effectLst/>
          </p:spPr>
        </p:cxnSp>
      </p:grpSp>
      <p:sp>
        <p:nvSpPr>
          <p:cNvPr id="46" name="矩形 45"/>
          <p:cNvSpPr/>
          <p:nvPr/>
        </p:nvSpPr>
        <p:spPr bwMode="gray">
          <a:xfrm>
            <a:off x="2026880" y="3181625"/>
            <a:ext cx="1173261" cy="307657"/>
          </a:xfrm>
          <a:prstGeom prst="rect">
            <a:avLst/>
          </a:prstGeom>
        </p:spPr>
        <p:txBody>
          <a:bodyPr wrap="none">
            <a:spAutoFit/>
          </a:bodyPr>
          <a:lstStyle/>
          <a:p>
            <a:pP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sp>
        <p:nvSpPr>
          <p:cNvPr id="40"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1"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1879376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pPr marL="302279" indent="-302279">
              <a:buFont typeface="Wingdings" panose="05000000000000000000" pitchFamily="2" charset="2"/>
              <a:buChar char="l"/>
            </a:pPr>
            <a:r>
              <a:rPr lang="en-US" sz="2199" kern="1200" smtClean="0">
                <a:solidFill>
                  <a:schemeClr val="tx1"/>
                </a:solidFill>
                <a:cs typeface="Huawei Sans" panose="020C0503030203020204" pitchFamily="34" charset="0"/>
              </a:rPr>
              <a:t>On </a:t>
            </a:r>
            <a:r>
              <a:rPr lang="en-US" sz="2199" kern="1200" dirty="0">
                <a:solidFill>
                  <a:schemeClr val="tx1"/>
                </a:solidFill>
                <a:cs typeface="Huawei Sans" panose="020C0503030203020204" pitchFamily="34" charset="0"/>
              </a:rPr>
              <a:t>completion of this course, you will be able to:</a:t>
            </a:r>
          </a:p>
          <a:p>
            <a:pPr lvl="1"/>
            <a:r>
              <a:rPr lang="en-US" dirty="0" smtClean="0"/>
              <a:t>Clarify the operation procedure and specifications of the migration.</a:t>
            </a:r>
          </a:p>
          <a:p>
            <a:pPr lvl="1"/>
            <a:r>
              <a:rPr lang="en-US" dirty="0" smtClean="0"/>
              <a:t>Describe common migration scenarios.</a:t>
            </a:r>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2770722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NQA Design</a:t>
            </a:r>
            <a:endParaRPr lang="en-US" altLang="zh-CN" dirty="0"/>
          </a:p>
        </p:txBody>
      </p:sp>
      <p:sp>
        <p:nvSpPr>
          <p:cNvPr id="6" name="Freeform 159"/>
          <p:cNvSpPr/>
          <p:nvPr/>
        </p:nvSpPr>
        <p:spPr bwMode="gray">
          <a:xfrm flipH="1">
            <a:off x="2331145" y="1265685"/>
            <a:ext cx="2142753" cy="11200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7958"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0431" y="5643157"/>
            <a:ext cx="497660" cy="407176"/>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5595" y="5643157"/>
            <a:ext cx="497660" cy="407176"/>
          </a:xfrm>
          <a:prstGeom prst="rect">
            <a:avLst/>
          </a:prstGeom>
        </p:spPr>
      </p:pic>
      <p:sp>
        <p:nvSpPr>
          <p:cNvPr id="11" name="Freeform 186"/>
          <p:cNvSpPr>
            <a:spLocks noEditPoints="1"/>
          </p:cNvSpPr>
          <p:nvPr/>
        </p:nvSpPr>
        <p:spPr bwMode="gray">
          <a:xfrm>
            <a:off x="2731540" y="1553981"/>
            <a:ext cx="460123" cy="46143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pic>
        <p:nvPicPr>
          <p:cNvPr id="1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gray">
          <a:xfrm>
            <a:off x="3187638" y="2085495"/>
            <a:ext cx="497660" cy="407176"/>
          </a:xfrm>
          <a:prstGeom prst="rect">
            <a:avLst/>
          </a:prstGeom>
          <a:noFill/>
        </p:spPr>
      </p:pic>
      <p:sp>
        <p:nvSpPr>
          <p:cNvPr id="13" name="矩形 12"/>
          <p:cNvSpPr/>
          <p:nvPr/>
        </p:nvSpPr>
        <p:spPr bwMode="gray">
          <a:xfrm>
            <a:off x="2403493" y="2028092"/>
            <a:ext cx="461806" cy="30765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HQ</a:t>
            </a:r>
            <a:endParaRPr lang="en-US" altLang="zh-CN" sz="1399" dirty="0">
              <a:solidFill>
                <a:schemeClr val="bg1">
                  <a:lumMod val="50000"/>
                </a:schemeClr>
              </a:solidFill>
              <a:latin typeface="Huawei Sans" panose="020C0503030203020204" pitchFamily="34" charset="0"/>
            </a:endParaRPr>
          </a:p>
        </p:txBody>
      </p:sp>
      <p:grpSp>
        <p:nvGrpSpPr>
          <p:cNvPr id="14" name="组合 13"/>
          <p:cNvGrpSpPr/>
          <p:nvPr/>
        </p:nvGrpSpPr>
        <p:grpSpPr bwMode="gray">
          <a:xfrm>
            <a:off x="1733748" y="3759131"/>
            <a:ext cx="907267" cy="768523"/>
            <a:chOff x="699103" y="4370478"/>
            <a:chExt cx="907621" cy="768823"/>
          </a:xfrm>
        </p:grpSpPr>
        <p:grpSp>
          <p:nvGrpSpPr>
            <p:cNvPr id="15" name="组合 262"/>
            <p:cNvGrpSpPr/>
            <p:nvPr/>
          </p:nvGrpSpPr>
          <p:grpSpPr bwMode="gray">
            <a:xfrm>
              <a:off x="759111" y="4658799"/>
              <a:ext cx="394083" cy="480502"/>
              <a:chOff x="6378575" y="2882900"/>
              <a:chExt cx="858950" cy="865188"/>
            </a:xfrm>
            <a:solidFill>
              <a:schemeClr val="bg1">
                <a:lumMod val="50000"/>
              </a:schemeClr>
            </a:solidFill>
          </p:grpSpPr>
          <p:sp>
            <p:nvSpPr>
              <p:cNvPr id="17"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8"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9"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0"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16" name="矩形 15"/>
            <p:cNvSpPr/>
            <p:nvPr/>
          </p:nvSpPr>
          <p:spPr bwMode="gray">
            <a:xfrm>
              <a:off x="699103" y="4370478"/>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21" name="圆角矩形 75"/>
          <p:cNvSpPr/>
          <p:nvPr/>
        </p:nvSpPr>
        <p:spPr bwMode="gray">
          <a:xfrm>
            <a:off x="1691426" y="3716226"/>
            <a:ext cx="3436025" cy="2442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a:stCxn id="12" idx="2"/>
            <a:endCxn id="23" idx="0"/>
          </p:cNvCxnSpPr>
          <p:nvPr/>
        </p:nvCxnSpPr>
        <p:spPr bwMode="gray">
          <a:xfrm flipH="1">
            <a:off x="2979262" y="2492671"/>
            <a:ext cx="457206" cy="1470264"/>
          </a:xfrm>
          <a:prstGeom prst="straightConnector1">
            <a:avLst/>
          </a:prstGeom>
          <a:noFill/>
          <a:ln w="19050" algn="ctr">
            <a:solidFill>
              <a:srgbClr val="EC7061"/>
            </a:solidFill>
            <a:prstDash val="sysDot"/>
            <a:round/>
            <a:headEnd type="triangle" w="med" len="med"/>
            <a:tailEnd type="triangle" w="med" len="med"/>
          </a:ln>
        </p:spPr>
      </p:cxnSp>
      <p:pic>
        <p:nvPicPr>
          <p:cNvPr id="23" name="图片 2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730431" y="3962936"/>
            <a:ext cx="497660" cy="407176"/>
          </a:xfrm>
          <a:prstGeom prst="rect">
            <a:avLst/>
          </a:prstGeom>
        </p:spPr>
      </p:pic>
      <p:pic>
        <p:nvPicPr>
          <p:cNvPr id="24" name="图片 2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05595" y="3953914"/>
            <a:ext cx="497660" cy="407176"/>
          </a:xfrm>
          <a:prstGeom prst="rect">
            <a:avLst/>
          </a:prstGeom>
        </p:spPr>
      </p:pic>
      <p:cxnSp>
        <p:nvCxnSpPr>
          <p:cNvPr id="25" name="直接连接符 24">
            <a:extLst>
              <a:ext uri="{FF2B5EF4-FFF2-40B4-BE49-F238E27FC236}">
                <a16:creationId xmlns:a16="http://schemas.microsoft.com/office/drawing/2014/main" xmlns="" id="{94275FFE-3BE6-4C12-8737-FDFE3456C4A2}"/>
              </a:ext>
            </a:extLst>
          </p:cNvPr>
          <p:cNvCxnSpPr>
            <a:stCxn id="9" idx="0"/>
            <a:endCxn id="36" idx="3"/>
          </p:cNvCxnSpPr>
          <p:nvPr/>
        </p:nvCxnSpPr>
        <p:spPr bwMode="gray">
          <a:xfrm flipV="1">
            <a:off x="2979263" y="5030180"/>
            <a:ext cx="985700" cy="612975"/>
          </a:xfrm>
          <a:prstGeom prst="line">
            <a:avLst/>
          </a:prstGeom>
          <a:noFill/>
          <a:ln w="19050" cap="flat" cmpd="sng" algn="ctr">
            <a:solidFill>
              <a:srgbClr val="00B0F0"/>
            </a:solidFill>
            <a:prstDash val="solid"/>
          </a:ln>
          <a:effectLst/>
        </p:spPr>
      </p:cxnSp>
      <p:cxnSp>
        <p:nvCxnSpPr>
          <p:cNvPr id="26" name="直接连接符 25">
            <a:extLst>
              <a:ext uri="{FF2B5EF4-FFF2-40B4-BE49-F238E27FC236}">
                <a16:creationId xmlns:a16="http://schemas.microsoft.com/office/drawing/2014/main" xmlns="" id="{94275FFE-3BE6-4C12-8737-FDFE3456C4A2}"/>
              </a:ext>
            </a:extLst>
          </p:cNvPr>
          <p:cNvCxnSpPr>
            <a:stCxn id="10" idx="0"/>
            <a:endCxn id="36" idx="1"/>
          </p:cNvCxnSpPr>
          <p:nvPr/>
        </p:nvCxnSpPr>
        <p:spPr bwMode="gray">
          <a:xfrm flipH="1" flipV="1">
            <a:off x="3467304" y="5030180"/>
            <a:ext cx="987123" cy="612975"/>
          </a:xfrm>
          <a:prstGeom prst="line">
            <a:avLst/>
          </a:prstGeom>
          <a:noFill/>
          <a:ln w="19050" cap="flat" cmpd="sng" algn="ctr">
            <a:solidFill>
              <a:srgbClr val="00B0F0"/>
            </a:solidFill>
            <a:prstDash val="solid"/>
          </a:ln>
          <a:effectLst/>
        </p:spPr>
      </p:cxnSp>
      <p:cxnSp>
        <p:nvCxnSpPr>
          <p:cNvPr id="27" name="直接连接符 26">
            <a:extLst>
              <a:ext uri="{FF2B5EF4-FFF2-40B4-BE49-F238E27FC236}">
                <a16:creationId xmlns:a16="http://schemas.microsoft.com/office/drawing/2014/main" xmlns="" id="{94275FFE-3BE6-4C12-8737-FDFE3456C4A2}"/>
              </a:ext>
            </a:extLst>
          </p:cNvPr>
          <p:cNvCxnSpPr>
            <a:stCxn id="36" idx="3"/>
            <a:endCxn id="23" idx="2"/>
          </p:cNvCxnSpPr>
          <p:nvPr/>
        </p:nvCxnSpPr>
        <p:spPr bwMode="gray">
          <a:xfrm flipH="1" flipV="1">
            <a:off x="2979263" y="4370110"/>
            <a:ext cx="985700" cy="660070"/>
          </a:xfrm>
          <a:prstGeom prst="line">
            <a:avLst/>
          </a:prstGeom>
          <a:noFill/>
          <a:ln w="19050" cap="flat" cmpd="sng" algn="ctr">
            <a:solidFill>
              <a:srgbClr val="00B0F0"/>
            </a:solidFill>
            <a:prstDash val="solid"/>
          </a:ln>
          <a:effectLst/>
        </p:spPr>
      </p:cxnSp>
      <p:cxnSp>
        <p:nvCxnSpPr>
          <p:cNvPr id="28" name="直接连接符 27">
            <a:extLst>
              <a:ext uri="{FF2B5EF4-FFF2-40B4-BE49-F238E27FC236}">
                <a16:creationId xmlns:a16="http://schemas.microsoft.com/office/drawing/2014/main" xmlns="" id="{94275FFE-3BE6-4C12-8737-FDFE3456C4A2}"/>
              </a:ext>
            </a:extLst>
          </p:cNvPr>
          <p:cNvCxnSpPr>
            <a:stCxn id="36" idx="1"/>
            <a:endCxn id="24" idx="2"/>
          </p:cNvCxnSpPr>
          <p:nvPr/>
        </p:nvCxnSpPr>
        <p:spPr bwMode="gray">
          <a:xfrm flipV="1">
            <a:off x="3467304" y="4361091"/>
            <a:ext cx="987123" cy="669091"/>
          </a:xfrm>
          <a:prstGeom prst="line">
            <a:avLst/>
          </a:prstGeom>
          <a:noFill/>
          <a:ln w="19050" cap="flat" cmpd="sng" algn="ctr">
            <a:solidFill>
              <a:srgbClr val="00B0F0"/>
            </a:solidFill>
            <a:prstDash val="solid"/>
          </a:ln>
          <a:effectLst/>
        </p:spPr>
      </p:cxnSp>
      <p:sp>
        <p:nvSpPr>
          <p:cNvPr id="29" name="矩形 28"/>
          <p:cNvSpPr/>
          <p:nvPr/>
        </p:nvSpPr>
        <p:spPr bwMode="gray">
          <a:xfrm>
            <a:off x="3054566" y="3145845"/>
            <a:ext cx="957427" cy="523016"/>
          </a:xfrm>
          <a:prstGeom prst="rect">
            <a:avLst/>
          </a:prstGeom>
        </p:spPr>
        <p:txBody>
          <a:bodyPr wrap="square">
            <a:spAutoFit/>
          </a:bodyPr>
          <a:lstStyle/>
          <a:p>
            <a:pPr algn="ct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sp>
        <p:nvSpPr>
          <p:cNvPr id="30" name="Freeform 159"/>
          <p:cNvSpPr/>
          <p:nvPr/>
        </p:nvSpPr>
        <p:spPr bwMode="gray">
          <a:xfrm flipH="1">
            <a:off x="4506189" y="2869605"/>
            <a:ext cx="835658" cy="4368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4574247" y="2968992"/>
            <a:ext cx="831954" cy="307657"/>
          </a:xfrm>
          <a:prstGeom prst="rect">
            <a:avLst/>
          </a:prstGeom>
        </p:spPr>
        <p:txBody>
          <a:bodyPr wrap="none">
            <a:spAutoFit/>
          </a:bodyPr>
          <a:lstStyle/>
          <a:p>
            <a:pPr algn="ctr" fontAlgn="ctr"/>
            <a:r>
              <a:rPr lang="en-US" sz="1399" dirty="0">
                <a:latin typeface="Huawei Sans" panose="020C0503030203020204" pitchFamily="34" charset="0"/>
              </a:rPr>
              <a:t>Internet</a:t>
            </a:r>
          </a:p>
        </p:txBody>
      </p:sp>
      <p:cxnSp>
        <p:nvCxnSpPr>
          <p:cNvPr id="32" name="直接箭头连接符 31"/>
          <p:cNvCxnSpPr>
            <a:stCxn id="31" idx="2"/>
            <a:endCxn id="24" idx="0"/>
          </p:cNvCxnSpPr>
          <p:nvPr/>
        </p:nvCxnSpPr>
        <p:spPr bwMode="gray">
          <a:xfrm flipH="1">
            <a:off x="4454425" y="3276649"/>
            <a:ext cx="535799" cy="677265"/>
          </a:xfrm>
          <a:prstGeom prst="straightConnector1">
            <a:avLst/>
          </a:prstGeom>
          <a:noFill/>
          <a:ln w="19050" algn="ctr">
            <a:solidFill>
              <a:srgbClr val="00B0F0"/>
            </a:solidFill>
            <a:prstDash val="sysDot"/>
            <a:round/>
            <a:headEnd type="triangle" w="med" len="med"/>
            <a:tailEnd type="triangle" w="med" len="med"/>
          </a:ln>
        </p:spPr>
      </p:cxnSp>
      <p:cxnSp>
        <p:nvCxnSpPr>
          <p:cNvPr id="33" name="直接箭头连接符 32"/>
          <p:cNvCxnSpPr>
            <a:stCxn id="12" idx="2"/>
            <a:endCxn id="30" idx="0"/>
          </p:cNvCxnSpPr>
          <p:nvPr/>
        </p:nvCxnSpPr>
        <p:spPr bwMode="gray">
          <a:xfrm>
            <a:off x="3436468" y="2492671"/>
            <a:ext cx="1397380" cy="376934"/>
          </a:xfrm>
          <a:prstGeom prst="straightConnector1">
            <a:avLst/>
          </a:prstGeom>
          <a:noFill/>
          <a:ln w="19050" algn="ctr">
            <a:solidFill>
              <a:srgbClr val="00B0F0"/>
            </a:solidFill>
            <a:prstDash val="sysDot"/>
            <a:round/>
            <a:headEnd type="triangle" w="med" len="med"/>
            <a:tailEnd type="triangle" w="med" len="med"/>
          </a:ln>
        </p:spPr>
      </p:cxnSp>
      <p:sp>
        <p:nvSpPr>
          <p:cNvPr id="34" name="Can 9"/>
          <p:cNvSpPr/>
          <p:nvPr/>
        </p:nvSpPr>
        <p:spPr bwMode="gray">
          <a:xfrm rot="8835177">
            <a:off x="3881921" y="2504894"/>
            <a:ext cx="227671" cy="1502616"/>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rot="19560079">
            <a:off x="3811087" y="2836421"/>
            <a:ext cx="369332" cy="792846"/>
          </a:xfrm>
          <a:prstGeom prst="rect">
            <a:avLst/>
          </a:prstGeom>
          <a:noFill/>
        </p:spPr>
        <p:txBody>
          <a:bodyPr vert="eaVert" wrap="none" rtlCol="0">
            <a:spAutoFit/>
          </a:bodyPr>
          <a:lstStyle/>
          <a:p>
            <a:pPr fontAlgn="ctr"/>
            <a:r>
              <a:rPr lang="en-US" sz="1200" dirty="0">
                <a:solidFill>
                  <a:srgbClr val="C7000B"/>
                </a:solidFill>
                <a:latin typeface="Huawei Sans" panose="020C0503030203020204" pitchFamily="34" charset="0"/>
              </a:rPr>
              <a:t>IPsec VPN</a:t>
            </a:r>
          </a:p>
        </p:txBody>
      </p:sp>
      <p:pic>
        <p:nvPicPr>
          <p:cNvPr id="36" name="图片 35" descr="堆叠CE交换机蓝.png"/>
          <p:cNvPicPr>
            <a:picLocks/>
          </p:cNvPicPr>
          <p:nvPr/>
        </p:nvPicPr>
        <p:blipFill>
          <a:blip r:embed="rId6" cstate="print"/>
          <a:stretch>
            <a:fillRect/>
          </a:stretch>
        </p:blipFill>
        <p:spPr bwMode="gray">
          <a:xfrm>
            <a:off x="3467302" y="4826594"/>
            <a:ext cx="497660" cy="407176"/>
          </a:xfrm>
          <a:prstGeom prst="rect">
            <a:avLst/>
          </a:prstGeom>
        </p:spPr>
      </p:pic>
      <p:sp>
        <p:nvSpPr>
          <p:cNvPr id="38" name="矩形 37"/>
          <p:cNvSpPr/>
          <p:nvPr/>
        </p:nvSpPr>
        <p:spPr bwMode="gray">
          <a:xfrm>
            <a:off x="886269" y="2712112"/>
            <a:ext cx="1565842" cy="523016"/>
          </a:xfrm>
          <a:prstGeom prst="rect">
            <a:avLst/>
          </a:prstGeom>
        </p:spPr>
        <p:txBody>
          <a:bodyPr wrap="none">
            <a:spAutoFit/>
          </a:bodyPr>
          <a:lstStyle/>
          <a:p>
            <a:pPr algn="ctr" fontAlgn="ctr"/>
            <a:r>
              <a:rPr lang="en-US" sz="1399" dirty="0">
                <a:latin typeface="Huawei Sans" panose="020C0503030203020204" pitchFamily="34" charset="0"/>
              </a:rPr>
              <a:t>Link aggregation</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a:latin typeface="Huawei Sans" panose="020C0503030203020204" pitchFamily="34" charset="0"/>
              </a:rPr>
              <a:t>Logical link</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a:extLst>
              <a:ext uri="{FF2B5EF4-FFF2-40B4-BE49-F238E27FC236}">
                <a16:creationId xmlns:a16="http://schemas.microsoft.com/office/drawing/2014/main" xmlns="" id="{94275FFE-3BE6-4C12-8737-FDFE3456C4A2}"/>
              </a:ext>
            </a:extLst>
          </p:cNvPr>
          <p:cNvCxnSpPr/>
          <p:nvPr/>
        </p:nvCxnSpPr>
        <p:spPr bwMode="gray">
          <a:xfrm flipH="1">
            <a:off x="546335" y="2973620"/>
            <a:ext cx="420499" cy="0"/>
          </a:xfrm>
          <a:prstGeom prst="line">
            <a:avLst/>
          </a:prstGeom>
          <a:noFill/>
          <a:ln w="19050" cap="flat" cmpd="sng" algn="ctr">
            <a:solidFill>
              <a:srgbClr val="00B0F0"/>
            </a:solidFill>
            <a:prstDash val="solid"/>
          </a:ln>
          <a:effectLst/>
        </p:spPr>
      </p:cxnSp>
      <p:sp>
        <p:nvSpPr>
          <p:cNvPr id="40" name="矩形 39"/>
          <p:cNvSpPr/>
          <p:nvPr/>
        </p:nvSpPr>
        <p:spPr bwMode="gray">
          <a:xfrm>
            <a:off x="3954222" y="1180594"/>
            <a:ext cx="1125750" cy="326690"/>
          </a:xfrm>
          <a:prstGeom prst="rect">
            <a:avLst/>
          </a:prstGeom>
          <a:solidFill>
            <a:srgbClr val="8BC9A0"/>
          </a:solidFill>
          <a:ln w="12700" cap="flat" cmpd="sng" algn="ctr">
            <a:solidFill>
              <a:srgbClr val="92D05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931053" y="1190113"/>
            <a:ext cx="1184477" cy="276891"/>
          </a:xfrm>
          <a:prstGeom prst="rect">
            <a:avLst/>
          </a:prstGeom>
          <a:noFill/>
          <a:ln>
            <a:noFill/>
          </a:ln>
        </p:spPr>
        <p:txBody>
          <a:bodyPr wrap="none">
            <a:spAutoFit/>
          </a:bodyPr>
          <a:lstStyle/>
          <a:p>
            <a:pPr algn="ctr" fontAlgn="ctr"/>
            <a:r>
              <a:rPr lang="en-US" sz="1200" dirty="0">
                <a:latin typeface="Huawei Sans" panose="020C0503030203020204" pitchFamily="34" charset="0"/>
              </a:rPr>
              <a:t>Type A service</a:t>
            </a:r>
            <a:endParaRPr lang="en-US" altLang="zh-CN" sz="1200" dirty="0">
              <a:latin typeface="Huawei Sans" panose="020C0503030203020204" pitchFamily="34" charset="0"/>
            </a:endParaRPr>
          </a:p>
        </p:txBody>
      </p:sp>
      <p:sp>
        <p:nvSpPr>
          <p:cNvPr id="52" name="矩形 51"/>
          <p:cNvSpPr/>
          <p:nvPr/>
        </p:nvSpPr>
        <p:spPr bwMode="gray">
          <a:xfrm>
            <a:off x="3954222" y="1830265"/>
            <a:ext cx="1125750" cy="326690"/>
          </a:xfrm>
          <a:prstGeom prst="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3935060" y="1839783"/>
            <a:ext cx="1176465" cy="276891"/>
          </a:xfrm>
          <a:prstGeom prst="rect">
            <a:avLst/>
          </a:prstGeom>
          <a:noFill/>
          <a:ln>
            <a:noFill/>
          </a:ln>
        </p:spPr>
        <p:txBody>
          <a:bodyPr wrap="none">
            <a:spAutoFit/>
          </a:bodyPr>
          <a:lstStyle/>
          <a:p>
            <a:pPr algn="ctr" fontAlgn="ctr"/>
            <a:r>
              <a:rPr lang="en-US" sz="1200" dirty="0">
                <a:latin typeface="Huawei Sans" panose="020C0503030203020204" pitchFamily="34" charset="0"/>
              </a:rPr>
              <a:t>Type B service</a:t>
            </a:r>
            <a:endParaRPr lang="en-US" altLang="zh-CN" sz="1200" dirty="0">
              <a:latin typeface="Huawei Sans" panose="020C0503030203020204" pitchFamily="34" charset="0"/>
            </a:endParaRPr>
          </a:p>
        </p:txBody>
      </p:sp>
      <p:grpSp>
        <p:nvGrpSpPr>
          <p:cNvPr id="83" name="组合 82"/>
          <p:cNvGrpSpPr/>
          <p:nvPr/>
        </p:nvGrpSpPr>
        <p:grpSpPr bwMode="gray">
          <a:xfrm>
            <a:off x="1991814" y="4314616"/>
            <a:ext cx="1241683" cy="275564"/>
            <a:chOff x="1991949" y="4229162"/>
            <a:chExt cx="1242168" cy="275672"/>
          </a:xfrm>
        </p:grpSpPr>
        <p:sp>
          <p:nvSpPr>
            <p:cNvPr id="41" name="矩形 40"/>
            <p:cNvSpPr/>
            <p:nvPr/>
          </p:nvSpPr>
          <p:spPr bwMode="gray">
            <a:xfrm rot="2365546">
              <a:off x="2129800" y="4229162"/>
              <a:ext cx="1104317" cy="216000"/>
            </a:xfrm>
            <a:prstGeom prst="rect">
              <a:avLst/>
            </a:prstGeom>
            <a:solidFill>
              <a:srgbClr val="8CCAA1"/>
            </a:solidFill>
            <a:ln w="6350">
              <a:noFill/>
            </a:ln>
          </p:spPr>
          <p:txBody>
            <a:bodyPr wrap="square" lIns="0" tIns="0" rIns="0" bIns="0" rtlCol="0" anchor="ctr">
              <a:noAutofit/>
            </a:bodyPr>
            <a:lstStyle/>
            <a:p>
              <a:pPr algn="ctr" defTabSz="914034" fontAlgn="ctr"/>
              <a:r>
                <a:rPr lang="en-US" sz="1200" dirty="0">
                  <a:solidFill>
                    <a:prstClr val="white"/>
                  </a:solidFill>
                  <a:latin typeface="Huawei Sans" panose="020C0503030203020204" pitchFamily="34" charset="0"/>
                </a:rPr>
                <a:t>ICMP ECHO</a:t>
              </a:r>
              <a:endParaRPr lang="en-US" altLang="zh-CN" sz="1200" kern="0" dirty="0">
                <a:solidFill>
                  <a:prstClr val="white"/>
                </a:solidFill>
                <a:latin typeface="Huawei Sans" panose="020C0503030203020204" pitchFamily="34" charset="0"/>
                <a:ea typeface="方正兰亭黑简体" panose="02000000000000000000" pitchFamily="2" charset="-122"/>
                <a:cs typeface="Calibri" panose="020F0502020204030204" pitchFamily="34" charset="0"/>
              </a:endParaRPr>
            </a:p>
          </p:txBody>
        </p:sp>
        <p:cxnSp>
          <p:nvCxnSpPr>
            <p:cNvPr id="76" name="直接连接符 75">
              <a:extLst>
                <a:ext uri="{FF2B5EF4-FFF2-40B4-BE49-F238E27FC236}">
                  <a16:creationId xmlns:a16="http://schemas.microsoft.com/office/drawing/2014/main" xmlns="" id="{94275FFE-3BE6-4C12-8737-FDFE3456C4A2}"/>
                </a:ext>
              </a:extLst>
            </p:cNvPr>
            <p:cNvCxnSpPr/>
            <p:nvPr/>
          </p:nvCxnSpPr>
          <p:spPr bwMode="gray">
            <a:xfrm rot="2365546" flipH="1">
              <a:off x="1991949" y="4504834"/>
              <a:ext cx="1104317" cy="0"/>
            </a:xfrm>
            <a:prstGeom prst="line">
              <a:avLst/>
            </a:prstGeom>
            <a:noFill/>
            <a:ln w="19050" cap="flat" cmpd="sng" algn="ctr">
              <a:solidFill>
                <a:srgbClr val="8BC9A0"/>
              </a:solidFill>
              <a:prstDash val="solid"/>
              <a:headEnd type="none" w="med" len="med"/>
              <a:tailEnd type="triangle" w="med" len="med"/>
            </a:ln>
            <a:effectLst/>
          </p:spPr>
        </p:cxnSp>
      </p:grpSp>
      <p:sp>
        <p:nvSpPr>
          <p:cNvPr id="80" name="矩形 79"/>
          <p:cNvSpPr/>
          <p:nvPr/>
        </p:nvSpPr>
        <p:spPr bwMode="gray">
          <a:xfrm rot="17555467">
            <a:off x="1954411" y="2953506"/>
            <a:ext cx="1103886" cy="215916"/>
          </a:xfrm>
          <a:prstGeom prst="rect">
            <a:avLst/>
          </a:prstGeom>
          <a:solidFill>
            <a:srgbClr val="8CCAA1"/>
          </a:solidFill>
          <a:ln w="6350">
            <a:noFill/>
          </a:ln>
        </p:spPr>
        <p:txBody>
          <a:bodyPr wrap="square" lIns="0" tIns="0" rIns="0" bIns="0" rtlCol="0" anchor="ctr">
            <a:noAutofit/>
          </a:bodyPr>
          <a:lstStyle/>
          <a:p>
            <a:pPr algn="ctr" defTabSz="914034" fontAlgn="ctr"/>
            <a:r>
              <a:rPr lang="en-US" sz="1200" dirty="0">
                <a:solidFill>
                  <a:prstClr val="white"/>
                </a:solidFill>
                <a:latin typeface="Huawei Sans" panose="020C0503030203020204" pitchFamily="34" charset="0"/>
              </a:rPr>
              <a:t>ICMP ECHO</a:t>
            </a:r>
            <a:endParaRPr lang="en-US" altLang="zh-CN" sz="1200" kern="0" dirty="0">
              <a:solidFill>
                <a:prstClr val="white"/>
              </a:solidFill>
              <a:latin typeface="Huawei Sans" panose="020C0503030203020204" pitchFamily="34" charset="0"/>
              <a:ea typeface="方正兰亭黑简体" panose="02000000000000000000" pitchFamily="2" charset="-122"/>
              <a:cs typeface="Calibri" panose="020F0502020204030204" pitchFamily="34" charset="0"/>
            </a:endParaRPr>
          </a:p>
        </p:txBody>
      </p:sp>
      <p:cxnSp>
        <p:nvCxnSpPr>
          <p:cNvPr id="81" name="直接连接符 80">
            <a:extLst>
              <a:ext uri="{FF2B5EF4-FFF2-40B4-BE49-F238E27FC236}">
                <a16:creationId xmlns:a16="http://schemas.microsoft.com/office/drawing/2014/main" xmlns="" id="{94275FFE-3BE6-4C12-8737-FDFE3456C4A2}"/>
              </a:ext>
            </a:extLst>
          </p:cNvPr>
          <p:cNvCxnSpPr/>
          <p:nvPr/>
        </p:nvCxnSpPr>
        <p:spPr bwMode="gray">
          <a:xfrm rot="17555467" flipH="1">
            <a:off x="2154742" y="3144816"/>
            <a:ext cx="1103886" cy="0"/>
          </a:xfrm>
          <a:prstGeom prst="line">
            <a:avLst/>
          </a:prstGeom>
          <a:noFill/>
          <a:ln w="19050" cap="flat" cmpd="sng" algn="ctr">
            <a:solidFill>
              <a:srgbClr val="8BC9A0"/>
            </a:solidFill>
            <a:prstDash val="solid"/>
            <a:headEnd type="triangle" w="med" len="med"/>
            <a:tailEnd type="none" w="med" len="med"/>
          </a:ln>
          <a:effectLst/>
        </p:spPr>
      </p:cxnSp>
      <p:grpSp>
        <p:nvGrpSpPr>
          <p:cNvPr id="89" name="组合 88"/>
          <p:cNvGrpSpPr/>
          <p:nvPr/>
        </p:nvGrpSpPr>
        <p:grpSpPr bwMode="gray">
          <a:xfrm rot="19551554">
            <a:off x="4151083" y="4449353"/>
            <a:ext cx="1185240" cy="346862"/>
            <a:chOff x="6239036" y="2754321"/>
            <a:chExt cx="1185703" cy="346997"/>
          </a:xfrm>
        </p:grpSpPr>
        <p:sp>
          <p:nvSpPr>
            <p:cNvPr id="73" name="矩形 72"/>
            <p:cNvSpPr/>
            <p:nvPr/>
          </p:nvSpPr>
          <p:spPr bwMode="gray">
            <a:xfrm>
              <a:off x="6239036" y="2754321"/>
              <a:ext cx="1104317" cy="216000"/>
            </a:xfrm>
            <a:prstGeom prst="rect">
              <a:avLst/>
            </a:prstGeom>
            <a:solidFill>
              <a:srgbClr val="EC7061"/>
            </a:solidFill>
            <a:ln w="6350">
              <a:noFill/>
            </a:ln>
          </p:spPr>
          <p:txBody>
            <a:bodyPr wrap="square" lIns="0" tIns="0" rIns="0" bIns="0" rtlCol="0" anchor="ctr">
              <a:noAutofit/>
            </a:bodyPr>
            <a:lstStyle/>
            <a:p>
              <a:pPr algn="ctr" defTabSz="914034" fontAlgn="ctr"/>
              <a:r>
                <a:rPr lang="en-US" sz="1200" dirty="0">
                  <a:solidFill>
                    <a:prstClr val="white"/>
                  </a:solidFill>
                  <a:latin typeface="Huawei Sans" panose="020C0503030203020204" pitchFamily="34" charset="0"/>
                </a:rPr>
                <a:t>ICMP ECHO</a:t>
              </a:r>
              <a:endParaRPr lang="en-US" altLang="zh-CN" sz="1200" kern="0" dirty="0">
                <a:solidFill>
                  <a:prstClr val="white"/>
                </a:solidFill>
                <a:latin typeface="Huawei Sans" panose="020C0503030203020204" pitchFamily="34" charset="0"/>
                <a:ea typeface="方正兰亭黑简体" panose="02000000000000000000" pitchFamily="2" charset="-122"/>
                <a:cs typeface="Calibri" panose="020F0502020204030204" pitchFamily="34" charset="0"/>
              </a:endParaRPr>
            </a:p>
          </p:txBody>
        </p:sp>
        <p:cxnSp>
          <p:nvCxnSpPr>
            <p:cNvPr id="84" name="直接连接符 83">
              <a:extLst>
                <a:ext uri="{FF2B5EF4-FFF2-40B4-BE49-F238E27FC236}">
                  <a16:creationId xmlns:a16="http://schemas.microsoft.com/office/drawing/2014/main" xmlns="" id="{94275FFE-3BE6-4C12-8737-FDFE3456C4A2}"/>
                </a:ext>
              </a:extLst>
            </p:cNvPr>
            <p:cNvCxnSpPr/>
            <p:nvPr/>
          </p:nvCxnSpPr>
          <p:spPr bwMode="gray">
            <a:xfrm flipH="1">
              <a:off x="6277135" y="3094600"/>
              <a:ext cx="1147604" cy="6718"/>
            </a:xfrm>
            <a:prstGeom prst="line">
              <a:avLst/>
            </a:prstGeom>
            <a:noFill/>
            <a:ln w="19050" cap="flat" cmpd="sng" algn="ctr">
              <a:solidFill>
                <a:srgbClr val="EC7061"/>
              </a:solidFill>
              <a:prstDash val="solid"/>
              <a:headEnd type="triangle" w="med" len="med"/>
              <a:tailEnd type="none" w="med" len="med"/>
            </a:ln>
            <a:effectLst/>
          </p:spPr>
        </p:cxnSp>
      </p:grpSp>
      <p:sp>
        <p:nvSpPr>
          <p:cNvPr id="91" name="矩形 90"/>
          <p:cNvSpPr/>
          <p:nvPr/>
        </p:nvSpPr>
        <p:spPr bwMode="gray">
          <a:xfrm rot="3323956">
            <a:off x="3868021" y="2893249"/>
            <a:ext cx="1103886" cy="215916"/>
          </a:xfrm>
          <a:prstGeom prst="rect">
            <a:avLst/>
          </a:prstGeom>
          <a:solidFill>
            <a:srgbClr val="EC7061"/>
          </a:solidFill>
          <a:ln w="6350">
            <a:noFill/>
          </a:ln>
        </p:spPr>
        <p:txBody>
          <a:bodyPr wrap="square" lIns="0" tIns="0" rIns="0" bIns="0" rtlCol="0" anchor="ctr">
            <a:noAutofit/>
          </a:bodyPr>
          <a:lstStyle/>
          <a:p>
            <a:pPr algn="ctr" defTabSz="914034" fontAlgn="ctr"/>
            <a:r>
              <a:rPr lang="en-US" sz="1200" dirty="0">
                <a:solidFill>
                  <a:prstClr val="white"/>
                </a:solidFill>
                <a:latin typeface="Huawei Sans" panose="020C0503030203020204" pitchFamily="34" charset="0"/>
              </a:rPr>
              <a:t>ICMP ECHO</a:t>
            </a:r>
            <a:endParaRPr lang="en-US" altLang="zh-CN" sz="1200" kern="0" dirty="0">
              <a:solidFill>
                <a:prstClr val="white"/>
              </a:solidFill>
              <a:latin typeface="Huawei Sans" panose="020C0503030203020204" pitchFamily="34" charset="0"/>
              <a:ea typeface="方正兰亭黑简体" panose="02000000000000000000" pitchFamily="2" charset="-122"/>
              <a:cs typeface="Calibri" panose="020F0502020204030204" pitchFamily="34" charset="0"/>
            </a:endParaRPr>
          </a:p>
        </p:txBody>
      </p:sp>
      <p:cxnSp>
        <p:nvCxnSpPr>
          <p:cNvPr id="92" name="直接连接符 91">
            <a:extLst>
              <a:ext uri="{FF2B5EF4-FFF2-40B4-BE49-F238E27FC236}">
                <a16:creationId xmlns:a16="http://schemas.microsoft.com/office/drawing/2014/main" xmlns="" id="{94275FFE-3BE6-4C12-8737-FDFE3456C4A2}"/>
              </a:ext>
            </a:extLst>
          </p:cNvPr>
          <p:cNvCxnSpPr/>
          <p:nvPr/>
        </p:nvCxnSpPr>
        <p:spPr bwMode="gray">
          <a:xfrm rot="3323956" flipH="1">
            <a:off x="3686412" y="3180764"/>
            <a:ext cx="1147156" cy="6715"/>
          </a:xfrm>
          <a:prstGeom prst="line">
            <a:avLst/>
          </a:prstGeom>
          <a:noFill/>
          <a:ln w="19050" cap="flat" cmpd="sng" algn="ctr">
            <a:solidFill>
              <a:srgbClr val="EC7061"/>
            </a:solidFill>
            <a:prstDash val="solid"/>
            <a:headEnd type="none" w="med" len="med"/>
            <a:tailEnd type="triangle" w="med" len="med"/>
          </a:ln>
          <a:effectLst/>
        </p:spPr>
      </p:cxnSp>
      <p:sp>
        <p:nvSpPr>
          <p:cNvPr id="93" name="文本框 92"/>
          <p:cNvSpPr txBox="1"/>
          <p:nvPr/>
        </p:nvSpPr>
        <p:spPr bwMode="gray">
          <a:xfrm>
            <a:off x="6093621" y="1943444"/>
            <a:ext cx="5578823" cy="1122350"/>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599"/>
              </a:lnSpc>
            </a:pPr>
            <a:r>
              <a:rPr lang="en-US" sz="1399" i="0" dirty="0">
                <a:solidFill>
                  <a:srgbClr val="C7000B"/>
                </a:solidFill>
                <a:latin typeface="Huawei Sans" panose="020C0503030203020204" pitchFamily="34" charset="0"/>
              </a:rPr>
              <a:t>Configure NQA on the core switch to check connectivity between the core switch and the headquarters through the leased line or IPsec VPN, and associate NQA with static routes.</a:t>
            </a:r>
            <a:endParaRPr lang="en-US" altLang="zh-CN" sz="1399" i="0" dirty="0">
              <a:solidFill>
                <a:srgbClr val="C7000B"/>
              </a:solidFill>
              <a:latin typeface="Huawei Sans" panose="020C0503030203020204" pitchFamily="34" charset="0"/>
            </a:endParaRPr>
          </a:p>
        </p:txBody>
      </p:sp>
      <p:sp>
        <p:nvSpPr>
          <p:cNvPr id="94" name="文本框 93"/>
          <p:cNvSpPr txBox="1"/>
          <p:nvPr/>
        </p:nvSpPr>
        <p:spPr bwMode="gray">
          <a:xfrm>
            <a:off x="6095365" y="3589795"/>
            <a:ext cx="5576963" cy="2553548"/>
          </a:xfrm>
          <a:prstGeom prst="rect">
            <a:avLst/>
          </a:prstGeom>
          <a:solidFill>
            <a:srgbClr val="F4FBFE"/>
          </a:solidFill>
          <a:ln>
            <a:solidFill>
              <a:srgbClr val="99DFF9"/>
            </a:solidFill>
          </a:ln>
        </p:spPr>
        <p:txBody>
          <a:bodyPr wrap="square" rtlCol="0">
            <a:spAutoFit/>
          </a:bodyPr>
          <a:lstStyle/>
          <a:p>
            <a:pPr fontAlgn="ctr">
              <a:lnSpc>
                <a:spcPts val="2398"/>
              </a:lnSpc>
            </a:pPr>
            <a:r>
              <a:rPr lang="en-US" sz="1398" dirty="0" err="1">
                <a:solidFill>
                  <a:prstClr val="black"/>
                </a:solidFill>
                <a:latin typeface="Huawei Sans" panose="020C0503030203020204" pitchFamily="34" charset="0"/>
              </a:rPr>
              <a:t>nqa</a:t>
            </a:r>
            <a:r>
              <a:rPr lang="en-US" sz="1398" dirty="0">
                <a:solidFill>
                  <a:prstClr val="black"/>
                </a:solidFill>
                <a:latin typeface="Huawei Sans" panose="020C0503030203020204" pitchFamily="34" charset="0"/>
              </a:rPr>
              <a:t> test-instance </a:t>
            </a:r>
            <a:r>
              <a:rPr lang="en-US" sz="1398" dirty="0" err="1">
                <a:solidFill>
                  <a:prstClr val="black"/>
                </a:solidFill>
                <a:latin typeface="Huawei Sans" panose="020C0503030203020204" pitchFamily="34" charset="0"/>
              </a:rPr>
              <a:t>service_a</a:t>
            </a:r>
            <a:r>
              <a:rPr lang="en-US" sz="1398" dirty="0">
                <a:solidFill>
                  <a:prstClr val="black"/>
                </a:solidFill>
                <a:latin typeface="Huawei Sans" panose="020C0503030203020204" pitchFamily="34" charset="0"/>
              </a:rPr>
              <a:t> </a:t>
            </a:r>
            <a:r>
              <a:rPr lang="en-US" sz="1398" dirty="0" err="1">
                <a:solidFill>
                  <a:prstClr val="black"/>
                </a:solidFill>
                <a:latin typeface="Huawei Sans" panose="020C0503030203020204" pitchFamily="34" charset="0"/>
              </a:rPr>
              <a:t>icmp</a:t>
            </a:r>
            <a:endParaRPr lang="en-US" altLang="zh-CN" sz="1398"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8"/>
              </a:lnSpc>
            </a:pPr>
            <a:r>
              <a:rPr lang="en-US" sz="1398" dirty="0">
                <a:solidFill>
                  <a:prstClr val="black"/>
                </a:solidFill>
                <a:latin typeface="Huawei Sans" panose="020C0503030203020204" pitchFamily="34" charset="0"/>
              </a:rPr>
              <a:t> test-type </a:t>
            </a:r>
            <a:r>
              <a:rPr lang="en-US" sz="1398" dirty="0" err="1">
                <a:solidFill>
                  <a:prstClr val="black"/>
                </a:solidFill>
                <a:latin typeface="Huawei Sans" panose="020C0503030203020204" pitchFamily="34" charset="0"/>
              </a:rPr>
              <a:t>icmp</a:t>
            </a:r>
            <a:endParaRPr lang="en-US" altLang="zh-CN" sz="1398"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8"/>
              </a:lnSpc>
            </a:pPr>
            <a:r>
              <a:rPr lang="en-US" sz="1398" dirty="0">
                <a:solidFill>
                  <a:prstClr val="black"/>
                </a:solidFill>
                <a:latin typeface="Huawei Sans" panose="020C0503030203020204" pitchFamily="34" charset="0"/>
              </a:rPr>
              <a:t> destination-address ipv4 </a:t>
            </a:r>
            <a:r>
              <a:rPr lang="en-US" sz="1398" i="1" dirty="0">
                <a:solidFill>
                  <a:srgbClr val="8BC9A0"/>
                </a:solidFill>
                <a:latin typeface="Huawei Sans" panose="020C0503030203020204" pitchFamily="34" charset="0"/>
              </a:rPr>
              <a:t>Server address for type A services</a:t>
            </a:r>
            <a:endParaRPr lang="en-US" altLang="zh-CN" sz="1398" i="1" dirty="0">
              <a:solidFill>
                <a:srgbClr val="8BC9A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8"/>
              </a:lnSpc>
            </a:pPr>
            <a:r>
              <a:rPr lang="en-US" sz="1398" dirty="0">
                <a:solidFill>
                  <a:prstClr val="black"/>
                </a:solidFill>
                <a:latin typeface="Huawei Sans" panose="020C0503030203020204" pitchFamily="34" charset="0"/>
              </a:rPr>
              <a:t> source-address ipv4 </a:t>
            </a:r>
            <a:r>
              <a:rPr lang="en-US" sz="1398" i="1" dirty="0">
                <a:solidFill>
                  <a:srgbClr val="8BC9A0"/>
                </a:solidFill>
                <a:latin typeface="Huawei Sans" panose="020C0503030203020204" pitchFamily="34" charset="0"/>
              </a:rPr>
              <a:t>IP address of the interface for interconnection between the core switch and the router through the leased line</a:t>
            </a:r>
            <a:endParaRPr lang="en-US" altLang="zh-CN" sz="1398" i="1" dirty="0">
              <a:solidFill>
                <a:srgbClr val="8BC9A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8"/>
              </a:lnSpc>
            </a:pPr>
            <a:r>
              <a:rPr lang="en-US" sz="1398" dirty="0">
                <a:solidFill>
                  <a:prstClr val="black"/>
                </a:solidFill>
                <a:latin typeface="Huawei Sans" panose="020C0503030203020204" pitchFamily="34" charset="0"/>
              </a:rPr>
              <a:t> source-interface </a:t>
            </a:r>
            <a:r>
              <a:rPr lang="en-US" sz="1398" i="1" dirty="0">
                <a:solidFill>
                  <a:srgbClr val="8BC9A0"/>
                </a:solidFill>
                <a:latin typeface="Huawei Sans" panose="020C0503030203020204" pitchFamily="34" charset="0"/>
              </a:rPr>
              <a:t>Interface for interconnection between the core switch and the router through the leased line</a:t>
            </a:r>
            <a:endParaRPr lang="en-US" altLang="zh-CN" sz="1398" i="1" dirty="0">
              <a:solidFill>
                <a:srgbClr val="8BC9A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5" name="矩形 94"/>
          <p:cNvSpPr/>
          <p:nvPr/>
        </p:nvSpPr>
        <p:spPr bwMode="gray">
          <a:xfrm>
            <a:off x="6095366" y="3177760"/>
            <a:ext cx="5326574" cy="307657"/>
          </a:xfrm>
          <a:prstGeom prst="rect">
            <a:avLst/>
          </a:prstGeom>
        </p:spPr>
        <p:txBody>
          <a:bodyPr wrap="square">
            <a:spAutoFit/>
          </a:bodyPr>
          <a:lstStyle/>
          <a:p>
            <a:pPr fontAlgn="ctr"/>
            <a:r>
              <a:rPr lang="en-US" sz="1399" dirty="0">
                <a:latin typeface="Huawei Sans" panose="020C0503030203020204" pitchFamily="34" charset="0"/>
              </a:rPr>
              <a:t>NQA configuration (type A services are used as an example):</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5"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862470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Route Backup Design</a:t>
            </a:r>
            <a:endParaRPr lang="en-US" altLang="zh-CN" dirty="0"/>
          </a:p>
        </p:txBody>
      </p:sp>
      <p:sp>
        <p:nvSpPr>
          <p:cNvPr id="6" name="Freeform 159"/>
          <p:cNvSpPr/>
          <p:nvPr/>
        </p:nvSpPr>
        <p:spPr bwMode="gray">
          <a:xfrm flipH="1">
            <a:off x="2331145" y="1265685"/>
            <a:ext cx="2142753" cy="11200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7958"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730431" y="5643157"/>
            <a:ext cx="497660" cy="407176"/>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205595" y="5643157"/>
            <a:ext cx="497660" cy="407176"/>
          </a:xfrm>
          <a:prstGeom prst="rect">
            <a:avLst/>
          </a:prstGeom>
        </p:spPr>
      </p:pic>
      <p:sp>
        <p:nvSpPr>
          <p:cNvPr id="11" name="Freeform 186"/>
          <p:cNvSpPr>
            <a:spLocks noEditPoints="1"/>
          </p:cNvSpPr>
          <p:nvPr/>
        </p:nvSpPr>
        <p:spPr bwMode="gray">
          <a:xfrm>
            <a:off x="2731540" y="1553981"/>
            <a:ext cx="460123" cy="46143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pic>
        <p:nvPicPr>
          <p:cNvPr id="1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gray">
          <a:xfrm>
            <a:off x="3187638" y="2085495"/>
            <a:ext cx="497660" cy="407176"/>
          </a:xfrm>
          <a:prstGeom prst="rect">
            <a:avLst/>
          </a:prstGeom>
          <a:noFill/>
        </p:spPr>
      </p:pic>
      <p:sp>
        <p:nvSpPr>
          <p:cNvPr id="13" name="矩形 12"/>
          <p:cNvSpPr/>
          <p:nvPr/>
        </p:nvSpPr>
        <p:spPr bwMode="gray">
          <a:xfrm>
            <a:off x="2403493" y="2028092"/>
            <a:ext cx="461806" cy="30765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HQ</a:t>
            </a:r>
            <a:endParaRPr lang="en-US" altLang="zh-CN" sz="1399" dirty="0">
              <a:solidFill>
                <a:schemeClr val="bg1">
                  <a:lumMod val="50000"/>
                </a:schemeClr>
              </a:solidFill>
              <a:latin typeface="Huawei Sans" panose="020C0503030203020204" pitchFamily="34" charset="0"/>
            </a:endParaRPr>
          </a:p>
        </p:txBody>
      </p:sp>
      <p:grpSp>
        <p:nvGrpSpPr>
          <p:cNvPr id="14" name="组合 13"/>
          <p:cNvGrpSpPr/>
          <p:nvPr/>
        </p:nvGrpSpPr>
        <p:grpSpPr bwMode="gray">
          <a:xfrm>
            <a:off x="1733748" y="3759131"/>
            <a:ext cx="907267" cy="768523"/>
            <a:chOff x="699103" y="4370478"/>
            <a:chExt cx="907621" cy="768823"/>
          </a:xfrm>
        </p:grpSpPr>
        <p:grpSp>
          <p:nvGrpSpPr>
            <p:cNvPr id="15" name="组合 262"/>
            <p:cNvGrpSpPr/>
            <p:nvPr/>
          </p:nvGrpSpPr>
          <p:grpSpPr bwMode="gray">
            <a:xfrm>
              <a:off x="759111" y="4658799"/>
              <a:ext cx="394083" cy="480502"/>
              <a:chOff x="6378575" y="2882900"/>
              <a:chExt cx="858950" cy="865188"/>
            </a:xfrm>
            <a:solidFill>
              <a:schemeClr val="bg1">
                <a:lumMod val="50000"/>
              </a:schemeClr>
            </a:solidFill>
          </p:grpSpPr>
          <p:sp>
            <p:nvSpPr>
              <p:cNvPr id="17"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8"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9"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20"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16" name="矩形 15"/>
            <p:cNvSpPr/>
            <p:nvPr/>
          </p:nvSpPr>
          <p:spPr bwMode="gray">
            <a:xfrm>
              <a:off x="699103" y="4370478"/>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21" name="圆角矩形 75"/>
          <p:cNvSpPr/>
          <p:nvPr/>
        </p:nvSpPr>
        <p:spPr bwMode="gray">
          <a:xfrm>
            <a:off x="1691426" y="3716226"/>
            <a:ext cx="3436025" cy="24428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a:stCxn id="12" idx="2"/>
            <a:endCxn id="23" idx="0"/>
          </p:cNvCxnSpPr>
          <p:nvPr/>
        </p:nvCxnSpPr>
        <p:spPr bwMode="gray">
          <a:xfrm flipH="1">
            <a:off x="2979262" y="2492671"/>
            <a:ext cx="457206" cy="1470264"/>
          </a:xfrm>
          <a:prstGeom prst="straightConnector1">
            <a:avLst/>
          </a:prstGeom>
          <a:noFill/>
          <a:ln w="19050" algn="ctr">
            <a:solidFill>
              <a:srgbClr val="EC7061"/>
            </a:solidFill>
            <a:prstDash val="sysDot"/>
            <a:round/>
            <a:headEnd type="triangle" w="med" len="med"/>
            <a:tailEnd type="triangle" w="med" len="med"/>
          </a:ln>
        </p:spPr>
      </p:cxnSp>
      <p:pic>
        <p:nvPicPr>
          <p:cNvPr id="23" name="图片 2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730431" y="3962936"/>
            <a:ext cx="497660" cy="407176"/>
          </a:xfrm>
          <a:prstGeom prst="rect">
            <a:avLst/>
          </a:prstGeom>
        </p:spPr>
      </p:pic>
      <p:pic>
        <p:nvPicPr>
          <p:cNvPr id="24" name="图片 2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205595" y="3953914"/>
            <a:ext cx="497660" cy="407176"/>
          </a:xfrm>
          <a:prstGeom prst="rect">
            <a:avLst/>
          </a:prstGeom>
        </p:spPr>
      </p:pic>
      <p:cxnSp>
        <p:nvCxnSpPr>
          <p:cNvPr id="25" name="直接连接符 24">
            <a:extLst>
              <a:ext uri="{FF2B5EF4-FFF2-40B4-BE49-F238E27FC236}">
                <a16:creationId xmlns:a16="http://schemas.microsoft.com/office/drawing/2014/main" xmlns="" id="{94275FFE-3BE6-4C12-8737-FDFE3456C4A2}"/>
              </a:ext>
            </a:extLst>
          </p:cNvPr>
          <p:cNvCxnSpPr>
            <a:stCxn id="9" idx="0"/>
            <a:endCxn id="36" idx="3"/>
          </p:cNvCxnSpPr>
          <p:nvPr/>
        </p:nvCxnSpPr>
        <p:spPr bwMode="gray">
          <a:xfrm flipV="1">
            <a:off x="2979263" y="5030180"/>
            <a:ext cx="985700" cy="612975"/>
          </a:xfrm>
          <a:prstGeom prst="line">
            <a:avLst/>
          </a:prstGeom>
          <a:noFill/>
          <a:ln w="19050" cap="flat" cmpd="sng" algn="ctr">
            <a:solidFill>
              <a:srgbClr val="00B0F0"/>
            </a:solidFill>
            <a:prstDash val="solid"/>
          </a:ln>
          <a:effectLst/>
        </p:spPr>
      </p:cxnSp>
      <p:cxnSp>
        <p:nvCxnSpPr>
          <p:cNvPr id="26" name="直接连接符 25">
            <a:extLst>
              <a:ext uri="{FF2B5EF4-FFF2-40B4-BE49-F238E27FC236}">
                <a16:creationId xmlns:a16="http://schemas.microsoft.com/office/drawing/2014/main" xmlns="" id="{94275FFE-3BE6-4C12-8737-FDFE3456C4A2}"/>
              </a:ext>
            </a:extLst>
          </p:cNvPr>
          <p:cNvCxnSpPr>
            <a:stCxn id="10" idx="0"/>
            <a:endCxn id="36" idx="1"/>
          </p:cNvCxnSpPr>
          <p:nvPr/>
        </p:nvCxnSpPr>
        <p:spPr bwMode="gray">
          <a:xfrm flipH="1" flipV="1">
            <a:off x="3467304" y="5030180"/>
            <a:ext cx="987123" cy="612975"/>
          </a:xfrm>
          <a:prstGeom prst="line">
            <a:avLst/>
          </a:prstGeom>
          <a:noFill/>
          <a:ln w="19050" cap="flat" cmpd="sng" algn="ctr">
            <a:solidFill>
              <a:srgbClr val="00B0F0"/>
            </a:solidFill>
            <a:prstDash val="solid"/>
          </a:ln>
          <a:effectLst/>
        </p:spPr>
      </p:cxnSp>
      <p:cxnSp>
        <p:nvCxnSpPr>
          <p:cNvPr id="27" name="直接连接符 26">
            <a:extLst>
              <a:ext uri="{FF2B5EF4-FFF2-40B4-BE49-F238E27FC236}">
                <a16:creationId xmlns:a16="http://schemas.microsoft.com/office/drawing/2014/main" xmlns="" id="{94275FFE-3BE6-4C12-8737-FDFE3456C4A2}"/>
              </a:ext>
            </a:extLst>
          </p:cNvPr>
          <p:cNvCxnSpPr>
            <a:stCxn id="36" idx="3"/>
            <a:endCxn id="23" idx="2"/>
          </p:cNvCxnSpPr>
          <p:nvPr/>
        </p:nvCxnSpPr>
        <p:spPr bwMode="gray">
          <a:xfrm flipH="1" flipV="1">
            <a:off x="2979263" y="4370110"/>
            <a:ext cx="985700" cy="660070"/>
          </a:xfrm>
          <a:prstGeom prst="line">
            <a:avLst/>
          </a:prstGeom>
          <a:noFill/>
          <a:ln w="19050" cap="flat" cmpd="sng" algn="ctr">
            <a:solidFill>
              <a:srgbClr val="00B0F0"/>
            </a:solidFill>
            <a:prstDash val="solid"/>
          </a:ln>
          <a:effectLst/>
        </p:spPr>
      </p:cxnSp>
      <p:cxnSp>
        <p:nvCxnSpPr>
          <p:cNvPr id="28" name="直接连接符 27">
            <a:extLst>
              <a:ext uri="{FF2B5EF4-FFF2-40B4-BE49-F238E27FC236}">
                <a16:creationId xmlns:a16="http://schemas.microsoft.com/office/drawing/2014/main" xmlns="" id="{94275FFE-3BE6-4C12-8737-FDFE3456C4A2}"/>
              </a:ext>
            </a:extLst>
          </p:cNvPr>
          <p:cNvCxnSpPr>
            <a:stCxn id="36" idx="1"/>
            <a:endCxn id="24" idx="2"/>
          </p:cNvCxnSpPr>
          <p:nvPr/>
        </p:nvCxnSpPr>
        <p:spPr bwMode="gray">
          <a:xfrm flipV="1">
            <a:off x="3467304" y="4361091"/>
            <a:ext cx="987123" cy="669091"/>
          </a:xfrm>
          <a:prstGeom prst="line">
            <a:avLst/>
          </a:prstGeom>
          <a:noFill/>
          <a:ln w="19050" cap="flat" cmpd="sng" algn="ctr">
            <a:solidFill>
              <a:srgbClr val="00B0F0"/>
            </a:solidFill>
            <a:prstDash val="solid"/>
          </a:ln>
          <a:effectLst/>
        </p:spPr>
      </p:cxnSp>
      <p:sp>
        <p:nvSpPr>
          <p:cNvPr id="29" name="矩形 28"/>
          <p:cNvSpPr/>
          <p:nvPr/>
        </p:nvSpPr>
        <p:spPr bwMode="gray">
          <a:xfrm>
            <a:off x="2387625" y="3154404"/>
            <a:ext cx="934444" cy="523016"/>
          </a:xfrm>
          <a:prstGeom prst="rect">
            <a:avLst/>
          </a:prstGeom>
        </p:spPr>
        <p:txBody>
          <a:bodyPr wrap="square">
            <a:spAutoFit/>
          </a:bodyPr>
          <a:lstStyle/>
          <a:p>
            <a:pPr algn="ct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sp>
        <p:nvSpPr>
          <p:cNvPr id="30" name="Freeform 159"/>
          <p:cNvSpPr/>
          <p:nvPr/>
        </p:nvSpPr>
        <p:spPr bwMode="gray">
          <a:xfrm flipH="1">
            <a:off x="4454425" y="2869605"/>
            <a:ext cx="835658" cy="4368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4458129" y="3008520"/>
            <a:ext cx="831954" cy="307657"/>
          </a:xfrm>
          <a:prstGeom prst="rect">
            <a:avLst/>
          </a:prstGeom>
        </p:spPr>
        <p:txBody>
          <a:bodyPr wrap="none">
            <a:spAutoFit/>
          </a:bodyPr>
          <a:lstStyle/>
          <a:p>
            <a:pPr algn="ctr" fontAlgn="ctr"/>
            <a:r>
              <a:rPr lang="en-US" sz="1399" dirty="0">
                <a:latin typeface="Huawei Sans" panose="020C0503030203020204" pitchFamily="34" charset="0"/>
              </a:rPr>
              <a:t>Internet</a:t>
            </a:r>
          </a:p>
        </p:txBody>
      </p:sp>
      <p:cxnSp>
        <p:nvCxnSpPr>
          <p:cNvPr id="32" name="直接箭头连接符 31"/>
          <p:cNvCxnSpPr>
            <a:stCxn id="31" idx="2"/>
            <a:endCxn id="24" idx="0"/>
          </p:cNvCxnSpPr>
          <p:nvPr/>
        </p:nvCxnSpPr>
        <p:spPr bwMode="gray">
          <a:xfrm flipH="1">
            <a:off x="4454427" y="3316175"/>
            <a:ext cx="419681" cy="637739"/>
          </a:xfrm>
          <a:prstGeom prst="straightConnector1">
            <a:avLst/>
          </a:prstGeom>
          <a:noFill/>
          <a:ln w="19050" algn="ctr">
            <a:solidFill>
              <a:srgbClr val="00B0F0"/>
            </a:solidFill>
            <a:prstDash val="sysDot"/>
            <a:round/>
            <a:headEnd type="triangle" w="med" len="med"/>
            <a:tailEnd type="triangle" w="med" len="med"/>
          </a:ln>
        </p:spPr>
      </p:cxnSp>
      <p:cxnSp>
        <p:nvCxnSpPr>
          <p:cNvPr id="33" name="直接箭头连接符 32"/>
          <p:cNvCxnSpPr>
            <a:stCxn id="12" idx="2"/>
            <a:endCxn id="30" idx="0"/>
          </p:cNvCxnSpPr>
          <p:nvPr/>
        </p:nvCxnSpPr>
        <p:spPr bwMode="gray">
          <a:xfrm>
            <a:off x="3436468" y="2492671"/>
            <a:ext cx="1345616" cy="376934"/>
          </a:xfrm>
          <a:prstGeom prst="straightConnector1">
            <a:avLst/>
          </a:prstGeom>
          <a:noFill/>
          <a:ln w="19050" algn="ctr">
            <a:solidFill>
              <a:srgbClr val="00B0F0"/>
            </a:solidFill>
            <a:prstDash val="sysDot"/>
            <a:round/>
            <a:headEnd type="triangle" w="med" len="med"/>
            <a:tailEnd type="triangle" w="med" len="med"/>
          </a:ln>
        </p:spPr>
      </p:cxnSp>
      <p:sp>
        <p:nvSpPr>
          <p:cNvPr id="34" name="Can 9"/>
          <p:cNvSpPr/>
          <p:nvPr/>
        </p:nvSpPr>
        <p:spPr bwMode="gray">
          <a:xfrm rot="8835177">
            <a:off x="3881921" y="2504894"/>
            <a:ext cx="227671" cy="1502616"/>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bwMode="gray">
          <a:xfrm rot="19560079">
            <a:off x="3811087" y="2836421"/>
            <a:ext cx="369332" cy="792846"/>
          </a:xfrm>
          <a:prstGeom prst="rect">
            <a:avLst/>
          </a:prstGeom>
          <a:noFill/>
        </p:spPr>
        <p:txBody>
          <a:bodyPr vert="eaVert" wrap="none" rtlCol="0">
            <a:spAutoFit/>
          </a:bodyPr>
          <a:lstStyle/>
          <a:p>
            <a:pPr fontAlgn="ctr"/>
            <a:r>
              <a:rPr lang="en-US" sz="1200" dirty="0">
                <a:solidFill>
                  <a:srgbClr val="C7000B"/>
                </a:solidFill>
                <a:latin typeface="Huawei Sans" panose="020C0503030203020204" pitchFamily="34" charset="0"/>
              </a:rPr>
              <a:t>IPsec VPN</a:t>
            </a:r>
          </a:p>
        </p:txBody>
      </p:sp>
      <p:pic>
        <p:nvPicPr>
          <p:cNvPr id="36" name="图片 35" descr="堆叠CE交换机蓝.png"/>
          <p:cNvPicPr>
            <a:picLocks/>
          </p:cNvPicPr>
          <p:nvPr/>
        </p:nvPicPr>
        <p:blipFill>
          <a:blip r:embed="rId6" cstate="print"/>
          <a:stretch>
            <a:fillRect/>
          </a:stretch>
        </p:blipFill>
        <p:spPr bwMode="gray">
          <a:xfrm>
            <a:off x="3467302" y="4826594"/>
            <a:ext cx="497660" cy="407176"/>
          </a:xfrm>
          <a:prstGeom prst="rect">
            <a:avLst/>
          </a:prstGeom>
        </p:spPr>
      </p:pic>
      <p:sp>
        <p:nvSpPr>
          <p:cNvPr id="38" name="矩形 37"/>
          <p:cNvSpPr/>
          <p:nvPr/>
        </p:nvSpPr>
        <p:spPr bwMode="gray">
          <a:xfrm>
            <a:off x="790782" y="2673972"/>
            <a:ext cx="1565842" cy="523016"/>
          </a:xfrm>
          <a:prstGeom prst="rect">
            <a:avLst/>
          </a:prstGeom>
        </p:spPr>
        <p:txBody>
          <a:bodyPr wrap="none">
            <a:spAutoFit/>
          </a:bodyPr>
          <a:lstStyle/>
          <a:p>
            <a:pPr algn="ctr" fontAlgn="ctr"/>
            <a:r>
              <a:rPr lang="en-US" sz="1399" dirty="0">
                <a:latin typeface="Huawei Sans" panose="020C0503030203020204" pitchFamily="34" charset="0"/>
              </a:rPr>
              <a:t>Link aggregation</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399" dirty="0">
                <a:latin typeface="Huawei Sans" panose="020C0503030203020204" pitchFamily="34" charset="0"/>
              </a:rPr>
              <a:t>Logical link</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a:extLst>
              <a:ext uri="{FF2B5EF4-FFF2-40B4-BE49-F238E27FC236}">
                <a16:creationId xmlns:a16="http://schemas.microsoft.com/office/drawing/2014/main" xmlns="" id="{94275FFE-3BE6-4C12-8737-FDFE3456C4A2}"/>
              </a:ext>
            </a:extLst>
          </p:cNvPr>
          <p:cNvCxnSpPr/>
          <p:nvPr/>
        </p:nvCxnSpPr>
        <p:spPr bwMode="gray">
          <a:xfrm flipH="1">
            <a:off x="546335" y="2973620"/>
            <a:ext cx="420499" cy="0"/>
          </a:xfrm>
          <a:prstGeom prst="line">
            <a:avLst/>
          </a:prstGeom>
          <a:noFill/>
          <a:ln w="19050" cap="flat" cmpd="sng" algn="ctr">
            <a:solidFill>
              <a:srgbClr val="00B0F0"/>
            </a:solidFill>
            <a:prstDash val="solid"/>
          </a:ln>
          <a:effectLst/>
        </p:spPr>
      </p:cxnSp>
      <p:sp>
        <p:nvSpPr>
          <p:cNvPr id="40" name="矩形 39"/>
          <p:cNvSpPr/>
          <p:nvPr/>
        </p:nvSpPr>
        <p:spPr bwMode="gray">
          <a:xfrm>
            <a:off x="3954222" y="1180594"/>
            <a:ext cx="1125750" cy="326690"/>
          </a:xfrm>
          <a:prstGeom prst="rect">
            <a:avLst/>
          </a:prstGeom>
          <a:solidFill>
            <a:srgbClr val="8BC9A0"/>
          </a:solidFill>
          <a:ln w="12700" cap="flat" cmpd="sng" algn="ctr">
            <a:solidFill>
              <a:srgbClr val="92D05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921911" y="1208394"/>
            <a:ext cx="1184477" cy="276891"/>
          </a:xfrm>
          <a:prstGeom prst="rect">
            <a:avLst/>
          </a:prstGeom>
          <a:noFill/>
          <a:ln>
            <a:noFill/>
          </a:ln>
        </p:spPr>
        <p:txBody>
          <a:bodyPr wrap="none">
            <a:spAutoFit/>
          </a:bodyPr>
          <a:lstStyle/>
          <a:p>
            <a:pPr algn="ctr" fontAlgn="ctr"/>
            <a:r>
              <a:rPr lang="en-US" sz="1200" dirty="0">
                <a:latin typeface="Huawei Sans" panose="020C0503030203020204" pitchFamily="34" charset="0"/>
              </a:rPr>
              <a:t>Type A service</a:t>
            </a:r>
            <a:endParaRPr lang="en-US" altLang="zh-CN" sz="1200" dirty="0">
              <a:latin typeface="Huawei Sans" panose="020C0503030203020204" pitchFamily="34" charset="0"/>
            </a:endParaRPr>
          </a:p>
        </p:txBody>
      </p:sp>
      <p:sp>
        <p:nvSpPr>
          <p:cNvPr id="52" name="矩形 51"/>
          <p:cNvSpPr/>
          <p:nvPr/>
        </p:nvSpPr>
        <p:spPr bwMode="gray">
          <a:xfrm>
            <a:off x="3954222" y="1830265"/>
            <a:ext cx="1125750" cy="326690"/>
          </a:xfrm>
          <a:prstGeom prst="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3925919" y="1858064"/>
            <a:ext cx="1176465" cy="276891"/>
          </a:xfrm>
          <a:prstGeom prst="rect">
            <a:avLst/>
          </a:prstGeom>
          <a:noFill/>
          <a:ln>
            <a:noFill/>
          </a:ln>
        </p:spPr>
        <p:txBody>
          <a:bodyPr wrap="none">
            <a:spAutoFit/>
          </a:bodyPr>
          <a:lstStyle/>
          <a:p>
            <a:pPr algn="ctr" fontAlgn="ctr"/>
            <a:r>
              <a:rPr lang="en-US" sz="1200" dirty="0">
                <a:latin typeface="Huawei Sans" panose="020C0503030203020204" pitchFamily="34" charset="0"/>
              </a:rPr>
              <a:t>Type B service</a:t>
            </a:r>
            <a:endParaRPr lang="en-US" altLang="zh-CN" sz="1200" dirty="0">
              <a:latin typeface="Huawei Sans" panose="020C0503030203020204" pitchFamily="34" charset="0"/>
            </a:endParaRPr>
          </a:p>
        </p:txBody>
      </p:sp>
      <p:sp>
        <p:nvSpPr>
          <p:cNvPr id="56" name="任意多边形 55"/>
          <p:cNvSpPr/>
          <p:nvPr/>
        </p:nvSpPr>
        <p:spPr bwMode="gray">
          <a:xfrm>
            <a:off x="2244077" y="1279783"/>
            <a:ext cx="1735818" cy="3555500"/>
          </a:xfrm>
          <a:custGeom>
            <a:avLst/>
            <a:gdLst>
              <a:gd name="connsiteX0" fmla="*/ 819190 w 1324015"/>
              <a:gd name="connsiteY0" fmla="*/ 3719294 h 3719294"/>
              <a:gd name="connsiteX1" fmla="*/ 40 w 1324015"/>
              <a:gd name="connsiteY1" fmla="*/ 2881094 h 3719294"/>
              <a:gd name="connsiteX2" fmla="*/ 847765 w 1324015"/>
              <a:gd name="connsiteY2" fmla="*/ 261719 h 3719294"/>
              <a:gd name="connsiteX3" fmla="*/ 1324015 w 1324015"/>
              <a:gd name="connsiteY3" fmla="*/ 71219 h 3719294"/>
              <a:gd name="connsiteX0" fmla="*/ 819190 w 1362115"/>
              <a:gd name="connsiteY0" fmla="*/ 3782653 h 3782653"/>
              <a:gd name="connsiteX1" fmla="*/ 40 w 1362115"/>
              <a:gd name="connsiteY1" fmla="*/ 2944453 h 3782653"/>
              <a:gd name="connsiteX2" fmla="*/ 847765 w 1362115"/>
              <a:gd name="connsiteY2" fmla="*/ 325078 h 3782653"/>
              <a:gd name="connsiteX3" fmla="*/ 1362115 w 1362115"/>
              <a:gd name="connsiteY3" fmla="*/ 20278 h 3782653"/>
              <a:gd name="connsiteX0" fmla="*/ 1038251 w 1581176"/>
              <a:gd name="connsiteY0" fmla="*/ 3780583 h 3780583"/>
              <a:gd name="connsiteX1" fmla="*/ 26 w 1581176"/>
              <a:gd name="connsiteY1" fmla="*/ 2904283 h 3780583"/>
              <a:gd name="connsiteX2" fmla="*/ 1066826 w 1581176"/>
              <a:gd name="connsiteY2" fmla="*/ 323008 h 3780583"/>
              <a:gd name="connsiteX3" fmla="*/ 1581176 w 1581176"/>
              <a:gd name="connsiteY3" fmla="*/ 18208 h 3780583"/>
              <a:gd name="connsiteX0" fmla="*/ 1038288 w 1581213"/>
              <a:gd name="connsiteY0" fmla="*/ 3812056 h 3812056"/>
              <a:gd name="connsiteX1" fmla="*/ 63 w 1581213"/>
              <a:gd name="connsiteY1" fmla="*/ 2935756 h 3812056"/>
              <a:gd name="connsiteX2" fmla="*/ 990663 w 1581213"/>
              <a:gd name="connsiteY2" fmla="*/ 287806 h 3812056"/>
              <a:gd name="connsiteX3" fmla="*/ 1581213 w 1581213"/>
              <a:gd name="connsiteY3" fmla="*/ 49681 h 3812056"/>
              <a:gd name="connsiteX0" fmla="*/ 1171444 w 1714369"/>
              <a:gd name="connsiteY0" fmla="*/ 3812056 h 3812056"/>
              <a:gd name="connsiteX1" fmla="*/ 54 w 1714369"/>
              <a:gd name="connsiteY1" fmla="*/ 2909123 h 3812056"/>
              <a:gd name="connsiteX2" fmla="*/ 1123819 w 1714369"/>
              <a:gd name="connsiteY2" fmla="*/ 287806 h 3812056"/>
              <a:gd name="connsiteX3" fmla="*/ 1714369 w 1714369"/>
              <a:gd name="connsiteY3" fmla="*/ 49681 h 3812056"/>
              <a:gd name="connsiteX0" fmla="*/ 1191830 w 1734755"/>
              <a:gd name="connsiteY0" fmla="*/ 3778831 h 3778831"/>
              <a:gd name="connsiteX1" fmla="*/ 20440 w 1734755"/>
              <a:gd name="connsiteY1" fmla="*/ 2875898 h 3778831"/>
              <a:gd name="connsiteX2" fmla="*/ 531646 w 1734755"/>
              <a:gd name="connsiteY2" fmla="*/ 325603 h 3778831"/>
              <a:gd name="connsiteX3" fmla="*/ 1734755 w 1734755"/>
              <a:gd name="connsiteY3" fmla="*/ 16456 h 3778831"/>
              <a:gd name="connsiteX0" fmla="*/ 1229082 w 1736496"/>
              <a:gd name="connsiteY0" fmla="*/ 3556889 h 3556889"/>
              <a:gd name="connsiteX1" fmla="*/ 22181 w 1736496"/>
              <a:gd name="connsiteY1" fmla="*/ 2875898 h 3556889"/>
              <a:gd name="connsiteX2" fmla="*/ 533387 w 1736496"/>
              <a:gd name="connsiteY2" fmla="*/ 325603 h 3556889"/>
              <a:gd name="connsiteX3" fmla="*/ 1736496 w 1736496"/>
              <a:gd name="connsiteY3" fmla="*/ 16456 h 3556889"/>
              <a:gd name="connsiteX0" fmla="*/ 1229082 w 1736496"/>
              <a:gd name="connsiteY0" fmla="*/ 3556889 h 3556889"/>
              <a:gd name="connsiteX1" fmla="*/ 22181 w 1736496"/>
              <a:gd name="connsiteY1" fmla="*/ 2875898 h 3556889"/>
              <a:gd name="connsiteX2" fmla="*/ 533387 w 1736496"/>
              <a:gd name="connsiteY2" fmla="*/ 325603 h 3556889"/>
              <a:gd name="connsiteX3" fmla="*/ 1736496 w 1736496"/>
              <a:gd name="connsiteY3" fmla="*/ 16456 h 3556889"/>
            </a:gdLst>
            <a:ahLst/>
            <a:cxnLst>
              <a:cxn ang="0">
                <a:pos x="connsiteX0" y="connsiteY0"/>
              </a:cxn>
              <a:cxn ang="0">
                <a:pos x="connsiteX1" y="connsiteY1"/>
              </a:cxn>
              <a:cxn ang="0">
                <a:pos x="connsiteX2" y="connsiteY2"/>
              </a:cxn>
              <a:cxn ang="0">
                <a:pos x="connsiteX3" y="connsiteY3"/>
              </a:cxn>
            </a:cxnLst>
            <a:rect l="l" t="t" r="r" b="b"/>
            <a:pathLst>
              <a:path w="1736496" h="3556889">
                <a:moveTo>
                  <a:pt x="1229082" y="3556889"/>
                </a:moveTo>
                <a:cubicBezTo>
                  <a:pt x="754982" y="3514697"/>
                  <a:pt x="138130" y="3414446"/>
                  <a:pt x="22181" y="2875898"/>
                </a:cubicBezTo>
                <a:cubicBezTo>
                  <a:pt x="-93768" y="2337350"/>
                  <a:pt x="269862" y="806616"/>
                  <a:pt x="533387" y="325603"/>
                </a:cubicBezTo>
                <a:cubicBezTo>
                  <a:pt x="796912" y="-155410"/>
                  <a:pt x="1660296" y="48206"/>
                  <a:pt x="1736496" y="16456"/>
                </a:cubicBezTo>
              </a:path>
            </a:pathLst>
          </a:custGeom>
          <a:noFill/>
          <a:ln w="19050">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59" name="任意多边形 58"/>
          <p:cNvSpPr/>
          <p:nvPr/>
        </p:nvSpPr>
        <p:spPr bwMode="gray">
          <a:xfrm>
            <a:off x="3655399" y="1406913"/>
            <a:ext cx="1182789" cy="3364958"/>
          </a:xfrm>
          <a:custGeom>
            <a:avLst/>
            <a:gdLst>
              <a:gd name="connsiteX0" fmla="*/ 391300 w 1184921"/>
              <a:gd name="connsiteY0" fmla="*/ 3632602 h 3632602"/>
              <a:gd name="connsiteX1" fmla="*/ 1181875 w 1184921"/>
              <a:gd name="connsiteY1" fmla="*/ 2518177 h 3632602"/>
              <a:gd name="connsiteX2" fmla="*/ 134125 w 1184921"/>
              <a:gd name="connsiteY2" fmla="*/ 1060852 h 3632602"/>
              <a:gd name="connsiteX3" fmla="*/ 29350 w 1184921"/>
              <a:gd name="connsiteY3" fmla="*/ 108352 h 3632602"/>
              <a:gd name="connsiteX4" fmla="*/ 277000 w 1184921"/>
              <a:gd name="connsiteY4" fmla="*/ 13102 h 3632602"/>
              <a:gd name="connsiteX0" fmla="*/ 284768 w 1182774"/>
              <a:gd name="connsiteY0" fmla="*/ 3366272 h 3366272"/>
              <a:gd name="connsiteX1" fmla="*/ 1181875 w 1182774"/>
              <a:gd name="connsiteY1" fmla="*/ 2518177 h 3366272"/>
              <a:gd name="connsiteX2" fmla="*/ 134125 w 1182774"/>
              <a:gd name="connsiteY2" fmla="*/ 1060852 h 3366272"/>
              <a:gd name="connsiteX3" fmla="*/ 29350 w 1182774"/>
              <a:gd name="connsiteY3" fmla="*/ 108352 h 3366272"/>
              <a:gd name="connsiteX4" fmla="*/ 277000 w 1182774"/>
              <a:gd name="connsiteY4" fmla="*/ 13102 h 3366272"/>
              <a:gd name="connsiteX0" fmla="*/ 284768 w 1183251"/>
              <a:gd name="connsiteY0" fmla="*/ 3366272 h 3366272"/>
              <a:gd name="connsiteX1" fmla="*/ 1181875 w 1183251"/>
              <a:gd name="connsiteY1" fmla="*/ 2518177 h 3366272"/>
              <a:gd name="connsiteX2" fmla="*/ 134125 w 1183251"/>
              <a:gd name="connsiteY2" fmla="*/ 1060852 h 3366272"/>
              <a:gd name="connsiteX3" fmla="*/ 29350 w 1183251"/>
              <a:gd name="connsiteY3" fmla="*/ 108352 h 3366272"/>
              <a:gd name="connsiteX4" fmla="*/ 277000 w 1183251"/>
              <a:gd name="connsiteY4" fmla="*/ 13102 h 3366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3251" h="3366272">
                <a:moveTo>
                  <a:pt x="284768" y="3366272"/>
                </a:moveTo>
                <a:cubicBezTo>
                  <a:pt x="887918" y="3156537"/>
                  <a:pt x="1206982" y="2902414"/>
                  <a:pt x="1181875" y="2518177"/>
                </a:cubicBezTo>
                <a:cubicBezTo>
                  <a:pt x="1156768" y="2133940"/>
                  <a:pt x="326213" y="1462490"/>
                  <a:pt x="134125" y="1060852"/>
                </a:cubicBezTo>
                <a:cubicBezTo>
                  <a:pt x="-57963" y="659214"/>
                  <a:pt x="5538" y="282977"/>
                  <a:pt x="29350" y="108352"/>
                </a:cubicBezTo>
                <a:cubicBezTo>
                  <a:pt x="53162" y="-66273"/>
                  <a:pt x="240487" y="25802"/>
                  <a:pt x="277000" y="13102"/>
                </a:cubicBezTo>
              </a:path>
            </a:pathLst>
          </a:custGeom>
          <a:noFill/>
          <a:ln w="19050">
            <a:solidFill>
              <a:srgbClr val="8BC9A0"/>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3" name="任意多边形 2"/>
          <p:cNvSpPr/>
          <p:nvPr/>
        </p:nvSpPr>
        <p:spPr bwMode="gray">
          <a:xfrm>
            <a:off x="4011142" y="2202143"/>
            <a:ext cx="1003688" cy="2609016"/>
          </a:xfrm>
          <a:custGeom>
            <a:avLst/>
            <a:gdLst>
              <a:gd name="connsiteX0" fmla="*/ 0 w 1136471"/>
              <a:gd name="connsiteY0" fmla="*/ 2969679 h 2969679"/>
              <a:gd name="connsiteX1" fmla="*/ 1136342 w 1136471"/>
              <a:gd name="connsiteY1" fmla="*/ 2073034 h 2969679"/>
              <a:gd name="connsiteX2" fmla="*/ 79899 w 1136471"/>
              <a:gd name="connsiteY2" fmla="*/ 270867 h 2969679"/>
              <a:gd name="connsiteX3" fmla="*/ 825624 w 1136471"/>
              <a:gd name="connsiteY3" fmla="*/ 40048 h 2969679"/>
              <a:gd name="connsiteX0" fmla="*/ 0 w 1136476"/>
              <a:gd name="connsiteY0" fmla="*/ 2976253 h 2976253"/>
              <a:gd name="connsiteX1" fmla="*/ 1136342 w 1136476"/>
              <a:gd name="connsiteY1" fmla="*/ 2079608 h 2976253"/>
              <a:gd name="connsiteX2" fmla="*/ 79899 w 1136476"/>
              <a:gd name="connsiteY2" fmla="*/ 277441 h 2976253"/>
              <a:gd name="connsiteX3" fmla="*/ 612560 w 1136476"/>
              <a:gd name="connsiteY3" fmla="*/ 37744 h 2976253"/>
              <a:gd name="connsiteX0" fmla="*/ 0 w 1136785"/>
              <a:gd name="connsiteY0" fmla="*/ 2945353 h 2945353"/>
              <a:gd name="connsiteX1" fmla="*/ 1136342 w 1136785"/>
              <a:gd name="connsiteY1" fmla="*/ 2048708 h 2945353"/>
              <a:gd name="connsiteX2" fmla="*/ 142043 w 1136785"/>
              <a:gd name="connsiteY2" fmla="*/ 566137 h 2945353"/>
              <a:gd name="connsiteX3" fmla="*/ 612560 w 1136785"/>
              <a:gd name="connsiteY3" fmla="*/ 6844 h 2945353"/>
              <a:gd name="connsiteX0" fmla="*/ 0 w 1136785"/>
              <a:gd name="connsiteY0" fmla="*/ 2938509 h 2938509"/>
              <a:gd name="connsiteX1" fmla="*/ 1136342 w 1136785"/>
              <a:gd name="connsiteY1" fmla="*/ 2041864 h 2938509"/>
              <a:gd name="connsiteX2" fmla="*/ 142043 w 1136785"/>
              <a:gd name="connsiteY2" fmla="*/ 559293 h 2938509"/>
              <a:gd name="connsiteX3" fmla="*/ 612560 w 1136785"/>
              <a:gd name="connsiteY3" fmla="*/ 0 h 2938509"/>
              <a:gd name="connsiteX0" fmla="*/ 0 w 1021426"/>
              <a:gd name="connsiteY0" fmla="*/ 2938509 h 2938509"/>
              <a:gd name="connsiteX1" fmla="*/ 1020932 w 1021426"/>
              <a:gd name="connsiteY1" fmla="*/ 1828799 h 2938509"/>
              <a:gd name="connsiteX2" fmla="*/ 142043 w 1021426"/>
              <a:gd name="connsiteY2" fmla="*/ 559293 h 2938509"/>
              <a:gd name="connsiteX3" fmla="*/ 612560 w 1021426"/>
              <a:gd name="connsiteY3" fmla="*/ 0 h 2938509"/>
              <a:gd name="connsiteX0" fmla="*/ 0 w 1022009"/>
              <a:gd name="connsiteY0" fmla="*/ 2938509 h 2938509"/>
              <a:gd name="connsiteX1" fmla="*/ 1020932 w 1022009"/>
              <a:gd name="connsiteY1" fmla="*/ 1828799 h 2938509"/>
              <a:gd name="connsiteX2" fmla="*/ 204187 w 1022009"/>
              <a:gd name="connsiteY2" fmla="*/ 532660 h 2938509"/>
              <a:gd name="connsiteX3" fmla="*/ 612560 w 1022009"/>
              <a:gd name="connsiteY3" fmla="*/ 0 h 2938509"/>
              <a:gd name="connsiteX0" fmla="*/ 0 w 870088"/>
              <a:gd name="connsiteY0" fmla="*/ 2894121 h 2894121"/>
              <a:gd name="connsiteX1" fmla="*/ 870011 w 870088"/>
              <a:gd name="connsiteY1" fmla="*/ 1828799 h 2894121"/>
              <a:gd name="connsiteX2" fmla="*/ 53266 w 870088"/>
              <a:gd name="connsiteY2" fmla="*/ 532660 h 2894121"/>
              <a:gd name="connsiteX3" fmla="*/ 461639 w 870088"/>
              <a:gd name="connsiteY3" fmla="*/ 0 h 2894121"/>
              <a:gd name="connsiteX0" fmla="*/ 0 w 870088"/>
              <a:gd name="connsiteY0" fmla="*/ 2894121 h 2894121"/>
              <a:gd name="connsiteX1" fmla="*/ 870011 w 870088"/>
              <a:gd name="connsiteY1" fmla="*/ 1828799 h 2894121"/>
              <a:gd name="connsiteX2" fmla="*/ 53266 w 870088"/>
              <a:gd name="connsiteY2" fmla="*/ 532660 h 2894121"/>
              <a:gd name="connsiteX3" fmla="*/ 461639 w 870088"/>
              <a:gd name="connsiteY3" fmla="*/ 0 h 2894121"/>
              <a:gd name="connsiteX0" fmla="*/ 0 w 1004080"/>
              <a:gd name="connsiteY0" fmla="*/ 2610035 h 2610035"/>
              <a:gd name="connsiteX1" fmla="*/ 1003176 w 1004080"/>
              <a:gd name="connsiteY1" fmla="*/ 1828799 h 2610035"/>
              <a:gd name="connsiteX2" fmla="*/ 186431 w 1004080"/>
              <a:gd name="connsiteY2" fmla="*/ 532660 h 2610035"/>
              <a:gd name="connsiteX3" fmla="*/ 594804 w 1004080"/>
              <a:gd name="connsiteY3" fmla="*/ 0 h 2610035"/>
              <a:gd name="connsiteX0" fmla="*/ 0 w 1004080"/>
              <a:gd name="connsiteY0" fmla="*/ 2610035 h 2610035"/>
              <a:gd name="connsiteX1" fmla="*/ 1003176 w 1004080"/>
              <a:gd name="connsiteY1" fmla="*/ 1828799 h 2610035"/>
              <a:gd name="connsiteX2" fmla="*/ 186431 w 1004080"/>
              <a:gd name="connsiteY2" fmla="*/ 532660 h 2610035"/>
              <a:gd name="connsiteX3" fmla="*/ 594804 w 1004080"/>
              <a:gd name="connsiteY3" fmla="*/ 0 h 2610035"/>
            </a:gdLst>
            <a:ahLst/>
            <a:cxnLst>
              <a:cxn ang="0">
                <a:pos x="connsiteX0" y="connsiteY0"/>
              </a:cxn>
              <a:cxn ang="0">
                <a:pos x="connsiteX1" y="connsiteY1"/>
              </a:cxn>
              <a:cxn ang="0">
                <a:pos x="connsiteX2" y="connsiteY2"/>
              </a:cxn>
              <a:cxn ang="0">
                <a:pos x="connsiteX3" y="connsiteY3"/>
              </a:cxn>
            </a:cxnLst>
            <a:rect l="l" t="t" r="r" b="b"/>
            <a:pathLst>
              <a:path w="1004080" h="2610035">
                <a:moveTo>
                  <a:pt x="0" y="2610035"/>
                </a:moveTo>
                <a:cubicBezTo>
                  <a:pt x="614779" y="2404368"/>
                  <a:pt x="972104" y="2175028"/>
                  <a:pt x="1003176" y="1828799"/>
                </a:cubicBezTo>
                <a:cubicBezTo>
                  <a:pt x="1034248" y="1482570"/>
                  <a:pt x="254493" y="837460"/>
                  <a:pt x="186431" y="532660"/>
                </a:cubicBezTo>
                <a:cubicBezTo>
                  <a:pt x="118369" y="227860"/>
                  <a:pt x="595543" y="381000"/>
                  <a:pt x="594804" y="0"/>
                </a:cubicBezTo>
              </a:path>
            </a:pathLst>
          </a:cu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7" name="任意多边形 6"/>
          <p:cNvSpPr/>
          <p:nvPr/>
        </p:nvSpPr>
        <p:spPr bwMode="gray">
          <a:xfrm>
            <a:off x="2410122" y="1953665"/>
            <a:ext cx="1503403" cy="2821997"/>
          </a:xfrm>
          <a:custGeom>
            <a:avLst/>
            <a:gdLst>
              <a:gd name="connsiteX0" fmla="*/ 882380 w 1397284"/>
              <a:gd name="connsiteY0" fmla="*/ 2982897 h 2982897"/>
              <a:gd name="connsiteX1" fmla="*/ 3490 w 1397284"/>
              <a:gd name="connsiteY1" fmla="*/ 2317072 h 2982897"/>
              <a:gd name="connsiteX2" fmla="*/ 607172 w 1397284"/>
              <a:gd name="connsiteY2" fmla="*/ 435006 h 2982897"/>
              <a:gd name="connsiteX3" fmla="*/ 1397284 w 1397284"/>
              <a:gd name="connsiteY3" fmla="*/ 0 h 2982897"/>
              <a:gd name="connsiteX0" fmla="*/ 891830 w 1406734"/>
              <a:gd name="connsiteY0" fmla="*/ 2982897 h 2982897"/>
              <a:gd name="connsiteX1" fmla="*/ 12940 w 1406734"/>
              <a:gd name="connsiteY1" fmla="*/ 2317072 h 2982897"/>
              <a:gd name="connsiteX2" fmla="*/ 439068 w 1406734"/>
              <a:gd name="connsiteY2" fmla="*/ 328474 h 2982897"/>
              <a:gd name="connsiteX3" fmla="*/ 1406734 w 1406734"/>
              <a:gd name="connsiteY3" fmla="*/ 0 h 2982897"/>
              <a:gd name="connsiteX0" fmla="*/ 986966 w 1501870"/>
              <a:gd name="connsiteY0" fmla="*/ 2982897 h 2982897"/>
              <a:gd name="connsiteX1" fmla="*/ 10422 w 1501870"/>
              <a:gd name="connsiteY1" fmla="*/ 2148396 h 2982897"/>
              <a:gd name="connsiteX2" fmla="*/ 534204 w 1501870"/>
              <a:gd name="connsiteY2" fmla="*/ 328474 h 2982897"/>
              <a:gd name="connsiteX3" fmla="*/ 1501870 w 1501870"/>
              <a:gd name="connsiteY3" fmla="*/ 0 h 2982897"/>
              <a:gd name="connsiteX0" fmla="*/ 1042352 w 1503990"/>
              <a:gd name="connsiteY0" fmla="*/ 2823099 h 2823099"/>
              <a:gd name="connsiteX1" fmla="*/ 12542 w 1503990"/>
              <a:gd name="connsiteY1" fmla="*/ 2148396 h 2823099"/>
              <a:gd name="connsiteX2" fmla="*/ 536324 w 1503990"/>
              <a:gd name="connsiteY2" fmla="*/ 328474 h 2823099"/>
              <a:gd name="connsiteX3" fmla="*/ 1503990 w 1503990"/>
              <a:gd name="connsiteY3" fmla="*/ 0 h 2823099"/>
            </a:gdLst>
            <a:ahLst/>
            <a:cxnLst>
              <a:cxn ang="0">
                <a:pos x="connsiteX0" y="connsiteY0"/>
              </a:cxn>
              <a:cxn ang="0">
                <a:pos x="connsiteX1" y="connsiteY1"/>
              </a:cxn>
              <a:cxn ang="0">
                <a:pos x="connsiteX2" y="connsiteY2"/>
              </a:cxn>
              <a:cxn ang="0">
                <a:pos x="connsiteX3" y="connsiteY3"/>
              </a:cxn>
            </a:cxnLst>
            <a:rect l="l" t="t" r="r" b="b"/>
            <a:pathLst>
              <a:path w="1503990" h="2823099">
                <a:moveTo>
                  <a:pt x="1042352" y="2823099"/>
                </a:moveTo>
                <a:cubicBezTo>
                  <a:pt x="625841" y="2702510"/>
                  <a:pt x="96880" y="2564167"/>
                  <a:pt x="12542" y="2148396"/>
                </a:cubicBezTo>
                <a:cubicBezTo>
                  <a:pt x="-71796" y="1732625"/>
                  <a:pt x="287749" y="686540"/>
                  <a:pt x="536324" y="328474"/>
                </a:cubicBezTo>
                <a:cubicBezTo>
                  <a:pt x="784899" y="-29592"/>
                  <a:pt x="1225083" y="24413"/>
                  <a:pt x="1503990" y="0"/>
                </a:cubicBezTo>
              </a:path>
            </a:pathLst>
          </a:custGeom>
          <a:noFill/>
          <a:ln w="19050">
            <a:solidFill>
              <a:srgbClr val="EC7061"/>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cxnSp>
        <p:nvCxnSpPr>
          <p:cNvPr id="47" name="直接连接符 46">
            <a:extLst>
              <a:ext uri="{FF2B5EF4-FFF2-40B4-BE49-F238E27FC236}">
                <a16:creationId xmlns:a16="http://schemas.microsoft.com/office/drawing/2014/main" xmlns="" id="{94275FFE-3BE6-4C12-8737-FDFE3456C4A2}"/>
              </a:ext>
            </a:extLst>
          </p:cNvPr>
          <p:cNvCxnSpPr/>
          <p:nvPr/>
        </p:nvCxnSpPr>
        <p:spPr bwMode="gray">
          <a:xfrm>
            <a:off x="6093620" y="1339332"/>
            <a:ext cx="603446" cy="0"/>
          </a:xfrm>
          <a:prstGeom prst="line">
            <a:avLst/>
          </a:prstGeom>
          <a:noFill/>
          <a:ln w="19050">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7" name="矩形 56"/>
          <p:cNvSpPr/>
          <p:nvPr/>
        </p:nvSpPr>
        <p:spPr bwMode="gray">
          <a:xfrm>
            <a:off x="6715349" y="1100687"/>
            <a:ext cx="1255433" cy="461485"/>
          </a:xfrm>
          <a:prstGeom prst="rect">
            <a:avLst/>
          </a:prstGeom>
        </p:spPr>
        <p:txBody>
          <a:bodyPr wrap="square">
            <a:spAutoFit/>
          </a:bodyPr>
          <a:lstStyle/>
          <a:p>
            <a:pPr fontAlgn="ctr"/>
            <a:r>
              <a:rPr lang="en-US" sz="1200" dirty="0">
                <a:latin typeface="Huawei Sans" panose="020C0503030203020204" pitchFamily="34" charset="0"/>
              </a:rPr>
              <a:t>Active path of type A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a:extLst>
              <a:ext uri="{FF2B5EF4-FFF2-40B4-BE49-F238E27FC236}">
                <a16:creationId xmlns:a16="http://schemas.microsoft.com/office/drawing/2014/main" xmlns="" id="{94275FFE-3BE6-4C12-8737-FDFE3456C4A2}"/>
              </a:ext>
            </a:extLst>
          </p:cNvPr>
          <p:cNvCxnSpPr/>
          <p:nvPr/>
        </p:nvCxnSpPr>
        <p:spPr bwMode="gray">
          <a:xfrm>
            <a:off x="6093620" y="1710678"/>
            <a:ext cx="603446" cy="0"/>
          </a:xfrm>
          <a:prstGeom prst="line">
            <a:avLst/>
          </a:prstGeom>
          <a:noFill/>
          <a:ln w="19050">
            <a:solidFill>
              <a:srgbClr val="8BC9A0"/>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8" name="矩形 57"/>
          <p:cNvSpPr/>
          <p:nvPr/>
        </p:nvSpPr>
        <p:spPr bwMode="gray">
          <a:xfrm>
            <a:off x="6715349" y="1537317"/>
            <a:ext cx="1423675" cy="461485"/>
          </a:xfrm>
          <a:prstGeom prst="rect">
            <a:avLst/>
          </a:prstGeom>
        </p:spPr>
        <p:txBody>
          <a:bodyPr wrap="square">
            <a:spAutoFit/>
          </a:bodyPr>
          <a:lstStyle/>
          <a:p>
            <a:pPr fontAlgn="ctr"/>
            <a:r>
              <a:rPr lang="en-US" sz="1200" dirty="0">
                <a:latin typeface="Huawei Sans" panose="020C0503030203020204" pitchFamily="34" charset="0"/>
              </a:rPr>
              <a:t>Standby path of type A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a:extLst>
              <a:ext uri="{FF2B5EF4-FFF2-40B4-BE49-F238E27FC236}">
                <a16:creationId xmlns:a16="http://schemas.microsoft.com/office/drawing/2014/main" xmlns="" id="{94275FFE-3BE6-4C12-8737-FDFE3456C4A2}"/>
              </a:ext>
            </a:extLst>
          </p:cNvPr>
          <p:cNvCxnSpPr/>
          <p:nvPr/>
        </p:nvCxnSpPr>
        <p:spPr bwMode="gray">
          <a:xfrm>
            <a:off x="8552231" y="1372368"/>
            <a:ext cx="603446" cy="0"/>
          </a:xfrm>
          <a:prstGeom prst="line">
            <a:avLst/>
          </a:pr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0" name="矩形 59"/>
          <p:cNvSpPr/>
          <p:nvPr/>
        </p:nvSpPr>
        <p:spPr bwMode="gray">
          <a:xfrm>
            <a:off x="9155679" y="1100687"/>
            <a:ext cx="1416253" cy="461485"/>
          </a:xfrm>
          <a:prstGeom prst="rect">
            <a:avLst/>
          </a:prstGeom>
        </p:spPr>
        <p:txBody>
          <a:bodyPr wrap="square">
            <a:spAutoFit/>
          </a:bodyPr>
          <a:lstStyle/>
          <a:p>
            <a:pPr fontAlgn="ctr"/>
            <a:r>
              <a:rPr lang="en-US" sz="1200" dirty="0">
                <a:latin typeface="Huawei Sans" panose="020C0503030203020204" pitchFamily="34" charset="0"/>
              </a:rPr>
              <a:t>Active path of type B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连接符 52">
            <a:extLst>
              <a:ext uri="{FF2B5EF4-FFF2-40B4-BE49-F238E27FC236}">
                <a16:creationId xmlns:a16="http://schemas.microsoft.com/office/drawing/2014/main" xmlns="" id="{94275FFE-3BE6-4C12-8737-FDFE3456C4A2}"/>
              </a:ext>
            </a:extLst>
          </p:cNvPr>
          <p:cNvCxnSpPr/>
          <p:nvPr/>
        </p:nvCxnSpPr>
        <p:spPr bwMode="gray">
          <a:xfrm>
            <a:off x="8552231" y="1724181"/>
            <a:ext cx="603446" cy="0"/>
          </a:xfrm>
          <a:prstGeom prst="line">
            <a:avLst/>
          </a:prstGeom>
          <a:noFill/>
          <a:ln w="19050">
            <a:solidFill>
              <a:srgbClr val="EC7061"/>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1" name="矩形 60"/>
          <p:cNvSpPr/>
          <p:nvPr/>
        </p:nvSpPr>
        <p:spPr bwMode="gray">
          <a:xfrm>
            <a:off x="9155679" y="1537317"/>
            <a:ext cx="1416253" cy="461485"/>
          </a:xfrm>
          <a:prstGeom prst="rect">
            <a:avLst/>
          </a:prstGeom>
        </p:spPr>
        <p:txBody>
          <a:bodyPr wrap="square">
            <a:spAutoFit/>
          </a:bodyPr>
          <a:lstStyle/>
          <a:p>
            <a:pPr fontAlgn="ctr"/>
            <a:r>
              <a:rPr lang="en-US" sz="1200" dirty="0">
                <a:latin typeface="Huawei Sans" panose="020C0503030203020204" pitchFamily="34" charset="0"/>
              </a:rPr>
              <a:t>Standby path of type B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6093620" y="2095706"/>
            <a:ext cx="5647706" cy="1393852"/>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599"/>
              </a:lnSpc>
            </a:pPr>
            <a:r>
              <a:rPr lang="en-US" sz="1399" i="0" dirty="0">
                <a:solidFill>
                  <a:srgbClr val="C7000B"/>
                </a:solidFill>
                <a:latin typeface="Huawei Sans" panose="020C0503030203020204" pitchFamily="34" charset="0"/>
              </a:rPr>
              <a:t>On the core switches, the routes to type A and type B services are destined for different egress devices and carried by different links. Floating routes are configured so that the two egress devices to back up each other.</a:t>
            </a:r>
            <a:endParaRPr lang="en-US" altLang="zh-CN" sz="1399" i="0" dirty="0">
              <a:solidFill>
                <a:srgbClr val="C7000B"/>
              </a:solidFill>
              <a:latin typeface="Huawei Sans" panose="020C0503030203020204" pitchFamily="34" charset="0"/>
            </a:endParaRPr>
          </a:p>
        </p:txBody>
      </p:sp>
      <p:sp>
        <p:nvSpPr>
          <p:cNvPr id="70" name="文本框 69"/>
          <p:cNvSpPr txBox="1"/>
          <p:nvPr/>
        </p:nvSpPr>
        <p:spPr bwMode="gray">
          <a:xfrm>
            <a:off x="6095366" y="3941402"/>
            <a:ext cx="5645962" cy="2245892"/>
          </a:xfrm>
          <a:prstGeom prst="rect">
            <a:avLst/>
          </a:prstGeom>
          <a:solidFill>
            <a:srgbClr val="F4FBFE"/>
          </a:solidFill>
          <a:ln>
            <a:solidFill>
              <a:srgbClr val="99DFF9"/>
            </a:solidFill>
          </a:ln>
        </p:spPr>
        <p:txBody>
          <a:bodyPr wrap="square" rtlCol="0">
            <a:spAutoFit/>
          </a:bodyPr>
          <a:lstStyle/>
          <a:p>
            <a:pPr fontAlgn="ctr">
              <a:lnSpc>
                <a:spcPts val="2398"/>
              </a:lnSpc>
            </a:pPr>
            <a:r>
              <a:rPr lang="en-US" sz="1398" dirty="0" err="1">
                <a:latin typeface="Huawei Sans" panose="020C0503030203020204" pitchFamily="34" charset="0"/>
              </a:rPr>
              <a:t>ip</a:t>
            </a:r>
            <a:r>
              <a:rPr lang="en-US" sz="1398" dirty="0">
                <a:latin typeface="Huawei Sans" panose="020C0503030203020204" pitchFamily="34" charset="0"/>
              </a:rPr>
              <a:t> route-static </a:t>
            </a:r>
            <a:r>
              <a:rPr lang="en-US" sz="1398" i="1" dirty="0">
                <a:solidFill>
                  <a:srgbClr val="8BC9A0"/>
                </a:solidFill>
                <a:latin typeface="Huawei Sans" panose="020C0503030203020204" pitchFamily="34" charset="0"/>
              </a:rPr>
              <a:t>IP address of type A service mask A</a:t>
            </a:r>
            <a:r>
              <a:rPr lang="en-US" sz="1398" dirty="0">
                <a:latin typeface="Huawei Sans" panose="020C0503030203020204" pitchFamily="34" charset="0"/>
              </a:rPr>
              <a:t> track </a:t>
            </a:r>
            <a:r>
              <a:rPr lang="en-US" sz="1398" i="1" dirty="0" err="1">
                <a:solidFill>
                  <a:srgbClr val="8BC9A0"/>
                </a:solidFill>
                <a:latin typeface="Huawei Sans" panose="020C0503030203020204" pitchFamily="34" charset="0"/>
              </a:rPr>
              <a:t>nqa</a:t>
            </a:r>
            <a:r>
              <a:rPr lang="en-US" sz="1398" i="1" dirty="0">
                <a:solidFill>
                  <a:srgbClr val="8BC9A0"/>
                </a:solidFill>
                <a:latin typeface="Huawei Sans" panose="020C0503030203020204" pitchFamily="34" charset="0"/>
              </a:rPr>
              <a:t> </a:t>
            </a:r>
            <a:r>
              <a:rPr lang="en-US" sz="1398" i="1" dirty="0" err="1">
                <a:solidFill>
                  <a:srgbClr val="8BC9A0"/>
                </a:solidFill>
                <a:latin typeface="Huawei Sans" panose="020C0503030203020204" pitchFamily="34" charset="0"/>
              </a:rPr>
              <a:t>service_a</a:t>
            </a:r>
            <a:r>
              <a:rPr lang="en-US" sz="1398" i="1" dirty="0">
                <a:solidFill>
                  <a:srgbClr val="8BC9A0"/>
                </a:solidFill>
                <a:latin typeface="Huawei Sans" panose="020C0503030203020204" pitchFamily="34" charset="0"/>
              </a:rPr>
              <a:t> </a:t>
            </a:r>
            <a:r>
              <a:rPr lang="en-US" sz="1398" i="1" dirty="0" err="1">
                <a:solidFill>
                  <a:srgbClr val="8BC9A0"/>
                </a:solidFill>
                <a:latin typeface="Huawei Sans" panose="020C0503030203020204" pitchFamily="34" charset="0"/>
              </a:rPr>
              <a:t>icmp</a:t>
            </a:r>
            <a:endParaRPr lang="en-US" altLang="zh-CN" sz="1398" i="1" dirty="0">
              <a:solidFill>
                <a:srgbClr val="8BC9A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8"/>
              </a:lnSpc>
            </a:pPr>
            <a:r>
              <a:rPr lang="en-US" sz="1398" dirty="0" err="1">
                <a:latin typeface="Huawei Sans" panose="020C0503030203020204" pitchFamily="34" charset="0"/>
              </a:rPr>
              <a:t>ip</a:t>
            </a:r>
            <a:r>
              <a:rPr lang="en-US" sz="1398" dirty="0">
                <a:latin typeface="Huawei Sans" panose="020C0503030203020204" pitchFamily="34" charset="0"/>
              </a:rPr>
              <a:t> route-static </a:t>
            </a:r>
            <a:r>
              <a:rPr lang="en-US" sz="1398" i="1" dirty="0">
                <a:solidFill>
                  <a:srgbClr val="8BC9A0"/>
                </a:solidFill>
                <a:latin typeface="Huawei Sans" panose="020C0503030203020204" pitchFamily="34" charset="0"/>
              </a:rPr>
              <a:t>IP address of type A service mask B</a:t>
            </a:r>
          </a:p>
          <a:p>
            <a:pPr fontAlgn="ctr">
              <a:lnSpc>
                <a:spcPts val="2398"/>
              </a:lnSpc>
            </a:pPr>
            <a:endParaRPr lang="en-US" altLang="zh-CN" sz="1398" i="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8"/>
              </a:lnSpc>
            </a:pPr>
            <a:r>
              <a:rPr lang="en-US" sz="1398" dirty="0" err="1">
                <a:latin typeface="Huawei Sans" panose="020C0503030203020204" pitchFamily="34" charset="0"/>
              </a:rPr>
              <a:t>ip</a:t>
            </a:r>
            <a:r>
              <a:rPr lang="en-US" sz="1398" dirty="0">
                <a:latin typeface="Huawei Sans" panose="020C0503030203020204" pitchFamily="34" charset="0"/>
              </a:rPr>
              <a:t> route-static </a:t>
            </a:r>
            <a:r>
              <a:rPr lang="en-US" sz="1398" i="1" dirty="0">
                <a:solidFill>
                  <a:srgbClr val="C7000B"/>
                </a:solidFill>
                <a:latin typeface="Huawei Sans" panose="020C0503030203020204" pitchFamily="34" charset="0"/>
              </a:rPr>
              <a:t>IP address of type B service mask B </a:t>
            </a:r>
            <a:r>
              <a:rPr lang="en-US" sz="1398" dirty="0">
                <a:latin typeface="Huawei Sans" panose="020C0503030203020204" pitchFamily="34" charset="0"/>
              </a:rPr>
              <a:t>track </a:t>
            </a:r>
            <a:r>
              <a:rPr lang="en-US" sz="1398" i="1" dirty="0" err="1">
                <a:solidFill>
                  <a:srgbClr val="C7000B"/>
                </a:solidFill>
                <a:latin typeface="Huawei Sans" panose="020C0503030203020204" pitchFamily="34" charset="0"/>
              </a:rPr>
              <a:t>nqa</a:t>
            </a:r>
            <a:r>
              <a:rPr lang="en-US" sz="1398" i="1" dirty="0">
                <a:solidFill>
                  <a:srgbClr val="C7000B"/>
                </a:solidFill>
                <a:latin typeface="Huawei Sans" panose="020C0503030203020204" pitchFamily="34" charset="0"/>
              </a:rPr>
              <a:t> </a:t>
            </a:r>
            <a:r>
              <a:rPr lang="en-US" sz="1398" i="1" dirty="0" err="1">
                <a:solidFill>
                  <a:srgbClr val="C7000B"/>
                </a:solidFill>
                <a:latin typeface="Huawei Sans" panose="020C0503030203020204" pitchFamily="34" charset="0"/>
              </a:rPr>
              <a:t>service_b</a:t>
            </a:r>
            <a:r>
              <a:rPr lang="en-US" sz="1398" i="1" dirty="0">
                <a:solidFill>
                  <a:srgbClr val="C7000B"/>
                </a:solidFill>
                <a:latin typeface="Huawei Sans" panose="020C0503030203020204" pitchFamily="34" charset="0"/>
              </a:rPr>
              <a:t> </a:t>
            </a:r>
            <a:r>
              <a:rPr lang="en-US" sz="1398" i="1" dirty="0" err="1">
                <a:solidFill>
                  <a:srgbClr val="C7000B"/>
                </a:solidFill>
                <a:latin typeface="Huawei Sans" panose="020C0503030203020204" pitchFamily="34" charset="0"/>
              </a:rPr>
              <a:t>icmp</a:t>
            </a:r>
            <a:endParaRPr lang="en-US" altLang="zh-CN" sz="1398" i="1" dirty="0">
              <a:solidFill>
                <a:srgbClr val="C7000B"/>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8"/>
              </a:lnSpc>
            </a:pPr>
            <a:r>
              <a:rPr lang="en-US" sz="1398" dirty="0" err="1">
                <a:latin typeface="Huawei Sans" panose="020C0503030203020204" pitchFamily="34" charset="0"/>
              </a:rPr>
              <a:t>ip</a:t>
            </a:r>
            <a:r>
              <a:rPr lang="en-US" sz="1398" dirty="0">
                <a:latin typeface="Huawei Sans" panose="020C0503030203020204" pitchFamily="34" charset="0"/>
              </a:rPr>
              <a:t> route-static </a:t>
            </a:r>
            <a:r>
              <a:rPr lang="en-US" sz="1398" i="1" dirty="0">
                <a:solidFill>
                  <a:srgbClr val="C7000B"/>
                </a:solidFill>
                <a:latin typeface="Huawei Sans" panose="020C0503030203020204" pitchFamily="34" charset="0"/>
              </a:rPr>
              <a:t>IP address of type B service mask A</a:t>
            </a:r>
          </a:p>
        </p:txBody>
      </p:sp>
      <p:sp>
        <p:nvSpPr>
          <p:cNvPr id="71" name="矩形 70"/>
          <p:cNvSpPr/>
          <p:nvPr/>
        </p:nvSpPr>
        <p:spPr bwMode="gray">
          <a:xfrm>
            <a:off x="6095366" y="3553426"/>
            <a:ext cx="5787194" cy="307657"/>
          </a:xfrm>
          <a:prstGeom prst="rect">
            <a:avLst/>
          </a:prstGeom>
        </p:spPr>
        <p:txBody>
          <a:bodyPr wrap="square">
            <a:spAutoFit/>
          </a:bodyPr>
          <a:lstStyle/>
          <a:p>
            <a:pPr fontAlgn="ctr"/>
            <a:r>
              <a:rPr lang="en-US" sz="1399" dirty="0">
                <a:latin typeface="Huawei Sans" panose="020C0503030203020204" pitchFamily="34" charset="0"/>
              </a:rPr>
              <a:t>Association between static routes and NQA on core switches:</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bwMode="gray">
          <a:xfrm>
            <a:off x="2862379" y="4242028"/>
            <a:ext cx="251902" cy="251902"/>
          </a:xfrm>
          <a:prstGeom prst="ellipse">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a:solidFill>
                  <a:prstClr val="white"/>
                </a:solidFill>
                <a:latin typeface="Huawei Sans" panose="020C0503030203020204" pitchFamily="34" charset="0"/>
              </a:rPr>
              <a:t>A</a:t>
            </a:r>
            <a:endParaRPr lang="en-US" altLang="zh-CN"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4289339" y="4242028"/>
            <a:ext cx="251902" cy="25190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399" b="1" dirty="0">
                <a:solidFill>
                  <a:prstClr val="white"/>
                </a:solidFill>
                <a:latin typeface="Huawei Sans" panose="020C0503030203020204" pitchFamily="34" charset="0"/>
              </a:rPr>
              <a:t>B</a:t>
            </a:r>
            <a:endParaRPr lang="en-US" altLang="zh-CN" sz="1399"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64"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4131747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Migration Solution (1)</a:t>
            </a:r>
            <a:endParaRPr lang="en-US" altLang="zh-CN" dirty="0"/>
          </a:p>
        </p:txBody>
      </p:sp>
      <p:sp>
        <p:nvSpPr>
          <p:cNvPr id="51" name="文本占位符 3"/>
          <p:cNvSpPr>
            <a:spLocks noGrp="1"/>
          </p:cNvSpPr>
          <p:nvPr>
            <p:ph type="body" sz="quarter" idx="10"/>
          </p:nvPr>
        </p:nvSpPr>
        <p:spPr bwMode="gray">
          <a:xfrm>
            <a:off x="6094176" y="1052514"/>
            <a:ext cx="5654912" cy="4875042"/>
          </a:xfrm>
        </p:spPr>
        <p:txBody>
          <a:bodyPr/>
          <a:lstStyle/>
          <a:p>
            <a:r>
              <a:rPr lang="en-US" sz="1599" dirty="0"/>
              <a:t>Perform the following steps to migrate the original network to the target network (overview):</a:t>
            </a:r>
            <a:endParaRPr lang="en-US" altLang="zh-CN" sz="1599" dirty="0">
              <a:sym typeface="Huawei Sans" panose="020C0503030203020204" pitchFamily="34" charset="0"/>
            </a:endParaRPr>
          </a:p>
          <a:p>
            <a:pPr lvl="1"/>
            <a:r>
              <a:rPr lang="en-US" sz="1399" dirty="0"/>
              <a:t>Deploy a new egress router and connect it to the Internet. Establish an IPsec VPN and configure routes.</a:t>
            </a:r>
            <a:endParaRPr lang="en-US" altLang="zh-CN" sz="1399" dirty="0">
              <a:sym typeface="Huawei Sans" panose="020C0503030203020204" pitchFamily="34" charset="0"/>
            </a:endParaRPr>
          </a:p>
          <a:p>
            <a:pPr lvl="1"/>
            <a:r>
              <a:rPr lang="en-US" sz="1399" dirty="0"/>
              <a:t>Deploy two new core switches, establish the CSS and routes, and configure inter-chassis aggregation between the core switches and egress routers. In this case, the core switches are not connected to the aggregation switch.</a:t>
            </a:r>
            <a:endParaRPr lang="en-US" altLang="zh-CN" sz="1399" dirty="0">
              <a:sym typeface="Huawei Sans" panose="020C0503030203020204" pitchFamily="34" charset="0"/>
            </a:endParaRPr>
          </a:p>
          <a:p>
            <a:pPr lvl="1"/>
            <a:r>
              <a:rPr lang="en-US" sz="1399" dirty="0"/>
              <a:t>Disconnect the original core switches from uplink and downlink devices, and connect the aggregation switch to the new core switches.</a:t>
            </a:r>
            <a:endParaRPr lang="en-US" altLang="zh-CN" sz="1399" dirty="0">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34495" y="4490257"/>
            <a:ext cx="497660" cy="407176"/>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22032" y="4490257"/>
            <a:ext cx="497660" cy="407176"/>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8264" y="3132527"/>
            <a:ext cx="497660" cy="407176"/>
          </a:xfrm>
          <a:prstGeom prst="rect">
            <a:avLst/>
          </a:prstGeom>
        </p:spPr>
      </p:pic>
      <p:grpSp>
        <p:nvGrpSpPr>
          <p:cNvPr id="8" name="组合 7"/>
          <p:cNvGrpSpPr/>
          <p:nvPr/>
        </p:nvGrpSpPr>
        <p:grpSpPr bwMode="gray">
          <a:xfrm>
            <a:off x="1651087" y="2928724"/>
            <a:ext cx="907267" cy="768523"/>
            <a:chOff x="699103" y="4370478"/>
            <a:chExt cx="907621" cy="768823"/>
          </a:xfrm>
        </p:grpSpPr>
        <p:grpSp>
          <p:nvGrpSpPr>
            <p:cNvPr id="9" name="组合 262"/>
            <p:cNvGrpSpPr/>
            <p:nvPr/>
          </p:nvGrpSpPr>
          <p:grpSpPr bwMode="gray">
            <a:xfrm>
              <a:off x="759111" y="4658799"/>
              <a:ext cx="394083" cy="480502"/>
              <a:chOff x="6378575" y="2882900"/>
              <a:chExt cx="858950" cy="865188"/>
            </a:xfrm>
            <a:solidFill>
              <a:schemeClr val="bg1">
                <a:lumMod val="50000"/>
              </a:schemeClr>
            </a:solidFill>
          </p:grpSpPr>
          <p:sp>
            <p:nvSpPr>
              <p:cNvPr id="11"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2"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3"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4"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10" name="矩形 9"/>
            <p:cNvSpPr/>
            <p:nvPr/>
          </p:nvSpPr>
          <p:spPr bwMode="gray">
            <a:xfrm>
              <a:off x="699103" y="4370478"/>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15" name="圆角矩形 75"/>
          <p:cNvSpPr/>
          <p:nvPr/>
        </p:nvSpPr>
        <p:spPr bwMode="gray">
          <a:xfrm>
            <a:off x="1638361" y="2885818"/>
            <a:ext cx="2910804" cy="21542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xmlns="" id="{94275FFE-3BE6-4C12-8737-FDFE3456C4A2}"/>
              </a:ext>
            </a:extLst>
          </p:cNvPr>
          <p:cNvCxnSpPr>
            <a:stCxn id="19" idx="0"/>
            <a:endCxn id="7" idx="2"/>
          </p:cNvCxnSpPr>
          <p:nvPr/>
        </p:nvCxnSpPr>
        <p:spPr bwMode="gray">
          <a:xfrm flipV="1">
            <a:off x="3027094" y="3539704"/>
            <a:ext cx="0" cy="314583"/>
          </a:xfrm>
          <a:prstGeom prst="line">
            <a:avLst/>
          </a:prstGeom>
          <a:noFill/>
          <a:ln w="19050" cap="flat" cmpd="sng" algn="ctr">
            <a:solidFill>
              <a:schemeClr val="bg1">
                <a:lumMod val="50000"/>
              </a:schemeClr>
            </a:solidFill>
            <a:prstDash val="solid"/>
          </a:ln>
          <a:effectLst/>
        </p:spPr>
      </p:cxnSp>
      <p:cxnSp>
        <p:nvCxnSpPr>
          <p:cNvPr id="17" name="直接连接符 16">
            <a:extLst>
              <a:ext uri="{FF2B5EF4-FFF2-40B4-BE49-F238E27FC236}">
                <a16:creationId xmlns:a16="http://schemas.microsoft.com/office/drawing/2014/main" xmlns="" id="{94275FFE-3BE6-4C12-8737-FDFE3456C4A2}"/>
              </a:ext>
            </a:extLst>
          </p:cNvPr>
          <p:cNvCxnSpPr>
            <a:stCxn id="5" idx="0"/>
            <a:endCxn id="19" idx="0"/>
          </p:cNvCxnSpPr>
          <p:nvPr/>
        </p:nvCxnSpPr>
        <p:spPr bwMode="gray">
          <a:xfrm flipV="1">
            <a:off x="2183326" y="3854286"/>
            <a:ext cx="843768" cy="635970"/>
          </a:xfrm>
          <a:prstGeom prst="line">
            <a:avLst/>
          </a:prstGeom>
          <a:noFill/>
          <a:ln w="19050" cap="flat" cmpd="sng" algn="ctr">
            <a:solidFill>
              <a:schemeClr val="bg1">
                <a:lumMod val="50000"/>
              </a:schemeClr>
            </a:solidFill>
            <a:prstDash val="solid"/>
          </a:ln>
          <a:effectLst/>
        </p:spPr>
      </p:cxnSp>
      <p:cxnSp>
        <p:nvCxnSpPr>
          <p:cNvPr id="18" name="直接连接符 17">
            <a:extLst>
              <a:ext uri="{FF2B5EF4-FFF2-40B4-BE49-F238E27FC236}">
                <a16:creationId xmlns:a16="http://schemas.microsoft.com/office/drawing/2014/main" xmlns="" id="{94275FFE-3BE6-4C12-8737-FDFE3456C4A2}"/>
              </a:ext>
            </a:extLst>
          </p:cNvPr>
          <p:cNvCxnSpPr>
            <a:stCxn id="6" idx="0"/>
            <a:endCxn id="19" idx="0"/>
          </p:cNvCxnSpPr>
          <p:nvPr/>
        </p:nvCxnSpPr>
        <p:spPr bwMode="gray">
          <a:xfrm flipH="1" flipV="1">
            <a:off x="3027094" y="3854286"/>
            <a:ext cx="843768" cy="635970"/>
          </a:xfrm>
          <a:prstGeom prst="line">
            <a:avLst/>
          </a:prstGeom>
          <a:noFill/>
          <a:ln w="19050" cap="flat" cmpd="sng" algn="ctr">
            <a:solidFill>
              <a:schemeClr val="bg1">
                <a:lumMod val="50000"/>
              </a:schemeClr>
            </a:solidFill>
            <a:prstDash val="solid"/>
          </a:ln>
          <a:effectLst/>
        </p:spPr>
      </p:cxnSp>
      <p:pic>
        <p:nvPicPr>
          <p:cNvPr id="19" name="图片 18"/>
          <p:cNvPicPr>
            <a:picLocks/>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bwMode="gray">
          <a:xfrm>
            <a:off x="2778264" y="3854286"/>
            <a:ext cx="497660" cy="407176"/>
          </a:xfrm>
          <a:prstGeom prst="rect">
            <a:avLst/>
          </a:prstGeom>
        </p:spPr>
      </p:pic>
      <p:grpSp>
        <p:nvGrpSpPr>
          <p:cNvPr id="20" name="Group 3"/>
          <p:cNvGrpSpPr/>
          <p:nvPr/>
        </p:nvGrpSpPr>
        <p:grpSpPr bwMode="gray">
          <a:xfrm>
            <a:off x="2896362" y="4662867"/>
            <a:ext cx="261863" cy="61955"/>
            <a:chOff x="559282" y="6488261"/>
            <a:chExt cx="261965" cy="61979"/>
          </a:xfrm>
          <a:solidFill>
            <a:schemeClr val="bg1">
              <a:lumMod val="50000"/>
            </a:schemeClr>
          </a:solidFill>
        </p:grpSpPr>
        <p:sp>
          <p:nvSpPr>
            <p:cNvPr id="2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2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2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grpSp>
      <p:cxnSp>
        <p:nvCxnSpPr>
          <p:cNvPr id="24" name="直接箭头连接符 23"/>
          <p:cNvCxnSpPr>
            <a:endCxn id="7" idx="0"/>
          </p:cNvCxnSpPr>
          <p:nvPr/>
        </p:nvCxnSpPr>
        <p:spPr bwMode="gray">
          <a:xfrm flipH="1">
            <a:off x="3027095" y="2457089"/>
            <a:ext cx="184757" cy="675438"/>
          </a:xfrm>
          <a:prstGeom prst="straightConnector1">
            <a:avLst/>
          </a:prstGeom>
          <a:noFill/>
          <a:ln w="19050" algn="ctr">
            <a:solidFill>
              <a:srgbClr val="EC7061"/>
            </a:solidFill>
            <a:prstDash val="sysDot"/>
            <a:round/>
            <a:headEnd type="none" w="med" len="med"/>
            <a:tailEnd type="triangle" w="med" len="med"/>
          </a:ln>
        </p:spPr>
      </p:cxnSp>
      <p:sp>
        <p:nvSpPr>
          <p:cNvPr id="25" name="矩形 24"/>
          <p:cNvSpPr/>
          <p:nvPr/>
        </p:nvSpPr>
        <p:spPr bwMode="gray">
          <a:xfrm>
            <a:off x="2018579" y="2496479"/>
            <a:ext cx="1173261" cy="307657"/>
          </a:xfrm>
          <a:prstGeom prst="rect">
            <a:avLst/>
          </a:prstGeom>
        </p:spPr>
        <p:txBody>
          <a:bodyPr wrap="none">
            <a:spAutoFit/>
          </a:bodyPr>
          <a:lstStyle/>
          <a:p>
            <a:pP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011712" y="3122973"/>
            <a:ext cx="497660" cy="407176"/>
          </a:xfrm>
          <a:prstGeom prst="rect">
            <a:avLst/>
          </a:prstGeom>
        </p:spPr>
      </p:pic>
      <p:sp>
        <p:nvSpPr>
          <p:cNvPr id="34" name="Freeform 159"/>
          <p:cNvSpPr/>
          <p:nvPr/>
        </p:nvSpPr>
        <p:spPr bwMode="gray">
          <a:xfrm flipH="1">
            <a:off x="4260542" y="2038665"/>
            <a:ext cx="835658" cy="4368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endCxn id="33" idx="0"/>
          </p:cNvCxnSpPr>
          <p:nvPr/>
        </p:nvCxnSpPr>
        <p:spPr bwMode="gray">
          <a:xfrm flipH="1">
            <a:off x="4260544" y="2485235"/>
            <a:ext cx="419681" cy="637739"/>
          </a:xfrm>
          <a:prstGeom prst="straightConnector1">
            <a:avLst/>
          </a:prstGeom>
          <a:noFill/>
          <a:ln w="19050" algn="ctr">
            <a:solidFill>
              <a:srgbClr val="00B0F0"/>
            </a:solidFill>
            <a:prstDash val="sysDot"/>
            <a:round/>
            <a:headEnd type="triangle" w="med" len="med"/>
            <a:tailEnd type="triangle" w="med" len="med"/>
          </a:ln>
        </p:spPr>
      </p:cxnSp>
      <p:sp>
        <p:nvSpPr>
          <p:cNvPr id="36" name="矩形 35"/>
          <p:cNvSpPr/>
          <p:nvPr/>
        </p:nvSpPr>
        <p:spPr bwMode="gray">
          <a:xfrm>
            <a:off x="4264246" y="2172704"/>
            <a:ext cx="831954" cy="307657"/>
          </a:xfrm>
          <a:prstGeom prst="rect">
            <a:avLst/>
          </a:prstGeom>
        </p:spPr>
        <p:txBody>
          <a:bodyPr wrap="none">
            <a:spAutoFit/>
          </a:bodyPr>
          <a:lstStyle/>
          <a:p>
            <a:pPr algn="ctr" fontAlgn="ctr"/>
            <a:r>
              <a:rPr lang="en-US" sz="1399" dirty="0">
                <a:latin typeface="Huawei Sans" panose="020C0503030203020204" pitchFamily="34" charset="0"/>
              </a:rPr>
              <a:t>Internet</a:t>
            </a:r>
          </a:p>
        </p:txBody>
      </p:sp>
      <p:cxnSp>
        <p:nvCxnSpPr>
          <p:cNvPr id="38" name="直接连接符 37">
            <a:extLst>
              <a:ext uri="{FF2B5EF4-FFF2-40B4-BE49-F238E27FC236}">
                <a16:creationId xmlns:a16="http://schemas.microsoft.com/office/drawing/2014/main" xmlns="" id="{94275FFE-3BE6-4C12-8737-FDFE3456C4A2}"/>
              </a:ext>
            </a:extLst>
          </p:cNvPr>
          <p:cNvCxnSpPr>
            <a:stCxn id="5" idx="0"/>
            <a:endCxn id="37" idx="3"/>
          </p:cNvCxnSpPr>
          <p:nvPr/>
        </p:nvCxnSpPr>
        <p:spPr bwMode="gray">
          <a:xfrm flipV="1">
            <a:off x="2183325" y="4059246"/>
            <a:ext cx="2223314" cy="431010"/>
          </a:xfrm>
          <a:prstGeom prst="line">
            <a:avLst/>
          </a:prstGeom>
          <a:noFill/>
          <a:ln w="19050" cap="flat" cmpd="sng" algn="ctr">
            <a:solidFill>
              <a:srgbClr val="00B0F0"/>
            </a:solidFill>
            <a:prstDash val="solid"/>
          </a:ln>
          <a:effectLst/>
        </p:spPr>
      </p:cxnSp>
      <p:cxnSp>
        <p:nvCxnSpPr>
          <p:cNvPr id="41" name="直接连接符 40">
            <a:extLst>
              <a:ext uri="{FF2B5EF4-FFF2-40B4-BE49-F238E27FC236}">
                <a16:creationId xmlns:a16="http://schemas.microsoft.com/office/drawing/2014/main" xmlns="" id="{94275FFE-3BE6-4C12-8737-FDFE3456C4A2}"/>
              </a:ext>
            </a:extLst>
          </p:cNvPr>
          <p:cNvCxnSpPr>
            <a:stCxn id="6" idx="0"/>
          </p:cNvCxnSpPr>
          <p:nvPr/>
        </p:nvCxnSpPr>
        <p:spPr bwMode="gray">
          <a:xfrm flipV="1">
            <a:off x="3870862" y="4059246"/>
            <a:ext cx="393384" cy="431011"/>
          </a:xfrm>
          <a:prstGeom prst="line">
            <a:avLst/>
          </a:prstGeom>
          <a:noFill/>
          <a:ln w="19050" cap="flat" cmpd="sng" algn="ctr">
            <a:solidFill>
              <a:srgbClr val="00B0F0"/>
            </a:solidFill>
            <a:prstDash val="solid"/>
          </a:ln>
          <a:effectLst/>
        </p:spPr>
      </p:cxnSp>
      <p:pic>
        <p:nvPicPr>
          <p:cNvPr id="37" name="图片 36" descr="堆叠CE交换机蓝.png"/>
          <p:cNvPicPr>
            <a:picLocks/>
          </p:cNvPicPr>
          <p:nvPr/>
        </p:nvPicPr>
        <p:blipFill>
          <a:blip r:embed="rId7" cstate="print"/>
          <a:stretch>
            <a:fillRect/>
          </a:stretch>
        </p:blipFill>
        <p:spPr bwMode="gray">
          <a:xfrm>
            <a:off x="3908979" y="3855659"/>
            <a:ext cx="497660" cy="407176"/>
          </a:xfrm>
          <a:prstGeom prst="rect">
            <a:avLst/>
          </a:prstGeom>
        </p:spPr>
      </p:pic>
      <p:cxnSp>
        <p:nvCxnSpPr>
          <p:cNvPr id="44" name="直接连接符 43">
            <a:extLst>
              <a:ext uri="{FF2B5EF4-FFF2-40B4-BE49-F238E27FC236}">
                <a16:creationId xmlns:a16="http://schemas.microsoft.com/office/drawing/2014/main" xmlns="" id="{94275FFE-3BE6-4C12-8737-FDFE3456C4A2}"/>
              </a:ext>
            </a:extLst>
          </p:cNvPr>
          <p:cNvCxnSpPr>
            <a:stCxn id="37" idx="0"/>
            <a:endCxn id="33" idx="2"/>
          </p:cNvCxnSpPr>
          <p:nvPr/>
        </p:nvCxnSpPr>
        <p:spPr bwMode="gray">
          <a:xfrm flipV="1">
            <a:off x="4157811" y="3530148"/>
            <a:ext cx="102733" cy="325509"/>
          </a:xfrm>
          <a:prstGeom prst="line">
            <a:avLst/>
          </a:prstGeom>
          <a:noFill/>
          <a:ln w="19050" cap="flat" cmpd="sng" algn="ctr">
            <a:solidFill>
              <a:srgbClr val="00B0F0"/>
            </a:solidFill>
            <a:prstDash val="solid"/>
          </a:ln>
          <a:effectLst/>
        </p:spPr>
      </p:cxnSp>
      <p:cxnSp>
        <p:nvCxnSpPr>
          <p:cNvPr id="47" name="直接连接符 46">
            <a:extLst>
              <a:ext uri="{FF2B5EF4-FFF2-40B4-BE49-F238E27FC236}">
                <a16:creationId xmlns:a16="http://schemas.microsoft.com/office/drawing/2014/main" xmlns="" id="{94275FFE-3BE6-4C12-8737-FDFE3456C4A2}"/>
              </a:ext>
            </a:extLst>
          </p:cNvPr>
          <p:cNvCxnSpPr>
            <a:stCxn id="37" idx="0"/>
            <a:endCxn id="7" idx="2"/>
          </p:cNvCxnSpPr>
          <p:nvPr/>
        </p:nvCxnSpPr>
        <p:spPr bwMode="gray">
          <a:xfrm flipH="1" flipV="1">
            <a:off x="3027095" y="3539704"/>
            <a:ext cx="1130715" cy="315955"/>
          </a:xfrm>
          <a:prstGeom prst="line">
            <a:avLst/>
          </a:prstGeom>
          <a:noFill/>
          <a:ln w="19050" cap="flat" cmpd="sng" algn="ctr">
            <a:solidFill>
              <a:srgbClr val="00B0F0"/>
            </a:solidFill>
            <a:prstDash val="solid"/>
          </a:ln>
          <a:effectLst/>
        </p:spPr>
      </p:cxnSp>
      <p:sp>
        <p:nvSpPr>
          <p:cNvPr id="39"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0"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3547913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Migration Solution (2)</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34495" y="4490257"/>
            <a:ext cx="497660" cy="407176"/>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22032" y="4490257"/>
            <a:ext cx="497660" cy="407176"/>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8264" y="3132527"/>
            <a:ext cx="497660" cy="407176"/>
          </a:xfrm>
          <a:prstGeom prst="rect">
            <a:avLst/>
          </a:prstGeom>
        </p:spPr>
      </p:pic>
      <p:grpSp>
        <p:nvGrpSpPr>
          <p:cNvPr id="8" name="组合 7"/>
          <p:cNvGrpSpPr/>
          <p:nvPr/>
        </p:nvGrpSpPr>
        <p:grpSpPr bwMode="gray">
          <a:xfrm>
            <a:off x="1651087" y="2928724"/>
            <a:ext cx="907267" cy="768523"/>
            <a:chOff x="699103" y="4370478"/>
            <a:chExt cx="907621" cy="768823"/>
          </a:xfrm>
        </p:grpSpPr>
        <p:grpSp>
          <p:nvGrpSpPr>
            <p:cNvPr id="9" name="组合 262"/>
            <p:cNvGrpSpPr/>
            <p:nvPr/>
          </p:nvGrpSpPr>
          <p:grpSpPr bwMode="gray">
            <a:xfrm>
              <a:off x="759111" y="4658799"/>
              <a:ext cx="394083" cy="480502"/>
              <a:chOff x="6378575" y="2882900"/>
              <a:chExt cx="858950" cy="865188"/>
            </a:xfrm>
            <a:solidFill>
              <a:schemeClr val="bg1">
                <a:lumMod val="50000"/>
              </a:schemeClr>
            </a:solidFill>
          </p:grpSpPr>
          <p:sp>
            <p:nvSpPr>
              <p:cNvPr id="11"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2"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3"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4"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10" name="矩形 9"/>
            <p:cNvSpPr/>
            <p:nvPr/>
          </p:nvSpPr>
          <p:spPr bwMode="gray">
            <a:xfrm>
              <a:off x="699103" y="4370478"/>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15" name="圆角矩形 75"/>
          <p:cNvSpPr/>
          <p:nvPr/>
        </p:nvSpPr>
        <p:spPr bwMode="gray">
          <a:xfrm>
            <a:off x="1638361" y="2885818"/>
            <a:ext cx="2910804" cy="21542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xmlns="" id="{94275FFE-3BE6-4C12-8737-FDFE3456C4A2}"/>
              </a:ext>
            </a:extLst>
          </p:cNvPr>
          <p:cNvCxnSpPr>
            <a:stCxn id="19" idx="0"/>
            <a:endCxn id="7" idx="2"/>
          </p:cNvCxnSpPr>
          <p:nvPr/>
        </p:nvCxnSpPr>
        <p:spPr bwMode="gray">
          <a:xfrm flipV="1">
            <a:off x="3027094" y="3539704"/>
            <a:ext cx="0" cy="314583"/>
          </a:xfrm>
          <a:prstGeom prst="line">
            <a:avLst/>
          </a:prstGeom>
          <a:noFill/>
          <a:ln w="19050" cap="flat" cmpd="sng" algn="ctr">
            <a:solidFill>
              <a:schemeClr val="bg1">
                <a:lumMod val="50000"/>
              </a:schemeClr>
            </a:solidFill>
            <a:prstDash val="solid"/>
          </a:ln>
          <a:effectLst/>
        </p:spPr>
      </p:cxnSp>
      <p:cxnSp>
        <p:nvCxnSpPr>
          <p:cNvPr id="17" name="直接连接符 16">
            <a:extLst>
              <a:ext uri="{FF2B5EF4-FFF2-40B4-BE49-F238E27FC236}">
                <a16:creationId xmlns:a16="http://schemas.microsoft.com/office/drawing/2014/main" xmlns="" id="{94275FFE-3BE6-4C12-8737-FDFE3456C4A2}"/>
              </a:ext>
            </a:extLst>
          </p:cNvPr>
          <p:cNvCxnSpPr>
            <a:stCxn id="5" idx="0"/>
            <a:endCxn id="19" idx="0"/>
          </p:cNvCxnSpPr>
          <p:nvPr/>
        </p:nvCxnSpPr>
        <p:spPr bwMode="gray">
          <a:xfrm flipV="1">
            <a:off x="2183326" y="3854286"/>
            <a:ext cx="843768" cy="635970"/>
          </a:xfrm>
          <a:prstGeom prst="line">
            <a:avLst/>
          </a:prstGeom>
          <a:noFill/>
          <a:ln w="19050" cap="flat" cmpd="sng" algn="ctr">
            <a:solidFill>
              <a:schemeClr val="bg1">
                <a:lumMod val="50000"/>
              </a:schemeClr>
            </a:solidFill>
            <a:prstDash val="solid"/>
          </a:ln>
          <a:effectLst/>
        </p:spPr>
      </p:cxnSp>
      <p:cxnSp>
        <p:nvCxnSpPr>
          <p:cNvPr id="18" name="直接连接符 17">
            <a:extLst>
              <a:ext uri="{FF2B5EF4-FFF2-40B4-BE49-F238E27FC236}">
                <a16:creationId xmlns:a16="http://schemas.microsoft.com/office/drawing/2014/main" xmlns="" id="{94275FFE-3BE6-4C12-8737-FDFE3456C4A2}"/>
              </a:ext>
            </a:extLst>
          </p:cNvPr>
          <p:cNvCxnSpPr>
            <a:stCxn id="6" idx="0"/>
            <a:endCxn id="19" idx="0"/>
          </p:cNvCxnSpPr>
          <p:nvPr/>
        </p:nvCxnSpPr>
        <p:spPr bwMode="gray">
          <a:xfrm flipH="1" flipV="1">
            <a:off x="3027094" y="3854286"/>
            <a:ext cx="843768" cy="635970"/>
          </a:xfrm>
          <a:prstGeom prst="line">
            <a:avLst/>
          </a:prstGeom>
          <a:noFill/>
          <a:ln w="19050" cap="flat" cmpd="sng" algn="ctr">
            <a:solidFill>
              <a:schemeClr val="bg1">
                <a:lumMod val="50000"/>
              </a:schemeClr>
            </a:solidFill>
            <a:prstDash val="solid"/>
          </a:ln>
          <a:effectLst/>
        </p:spPr>
      </p:cxnSp>
      <p:pic>
        <p:nvPicPr>
          <p:cNvPr id="19" name="图片 18"/>
          <p:cNvPicPr>
            <a:picLocks/>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bwMode="gray">
          <a:xfrm>
            <a:off x="2778264" y="3854286"/>
            <a:ext cx="497660" cy="407176"/>
          </a:xfrm>
          <a:prstGeom prst="rect">
            <a:avLst/>
          </a:prstGeom>
        </p:spPr>
      </p:pic>
      <p:grpSp>
        <p:nvGrpSpPr>
          <p:cNvPr id="20" name="Group 3"/>
          <p:cNvGrpSpPr/>
          <p:nvPr/>
        </p:nvGrpSpPr>
        <p:grpSpPr bwMode="gray">
          <a:xfrm>
            <a:off x="2896362" y="4662867"/>
            <a:ext cx="261863" cy="61955"/>
            <a:chOff x="559282" y="6488261"/>
            <a:chExt cx="261965" cy="61979"/>
          </a:xfrm>
          <a:solidFill>
            <a:schemeClr val="bg1">
              <a:lumMod val="50000"/>
            </a:schemeClr>
          </a:solidFill>
        </p:grpSpPr>
        <p:sp>
          <p:nvSpPr>
            <p:cNvPr id="2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2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2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grpSp>
      <p:cxnSp>
        <p:nvCxnSpPr>
          <p:cNvPr id="24" name="直接箭头连接符 23"/>
          <p:cNvCxnSpPr>
            <a:endCxn id="7" idx="0"/>
          </p:cNvCxnSpPr>
          <p:nvPr/>
        </p:nvCxnSpPr>
        <p:spPr bwMode="gray">
          <a:xfrm flipH="1">
            <a:off x="3027095" y="2457089"/>
            <a:ext cx="184757" cy="675438"/>
          </a:xfrm>
          <a:prstGeom prst="straightConnector1">
            <a:avLst/>
          </a:prstGeom>
          <a:noFill/>
          <a:ln w="19050" algn="ctr">
            <a:solidFill>
              <a:srgbClr val="EC7061"/>
            </a:solidFill>
            <a:prstDash val="sysDot"/>
            <a:round/>
            <a:headEnd type="none" w="med" len="med"/>
            <a:tailEnd type="triangle" w="med" len="med"/>
          </a:ln>
        </p:spPr>
      </p:cxn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011712" y="3122973"/>
            <a:ext cx="497660" cy="407176"/>
          </a:xfrm>
          <a:prstGeom prst="rect">
            <a:avLst/>
          </a:prstGeom>
        </p:spPr>
      </p:pic>
      <p:sp>
        <p:nvSpPr>
          <p:cNvPr id="34" name="Freeform 159"/>
          <p:cNvSpPr/>
          <p:nvPr/>
        </p:nvSpPr>
        <p:spPr bwMode="gray">
          <a:xfrm flipH="1">
            <a:off x="4260542" y="2038665"/>
            <a:ext cx="835658" cy="4368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endCxn id="33" idx="0"/>
          </p:cNvCxnSpPr>
          <p:nvPr/>
        </p:nvCxnSpPr>
        <p:spPr bwMode="gray">
          <a:xfrm flipH="1">
            <a:off x="4260544" y="2485235"/>
            <a:ext cx="419681" cy="637739"/>
          </a:xfrm>
          <a:prstGeom prst="straightConnector1">
            <a:avLst/>
          </a:prstGeom>
          <a:noFill/>
          <a:ln w="19050" algn="ctr">
            <a:solidFill>
              <a:srgbClr val="00B0F0"/>
            </a:solidFill>
            <a:prstDash val="sysDot"/>
            <a:round/>
            <a:headEnd type="triangle" w="med" len="med"/>
            <a:tailEnd type="triangle" w="med" len="med"/>
          </a:ln>
        </p:spPr>
      </p:cxnSp>
      <p:sp>
        <p:nvSpPr>
          <p:cNvPr id="36" name="矩形 35"/>
          <p:cNvSpPr/>
          <p:nvPr/>
        </p:nvSpPr>
        <p:spPr bwMode="gray">
          <a:xfrm>
            <a:off x="4264246" y="2172704"/>
            <a:ext cx="831954" cy="307657"/>
          </a:xfrm>
          <a:prstGeom prst="rect">
            <a:avLst/>
          </a:prstGeom>
        </p:spPr>
        <p:txBody>
          <a:bodyPr wrap="none">
            <a:spAutoFit/>
          </a:bodyPr>
          <a:lstStyle/>
          <a:p>
            <a:pPr algn="ctr" fontAlgn="ctr"/>
            <a:r>
              <a:rPr lang="en-US" sz="1399" dirty="0">
                <a:latin typeface="Huawei Sans" panose="020C0503030203020204" pitchFamily="34" charset="0"/>
              </a:rPr>
              <a:t>Internet</a:t>
            </a:r>
          </a:p>
        </p:txBody>
      </p:sp>
      <p:sp>
        <p:nvSpPr>
          <p:cNvPr id="39" name="文本框 38"/>
          <p:cNvSpPr txBox="1"/>
          <p:nvPr/>
        </p:nvSpPr>
        <p:spPr bwMode="gray">
          <a:xfrm>
            <a:off x="5280697" y="2172704"/>
            <a:ext cx="4271949" cy="1875181"/>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342763" indent="-342763" fontAlgn="ctr">
              <a:lnSpc>
                <a:spcPts val="2599"/>
              </a:lnSpc>
              <a:buFont typeface="+mj-lt"/>
              <a:buAutoNum type="arabicPeriod"/>
            </a:pPr>
            <a:r>
              <a:rPr lang="en-US" sz="1399" i="0" dirty="0">
                <a:solidFill>
                  <a:srgbClr val="C7000B"/>
                </a:solidFill>
                <a:latin typeface="Huawei Sans" panose="020C0503030203020204" pitchFamily="34" charset="0"/>
              </a:rPr>
              <a:t>Connect the egress router to the Internet.</a:t>
            </a:r>
            <a:endParaRPr lang="en-US" altLang="zh-CN" sz="1399" i="0" dirty="0">
              <a:solidFill>
                <a:srgbClr val="C7000B"/>
              </a:solidFill>
              <a:latin typeface="Huawei Sans" panose="020C0503030203020204" pitchFamily="34" charset="0"/>
            </a:endParaRPr>
          </a:p>
          <a:p>
            <a:pPr marL="342763" indent="-342763" fontAlgn="ctr">
              <a:lnSpc>
                <a:spcPts val="2599"/>
              </a:lnSpc>
              <a:buFont typeface="+mj-lt"/>
              <a:buAutoNum type="arabicPeriod"/>
            </a:pPr>
            <a:r>
              <a:rPr lang="en-US" sz="1399" i="0" dirty="0">
                <a:solidFill>
                  <a:srgbClr val="C7000B"/>
                </a:solidFill>
                <a:latin typeface="Huawei Sans" panose="020C0503030203020204" pitchFamily="34" charset="0"/>
              </a:rPr>
              <a:t>Deploy IPsec VPN with the headquarters.</a:t>
            </a:r>
            <a:endParaRPr lang="en-US" altLang="zh-CN" sz="1399" i="0" dirty="0">
              <a:solidFill>
                <a:srgbClr val="C7000B"/>
              </a:solidFill>
              <a:latin typeface="Huawei Sans" panose="020C0503030203020204" pitchFamily="34" charset="0"/>
            </a:endParaRPr>
          </a:p>
          <a:p>
            <a:pPr marL="342763" indent="-342763" fontAlgn="ctr">
              <a:lnSpc>
                <a:spcPts val="2599"/>
              </a:lnSpc>
              <a:buFont typeface="+mj-lt"/>
              <a:buAutoNum type="arabicPeriod"/>
            </a:pPr>
            <a:r>
              <a:rPr lang="en-US" sz="1399" i="0" dirty="0">
                <a:solidFill>
                  <a:srgbClr val="C7000B"/>
                </a:solidFill>
                <a:latin typeface="Huawei Sans" panose="020C0503030203020204" pitchFamily="34" charset="0"/>
              </a:rPr>
              <a:t>Configure routes to network segments of type A and type B services of the headquarters.</a:t>
            </a:r>
            <a:endParaRPr lang="en-US" altLang="zh-CN" sz="1399" i="0" dirty="0">
              <a:solidFill>
                <a:srgbClr val="C7000B"/>
              </a:solidFill>
              <a:latin typeface="Huawei Sans" panose="020C0503030203020204" pitchFamily="34" charset="0"/>
            </a:endParaRPr>
          </a:p>
          <a:p>
            <a:pPr marL="342763" indent="-342763" fontAlgn="ctr">
              <a:lnSpc>
                <a:spcPts val="2599"/>
              </a:lnSpc>
              <a:buFont typeface="+mj-lt"/>
              <a:buAutoNum type="arabicPeriod"/>
            </a:pPr>
            <a:r>
              <a:rPr lang="en-US" sz="1399" i="0" dirty="0">
                <a:solidFill>
                  <a:srgbClr val="C7000B"/>
                </a:solidFill>
                <a:latin typeface="Huawei Sans" panose="020C0503030203020204" pitchFamily="34" charset="0"/>
              </a:rPr>
              <a:t>Configure a return route to the intranet.</a:t>
            </a:r>
            <a:endParaRPr lang="en-US" altLang="zh-CN" sz="1399" i="0" dirty="0">
              <a:solidFill>
                <a:srgbClr val="C7000B"/>
              </a:solidFill>
              <a:latin typeface="Huawei Sans" panose="020C0503030203020204" pitchFamily="34" charset="0"/>
            </a:endParaRPr>
          </a:p>
        </p:txBody>
      </p:sp>
      <p:cxnSp>
        <p:nvCxnSpPr>
          <p:cNvPr id="40" name="直接箭头连接符 39"/>
          <p:cNvCxnSpPr>
            <a:stCxn id="39" idx="1"/>
            <a:endCxn id="33" idx="3"/>
          </p:cNvCxnSpPr>
          <p:nvPr/>
        </p:nvCxnSpPr>
        <p:spPr bwMode="gray">
          <a:xfrm flipH="1">
            <a:off x="4509372" y="3110293"/>
            <a:ext cx="771324" cy="216268"/>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bwMode="gray">
          <a:xfrm>
            <a:off x="2018579" y="2496479"/>
            <a:ext cx="1173261" cy="307657"/>
          </a:xfrm>
          <a:prstGeom prst="rect">
            <a:avLst/>
          </a:prstGeom>
        </p:spPr>
        <p:txBody>
          <a:bodyPr wrap="none">
            <a:spAutoFit/>
          </a:bodyPr>
          <a:lstStyle/>
          <a:p>
            <a:pP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sp>
        <p:nvSpPr>
          <p:cNvPr id="32"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7"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16428710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Migration Solution (3)</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34495" y="4490257"/>
            <a:ext cx="497660" cy="407176"/>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22032" y="4490257"/>
            <a:ext cx="497660" cy="407176"/>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8264" y="3132527"/>
            <a:ext cx="497660" cy="407176"/>
          </a:xfrm>
          <a:prstGeom prst="rect">
            <a:avLst/>
          </a:prstGeom>
        </p:spPr>
      </p:pic>
      <p:grpSp>
        <p:nvGrpSpPr>
          <p:cNvPr id="8" name="组合 7"/>
          <p:cNvGrpSpPr/>
          <p:nvPr/>
        </p:nvGrpSpPr>
        <p:grpSpPr bwMode="gray">
          <a:xfrm>
            <a:off x="1651087" y="2928724"/>
            <a:ext cx="907267" cy="768523"/>
            <a:chOff x="699103" y="4370478"/>
            <a:chExt cx="907621" cy="768823"/>
          </a:xfrm>
        </p:grpSpPr>
        <p:grpSp>
          <p:nvGrpSpPr>
            <p:cNvPr id="9" name="组合 262"/>
            <p:cNvGrpSpPr/>
            <p:nvPr/>
          </p:nvGrpSpPr>
          <p:grpSpPr bwMode="gray">
            <a:xfrm>
              <a:off x="759111" y="4658799"/>
              <a:ext cx="394083" cy="480502"/>
              <a:chOff x="6378575" y="2882900"/>
              <a:chExt cx="858950" cy="865188"/>
            </a:xfrm>
            <a:solidFill>
              <a:schemeClr val="bg1">
                <a:lumMod val="50000"/>
              </a:schemeClr>
            </a:solidFill>
          </p:grpSpPr>
          <p:sp>
            <p:nvSpPr>
              <p:cNvPr id="11"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2"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3"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4"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10" name="矩形 9"/>
            <p:cNvSpPr/>
            <p:nvPr/>
          </p:nvSpPr>
          <p:spPr bwMode="gray">
            <a:xfrm>
              <a:off x="699103" y="4370478"/>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15" name="圆角矩形 75"/>
          <p:cNvSpPr/>
          <p:nvPr/>
        </p:nvSpPr>
        <p:spPr bwMode="gray">
          <a:xfrm>
            <a:off x="1638361" y="2885818"/>
            <a:ext cx="2910804" cy="21542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xmlns="" id="{94275FFE-3BE6-4C12-8737-FDFE3456C4A2}"/>
              </a:ext>
            </a:extLst>
          </p:cNvPr>
          <p:cNvCxnSpPr>
            <a:stCxn id="19" idx="0"/>
            <a:endCxn id="7" idx="2"/>
          </p:cNvCxnSpPr>
          <p:nvPr/>
        </p:nvCxnSpPr>
        <p:spPr bwMode="gray">
          <a:xfrm flipV="1">
            <a:off x="3027094" y="3539704"/>
            <a:ext cx="0" cy="314583"/>
          </a:xfrm>
          <a:prstGeom prst="line">
            <a:avLst/>
          </a:prstGeom>
          <a:noFill/>
          <a:ln w="19050" cap="flat" cmpd="sng" algn="ctr">
            <a:solidFill>
              <a:schemeClr val="bg1">
                <a:lumMod val="50000"/>
              </a:schemeClr>
            </a:solidFill>
            <a:prstDash val="solid"/>
          </a:ln>
          <a:effectLst/>
        </p:spPr>
      </p:cxnSp>
      <p:cxnSp>
        <p:nvCxnSpPr>
          <p:cNvPr id="17" name="直接连接符 16">
            <a:extLst>
              <a:ext uri="{FF2B5EF4-FFF2-40B4-BE49-F238E27FC236}">
                <a16:creationId xmlns:a16="http://schemas.microsoft.com/office/drawing/2014/main" xmlns="" id="{94275FFE-3BE6-4C12-8737-FDFE3456C4A2}"/>
              </a:ext>
            </a:extLst>
          </p:cNvPr>
          <p:cNvCxnSpPr>
            <a:stCxn id="5" idx="0"/>
            <a:endCxn id="19" idx="0"/>
          </p:cNvCxnSpPr>
          <p:nvPr/>
        </p:nvCxnSpPr>
        <p:spPr bwMode="gray">
          <a:xfrm flipV="1">
            <a:off x="2183326" y="3854286"/>
            <a:ext cx="843768" cy="635970"/>
          </a:xfrm>
          <a:prstGeom prst="line">
            <a:avLst/>
          </a:prstGeom>
          <a:noFill/>
          <a:ln w="19050" cap="flat" cmpd="sng" algn="ctr">
            <a:solidFill>
              <a:schemeClr val="bg1">
                <a:lumMod val="50000"/>
              </a:schemeClr>
            </a:solidFill>
            <a:prstDash val="solid"/>
          </a:ln>
          <a:effectLst/>
        </p:spPr>
      </p:cxnSp>
      <p:cxnSp>
        <p:nvCxnSpPr>
          <p:cNvPr id="18" name="直接连接符 17">
            <a:extLst>
              <a:ext uri="{FF2B5EF4-FFF2-40B4-BE49-F238E27FC236}">
                <a16:creationId xmlns:a16="http://schemas.microsoft.com/office/drawing/2014/main" xmlns="" id="{94275FFE-3BE6-4C12-8737-FDFE3456C4A2}"/>
              </a:ext>
            </a:extLst>
          </p:cNvPr>
          <p:cNvCxnSpPr>
            <a:stCxn id="6" idx="0"/>
            <a:endCxn id="19" idx="0"/>
          </p:cNvCxnSpPr>
          <p:nvPr/>
        </p:nvCxnSpPr>
        <p:spPr bwMode="gray">
          <a:xfrm flipH="1" flipV="1">
            <a:off x="3027094" y="3854286"/>
            <a:ext cx="843768" cy="635970"/>
          </a:xfrm>
          <a:prstGeom prst="line">
            <a:avLst/>
          </a:prstGeom>
          <a:noFill/>
          <a:ln w="19050" cap="flat" cmpd="sng" algn="ctr">
            <a:solidFill>
              <a:schemeClr val="bg1">
                <a:lumMod val="50000"/>
              </a:schemeClr>
            </a:solidFill>
            <a:prstDash val="solid"/>
          </a:ln>
          <a:effectLst/>
        </p:spPr>
      </p:cxnSp>
      <p:pic>
        <p:nvPicPr>
          <p:cNvPr id="19" name="图片 18"/>
          <p:cNvPicPr>
            <a:picLocks/>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bwMode="gray">
          <a:xfrm>
            <a:off x="2778264" y="3854286"/>
            <a:ext cx="497660" cy="407176"/>
          </a:xfrm>
          <a:prstGeom prst="rect">
            <a:avLst/>
          </a:prstGeom>
        </p:spPr>
      </p:pic>
      <p:grpSp>
        <p:nvGrpSpPr>
          <p:cNvPr id="20" name="Group 3"/>
          <p:cNvGrpSpPr/>
          <p:nvPr/>
        </p:nvGrpSpPr>
        <p:grpSpPr bwMode="gray">
          <a:xfrm>
            <a:off x="2896362" y="4662867"/>
            <a:ext cx="261863" cy="61955"/>
            <a:chOff x="559282" y="6488261"/>
            <a:chExt cx="261965" cy="61979"/>
          </a:xfrm>
          <a:solidFill>
            <a:schemeClr val="bg1">
              <a:lumMod val="50000"/>
            </a:schemeClr>
          </a:solidFill>
        </p:grpSpPr>
        <p:sp>
          <p:nvSpPr>
            <p:cNvPr id="2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2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2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grpSp>
      <p:cxnSp>
        <p:nvCxnSpPr>
          <p:cNvPr id="24" name="直接箭头连接符 23"/>
          <p:cNvCxnSpPr>
            <a:endCxn id="7" idx="0"/>
          </p:cNvCxnSpPr>
          <p:nvPr/>
        </p:nvCxnSpPr>
        <p:spPr bwMode="gray">
          <a:xfrm flipH="1">
            <a:off x="3027095" y="2457089"/>
            <a:ext cx="184757" cy="675438"/>
          </a:xfrm>
          <a:prstGeom prst="straightConnector1">
            <a:avLst/>
          </a:prstGeom>
          <a:noFill/>
          <a:ln w="19050" algn="ctr">
            <a:solidFill>
              <a:srgbClr val="EC7061"/>
            </a:solidFill>
            <a:prstDash val="sysDot"/>
            <a:round/>
            <a:headEnd type="none" w="med" len="med"/>
            <a:tailEnd type="triangle" w="med" len="med"/>
          </a:ln>
        </p:spPr>
      </p:cxn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011712" y="3122973"/>
            <a:ext cx="497660" cy="407176"/>
          </a:xfrm>
          <a:prstGeom prst="rect">
            <a:avLst/>
          </a:prstGeom>
        </p:spPr>
      </p:pic>
      <p:sp>
        <p:nvSpPr>
          <p:cNvPr id="34" name="Freeform 159"/>
          <p:cNvSpPr/>
          <p:nvPr/>
        </p:nvSpPr>
        <p:spPr bwMode="gray">
          <a:xfrm flipH="1">
            <a:off x="4260542" y="2038665"/>
            <a:ext cx="835658" cy="4368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endCxn id="33" idx="0"/>
          </p:cNvCxnSpPr>
          <p:nvPr/>
        </p:nvCxnSpPr>
        <p:spPr bwMode="gray">
          <a:xfrm flipH="1">
            <a:off x="4260544" y="2485235"/>
            <a:ext cx="419681" cy="637739"/>
          </a:xfrm>
          <a:prstGeom prst="straightConnector1">
            <a:avLst/>
          </a:prstGeom>
          <a:noFill/>
          <a:ln w="19050" algn="ctr">
            <a:solidFill>
              <a:srgbClr val="00B0F0"/>
            </a:solidFill>
            <a:prstDash val="sysDot"/>
            <a:round/>
            <a:headEnd type="triangle" w="med" len="med"/>
            <a:tailEnd type="triangle" w="med" len="med"/>
          </a:ln>
        </p:spPr>
      </p:cxnSp>
      <p:sp>
        <p:nvSpPr>
          <p:cNvPr id="36" name="矩形 35"/>
          <p:cNvSpPr/>
          <p:nvPr/>
        </p:nvSpPr>
        <p:spPr bwMode="gray">
          <a:xfrm>
            <a:off x="4264246" y="2172704"/>
            <a:ext cx="831954" cy="307657"/>
          </a:xfrm>
          <a:prstGeom prst="rect">
            <a:avLst/>
          </a:prstGeom>
        </p:spPr>
        <p:txBody>
          <a:bodyPr wrap="none">
            <a:spAutoFit/>
          </a:bodyPr>
          <a:lstStyle/>
          <a:p>
            <a:pPr algn="ctr" fontAlgn="ctr"/>
            <a:r>
              <a:rPr lang="en-US" sz="1399" dirty="0">
                <a:latin typeface="Huawei Sans" panose="020C0503030203020204" pitchFamily="34" charset="0"/>
              </a:rPr>
              <a:t>Internet</a:t>
            </a:r>
          </a:p>
        </p:txBody>
      </p:sp>
      <p:sp>
        <p:nvSpPr>
          <p:cNvPr id="39" name="文本框 38"/>
          <p:cNvSpPr txBox="1"/>
          <p:nvPr/>
        </p:nvSpPr>
        <p:spPr bwMode="gray">
          <a:xfrm>
            <a:off x="5280697" y="2885818"/>
            <a:ext cx="5132225" cy="1173428"/>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342763" indent="-342763" fontAlgn="ctr">
              <a:lnSpc>
                <a:spcPts val="2599"/>
              </a:lnSpc>
              <a:buFont typeface="+mj-lt"/>
              <a:buAutoNum type="arabicPeriod"/>
            </a:pPr>
            <a:r>
              <a:rPr lang="en-US" sz="1399" i="0" dirty="0">
                <a:solidFill>
                  <a:srgbClr val="C7000B"/>
                </a:solidFill>
                <a:latin typeface="Huawei Sans" panose="020C0503030203020204" pitchFamily="34" charset="0"/>
              </a:rPr>
              <a:t>Deploy core switches and configure the CSS.</a:t>
            </a:r>
            <a:endParaRPr lang="en-US" altLang="zh-CN" sz="1399" i="0" dirty="0">
              <a:solidFill>
                <a:srgbClr val="C7000B"/>
              </a:solidFill>
              <a:latin typeface="Huawei Sans" panose="020C0503030203020204" pitchFamily="34" charset="0"/>
            </a:endParaRPr>
          </a:p>
          <a:p>
            <a:pPr marL="342763" indent="-342763" fontAlgn="ctr">
              <a:lnSpc>
                <a:spcPts val="2599"/>
              </a:lnSpc>
              <a:buFont typeface="+mj-lt"/>
              <a:buAutoNum type="arabicPeriod"/>
            </a:pPr>
            <a:r>
              <a:rPr lang="en-US" sz="1399" i="0" dirty="0">
                <a:solidFill>
                  <a:srgbClr val="C7000B"/>
                </a:solidFill>
                <a:latin typeface="Huawei Sans" panose="020C0503030203020204" pitchFamily="34" charset="0"/>
              </a:rPr>
              <a:t>Configure routes to network segments of type A and type B services and complete the NQA configuration.</a:t>
            </a:r>
            <a:endParaRPr lang="en-US" altLang="zh-CN" sz="1399" i="0" dirty="0">
              <a:solidFill>
                <a:srgbClr val="C7000B"/>
              </a:solidFill>
              <a:latin typeface="Huawei Sans" panose="020C0503030203020204" pitchFamily="34" charset="0"/>
            </a:endParaRPr>
          </a:p>
        </p:txBody>
      </p:sp>
      <p:cxnSp>
        <p:nvCxnSpPr>
          <p:cNvPr id="40" name="直接箭头连接符 39"/>
          <p:cNvCxnSpPr>
            <a:stCxn id="39" idx="1"/>
            <a:endCxn id="42" idx="3"/>
          </p:cNvCxnSpPr>
          <p:nvPr/>
        </p:nvCxnSpPr>
        <p:spPr bwMode="gray">
          <a:xfrm flipH="1">
            <a:off x="4406640" y="3472532"/>
            <a:ext cx="874057" cy="586714"/>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pic>
        <p:nvPicPr>
          <p:cNvPr id="42" name="图片 41" descr="堆叠CE交换机蓝.png"/>
          <p:cNvPicPr>
            <a:picLocks/>
          </p:cNvPicPr>
          <p:nvPr/>
        </p:nvPicPr>
        <p:blipFill>
          <a:blip r:embed="rId7" cstate="print"/>
          <a:stretch>
            <a:fillRect/>
          </a:stretch>
        </p:blipFill>
        <p:spPr bwMode="gray">
          <a:xfrm>
            <a:off x="3908979" y="3855659"/>
            <a:ext cx="497660" cy="407176"/>
          </a:xfrm>
          <a:prstGeom prst="rect">
            <a:avLst/>
          </a:prstGeom>
        </p:spPr>
      </p:pic>
      <p:cxnSp>
        <p:nvCxnSpPr>
          <p:cNvPr id="43" name="直接连接符 42">
            <a:extLst>
              <a:ext uri="{FF2B5EF4-FFF2-40B4-BE49-F238E27FC236}">
                <a16:creationId xmlns:a16="http://schemas.microsoft.com/office/drawing/2014/main" xmlns="" id="{94275FFE-3BE6-4C12-8737-FDFE3456C4A2}"/>
              </a:ext>
            </a:extLst>
          </p:cNvPr>
          <p:cNvCxnSpPr>
            <a:stCxn id="42" idx="0"/>
          </p:cNvCxnSpPr>
          <p:nvPr/>
        </p:nvCxnSpPr>
        <p:spPr bwMode="gray">
          <a:xfrm flipV="1">
            <a:off x="4157811" y="3530148"/>
            <a:ext cx="102733" cy="325509"/>
          </a:xfrm>
          <a:prstGeom prst="line">
            <a:avLst/>
          </a:prstGeom>
          <a:noFill/>
          <a:ln w="19050" cap="flat" cmpd="sng" algn="ctr">
            <a:solidFill>
              <a:srgbClr val="00B0F0"/>
            </a:solidFill>
            <a:prstDash val="solid"/>
          </a:ln>
          <a:effectLst/>
        </p:spPr>
      </p:cxnSp>
      <p:cxnSp>
        <p:nvCxnSpPr>
          <p:cNvPr id="45" name="直接连接符 44">
            <a:extLst>
              <a:ext uri="{FF2B5EF4-FFF2-40B4-BE49-F238E27FC236}">
                <a16:creationId xmlns:a16="http://schemas.microsoft.com/office/drawing/2014/main" xmlns="" id="{94275FFE-3BE6-4C12-8737-FDFE3456C4A2}"/>
              </a:ext>
            </a:extLst>
          </p:cNvPr>
          <p:cNvCxnSpPr>
            <a:stCxn id="42" idx="0"/>
          </p:cNvCxnSpPr>
          <p:nvPr/>
        </p:nvCxnSpPr>
        <p:spPr bwMode="gray">
          <a:xfrm flipH="1" flipV="1">
            <a:off x="3027095" y="3539704"/>
            <a:ext cx="1130715" cy="315955"/>
          </a:xfrm>
          <a:prstGeom prst="line">
            <a:avLst/>
          </a:prstGeom>
          <a:noFill/>
          <a:ln w="19050" cap="flat" cmpd="sng" algn="ctr">
            <a:solidFill>
              <a:srgbClr val="00B0F0"/>
            </a:solidFill>
            <a:prstDash val="solid"/>
          </a:ln>
          <a:effectLst/>
        </p:spPr>
      </p:cxnSp>
      <p:sp>
        <p:nvSpPr>
          <p:cNvPr id="44" name="矩形 43"/>
          <p:cNvSpPr/>
          <p:nvPr/>
        </p:nvSpPr>
        <p:spPr bwMode="gray">
          <a:xfrm>
            <a:off x="2018579" y="2496479"/>
            <a:ext cx="1173261" cy="307657"/>
          </a:xfrm>
          <a:prstGeom prst="rect">
            <a:avLst/>
          </a:prstGeom>
        </p:spPr>
        <p:txBody>
          <a:bodyPr wrap="none">
            <a:spAutoFit/>
          </a:bodyPr>
          <a:lstStyle/>
          <a:p>
            <a:pP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sp>
        <p:nvSpPr>
          <p:cNvPr id="37"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8"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1664708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Migration Solution (4)</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934495" y="4490257"/>
            <a:ext cx="497660" cy="407176"/>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622032" y="4490257"/>
            <a:ext cx="497660" cy="407176"/>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8264" y="3132527"/>
            <a:ext cx="497660" cy="407176"/>
          </a:xfrm>
          <a:prstGeom prst="rect">
            <a:avLst/>
          </a:prstGeom>
        </p:spPr>
      </p:pic>
      <p:grpSp>
        <p:nvGrpSpPr>
          <p:cNvPr id="8" name="组合 7"/>
          <p:cNvGrpSpPr/>
          <p:nvPr/>
        </p:nvGrpSpPr>
        <p:grpSpPr bwMode="gray">
          <a:xfrm>
            <a:off x="1651087" y="2928724"/>
            <a:ext cx="907267" cy="768523"/>
            <a:chOff x="699103" y="4370478"/>
            <a:chExt cx="907621" cy="768823"/>
          </a:xfrm>
        </p:grpSpPr>
        <p:grpSp>
          <p:nvGrpSpPr>
            <p:cNvPr id="9" name="组合 262"/>
            <p:cNvGrpSpPr/>
            <p:nvPr/>
          </p:nvGrpSpPr>
          <p:grpSpPr bwMode="gray">
            <a:xfrm>
              <a:off x="759111" y="4658799"/>
              <a:ext cx="394083" cy="480502"/>
              <a:chOff x="6378575" y="2882900"/>
              <a:chExt cx="858950" cy="865188"/>
            </a:xfrm>
            <a:solidFill>
              <a:schemeClr val="bg1">
                <a:lumMod val="50000"/>
              </a:schemeClr>
            </a:solidFill>
          </p:grpSpPr>
          <p:sp>
            <p:nvSpPr>
              <p:cNvPr id="11" name="Freeform 11"/>
              <p:cNvSpPr>
                <a:spLocks/>
              </p:cNvSpPr>
              <p:nvPr/>
            </p:nvSpPr>
            <p:spPr bwMode="gray">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2" name="Freeform 12"/>
              <p:cNvSpPr>
                <a:spLocks/>
              </p:cNvSpPr>
              <p:nvPr/>
            </p:nvSpPr>
            <p:spPr bwMode="gray">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3" name="Freeform 13"/>
              <p:cNvSpPr>
                <a:spLocks noEditPoints="1"/>
              </p:cNvSpPr>
              <p:nvPr/>
            </p:nvSpPr>
            <p:spPr bwMode="gray">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sp>
            <p:nvSpPr>
              <p:cNvPr id="14" name="Freeform 14"/>
              <p:cNvSpPr>
                <a:spLocks noEditPoints="1"/>
              </p:cNvSpPr>
              <p:nvPr/>
            </p:nvSpPr>
            <p:spPr bwMode="gray">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sz="1799" dirty="0">
                  <a:solidFill>
                    <a:srgbClr val="000000"/>
                  </a:solidFill>
                  <a:latin typeface="Huawei Sans" panose="020C0503030203020204" pitchFamily="34" charset="0"/>
                </a:endParaRPr>
              </a:p>
            </p:txBody>
          </p:sp>
        </p:grpSp>
        <p:sp>
          <p:nvSpPr>
            <p:cNvPr id="10" name="矩形 9"/>
            <p:cNvSpPr/>
            <p:nvPr/>
          </p:nvSpPr>
          <p:spPr bwMode="gray">
            <a:xfrm>
              <a:off x="699103" y="4370478"/>
              <a:ext cx="907621" cy="307777"/>
            </a:xfrm>
            <a:prstGeom prst="rect">
              <a:avLst/>
            </a:prstGeom>
          </p:spPr>
          <p:txBody>
            <a:bodyPr wrap="none">
              <a:spAutoFit/>
            </a:bodyPr>
            <a:lstStyle/>
            <a:p>
              <a:pPr fontAlgn="ctr"/>
              <a:r>
                <a:rPr lang="en-US" sz="1399" dirty="0">
                  <a:solidFill>
                    <a:schemeClr val="bg1">
                      <a:lumMod val="50000"/>
                    </a:schemeClr>
                  </a:solidFill>
                  <a:latin typeface="Huawei Sans" panose="020C0503030203020204" pitchFamily="34" charset="0"/>
                </a:rPr>
                <a:t>Branch 1</a:t>
              </a:r>
              <a:endParaRPr lang="en-US" altLang="zh-CN" sz="1399" dirty="0">
                <a:solidFill>
                  <a:schemeClr val="bg1">
                    <a:lumMod val="50000"/>
                  </a:schemeClr>
                </a:solidFill>
                <a:latin typeface="Huawei Sans" panose="020C0503030203020204" pitchFamily="34" charset="0"/>
              </a:endParaRPr>
            </a:p>
          </p:txBody>
        </p:sp>
      </p:grpSp>
      <p:sp>
        <p:nvSpPr>
          <p:cNvPr id="15" name="圆角矩形 75"/>
          <p:cNvSpPr/>
          <p:nvPr/>
        </p:nvSpPr>
        <p:spPr bwMode="gray">
          <a:xfrm>
            <a:off x="1638361" y="2885818"/>
            <a:ext cx="2910804" cy="21542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p:cNvPicPr>
            <a:picLocks/>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bwMode="gray">
          <a:xfrm>
            <a:off x="2778264" y="3854286"/>
            <a:ext cx="497660" cy="407176"/>
          </a:xfrm>
          <a:prstGeom prst="rect">
            <a:avLst/>
          </a:prstGeom>
        </p:spPr>
      </p:pic>
      <p:grpSp>
        <p:nvGrpSpPr>
          <p:cNvPr id="20" name="Group 3"/>
          <p:cNvGrpSpPr/>
          <p:nvPr/>
        </p:nvGrpSpPr>
        <p:grpSpPr bwMode="gray">
          <a:xfrm>
            <a:off x="2896362" y="4662867"/>
            <a:ext cx="261863" cy="61955"/>
            <a:chOff x="559282" y="6488261"/>
            <a:chExt cx="261965" cy="61979"/>
          </a:xfrm>
          <a:solidFill>
            <a:schemeClr val="bg1">
              <a:lumMod val="50000"/>
            </a:schemeClr>
          </a:solidFill>
        </p:grpSpPr>
        <p:sp>
          <p:nvSpPr>
            <p:cNvPr id="2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2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sp>
          <p:nvSpPr>
            <p:cNvPr id="2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ndParaRPr>
            </a:p>
          </p:txBody>
        </p:sp>
      </p:grpSp>
      <p:cxnSp>
        <p:nvCxnSpPr>
          <p:cNvPr id="24" name="直接箭头连接符 23"/>
          <p:cNvCxnSpPr>
            <a:endCxn id="7" idx="0"/>
          </p:cNvCxnSpPr>
          <p:nvPr/>
        </p:nvCxnSpPr>
        <p:spPr bwMode="gray">
          <a:xfrm flipH="1">
            <a:off x="3027095" y="2457089"/>
            <a:ext cx="184757" cy="675438"/>
          </a:xfrm>
          <a:prstGeom prst="straightConnector1">
            <a:avLst/>
          </a:prstGeom>
          <a:noFill/>
          <a:ln w="19050" algn="ctr">
            <a:solidFill>
              <a:srgbClr val="EC7061"/>
            </a:solidFill>
            <a:prstDash val="sysDot"/>
            <a:round/>
            <a:headEnd type="none" w="med" len="med"/>
            <a:tailEnd type="triangle" w="med" len="med"/>
          </a:ln>
        </p:spPr>
      </p:cxn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011712" y="3122973"/>
            <a:ext cx="497660" cy="407176"/>
          </a:xfrm>
          <a:prstGeom prst="rect">
            <a:avLst/>
          </a:prstGeom>
        </p:spPr>
      </p:pic>
      <p:sp>
        <p:nvSpPr>
          <p:cNvPr id="34" name="Freeform 159"/>
          <p:cNvSpPr/>
          <p:nvPr/>
        </p:nvSpPr>
        <p:spPr bwMode="gray">
          <a:xfrm flipH="1">
            <a:off x="4260542" y="2038665"/>
            <a:ext cx="835658" cy="43682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endCxn id="33" idx="0"/>
          </p:cNvCxnSpPr>
          <p:nvPr/>
        </p:nvCxnSpPr>
        <p:spPr bwMode="gray">
          <a:xfrm flipH="1">
            <a:off x="4260544" y="2485235"/>
            <a:ext cx="419681" cy="637739"/>
          </a:xfrm>
          <a:prstGeom prst="straightConnector1">
            <a:avLst/>
          </a:prstGeom>
          <a:noFill/>
          <a:ln w="19050" algn="ctr">
            <a:solidFill>
              <a:srgbClr val="00B0F0"/>
            </a:solidFill>
            <a:prstDash val="sysDot"/>
            <a:round/>
            <a:headEnd type="triangle" w="med" len="med"/>
            <a:tailEnd type="triangle" w="med" len="med"/>
          </a:ln>
        </p:spPr>
      </p:cxnSp>
      <p:sp>
        <p:nvSpPr>
          <p:cNvPr id="36" name="矩形 35"/>
          <p:cNvSpPr/>
          <p:nvPr/>
        </p:nvSpPr>
        <p:spPr bwMode="gray">
          <a:xfrm>
            <a:off x="4264246" y="2172704"/>
            <a:ext cx="831954" cy="307657"/>
          </a:xfrm>
          <a:prstGeom prst="rect">
            <a:avLst/>
          </a:prstGeom>
        </p:spPr>
        <p:txBody>
          <a:bodyPr wrap="none">
            <a:spAutoFit/>
          </a:bodyPr>
          <a:lstStyle/>
          <a:p>
            <a:pPr algn="ctr" fontAlgn="ctr"/>
            <a:r>
              <a:rPr lang="en-US" sz="1399" dirty="0">
                <a:latin typeface="Huawei Sans" panose="020C0503030203020204" pitchFamily="34" charset="0"/>
              </a:rPr>
              <a:t>Internet</a:t>
            </a:r>
          </a:p>
        </p:txBody>
      </p:sp>
      <p:sp>
        <p:nvSpPr>
          <p:cNvPr id="39" name="文本框 38"/>
          <p:cNvSpPr txBox="1"/>
          <p:nvPr/>
        </p:nvSpPr>
        <p:spPr bwMode="gray">
          <a:xfrm>
            <a:off x="5039695" y="3080364"/>
            <a:ext cx="5757438" cy="195776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342763" indent="-342763" fontAlgn="ctr">
              <a:lnSpc>
                <a:spcPts val="2599"/>
              </a:lnSpc>
              <a:buFont typeface="+mj-lt"/>
              <a:buAutoNum type="arabicPeriod"/>
            </a:pPr>
            <a:r>
              <a:rPr lang="en-US" sz="1399" i="0" dirty="0">
                <a:solidFill>
                  <a:srgbClr val="C7000B"/>
                </a:solidFill>
                <a:latin typeface="Huawei Sans" panose="020C0503030203020204" pitchFamily="34" charset="0"/>
              </a:rPr>
              <a:t>Connect the original aggregation switch to the new core switch in the CSS and disconnect the original core switches.</a:t>
            </a:r>
            <a:endParaRPr lang="en-US" altLang="zh-CN" sz="1399" i="0" dirty="0">
              <a:solidFill>
                <a:srgbClr val="C7000B"/>
              </a:solidFill>
              <a:latin typeface="Huawei Sans" panose="020C0503030203020204" pitchFamily="34" charset="0"/>
            </a:endParaRPr>
          </a:p>
          <a:p>
            <a:pPr marL="342763" indent="-342763" fontAlgn="ctr">
              <a:lnSpc>
                <a:spcPts val="2599"/>
              </a:lnSpc>
              <a:buFont typeface="+mj-lt"/>
              <a:buAutoNum type="arabicPeriod"/>
            </a:pPr>
            <a:r>
              <a:rPr lang="en-US" sz="1399" i="0" dirty="0">
                <a:solidFill>
                  <a:srgbClr val="C7000B"/>
                </a:solidFill>
                <a:latin typeface="Huawei Sans" panose="020C0503030203020204" pitchFamily="34" charset="0"/>
              </a:rPr>
              <a:t>Modify the configuration of the original egress router and change the next hop of the return route to the intranet to the interconnection address of the new core switch in the CSS.</a:t>
            </a:r>
            <a:endParaRPr lang="en-US" altLang="zh-CN" sz="1399" i="0" dirty="0">
              <a:solidFill>
                <a:srgbClr val="C7000B"/>
              </a:solidFill>
              <a:latin typeface="Huawei Sans" panose="020C0503030203020204" pitchFamily="34" charset="0"/>
            </a:endParaRPr>
          </a:p>
        </p:txBody>
      </p:sp>
      <p:cxnSp>
        <p:nvCxnSpPr>
          <p:cNvPr id="43" name="直接连接符 42">
            <a:extLst>
              <a:ext uri="{FF2B5EF4-FFF2-40B4-BE49-F238E27FC236}">
                <a16:creationId xmlns:a16="http://schemas.microsoft.com/office/drawing/2014/main" xmlns="" id="{94275FFE-3BE6-4C12-8737-FDFE3456C4A2}"/>
              </a:ext>
            </a:extLst>
          </p:cNvPr>
          <p:cNvCxnSpPr>
            <a:stCxn id="42" idx="0"/>
          </p:cNvCxnSpPr>
          <p:nvPr/>
        </p:nvCxnSpPr>
        <p:spPr bwMode="gray">
          <a:xfrm flipV="1">
            <a:off x="4157811" y="3530148"/>
            <a:ext cx="102733" cy="325509"/>
          </a:xfrm>
          <a:prstGeom prst="line">
            <a:avLst/>
          </a:prstGeom>
          <a:noFill/>
          <a:ln w="19050" cap="flat" cmpd="sng" algn="ctr">
            <a:solidFill>
              <a:srgbClr val="00B0F0"/>
            </a:solidFill>
            <a:prstDash val="solid"/>
          </a:ln>
          <a:effectLst/>
        </p:spPr>
      </p:cxnSp>
      <p:cxnSp>
        <p:nvCxnSpPr>
          <p:cNvPr id="45" name="直接连接符 44">
            <a:extLst>
              <a:ext uri="{FF2B5EF4-FFF2-40B4-BE49-F238E27FC236}">
                <a16:creationId xmlns:a16="http://schemas.microsoft.com/office/drawing/2014/main" xmlns="" id="{94275FFE-3BE6-4C12-8737-FDFE3456C4A2}"/>
              </a:ext>
            </a:extLst>
          </p:cNvPr>
          <p:cNvCxnSpPr>
            <a:stCxn id="42" idx="0"/>
          </p:cNvCxnSpPr>
          <p:nvPr/>
        </p:nvCxnSpPr>
        <p:spPr bwMode="gray">
          <a:xfrm flipH="1" flipV="1">
            <a:off x="3027095" y="3539704"/>
            <a:ext cx="1130715" cy="315955"/>
          </a:xfrm>
          <a:prstGeom prst="line">
            <a:avLst/>
          </a:prstGeom>
          <a:noFill/>
          <a:ln w="19050" cap="flat" cmpd="sng" algn="ctr">
            <a:solidFill>
              <a:srgbClr val="00B0F0"/>
            </a:solidFill>
            <a:prstDash val="solid"/>
          </a:ln>
          <a:effectLst/>
        </p:spPr>
      </p:cxnSp>
      <p:cxnSp>
        <p:nvCxnSpPr>
          <p:cNvPr id="37" name="直接连接符 36">
            <a:extLst>
              <a:ext uri="{FF2B5EF4-FFF2-40B4-BE49-F238E27FC236}">
                <a16:creationId xmlns:a16="http://schemas.microsoft.com/office/drawing/2014/main" xmlns="" id="{94275FFE-3BE6-4C12-8737-FDFE3456C4A2}"/>
              </a:ext>
            </a:extLst>
          </p:cNvPr>
          <p:cNvCxnSpPr/>
          <p:nvPr/>
        </p:nvCxnSpPr>
        <p:spPr bwMode="gray">
          <a:xfrm flipV="1">
            <a:off x="2183325" y="4059246"/>
            <a:ext cx="2077217" cy="431010"/>
          </a:xfrm>
          <a:prstGeom prst="line">
            <a:avLst/>
          </a:prstGeom>
          <a:noFill/>
          <a:ln w="19050" cap="flat" cmpd="sng" algn="ctr">
            <a:solidFill>
              <a:srgbClr val="00B0F0"/>
            </a:solidFill>
            <a:prstDash val="solid"/>
          </a:ln>
          <a:effectLst/>
        </p:spPr>
      </p:cxnSp>
      <p:cxnSp>
        <p:nvCxnSpPr>
          <p:cNvPr id="38" name="直接连接符 37">
            <a:extLst>
              <a:ext uri="{FF2B5EF4-FFF2-40B4-BE49-F238E27FC236}">
                <a16:creationId xmlns:a16="http://schemas.microsoft.com/office/drawing/2014/main" xmlns="" id="{94275FFE-3BE6-4C12-8737-FDFE3456C4A2}"/>
              </a:ext>
            </a:extLst>
          </p:cNvPr>
          <p:cNvCxnSpPr/>
          <p:nvPr/>
        </p:nvCxnSpPr>
        <p:spPr bwMode="gray">
          <a:xfrm flipV="1">
            <a:off x="3870862" y="4059246"/>
            <a:ext cx="286949" cy="431010"/>
          </a:xfrm>
          <a:prstGeom prst="line">
            <a:avLst/>
          </a:prstGeom>
          <a:noFill/>
          <a:ln w="19050" cap="flat" cmpd="sng" algn="ctr">
            <a:solidFill>
              <a:srgbClr val="00B0F0"/>
            </a:solidFill>
            <a:prstDash val="solid"/>
          </a:ln>
          <a:effectLst/>
        </p:spPr>
      </p:cxnSp>
      <p:pic>
        <p:nvPicPr>
          <p:cNvPr id="42" name="图片 41" descr="堆叠CE交换机蓝.png"/>
          <p:cNvPicPr>
            <a:picLocks/>
          </p:cNvPicPr>
          <p:nvPr/>
        </p:nvPicPr>
        <p:blipFill>
          <a:blip r:embed="rId7" cstate="print"/>
          <a:stretch>
            <a:fillRect/>
          </a:stretch>
        </p:blipFill>
        <p:spPr bwMode="gray">
          <a:xfrm>
            <a:off x="3908979" y="3855659"/>
            <a:ext cx="497660" cy="407176"/>
          </a:xfrm>
          <a:prstGeom prst="rect">
            <a:avLst/>
          </a:prstGeom>
        </p:spPr>
      </p:pic>
      <p:sp>
        <p:nvSpPr>
          <p:cNvPr id="48" name="矩形 47"/>
          <p:cNvSpPr/>
          <p:nvPr/>
        </p:nvSpPr>
        <p:spPr bwMode="gray">
          <a:xfrm>
            <a:off x="2018579" y="2496479"/>
            <a:ext cx="1173261" cy="307657"/>
          </a:xfrm>
          <a:prstGeom prst="rect">
            <a:avLst/>
          </a:prstGeom>
        </p:spPr>
        <p:txBody>
          <a:bodyPr wrap="none">
            <a:spAutoFit/>
          </a:bodyPr>
          <a:lstStyle/>
          <a:p>
            <a:pPr fontAlgn="ctr"/>
            <a:r>
              <a:rPr lang="en-US" sz="1399" b="1" dirty="0">
                <a:solidFill>
                  <a:srgbClr val="C7000B"/>
                </a:solidFill>
                <a:latin typeface="Huawei Sans" panose="020C0503030203020204" pitchFamily="34" charset="0"/>
              </a:rPr>
              <a:t>Leased line</a:t>
            </a:r>
            <a:endParaRPr lang="en-US" altLang="zh-CN" sz="1399" b="1" dirty="0">
              <a:solidFill>
                <a:srgbClr val="C7000B"/>
              </a:solidFill>
              <a:latin typeface="Huawei Sans" panose="020C0503030203020204" pitchFamily="34" charset="0"/>
            </a:endParaRPr>
          </a:p>
        </p:txBody>
      </p:sp>
      <p:sp>
        <p:nvSpPr>
          <p:cNvPr id="40"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6"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3014245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Migration Document Output</a:t>
            </a:r>
            <a:endParaRPr lang="en-US" altLang="zh-CN" dirty="0"/>
          </a:p>
        </p:txBody>
      </p:sp>
      <p:sp>
        <p:nvSpPr>
          <p:cNvPr id="5" name="Text Placeholder 4"/>
          <p:cNvSpPr>
            <a:spLocks noGrp="1"/>
          </p:cNvSpPr>
          <p:nvPr>
            <p:ph type="body" sz="quarter" idx="10"/>
          </p:nvPr>
        </p:nvSpPr>
        <p:spPr bwMode="gray"/>
        <p:txBody>
          <a:bodyPr/>
          <a:lstStyle/>
          <a:p>
            <a:r>
              <a:rPr lang="en-US" altLang="zh-CN" sz="2400" dirty="0"/>
              <a:t>Output the </a:t>
            </a:r>
            <a:r>
              <a:rPr lang="en-US" altLang="zh-CN" sz="2400" b="1" i="1" dirty="0" smtClean="0"/>
              <a:t>Project </a:t>
            </a:r>
            <a:r>
              <a:rPr lang="en-US" altLang="zh-CN" sz="2400" b="1" i="1" dirty="0"/>
              <a:t>Migration Solution Template</a:t>
            </a:r>
            <a:r>
              <a:rPr lang="en-US" altLang="zh-CN" sz="2400" b="1" dirty="0"/>
              <a:t> </a:t>
            </a:r>
            <a:r>
              <a:rPr lang="en-US" altLang="zh-CN" sz="2400" dirty="0"/>
              <a:t>based on the preceding migration project information</a:t>
            </a:r>
            <a:r>
              <a:rPr lang="en-US" altLang="zh-CN" sz="2400" dirty="0" smtClean="0"/>
              <a:t>.</a:t>
            </a:r>
            <a:endParaRPr lang="en-US" altLang="zh-CN" sz="2400" dirty="0"/>
          </a:p>
        </p:txBody>
      </p:sp>
      <p:sp>
        <p:nvSpPr>
          <p:cNvPr id="40" name="文本占位符 2"/>
          <p:cNvSpPr txBox="1">
            <a:spLocks/>
          </p:cNvSpPr>
          <p:nvPr/>
        </p:nvSpPr>
        <p:spPr bwMode="gray">
          <a:xfrm>
            <a:off x="468318" y="1234346"/>
            <a:ext cx="11276183" cy="3847998"/>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999" dirty="0">
              <a:latin typeface="Huawei Sans" panose="020C0503030203020204" pitchFamily="34"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599013787"/>
              </p:ext>
            </p:extLst>
          </p:nvPr>
        </p:nvGraphicFramePr>
        <p:xfrm>
          <a:off x="5167489" y="2932907"/>
          <a:ext cx="1857022" cy="1566862"/>
        </p:xfrm>
        <a:graphic>
          <a:graphicData uri="http://schemas.openxmlformats.org/presentationml/2006/ole">
            <mc:AlternateContent xmlns:mc="http://schemas.openxmlformats.org/markup-compatibility/2006">
              <mc:Choice xmlns:v="urn:schemas-microsoft-com:vml" Requires="v">
                <p:oleObj spid="_x0000_s1043" name="Document" showAsIcon="1" r:id="rId5" imgW="914400" imgH="771480" progId="Word.Document.12">
                  <p:embed/>
                </p:oleObj>
              </mc:Choice>
              <mc:Fallback>
                <p:oleObj name="Document" showAsIcon="1" r:id="rId5" imgW="914400" imgH="771480" progId="Word.Document.12">
                  <p:embed/>
                  <p:pic>
                    <p:nvPicPr>
                      <p:cNvPr id="0" name=""/>
                      <p:cNvPicPr/>
                      <p:nvPr/>
                    </p:nvPicPr>
                    <p:blipFill>
                      <a:blip r:embed="rId6"/>
                      <a:stretch>
                        <a:fillRect/>
                      </a:stretch>
                    </p:blipFill>
                    <p:spPr>
                      <a:xfrm>
                        <a:off x="5167489" y="2932907"/>
                        <a:ext cx="1857022" cy="1566862"/>
                      </a:xfrm>
                      <a:prstGeom prst="rect">
                        <a:avLst/>
                      </a:prstGeom>
                    </p:spPr>
                  </p:pic>
                </p:oleObj>
              </mc:Fallback>
            </mc:AlternateContent>
          </a:graphicData>
        </a:graphic>
      </p:graphicFrame>
      <p:sp>
        <p:nvSpPr>
          <p:cNvPr id="8" name="燕尾形 11"/>
          <p:cNvSpPr/>
          <p:nvPr/>
        </p:nvSpPr>
        <p:spPr bwMode="gray">
          <a:xfrm>
            <a:off x="10037880" y="126479"/>
            <a:ext cx="1711208" cy="213037"/>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Migration Scenario</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9" name="五边形 39"/>
          <p:cNvSpPr/>
          <p:nvPr/>
        </p:nvSpPr>
        <p:spPr bwMode="gray">
          <a:xfrm>
            <a:off x="7766129" y="126478"/>
            <a:ext cx="2360021" cy="213037"/>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dirty="0">
                <a:latin typeface="Huawei Sans" panose="020C0503030203020204" pitchFamily="34" charset="0"/>
              </a:rPr>
              <a:t>Precautions and Class Activities</a:t>
            </a:r>
          </a:p>
        </p:txBody>
      </p:sp>
    </p:spTree>
    <p:extLst>
      <p:ext uri="{BB962C8B-B14F-4D97-AF65-F5344CB8AC3E}">
        <p14:creationId xmlns:p14="http://schemas.microsoft.com/office/powerpoint/2010/main" val="3574882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dirty="0"/>
              <a:t>(Short-answer question) </a:t>
            </a:r>
            <a:r>
              <a:rPr lang="en-US" dirty="0" smtClean="0"/>
              <a:t>What operations can be performed locally to verify risks before the migration</a:t>
            </a:r>
            <a:r>
              <a:rPr lang="en-US" dirty="0" smtClean="0"/>
              <a:t>?</a:t>
            </a:r>
            <a:endParaRPr lang="en-US" altLang="zh-CN" dirty="0" smtClean="0">
              <a:sym typeface="Huawei Sans" panose="020C0503030203020204" pitchFamily="34" charset="0"/>
            </a:endParaRPr>
          </a:p>
          <a:p>
            <a:r>
              <a:rPr lang="en-US" altLang="zh-CN" dirty="0"/>
              <a:t>(Short-answer question) </a:t>
            </a:r>
            <a:r>
              <a:rPr lang="en-US" dirty="0" smtClean="0"/>
              <a:t>Which of the following items must be backed up for the customer network before the </a:t>
            </a:r>
            <a:r>
              <a:rPr lang="en-US" smtClean="0"/>
              <a:t>migration</a:t>
            </a:r>
            <a:r>
              <a:rPr lang="en-US" smtClean="0"/>
              <a:t>?</a:t>
            </a:r>
            <a:endParaRPr lang="en-US" altLang="zh-CN" dirty="0">
              <a:sym typeface="Huawei Sans" panose="020C0503030203020204" pitchFamily="34" charset="0"/>
            </a:endParaRPr>
          </a:p>
        </p:txBody>
      </p:sp>
    </p:spTree>
    <p:extLst>
      <p:ext uri="{BB962C8B-B14F-4D97-AF65-F5344CB8AC3E}">
        <p14:creationId xmlns:p14="http://schemas.microsoft.com/office/powerpoint/2010/main" val="2743444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bwMode="gray"/>
        <p:txBody>
          <a:bodyPr/>
          <a:lstStyle/>
          <a:p>
            <a:r>
              <a:rPr lang="en-US" smtClean="0"/>
              <a:t>The migration changes the network and may affect the customer's services. Therefore, the migration must be based on the customer's requirements to control risks in real time.</a:t>
            </a:r>
            <a:endParaRPr lang="en-US" altLang="zh-CN" smtClean="0">
              <a:sym typeface="Huawei Sans" panose="020C0503030203020204" pitchFamily="34" charset="0"/>
            </a:endParaRPr>
          </a:p>
          <a:p>
            <a:r>
              <a:rPr lang="en-US" smtClean="0"/>
              <a:t>Before the migration, perform survey and verification, and prepare each step in advance. After the migration, verify services. The migration can be successful and efficient only when the migration process is strictly followed.</a:t>
            </a:r>
            <a:endParaRPr lang="en-US" altLang="zh-CN" dirty="0">
              <a:sym typeface="Huawei Sans" panose="020C0503030203020204" pitchFamily="34" charset="0"/>
            </a:endParaRPr>
          </a:p>
        </p:txBody>
      </p:sp>
    </p:spTree>
    <p:extLst>
      <p:ext uri="{BB962C8B-B14F-4D97-AF65-F5344CB8AC3E}">
        <p14:creationId xmlns:p14="http://schemas.microsoft.com/office/powerpoint/2010/main" val="730002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9105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b="1" dirty="0" smtClean="0"/>
              <a:t>Basic Concepts of Migration</a:t>
            </a:r>
            <a:endParaRPr lang="en-US" altLang="zh-CN" b="1" dirty="0" smtClean="0">
              <a:sym typeface="Huawei Sans" panose="020C0503030203020204" pitchFamily="34" charset="0"/>
            </a:endParaRPr>
          </a:p>
          <a:p>
            <a:r>
              <a:rPr lang="en-US" dirty="0" smtClean="0">
                <a:solidFill>
                  <a:schemeClr val="bg1">
                    <a:lumMod val="50000"/>
                  </a:schemeClr>
                </a:solidFill>
              </a:rPr>
              <a:t>Migration Process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Migration Cases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601849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Basic Concepts</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p:txBody>
          <a:bodyPr/>
          <a:lstStyle/>
          <a:p>
            <a:r>
              <a:rPr lang="en-US" sz="1599" dirty="0"/>
              <a:t>Migration project: If the technical migration performed on the network affects the services running on the live network, strictly comply with the preset operation process and risk control measures during the implementation of the technical migration project. Generally, this type of project is defined as a migration project</a:t>
            </a:r>
            <a:r>
              <a:rPr lang="en-US" sz="1599" dirty="0" smtClean="0"/>
              <a:t>.</a:t>
            </a:r>
            <a:endParaRPr lang="en-US" sz="1599" dirty="0"/>
          </a:p>
        </p:txBody>
      </p:sp>
      <p:sp>
        <p:nvSpPr>
          <p:cNvPr id="122" name="矩形 121"/>
          <p:cNvSpPr/>
          <p:nvPr/>
        </p:nvSpPr>
        <p:spPr bwMode="gray">
          <a:xfrm flipH="1">
            <a:off x="2831875" y="2361897"/>
            <a:ext cx="1882342" cy="3630736"/>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399" kern="0" dirty="0">
              <a:solidFill>
                <a:srgbClr val="1D1D1A"/>
              </a:solidFill>
              <a:latin typeface="Huawei Sans" panose="020C0503030203020204" pitchFamily="34" charset="0"/>
              <a:sym typeface="Huawei Sans" panose="020C0503030203020204" pitchFamily="34" charset="0"/>
            </a:endParaRPr>
          </a:p>
        </p:txBody>
      </p:sp>
      <p:sp>
        <p:nvSpPr>
          <p:cNvPr id="116" name="圆角矩形 115"/>
          <p:cNvSpPr/>
          <p:nvPr/>
        </p:nvSpPr>
        <p:spPr bwMode="gray">
          <a:xfrm flipH="1">
            <a:off x="5460698" y="2361897"/>
            <a:ext cx="5128870" cy="3630736"/>
          </a:xfrm>
          <a:prstGeom prst="roundRect">
            <a:avLst>
              <a:gd name="adj" fmla="val 3652"/>
            </a:avLst>
          </a:prstGeom>
          <a:noFill/>
          <a:ln w="12700" cap="flat" cmpd="sng" algn="ctr">
            <a:solidFill>
              <a:srgbClr val="56C4D2"/>
            </a:solidFill>
            <a:prstDash val="solid"/>
            <a:miter lim="800000"/>
          </a:ln>
          <a:effectLst/>
        </p:spPr>
        <p:txBody>
          <a:bodyPr rtlCol="0" anchor="ctr"/>
          <a:lstStyle/>
          <a:p>
            <a:pPr algn="ctr" defTabSz="914034" fontAlgn="ctr">
              <a:defRPr/>
            </a:pPr>
            <a:endParaRPr lang="en-US" altLang="zh-CN" sz="1599" kern="0" dirty="0">
              <a:solidFill>
                <a:prstClr val="white"/>
              </a:solidFill>
              <a:latin typeface="Huawei Sans" panose="020C0503030203020204" pitchFamily="34" charset="0"/>
              <a:ea typeface="方正兰亭黑简体"/>
              <a:sym typeface="Huawei Sans" panose="020C0503030203020204" pitchFamily="34" charset="0"/>
            </a:endParaRPr>
          </a:p>
        </p:txBody>
      </p:sp>
      <p:cxnSp>
        <p:nvCxnSpPr>
          <p:cNvPr id="52" name="Straight Connector 79"/>
          <p:cNvCxnSpPr/>
          <p:nvPr/>
        </p:nvCxnSpPr>
        <p:spPr bwMode="gray">
          <a:xfrm flipH="1">
            <a:off x="9045749" y="3848151"/>
            <a:ext cx="904231" cy="1"/>
          </a:xfrm>
          <a:prstGeom prst="line">
            <a:avLst/>
          </a:prstGeom>
          <a:noFill/>
          <a:ln w="19050" cap="flat" cmpd="sng" algn="ctr">
            <a:solidFill>
              <a:sysClr val="windowText" lastClr="000000"/>
            </a:solidFill>
            <a:prstDash val="solid"/>
            <a:miter lim="800000"/>
          </a:ln>
          <a:effectLst/>
        </p:spPr>
      </p:cxnSp>
      <p:cxnSp>
        <p:nvCxnSpPr>
          <p:cNvPr id="53" name="Straight Connector 76"/>
          <p:cNvCxnSpPr/>
          <p:nvPr/>
        </p:nvCxnSpPr>
        <p:spPr bwMode="gray">
          <a:xfrm>
            <a:off x="5653271" y="3570459"/>
            <a:ext cx="4696781" cy="0"/>
          </a:xfrm>
          <a:prstGeom prst="line">
            <a:avLst/>
          </a:prstGeom>
          <a:noFill/>
          <a:ln w="19050" cap="flat" cmpd="sng" algn="ctr">
            <a:solidFill>
              <a:schemeClr val="bg1">
                <a:lumMod val="50000"/>
              </a:schemeClr>
            </a:solidFill>
            <a:prstDash val="sysDot"/>
            <a:miter lim="800000"/>
          </a:ln>
          <a:effectLst/>
        </p:spPr>
      </p:cxnSp>
      <p:cxnSp>
        <p:nvCxnSpPr>
          <p:cNvPr id="54" name="Straight Connector 78"/>
          <p:cNvCxnSpPr/>
          <p:nvPr/>
        </p:nvCxnSpPr>
        <p:spPr bwMode="gray">
          <a:xfrm>
            <a:off x="5653271" y="4412926"/>
            <a:ext cx="4696781" cy="0"/>
          </a:xfrm>
          <a:prstGeom prst="line">
            <a:avLst/>
          </a:prstGeom>
          <a:noFill/>
          <a:ln w="19050" cap="flat" cmpd="sng" algn="ctr">
            <a:solidFill>
              <a:schemeClr val="bg1">
                <a:lumMod val="50000"/>
              </a:schemeClr>
            </a:solidFill>
            <a:prstDash val="sysDot"/>
            <a:miter lim="800000"/>
          </a:ln>
          <a:effectLst/>
        </p:spPr>
      </p:cxnSp>
      <p:cxnSp>
        <p:nvCxnSpPr>
          <p:cNvPr id="55" name="Straight Connector 80"/>
          <p:cNvCxnSpPr/>
          <p:nvPr/>
        </p:nvCxnSpPr>
        <p:spPr bwMode="gray">
          <a:xfrm>
            <a:off x="5653271" y="5101674"/>
            <a:ext cx="4696781" cy="0"/>
          </a:xfrm>
          <a:prstGeom prst="line">
            <a:avLst/>
          </a:prstGeom>
          <a:noFill/>
          <a:ln w="19050" cap="flat" cmpd="sng" algn="ctr">
            <a:solidFill>
              <a:schemeClr val="bg1">
                <a:lumMod val="50000"/>
              </a:schemeClr>
            </a:solidFill>
            <a:prstDash val="sysDot"/>
            <a:miter lim="800000"/>
          </a:ln>
          <a:effectLst/>
        </p:spPr>
      </p:cxnSp>
      <p:pic>
        <p:nvPicPr>
          <p:cNvPr id="56" name="图片 102" descr="AC-蓝.png"/>
          <p:cNvPicPr>
            <a:picLocks noChangeAspect="1"/>
          </p:cNvPicPr>
          <p:nvPr/>
        </p:nvPicPr>
        <p:blipFill>
          <a:blip r:embed="rId3" cstate="print"/>
          <a:stretch>
            <a:fillRect/>
          </a:stretch>
        </p:blipFill>
        <p:spPr bwMode="gray">
          <a:xfrm>
            <a:off x="6965448" y="3710302"/>
            <a:ext cx="343315" cy="275694"/>
          </a:xfrm>
          <a:prstGeom prst="rect">
            <a:avLst/>
          </a:prstGeom>
        </p:spPr>
      </p:pic>
      <p:pic>
        <p:nvPicPr>
          <p:cNvPr id="57" name="图片 86" descr="核心交换机.png"/>
          <p:cNvPicPr>
            <a:picLocks noChangeAspect="1"/>
          </p:cNvPicPr>
          <p:nvPr/>
        </p:nvPicPr>
        <p:blipFill>
          <a:blip r:embed="rId4" cstate="print"/>
          <a:stretch>
            <a:fillRect/>
          </a:stretch>
        </p:blipFill>
        <p:spPr bwMode="gray">
          <a:xfrm>
            <a:off x="7921904" y="3711036"/>
            <a:ext cx="341488" cy="274228"/>
          </a:xfrm>
          <a:prstGeom prst="rect">
            <a:avLst/>
          </a:prstGeom>
        </p:spPr>
      </p:pic>
      <p:pic>
        <p:nvPicPr>
          <p:cNvPr id="58" name="图片 86" descr="核心交换机.png"/>
          <p:cNvPicPr>
            <a:picLocks noChangeAspect="1"/>
          </p:cNvPicPr>
          <p:nvPr/>
        </p:nvPicPr>
        <p:blipFill>
          <a:blip r:embed="rId4" cstate="print"/>
          <a:stretch>
            <a:fillRect/>
          </a:stretch>
        </p:blipFill>
        <p:spPr bwMode="gray">
          <a:xfrm>
            <a:off x="8758798" y="3711036"/>
            <a:ext cx="341488" cy="274228"/>
          </a:xfrm>
          <a:prstGeom prst="rect">
            <a:avLst/>
          </a:prstGeom>
        </p:spPr>
      </p:pic>
      <p:cxnSp>
        <p:nvCxnSpPr>
          <p:cNvPr id="59" name="Straight Connector 13"/>
          <p:cNvCxnSpPr>
            <a:stCxn id="57" idx="3"/>
            <a:endCxn id="58" idx="1"/>
          </p:cNvCxnSpPr>
          <p:nvPr/>
        </p:nvCxnSpPr>
        <p:spPr bwMode="gray">
          <a:xfrm>
            <a:off x="8263392" y="3848150"/>
            <a:ext cx="495406" cy="0"/>
          </a:xfrm>
          <a:prstGeom prst="line">
            <a:avLst/>
          </a:prstGeom>
          <a:noFill/>
          <a:ln w="19050" cap="flat" cmpd="sng" algn="ctr">
            <a:solidFill>
              <a:srgbClr val="56C4D2"/>
            </a:solidFill>
            <a:prstDash val="solid"/>
            <a:miter lim="800000"/>
          </a:ln>
          <a:effectLst/>
        </p:spPr>
      </p:cxnSp>
      <p:pic>
        <p:nvPicPr>
          <p:cNvPr id="60" name="图片 87" descr="汇聚交换机.png"/>
          <p:cNvPicPr>
            <a:picLocks noChangeAspect="1"/>
          </p:cNvPicPr>
          <p:nvPr/>
        </p:nvPicPr>
        <p:blipFill>
          <a:blip r:embed="rId5" cstate="print"/>
          <a:stretch>
            <a:fillRect/>
          </a:stretch>
        </p:blipFill>
        <p:spPr bwMode="gray">
          <a:xfrm>
            <a:off x="6898065" y="4613446"/>
            <a:ext cx="341488" cy="274228"/>
          </a:xfrm>
          <a:prstGeom prst="rect">
            <a:avLst/>
          </a:prstGeom>
        </p:spPr>
      </p:pic>
      <p:pic>
        <p:nvPicPr>
          <p:cNvPr id="61" name="图片 87" descr="汇聚交换机.png"/>
          <p:cNvPicPr>
            <a:picLocks noChangeAspect="1"/>
          </p:cNvPicPr>
          <p:nvPr/>
        </p:nvPicPr>
        <p:blipFill>
          <a:blip r:embed="rId5" cstate="print"/>
          <a:stretch>
            <a:fillRect/>
          </a:stretch>
        </p:blipFill>
        <p:spPr bwMode="gray">
          <a:xfrm>
            <a:off x="7732949" y="4613446"/>
            <a:ext cx="341488" cy="274228"/>
          </a:xfrm>
          <a:prstGeom prst="rect">
            <a:avLst/>
          </a:prstGeom>
        </p:spPr>
      </p:pic>
      <p:cxnSp>
        <p:nvCxnSpPr>
          <p:cNvPr id="62" name="Straight Connector 16"/>
          <p:cNvCxnSpPr>
            <a:stCxn id="60" idx="3"/>
            <a:endCxn id="61" idx="1"/>
          </p:cNvCxnSpPr>
          <p:nvPr/>
        </p:nvCxnSpPr>
        <p:spPr bwMode="gray">
          <a:xfrm>
            <a:off x="7239553" y="4750559"/>
            <a:ext cx="493396" cy="0"/>
          </a:xfrm>
          <a:prstGeom prst="line">
            <a:avLst/>
          </a:prstGeom>
          <a:noFill/>
          <a:ln w="19050" cap="flat" cmpd="sng" algn="ctr">
            <a:solidFill>
              <a:srgbClr val="56C4D2"/>
            </a:solidFill>
            <a:prstDash val="solid"/>
            <a:miter lim="800000"/>
          </a:ln>
          <a:effectLst/>
        </p:spPr>
      </p:cxnSp>
      <p:pic>
        <p:nvPicPr>
          <p:cNvPr id="63" name="图片 87" descr="汇聚交换机.png"/>
          <p:cNvPicPr>
            <a:picLocks noChangeAspect="1"/>
          </p:cNvPicPr>
          <p:nvPr/>
        </p:nvPicPr>
        <p:blipFill>
          <a:blip r:embed="rId5" cstate="print"/>
          <a:stretch>
            <a:fillRect/>
          </a:stretch>
        </p:blipFill>
        <p:spPr bwMode="gray">
          <a:xfrm>
            <a:off x="8948760" y="4613446"/>
            <a:ext cx="341488" cy="274228"/>
          </a:xfrm>
          <a:prstGeom prst="rect">
            <a:avLst/>
          </a:prstGeom>
        </p:spPr>
      </p:pic>
      <p:pic>
        <p:nvPicPr>
          <p:cNvPr id="64" name="图片 87" descr="汇聚交换机.png"/>
          <p:cNvPicPr>
            <a:picLocks noChangeAspect="1"/>
          </p:cNvPicPr>
          <p:nvPr/>
        </p:nvPicPr>
        <p:blipFill>
          <a:blip r:embed="rId5" cstate="print"/>
          <a:stretch>
            <a:fillRect/>
          </a:stretch>
        </p:blipFill>
        <p:spPr bwMode="gray">
          <a:xfrm>
            <a:off x="9784648" y="4613446"/>
            <a:ext cx="341488" cy="274228"/>
          </a:xfrm>
          <a:prstGeom prst="rect">
            <a:avLst/>
          </a:prstGeom>
        </p:spPr>
      </p:pic>
      <p:cxnSp>
        <p:nvCxnSpPr>
          <p:cNvPr id="65" name="Straight Connector 29"/>
          <p:cNvCxnSpPr>
            <a:stCxn id="63" idx="3"/>
            <a:endCxn id="64" idx="1"/>
          </p:cNvCxnSpPr>
          <p:nvPr/>
        </p:nvCxnSpPr>
        <p:spPr bwMode="gray">
          <a:xfrm>
            <a:off x="9290248" y="4750559"/>
            <a:ext cx="494402" cy="0"/>
          </a:xfrm>
          <a:prstGeom prst="line">
            <a:avLst/>
          </a:prstGeom>
          <a:noFill/>
          <a:ln w="19050" cap="flat" cmpd="sng" algn="ctr">
            <a:solidFill>
              <a:srgbClr val="56C4D2"/>
            </a:solidFill>
            <a:prstDash val="solid"/>
            <a:miter lim="800000"/>
          </a:ln>
          <a:effectLst/>
        </p:spPr>
      </p:cxnSp>
      <p:cxnSp>
        <p:nvCxnSpPr>
          <p:cNvPr id="66" name="Straight Connector 30"/>
          <p:cNvCxnSpPr>
            <a:stCxn id="60" idx="0"/>
            <a:endCxn id="57" idx="2"/>
          </p:cNvCxnSpPr>
          <p:nvPr/>
        </p:nvCxnSpPr>
        <p:spPr bwMode="gray">
          <a:xfrm flipV="1">
            <a:off x="7068808" y="3985263"/>
            <a:ext cx="1023840" cy="628181"/>
          </a:xfrm>
          <a:prstGeom prst="line">
            <a:avLst/>
          </a:prstGeom>
          <a:noFill/>
          <a:ln w="19050" cap="flat" cmpd="sng" algn="ctr">
            <a:solidFill>
              <a:sysClr val="windowText" lastClr="000000"/>
            </a:solidFill>
            <a:prstDash val="solid"/>
            <a:miter lim="800000"/>
          </a:ln>
          <a:effectLst/>
        </p:spPr>
      </p:cxnSp>
      <p:cxnSp>
        <p:nvCxnSpPr>
          <p:cNvPr id="67" name="Straight Connector 33"/>
          <p:cNvCxnSpPr>
            <a:stCxn id="61" idx="0"/>
            <a:endCxn id="58" idx="2"/>
          </p:cNvCxnSpPr>
          <p:nvPr/>
        </p:nvCxnSpPr>
        <p:spPr bwMode="gray">
          <a:xfrm flipV="1">
            <a:off x="7903694" y="3985263"/>
            <a:ext cx="1025850" cy="628181"/>
          </a:xfrm>
          <a:prstGeom prst="line">
            <a:avLst/>
          </a:prstGeom>
          <a:noFill/>
          <a:ln w="19050" cap="flat" cmpd="sng" algn="ctr">
            <a:solidFill>
              <a:sysClr val="windowText" lastClr="000000"/>
            </a:solidFill>
            <a:prstDash val="solid"/>
            <a:miter lim="800000"/>
          </a:ln>
          <a:effectLst/>
        </p:spPr>
      </p:cxnSp>
      <p:cxnSp>
        <p:nvCxnSpPr>
          <p:cNvPr id="68" name="Straight Connector 36"/>
          <p:cNvCxnSpPr>
            <a:stCxn id="63" idx="0"/>
            <a:endCxn id="57" idx="2"/>
          </p:cNvCxnSpPr>
          <p:nvPr/>
        </p:nvCxnSpPr>
        <p:spPr bwMode="gray">
          <a:xfrm flipH="1" flipV="1">
            <a:off x="8092649" y="3985263"/>
            <a:ext cx="1026855" cy="628181"/>
          </a:xfrm>
          <a:prstGeom prst="line">
            <a:avLst/>
          </a:prstGeom>
          <a:noFill/>
          <a:ln w="19050" cap="flat" cmpd="sng" algn="ctr">
            <a:solidFill>
              <a:sysClr val="windowText" lastClr="000000"/>
            </a:solidFill>
            <a:prstDash val="solid"/>
            <a:miter lim="800000"/>
          </a:ln>
          <a:effectLst/>
        </p:spPr>
      </p:cxnSp>
      <p:cxnSp>
        <p:nvCxnSpPr>
          <p:cNvPr id="69" name="Straight Connector 39"/>
          <p:cNvCxnSpPr>
            <a:stCxn id="64" idx="0"/>
            <a:endCxn id="58" idx="2"/>
          </p:cNvCxnSpPr>
          <p:nvPr/>
        </p:nvCxnSpPr>
        <p:spPr bwMode="gray">
          <a:xfrm flipH="1" flipV="1">
            <a:off x="8929545" y="3985263"/>
            <a:ext cx="1025850" cy="628181"/>
          </a:xfrm>
          <a:prstGeom prst="line">
            <a:avLst/>
          </a:prstGeom>
          <a:noFill/>
          <a:ln w="19050" cap="flat" cmpd="sng" algn="ctr">
            <a:solidFill>
              <a:sysClr val="windowText" lastClr="000000"/>
            </a:solidFill>
            <a:prstDash val="solid"/>
            <a:miter lim="800000"/>
          </a:ln>
          <a:effectLst/>
        </p:spPr>
      </p:cxnSp>
      <p:sp>
        <p:nvSpPr>
          <p:cNvPr id="70" name="Oval 42"/>
          <p:cNvSpPr/>
          <p:nvPr/>
        </p:nvSpPr>
        <p:spPr bwMode="gray">
          <a:xfrm rot="3077028">
            <a:off x="7698913" y="4263033"/>
            <a:ext cx="580327" cy="93083"/>
          </a:xfrm>
          <a:prstGeom prst="ellipse">
            <a:avLst/>
          </a:prstGeom>
          <a:noFill/>
          <a:ln w="19050" cap="flat" cmpd="sng" algn="ctr">
            <a:solidFill>
              <a:sysClr val="windowText" lastClr="000000"/>
            </a:solidFill>
            <a:prstDash val="solid"/>
            <a:miter lim="800000"/>
          </a:ln>
          <a:effectLst/>
        </p:spPr>
        <p:txBody>
          <a:bodyPr rtlCol="0" anchor="ctr"/>
          <a:lstStyle/>
          <a:p>
            <a:pPr algn="ctr" defTabSz="914034" fontAlgn="ctr">
              <a:defRPr/>
            </a:pP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106" descr="堆叠交换机蓝.png"/>
          <p:cNvPicPr>
            <a:picLocks noChangeAspect="1"/>
          </p:cNvPicPr>
          <p:nvPr/>
        </p:nvPicPr>
        <p:blipFill>
          <a:blip r:embed="rId6" cstate="print"/>
          <a:stretch>
            <a:fillRect/>
          </a:stretch>
        </p:blipFill>
        <p:spPr bwMode="gray">
          <a:xfrm>
            <a:off x="6897150" y="5493694"/>
            <a:ext cx="343315" cy="275694"/>
          </a:xfrm>
          <a:prstGeom prst="rect">
            <a:avLst/>
          </a:prstGeom>
        </p:spPr>
      </p:pic>
      <p:pic>
        <p:nvPicPr>
          <p:cNvPr id="72" name="图片 106" descr="堆叠交换机蓝.png"/>
          <p:cNvPicPr>
            <a:picLocks noChangeAspect="1"/>
          </p:cNvPicPr>
          <p:nvPr/>
        </p:nvPicPr>
        <p:blipFill>
          <a:blip r:embed="rId6" cstate="print"/>
          <a:stretch>
            <a:fillRect/>
          </a:stretch>
        </p:blipFill>
        <p:spPr bwMode="gray">
          <a:xfrm>
            <a:off x="7732035" y="5493694"/>
            <a:ext cx="343315" cy="275694"/>
          </a:xfrm>
          <a:prstGeom prst="rect">
            <a:avLst/>
          </a:prstGeom>
        </p:spPr>
      </p:pic>
      <p:cxnSp>
        <p:nvCxnSpPr>
          <p:cNvPr id="73" name="Straight Connector 34"/>
          <p:cNvCxnSpPr>
            <a:stCxn id="71" idx="0"/>
            <a:endCxn id="60" idx="2"/>
          </p:cNvCxnSpPr>
          <p:nvPr/>
        </p:nvCxnSpPr>
        <p:spPr bwMode="gray">
          <a:xfrm flipV="1">
            <a:off x="7068808" y="4887672"/>
            <a:ext cx="0" cy="606021"/>
          </a:xfrm>
          <a:prstGeom prst="line">
            <a:avLst/>
          </a:prstGeom>
          <a:noFill/>
          <a:ln w="19050" cap="flat" cmpd="sng" algn="ctr">
            <a:solidFill>
              <a:sysClr val="windowText" lastClr="000000"/>
            </a:solidFill>
            <a:prstDash val="solid"/>
            <a:miter lim="800000"/>
          </a:ln>
          <a:effectLst/>
        </p:spPr>
      </p:cxnSp>
      <p:cxnSp>
        <p:nvCxnSpPr>
          <p:cNvPr id="74" name="Straight Connector 35"/>
          <p:cNvCxnSpPr>
            <a:stCxn id="71" idx="0"/>
            <a:endCxn id="61" idx="2"/>
          </p:cNvCxnSpPr>
          <p:nvPr/>
        </p:nvCxnSpPr>
        <p:spPr bwMode="gray">
          <a:xfrm flipV="1">
            <a:off x="7068808" y="4887672"/>
            <a:ext cx="834885" cy="606021"/>
          </a:xfrm>
          <a:prstGeom prst="line">
            <a:avLst/>
          </a:prstGeom>
          <a:noFill/>
          <a:ln w="19050" cap="flat" cmpd="sng" algn="ctr">
            <a:solidFill>
              <a:sysClr val="windowText" lastClr="000000"/>
            </a:solidFill>
            <a:prstDash val="solid"/>
            <a:miter lim="800000"/>
          </a:ln>
          <a:effectLst/>
        </p:spPr>
      </p:cxnSp>
      <p:cxnSp>
        <p:nvCxnSpPr>
          <p:cNvPr id="75" name="Straight Connector 37"/>
          <p:cNvCxnSpPr>
            <a:stCxn id="72" idx="0"/>
            <a:endCxn id="60" idx="2"/>
          </p:cNvCxnSpPr>
          <p:nvPr/>
        </p:nvCxnSpPr>
        <p:spPr bwMode="gray">
          <a:xfrm flipH="1" flipV="1">
            <a:off x="7068808" y="4887672"/>
            <a:ext cx="834885" cy="606021"/>
          </a:xfrm>
          <a:prstGeom prst="line">
            <a:avLst/>
          </a:prstGeom>
          <a:noFill/>
          <a:ln w="19050" cap="flat" cmpd="sng" algn="ctr">
            <a:solidFill>
              <a:sysClr val="windowText" lastClr="000000"/>
            </a:solidFill>
            <a:prstDash val="solid"/>
            <a:miter lim="800000"/>
          </a:ln>
          <a:effectLst/>
        </p:spPr>
      </p:cxnSp>
      <p:cxnSp>
        <p:nvCxnSpPr>
          <p:cNvPr id="76" name="Straight Connector 38"/>
          <p:cNvCxnSpPr>
            <a:stCxn id="72" idx="0"/>
            <a:endCxn id="61" idx="2"/>
          </p:cNvCxnSpPr>
          <p:nvPr/>
        </p:nvCxnSpPr>
        <p:spPr bwMode="gray">
          <a:xfrm flipV="1">
            <a:off x="7903692" y="4887672"/>
            <a:ext cx="0" cy="606021"/>
          </a:xfrm>
          <a:prstGeom prst="line">
            <a:avLst/>
          </a:prstGeom>
          <a:noFill/>
          <a:ln w="19050" cap="flat" cmpd="sng" algn="ctr">
            <a:solidFill>
              <a:sysClr val="windowText" lastClr="000000"/>
            </a:solidFill>
            <a:prstDash val="solid"/>
            <a:miter lim="800000"/>
          </a:ln>
          <a:effectLst/>
        </p:spPr>
      </p:cxnSp>
      <p:grpSp>
        <p:nvGrpSpPr>
          <p:cNvPr id="77" name="Group 40"/>
          <p:cNvGrpSpPr/>
          <p:nvPr/>
        </p:nvGrpSpPr>
        <p:grpSpPr bwMode="gray">
          <a:xfrm>
            <a:off x="7352848" y="5599756"/>
            <a:ext cx="266802" cy="61955"/>
            <a:chOff x="559282" y="6488261"/>
            <a:chExt cx="261965" cy="61979"/>
          </a:xfrm>
          <a:solidFill>
            <a:sysClr val="window" lastClr="FFFFFF">
              <a:lumMod val="50000"/>
            </a:sysClr>
          </a:solidFill>
        </p:grpSpPr>
        <p:sp>
          <p:nvSpPr>
            <p:cNvPr id="78"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algn="ctr" defTabSz="914034" fontAlgn="ctr">
                <a:defRPr/>
              </a:pPr>
              <a:endParaRPr lang="en-US" altLang="zh-CN" sz="15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algn="ctr" defTabSz="914034" fontAlgn="ctr">
                <a:defRPr/>
              </a:pPr>
              <a:endParaRPr lang="en-US" altLang="zh-CN" sz="15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algn="ctr" defTabSz="914034" fontAlgn="ctr">
                <a:defRPr/>
              </a:pPr>
              <a:endParaRPr lang="en-US" altLang="zh-CN" sz="15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81" name="图片 106" descr="堆叠交换机蓝.png"/>
          <p:cNvPicPr>
            <a:picLocks noChangeAspect="1"/>
          </p:cNvPicPr>
          <p:nvPr/>
        </p:nvPicPr>
        <p:blipFill>
          <a:blip r:embed="rId6" cstate="print"/>
          <a:stretch>
            <a:fillRect/>
          </a:stretch>
        </p:blipFill>
        <p:spPr bwMode="gray">
          <a:xfrm>
            <a:off x="8947846" y="5493694"/>
            <a:ext cx="343315" cy="275694"/>
          </a:xfrm>
          <a:prstGeom prst="rect">
            <a:avLst/>
          </a:prstGeom>
        </p:spPr>
      </p:pic>
      <p:pic>
        <p:nvPicPr>
          <p:cNvPr id="82" name="图片 106" descr="堆叠交换机蓝.png"/>
          <p:cNvPicPr>
            <a:picLocks noChangeAspect="1"/>
          </p:cNvPicPr>
          <p:nvPr/>
        </p:nvPicPr>
        <p:blipFill>
          <a:blip r:embed="rId6" cstate="print"/>
          <a:stretch>
            <a:fillRect/>
          </a:stretch>
        </p:blipFill>
        <p:spPr bwMode="gray">
          <a:xfrm>
            <a:off x="9783737" y="5493694"/>
            <a:ext cx="343315" cy="275694"/>
          </a:xfrm>
          <a:prstGeom prst="rect">
            <a:avLst/>
          </a:prstGeom>
        </p:spPr>
      </p:pic>
      <p:grpSp>
        <p:nvGrpSpPr>
          <p:cNvPr id="83" name="Group 54"/>
          <p:cNvGrpSpPr/>
          <p:nvPr/>
        </p:nvGrpSpPr>
        <p:grpSpPr bwMode="gray">
          <a:xfrm>
            <a:off x="9404548" y="5599756"/>
            <a:ext cx="266802" cy="61955"/>
            <a:chOff x="559282" y="6488261"/>
            <a:chExt cx="261965" cy="61979"/>
          </a:xfrm>
          <a:solidFill>
            <a:sysClr val="window" lastClr="FFFFFF">
              <a:lumMod val="50000"/>
            </a:sysClr>
          </a:solidFill>
        </p:grpSpPr>
        <p:sp>
          <p:nvSpPr>
            <p:cNvPr id="84"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algn="ctr" defTabSz="914034" fontAlgn="ctr">
                <a:defRPr/>
              </a:pPr>
              <a:endParaRPr lang="en-US" altLang="zh-CN" sz="15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algn="ctr" defTabSz="914034" fontAlgn="ctr">
                <a:defRPr/>
              </a:pPr>
              <a:endParaRPr lang="en-US" altLang="zh-CN" sz="15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algn="ctr" defTabSz="914034" fontAlgn="ctr">
                <a:defRPr/>
              </a:pPr>
              <a:endParaRPr lang="en-US" altLang="zh-CN" sz="15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7" name="Straight Connector 58"/>
          <p:cNvCxnSpPr>
            <a:stCxn id="81" idx="0"/>
            <a:endCxn id="63" idx="2"/>
          </p:cNvCxnSpPr>
          <p:nvPr/>
        </p:nvCxnSpPr>
        <p:spPr bwMode="gray">
          <a:xfrm flipV="1">
            <a:off x="9119503" y="4887672"/>
            <a:ext cx="0" cy="606021"/>
          </a:xfrm>
          <a:prstGeom prst="line">
            <a:avLst/>
          </a:prstGeom>
          <a:noFill/>
          <a:ln w="19050" cap="flat" cmpd="sng" algn="ctr">
            <a:solidFill>
              <a:sysClr val="windowText" lastClr="000000"/>
            </a:solidFill>
            <a:prstDash val="solid"/>
            <a:miter lim="800000"/>
          </a:ln>
          <a:effectLst/>
        </p:spPr>
      </p:cxnSp>
      <p:cxnSp>
        <p:nvCxnSpPr>
          <p:cNvPr id="88" name="Straight Connector 61"/>
          <p:cNvCxnSpPr>
            <a:stCxn id="82" idx="0"/>
            <a:endCxn id="64" idx="2"/>
          </p:cNvCxnSpPr>
          <p:nvPr/>
        </p:nvCxnSpPr>
        <p:spPr bwMode="gray">
          <a:xfrm flipV="1">
            <a:off x="9955393" y="4887672"/>
            <a:ext cx="0" cy="606021"/>
          </a:xfrm>
          <a:prstGeom prst="line">
            <a:avLst/>
          </a:prstGeom>
          <a:noFill/>
          <a:ln w="19050" cap="flat" cmpd="sng" algn="ctr">
            <a:solidFill>
              <a:sysClr val="windowText" lastClr="000000"/>
            </a:solidFill>
            <a:prstDash val="solid"/>
            <a:miter lim="800000"/>
          </a:ln>
          <a:effectLst/>
        </p:spPr>
      </p:cxnSp>
      <p:cxnSp>
        <p:nvCxnSpPr>
          <p:cNvPr id="89" name="Straight Connector 64"/>
          <p:cNvCxnSpPr>
            <a:stCxn id="81" idx="0"/>
            <a:endCxn id="64" idx="2"/>
          </p:cNvCxnSpPr>
          <p:nvPr/>
        </p:nvCxnSpPr>
        <p:spPr bwMode="gray">
          <a:xfrm flipV="1">
            <a:off x="9119503" y="4887672"/>
            <a:ext cx="835889" cy="606021"/>
          </a:xfrm>
          <a:prstGeom prst="line">
            <a:avLst/>
          </a:prstGeom>
          <a:noFill/>
          <a:ln w="19050" cap="flat" cmpd="sng" algn="ctr">
            <a:solidFill>
              <a:sysClr val="windowText" lastClr="000000"/>
            </a:solidFill>
            <a:prstDash val="solid"/>
            <a:miter lim="800000"/>
          </a:ln>
          <a:effectLst/>
        </p:spPr>
      </p:cxnSp>
      <p:cxnSp>
        <p:nvCxnSpPr>
          <p:cNvPr id="90" name="Straight Connector 67"/>
          <p:cNvCxnSpPr>
            <a:stCxn id="82" idx="0"/>
            <a:endCxn id="63" idx="2"/>
          </p:cNvCxnSpPr>
          <p:nvPr/>
        </p:nvCxnSpPr>
        <p:spPr bwMode="gray">
          <a:xfrm flipH="1" flipV="1">
            <a:off x="9119503" y="4887672"/>
            <a:ext cx="835889" cy="606021"/>
          </a:xfrm>
          <a:prstGeom prst="line">
            <a:avLst/>
          </a:prstGeom>
          <a:noFill/>
          <a:ln w="19050" cap="flat" cmpd="sng" algn="ctr">
            <a:solidFill>
              <a:sysClr val="windowText" lastClr="000000"/>
            </a:solidFill>
            <a:prstDash val="solid"/>
            <a:miter lim="800000"/>
          </a:ln>
          <a:effectLst/>
        </p:spPr>
      </p:cxnSp>
      <p:cxnSp>
        <p:nvCxnSpPr>
          <p:cNvPr id="91" name="Straight Connector 79"/>
          <p:cNvCxnSpPr>
            <a:stCxn id="57" idx="1"/>
            <a:endCxn id="56" idx="3"/>
          </p:cNvCxnSpPr>
          <p:nvPr/>
        </p:nvCxnSpPr>
        <p:spPr bwMode="gray">
          <a:xfrm flipH="1" flipV="1">
            <a:off x="7308763" y="3848151"/>
            <a:ext cx="613143" cy="1"/>
          </a:xfrm>
          <a:prstGeom prst="line">
            <a:avLst/>
          </a:prstGeom>
          <a:noFill/>
          <a:ln w="19050" cap="flat" cmpd="sng" algn="ctr">
            <a:solidFill>
              <a:sysClr val="windowText" lastClr="000000"/>
            </a:solidFill>
            <a:prstDash val="solid"/>
            <a:miter lim="800000"/>
          </a:ln>
          <a:effectLst/>
        </p:spPr>
      </p:cxnSp>
      <p:pic>
        <p:nvPicPr>
          <p:cNvPr id="92"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7918849" y="2664809"/>
            <a:ext cx="343315" cy="275693"/>
          </a:xfrm>
          <a:prstGeom prst="rect">
            <a:avLst/>
          </a:prstGeom>
          <a:noFill/>
        </p:spPr>
      </p:pic>
      <p:pic>
        <p:nvPicPr>
          <p:cNvPr id="93"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8757886" y="2664809"/>
            <a:ext cx="343315" cy="275693"/>
          </a:xfrm>
          <a:prstGeom prst="rect">
            <a:avLst/>
          </a:prstGeom>
          <a:noFill/>
        </p:spPr>
      </p:pic>
      <p:cxnSp>
        <p:nvCxnSpPr>
          <p:cNvPr id="94" name="Straight Connector 98"/>
          <p:cNvCxnSpPr>
            <a:stCxn id="93" idx="2"/>
            <a:endCxn id="58" idx="0"/>
          </p:cNvCxnSpPr>
          <p:nvPr/>
        </p:nvCxnSpPr>
        <p:spPr bwMode="gray">
          <a:xfrm>
            <a:off x="8929542" y="2940502"/>
            <a:ext cx="0" cy="770535"/>
          </a:xfrm>
          <a:prstGeom prst="line">
            <a:avLst/>
          </a:prstGeom>
          <a:noFill/>
          <a:ln w="19050" cap="flat" cmpd="sng" algn="ctr">
            <a:solidFill>
              <a:sysClr val="windowText" lastClr="000000"/>
            </a:solidFill>
            <a:prstDash val="solid"/>
            <a:miter lim="800000"/>
          </a:ln>
          <a:effectLst/>
        </p:spPr>
      </p:cxnSp>
      <p:cxnSp>
        <p:nvCxnSpPr>
          <p:cNvPr id="95" name="Straight Connector 101"/>
          <p:cNvCxnSpPr>
            <a:stCxn id="92" idx="2"/>
            <a:endCxn id="57" idx="0"/>
          </p:cNvCxnSpPr>
          <p:nvPr/>
        </p:nvCxnSpPr>
        <p:spPr bwMode="gray">
          <a:xfrm>
            <a:off x="8090507" y="2940502"/>
            <a:ext cx="2143" cy="770535"/>
          </a:xfrm>
          <a:prstGeom prst="line">
            <a:avLst/>
          </a:prstGeom>
          <a:noFill/>
          <a:ln w="19050" cap="flat" cmpd="sng" algn="ctr">
            <a:solidFill>
              <a:sysClr val="windowText" lastClr="000000"/>
            </a:solidFill>
            <a:prstDash val="solid"/>
            <a:miter lim="800000"/>
          </a:ln>
          <a:effectLst/>
        </p:spPr>
      </p:cxnSp>
      <p:cxnSp>
        <p:nvCxnSpPr>
          <p:cNvPr id="96" name="Straight Connector 104"/>
          <p:cNvCxnSpPr>
            <a:stCxn id="92" idx="3"/>
            <a:endCxn id="93" idx="1"/>
          </p:cNvCxnSpPr>
          <p:nvPr/>
        </p:nvCxnSpPr>
        <p:spPr bwMode="gray">
          <a:xfrm>
            <a:off x="8262165" y="2802655"/>
            <a:ext cx="495721" cy="0"/>
          </a:xfrm>
          <a:prstGeom prst="line">
            <a:avLst/>
          </a:prstGeom>
          <a:noFill/>
          <a:ln w="19050" cap="flat" cmpd="sng" algn="ctr">
            <a:solidFill>
              <a:sysClr val="windowText" lastClr="000000"/>
            </a:solidFill>
            <a:prstDash val="solid"/>
            <a:miter lim="800000"/>
          </a:ln>
          <a:effectLst/>
        </p:spPr>
      </p:cxnSp>
      <p:sp>
        <p:nvSpPr>
          <p:cNvPr id="97" name="Oval 59"/>
          <p:cNvSpPr/>
          <p:nvPr/>
        </p:nvSpPr>
        <p:spPr bwMode="gray">
          <a:xfrm rot="1782887">
            <a:off x="6990200" y="5289234"/>
            <a:ext cx="317373" cy="90778"/>
          </a:xfrm>
          <a:prstGeom prst="ellipse">
            <a:avLst/>
          </a:prstGeom>
          <a:noFill/>
          <a:ln w="19050" cap="flat" cmpd="sng" algn="ctr">
            <a:solidFill>
              <a:sysClr val="windowText" lastClr="000000"/>
            </a:solidFill>
            <a:prstDash val="solid"/>
            <a:miter lim="800000"/>
          </a:ln>
          <a:effectLst/>
        </p:spPr>
        <p:txBody>
          <a:bodyPr rtlCol="0" anchor="ctr"/>
          <a:lstStyle/>
          <a:p>
            <a:pPr algn="ctr" defTabSz="914034" fontAlgn="ctr">
              <a:defRPr/>
            </a:pP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62"/>
          <p:cNvSpPr/>
          <p:nvPr/>
        </p:nvSpPr>
        <p:spPr bwMode="gray">
          <a:xfrm rot="19401600">
            <a:off x="7660248" y="5301980"/>
            <a:ext cx="317373" cy="90778"/>
          </a:xfrm>
          <a:prstGeom prst="ellipse">
            <a:avLst/>
          </a:prstGeom>
          <a:noFill/>
          <a:ln w="19050" cap="flat" cmpd="sng" algn="ctr">
            <a:solidFill>
              <a:sysClr val="windowText" lastClr="000000"/>
            </a:solidFill>
            <a:prstDash val="solid"/>
            <a:miter lim="800000"/>
          </a:ln>
          <a:effectLst/>
        </p:spPr>
        <p:txBody>
          <a:bodyPr rtlCol="0" anchor="ctr"/>
          <a:lstStyle/>
          <a:p>
            <a:pPr algn="ctr" defTabSz="914034" fontAlgn="ctr">
              <a:defRPr/>
            </a:pP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Oval 63"/>
          <p:cNvSpPr/>
          <p:nvPr/>
        </p:nvSpPr>
        <p:spPr bwMode="gray">
          <a:xfrm rot="1782887">
            <a:off x="9028567" y="5321099"/>
            <a:ext cx="317373" cy="90778"/>
          </a:xfrm>
          <a:prstGeom prst="ellipse">
            <a:avLst/>
          </a:prstGeom>
          <a:noFill/>
          <a:ln w="19050" cap="flat" cmpd="sng" algn="ctr">
            <a:solidFill>
              <a:sysClr val="windowText" lastClr="000000"/>
            </a:solidFill>
            <a:prstDash val="solid"/>
            <a:miter lim="800000"/>
          </a:ln>
          <a:effectLst/>
        </p:spPr>
        <p:txBody>
          <a:bodyPr rtlCol="0" anchor="ctr"/>
          <a:lstStyle/>
          <a:p>
            <a:pPr algn="ctr" defTabSz="914034" fontAlgn="ctr">
              <a:defRPr/>
            </a:pP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Oval 65"/>
          <p:cNvSpPr/>
          <p:nvPr/>
        </p:nvSpPr>
        <p:spPr bwMode="gray">
          <a:xfrm rot="19401600">
            <a:off x="9736220" y="5296298"/>
            <a:ext cx="317373" cy="90778"/>
          </a:xfrm>
          <a:prstGeom prst="ellipse">
            <a:avLst/>
          </a:prstGeom>
          <a:noFill/>
          <a:ln w="19050" cap="flat" cmpd="sng" algn="ctr">
            <a:solidFill>
              <a:sysClr val="windowText" lastClr="000000"/>
            </a:solidFill>
            <a:prstDash val="solid"/>
            <a:miter lim="800000"/>
          </a:ln>
          <a:effectLst/>
        </p:spPr>
        <p:txBody>
          <a:bodyPr rtlCol="0" anchor="ctr"/>
          <a:lstStyle/>
          <a:p>
            <a:pPr algn="ctr" defTabSz="914034" fontAlgn="ctr">
              <a:defRPr/>
            </a:pP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Box 85"/>
          <p:cNvSpPr txBox="1"/>
          <p:nvPr/>
        </p:nvSpPr>
        <p:spPr bwMode="gray">
          <a:xfrm>
            <a:off x="5563924" y="3185849"/>
            <a:ext cx="986167" cy="276999"/>
          </a:xfrm>
          <a:prstGeom prst="rect">
            <a:avLst/>
          </a:prstGeom>
          <a:noFill/>
        </p:spPr>
        <p:txBody>
          <a:bodyPr wrap="none" rtlCol="0">
            <a:spAutoFit/>
          </a:bodyPr>
          <a:lstStyle/>
          <a:p>
            <a:pPr defTabSz="914034" fontAlgn="ctr"/>
            <a:r>
              <a:rPr lang="en-US" sz="1200" dirty="0">
                <a:solidFill>
                  <a:prstClr val="black"/>
                </a:solidFill>
                <a:latin typeface="Huawei Sans" panose="020C0503030203020204" pitchFamily="34" charset="0"/>
              </a:rPr>
              <a:t>Egress area</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86"/>
          <p:cNvSpPr txBox="1"/>
          <p:nvPr/>
        </p:nvSpPr>
        <p:spPr bwMode="gray">
          <a:xfrm>
            <a:off x="5563923" y="4156824"/>
            <a:ext cx="896399" cy="276999"/>
          </a:xfrm>
          <a:prstGeom prst="rect">
            <a:avLst/>
          </a:prstGeom>
          <a:noFill/>
        </p:spPr>
        <p:txBody>
          <a:bodyPr wrap="none" rtlCol="0">
            <a:spAutoFit/>
          </a:bodyPr>
          <a:lstStyle/>
          <a:p>
            <a:pPr defTabSz="914034" fontAlgn="ctr"/>
            <a:r>
              <a:rPr lang="en-US" sz="1200" dirty="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88"/>
          <p:cNvSpPr txBox="1"/>
          <p:nvPr/>
        </p:nvSpPr>
        <p:spPr bwMode="gray">
          <a:xfrm>
            <a:off x="5563923" y="4796230"/>
            <a:ext cx="1436612" cy="276999"/>
          </a:xfrm>
          <a:prstGeom prst="rect">
            <a:avLst/>
          </a:prstGeom>
          <a:noFill/>
        </p:spPr>
        <p:txBody>
          <a:bodyPr wrap="none" rtlCol="0">
            <a:spAutoFit/>
          </a:bodyPr>
          <a:lstStyle/>
          <a:p>
            <a:pPr defTabSz="914034" fontAlgn="ctr"/>
            <a:r>
              <a:rPr lang="en-US" sz="1200" dirty="0">
                <a:solidFill>
                  <a:prstClr val="black"/>
                </a:solidFill>
                <a:latin typeface="Huawei Sans" panose="020C0503030203020204" pitchFamily="34" charset="0"/>
              </a:rPr>
              <a:t>Aggregation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Oval 92"/>
          <p:cNvSpPr/>
          <p:nvPr/>
        </p:nvSpPr>
        <p:spPr bwMode="gray">
          <a:xfrm rot="18651691">
            <a:off x="8762504" y="4280515"/>
            <a:ext cx="580327" cy="93083"/>
          </a:xfrm>
          <a:prstGeom prst="ellipse">
            <a:avLst/>
          </a:prstGeom>
          <a:noFill/>
          <a:ln w="19050" cap="flat" cmpd="sng" algn="ctr">
            <a:solidFill>
              <a:sysClr val="windowText" lastClr="000000"/>
            </a:solidFill>
            <a:prstDash val="solid"/>
            <a:miter lim="800000"/>
          </a:ln>
          <a:effectLst/>
        </p:spPr>
        <p:txBody>
          <a:bodyPr rtlCol="0" anchor="ctr"/>
          <a:lstStyle/>
          <a:p>
            <a:pPr algn="ctr" defTabSz="914034" fontAlgn="ctr">
              <a:defRPr/>
            </a:pPr>
            <a:endParaRPr lang="en-US" altLang="zh-CN" sz="1599"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7908187" y="3087996"/>
            <a:ext cx="343315" cy="275693"/>
          </a:xfrm>
          <a:prstGeom prst="rect">
            <a:avLst/>
          </a:prstGeom>
        </p:spPr>
      </p:pic>
      <p:pic>
        <p:nvPicPr>
          <p:cNvPr id="106"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8757886" y="3087996"/>
            <a:ext cx="343315" cy="275693"/>
          </a:xfrm>
          <a:prstGeom prst="rect">
            <a:avLst/>
          </a:prstGeom>
        </p:spPr>
      </p:pic>
      <p:cxnSp>
        <p:nvCxnSpPr>
          <p:cNvPr id="107" name="Straight Connector 127"/>
          <p:cNvCxnSpPr>
            <a:stCxn id="105" idx="3"/>
            <a:endCxn id="106" idx="1"/>
          </p:cNvCxnSpPr>
          <p:nvPr/>
        </p:nvCxnSpPr>
        <p:spPr bwMode="gray">
          <a:xfrm>
            <a:off x="8251500" y="3225841"/>
            <a:ext cx="506384" cy="0"/>
          </a:xfrm>
          <a:prstGeom prst="line">
            <a:avLst/>
          </a:prstGeom>
          <a:noFill/>
          <a:ln w="19050" cap="flat" cmpd="sng" algn="ctr">
            <a:solidFill>
              <a:sysClr val="windowText" lastClr="000000"/>
            </a:solidFill>
            <a:prstDash val="sysDash"/>
            <a:miter lim="800000"/>
          </a:ln>
          <a:effectLst/>
        </p:spPr>
      </p:cxnSp>
      <p:sp>
        <p:nvSpPr>
          <p:cNvPr id="108" name="TextBox 20"/>
          <p:cNvSpPr txBox="1"/>
          <p:nvPr/>
        </p:nvSpPr>
        <p:spPr bwMode="gray">
          <a:xfrm>
            <a:off x="6676557" y="3959221"/>
            <a:ext cx="873957" cy="276999"/>
          </a:xfrm>
          <a:prstGeom prst="rect">
            <a:avLst/>
          </a:prstGeom>
          <a:noFill/>
        </p:spPr>
        <p:txBody>
          <a:bodyPr wrap="none" rtlCol="0">
            <a:spAutoFit/>
          </a:bodyPr>
          <a:lstStyle/>
          <a:p>
            <a:pPr defTabSz="914034" fontAlgn="ctr"/>
            <a:r>
              <a:rPr lang="en-US" sz="1200" dirty="0">
                <a:solidFill>
                  <a:prstClr val="black"/>
                </a:solidFill>
                <a:latin typeface="Huawei Sans" panose="020C0503030203020204" pitchFamily="34" charset="0"/>
              </a:rPr>
              <a:t>WLAN AC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9" name="图片 102" descr="AC-蓝.png"/>
          <p:cNvPicPr>
            <a:picLocks noChangeAspect="1"/>
          </p:cNvPicPr>
          <p:nvPr/>
        </p:nvPicPr>
        <p:blipFill>
          <a:blip r:embed="rId3" cstate="print"/>
          <a:stretch>
            <a:fillRect/>
          </a:stretch>
        </p:blipFill>
        <p:spPr bwMode="gray">
          <a:xfrm>
            <a:off x="9744354" y="3710302"/>
            <a:ext cx="343315" cy="275694"/>
          </a:xfrm>
          <a:prstGeom prst="rect">
            <a:avLst/>
          </a:prstGeom>
        </p:spPr>
      </p:pic>
      <p:sp>
        <p:nvSpPr>
          <p:cNvPr id="110" name="TextBox 20"/>
          <p:cNvSpPr txBox="1"/>
          <p:nvPr/>
        </p:nvSpPr>
        <p:spPr bwMode="gray">
          <a:xfrm>
            <a:off x="9455463" y="3959221"/>
            <a:ext cx="873957" cy="276999"/>
          </a:xfrm>
          <a:prstGeom prst="rect">
            <a:avLst/>
          </a:prstGeom>
          <a:noFill/>
        </p:spPr>
        <p:txBody>
          <a:bodyPr wrap="none" rtlCol="0">
            <a:spAutoFit/>
          </a:bodyPr>
          <a:lstStyle/>
          <a:p>
            <a:pPr defTabSz="914034" fontAlgn="ctr"/>
            <a:r>
              <a:rPr lang="en-US" sz="1200" dirty="0">
                <a:solidFill>
                  <a:prstClr val="black"/>
                </a:solidFill>
                <a:latin typeface="Huawei Sans" panose="020C0503030203020204" pitchFamily="34" charset="0"/>
              </a:rPr>
              <a:t>WLAN AC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圆角矩形 117"/>
          <p:cNvSpPr/>
          <p:nvPr/>
        </p:nvSpPr>
        <p:spPr bwMode="gray">
          <a:xfrm flipH="1">
            <a:off x="3259998" y="2843849"/>
            <a:ext cx="1336584" cy="467817"/>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399" dirty="0">
                <a:solidFill>
                  <a:srgbClr val="FFFFFF"/>
                </a:solidFill>
                <a:latin typeface="Huawei Sans" panose="020C0503030203020204" pitchFamily="34" charset="0"/>
              </a:rPr>
              <a:t>Capacity expansion</a:t>
            </a:r>
          </a:p>
        </p:txBody>
      </p:sp>
      <p:sp>
        <p:nvSpPr>
          <p:cNvPr id="119" name="圆角矩形 118"/>
          <p:cNvSpPr/>
          <p:nvPr/>
        </p:nvSpPr>
        <p:spPr bwMode="gray">
          <a:xfrm flipH="1">
            <a:off x="3259998" y="3693998"/>
            <a:ext cx="1336584" cy="467817"/>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399" dirty="0">
                <a:solidFill>
                  <a:srgbClr val="FFFFFF"/>
                </a:solidFill>
                <a:latin typeface="Huawei Sans" panose="020C0503030203020204" pitchFamily="34" charset="0"/>
              </a:rPr>
              <a:t>Reconstruction</a:t>
            </a:r>
          </a:p>
        </p:txBody>
      </p:sp>
      <p:sp>
        <p:nvSpPr>
          <p:cNvPr id="120" name="圆角矩形 119"/>
          <p:cNvSpPr/>
          <p:nvPr/>
        </p:nvSpPr>
        <p:spPr bwMode="gray">
          <a:xfrm flipH="1">
            <a:off x="3259998" y="4544145"/>
            <a:ext cx="1336584" cy="467817"/>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399" dirty="0">
                <a:solidFill>
                  <a:srgbClr val="FFFFFF"/>
                </a:solidFill>
                <a:latin typeface="Huawei Sans" panose="020C0503030203020204" pitchFamily="34" charset="0"/>
              </a:rPr>
              <a:t>Replacement</a:t>
            </a:r>
          </a:p>
        </p:txBody>
      </p:sp>
      <p:sp>
        <p:nvSpPr>
          <p:cNvPr id="121" name="圆角矩形 120"/>
          <p:cNvSpPr/>
          <p:nvPr/>
        </p:nvSpPr>
        <p:spPr bwMode="gray">
          <a:xfrm flipH="1">
            <a:off x="3259998" y="5394295"/>
            <a:ext cx="1336584" cy="467817"/>
          </a:xfrm>
          <a:prstGeom prst="roundRect">
            <a:avLst>
              <a:gd name="adj" fmla="val 15000"/>
            </a:avLst>
          </a:prstGeom>
          <a:solidFill>
            <a:srgbClr val="56C4D2"/>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r>
              <a:rPr lang="en-US" sz="1399" dirty="0">
                <a:solidFill>
                  <a:srgbClr val="FFFFFF"/>
                </a:solidFill>
                <a:latin typeface="Huawei Sans" panose="020C0503030203020204" pitchFamily="34" charset="0"/>
              </a:rPr>
              <a:t>Change</a:t>
            </a:r>
          </a:p>
        </p:txBody>
      </p:sp>
      <p:sp>
        <p:nvSpPr>
          <p:cNvPr id="124" name="矩形 123"/>
          <p:cNvSpPr/>
          <p:nvPr/>
        </p:nvSpPr>
        <p:spPr bwMode="gray">
          <a:xfrm flipH="1">
            <a:off x="2831876" y="2334555"/>
            <a:ext cx="1868051" cy="523016"/>
          </a:xfrm>
          <a:prstGeom prst="rect">
            <a:avLst/>
          </a:prstGeom>
        </p:spPr>
        <p:txBody>
          <a:bodyPr wrap="square">
            <a:spAutoFit/>
          </a:bodyPr>
          <a:lstStyle/>
          <a:p>
            <a:pPr algn="ctr" defTabSz="914034" fontAlgn="ctr">
              <a:defRPr/>
            </a:pPr>
            <a:r>
              <a:rPr lang="en-US" sz="1399" dirty="0">
                <a:latin typeface="Huawei Sans" panose="020C0503030203020204" pitchFamily="34" charset="0"/>
              </a:rPr>
              <a:t>Operations may pose potential risks</a:t>
            </a:r>
          </a:p>
        </p:txBody>
      </p:sp>
      <p:cxnSp>
        <p:nvCxnSpPr>
          <p:cNvPr id="125" name="直接连接符 124"/>
          <p:cNvCxnSpPr>
            <a:stCxn id="116" idx="3"/>
            <a:endCxn id="122" idx="1"/>
          </p:cNvCxnSpPr>
          <p:nvPr/>
        </p:nvCxnSpPr>
        <p:spPr bwMode="gray">
          <a:xfrm flipH="1">
            <a:off x="4714218" y="4177265"/>
            <a:ext cx="746481" cy="0"/>
          </a:xfrm>
          <a:prstGeom prst="line">
            <a:avLst/>
          </a:prstGeom>
          <a:noFill/>
          <a:ln w="28575">
            <a:solidFill>
              <a:srgbClr val="56C4D2"/>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129" name="矩形 128"/>
          <p:cNvSpPr/>
          <p:nvPr/>
        </p:nvSpPr>
        <p:spPr bwMode="gray">
          <a:xfrm flipH="1">
            <a:off x="870527" y="3874683"/>
            <a:ext cx="1681214" cy="307657"/>
          </a:xfrm>
          <a:prstGeom prst="rect">
            <a:avLst/>
          </a:prstGeom>
        </p:spPr>
        <p:txBody>
          <a:bodyPr wrap="none">
            <a:spAutoFit/>
          </a:bodyPr>
          <a:lstStyle/>
          <a:p>
            <a:pPr fontAlgn="ctr"/>
            <a:r>
              <a:rPr lang="en-US" sz="1399" dirty="0">
                <a:latin typeface="Huawei Sans" panose="020C0503030203020204" pitchFamily="34" charset="0"/>
              </a:rPr>
              <a:t>Migration projects</a:t>
            </a:r>
            <a:endParaRPr lang="en-US" altLang="zh-CN" sz="1399" dirty="0">
              <a:latin typeface="Huawei Sans" panose="020C0503030203020204" pitchFamily="34" charset="0"/>
            </a:endParaRPr>
          </a:p>
        </p:txBody>
      </p:sp>
      <p:cxnSp>
        <p:nvCxnSpPr>
          <p:cNvPr id="130" name="直接箭头连接符 129"/>
          <p:cNvCxnSpPr>
            <a:stCxn id="129" idx="1"/>
            <a:endCxn id="118" idx="3"/>
          </p:cNvCxnSpPr>
          <p:nvPr/>
        </p:nvCxnSpPr>
        <p:spPr bwMode="gray">
          <a:xfrm flipV="1">
            <a:off x="2551740" y="3077757"/>
            <a:ext cx="708258" cy="950755"/>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直接箭头连接符 134"/>
          <p:cNvCxnSpPr>
            <a:stCxn id="129" idx="1"/>
            <a:endCxn id="119" idx="3"/>
          </p:cNvCxnSpPr>
          <p:nvPr/>
        </p:nvCxnSpPr>
        <p:spPr bwMode="gray">
          <a:xfrm flipV="1">
            <a:off x="2551740" y="3927905"/>
            <a:ext cx="708258" cy="100606"/>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直接箭头连接符 137"/>
          <p:cNvCxnSpPr>
            <a:stCxn id="129" idx="1"/>
            <a:endCxn id="120" idx="3"/>
          </p:cNvCxnSpPr>
          <p:nvPr/>
        </p:nvCxnSpPr>
        <p:spPr bwMode="gray">
          <a:xfrm>
            <a:off x="2551740" y="4028512"/>
            <a:ext cx="708258" cy="749543"/>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直接箭头连接符 140"/>
          <p:cNvCxnSpPr>
            <a:stCxn id="129" idx="1"/>
            <a:endCxn id="121" idx="3"/>
          </p:cNvCxnSpPr>
          <p:nvPr/>
        </p:nvCxnSpPr>
        <p:spPr bwMode="gray">
          <a:xfrm>
            <a:off x="2551740" y="4028512"/>
            <a:ext cx="708258" cy="1599693"/>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6972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下箭头 63"/>
          <p:cNvSpPr/>
          <p:nvPr/>
        </p:nvSpPr>
        <p:spPr bwMode="gray">
          <a:xfrm rot="10800000" flipV="1">
            <a:off x="8506869" y="3099314"/>
            <a:ext cx="829435" cy="773278"/>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algn="ctr" defTabSz="914034" fontAlgn="ctr">
              <a:defRPr/>
            </a:pPr>
            <a:endParaRPr lang="en-US" altLang="zh-CN" sz="1799"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3" name="标题 2"/>
          <p:cNvSpPr>
            <a:spLocks noGrp="1"/>
          </p:cNvSpPr>
          <p:nvPr>
            <p:ph type="title"/>
          </p:nvPr>
        </p:nvSpPr>
        <p:spPr bwMode="gray"/>
        <p:txBody>
          <a:bodyPr>
            <a:normAutofit/>
          </a:bodyPr>
          <a:lstStyle/>
          <a:p>
            <a:r>
              <a:rPr lang="en-US" smtClean="0"/>
              <a:t>Common Migration Scenarios (1)</a:t>
            </a:r>
            <a:endParaRPr lang="en-US" altLang="zh-CN" dirty="0">
              <a:sym typeface="Huawei Sans" panose="020C0503030203020204" pitchFamily="34" charset="0"/>
            </a:endParaRPr>
          </a:p>
        </p:txBody>
      </p:sp>
      <p:sp>
        <p:nvSpPr>
          <p:cNvPr id="40" name="文本占位符 2"/>
          <p:cNvSpPr>
            <a:spLocks noGrp="1"/>
          </p:cNvSpPr>
          <p:nvPr>
            <p:ph type="body" sz="quarter" idx="10"/>
          </p:nvPr>
        </p:nvSpPr>
        <p:spPr bwMode="gray"/>
        <p:txBody>
          <a:bodyPr/>
          <a:lstStyle/>
          <a:p>
            <a:r>
              <a:rPr lang="en-US" sz="1799" dirty="0"/>
              <a:t>As service traffic increases, network devices and links need to be added to expand the network capacity.</a:t>
            </a:r>
            <a:endParaRPr lang="en-US" altLang="zh-CN" sz="1799" dirty="0"/>
          </a:p>
        </p:txBody>
      </p:sp>
      <p:sp>
        <p:nvSpPr>
          <p:cNvPr id="5" name="圆角矩形 75"/>
          <p:cNvSpPr/>
          <p:nvPr/>
        </p:nvSpPr>
        <p:spPr bwMode="gray">
          <a:xfrm>
            <a:off x="643467" y="1938354"/>
            <a:ext cx="5381600"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Network capacity expansion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6" name="圆角矩形 75"/>
          <p:cNvSpPr/>
          <p:nvPr/>
        </p:nvSpPr>
        <p:spPr bwMode="gray">
          <a:xfrm>
            <a:off x="643467" y="2369690"/>
            <a:ext cx="5381600" cy="373702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ndParaRPr>
          </a:p>
        </p:txBody>
      </p:sp>
      <p:sp>
        <p:nvSpPr>
          <p:cNvPr id="8" name="圆角矩形 75"/>
          <p:cNvSpPr/>
          <p:nvPr/>
        </p:nvSpPr>
        <p:spPr bwMode="gray">
          <a:xfrm>
            <a:off x="6093620" y="1938354"/>
            <a:ext cx="5571790"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Network reconstruction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9" name="圆角矩形 75"/>
          <p:cNvSpPr/>
          <p:nvPr/>
        </p:nvSpPr>
        <p:spPr bwMode="gray">
          <a:xfrm>
            <a:off x="6093620" y="2369690"/>
            <a:ext cx="5571790" cy="373702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ndParaRPr>
          </a:p>
        </p:txBody>
      </p:sp>
      <p:cxnSp>
        <p:nvCxnSpPr>
          <p:cNvPr id="10" name="直接连接符 9"/>
          <p:cNvCxnSpPr>
            <a:stCxn id="15" idx="0"/>
            <a:endCxn id="16" idx="2"/>
          </p:cNvCxnSpPr>
          <p:nvPr/>
        </p:nvCxnSpPr>
        <p:spPr bwMode="gray">
          <a:xfrm flipV="1">
            <a:off x="2342395" y="3539514"/>
            <a:ext cx="542713"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5" idx="0"/>
            <a:endCxn id="17" idx="2"/>
          </p:cNvCxnSpPr>
          <p:nvPr/>
        </p:nvCxnSpPr>
        <p:spPr bwMode="gray">
          <a:xfrm flipV="1">
            <a:off x="2342393" y="3539514"/>
            <a:ext cx="1352022" cy="601933"/>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8" idx="0"/>
            <a:endCxn id="16" idx="2"/>
          </p:cNvCxnSpPr>
          <p:nvPr/>
        </p:nvCxnSpPr>
        <p:spPr bwMode="gray">
          <a:xfrm flipH="1" flipV="1">
            <a:off x="2885108" y="3539514"/>
            <a:ext cx="1304415"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8" idx="0"/>
            <a:endCxn id="17" idx="2"/>
          </p:cNvCxnSpPr>
          <p:nvPr/>
        </p:nvCxnSpPr>
        <p:spPr bwMode="gray">
          <a:xfrm flipH="1" flipV="1">
            <a:off x="3694416" y="3539514"/>
            <a:ext cx="495107" cy="601933"/>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99741" y="5177653"/>
            <a:ext cx="529602" cy="434273"/>
          </a:xfrm>
          <a:prstGeom prst="rect">
            <a:avLst/>
          </a:prstGeom>
        </p:spPr>
      </p:pic>
      <p:pic>
        <p:nvPicPr>
          <p:cNvPr id="15" name="图片 14"/>
          <p:cNvPicPr>
            <a:picLocks/>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077592" y="4141447"/>
            <a:ext cx="529602" cy="434273"/>
          </a:xfrm>
          <a:prstGeom prst="rect">
            <a:avLst/>
          </a:prstGeom>
        </p:spPr>
      </p:pic>
      <p:pic>
        <p:nvPicPr>
          <p:cNvPr id="16" name="图片 15"/>
          <p:cNvPicPr>
            <a:picLocks/>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620305" y="3105241"/>
            <a:ext cx="529602" cy="434273"/>
          </a:xfrm>
          <a:prstGeom prst="rect">
            <a:avLst/>
          </a:prstGeom>
        </p:spPr>
      </p:pic>
      <p:pic>
        <p:nvPicPr>
          <p:cNvPr id="17" name="图片 1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429614" y="3105241"/>
            <a:ext cx="529602" cy="434273"/>
          </a:xfrm>
          <a:prstGeom prst="rect">
            <a:avLst/>
          </a:prstGeom>
        </p:spPr>
      </p:pic>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924722" y="4141447"/>
            <a:ext cx="529602" cy="434273"/>
          </a:xfrm>
          <a:prstGeom prst="rect">
            <a:avLst/>
          </a:prstGeom>
        </p:spPr>
      </p:pic>
      <p:pic>
        <p:nvPicPr>
          <p:cNvPr id="19" name="图片 18"/>
          <p:cNvPicPr>
            <a:picLocks/>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2349495" y="5177653"/>
            <a:ext cx="529602" cy="434273"/>
          </a:xfrm>
          <a:prstGeom prst="rect">
            <a:avLst/>
          </a:prstGeom>
        </p:spPr>
      </p:pic>
      <p:pic>
        <p:nvPicPr>
          <p:cNvPr id="20" name="图片 19"/>
          <p:cNvPicPr>
            <a:picLocks/>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3599250" y="5177653"/>
            <a:ext cx="529602" cy="434273"/>
          </a:xfrm>
          <a:prstGeom prst="rect">
            <a:avLst/>
          </a:prstGeom>
        </p:spPr>
      </p:pic>
      <p:pic>
        <p:nvPicPr>
          <p:cNvPr id="21" name="图片 20"/>
          <p:cNvPicPr>
            <a:picLocks/>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849004" y="5177653"/>
            <a:ext cx="529602" cy="434273"/>
          </a:xfrm>
          <a:prstGeom prst="rect">
            <a:avLst/>
          </a:prstGeom>
        </p:spPr>
      </p:pic>
      <p:cxnSp>
        <p:nvCxnSpPr>
          <p:cNvPr id="22" name="直接连接符 21"/>
          <p:cNvCxnSpPr>
            <a:stCxn id="14" idx="0"/>
            <a:endCxn id="15" idx="2"/>
          </p:cNvCxnSpPr>
          <p:nvPr/>
        </p:nvCxnSpPr>
        <p:spPr bwMode="gray">
          <a:xfrm flipV="1">
            <a:off x="1364544" y="4575719"/>
            <a:ext cx="977851"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0"/>
            <a:endCxn id="18" idx="2"/>
          </p:cNvCxnSpPr>
          <p:nvPr/>
        </p:nvCxnSpPr>
        <p:spPr bwMode="gray">
          <a:xfrm flipV="1">
            <a:off x="1364544" y="4575719"/>
            <a:ext cx="2824979" cy="601933"/>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9" idx="0"/>
            <a:endCxn id="18" idx="2"/>
          </p:cNvCxnSpPr>
          <p:nvPr/>
        </p:nvCxnSpPr>
        <p:spPr bwMode="gray">
          <a:xfrm flipV="1">
            <a:off x="2614296" y="4575719"/>
            <a:ext cx="1575226" cy="601933"/>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9" idx="0"/>
            <a:endCxn id="15" idx="2"/>
          </p:cNvCxnSpPr>
          <p:nvPr/>
        </p:nvCxnSpPr>
        <p:spPr bwMode="gray">
          <a:xfrm flipH="1" flipV="1">
            <a:off x="2342395" y="4575719"/>
            <a:ext cx="271903"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0" idx="0"/>
            <a:endCxn id="18" idx="2"/>
          </p:cNvCxnSpPr>
          <p:nvPr/>
        </p:nvCxnSpPr>
        <p:spPr bwMode="gray">
          <a:xfrm flipV="1">
            <a:off x="3864050" y="4575719"/>
            <a:ext cx="325472" cy="601933"/>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0" idx="0"/>
            <a:endCxn id="15" idx="2"/>
          </p:cNvCxnSpPr>
          <p:nvPr/>
        </p:nvCxnSpPr>
        <p:spPr bwMode="gray">
          <a:xfrm flipH="1" flipV="1">
            <a:off x="2342395" y="4575719"/>
            <a:ext cx="1521657"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0"/>
            <a:endCxn id="18" idx="2"/>
          </p:cNvCxnSpPr>
          <p:nvPr/>
        </p:nvCxnSpPr>
        <p:spPr bwMode="gray">
          <a:xfrm flipH="1" flipV="1">
            <a:off x="4189522" y="4575719"/>
            <a:ext cx="924282" cy="601933"/>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1" idx="0"/>
            <a:endCxn id="15" idx="2"/>
          </p:cNvCxnSpPr>
          <p:nvPr/>
        </p:nvCxnSpPr>
        <p:spPr bwMode="gray">
          <a:xfrm flipH="1" flipV="1">
            <a:off x="2342395" y="4575719"/>
            <a:ext cx="2771410" cy="601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bwMode="gray">
          <a:xfrm>
            <a:off x="3880067" y="2883124"/>
            <a:ext cx="1028344" cy="359859"/>
          </a:xfrm>
          <a:prstGeom prst="roundRect">
            <a:avLst>
              <a:gd name="adj" fmla="val 15000"/>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399" dirty="0">
                <a:solidFill>
                  <a:srgbClr val="1D1D1A"/>
                </a:solidFill>
                <a:latin typeface="Huawei Sans" panose="020C0503030203020204" pitchFamily="34" charset="0"/>
              </a:rPr>
              <a:t>New device</a:t>
            </a:r>
          </a:p>
        </p:txBody>
      </p:sp>
      <p:sp>
        <p:nvSpPr>
          <p:cNvPr id="39" name="圆角矩形 38"/>
          <p:cNvSpPr/>
          <p:nvPr/>
        </p:nvSpPr>
        <p:spPr bwMode="gray">
          <a:xfrm>
            <a:off x="4312667" y="3914893"/>
            <a:ext cx="1028344" cy="359859"/>
          </a:xfrm>
          <a:prstGeom prst="roundRect">
            <a:avLst>
              <a:gd name="adj" fmla="val 15000"/>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399" dirty="0">
                <a:solidFill>
                  <a:srgbClr val="1D1D1A"/>
                </a:solidFill>
                <a:latin typeface="Huawei Sans" panose="020C0503030203020204" pitchFamily="34" charset="0"/>
              </a:rPr>
              <a:t>New device</a:t>
            </a:r>
          </a:p>
        </p:txBody>
      </p:sp>
      <p:grpSp>
        <p:nvGrpSpPr>
          <p:cNvPr id="70" name="组合 69"/>
          <p:cNvGrpSpPr/>
          <p:nvPr/>
        </p:nvGrpSpPr>
        <p:grpSpPr bwMode="gray">
          <a:xfrm>
            <a:off x="7176668" y="2456496"/>
            <a:ext cx="3489834" cy="1030562"/>
            <a:chOff x="7179471" y="2138765"/>
            <a:chExt cx="3491197" cy="1030965"/>
          </a:xfrm>
        </p:grpSpPr>
        <p:sp>
          <p:nvSpPr>
            <p:cNvPr id="67" name="矩形 66"/>
            <p:cNvSpPr/>
            <p:nvPr/>
          </p:nvSpPr>
          <p:spPr bwMode="gray">
            <a:xfrm>
              <a:off x="7179471" y="2138765"/>
              <a:ext cx="3491197" cy="1030965"/>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599" kern="0" dirty="0">
                <a:solidFill>
                  <a:srgbClr val="1D1D1A"/>
                </a:solidFill>
                <a:latin typeface="Huawei Sans" panose="020C0503030203020204" pitchFamily="34" charset="0"/>
                <a:sym typeface="Huawei Sans" panose="020C0503030203020204" pitchFamily="34" charset="0"/>
              </a:endParaRPr>
            </a:p>
          </p:txBody>
        </p:sp>
        <p:grpSp>
          <p:nvGrpSpPr>
            <p:cNvPr id="69" name="组合 68"/>
            <p:cNvGrpSpPr/>
            <p:nvPr/>
          </p:nvGrpSpPr>
          <p:grpSpPr bwMode="gray">
            <a:xfrm>
              <a:off x="7301978" y="2297599"/>
              <a:ext cx="3169239" cy="713296"/>
              <a:chOff x="7311946" y="2425108"/>
              <a:chExt cx="3169239" cy="713296"/>
            </a:xfrm>
          </p:grpSpPr>
          <p:cxnSp>
            <p:nvCxnSpPr>
              <p:cNvPr id="46" name="直接连接符 45"/>
              <p:cNvCxnSpPr>
                <a:stCxn id="44" idx="3"/>
              </p:cNvCxnSpPr>
              <p:nvPr/>
            </p:nvCxnSpPr>
            <p:spPr bwMode="gray">
              <a:xfrm>
                <a:off x="7940455" y="2646017"/>
                <a:ext cx="1969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bwMode="gray">
              <a:xfrm>
                <a:off x="9729547" y="2436782"/>
                <a:ext cx="751638" cy="418471"/>
                <a:chOff x="8133063" y="1699504"/>
                <a:chExt cx="751638" cy="418471"/>
              </a:xfrm>
            </p:grpSpPr>
            <p:sp>
              <p:nvSpPr>
                <p:cNvPr id="42"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ndParaRPr>
                </a:p>
              </p:txBody>
            </p:sp>
            <p:sp>
              <p:nvSpPr>
                <p:cNvPr id="43" name="矩形 42"/>
                <p:cNvSpPr/>
                <p:nvPr/>
              </p:nvSpPr>
              <p:spPr bwMode="gray">
                <a:xfrm>
                  <a:off x="8255912" y="1810198"/>
                  <a:ext cx="535724" cy="307777"/>
                </a:xfrm>
                <a:prstGeom prst="rect">
                  <a:avLst/>
                </a:prstGeom>
              </p:spPr>
              <p:txBody>
                <a:bodyPr wrap="none">
                  <a:spAutoFit/>
                </a:bodyPr>
                <a:lstStyle/>
                <a:p>
                  <a:pPr algn="ctr" fontAlgn="ctr"/>
                  <a:r>
                    <a:rPr lang="en-US" sz="1399" dirty="0">
                      <a:latin typeface="Huawei Sans" panose="020C0503030203020204" pitchFamily="34" charset="0"/>
                    </a:rPr>
                    <a:t>ISP1</a:t>
                  </a:r>
                </a:p>
              </p:txBody>
            </p:sp>
          </p:grpSp>
          <p:pic>
            <p:nvPicPr>
              <p:cNvPr id="4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6" cstate="print">
                <a:duotone>
                  <a:schemeClr val="accent3">
                    <a:shade val="45000"/>
                    <a:satMod val="135000"/>
                  </a:schemeClr>
                  <a:prstClr val="white"/>
                </a:duotone>
              </a:blip>
              <a:srcRect/>
              <a:stretch>
                <a:fillRect/>
              </a:stretch>
            </p:blipFill>
            <p:spPr bwMode="gray">
              <a:xfrm>
                <a:off x="7400455" y="2425108"/>
                <a:ext cx="540000" cy="441818"/>
              </a:xfrm>
              <a:prstGeom prst="rect">
                <a:avLst/>
              </a:prstGeom>
              <a:noFill/>
            </p:spPr>
          </p:pic>
          <p:sp>
            <p:nvSpPr>
              <p:cNvPr id="45" name="文本框 44"/>
              <p:cNvSpPr txBox="1"/>
              <p:nvPr/>
            </p:nvSpPr>
            <p:spPr bwMode="gray">
              <a:xfrm>
                <a:off x="7311946" y="2830627"/>
                <a:ext cx="697627" cy="307777"/>
              </a:xfrm>
              <a:prstGeom prst="rect">
                <a:avLst/>
              </a:prstGeom>
              <a:noFill/>
            </p:spPr>
            <p:txBody>
              <a:bodyPr wrap="none" rtlCol="0">
                <a:spAutoFit/>
              </a:bodyPr>
              <a:lstStyle/>
              <a:p>
                <a:pPr algn="ctr" fontAlgn="ctr"/>
                <a:r>
                  <a:rPr lang="en-US" sz="1399" dirty="0">
                    <a:latin typeface="Huawei Sans" panose="020C0503030203020204" pitchFamily="34" charset="0"/>
                  </a:rPr>
                  <a:t>Egress</a:t>
                </a:r>
              </a:p>
            </p:txBody>
          </p:sp>
        </p:grpSp>
      </p:grpSp>
      <p:grpSp>
        <p:nvGrpSpPr>
          <p:cNvPr id="72" name="组合 71"/>
          <p:cNvGrpSpPr/>
          <p:nvPr/>
        </p:nvGrpSpPr>
        <p:grpSpPr bwMode="gray">
          <a:xfrm>
            <a:off x="7176668" y="3901684"/>
            <a:ext cx="3489834" cy="1563597"/>
            <a:chOff x="7277662" y="3985568"/>
            <a:chExt cx="3491197" cy="1564208"/>
          </a:xfrm>
        </p:grpSpPr>
        <p:sp>
          <p:nvSpPr>
            <p:cNvPr id="68" name="矩形 67"/>
            <p:cNvSpPr/>
            <p:nvPr/>
          </p:nvSpPr>
          <p:spPr bwMode="gray">
            <a:xfrm>
              <a:off x="7277662" y="3985568"/>
              <a:ext cx="3491197" cy="1564208"/>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599" kern="0" dirty="0">
                <a:solidFill>
                  <a:srgbClr val="1D1D1A"/>
                </a:solidFill>
                <a:latin typeface="Huawei Sans" panose="020C0503030203020204" pitchFamily="34" charset="0"/>
                <a:sym typeface="Huawei Sans" panose="020C0503030203020204" pitchFamily="34" charset="0"/>
              </a:endParaRPr>
            </a:p>
          </p:txBody>
        </p:sp>
        <p:grpSp>
          <p:nvGrpSpPr>
            <p:cNvPr id="71" name="组合 70"/>
            <p:cNvGrpSpPr/>
            <p:nvPr/>
          </p:nvGrpSpPr>
          <p:grpSpPr bwMode="gray">
            <a:xfrm>
              <a:off x="7400169" y="4092756"/>
              <a:ext cx="3169239" cy="1349833"/>
              <a:chOff x="7311946" y="4120827"/>
              <a:chExt cx="3169239" cy="1349833"/>
            </a:xfrm>
          </p:grpSpPr>
          <p:cxnSp>
            <p:nvCxnSpPr>
              <p:cNvPr id="51" name="直接连接符 50"/>
              <p:cNvCxnSpPr>
                <a:stCxn id="55" idx="3"/>
                <a:endCxn id="58" idx="21"/>
              </p:cNvCxnSpPr>
              <p:nvPr/>
            </p:nvCxnSpPr>
            <p:spPr bwMode="gray">
              <a:xfrm flipV="1">
                <a:off x="7940455" y="4396290"/>
                <a:ext cx="1789092" cy="3994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bwMode="gray">
              <a:xfrm>
                <a:off x="9729547" y="5052189"/>
                <a:ext cx="751638" cy="418471"/>
                <a:chOff x="8133063" y="1699504"/>
                <a:chExt cx="751638" cy="418471"/>
              </a:xfrm>
            </p:grpSpPr>
            <p:sp>
              <p:nvSpPr>
                <p:cNvPr id="53"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ndParaRPr>
                </a:p>
              </p:txBody>
            </p:sp>
            <p:sp>
              <p:nvSpPr>
                <p:cNvPr id="54" name="矩形 53"/>
                <p:cNvSpPr/>
                <p:nvPr/>
              </p:nvSpPr>
              <p:spPr bwMode="gray">
                <a:xfrm>
                  <a:off x="8255912" y="1810198"/>
                  <a:ext cx="535724" cy="307777"/>
                </a:xfrm>
                <a:prstGeom prst="rect">
                  <a:avLst/>
                </a:prstGeom>
              </p:spPr>
              <p:txBody>
                <a:bodyPr wrap="none">
                  <a:spAutoFit/>
                </a:bodyPr>
                <a:lstStyle/>
                <a:p>
                  <a:pPr algn="ctr" fontAlgn="ctr"/>
                  <a:r>
                    <a:rPr lang="en-US" sz="1399" dirty="0">
                      <a:latin typeface="Huawei Sans" panose="020C0503030203020204" pitchFamily="34" charset="0"/>
                    </a:rPr>
                    <a:t>ISP2</a:t>
                  </a:r>
                </a:p>
              </p:txBody>
            </p:sp>
          </p:grpSp>
          <p:pic>
            <p:nvPicPr>
              <p:cNvPr id="5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6" cstate="print">
                <a:duotone>
                  <a:schemeClr val="accent3">
                    <a:shade val="45000"/>
                    <a:satMod val="135000"/>
                  </a:schemeClr>
                  <a:prstClr val="white"/>
                </a:duotone>
              </a:blip>
              <a:srcRect/>
              <a:stretch>
                <a:fillRect/>
              </a:stretch>
            </p:blipFill>
            <p:spPr bwMode="gray">
              <a:xfrm>
                <a:off x="7400455" y="4574835"/>
                <a:ext cx="540000" cy="441818"/>
              </a:xfrm>
              <a:prstGeom prst="rect">
                <a:avLst/>
              </a:prstGeom>
              <a:noFill/>
            </p:spPr>
          </p:pic>
          <p:sp>
            <p:nvSpPr>
              <p:cNvPr id="56" name="文本框 55"/>
              <p:cNvSpPr txBox="1"/>
              <p:nvPr/>
            </p:nvSpPr>
            <p:spPr bwMode="gray">
              <a:xfrm>
                <a:off x="7311946" y="4996381"/>
                <a:ext cx="697627" cy="307777"/>
              </a:xfrm>
              <a:prstGeom prst="rect">
                <a:avLst/>
              </a:prstGeom>
              <a:noFill/>
            </p:spPr>
            <p:txBody>
              <a:bodyPr wrap="none" rtlCol="0">
                <a:spAutoFit/>
              </a:bodyPr>
              <a:lstStyle/>
              <a:p>
                <a:pPr algn="ctr" fontAlgn="ctr"/>
                <a:r>
                  <a:rPr lang="en-US" sz="1399" dirty="0">
                    <a:latin typeface="Huawei Sans" panose="020C0503030203020204" pitchFamily="34" charset="0"/>
                  </a:rPr>
                  <a:t>Egress</a:t>
                </a:r>
              </a:p>
            </p:txBody>
          </p:sp>
          <p:grpSp>
            <p:nvGrpSpPr>
              <p:cNvPr id="57" name="组合 56"/>
              <p:cNvGrpSpPr/>
              <p:nvPr/>
            </p:nvGrpSpPr>
            <p:grpSpPr bwMode="gray">
              <a:xfrm>
                <a:off x="9729547" y="4120827"/>
                <a:ext cx="751638" cy="418471"/>
                <a:chOff x="8133063" y="1699504"/>
                <a:chExt cx="751638" cy="418471"/>
              </a:xfrm>
            </p:grpSpPr>
            <p:sp>
              <p:nvSpPr>
                <p:cNvPr id="58" name="Freeform 159"/>
                <p:cNvSpPr/>
                <p:nvPr/>
              </p:nvSpPr>
              <p:spPr bwMode="gray">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ndParaRPr>
                </a:p>
              </p:txBody>
            </p:sp>
            <p:sp>
              <p:nvSpPr>
                <p:cNvPr id="59" name="矩形 58"/>
                <p:cNvSpPr/>
                <p:nvPr/>
              </p:nvSpPr>
              <p:spPr bwMode="gray">
                <a:xfrm>
                  <a:off x="8255912" y="1810198"/>
                  <a:ext cx="535724" cy="307777"/>
                </a:xfrm>
                <a:prstGeom prst="rect">
                  <a:avLst/>
                </a:prstGeom>
              </p:spPr>
              <p:txBody>
                <a:bodyPr wrap="none">
                  <a:spAutoFit/>
                </a:bodyPr>
                <a:lstStyle/>
                <a:p>
                  <a:pPr algn="ctr" fontAlgn="ctr"/>
                  <a:r>
                    <a:rPr lang="en-US" sz="1399" dirty="0">
                      <a:latin typeface="Huawei Sans" panose="020C0503030203020204" pitchFamily="34" charset="0"/>
                    </a:rPr>
                    <a:t>ISP1</a:t>
                  </a:r>
                </a:p>
              </p:txBody>
            </p:sp>
          </p:grpSp>
          <p:cxnSp>
            <p:nvCxnSpPr>
              <p:cNvPr id="61" name="直接连接符 60"/>
              <p:cNvCxnSpPr>
                <a:stCxn id="55" idx="3"/>
                <a:endCxn id="53" idx="21"/>
              </p:cNvCxnSpPr>
              <p:nvPr/>
            </p:nvCxnSpPr>
            <p:spPr bwMode="gray">
              <a:xfrm>
                <a:off x="7940455" y="4795744"/>
                <a:ext cx="1789092" cy="531908"/>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grpSp>
      <p:sp>
        <p:nvSpPr>
          <p:cNvPr id="73" name="文本占位符 2"/>
          <p:cNvSpPr txBox="1">
            <a:spLocks/>
          </p:cNvSpPr>
          <p:nvPr/>
        </p:nvSpPr>
        <p:spPr bwMode="gray">
          <a:xfrm>
            <a:off x="6143601" y="5436822"/>
            <a:ext cx="5621950" cy="669889"/>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a:latin typeface="Huawei Sans" panose="020C0503030203020204" pitchFamily="34" charset="0"/>
              </a:rPr>
              <a:t>The network architecture, including the physical architecture and logical architecture, needs to be adjusted.</a:t>
            </a:r>
            <a:endParaRPr lang="en-US" altLang="zh-CN" sz="1399" dirty="0">
              <a:latin typeface="Huawei Sans" panose="020C0503030203020204" pitchFamily="34" charset="0"/>
            </a:endParaRPr>
          </a:p>
        </p:txBody>
      </p:sp>
    </p:spTree>
    <p:extLst>
      <p:ext uri="{BB962C8B-B14F-4D97-AF65-F5344CB8AC3E}">
        <p14:creationId xmlns:p14="http://schemas.microsoft.com/office/powerpoint/2010/main" val="1369223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bwMode="gray">
          <a:xfrm>
            <a:off x="7228729" y="2512843"/>
            <a:ext cx="3543920" cy="2466556"/>
          </a:xfrm>
          <a:prstGeom prst="rect">
            <a:avLst/>
          </a:prstGeom>
          <a:solidFill>
            <a:srgbClr val="FFFFFF"/>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defRPr/>
            </a:pPr>
            <a:endParaRPr lang="en-US" altLang="zh-CN" sz="1599" kern="0" dirty="0">
              <a:solidFill>
                <a:srgbClr val="1D1D1A"/>
              </a:solidFill>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bwMode="gray"/>
        <p:txBody>
          <a:bodyPr>
            <a:normAutofit/>
          </a:bodyPr>
          <a:lstStyle/>
          <a:p>
            <a:r>
              <a:rPr lang="en-US" smtClean="0"/>
              <a:t>Common Migration Scenarios (2)</a:t>
            </a:r>
            <a:endParaRPr lang="en-US" altLang="zh-CN" dirty="0">
              <a:sym typeface="Huawei Sans" panose="020C0503030203020204" pitchFamily="34" charset="0"/>
            </a:endParaRPr>
          </a:p>
        </p:txBody>
      </p:sp>
      <p:sp>
        <p:nvSpPr>
          <p:cNvPr id="47" name="文本占位符 2"/>
          <p:cNvSpPr>
            <a:spLocks noGrp="1"/>
          </p:cNvSpPr>
          <p:nvPr>
            <p:ph type="body" sz="quarter" idx="10"/>
          </p:nvPr>
        </p:nvSpPr>
        <p:spPr bwMode="gray"/>
        <p:txBody>
          <a:bodyPr/>
          <a:lstStyle/>
          <a:p>
            <a:r>
              <a:rPr lang="en-US" sz="1999" dirty="0"/>
              <a:t>Replace old devices with new devices, devices from other vendors, or devices of other types.</a:t>
            </a:r>
            <a:endParaRPr lang="en-US" altLang="zh-CN" sz="1999" dirty="0"/>
          </a:p>
        </p:txBody>
      </p:sp>
      <p:sp>
        <p:nvSpPr>
          <p:cNvPr id="9" name="圆角矩形 75"/>
          <p:cNvSpPr/>
          <p:nvPr/>
        </p:nvSpPr>
        <p:spPr bwMode="gray">
          <a:xfrm>
            <a:off x="688621" y="1937870"/>
            <a:ext cx="5336445"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Device replacement</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0" name="圆角矩形 75"/>
          <p:cNvSpPr/>
          <p:nvPr/>
        </p:nvSpPr>
        <p:spPr bwMode="gray">
          <a:xfrm>
            <a:off x="688621" y="2411915"/>
            <a:ext cx="5336445" cy="348725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ndParaRPr>
          </a:p>
        </p:txBody>
      </p:sp>
      <p:sp>
        <p:nvSpPr>
          <p:cNvPr id="11" name="圆角矩形 75"/>
          <p:cNvSpPr/>
          <p:nvPr/>
        </p:nvSpPr>
        <p:spPr bwMode="gray">
          <a:xfrm>
            <a:off x="6093620" y="1937870"/>
            <a:ext cx="5571790"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Configuration change</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2" name="圆角矩形 75"/>
          <p:cNvSpPr/>
          <p:nvPr/>
        </p:nvSpPr>
        <p:spPr bwMode="gray">
          <a:xfrm>
            <a:off x="6093620" y="2411915"/>
            <a:ext cx="5571790" cy="352472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ndParaRPr>
          </a:p>
        </p:txBody>
      </p:sp>
      <p:pic>
        <p:nvPicPr>
          <p:cNvPr id="1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Lst>
          </a:blip>
          <a:srcRect/>
          <a:stretch>
            <a:fillRect/>
          </a:stretch>
        </p:blipFill>
        <p:spPr bwMode="gray">
          <a:xfrm>
            <a:off x="2826777" y="4016390"/>
            <a:ext cx="539789" cy="441645"/>
          </a:xfrm>
          <a:prstGeom prst="rect">
            <a:avLst/>
          </a:prstGeom>
          <a:noFill/>
        </p:spPr>
      </p:pic>
      <p:cxnSp>
        <p:nvCxnSpPr>
          <p:cNvPr id="16" name="Straight Connector 52"/>
          <p:cNvCxnSpPr>
            <a:stCxn id="13" idx="1"/>
            <a:endCxn id="37" idx="0"/>
          </p:cNvCxnSpPr>
          <p:nvPr/>
        </p:nvCxnSpPr>
        <p:spPr bwMode="gray">
          <a:xfrm flipH="1">
            <a:off x="1849683" y="4237213"/>
            <a:ext cx="977094" cy="6329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52"/>
          <p:cNvCxnSpPr>
            <a:stCxn id="13" idx="3"/>
            <a:endCxn id="38" idx="0"/>
          </p:cNvCxnSpPr>
          <p:nvPr/>
        </p:nvCxnSpPr>
        <p:spPr bwMode="gray">
          <a:xfrm>
            <a:off x="3366566" y="4237213"/>
            <a:ext cx="977094" cy="6329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Freeform 159"/>
          <p:cNvSpPr/>
          <p:nvPr/>
        </p:nvSpPr>
        <p:spPr bwMode="gray">
          <a:xfrm flipH="1">
            <a:off x="2636950" y="2852417"/>
            <a:ext cx="878700" cy="47484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solidFill>
                <a:schemeClr val="tx1"/>
              </a:solidFill>
              <a:latin typeface="Huawei Sans" panose="020C0503030203020204" pitchFamily="34" charset="0"/>
            </a:endParaRPr>
          </a:p>
        </p:txBody>
      </p:sp>
      <p:cxnSp>
        <p:nvCxnSpPr>
          <p:cNvPr id="32" name="直接连接符 31"/>
          <p:cNvCxnSpPr/>
          <p:nvPr/>
        </p:nvCxnSpPr>
        <p:spPr bwMode="gray">
          <a:xfrm flipV="1">
            <a:off x="3075697" y="3318646"/>
            <a:ext cx="603" cy="70597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bwMode="gray">
          <a:xfrm>
            <a:off x="2630474" y="2992254"/>
            <a:ext cx="888038" cy="307657"/>
          </a:xfrm>
          <a:prstGeom prst="rect">
            <a:avLst/>
          </a:prstGeom>
        </p:spPr>
        <p:txBody>
          <a:bodyPr wrap="none">
            <a:spAutoFit/>
          </a:bodyPr>
          <a:lstStyle/>
          <a:p>
            <a:pPr lvl="0" algn="ctr" fontAlgn="ctr"/>
            <a:r>
              <a:rPr lang="en-US" sz="1399" b="1" dirty="0">
                <a:solidFill>
                  <a:prstClr val="black"/>
                </a:solidFill>
                <a:latin typeface="Huawei Sans" panose="020C0503030203020204" pitchFamily="34" charset="0"/>
              </a:rPr>
              <a:t>Internet</a:t>
            </a:r>
          </a:p>
        </p:txBody>
      </p:sp>
      <p:pic>
        <p:nvPicPr>
          <p:cNvPr id="37" name="图片 3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584883" y="4870118"/>
            <a:ext cx="529602" cy="434273"/>
          </a:xfrm>
          <a:prstGeom prst="rect">
            <a:avLst/>
          </a:prstGeom>
        </p:spPr>
      </p:pic>
      <p:pic>
        <p:nvPicPr>
          <p:cNvPr id="38" name="图片 3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078861" y="4870118"/>
            <a:ext cx="529602" cy="434273"/>
          </a:xfrm>
          <a:prstGeom prst="rect">
            <a:avLst/>
          </a:prstGeom>
        </p:spPr>
      </p:pic>
      <p:pic>
        <p:nvPicPr>
          <p:cNvPr id="41" name="图片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089954" y="3521464"/>
            <a:ext cx="539789" cy="442001"/>
          </a:xfrm>
          <a:prstGeom prst="rect">
            <a:avLst/>
          </a:prstGeom>
        </p:spPr>
      </p:pic>
      <p:cxnSp>
        <p:nvCxnSpPr>
          <p:cNvPr id="43" name="直接连接符 42"/>
          <p:cNvCxnSpPr>
            <a:endCxn id="41" idx="1"/>
          </p:cNvCxnSpPr>
          <p:nvPr/>
        </p:nvCxnSpPr>
        <p:spPr bwMode="gray">
          <a:xfrm flipV="1">
            <a:off x="3364289" y="3742465"/>
            <a:ext cx="725665" cy="329198"/>
          </a:xfrm>
          <a:prstGeom prst="line">
            <a:avLst/>
          </a:prstGeom>
          <a:ln w="19050">
            <a:solidFill>
              <a:srgbClr val="56C4D2"/>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52" name="图片 51"/>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432284" y="3068429"/>
            <a:ext cx="539789" cy="442627"/>
          </a:xfrm>
          <a:prstGeom prst="rect">
            <a:avLst/>
          </a:prstGeom>
          <a:noFill/>
          <a:ln>
            <a:noFill/>
          </a:ln>
        </p:spPr>
      </p:pic>
      <p:pic>
        <p:nvPicPr>
          <p:cNvPr id="54" name="图片 53"/>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10052140" y="3068429"/>
            <a:ext cx="539789" cy="442627"/>
          </a:xfrm>
          <a:prstGeom prst="rect">
            <a:avLst/>
          </a:prstGeom>
          <a:noFill/>
          <a:ln>
            <a:noFill/>
          </a:ln>
        </p:spPr>
      </p:pic>
      <p:cxnSp>
        <p:nvCxnSpPr>
          <p:cNvPr id="56" name="直接连接符 55"/>
          <p:cNvCxnSpPr>
            <a:stCxn id="52" idx="2"/>
            <a:endCxn id="58" idx="1"/>
          </p:cNvCxnSpPr>
          <p:nvPr/>
        </p:nvCxnSpPr>
        <p:spPr bwMode="gray">
          <a:xfrm>
            <a:off x="7702180" y="3511056"/>
            <a:ext cx="1083556"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4" idx="2"/>
            <a:endCxn id="58" idx="3"/>
          </p:cNvCxnSpPr>
          <p:nvPr/>
        </p:nvCxnSpPr>
        <p:spPr bwMode="gray">
          <a:xfrm flipH="1">
            <a:off x="9325525" y="3511056"/>
            <a:ext cx="996510" cy="10568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57"/>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8785734" y="4346605"/>
            <a:ext cx="539789" cy="442627"/>
          </a:xfrm>
          <a:prstGeom prst="rect">
            <a:avLst/>
          </a:prstGeom>
          <a:noFill/>
          <a:ln>
            <a:noFill/>
          </a:ln>
        </p:spPr>
      </p:pic>
      <p:sp>
        <p:nvSpPr>
          <p:cNvPr id="69" name="圆角矩形 68"/>
          <p:cNvSpPr/>
          <p:nvPr/>
        </p:nvSpPr>
        <p:spPr bwMode="gray">
          <a:xfrm>
            <a:off x="8052111" y="2676191"/>
            <a:ext cx="780515" cy="267620"/>
          </a:xfrm>
          <a:prstGeom prst="roundRect">
            <a:avLst>
              <a:gd name="adj" fmla="val 15000"/>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599" dirty="0">
                <a:solidFill>
                  <a:srgbClr val="1D1D1A"/>
                </a:solidFill>
                <a:latin typeface="Huawei Sans" panose="020C0503030203020204" pitchFamily="34" charset="0"/>
              </a:rPr>
              <a:t>RSTP</a:t>
            </a:r>
            <a:endParaRPr lang="en-US" altLang="zh-CN" sz="1599" kern="0" dirty="0">
              <a:solidFill>
                <a:srgbClr val="1D1D1A"/>
              </a:solidFill>
              <a:latin typeface="Huawei Sans" panose="020C0503030203020204" pitchFamily="34" charset="0"/>
              <a:sym typeface="Huawei Sans" panose="020C0503030203020204" pitchFamily="34" charset="0"/>
            </a:endParaRPr>
          </a:p>
        </p:txBody>
      </p:sp>
      <p:cxnSp>
        <p:nvCxnSpPr>
          <p:cNvPr id="70" name="直接连接符 69"/>
          <p:cNvCxnSpPr>
            <a:stCxn id="52" idx="3"/>
            <a:endCxn id="54" idx="1"/>
          </p:cNvCxnSpPr>
          <p:nvPr/>
        </p:nvCxnSpPr>
        <p:spPr bwMode="gray">
          <a:xfrm>
            <a:off x="7972073" y="3289742"/>
            <a:ext cx="20800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bwMode="gray">
          <a:xfrm>
            <a:off x="9224735" y="2676191"/>
            <a:ext cx="780515" cy="267620"/>
          </a:xfrm>
          <a:prstGeom prst="roundRect">
            <a:avLst>
              <a:gd name="adj" fmla="val 15000"/>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034" fontAlgn="ctr"/>
            <a:r>
              <a:rPr lang="en-US" sz="1599" dirty="0">
                <a:solidFill>
                  <a:srgbClr val="1D1D1A"/>
                </a:solidFill>
                <a:latin typeface="Huawei Sans" panose="020C0503030203020204" pitchFamily="34" charset="0"/>
              </a:rPr>
              <a:t>MSTP</a:t>
            </a:r>
            <a:endParaRPr lang="en-US" altLang="zh-CN" sz="1599" kern="0" dirty="0">
              <a:solidFill>
                <a:srgbClr val="1D1D1A"/>
              </a:solidFill>
              <a:latin typeface="Huawei Sans" panose="020C0503030203020204" pitchFamily="34" charset="0"/>
              <a:sym typeface="Huawei Sans" panose="020C0503030203020204" pitchFamily="34" charset="0"/>
            </a:endParaRPr>
          </a:p>
        </p:txBody>
      </p:sp>
      <p:cxnSp>
        <p:nvCxnSpPr>
          <p:cNvPr id="74" name="直接连接符 73"/>
          <p:cNvCxnSpPr>
            <a:stCxn id="69" idx="3"/>
            <a:endCxn id="73" idx="1"/>
          </p:cNvCxnSpPr>
          <p:nvPr/>
        </p:nvCxnSpPr>
        <p:spPr bwMode="gray">
          <a:xfrm>
            <a:off x="8832626" y="2810000"/>
            <a:ext cx="392109" cy="0"/>
          </a:xfrm>
          <a:prstGeom prst="line">
            <a:avLst/>
          </a:prstGeom>
          <a:ln w="19050">
            <a:solidFill>
              <a:srgbClr val="56C4D2"/>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3" name="文本占位符 2"/>
          <p:cNvSpPr txBox="1">
            <a:spLocks/>
          </p:cNvSpPr>
          <p:nvPr/>
        </p:nvSpPr>
        <p:spPr bwMode="gray">
          <a:xfrm>
            <a:off x="6096000" y="5052579"/>
            <a:ext cx="5569410" cy="813121"/>
          </a:xfrm>
          <a:prstGeom prst="rect">
            <a:avLst/>
          </a:prstGeom>
          <a:noFill/>
          <a:ln w="9525">
            <a:noFill/>
            <a:miter lim="800000"/>
            <a:headEnd/>
            <a:tailEnd/>
          </a:ln>
        </p:spPr>
        <p:txBody>
          <a:bodyPr vert="horz" wrap="square" lIns="80110" tIns="40055" rIns="80110" bIns="40055"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399" dirty="0">
                <a:latin typeface="Huawei Sans" panose="020C0503030203020204" pitchFamily="34" charset="0"/>
              </a:rPr>
              <a:t>If you change the device configuration without changing the physical topology, the running services may be affected.</a:t>
            </a:r>
            <a:endParaRPr lang="en-US" altLang="zh-CN" sz="1599" dirty="0">
              <a:latin typeface="Huawei Sans" panose="020C0503030203020204" pitchFamily="34" charset="0"/>
            </a:endParaRPr>
          </a:p>
        </p:txBody>
      </p:sp>
    </p:spTree>
    <p:extLst>
      <p:ext uri="{BB962C8B-B14F-4D97-AF65-F5344CB8AC3E}">
        <p14:creationId xmlns:p14="http://schemas.microsoft.com/office/powerpoint/2010/main" val="2517724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Migration Process</a:t>
            </a:r>
            <a:endParaRPr lang="en-US" altLang="zh-CN" dirty="0">
              <a:sym typeface="Huawei Sans" panose="020C0503030203020204" pitchFamily="34" charset="0"/>
            </a:endParaRPr>
          </a:p>
        </p:txBody>
      </p:sp>
      <p:sp>
        <p:nvSpPr>
          <p:cNvPr id="4" name="圆角矩形 3"/>
          <p:cNvSpPr/>
          <p:nvPr/>
        </p:nvSpPr>
        <p:spPr bwMode="gray">
          <a:xfrm>
            <a:off x="1737088" y="1774794"/>
            <a:ext cx="2463160" cy="57897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Preparation phase</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5" name="圆角矩形 4"/>
          <p:cNvSpPr/>
          <p:nvPr/>
        </p:nvSpPr>
        <p:spPr bwMode="gray">
          <a:xfrm>
            <a:off x="4864420" y="1774794"/>
            <a:ext cx="2463160" cy="57897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Implementation phase</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6" name="圆角矩形 5"/>
          <p:cNvSpPr/>
          <p:nvPr/>
        </p:nvSpPr>
        <p:spPr bwMode="gray">
          <a:xfrm>
            <a:off x="7991753" y="1774794"/>
            <a:ext cx="2463160" cy="578972"/>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Closing phase</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cxnSp>
        <p:nvCxnSpPr>
          <p:cNvPr id="8" name="直接箭头连接符 7"/>
          <p:cNvCxnSpPr>
            <a:stCxn id="4" idx="3"/>
            <a:endCxn id="5" idx="1"/>
          </p:cNvCxnSpPr>
          <p:nvPr/>
        </p:nvCxnSpPr>
        <p:spPr bwMode="gray">
          <a:xfrm>
            <a:off x="4200247" y="2064280"/>
            <a:ext cx="664173"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3"/>
            <a:endCxn id="6" idx="1"/>
          </p:cNvCxnSpPr>
          <p:nvPr/>
        </p:nvCxnSpPr>
        <p:spPr bwMode="gray">
          <a:xfrm>
            <a:off x="7327582" y="2064280"/>
            <a:ext cx="664173"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bwMode="gray">
          <a:xfrm>
            <a:off x="1737088" y="2512194"/>
            <a:ext cx="2463160" cy="3087659"/>
          </a:xfrm>
          <a:prstGeom prst="roundRect">
            <a:avLst>
              <a:gd name="adj" fmla="val 3013"/>
            </a:avLst>
          </a:prstGeom>
          <a:gradFill>
            <a:gsLst>
              <a:gs pos="0">
                <a:srgbClr val="BEE9E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1972" tIns="35986" rIns="71972" bIns="35986" rtlCol="0" anchor="t" anchorCtr="0"/>
          <a:lstStyle/>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Project Survey</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Project analysis</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Risk assessment</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Migration solution output</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Solution verification and review</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Migration preparation</a:t>
            </a:r>
            <a:endParaRPr lang="en-US" altLang="zh-CN" sz="1599" dirty="0">
              <a:solidFill>
                <a:schemeClr val="tx1"/>
              </a:solidFill>
              <a:latin typeface="Huawei Sans" panose="020C0503030203020204" pitchFamily="34" charset="0"/>
            </a:endParaRPr>
          </a:p>
        </p:txBody>
      </p:sp>
      <p:sp>
        <p:nvSpPr>
          <p:cNvPr id="12" name="圆角矩形 11"/>
          <p:cNvSpPr/>
          <p:nvPr/>
        </p:nvSpPr>
        <p:spPr bwMode="gray">
          <a:xfrm>
            <a:off x="4864419" y="2512194"/>
            <a:ext cx="2463160" cy="3087659"/>
          </a:xfrm>
          <a:prstGeom prst="roundRect">
            <a:avLst>
              <a:gd name="adj" fmla="val 3013"/>
            </a:avLst>
          </a:prstGeom>
          <a:gradFill>
            <a:gsLst>
              <a:gs pos="0">
                <a:srgbClr val="BEE9E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1972" tIns="35986" rIns="71972" bIns="35986" rtlCol="0" anchor="t" anchorCtr="0"/>
          <a:lstStyle/>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Snapshot before the migration</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Migration implementation</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Migration rollback</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Migration test and check</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endParaRPr lang="en-US" altLang="zh-CN" sz="1599" dirty="0">
              <a:solidFill>
                <a:schemeClr val="tx1"/>
              </a:solidFill>
              <a:latin typeface="Huawei Sans" panose="020C0503030203020204" pitchFamily="34" charset="0"/>
            </a:endParaRPr>
          </a:p>
        </p:txBody>
      </p:sp>
      <p:sp>
        <p:nvSpPr>
          <p:cNvPr id="13" name="圆角矩形 12"/>
          <p:cNvSpPr/>
          <p:nvPr/>
        </p:nvSpPr>
        <p:spPr bwMode="gray">
          <a:xfrm>
            <a:off x="7986366" y="2512194"/>
            <a:ext cx="2463160" cy="3087659"/>
          </a:xfrm>
          <a:prstGeom prst="roundRect">
            <a:avLst>
              <a:gd name="adj" fmla="val 3013"/>
            </a:avLst>
          </a:prstGeom>
          <a:gradFill>
            <a:gsLst>
              <a:gs pos="0">
                <a:srgbClr val="BEE9E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1972" tIns="35986" rIns="71972" bIns="35986" rtlCol="0" anchor="t" anchorCtr="0"/>
          <a:lstStyle/>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Onsite attendance</a:t>
            </a:r>
            <a:endParaRPr lang="en-US" altLang="zh-CN" sz="1599" dirty="0">
              <a:solidFill>
                <a:schemeClr val="tx1"/>
              </a:solidFill>
              <a:latin typeface="Huawei Sans" panose="020C0503030203020204" pitchFamily="34" charset="0"/>
            </a:endParaRPr>
          </a:p>
          <a:p>
            <a:pPr marL="342763" indent="-342763" fontAlgn="ctr">
              <a:lnSpc>
                <a:spcPts val="2399"/>
              </a:lnSpc>
              <a:buFont typeface="+mj-lt"/>
              <a:buAutoNum type="arabicPeriod"/>
            </a:pPr>
            <a:r>
              <a:rPr lang="en-US" sz="1599" dirty="0">
                <a:solidFill>
                  <a:schemeClr val="tx1"/>
                </a:solidFill>
                <a:latin typeface="Huawei Sans" panose="020C0503030203020204" pitchFamily="34" charset="0"/>
              </a:rPr>
              <a:t>Migration acceptance</a:t>
            </a:r>
            <a:endParaRPr lang="en-US" altLang="zh-CN" sz="1599" dirty="0">
              <a:solidFill>
                <a:schemeClr val="tx1"/>
              </a:solidFill>
              <a:latin typeface="Huawei Sans" panose="020C0503030203020204" pitchFamily="34" charset="0"/>
            </a:endParaRPr>
          </a:p>
          <a:p>
            <a:pPr fontAlgn="ctr">
              <a:lnSpc>
                <a:spcPts val="2399"/>
              </a:lnSpc>
            </a:pPr>
            <a:endParaRPr lang="en-US" altLang="zh-CN" sz="1599"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4212066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10.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11.xml><?xml version="1.0" encoding="utf-8"?>
<p:tagLst xmlns:a="http://schemas.openxmlformats.org/drawingml/2006/main" xmlns:r="http://schemas.openxmlformats.org/officeDocument/2006/relationships" xmlns:p="http://schemas.openxmlformats.org/presentationml/2006/main">
  <p:tag name="ISLIDE.ICON" val="#150790;#160209;#172923;#150164;#82624;"/>
</p:tagLst>
</file>

<file path=ppt/tags/tag12.xml><?xml version="1.0" encoding="utf-8"?>
<p:tagLst xmlns:a="http://schemas.openxmlformats.org/drawingml/2006/main" xmlns:r="http://schemas.openxmlformats.org/officeDocument/2006/relationships" xmlns:p="http://schemas.openxmlformats.org/presentationml/2006/main">
  <p:tag name="ISLIDE.ICON" val="#150790;#160209;#172923;#150164;#82624;"/>
</p:tagLst>
</file>

<file path=ppt/tags/tag13.xml><?xml version="1.0" encoding="utf-8"?>
<p:tagLst xmlns:a="http://schemas.openxmlformats.org/drawingml/2006/main" xmlns:r="http://schemas.openxmlformats.org/officeDocument/2006/relationships" xmlns:p="http://schemas.openxmlformats.org/presentationml/2006/main">
  <p:tag name="ISLIDE.ICON" val="#150790;#160209;#172923;#150164;#82624;"/>
</p:tagLst>
</file>

<file path=ppt/tags/tag14.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
</p:tagLst>
</file>

<file path=ppt/tags/tag15.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13647;#370941;#67218;#31592;#172444;#10745;#13555;#13555;"/>
</p:tagLst>
</file>

<file path=ppt/tags/tag16.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13647;#370941;#67218;#31592;#172444;"/>
</p:tagLst>
</file>

<file path=ppt/tags/tag17.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13647;#370941;#67218;#31592;#172444;"/>
</p:tagLst>
</file>

<file path=ppt/tags/tag18.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13647;#370941;#67218;#31592;#172444;"/>
</p:tagLst>
</file>

<file path=ppt/tags/tag2.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3.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4.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5.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6.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7.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8.xml><?xml version="1.0" encoding="utf-8"?>
<p:tagLst xmlns:a="http://schemas.openxmlformats.org/drawingml/2006/main" xmlns:r="http://schemas.openxmlformats.org/officeDocument/2006/relationships" xmlns:p="http://schemas.openxmlformats.org/presentationml/2006/main">
  <p:tag name="ISLIDE.ICON" val="#150790;#160209;#172923;#150164;#61989;"/>
</p:tagLst>
</file>

<file path=ppt/tags/tag9.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schemas.openxmlformats.org/package/2006/metadata/core-properties"/>
    <ds:schemaRef ds:uri="475f1e55-3009-46d8-9566-5d569a2b3a98"/>
    <ds:schemaRef ds:uri="http://purl.org/dc/elements/1.1/"/>
    <ds:schemaRef ds:uri="http://schemas.microsoft.com/office/infopath/2007/PartnerControls"/>
    <ds:schemaRef ds:uri="http://purl.org/dc/terms/"/>
    <ds:schemaRef ds:uri="http://www.w3.org/XML/1998/namespace"/>
    <ds:schemaRef ds:uri="http://purl.org/dc/dcmitype/"/>
    <ds:schemaRef ds:uri="http://schemas.microsoft.com/office/2006/documentManagement/types"/>
    <ds:schemaRef ds:uri="http://schemas.microsoft.com/office/2006/metadata/propertie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F0838383-663C-4D7F-B0EC-ADAB245241BD}"/>
</file>

<file path=docProps/app.xml><?xml version="1.0" encoding="utf-8"?>
<Properties xmlns="http://schemas.openxmlformats.org/officeDocument/2006/extended-properties" xmlns:vt="http://schemas.openxmlformats.org/officeDocument/2006/docPropsVTypes">
  <Template/>
  <TotalTime>724</TotalTime>
  <Words>4260</Words>
  <Application>Microsoft Office PowerPoint</Application>
  <PresentationFormat>Widescreen</PresentationFormat>
  <Paragraphs>650</Paragraphs>
  <Slides>49</Slides>
  <Notes>49</Notes>
  <HiddenSlides>0</HiddenSlides>
  <MMClips>0</MMClips>
  <ScaleCrop>false</ScaleCrop>
  <HeadingPairs>
    <vt:vector size="8" baseType="variant">
      <vt:variant>
        <vt:lpstr>Fonts Used</vt:lpstr>
      </vt:variant>
      <vt:variant>
        <vt:i4>8</vt:i4>
      </vt:variant>
      <vt:variant>
        <vt:lpstr>Theme</vt:lpstr>
      </vt:variant>
      <vt:variant>
        <vt:i4>4</vt:i4>
      </vt:variant>
      <vt:variant>
        <vt:lpstr>Embedded OLE Servers</vt:lpstr>
      </vt:variant>
      <vt:variant>
        <vt:i4>1</vt:i4>
      </vt:variant>
      <vt:variant>
        <vt:lpstr>Slide Titles</vt:lpstr>
      </vt:variant>
      <vt:variant>
        <vt:i4>49</vt:i4>
      </vt:variant>
    </vt:vector>
  </HeadingPairs>
  <TitlesOfParts>
    <vt:vector size="62" baseType="lpstr">
      <vt:lpstr>Microsoft YaHei</vt:lpstr>
      <vt:lpstr>Microsoft YaHei</vt:lpstr>
      <vt:lpstr>方正兰亭黑简体</vt:lpstr>
      <vt:lpstr>Arial</vt:lpstr>
      <vt:lpstr>Calibri</vt:lpstr>
      <vt:lpstr>Courier New</vt:lpstr>
      <vt:lpstr>Huawei Sans</vt:lpstr>
      <vt:lpstr>Wingdings</vt:lpstr>
      <vt:lpstr>1_标题页模板</vt:lpstr>
      <vt:lpstr>2_自功能页模板</vt:lpstr>
      <vt:lpstr>3_内容页模板</vt:lpstr>
      <vt:lpstr>4_感谢页模板</vt:lpstr>
      <vt:lpstr>Document</vt:lpstr>
      <vt:lpstr>PowerPoint Presentation</vt:lpstr>
      <vt:lpstr>Network Migration</vt:lpstr>
      <vt:lpstr>PowerPoint Presentation</vt:lpstr>
      <vt:lpstr>PowerPoint Presentation</vt:lpstr>
      <vt:lpstr>PowerPoint Presentation</vt:lpstr>
      <vt:lpstr>Basic Concepts</vt:lpstr>
      <vt:lpstr>Common Migration Scenarios (1)</vt:lpstr>
      <vt:lpstr>Common Migration Scenarios (2)</vt:lpstr>
      <vt:lpstr>Migration Process</vt:lpstr>
      <vt:lpstr>PowerPoint Presentation</vt:lpstr>
      <vt:lpstr>Project Investigation</vt:lpstr>
      <vt:lpstr>Information Collection and Analysis</vt:lpstr>
      <vt:lpstr>Traffic Model Analysis</vt:lpstr>
      <vt:lpstr>Observing the Hardware Environment on the Live Network</vt:lpstr>
      <vt:lpstr>Project Analysis</vt:lpstr>
      <vt:lpstr>Risk Assessment</vt:lpstr>
      <vt:lpstr>Migration Solution Output</vt:lpstr>
      <vt:lpstr>Implementation Solution</vt:lpstr>
      <vt:lpstr>Rollback Solution</vt:lpstr>
      <vt:lpstr>Solution Verification and Review</vt:lpstr>
      <vt:lpstr>Migration Preparation</vt:lpstr>
      <vt:lpstr>Software and Hardware Preparation</vt:lpstr>
      <vt:lpstr>Tool and Spare Part Preparation</vt:lpstr>
      <vt:lpstr>Personnel Arrangement</vt:lpstr>
      <vt:lpstr>Snapshot Before the Migration</vt:lpstr>
      <vt:lpstr>Migration Implementation</vt:lpstr>
      <vt:lpstr>Migration Rollback</vt:lpstr>
      <vt:lpstr>Migration test</vt:lpstr>
      <vt:lpstr>Onsite Attendance</vt:lpstr>
      <vt:lpstr>Migration Acceptance</vt:lpstr>
      <vt:lpstr>PowerPoint Presentation</vt:lpstr>
      <vt:lpstr>Migration Cases: Precautions</vt:lpstr>
      <vt:lpstr>Class Activities</vt:lpstr>
      <vt:lpstr>Introduction to the Early Stage of the Reconstruction Project</vt:lpstr>
      <vt:lpstr>Original Topology</vt:lpstr>
      <vt:lpstr>Target Topology</vt:lpstr>
      <vt:lpstr>Target Logical Topology (1)</vt:lpstr>
      <vt:lpstr>Target Logical Topology (2)</vt:lpstr>
      <vt:lpstr>Target Logical Topology (3)</vt:lpstr>
      <vt:lpstr>NQA Design</vt:lpstr>
      <vt:lpstr>Route Backup Design</vt:lpstr>
      <vt:lpstr>Migration Solution (1)</vt:lpstr>
      <vt:lpstr>Migration Solution (2)</vt:lpstr>
      <vt:lpstr>Migration Solution (3)</vt:lpstr>
      <vt:lpstr>Migration Solution (4)</vt:lpstr>
      <vt:lpstr>Migration Document Output</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152</cp:revision>
  <dcterms:created xsi:type="dcterms:W3CDTF">2018-11-29T10:16:29Z</dcterms:created>
  <dcterms:modified xsi:type="dcterms:W3CDTF">2021-11-04T09:45:42Z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(3)JBCfddDSJy/l4BrnvR8GeUBU5syI7XyIR0stXye0PjflXU5SBU8yfZaPhga75ts937QMzVvY
5IOkibdMQIduxeVG0iiQfJRQpPUFIy07MQxEMwhWClFgstYsVJbkxMMmOrlEjhtARKZTjL+u
TCif1EM2e5RDSznjwg9kz3PtTeo40PvRzoTjNCB63ry9pJVeF6d2EZMd/giKWbnK954YznL2
oI7KuIa1LweeMMbv2d</vt:lpwstr>
  </property>
  <property fmtid="{D5CDD505-2E9C-101B-9397-08002B2CF9AE}" pid="3" name="_2015_ms_pID_7253431">
    <vt:lpwstr>j7HacXoP70IC+H+s7jsH/W1Y4CIBA3LTxwxm8J4GCfq8bo6VDKMdZ2
PYXsx3hw7vxQUvPUPzPOMcaPiIvTKBgEetD29o4QYnIKshcRO+Npgie0Ts8N7C4GKaN6rBv4
kSgV2NQBJryex8u2Vz8ucYNq/9lrdLPc0Rfy3e9yaVe+UmWvWyIG2XRubMWI9pp2UuBt6xE/
CKYkA9fC1L4N9NPRxatOzafnns3iDLwsuF6T</vt:lpwstr>
  </property>
  <property fmtid="{D5CDD505-2E9C-101B-9397-08002B2CF9AE}" pid="4" name="_2015_ms_pID_7253432">
    <vt:lpwstr>qZS88gWdoMfDneekA/twebU=</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