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4"/>
  </p:notesMasterIdLst>
  <p:handoutMasterIdLst>
    <p:handoutMasterId r:id="rId85"/>
  </p:handoutMasterIdLst>
  <p:sldIdLst>
    <p:sldId id="271" r:id="rId8"/>
    <p:sldId id="272" r:id="rId9"/>
    <p:sldId id="273" r:id="rId10"/>
    <p:sldId id="274" r:id="rId11"/>
    <p:sldId id="275" r:id="rId12"/>
    <p:sldId id="299" r:id="rId13"/>
    <p:sldId id="291" r:id="rId14"/>
    <p:sldId id="292" r:id="rId15"/>
    <p:sldId id="293" r:id="rId16"/>
    <p:sldId id="300" r:id="rId17"/>
    <p:sldId id="301" r:id="rId18"/>
    <p:sldId id="302" r:id="rId19"/>
    <p:sldId id="303" r:id="rId20"/>
    <p:sldId id="288" r:id="rId21"/>
    <p:sldId id="305" r:id="rId22"/>
    <p:sldId id="289" r:id="rId23"/>
    <p:sldId id="306" r:id="rId24"/>
    <p:sldId id="307" r:id="rId25"/>
    <p:sldId id="308" r:id="rId26"/>
    <p:sldId id="290"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0" r:id="rId58"/>
    <p:sldId id="341" r:id="rId59"/>
    <p:sldId id="342" r:id="rId60"/>
    <p:sldId id="343" r:id="rId61"/>
    <p:sldId id="344" r:id="rId62"/>
    <p:sldId id="345" r:id="rId63"/>
    <p:sldId id="346" r:id="rId64"/>
    <p:sldId id="347" r:id="rId65"/>
    <p:sldId id="348" r:id="rId66"/>
    <p:sldId id="349" r:id="rId67"/>
    <p:sldId id="350" r:id="rId68"/>
    <p:sldId id="351" r:id="rId69"/>
    <p:sldId id="352" r:id="rId70"/>
    <p:sldId id="353" r:id="rId71"/>
    <p:sldId id="354" r:id="rId72"/>
    <p:sldId id="355" r:id="rId73"/>
    <p:sldId id="356" r:id="rId74"/>
    <p:sldId id="357" r:id="rId75"/>
    <p:sldId id="358" r:id="rId76"/>
    <p:sldId id="359" r:id="rId77"/>
    <p:sldId id="360" r:id="rId78"/>
    <p:sldId id="361" r:id="rId79"/>
    <p:sldId id="362" r:id="rId80"/>
    <p:sldId id="280" r:id="rId81"/>
    <p:sldId id="282" r:id="rId82"/>
    <p:sldId id="285" r:id="rId8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411" clrIdx="0">
    <p:extLst>
      <p:ext uri="{19B8F6BF-5375-455C-9EA6-DF929625EA0E}">
        <p15:presenceInfo xmlns:p15="http://schemas.microsoft.com/office/powerpoint/2012/main" userId="S-1-5-21-147214757-305610072-1517763936-4736116" providerId="AD"/>
      </p:ext>
    </p:extLst>
  </p:cmAuthor>
  <p:cmAuthor id="2" name="Tanjinfang (Nancy)" initials="T(" lastIdx="12" clrIdx="1">
    <p:extLst>
      <p:ext uri="{19B8F6BF-5375-455C-9EA6-DF929625EA0E}">
        <p15:presenceInfo xmlns:p15="http://schemas.microsoft.com/office/powerpoint/2012/main" userId="S-1-5-21-147214757-305610072-1517763936-605831" providerId="AD"/>
      </p:ext>
    </p:extLst>
  </p:cmAuthor>
  <p:cmAuthor id="3" name="Wuyuezjhw (Monk)" initials="W(" lastIdx="2" clrIdx="2">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C4D2"/>
    <a:srgbClr val="404040"/>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2007" autoAdjust="0"/>
  </p:normalViewPr>
  <p:slideViewPr>
    <p:cSldViewPr snapToGrid="0" snapToObjects="1">
      <p:cViewPr varScale="1">
        <p:scale>
          <a:sx n="103" d="100"/>
          <a:sy n="103" d="100"/>
        </p:scale>
        <p:origin x="72" y="264"/>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576"/>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16482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Note: In this lab, the native AC is deployed on the border node to manage APs. The border node also serves as the DHCP server to allocate IP addresses to APs.</a:t>
            </a:r>
            <a:endParaRPr lang="en-US" altLang="zh-CN" dirty="0"/>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04023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1759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Policy Control Matrix:</a:t>
            </a:r>
            <a:endParaRPr lang="en-US" altLang="zh-CN" smtClean="0"/>
          </a:p>
          <a:p>
            <a:pPr lvl="1"/>
            <a:r>
              <a:rPr lang="en-US" smtClean="0"/>
              <a:t>Sales personnel and marketing personnel cannot communicate with each other. Only marketing personnel using wired terminals and R&amp;D personnel can communicate with each other.</a:t>
            </a:r>
            <a:endParaRPr lang="en-US" altLang="zh-CN" smtClean="0"/>
          </a:p>
          <a:p>
            <a:pPr lvl="1"/>
            <a:r>
              <a:rPr lang="en-US" smtClean="0"/>
              <a:t>R&amp;D personnel cannot access the E_mail resource group.</a:t>
            </a:r>
          </a:p>
          <a:p>
            <a:pPr lvl="1"/>
            <a:r>
              <a:rPr lang="en-US" smtClean="0"/>
              <a:t>In the policy control matrix, only the communication that is allowed should be permitted and other communication should be denied.</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14407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0194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VXLAN-based large- and medium-sized virtualized campus networks have complex services. Therefore, the deployment process is complex. The deployment process provided in this slide is the general process for you reference.</a:t>
            </a:r>
            <a:endParaRPr lang="en-US" altLang="zh-CN" smtClean="0"/>
          </a:p>
          <a:p>
            <a:r>
              <a:rPr lang="en-US" smtClean="0"/>
              <a:t>The following part of this course focuses on key operations in the deployment process.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4078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6829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585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49090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4179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7908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2514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When creating sites, pay attention to the following points:</a:t>
            </a:r>
            <a:endParaRPr lang="en-US" altLang="zh-CN" dirty="0" smtClean="0"/>
          </a:p>
          <a:p>
            <a:pPr lvl="1"/>
            <a:r>
              <a:rPr lang="en-US" dirty="0" smtClean="0"/>
              <a:t>To facilitate device management and improve service deployment efficiency, add devices on the same network of a tenant to the same site.</a:t>
            </a:r>
          </a:p>
          <a:p>
            <a:pPr lvl="1"/>
            <a:r>
              <a:rPr lang="en-US" dirty="0" smtClean="0"/>
              <a:t>You can create sites on </a:t>
            </a:r>
            <a:r>
              <a:rPr lang="en-US" dirty="0" err="1" smtClean="0"/>
              <a:t>iMaster</a:t>
            </a:r>
            <a:r>
              <a:rPr lang="en-US" dirty="0" smtClean="0"/>
              <a:t> NCE-Campus for unified O&amp;M management. Two methods are available to create sites:</a:t>
            </a:r>
          </a:p>
          <a:p>
            <a:pPr lvl="2"/>
            <a:r>
              <a:rPr lang="en-US" dirty="0" smtClean="0"/>
              <a:t>Create sites one by one: You can create sites one by one when a small number of sites need to be added.</a:t>
            </a:r>
          </a:p>
          <a:p>
            <a:pPr lvl="2"/>
            <a:r>
              <a:rPr lang="en-US" dirty="0" smtClean="0"/>
              <a:t>Create sites in a batch: You can create sites in a batch when a large number of sites need to be added.</a:t>
            </a:r>
          </a:p>
          <a:p>
            <a:r>
              <a:rPr lang="en-US" dirty="0" smtClean="0"/>
              <a:t>When adding devices, pay attention to the following points:</a:t>
            </a:r>
            <a:endParaRPr lang="en-US" altLang="zh-CN" dirty="0" smtClean="0"/>
          </a:p>
          <a:p>
            <a:pPr lvl="1"/>
            <a:r>
              <a:rPr lang="en-US" dirty="0" smtClean="0"/>
              <a:t>On a VXLAN-based virtualized campus network, managed devices are typically LSWs (switches) and ACs (wireless access controllers).</a:t>
            </a:r>
            <a:endParaRPr lang="en-US" altLang="zh-CN" dirty="0" smtClean="0"/>
          </a:p>
          <a:p>
            <a:pPr lvl="1"/>
            <a:r>
              <a:rPr lang="en-US" dirty="0" smtClean="0"/>
              <a:t>To add devices manually, select </a:t>
            </a:r>
            <a:r>
              <a:rPr lang="en-US" b="1" dirty="0" smtClean="0"/>
              <a:t>By Model </a:t>
            </a:r>
            <a:r>
              <a:rPr lang="en-US" dirty="0" smtClean="0"/>
              <a:t>or </a:t>
            </a:r>
            <a:r>
              <a:rPr lang="en-US" b="1" dirty="0" smtClean="0"/>
              <a:t>By ESN</a:t>
            </a:r>
            <a:r>
              <a:rPr lang="en-US" dirty="0" smtClean="0"/>
              <a:t>.</a:t>
            </a:r>
            <a:endParaRPr lang="en-US" altLang="zh-CN" dirty="0" smtClean="0"/>
          </a:p>
          <a:p>
            <a:pPr lvl="1"/>
            <a:r>
              <a:rPr lang="en-US" dirty="0" smtClean="0"/>
              <a:t>On </a:t>
            </a:r>
            <a:r>
              <a:rPr lang="en-US" altLang="zh-CN" dirty="0" smtClean="0"/>
              <a:t>large- and medium-sized</a:t>
            </a:r>
            <a:r>
              <a:rPr lang="en-US" dirty="0" smtClean="0"/>
              <a:t> virtualized campus networks, the WLAN typically adopts the architecture of "AC + Fit AP". In this architecture, Fit APs are centrally managed and configured by the native AC. After the native AC is managed by </a:t>
            </a:r>
            <a:r>
              <a:rPr lang="en-US" dirty="0" err="1" smtClean="0"/>
              <a:t>iMaster</a:t>
            </a:r>
            <a:r>
              <a:rPr lang="en-US" dirty="0" smtClean="0"/>
              <a:t> NCE-Campus, you can be redirected from </a:t>
            </a:r>
            <a:r>
              <a:rPr lang="en-US" dirty="0" err="1" smtClean="0"/>
              <a:t>iMaster</a:t>
            </a:r>
            <a:r>
              <a:rPr lang="en-US" dirty="0" smtClean="0"/>
              <a:t> NCE-Campus to the web platform of the native AC to manage Fit APs.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93519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Device plug-and-play:</a:t>
            </a:r>
            <a:endParaRPr lang="en-US" altLang="zh-CN" smtClean="0">
              <a:sym typeface="Huawei Sans" panose="020C0503030203020204" pitchFamily="34" charset="0"/>
            </a:endParaRPr>
          </a:p>
          <a:p>
            <a:pPr lvl="1"/>
            <a:r>
              <a:rPr lang="en-US" smtClean="0"/>
              <a:t>Customer pain points: In traditional network deployment, engineers need to commission network devices one by one onsite, resulting in heavy configuration workload and low efficiency.</a:t>
            </a:r>
            <a:endParaRPr lang="en-US" altLang="zh-CN" smtClean="0">
              <a:sym typeface="Huawei Sans" panose="020C0503030203020204" pitchFamily="34" charset="0"/>
            </a:endParaRPr>
          </a:p>
          <a:p>
            <a:pPr lvl="1"/>
            <a:r>
              <a:rPr lang="en-US" smtClean="0"/>
              <a:t>Solution:</a:t>
            </a:r>
            <a:endParaRPr lang="en-US" altLang="zh-CN" smtClean="0">
              <a:sym typeface="Huawei Sans" panose="020C0503030203020204" pitchFamily="34" charset="0"/>
            </a:endParaRPr>
          </a:p>
          <a:p>
            <a:pPr lvl="2"/>
            <a:r>
              <a:rPr lang="en-US" smtClean="0"/>
              <a:t>This lab demonstrates the plug-and-play function of network devices in the CloudCampus Solution. The DHCP Option solution is used to implement plug-and-play of switches. In this example, the DHCP service and related parameters must be preconfigured on AR3.</a:t>
            </a:r>
            <a:endParaRPr lang="en-US" altLang="zh-CN" smtClean="0">
              <a:sym typeface="Huawei Sans" panose="020C0503030203020204" pitchFamily="34" charset="0"/>
            </a:endParaRPr>
          </a:p>
          <a:p>
            <a:pPr lvl="2"/>
            <a:r>
              <a:rPr lang="en-US" smtClean="0"/>
              <a:t>In this step, switches on the campus network can be directly deployed using factory settings and get managed by iMaster NCE-Campus, greatly reducing the configuration workload.</a:t>
            </a:r>
            <a:endParaRPr lang="en-US" altLang="zh-CN"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30226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4632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Parameters in the fabric global resource pool:</a:t>
            </a:r>
          </a:p>
          <a:p>
            <a:pPr lvl="1"/>
            <a:r>
              <a:rPr lang="en-US" b="1" dirty="0" smtClean="0"/>
              <a:t>VLAN: </a:t>
            </a:r>
            <a:r>
              <a:rPr lang="en-US" dirty="0" smtClean="0"/>
              <a:t>Configure a service VLAN pool when you need to configure VLANs for connecting to external networks, VLANs for connecting to network service resources, CAPWAP management VLAN, and terminal access VLANs.</a:t>
            </a:r>
            <a:endParaRPr lang="en-US" altLang="zh-CN" dirty="0" smtClean="0"/>
          </a:p>
          <a:p>
            <a:pPr lvl="1"/>
            <a:r>
              <a:rPr lang="en-US" b="1" dirty="0" smtClean="0"/>
              <a:t>Bridge Domain (BD): </a:t>
            </a:r>
            <a:r>
              <a:rPr lang="en-US" dirty="0" smtClean="0"/>
              <a:t>On a VXLAN network, VNIs can be mapped to BDs in 1:1 mode so that a BD can function as a VXLAN network entity to transmit traffic. A BD is a Layer 2 broadcast domain used to forward data packets on a VXLAN network.</a:t>
            </a:r>
          </a:p>
          <a:p>
            <a:pPr lvl="1"/>
            <a:r>
              <a:rPr lang="en-US" b="1" dirty="0" smtClean="0"/>
              <a:t>VXLAN Network Identifier (VNI):</a:t>
            </a:r>
            <a:r>
              <a:rPr lang="en-US" dirty="0" smtClean="0"/>
              <a:t> A VNI is similar to a VLAN ID and identifies a VXLAN.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35762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54387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Parameters for configuring the underlay automation resource pool:</a:t>
            </a:r>
            <a:endParaRPr lang="en-US" altLang="zh-CN" smtClean="0"/>
          </a:p>
          <a:p>
            <a:pPr lvl="1"/>
            <a:r>
              <a:rPr lang="en-US" smtClean="0"/>
              <a:t>Interconnection VLAN: Configure an interconnection VLAN pool when border and edge nodes on a fabric need to communicate on the underlay network.</a:t>
            </a:r>
            <a:endParaRPr lang="en-US" altLang="zh-CN" smtClean="0"/>
          </a:p>
          <a:p>
            <a:pPr lvl="1"/>
            <a:r>
              <a:rPr lang="en-US" smtClean="0"/>
              <a:t>Interworking IP address: Configure an interconnection IP address pool when border and edge nodes on a fabric need to communicate on the underlay network.</a:t>
            </a:r>
            <a:endParaRPr lang="en-US" altLang="zh-CN" smtClean="0"/>
          </a:p>
          <a:p>
            <a:pPr lvl="1"/>
            <a:r>
              <a:rPr lang="en-US" smtClean="0"/>
              <a:t>Loopback interface IP: If automatic routing domain configuration is required on a fabric, configure an IP address pool for the loopback interface</a:t>
            </a:r>
            <a:r>
              <a:rPr lang="en-US" altLang="zh-CN" smtClean="0"/>
              <a:t>s</a:t>
            </a:r>
            <a:r>
              <a:rPr lang="en-US" smtClean="0"/>
              <a:t>.</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058798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2540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5392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040544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903602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fabric consists of core, aggregation, and access devices. An access device supports access of different network services, reducing costs while improving network device utilization.</a:t>
            </a:r>
          </a:p>
          <a:p>
            <a:r>
              <a:rPr lang="en-US" dirty="0" smtClean="0"/>
              <a:t>A virtualized campus network uses the overlay virtualization technology (VXLAN) to create multiple virtual networks on the same fabric and allow flexible service deployment.</a:t>
            </a:r>
          </a:p>
          <a:p>
            <a:r>
              <a:rPr lang="en-US" dirty="0" smtClean="0"/>
              <a:t>The networking type specifies the network deployment mode of a fabric:</a:t>
            </a:r>
          </a:p>
          <a:p>
            <a:pPr lvl="1"/>
            <a:r>
              <a:rPr lang="en-US" dirty="0" smtClean="0"/>
              <a:t>Centralized: The fabric uses a centralized gateway, which transmits traffic accessing external networks and the intranet. In this networking mode, only the border node can function as the centralized gateway.</a:t>
            </a:r>
          </a:p>
          <a:p>
            <a:pPr lvl="1"/>
            <a:r>
              <a:rPr lang="en-US" dirty="0" smtClean="0"/>
              <a:t>Distributed: The fabric uses distributed gateways. Traffic accessing external networks and the intranet passes through different gateways. In this networking mode, both border nodes and edge nodes can function as gateways.</a:t>
            </a:r>
            <a:endParaRPr lang="en-US" altLang="zh-CN" dirty="0" smtClean="0"/>
          </a:p>
          <a:p>
            <a:pPr lvl="0"/>
            <a:r>
              <a:rPr lang="en-US" dirty="0" err="1" smtClean="0"/>
              <a:t>iMaster</a:t>
            </a:r>
            <a:r>
              <a:rPr lang="en-US" dirty="0" smtClean="0"/>
              <a:t> NCE-Campus allows you to specify a BGP route reflector (RR) and automatically deploy BGP EVPN configurations on all edge nodes in a fabric.</a:t>
            </a:r>
            <a:endParaRPr lang="en-US" altLang="zh-CN" dirty="0" smtClean="0"/>
          </a:p>
          <a:p>
            <a:pPr lvl="1"/>
            <a:r>
              <a:rPr lang="en-US" dirty="0" smtClean="0"/>
              <a:t>AS number: specifies the BGP AS number used in a fabric.</a:t>
            </a:r>
            <a:endParaRPr lang="en-US" altLang="zh-CN" dirty="0" smtClean="0"/>
          </a:p>
          <a:p>
            <a:pPr lvl="1"/>
            <a:r>
              <a:rPr lang="en-US" dirty="0" smtClean="0"/>
              <a:t>RR cluster ID: specifies the cluster ID of an RR. If there are multiple RRs in a fabric, for example, if two RRs are configured on a dual-border network, you need to configure a cluster ID for the RRs to prevent BGP routing loops. The value is an integer ranging from 1 to 4294967295 or an IPv4 address.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853010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Role: specifies the role of a device in the fabric, including the border node, edge node, and extended node. By default, the role of a device is an extended node.</a:t>
            </a:r>
            <a:endParaRPr lang="en-US" altLang="zh-CN" smtClean="0"/>
          </a:p>
          <a:p>
            <a:r>
              <a:rPr lang="en-US" smtClean="0"/>
              <a:t>Route reflector: In a fabric, border devices are typically used as route reflectors, which simplify full-mesh connections required by IBGP and reduce network and CPU loads.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25961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Automatic routing domain configuration: After this function is enabled, the underlay network is automatically configured. You can specify sites for automatic routing domain configuration and specify OSPF route parameters. Currently, the following parameters are supported:</a:t>
            </a:r>
          </a:p>
          <a:p>
            <a:pPr lvl="1"/>
            <a:r>
              <a:rPr lang="en-US" b="1" dirty="0" smtClean="0"/>
              <a:t>Domain:</a:t>
            </a:r>
            <a:r>
              <a:rPr lang="en-US" dirty="0" smtClean="0"/>
              <a:t> In single-domain mode, all devices belong to area 0. In multi-domain mode, </a:t>
            </a:r>
            <a:r>
              <a:rPr lang="en-US" altLang="zh-CN" dirty="0" smtClean="0"/>
              <a:t>all edge nodes are located in their respective non-backbone areas, and border nodes are interconnected through the backbone area (area 0).</a:t>
            </a:r>
            <a:endParaRPr lang="en-US" dirty="0" smtClean="0"/>
          </a:p>
          <a:p>
            <a:pPr lvl="1"/>
            <a:r>
              <a:rPr lang="en-US" b="1" dirty="0" smtClean="0"/>
              <a:t>Network type: </a:t>
            </a:r>
            <a:r>
              <a:rPr lang="en-US" dirty="0" smtClean="0"/>
              <a:t>You can specify the OSPF network type to broadcast, P2MP, or P2P.</a:t>
            </a:r>
          </a:p>
          <a:p>
            <a:pPr lvl="1"/>
            <a:r>
              <a:rPr lang="en-US" b="1" dirty="0" smtClean="0"/>
              <a:t>Encryption: </a:t>
            </a:r>
            <a:r>
              <a:rPr lang="en-US" dirty="0" smtClean="0"/>
              <a:t>You can set the encryption mode between adjacent devices to HMAC-SHA256, MD5, or None.</a:t>
            </a:r>
            <a:endParaRPr lang="en-US" altLang="zh-CN" dirty="0" smtClean="0"/>
          </a:p>
          <a:p>
            <a:pPr lvl="1"/>
            <a:r>
              <a:rPr lang="en-US" b="1" dirty="0" smtClean="0"/>
              <a:t>Key:</a:t>
            </a:r>
            <a:r>
              <a:rPr lang="en-US" dirty="0" smtClean="0"/>
              <a:t> It refers to the authentication key ID used for </a:t>
            </a:r>
            <a:r>
              <a:rPr lang="en-US" dirty="0" err="1" smtClean="0"/>
              <a:t>ciphertext</a:t>
            </a:r>
            <a:r>
              <a:rPr lang="en-US" dirty="0" smtClean="0"/>
              <a:t> authentication on an interface, and must be consistent with that of the peer device. The value is an integer in the range from 1 to 255.</a:t>
            </a:r>
          </a:p>
          <a:p>
            <a:pPr lvl="1"/>
            <a:r>
              <a:rPr lang="en-US" b="1" dirty="0" smtClean="0"/>
              <a:t>Password: </a:t>
            </a:r>
            <a:r>
              <a:rPr lang="en-US" dirty="0" smtClean="0"/>
              <a:t>It specifies the </a:t>
            </a:r>
            <a:r>
              <a:rPr lang="en-US" dirty="0" err="1" smtClean="0"/>
              <a:t>ciphertext</a:t>
            </a:r>
            <a:r>
              <a:rPr lang="en-US" dirty="0" smtClean="0"/>
              <a:t> authentication key. The value is a string of 1 to 255 characters and cannot contain spaces.</a:t>
            </a:r>
          </a:p>
          <a:p>
            <a:pPr lvl="1"/>
            <a:r>
              <a:rPr lang="en-US" b="1" dirty="0" smtClean="0"/>
              <a:t>Confirm password: </a:t>
            </a:r>
            <a:r>
              <a:rPr lang="en-US" dirty="0" smtClean="0"/>
              <a:t>You need to enter the </a:t>
            </a:r>
            <a:r>
              <a:rPr lang="en-US" dirty="0" err="1" smtClean="0"/>
              <a:t>ciphertext</a:t>
            </a:r>
            <a:r>
              <a:rPr lang="en-US" dirty="0" smtClean="0"/>
              <a:t> authentication key again for confirmation.</a:t>
            </a:r>
          </a:p>
          <a:p>
            <a:pPr lvl="1"/>
            <a:r>
              <a:rPr lang="en-US" b="1" dirty="0" smtClean="0"/>
              <a:t>OSPF graceful: </a:t>
            </a:r>
            <a:r>
              <a:rPr lang="en-US" dirty="0" smtClean="0"/>
              <a:t>You can enable OSPF GR.</a:t>
            </a:r>
            <a:endParaRPr lang="en-US" altLang="zh-CN" dirty="0" smtClean="0">
              <a:sym typeface="Huawei Sans" panose="020C0503030203020204" pitchFamily="34" charset="0"/>
            </a:endParaRP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621087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a fabric is created, the underlay network can be automatically deployed, and configurations such as VLANIF interfaces, loopback interfaces, VTEP IP addresses, and routes required for establishing a BGP EVPN can be automatically provisioned. iMaster NCE-Campus allocates resources from the fabric global resource pool and underlay automation resource pool to devices.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152052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67824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23630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Basic information:</a:t>
            </a:r>
            <a:endParaRPr lang="en-US" altLang="zh-CN" dirty="0" smtClean="0"/>
          </a:p>
          <a:p>
            <a:pPr lvl="1"/>
            <a:r>
              <a:rPr lang="en-US" dirty="0" smtClean="0"/>
              <a:t>If </a:t>
            </a:r>
            <a:r>
              <a:rPr lang="en-US" b="1" dirty="0" smtClean="0"/>
              <a:t>Internet connection </a:t>
            </a:r>
            <a:r>
              <a:rPr lang="en-US" dirty="0" smtClean="0"/>
              <a:t>is enabled, </a:t>
            </a:r>
            <a:r>
              <a:rPr lang="en-US" dirty="0" err="1" smtClean="0"/>
              <a:t>iMaster</a:t>
            </a:r>
            <a:r>
              <a:rPr lang="en-US" dirty="0" smtClean="0"/>
              <a:t> NCE-Campus uses a default route to direct traffic to the corresponding external network. If </a:t>
            </a:r>
            <a:r>
              <a:rPr lang="en-US" b="1" dirty="0" smtClean="0"/>
              <a:t>Internet connection</a:t>
            </a:r>
            <a:r>
              <a:rPr lang="en-US" dirty="0" smtClean="0"/>
              <a:t> is disabled, you need to specify a route prefix.</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097354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Interconnection information:</a:t>
            </a:r>
            <a:endParaRPr lang="en-US" altLang="zh-CN" dirty="0" smtClean="0"/>
          </a:p>
          <a:p>
            <a:pPr lvl="1"/>
            <a:r>
              <a:rPr lang="en-US" dirty="0" smtClean="0"/>
              <a:t>Select the border device to be connected to the external network, and select the interconnection interface, interconnection IP address, and interconnection VLAN.</a:t>
            </a:r>
            <a:endParaRPr lang="en-US" altLang="zh-CN" dirty="0" smtClean="0"/>
          </a:p>
          <a:p>
            <a:pPr lvl="1"/>
            <a:r>
              <a:rPr lang="en-US" dirty="0" smtClean="0"/>
              <a:t>Note: The configured interconnection IP address cannot conflict with IP addresses in the underlay automation resource pool. The configured interconnection VLAN belongs to the global resource pool of the fabric.</a:t>
            </a:r>
            <a:endParaRPr lang="en-US" altLang="zh-CN" dirty="0" smtClean="0"/>
          </a:p>
          <a:p>
            <a:r>
              <a:rPr lang="en-US" dirty="0" smtClean="0"/>
              <a:t>Routing information:</a:t>
            </a:r>
            <a:endParaRPr lang="en-US" altLang="zh-CN" dirty="0" smtClean="0"/>
          </a:p>
          <a:p>
            <a:pPr lvl="1"/>
            <a:r>
              <a:rPr lang="en-US" dirty="0" smtClean="0"/>
              <a:t>After you click </a:t>
            </a:r>
            <a:r>
              <a:rPr lang="en-US" b="1" dirty="0" smtClean="0"/>
              <a:t>Apply</a:t>
            </a:r>
            <a:r>
              <a:rPr lang="en-US" dirty="0" smtClean="0"/>
              <a:t>, </a:t>
            </a:r>
            <a:r>
              <a:rPr lang="en-US" dirty="0" err="1" smtClean="0"/>
              <a:t>iMaster</a:t>
            </a:r>
            <a:r>
              <a:rPr lang="en-US" dirty="0" smtClean="0"/>
              <a:t> NCE-Campus creates a static route to the external network for the border device. (The static route is delivered to the border device only when the external network is invoked by the virtual network.)</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62874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835106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Server configuration:</a:t>
            </a:r>
            <a:endParaRPr lang="en-US" altLang="zh-CN" dirty="0" smtClean="0"/>
          </a:p>
          <a:p>
            <a:pPr lvl="1"/>
            <a:r>
              <a:rPr lang="en-US" b="1" dirty="0" smtClean="0"/>
              <a:t>Server type: </a:t>
            </a:r>
            <a:r>
              <a:rPr lang="en-US" dirty="0" smtClean="0"/>
              <a:t>server resource specified by the network service resource. In this example, the defined network service resource </a:t>
            </a:r>
            <a:r>
              <a:rPr lang="en-US" altLang="zh-CN" dirty="0" smtClean="0"/>
              <a:t>are</a:t>
            </a:r>
            <a:r>
              <a:rPr lang="en-US" dirty="0" smtClean="0"/>
              <a:t> a DHCP server and a E-mail </a:t>
            </a:r>
            <a:r>
              <a:rPr lang="en-US" altLang="zh-CN" dirty="0" smtClean="0"/>
              <a:t>server</a:t>
            </a:r>
            <a:r>
              <a:rPr lang="en-US" dirty="0" smtClean="0"/>
              <a:t>.</a:t>
            </a:r>
          </a:p>
          <a:p>
            <a:pPr lvl="1"/>
            <a:r>
              <a:rPr lang="en-US" b="1" dirty="0" smtClean="0"/>
              <a:t>DHCP server: </a:t>
            </a:r>
            <a:r>
              <a:rPr lang="en-US" dirty="0" smtClean="0"/>
              <a:t>IPv4 and/or IPv6 address of a DHCP server.</a:t>
            </a:r>
          </a:p>
          <a:p>
            <a:pPr lvl="1"/>
            <a:r>
              <a:rPr lang="en-US" b="1" dirty="0" smtClean="0"/>
              <a:t>Server interconnection address pool: </a:t>
            </a:r>
            <a:r>
              <a:rPr lang="en-US" dirty="0" smtClean="0"/>
              <a:t>If an IPv6 address pool is configured for the DHCP server, this parameter is mandatory. If only an IPv4 address pool is configured for the DHCP server, this parameter is optional.</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564945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Device configuration:</a:t>
            </a:r>
            <a:endParaRPr lang="en-US" altLang="zh-CN" dirty="0" smtClean="0"/>
          </a:p>
          <a:p>
            <a:pPr lvl="1"/>
            <a:r>
              <a:rPr lang="en-US" dirty="0" smtClean="0"/>
              <a:t>If </a:t>
            </a:r>
            <a:r>
              <a:rPr lang="en-US" b="1" dirty="0" smtClean="0"/>
              <a:t>Directly connected to a switch </a:t>
            </a:r>
            <a:r>
              <a:rPr lang="en-US" dirty="0" smtClean="0"/>
              <a:t>is selected, the border node adds the interconnection port to the interconnection VLAN in tagged mode to connect to network resources. If </a:t>
            </a:r>
            <a:r>
              <a:rPr lang="en-US" b="1" dirty="0" smtClean="0"/>
              <a:t>Directly connected to a server</a:t>
            </a:r>
            <a:r>
              <a:rPr lang="en-US" dirty="0" smtClean="0"/>
              <a:t> is selected, the switch adds the interconnection port to the interconnection VLAN in untagged mode.</a:t>
            </a:r>
            <a:endParaRPr lang="en-US" altLang="zh-CN" dirty="0" smtClean="0"/>
          </a:p>
          <a:p>
            <a:pPr lvl="1"/>
            <a:r>
              <a:rPr lang="en-US" b="1" dirty="0" smtClean="0"/>
              <a:t>Interconnection device: </a:t>
            </a:r>
            <a:r>
              <a:rPr lang="en-US" dirty="0" smtClean="0"/>
              <a:t>Select the border node (</a:t>
            </a:r>
            <a:r>
              <a:rPr lang="en-US" altLang="zh-CN" dirty="0" smtClean="0"/>
              <a:t>Border</a:t>
            </a:r>
            <a:r>
              <a:rPr lang="en-US" dirty="0" smtClean="0"/>
              <a:t>). The device functions as a border </a:t>
            </a:r>
            <a:r>
              <a:rPr lang="en-US" altLang="zh-CN" dirty="0" smtClean="0"/>
              <a:t>node </a:t>
            </a:r>
            <a:r>
              <a:rPr lang="en-US" dirty="0" smtClean="0"/>
              <a:t>that connects the fabric to the external network service resource.</a:t>
            </a:r>
          </a:p>
          <a:p>
            <a:pPr lvl="1"/>
            <a:r>
              <a:rPr lang="en-US" altLang="zh-CN" b="1" dirty="0" smtClean="0"/>
              <a:t>Interconnection</a:t>
            </a:r>
            <a:r>
              <a:rPr lang="en-US" b="1" dirty="0" smtClean="0"/>
              <a:t> port: </a:t>
            </a:r>
            <a:r>
              <a:rPr lang="en-US" dirty="0" smtClean="0"/>
              <a:t>Select the port used by the border node to connect to the network service resource.</a:t>
            </a:r>
          </a:p>
          <a:p>
            <a:pPr lvl="1"/>
            <a:r>
              <a:rPr lang="en-US" altLang="zh-CN" b="1" dirty="0" smtClean="0"/>
              <a:t>Interconnection</a:t>
            </a:r>
            <a:r>
              <a:rPr lang="en-US" b="1" dirty="0" smtClean="0"/>
              <a:t> VLAN: </a:t>
            </a:r>
            <a:r>
              <a:rPr lang="en-US" dirty="0" smtClean="0"/>
              <a:t>Select the VLAN used by the border node to connect to the network service resource.</a:t>
            </a:r>
          </a:p>
          <a:p>
            <a:pPr lvl="1"/>
            <a:r>
              <a:rPr lang="en-US" b="1" dirty="0" smtClean="0"/>
              <a:t>Interconnection IPv4 address: </a:t>
            </a:r>
            <a:r>
              <a:rPr lang="en-US" dirty="0" smtClean="0"/>
              <a:t>Select the IP address of the port used by the border node to connect to the network service resource.</a:t>
            </a:r>
          </a:p>
          <a:p>
            <a:pPr lvl="1"/>
            <a:r>
              <a:rPr lang="en-US" b="1" dirty="0" smtClean="0"/>
              <a:t>Peer IPv4 address: </a:t>
            </a:r>
            <a:r>
              <a:rPr lang="en-US" dirty="0" smtClean="0"/>
              <a:t>Select the IP address of the peer device.</a:t>
            </a:r>
          </a:p>
          <a:p>
            <a:pPr lvl="1"/>
            <a:r>
              <a:rPr lang="en-US" b="1" dirty="0" smtClean="0"/>
              <a:t>Mask: </a:t>
            </a:r>
            <a:r>
              <a:rPr lang="en-US" dirty="0" smtClean="0"/>
              <a:t>Select the network mask.</a:t>
            </a:r>
          </a:p>
          <a:p>
            <a:pPr lvl="0"/>
            <a:r>
              <a:rPr lang="en-US" dirty="0" smtClean="0"/>
              <a:t>Note: The configured interconnection IP address cannot conflict with the IP address in the underlay automation resource pool. The configured interconnection VLAN belongs to the fabric global resource pool.</a:t>
            </a:r>
          </a:p>
          <a:p>
            <a:pPr lvl="0"/>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029327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69723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Policy association:</a:t>
            </a:r>
            <a:endParaRPr lang="en-US" altLang="zh-CN" smtClean="0"/>
          </a:p>
          <a:p>
            <a:pPr lvl="1"/>
            <a:r>
              <a:rPr lang="en-US" smtClean="0"/>
              <a:t>Configure the management VLAN and management IP address for policy association.</a:t>
            </a:r>
            <a:endParaRPr lang="en-US" altLang="zh-CN" smtClean="0"/>
          </a:p>
          <a:p>
            <a:pPr lvl="1"/>
            <a:r>
              <a:rPr lang="en-US" smtClean="0"/>
              <a:t>The configured management IP address cannot conflict with the IP addresses in the underlay automation resource pool. The configured management VLAN belongs to the global resource pool of the fabric.</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88998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77957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048724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67797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00326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9672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67732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User access is configured on the access points of the current virtual network.</a:t>
            </a:r>
            <a:endParaRPr lang="en-US" altLang="zh-CN" smtClean="0"/>
          </a:p>
          <a:p>
            <a:pPr lvl="0"/>
            <a:r>
              <a:rPr lang="en-US" smtClean="0"/>
              <a:t>Wired access: Users on the OA virtual network need to access the network through ACC_1 and ACC_2 and they all need to be authenticated. Therefore, in the wired access configuration, you need to select the interfaces on which authentication has been enabled on the two switches.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160933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Wireless access: Select the border device in the wireless access configuration. The border device is a switch that provides the native AC, through which it manages APs and provides the wireless access service.</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28257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38491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08612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95290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949103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93413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79959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When multiple policies are configured to control access from a source security group to multiple destination groups, the sequence in which these policies are matched can be determined based on the policy priority. For example, if the destination groups are resource groups, in which case the destination IP addresses may be the same, you need to manually adjust the policy priorities to ensure that a specific policy is matched first.</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64013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Managed service provider (MSP): delivers and manages network-based services, applications, and devices. The serviced objects include enterprises, residential areas, and other service providers.</a:t>
            </a:r>
            <a:endParaRPr lang="en-US" altLang="zh-CN" dirty="0" smtClean="0"/>
          </a:p>
          <a:p>
            <a:r>
              <a:rPr lang="en-US" dirty="0" smtClean="0"/>
              <a:t>Perpetual license + </a:t>
            </a:r>
            <a:r>
              <a:rPr lang="en-US" dirty="0" err="1" smtClean="0"/>
              <a:t>SnS</a:t>
            </a:r>
            <a:r>
              <a:rPr lang="en-US" dirty="0" smtClean="0"/>
              <a:t>: The perpetual license is sold together with </a:t>
            </a:r>
            <a:r>
              <a:rPr lang="en-US" dirty="0" err="1" smtClean="0"/>
              <a:t>SnS</a:t>
            </a:r>
            <a:r>
              <a:rPr lang="en-US" dirty="0" smtClean="0"/>
              <a:t> services, such as software patches, software upgrades (including new features of new releases), and remote support. In the perpetual license + </a:t>
            </a:r>
            <a:r>
              <a:rPr lang="en-US" dirty="0" err="1" smtClean="0"/>
              <a:t>SnS</a:t>
            </a:r>
            <a:r>
              <a:rPr lang="en-US" dirty="0" smtClean="0"/>
              <a:t> mode, a customer needs to pay </a:t>
            </a:r>
            <a:r>
              <a:rPr lang="en-US" dirty="0" err="1" smtClean="0"/>
              <a:t>SnS</a:t>
            </a:r>
            <a:r>
              <a:rPr lang="en-US" dirty="0" smtClean="0"/>
              <a:t> fee for a certain period of time, in addition to purchasing the license upon the first purchase. If the customer does not renew the </a:t>
            </a:r>
            <a:r>
              <a:rPr lang="en-US" dirty="0" err="1" smtClean="0"/>
              <a:t>SnS</a:t>
            </a:r>
            <a:r>
              <a:rPr lang="en-US" dirty="0" smtClean="0"/>
              <a:t> annual fee after it expires, the customer can only use functions provided in the license for the current version and cannot use the service functions covered in the </a:t>
            </a:r>
            <a:r>
              <a:rPr lang="en-US" dirty="0" err="1" smtClean="0"/>
              <a:t>SnS</a:t>
            </a:r>
            <a:r>
              <a:rPr lang="en-US" dirty="0" smtClean="0"/>
              <a:t> annual fee.</a:t>
            </a:r>
            <a:endParaRPr lang="en-US" altLang="zh-CN" dirty="0" smtClean="0"/>
          </a:p>
          <a:p>
            <a:r>
              <a:rPr lang="en-US" dirty="0" smtClean="0"/>
              <a:t>SaaS mode: MSPs are responsible for deploying or leasing hardware infrastructure, and O&amp;M and management of the hardware and software. Software is provided for customers as cloud services and customers need to periodically pay for the cloud services.</a:t>
            </a:r>
            <a:endParaRPr lang="en-US" altLang="zh-CN" dirty="0" smtClean="0"/>
          </a:p>
          <a:p>
            <a:r>
              <a:rPr lang="en-US" dirty="0" smtClean="0"/>
              <a:t>Term Based License (TBL) mode: This mode differs from the perpetual license + </a:t>
            </a:r>
            <a:r>
              <a:rPr lang="en-US" dirty="0" err="1" smtClean="0"/>
              <a:t>SnS</a:t>
            </a:r>
            <a:r>
              <a:rPr lang="en-US" dirty="0" smtClean="0"/>
              <a:t> mode in that the licenses purchased by customers have limited validity periods. If a customer does not renew the subscription after the license expires, the customer can no longer use the software product.</a:t>
            </a:r>
            <a:endParaRPr lang="en-US" altLang="zh-CN" dirty="0" smtClean="0"/>
          </a:p>
          <a:p>
            <a:r>
              <a:rPr lang="en-US" dirty="0" err="1" smtClean="0"/>
              <a:t>SnS</a:t>
            </a:r>
            <a:r>
              <a:rPr lang="en-US" dirty="0" smtClean="0"/>
              <a:t>: refers to </a:t>
            </a:r>
            <a:r>
              <a:rPr lang="en-US" altLang="zh-CN" dirty="0" smtClean="0"/>
              <a:t>Subscription and Support. </a:t>
            </a:r>
            <a:r>
              <a:rPr lang="en-US" dirty="0" smtClean="0"/>
              <a:t>It consists of two parts: software support and software subscription. The complete software charging mode consists of the annual software </a:t>
            </a:r>
            <a:r>
              <a:rPr lang="en-US" dirty="0" err="1" smtClean="0"/>
              <a:t>SnS</a:t>
            </a:r>
            <a:r>
              <a:rPr lang="en-US" dirty="0" smtClean="0"/>
              <a:t> fee and software license fee.</a:t>
            </a:r>
            <a:endParaRPr lang="en-US" altLang="zh-CN" dirty="0" smtClean="0"/>
          </a:p>
          <a:p>
            <a:r>
              <a:rPr lang="en-US" dirty="0" smtClean="0"/>
              <a:t>Note: This course uses the </a:t>
            </a:r>
            <a:r>
              <a:rPr lang="en-US" dirty="0" err="1" smtClean="0"/>
              <a:t>on-premise</a:t>
            </a:r>
            <a:r>
              <a:rPr lang="en-US" dirty="0" smtClean="0"/>
              <a:t> deployment as an example.</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76158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83484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For example, when creating an account named </a:t>
            </a:r>
            <a:r>
              <a:rPr lang="en-US" b="1" dirty="0" err="1" smtClean="0"/>
              <a:t>kris</a:t>
            </a:r>
            <a:r>
              <a:rPr lang="en-US" dirty="0" smtClean="0"/>
              <a:t> (RD user), deselect </a:t>
            </a:r>
            <a:r>
              <a:rPr lang="en-US" b="1" dirty="0" smtClean="0"/>
              <a:t>Change password upon next login</a:t>
            </a:r>
            <a:r>
              <a:rPr lang="en-US" dirty="0" smtClean="0"/>
              <a:t>. As this user belongs to the RD user group, which does not require </a:t>
            </a:r>
            <a:r>
              <a:rPr lang="en-US" b="1" dirty="0" smtClean="0"/>
              <a:t>Portal </a:t>
            </a:r>
            <a:r>
              <a:rPr lang="en-US" dirty="0" smtClean="0"/>
              <a:t>authentication, deselect Portal in the</a:t>
            </a:r>
            <a:r>
              <a:rPr lang="en-US" b="1" dirty="0" smtClean="0"/>
              <a:t> Available login mode</a:t>
            </a:r>
            <a:r>
              <a:rPr lang="en-US" dirty="0" smtClean="0"/>
              <a:t> area.</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866182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539509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configuring authorization results, you need to bind the results to created sites.</a:t>
            </a:r>
            <a:endParaRPr lang="en-US" altLang="zh-CN" smtClean="0"/>
          </a:p>
          <a:p>
            <a:r>
              <a:rPr lang="en-US" smtClean="0"/>
              <a:t>iMaster NCE-Campus provides two default authorization results: permit access and deny access. Once selected, the default authorization result takes effect for all sites and cannot be modified or deleted.</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908958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An authorization rule defines authorization conditions. A user that matches the conditions can obtain the corresponding authorization result. That is, an authorization result specifies the permissions that a user can be granted after the user is authenticated successfully.</a:t>
            </a:r>
            <a:endParaRPr lang="en-US" altLang="zh-CN" dirty="0" smtClean="0"/>
          </a:p>
          <a:p>
            <a:r>
              <a:rPr lang="en-US" dirty="0" err="1" smtClean="0"/>
              <a:t>iMaster</a:t>
            </a:r>
            <a:r>
              <a:rPr lang="en-US" dirty="0" smtClean="0"/>
              <a:t> NCE-Campus provides a default authorization rule named </a:t>
            </a:r>
            <a:r>
              <a:rPr lang="en-US" b="1" dirty="0" smtClean="0"/>
              <a:t>default</a:t>
            </a:r>
            <a:r>
              <a:rPr lang="en-US" dirty="0" smtClean="0"/>
              <a:t>, in which the authorization result is deny access. The default authorization result can be modified to allow the use of another authorization result. </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248819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88242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70950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82357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81706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5251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77029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example shows the wireless service configuration of sales personnel.</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624510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37918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3788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481118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Create sites one by one or in a batch.</a:t>
            </a:r>
          </a:p>
          <a:p>
            <a:pPr lvl="1"/>
            <a:r>
              <a:rPr lang="en-US" altLang="zh-CN" dirty="0" smtClean="0"/>
              <a:t>Create sites one by one: This mode applies when a small number of sites need to be added.</a:t>
            </a:r>
          </a:p>
          <a:p>
            <a:pPr lvl="1"/>
            <a:r>
              <a:rPr lang="en-US" altLang="zh-CN" dirty="0" smtClean="0"/>
              <a:t>Create sites in a batch: This mode applies when a large number of sites need to be added.</a:t>
            </a:r>
          </a:p>
          <a:p>
            <a:pPr marL="228600" indent="-228600">
              <a:buFont typeface="+mj-lt"/>
              <a:buAutoNum type="arabicPeriod"/>
            </a:pPr>
            <a:r>
              <a:rPr lang="en-US" altLang="zh-CN" dirty="0" smtClean="0"/>
              <a:t>ACD</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fabric, VXLAN tunnel endpoints (VTEPs) are further divided into the following roles:</a:t>
            </a:r>
          </a:p>
          <a:p>
            <a:pPr lvl="1"/>
            <a:r>
              <a:rPr lang="en-US" smtClean="0"/>
              <a:t>Border: is a physical network device and provides data forwarding between the fabric and external networks. In most cases, VXLAN-capable core switches function as border nodes.</a:t>
            </a:r>
          </a:p>
          <a:p>
            <a:pPr lvl="1"/>
            <a:r>
              <a:rPr lang="en-US" smtClean="0"/>
              <a:t>Edge: is a physical network device. Access user traffic enters the fabric from an edge node. Generally, VXLAN-capable access or aggregation switches function as edge nodes.</a:t>
            </a:r>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4966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3106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9.png"/><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8.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1.png"/><Relationship Id="rId7"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2.png"/><Relationship Id="rId7"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3.png"/><Relationship Id="rId7"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4.png"/><Relationship Id="rId7"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5.png"/><Relationship Id="rId7"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7.png"/><Relationship Id="rId7"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8.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png"/><Relationship Id="rId7"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0.png"/><Relationship Id="rId7"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1.png"/><Relationship Id="rId7"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5.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image" Target="../media/image12.png"/><Relationship Id="rId10" Type="http://schemas.openxmlformats.org/officeDocument/2006/relationships/image" Target="../media/image8.png"/><Relationship Id="rId4" Type="http://schemas.openxmlformats.org/officeDocument/2006/relationships/image" Target="../media/image32.png"/><Relationship Id="rId9" Type="http://schemas.openxmlformats.org/officeDocument/2006/relationships/image" Target="../media/image13.png"/></Relationships>
</file>

<file path=ppt/slides/_rels/slide4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3.png"/><Relationship Id="rId7"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5.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image" Target="../media/image12.png"/><Relationship Id="rId10" Type="http://schemas.openxmlformats.org/officeDocument/2006/relationships/image" Target="../media/image8.png"/><Relationship Id="rId4" Type="http://schemas.openxmlformats.org/officeDocument/2006/relationships/image" Target="../media/image34.png"/><Relationship Id="rId9" Type="http://schemas.openxmlformats.org/officeDocument/2006/relationships/image" Target="../media/image13.png"/></Relationships>
</file>

<file path=ppt/slides/_rels/slide4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5.png"/><Relationship Id="rId7" Type="http://schemas.openxmlformats.org/officeDocument/2006/relationships/image" Target="../media/image12.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36.png"/><Relationship Id="rId4" Type="http://schemas.openxmlformats.org/officeDocument/2006/relationships/image" Target="../media/image8.png"/><Relationship Id="rId9" Type="http://schemas.openxmlformats.org/officeDocument/2006/relationships/image" Target="../media/image13.png"/></Relationships>
</file>

<file path=ppt/slides/_rels/slide5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7.png"/><Relationship Id="rId7"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11.png"/><Relationship Id="rId11" Type="http://schemas.openxmlformats.org/officeDocument/2006/relationships/image" Target="../media/image38.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4.png"/></Relationships>
</file>

<file path=ppt/slides/_rels/slide5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9.png"/><Relationship Id="rId7" Type="http://schemas.openxmlformats.org/officeDocument/2006/relationships/image" Target="../media/image12.png"/><Relationship Id="rId2" Type="http://schemas.openxmlformats.org/officeDocument/2006/relationships/notesSlide" Target="../notesSlides/notesSlide52.xml"/><Relationship Id="rId1" Type="http://schemas.openxmlformats.org/officeDocument/2006/relationships/slideLayout" Target="../slideLayouts/slideLayout15.xml"/><Relationship Id="rId6" Type="http://schemas.openxmlformats.org/officeDocument/2006/relationships/image" Target="../media/image11.png"/><Relationship Id="rId11" Type="http://schemas.openxmlformats.org/officeDocument/2006/relationships/image" Target="../media/image40.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4.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2.png"/></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image" Target="../media/image43.png"/><Relationship Id="rId4" Type="http://schemas.openxmlformats.org/officeDocument/2006/relationships/image" Target="../media/image11.png"/></Relationships>
</file>

<file path=ppt/slides/_rels/slide5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4.png"/><Relationship Id="rId7" Type="http://schemas.openxmlformats.org/officeDocument/2006/relationships/image" Target="../media/image12.png"/><Relationship Id="rId2" Type="http://schemas.openxmlformats.org/officeDocument/2006/relationships/notesSlide" Target="../notesSlides/notesSlide58.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5.png"/><Relationship Id="rId9"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5.xml"/><Relationship Id="rId1" Type="http://schemas.openxmlformats.org/officeDocument/2006/relationships/slideLayout" Target="../slideLayouts/slideLayout15.xml"/><Relationship Id="rId4" Type="http://schemas.openxmlformats.org/officeDocument/2006/relationships/image" Target="../media/image52.png"/></Relationships>
</file>

<file path=ppt/slides/_rels/slide6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notesSlide" Target="../notesSlides/notesSlide66.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0.png"/></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6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60.png"/></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15.xml"/><Relationship Id="rId4" Type="http://schemas.openxmlformats.org/officeDocument/2006/relationships/image" Target="../media/image63.png"/></Relationships>
</file>

<file path=ppt/slides/_rels/slide7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image" Target="../media/image65.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dirty="0"/>
          </a:p>
        </p:txBody>
      </p:sp>
      <p:sp>
        <p:nvSpPr>
          <p:cNvPr id="7" name="文本占位符 6"/>
          <p:cNvSpPr>
            <a:spLocks noGrp="1"/>
          </p:cNvSpPr>
          <p:nvPr>
            <p:ph type="body" sz="quarter" idx="18"/>
          </p:nvPr>
        </p:nvSpPr>
        <p:spPr/>
        <p:txBody>
          <a:bodyPr/>
          <a:lstStyle/>
          <a:p>
            <a:r>
              <a:rPr lang="en-US" altLang="zh-CN" dirty="0" err="1" smtClean="0"/>
              <a:t>Datacom</a:t>
            </a:r>
            <a:endParaRPr lang="zh-CN" altLang="en-US" dirty="0"/>
          </a:p>
        </p:txBody>
      </p:sp>
      <p:sp>
        <p:nvSpPr>
          <p:cNvPr id="8" name="文本占位符 7"/>
          <p:cNvSpPr>
            <a:spLocks noGrp="1"/>
          </p:cNvSpPr>
          <p:nvPr>
            <p:ph type="body" sz="quarter" idx="19"/>
          </p:nvPr>
        </p:nvSpPr>
        <p:spPr/>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dirty="0" smtClean="0"/>
              <a:t>Lu </a:t>
            </a:r>
            <a:r>
              <a:rPr lang="en-US" altLang="zh-CN" dirty="0" err="1" smtClean="0"/>
              <a:t>Yueyue</a:t>
            </a:r>
            <a:r>
              <a:rPr lang="en-US" altLang="zh-CN" dirty="0" smtClean="0"/>
              <a:t>/WX445705</a:t>
            </a:r>
            <a:endParaRPr lang="zh-CN" altLang="en-US" dirty="0"/>
          </a:p>
        </p:txBody>
      </p:sp>
      <p:sp>
        <p:nvSpPr>
          <p:cNvPr id="3" name="文本占位符 2"/>
          <p:cNvSpPr>
            <a:spLocks noGrp="1"/>
          </p:cNvSpPr>
          <p:nvPr>
            <p:ph type="body" sz="quarter" idx="14"/>
          </p:nvPr>
        </p:nvSpPr>
        <p:spPr/>
        <p:txBody>
          <a:bodyPr/>
          <a:lstStyle/>
          <a:p>
            <a:r>
              <a:rPr lang="en-US" altLang="zh-CN" dirty="0" smtClean="0"/>
              <a:t>2020.09.28</a:t>
            </a:r>
            <a:endParaRPr lang="zh-CN" altLang="en-US" dirty="0"/>
          </a:p>
        </p:txBody>
      </p:sp>
      <p:sp>
        <p:nvSpPr>
          <p:cNvPr id="4" name="文本占位符 3"/>
          <p:cNvSpPr>
            <a:spLocks noGrp="1"/>
          </p:cNvSpPr>
          <p:nvPr>
            <p:ph type="body" sz="quarter" idx="15"/>
          </p:nvPr>
        </p:nvSpPr>
        <p:spPr/>
        <p:txBody>
          <a:bodyPr/>
          <a:lstStyle/>
          <a:p>
            <a:r>
              <a:rPr lang="en-US" altLang="zh-CN" dirty="0" smtClean="0"/>
              <a:t>Zhu </a:t>
            </a:r>
            <a:r>
              <a:rPr lang="en-US" altLang="zh-CN" dirty="0" err="1" smtClean="0"/>
              <a:t>Shigeng</a:t>
            </a:r>
            <a:r>
              <a:rPr lang="en-US" altLang="zh-CN" dirty="0" smtClean="0"/>
              <a:t>/00261992</a:t>
            </a:r>
            <a:endParaRPr lang="zh-CN" altLang="en-US" dirty="0"/>
          </a:p>
        </p:txBody>
      </p:sp>
      <p:sp>
        <p:nvSpPr>
          <p:cNvPr id="5" name="文本占位符 4"/>
          <p:cNvSpPr>
            <a:spLocks noGrp="1"/>
          </p:cNvSpPr>
          <p:nvPr>
            <p:ph type="body" sz="quarter" idx="16"/>
          </p:nvPr>
        </p:nvSpPr>
        <p:spPr/>
        <p:txBody>
          <a:bodyPr/>
          <a:lstStyle/>
          <a:p>
            <a:r>
              <a:rPr lang="en-US" altLang="zh-CN" dirty="0" smtClean="0"/>
              <a:t>New</a:t>
            </a:r>
            <a:endParaRPr lang="zh-CN" altLang="en-US" dirty="0"/>
          </a:p>
        </p:txBody>
      </p:sp>
      <p:sp>
        <p:nvSpPr>
          <p:cNvPr id="10" name="文本占位符 9"/>
          <p:cNvSpPr>
            <a:spLocks noGrp="1"/>
          </p:cNvSpPr>
          <p:nvPr>
            <p:ph type="body" sz="quarter" idx="21"/>
          </p:nvPr>
        </p:nvSpPr>
        <p:spPr/>
        <p:txBody>
          <a:bodyPr/>
          <a:lstStyle/>
          <a:p>
            <a:r>
              <a:rPr lang="en-US" altLang="zh-CN" dirty="0"/>
              <a:t>Lu </a:t>
            </a:r>
            <a:r>
              <a:rPr lang="en-US" altLang="zh-CN" dirty="0" err="1" smtClean="0"/>
              <a:t>Yueyue</a:t>
            </a:r>
            <a:r>
              <a:rPr lang="en-US" altLang="zh-CN" dirty="0" smtClean="0"/>
              <a:t>/WX445705</a:t>
            </a:r>
            <a:endParaRPr lang="en-US" altLang="zh-CN" dirty="0"/>
          </a:p>
        </p:txBody>
      </p:sp>
      <p:sp>
        <p:nvSpPr>
          <p:cNvPr id="11" name="文本占位符 10"/>
          <p:cNvSpPr>
            <a:spLocks noGrp="1"/>
          </p:cNvSpPr>
          <p:nvPr>
            <p:ph type="body" sz="quarter" idx="22"/>
          </p:nvPr>
        </p:nvSpPr>
        <p:spPr/>
        <p:txBody>
          <a:bodyPr/>
          <a:lstStyle/>
          <a:p>
            <a:r>
              <a:rPr lang="en-US" altLang="zh-CN" dirty="0" smtClean="0"/>
              <a:t>2021.09.23</a:t>
            </a:r>
            <a:endParaRPr lang="zh-CN" altLang="en-US" dirty="0"/>
          </a:p>
        </p:txBody>
      </p:sp>
      <p:sp>
        <p:nvSpPr>
          <p:cNvPr id="12" name="文本占位符 11"/>
          <p:cNvSpPr>
            <a:spLocks noGrp="1"/>
          </p:cNvSpPr>
          <p:nvPr>
            <p:ph type="body" sz="quarter" idx="23"/>
          </p:nvPr>
        </p:nvSpPr>
        <p:spPr/>
        <p:txBody>
          <a:bodyPr/>
          <a:lstStyle/>
          <a:p>
            <a:r>
              <a:rPr lang="en-US" altLang="zh-CN" dirty="0" smtClean="0"/>
              <a:t>Shi </a:t>
            </a:r>
            <a:r>
              <a:rPr lang="en-US" altLang="zh-CN" dirty="0" err="1" smtClean="0"/>
              <a:t>Miaomiao</a:t>
            </a:r>
            <a:r>
              <a:rPr lang="en-US" altLang="zh-CN" dirty="0" smtClean="0"/>
              <a:t>/WX791350 &amp; Wu Yue/WX291773</a:t>
            </a:r>
            <a:endParaRPr lang="zh-CN" altLang="en-US" dirty="0"/>
          </a:p>
        </p:txBody>
      </p:sp>
      <p:sp>
        <p:nvSpPr>
          <p:cNvPr id="13" name="文本占位符 12"/>
          <p:cNvSpPr>
            <a:spLocks noGrp="1"/>
          </p:cNvSpPr>
          <p:nvPr>
            <p:ph type="body" sz="quarter" idx="24"/>
          </p:nvPr>
        </p:nvSpPr>
        <p:spPr/>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dirty="0"/>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Gateway Solution Selection</a:t>
            </a:r>
            <a:endParaRPr lang="en-US" dirty="0"/>
          </a:p>
        </p:txBody>
      </p:sp>
      <p:sp>
        <p:nvSpPr>
          <p:cNvPr id="3" name="文本占位符 2"/>
          <p:cNvSpPr>
            <a:spLocks noGrp="1"/>
          </p:cNvSpPr>
          <p:nvPr>
            <p:ph type="body" sz="quarter" idx="10"/>
          </p:nvPr>
        </p:nvSpPr>
        <p:spPr>
          <a:xfrm>
            <a:off x="455612" y="1052514"/>
            <a:ext cx="11293476" cy="1263966"/>
          </a:xfrm>
        </p:spPr>
        <p:txBody>
          <a:bodyPr/>
          <a:lstStyle/>
          <a:p>
            <a:r>
              <a:rPr lang="en-US" sz="1800" smtClean="0"/>
              <a:t>When designing the virtualized campus network solution, first determine the gateway solution to be used. After the gateway solution is determined, you can perform end-to-end design on the entire campus network based on the selected gateway solution.</a:t>
            </a:r>
            <a:endParaRPr lang="en-US" altLang="zh-CN" sz="1800" dirty="0"/>
          </a:p>
        </p:txBody>
      </p:sp>
      <p:graphicFrame>
        <p:nvGraphicFramePr>
          <p:cNvPr id="4" name="表格 3"/>
          <p:cNvGraphicFramePr>
            <a:graphicFrameLocks noGrp="1"/>
          </p:cNvGraphicFramePr>
          <p:nvPr>
            <p:extLst/>
          </p:nvPr>
        </p:nvGraphicFramePr>
        <p:xfrm>
          <a:off x="749711" y="2467524"/>
          <a:ext cx="10910888" cy="3209376"/>
        </p:xfrm>
        <a:graphic>
          <a:graphicData uri="http://schemas.openxmlformats.org/drawingml/2006/table">
            <a:tbl>
              <a:tblPr/>
              <a:tblGrid>
                <a:gridCol w="1390844"/>
                <a:gridCol w="4760022"/>
                <a:gridCol w="4760022"/>
              </a:tblGrid>
              <a:tr h="360604">
                <a:tc>
                  <a:txBody>
                    <a:bodyPr/>
                    <a:lstStyle/>
                    <a:p>
                      <a:pPr algn="ctr" fontAlgn="ctr"/>
                      <a:r>
                        <a:rPr lang="en-US" sz="1400" b="1" dirty="0" smtClean="0">
                          <a:latin typeface="Huawei Sans" panose="020C0503030203020204" pitchFamily="34" charset="0"/>
                        </a:rPr>
                        <a:t>Item</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Centralized Gateway</a:t>
                      </a:r>
                      <a:endParaRPr lang="en-US" sz="14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Distributed Gateway</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613027">
                <a:tc>
                  <a:txBody>
                    <a:bodyPr/>
                    <a:lstStyle/>
                    <a:p>
                      <a:pPr marL="0" algn="ctr" defTabSz="914034" rtl="0" eaLnBrk="1" fontAlgn="ctr" latinLnBrk="0" hangingPunct="1">
                        <a:lnSpc>
                          <a:spcPct val="100000"/>
                        </a:lnSpc>
                      </a:pPr>
                      <a:r>
                        <a:rPr lang="en-US" sz="1400" dirty="0" smtClean="0">
                          <a:solidFill>
                            <a:schemeClr val="tx1"/>
                          </a:solidFill>
                          <a:latin typeface="Huawei Sans" panose="020C0503030203020204" pitchFamily="34" charset="0"/>
                        </a:rPr>
                        <a:t>User gateway location</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ctr" defTabSz="914034" rtl="0" eaLnBrk="1" fontAlgn="ctr" latinLnBrk="0" hangingPunct="1">
                        <a:lnSpc>
                          <a:spcPct val="100000"/>
                        </a:lnSpc>
                      </a:pPr>
                      <a:r>
                        <a:rPr lang="en-US" sz="1400" dirty="0" smtClean="0">
                          <a:solidFill>
                            <a:schemeClr val="tx1"/>
                          </a:solidFill>
                          <a:latin typeface="Huawei Sans" panose="020C0503030203020204" pitchFamily="34" charset="0"/>
                        </a:rPr>
                        <a:t>Border</a:t>
                      </a:r>
                      <a:endParaRPr lang="en-US" sz="1400" dirty="0">
                        <a:solidFill>
                          <a:schemeClr val="tx1"/>
                        </a:solidFill>
                        <a:latin typeface="Huawei Sans" panose="020C0503030203020204" pitchFamily="34" charset="0"/>
                      </a:endParaRPr>
                    </a:p>
                  </a:txBody>
                  <a:tcPr anchor="ctr"/>
                </a:tc>
                <a:tc>
                  <a:txBody>
                    <a:bodyPr/>
                    <a:lstStyle/>
                    <a:p>
                      <a:pPr marL="0" algn="ctr" defTabSz="914034" rtl="0" eaLnBrk="1" fontAlgn="ctr" latinLnBrk="0" hangingPunct="1">
                        <a:lnSpc>
                          <a:spcPct val="100000"/>
                        </a:lnSpc>
                      </a:pPr>
                      <a:r>
                        <a:rPr lang="en-US" sz="1400" dirty="0" smtClean="0">
                          <a:solidFill>
                            <a:schemeClr val="tx1"/>
                          </a:solidFill>
                          <a:latin typeface="Huawei Sans" panose="020C0503030203020204" pitchFamily="34" charset="0"/>
                        </a:rPr>
                        <a:t>Edge</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622718">
                <a:tc>
                  <a:txBody>
                    <a:bodyPr/>
                    <a:lstStyle/>
                    <a:p>
                      <a:pPr marL="0" algn="ctr" defTabSz="914034" rtl="0" eaLnBrk="1" fontAlgn="ctr" latinLnBrk="0" hangingPunct="1">
                        <a:lnSpc>
                          <a:spcPct val="100000"/>
                        </a:lnSpc>
                      </a:pPr>
                      <a:r>
                        <a:rPr lang="en-US" sz="1400" dirty="0" smtClean="0">
                          <a:solidFill>
                            <a:schemeClr val="tx1"/>
                          </a:solidFill>
                          <a:latin typeface="Huawei Sans" panose="020C0503030203020204" pitchFamily="34" charset="0"/>
                        </a:rPr>
                        <a:t>O&amp;M deployment</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pPr>
                      <a:r>
                        <a:rPr lang="en-US" sz="1400" dirty="0" smtClean="0">
                          <a:solidFill>
                            <a:schemeClr val="tx1"/>
                          </a:solidFill>
                          <a:latin typeface="Huawei Sans" panose="020C0503030203020204" pitchFamily="34" charset="0"/>
                        </a:rPr>
                        <a:t>A border node functions as the gateway of all users, and the native AC function is typically enabled on the border node to support wireless services, simplifying O&amp;M deployment.</a:t>
                      </a:r>
                      <a:endParaRPr lang="en-US" altLang="zh-CN" sz="1400" kern="1200" dirty="0">
                        <a:solidFill>
                          <a:schemeClr val="tx1"/>
                        </a:solidFill>
                        <a:effectLst/>
                        <a:latin typeface="Huawei Sans" panose="020C0503030203020204" pitchFamily="34" charset="0"/>
                        <a:ea typeface="+mn-ea"/>
                        <a:cs typeface="+mn-cs"/>
                      </a:endParaRPr>
                    </a:p>
                  </a:txBody>
                  <a:tcPr anchor="ctr"/>
                </a:tc>
                <a:tc>
                  <a:txBody>
                    <a:bodyPr/>
                    <a:lstStyle/>
                    <a:p>
                      <a:pPr marL="0" algn="l" defTabSz="914034" rtl="0" eaLnBrk="1" fontAlgn="ctr" latinLnBrk="0" hangingPunct="1">
                        <a:lnSpc>
                          <a:spcPct val="100000"/>
                        </a:lnSpc>
                      </a:pPr>
                      <a:r>
                        <a:rPr lang="en-US" sz="1400" dirty="0" smtClean="0">
                          <a:solidFill>
                            <a:schemeClr val="tx1"/>
                          </a:solidFill>
                          <a:latin typeface="Huawei Sans" panose="020C0503030203020204" pitchFamily="34" charset="0"/>
                        </a:rPr>
                        <a:t>Multiple edge nodes function as user gateways. This ensures that only part of the network is affected upon the failure of one gateway and facilitates network expansion. The native AC function is enabled on the border node to support wireless services. The O&amp;M deployment is complex.</a:t>
                      </a:r>
                      <a:endParaRPr lang="en-US" altLang="zh-CN"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613027">
                <a:tc>
                  <a:txBody>
                    <a:bodyPr/>
                    <a:lstStyle/>
                    <a:p>
                      <a:pPr marL="0" algn="ctr" defTabSz="914034" rtl="0" eaLnBrk="1" fontAlgn="ctr" latinLnBrk="0" hangingPunct="1">
                        <a:lnSpc>
                          <a:spcPct val="100000"/>
                        </a:lnSpc>
                      </a:pPr>
                      <a:r>
                        <a:rPr lang="en-US" sz="1400" dirty="0" smtClean="0">
                          <a:solidFill>
                            <a:schemeClr val="tx1"/>
                          </a:solidFill>
                          <a:latin typeface="Huawei Sans" panose="020C0503030203020204" pitchFamily="34" charset="0"/>
                        </a:rPr>
                        <a:t>Terminal scale</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400" dirty="0" smtClean="0">
                          <a:solidFill>
                            <a:schemeClr val="tx1"/>
                          </a:solidFill>
                          <a:latin typeface="Huawei Sans" panose="020C0503030203020204" pitchFamily="34" charset="0"/>
                        </a:rPr>
                        <a:t>≤ 50,000 (This solution is recommended if the number of terminals does not exceed 50,000.)</a:t>
                      </a:r>
                      <a:endParaRPr lang="en-US" altLang="zh-CN" sz="1400" kern="1200" dirty="0">
                        <a:solidFill>
                          <a:schemeClr val="tx1"/>
                        </a:solidFill>
                        <a:effectLst/>
                        <a:latin typeface="Huawei Sans" panose="020C0503030203020204" pitchFamily="34" charset="0"/>
                        <a:ea typeface="+mn-ea"/>
                        <a:cs typeface="+mn-cs"/>
                      </a:endParaRPr>
                    </a:p>
                  </a:txBody>
                  <a:tcPr anchor="ctr">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400" dirty="0" smtClean="0">
                          <a:solidFill>
                            <a:schemeClr val="tx1"/>
                          </a:solidFill>
                          <a:latin typeface="Huawei Sans" panose="020C0503030203020204" pitchFamily="34" charset="0"/>
                        </a:rPr>
                        <a:t>50,000 to 100,000 (This solution is recommended when the number of terminals exceeds 50,000.) </a:t>
                      </a:r>
                      <a:endParaRPr lang="en-US" altLang="zh-CN" sz="14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450753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Freeform 159"/>
          <p:cNvSpPr/>
          <p:nvPr/>
        </p:nvSpPr>
        <p:spPr bwMode="gray">
          <a:xfrm flipH="1">
            <a:off x="1397996" y="954188"/>
            <a:ext cx="2798116" cy="12438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 name="标题 1"/>
          <p:cNvSpPr>
            <a:spLocks noGrp="1"/>
          </p:cNvSpPr>
          <p:nvPr>
            <p:ph type="title"/>
          </p:nvPr>
        </p:nvSpPr>
        <p:spPr bwMode="gray"/>
        <p:txBody>
          <a:bodyPr/>
          <a:lstStyle/>
          <a:p>
            <a:r>
              <a:rPr lang="en-US" smtClean="0"/>
              <a:t>Lab: Physical and VXLAN Networking</a:t>
            </a:r>
            <a:endParaRPr lang="en-US" altLang="zh-CN" dirty="0"/>
          </a:p>
        </p:txBody>
      </p:sp>
      <p:sp>
        <p:nvSpPr>
          <p:cNvPr id="15" name="文本占位符 14"/>
          <p:cNvSpPr>
            <a:spLocks noGrp="1"/>
          </p:cNvSpPr>
          <p:nvPr>
            <p:ph type="body" sz="quarter" idx="10"/>
          </p:nvPr>
        </p:nvSpPr>
        <p:spPr bwMode="gray">
          <a:xfrm>
            <a:off x="6080458" y="1052513"/>
            <a:ext cx="5668629" cy="5148261"/>
          </a:xfrm>
        </p:spPr>
        <p:txBody>
          <a:bodyPr/>
          <a:lstStyle/>
          <a:p>
            <a:r>
              <a:rPr lang="en-US" altLang="zh-CN" sz="1400" b="1" dirty="0" smtClean="0"/>
              <a:t>HQ:</a:t>
            </a:r>
            <a:r>
              <a:rPr lang="en-US" altLang="zh-CN" sz="1400" dirty="0" smtClean="0"/>
              <a:t> ACC_1 and ACC_2 function as access devices that connect to wired terminals and provide network services for wired users. AP1 is connected to ACC_2 to provide network services for wireless users. Edge_1 and Edge_2 serve as aggregation devices, and the Border functions as the core device. AR3 works as both the campus egress and the DHCP server, which allocates IP addresses to other devices and user terminals at the HQ. OSPF is used for communication on the underlay network at the HQ.</a:t>
            </a:r>
            <a:endParaRPr lang="en-US" altLang="zh-CN" sz="1400" dirty="0" smtClean="0">
              <a:sym typeface="Huawei Sans" panose="020C0503030203020204" pitchFamily="34" charset="0"/>
            </a:endParaRPr>
          </a:p>
          <a:p>
            <a:r>
              <a:rPr lang="en-US" altLang="zh-CN" sz="1400" b="1" dirty="0" smtClean="0"/>
              <a:t>Cloud:</a:t>
            </a:r>
            <a:r>
              <a:rPr lang="en-US" altLang="zh-CN" sz="1400" dirty="0" smtClean="0"/>
              <a:t> </a:t>
            </a:r>
            <a:r>
              <a:rPr lang="en-US" altLang="zh-CN" sz="1400" dirty="0" err="1" smtClean="0"/>
              <a:t>AR_Server_SW</a:t>
            </a:r>
            <a:r>
              <a:rPr lang="en-US" altLang="zh-CN" sz="1400" dirty="0" smtClean="0"/>
              <a:t> is used to simulate the cloud. It connects the HQ and </a:t>
            </a:r>
            <a:r>
              <a:rPr lang="en-US" altLang="zh-CN" sz="1400" dirty="0" err="1" smtClean="0"/>
              <a:t>iMaster</a:t>
            </a:r>
            <a:r>
              <a:rPr lang="en-US" altLang="zh-CN" sz="1400" dirty="0" smtClean="0"/>
              <a:t> NCE-Campus, and also functions as the gateway of </a:t>
            </a:r>
            <a:r>
              <a:rPr lang="en-US" altLang="zh-CN" sz="1400" dirty="0" err="1" smtClean="0"/>
              <a:t>iMaster</a:t>
            </a:r>
            <a:r>
              <a:rPr lang="en-US" altLang="zh-CN" sz="1400" dirty="0" smtClean="0"/>
              <a:t> NCE-Campus.</a:t>
            </a:r>
          </a:p>
          <a:p>
            <a:r>
              <a:rPr lang="en-US" altLang="zh-CN" sz="1400" b="1" dirty="0" smtClean="0"/>
              <a:t>VXLAN network (fabric): </a:t>
            </a:r>
            <a:r>
              <a:rPr lang="en-US" altLang="zh-CN" sz="1400" dirty="0" smtClean="0"/>
              <a:t>The network topology for this lab uses a distributed gateway model, in which VXLAN is deployed across core and aggregation layers. Edge_1 and Edge_2 function as the edge nodes of the VXLAN network, whereas Border functions as the border node of the VXLAN network.</a:t>
            </a:r>
          </a:p>
          <a:p>
            <a:endParaRPr lang="zh-CN" altLang="en-US" sz="1400" dirty="0"/>
          </a:p>
        </p:txBody>
      </p:sp>
      <p:sp>
        <p:nvSpPr>
          <p:cNvPr id="3" name="圆角矩形 2"/>
          <p:cNvSpPr/>
          <p:nvPr/>
        </p:nvSpPr>
        <p:spPr bwMode="gray">
          <a:xfrm>
            <a:off x="970555" y="2278894"/>
            <a:ext cx="4309958" cy="3897888"/>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Freeform 159"/>
          <p:cNvSpPr/>
          <p:nvPr/>
        </p:nvSpPr>
        <p:spPr bwMode="gray">
          <a:xfrm flipH="1">
            <a:off x="1715819" y="3165614"/>
            <a:ext cx="2375862" cy="13600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endParaRPr>
          </a:p>
        </p:txBody>
      </p:sp>
      <p:cxnSp>
        <p:nvCxnSpPr>
          <p:cNvPr id="5" name="Straight Connector 166"/>
          <p:cNvCxnSpPr>
            <a:stCxn id="26" idx="2"/>
            <a:endCxn id="7" idx="0"/>
          </p:cNvCxnSpPr>
          <p:nvPr/>
        </p:nvCxnSpPr>
        <p:spPr bwMode="gray">
          <a:xfrm>
            <a:off x="1823344" y="445045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a:stCxn id="27" idx="2"/>
            <a:endCxn id="8" idx="0"/>
          </p:cNvCxnSpPr>
          <p:nvPr/>
        </p:nvCxnSpPr>
        <p:spPr bwMode="gray">
          <a:xfrm>
            <a:off x="3754145" y="445045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76" descr="接入交换机.png"/>
          <p:cNvPicPr>
            <a:picLocks noChangeAspect="1"/>
          </p:cNvPicPr>
          <p:nvPr/>
        </p:nvPicPr>
        <p:blipFill>
          <a:blip r:embed="rId3" cstate="print"/>
          <a:stretch>
            <a:fillRect/>
          </a:stretch>
        </p:blipFill>
        <p:spPr bwMode="gray">
          <a:xfrm>
            <a:off x="1600203" y="4853728"/>
            <a:ext cx="446281" cy="365139"/>
          </a:xfrm>
          <a:prstGeom prst="rect">
            <a:avLst/>
          </a:prstGeom>
        </p:spPr>
      </p:pic>
      <p:pic>
        <p:nvPicPr>
          <p:cNvPr id="8" name="图片 76" descr="接入交换机.png"/>
          <p:cNvPicPr>
            <a:picLocks noChangeAspect="1"/>
          </p:cNvPicPr>
          <p:nvPr/>
        </p:nvPicPr>
        <p:blipFill>
          <a:blip r:embed="rId3" cstate="print"/>
          <a:stretch>
            <a:fillRect/>
          </a:stretch>
        </p:blipFill>
        <p:spPr bwMode="gray">
          <a:xfrm>
            <a:off x="3531004" y="4853728"/>
            <a:ext cx="446281" cy="365139"/>
          </a:xfrm>
          <a:prstGeom prst="rect">
            <a:avLst/>
          </a:prstGeom>
        </p:spPr>
      </p:pic>
      <p:sp>
        <p:nvSpPr>
          <p:cNvPr id="9" name="文本框 8"/>
          <p:cNvSpPr txBox="1"/>
          <p:nvPr/>
        </p:nvSpPr>
        <p:spPr bwMode="gray">
          <a:xfrm>
            <a:off x="967611" y="2320282"/>
            <a:ext cx="426720" cy="276999"/>
          </a:xfrm>
          <a:prstGeom prst="rect">
            <a:avLst/>
          </a:prstGeom>
          <a:noFill/>
        </p:spPr>
        <p:txBody>
          <a:bodyPr wrap="none" rtlCol="0">
            <a:spAutoFit/>
          </a:bodyPr>
          <a:lstStyle/>
          <a:p>
            <a:pPr fontAlgn="ctr"/>
            <a:r>
              <a:rPr lang="en-US" sz="1200" b="1" dirty="0" smtClean="0">
                <a:latin typeface="Huawei Sans" panose="020C0503030203020204" pitchFamily="34" charset="0"/>
              </a:rPr>
              <a:t>HQ</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1" name="图片 105" descr="AP.png"/>
          <p:cNvPicPr>
            <a:picLocks noChangeAspect="1"/>
          </p:cNvPicPr>
          <p:nvPr/>
        </p:nvPicPr>
        <p:blipFill>
          <a:blip r:embed="rId4" cstate="print"/>
          <a:stretch>
            <a:fillRect/>
          </a:stretch>
        </p:blipFill>
        <p:spPr bwMode="gray">
          <a:xfrm>
            <a:off x="4692938" y="4885413"/>
            <a:ext cx="368827" cy="301768"/>
          </a:xfrm>
          <a:prstGeom prst="rect">
            <a:avLst/>
          </a:prstGeom>
        </p:spPr>
      </p:pic>
      <p:cxnSp>
        <p:nvCxnSpPr>
          <p:cNvPr id="12" name="Straight Connector 166"/>
          <p:cNvCxnSpPr>
            <a:stCxn id="8" idx="3"/>
            <a:endCxn id="11" idx="1"/>
          </p:cNvCxnSpPr>
          <p:nvPr/>
        </p:nvCxnSpPr>
        <p:spPr bwMode="gray">
          <a:xfrm flipV="1">
            <a:off x="3977285" y="5036297"/>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579896" y="2476984"/>
            <a:ext cx="446281" cy="365138"/>
          </a:xfrm>
          <a:prstGeom prst="rect">
            <a:avLst/>
          </a:prstGeom>
          <a:noFill/>
        </p:spPr>
      </p:pic>
      <p:sp>
        <p:nvSpPr>
          <p:cNvPr id="14" name="文本框 13"/>
          <p:cNvSpPr txBox="1"/>
          <p:nvPr/>
        </p:nvSpPr>
        <p:spPr bwMode="gray">
          <a:xfrm>
            <a:off x="2144820" y="2521053"/>
            <a:ext cx="46679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AR3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6" name="图片 14" descr="日志告警服务器-蓝.png"/>
          <p:cNvPicPr>
            <a:picLocks noChangeAspect="1"/>
          </p:cNvPicPr>
          <p:nvPr/>
        </p:nvPicPr>
        <p:blipFill>
          <a:blip r:embed="rId6" cstate="print"/>
          <a:stretch>
            <a:fillRect/>
          </a:stretch>
        </p:blipFill>
        <p:spPr bwMode="gray">
          <a:xfrm>
            <a:off x="4649698" y="5620319"/>
            <a:ext cx="445956" cy="278465"/>
          </a:xfrm>
          <a:prstGeom prst="rect">
            <a:avLst/>
          </a:prstGeom>
        </p:spPr>
      </p:pic>
      <p:pic>
        <p:nvPicPr>
          <p:cNvPr id="17" name="图片 16"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1600590" y="5592042"/>
            <a:ext cx="445506" cy="342149"/>
          </a:xfrm>
          <a:prstGeom prst="rect">
            <a:avLst/>
          </a:prstGeom>
        </p:spPr>
      </p:pic>
      <p:pic>
        <p:nvPicPr>
          <p:cNvPr id="18" name="图片 17"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3531391" y="5591709"/>
            <a:ext cx="445506" cy="342149"/>
          </a:xfrm>
          <a:prstGeom prst="rect">
            <a:avLst/>
          </a:prstGeom>
        </p:spPr>
      </p:pic>
      <p:cxnSp>
        <p:nvCxnSpPr>
          <p:cNvPr id="19" name="Straight Connector 166"/>
          <p:cNvCxnSpPr>
            <a:stCxn id="22" idx="0"/>
            <a:endCxn id="13" idx="2"/>
          </p:cNvCxnSpPr>
          <p:nvPr/>
        </p:nvCxnSpPr>
        <p:spPr bwMode="gray">
          <a:xfrm flipV="1">
            <a:off x="2803037" y="2842122"/>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flipH="1">
            <a:off x="1824054" y="339121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167"/>
          <p:cNvCxnSpPr/>
          <p:nvPr/>
        </p:nvCxnSpPr>
        <p:spPr bwMode="gray">
          <a:xfrm flipH="1" flipV="1">
            <a:off x="2792264" y="338874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2" name="图片 86" descr="核心交换机.png"/>
          <p:cNvPicPr>
            <a:picLocks noChangeAspect="1"/>
          </p:cNvPicPr>
          <p:nvPr/>
        </p:nvPicPr>
        <p:blipFill>
          <a:blip r:embed="rId8" cstate="print"/>
          <a:stretch>
            <a:fillRect/>
          </a:stretch>
        </p:blipFill>
        <p:spPr bwMode="gray">
          <a:xfrm>
            <a:off x="2579896" y="3208650"/>
            <a:ext cx="446281" cy="365139"/>
          </a:xfrm>
          <a:prstGeom prst="rect">
            <a:avLst/>
          </a:prstGeom>
        </p:spPr>
      </p:pic>
      <p:sp>
        <p:nvSpPr>
          <p:cNvPr id="23" name="文本框 22"/>
          <p:cNvSpPr txBox="1"/>
          <p:nvPr/>
        </p:nvSpPr>
        <p:spPr bwMode="gray">
          <a:xfrm>
            <a:off x="1928630" y="3225764"/>
            <a:ext cx="6767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文本框 23"/>
          <p:cNvSpPr txBox="1"/>
          <p:nvPr/>
        </p:nvSpPr>
        <p:spPr bwMode="gray">
          <a:xfrm>
            <a:off x="960091" y="4117678"/>
            <a:ext cx="702436"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Edge_1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文本框 24"/>
          <p:cNvSpPr txBox="1"/>
          <p:nvPr/>
        </p:nvSpPr>
        <p:spPr bwMode="gray">
          <a:xfrm>
            <a:off x="1030624" y="4908360"/>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26" name="图片 87" descr="汇聚交换机.png"/>
          <p:cNvPicPr>
            <a:picLocks noChangeAspect="1"/>
          </p:cNvPicPr>
          <p:nvPr/>
        </p:nvPicPr>
        <p:blipFill>
          <a:blip r:embed="rId9" cstate="print"/>
          <a:stretch>
            <a:fillRect/>
          </a:stretch>
        </p:blipFill>
        <p:spPr bwMode="gray">
          <a:xfrm>
            <a:off x="1600203" y="4085312"/>
            <a:ext cx="446281" cy="365139"/>
          </a:xfrm>
          <a:prstGeom prst="rect">
            <a:avLst/>
          </a:prstGeom>
        </p:spPr>
      </p:pic>
      <p:pic>
        <p:nvPicPr>
          <p:cNvPr id="27" name="图片 87" descr="汇聚交换机.png"/>
          <p:cNvPicPr>
            <a:picLocks noChangeAspect="1"/>
          </p:cNvPicPr>
          <p:nvPr/>
        </p:nvPicPr>
        <p:blipFill>
          <a:blip r:embed="rId9" cstate="print"/>
          <a:stretch>
            <a:fillRect/>
          </a:stretch>
        </p:blipFill>
        <p:spPr bwMode="gray">
          <a:xfrm>
            <a:off x="3531004" y="4085312"/>
            <a:ext cx="446281" cy="365139"/>
          </a:xfrm>
          <a:prstGeom prst="rect">
            <a:avLst/>
          </a:prstGeom>
        </p:spPr>
      </p:pic>
      <p:sp>
        <p:nvSpPr>
          <p:cNvPr id="28" name="文本框 27"/>
          <p:cNvSpPr txBox="1"/>
          <p:nvPr/>
        </p:nvSpPr>
        <p:spPr bwMode="gray">
          <a:xfrm>
            <a:off x="3907207" y="4117678"/>
            <a:ext cx="702436"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Edge_2</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9" name="文本框 28"/>
          <p:cNvSpPr txBox="1"/>
          <p:nvPr/>
        </p:nvSpPr>
        <p:spPr bwMode="gray">
          <a:xfrm>
            <a:off x="4640652" y="4643192"/>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0" name="文本框 29"/>
          <p:cNvSpPr txBox="1"/>
          <p:nvPr/>
        </p:nvSpPr>
        <p:spPr bwMode="gray">
          <a:xfrm>
            <a:off x="1596358" y="589978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1" name="文本框 30"/>
          <p:cNvSpPr txBox="1"/>
          <p:nvPr/>
        </p:nvSpPr>
        <p:spPr bwMode="gray">
          <a:xfrm>
            <a:off x="3527159" y="589978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32" name="Straight Connector 166"/>
          <p:cNvCxnSpPr>
            <a:stCxn id="7" idx="2"/>
            <a:endCxn id="17" idx="0"/>
          </p:cNvCxnSpPr>
          <p:nvPr/>
        </p:nvCxnSpPr>
        <p:spPr bwMode="gray">
          <a:xfrm flipH="1">
            <a:off x="1823343" y="5218867"/>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166"/>
          <p:cNvCxnSpPr>
            <a:stCxn id="8" idx="2"/>
            <a:endCxn id="18" idx="0"/>
          </p:cNvCxnSpPr>
          <p:nvPr/>
        </p:nvCxnSpPr>
        <p:spPr bwMode="gray">
          <a:xfrm flipH="1">
            <a:off x="3754144" y="5218867"/>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4652199" y="589978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5" name="文本框 34"/>
          <p:cNvSpPr txBox="1"/>
          <p:nvPr/>
        </p:nvSpPr>
        <p:spPr bwMode="gray">
          <a:xfrm>
            <a:off x="2759812" y="288274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文本框 35"/>
          <p:cNvSpPr txBox="1"/>
          <p:nvPr/>
        </p:nvSpPr>
        <p:spPr bwMode="gray">
          <a:xfrm>
            <a:off x="2759812" y="2247200"/>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GE0/0/9</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1" name="文本框 40"/>
          <p:cNvSpPr txBox="1"/>
          <p:nvPr/>
        </p:nvSpPr>
        <p:spPr bwMode="gray">
          <a:xfrm>
            <a:off x="2391306" y="390509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sz="1200" dirty="0" smtClean="0">
                <a:latin typeface="Huawei Sans" panose="020C0503030203020204" pitchFamily="34" charset="0"/>
              </a:rPr>
              <a:t>VXLAN</a:t>
            </a:r>
            <a:endParaRPr lang="en-US" altLang="zh-CN" sz="1200" dirty="0">
              <a:latin typeface="Huawei Sans" panose="020C0503030203020204" pitchFamily="34" charset="0"/>
            </a:endParaRPr>
          </a:p>
        </p:txBody>
      </p:sp>
      <p:sp>
        <p:nvSpPr>
          <p:cNvPr id="42" name="文本框 41"/>
          <p:cNvSpPr txBox="1"/>
          <p:nvPr/>
        </p:nvSpPr>
        <p:spPr bwMode="gray">
          <a:xfrm>
            <a:off x="2926781" y="4908360"/>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43" name="文本框 42"/>
          <p:cNvSpPr txBox="1"/>
          <p:nvPr/>
        </p:nvSpPr>
        <p:spPr bwMode="gray">
          <a:xfrm>
            <a:off x="1773612" y="3427876"/>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gray">
          <a:xfrm>
            <a:off x="2982348" y="3447126"/>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文本框 46"/>
          <p:cNvSpPr txBox="1"/>
          <p:nvPr/>
        </p:nvSpPr>
        <p:spPr bwMode="gray">
          <a:xfrm>
            <a:off x="1770501" y="463222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文本框 47"/>
          <p:cNvSpPr txBox="1"/>
          <p:nvPr/>
        </p:nvSpPr>
        <p:spPr bwMode="gray">
          <a:xfrm>
            <a:off x="1770501" y="520350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9" name="文本框 48"/>
          <p:cNvSpPr txBox="1"/>
          <p:nvPr/>
        </p:nvSpPr>
        <p:spPr bwMode="gray">
          <a:xfrm>
            <a:off x="3683182" y="520350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bwMode="gray">
          <a:xfrm>
            <a:off x="3893353" y="5002987"/>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文本框 50"/>
          <p:cNvSpPr txBox="1"/>
          <p:nvPr/>
        </p:nvSpPr>
        <p:spPr bwMode="gray">
          <a:xfrm>
            <a:off x="3693695" y="463222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文本框 51"/>
          <p:cNvSpPr txBox="1"/>
          <p:nvPr/>
        </p:nvSpPr>
        <p:spPr bwMode="gray">
          <a:xfrm>
            <a:off x="1770501" y="4421361"/>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3" name="文本框 52"/>
          <p:cNvSpPr txBox="1"/>
          <p:nvPr/>
        </p:nvSpPr>
        <p:spPr bwMode="gray">
          <a:xfrm>
            <a:off x="3689683" y="4421361"/>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文本框 53"/>
          <p:cNvSpPr txBox="1"/>
          <p:nvPr/>
        </p:nvSpPr>
        <p:spPr bwMode="gray">
          <a:xfrm>
            <a:off x="1397996" y="385866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文本框 54"/>
          <p:cNvSpPr txBox="1"/>
          <p:nvPr/>
        </p:nvSpPr>
        <p:spPr bwMode="gray">
          <a:xfrm>
            <a:off x="3474299" y="385866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6" name="图片 76" descr="接入交换机.png"/>
          <p:cNvPicPr>
            <a:picLocks noChangeAspect="1"/>
          </p:cNvPicPr>
          <p:nvPr/>
        </p:nvPicPr>
        <p:blipFill>
          <a:blip r:embed="rId3" cstate="print"/>
          <a:stretch>
            <a:fillRect/>
          </a:stretch>
        </p:blipFill>
        <p:spPr bwMode="gray">
          <a:xfrm>
            <a:off x="2579896" y="1617586"/>
            <a:ext cx="446281" cy="365139"/>
          </a:xfrm>
          <a:prstGeom prst="rect">
            <a:avLst/>
          </a:prstGeom>
        </p:spPr>
      </p:pic>
      <p:cxnSp>
        <p:nvCxnSpPr>
          <p:cNvPr id="57" name="Straight Connector 166"/>
          <p:cNvCxnSpPr>
            <a:stCxn id="13" idx="0"/>
            <a:endCxn id="56" idx="2"/>
          </p:cNvCxnSpPr>
          <p:nvPr/>
        </p:nvCxnSpPr>
        <p:spPr bwMode="gray">
          <a:xfrm flipV="1">
            <a:off x="2803037" y="1982725"/>
            <a:ext cx="0" cy="4942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bwMode="gray">
          <a:xfrm>
            <a:off x="2759812" y="194859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61" name="Straight Connector 166"/>
          <p:cNvCxnSpPr>
            <a:stCxn id="56" idx="0"/>
          </p:cNvCxnSpPr>
          <p:nvPr/>
        </p:nvCxnSpPr>
        <p:spPr bwMode="gray">
          <a:xfrm flipV="1">
            <a:off x="2803037" y="1389710"/>
            <a:ext cx="0" cy="2278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6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156307" y="1122880"/>
            <a:ext cx="1278672" cy="235821"/>
          </a:xfrm>
          <a:prstGeom prst="rect">
            <a:avLst/>
          </a:prstGeom>
        </p:spPr>
      </p:pic>
      <p:sp>
        <p:nvSpPr>
          <p:cNvPr id="65" name="文本框 64"/>
          <p:cNvSpPr txBox="1"/>
          <p:nvPr/>
        </p:nvSpPr>
        <p:spPr bwMode="gray">
          <a:xfrm>
            <a:off x="2759812" y="140991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65"/>
          <p:cNvSpPr txBox="1"/>
          <p:nvPr/>
        </p:nvSpPr>
        <p:spPr bwMode="gray">
          <a:xfrm>
            <a:off x="1423467" y="1683458"/>
            <a:ext cx="1188147" cy="276999"/>
          </a:xfrm>
          <a:prstGeom prst="rect">
            <a:avLst/>
          </a:prstGeom>
          <a:noFill/>
        </p:spPr>
        <p:txBody>
          <a:bodyPr wrap="none" rtlCol="0">
            <a:spAutoFit/>
          </a:bodyPr>
          <a:lstStyle/>
          <a:p>
            <a:pPr algn="r" fontAlgn="ctr"/>
            <a:r>
              <a:rPr lang="en-US" sz="1200" dirty="0" err="1" smtClean="0">
                <a:latin typeface="Huawei Sans" panose="020C0503030203020204" pitchFamily="34" charset="0"/>
              </a:rPr>
              <a:t>AR_Server_SW</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71" name="组合 758"/>
          <p:cNvGrpSpPr/>
          <p:nvPr/>
        </p:nvGrpSpPr>
        <p:grpSpPr bwMode="gray">
          <a:xfrm flipV="1">
            <a:off x="4764501" y="5261266"/>
            <a:ext cx="225699" cy="191129"/>
            <a:chOff x="7440613" y="4868863"/>
            <a:chExt cx="1019175" cy="828675"/>
          </a:xfrm>
          <a:solidFill>
            <a:schemeClr val="bg1">
              <a:lumMod val="50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453540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Lab: Virtual Network</a:t>
            </a:r>
            <a:endParaRPr lang="en-US" altLang="zh-CN" dirty="0"/>
          </a:p>
        </p:txBody>
      </p:sp>
      <p:sp>
        <p:nvSpPr>
          <p:cNvPr id="3" name="文本占位符 2"/>
          <p:cNvSpPr>
            <a:spLocks noGrp="1"/>
          </p:cNvSpPr>
          <p:nvPr>
            <p:ph type="body" sz="quarter" idx="10"/>
          </p:nvPr>
        </p:nvSpPr>
        <p:spPr bwMode="gray">
          <a:xfrm>
            <a:off x="6379724" y="1052513"/>
            <a:ext cx="5369363" cy="5148261"/>
          </a:xfrm>
        </p:spPr>
        <p:txBody>
          <a:bodyPr/>
          <a:lstStyle/>
          <a:p>
            <a:r>
              <a:rPr lang="en-US" altLang="zh-CN" sz="1400" b="1" dirty="0" smtClean="0"/>
              <a:t>Virtual network (VN): </a:t>
            </a:r>
            <a:r>
              <a:rPr lang="en-US" altLang="zh-CN" sz="1400" dirty="0" smtClean="0"/>
              <a:t>Two virtual networks are defined for access of different end users.</a:t>
            </a:r>
            <a:endParaRPr lang="en-US" altLang="zh-CN" sz="1400" dirty="0" smtClean="0">
              <a:sym typeface="Huawei Sans" panose="020C0503030203020204" pitchFamily="34" charset="0"/>
            </a:endParaRPr>
          </a:p>
          <a:p>
            <a:pPr lvl="1"/>
            <a:r>
              <a:rPr lang="en-US" altLang="zh-CN" sz="1200" dirty="0" smtClean="0"/>
              <a:t>OA VN: for access of sales personnel (</a:t>
            </a:r>
            <a:r>
              <a:rPr lang="en-US" altLang="zh-CN" sz="1200" dirty="0" err="1" smtClean="0"/>
              <a:t>Sales_Wired</a:t>
            </a:r>
            <a:r>
              <a:rPr lang="en-US" altLang="zh-CN" sz="1200" dirty="0" smtClean="0"/>
              <a:t> and </a:t>
            </a:r>
            <a:r>
              <a:rPr lang="en-US" altLang="zh-CN" sz="1200" dirty="0" err="1" smtClean="0"/>
              <a:t>Sales_Wireless</a:t>
            </a:r>
            <a:r>
              <a:rPr lang="en-US" altLang="zh-CN" sz="1200" dirty="0" smtClean="0"/>
              <a:t> security groups) and marketing personnel (</a:t>
            </a:r>
            <a:r>
              <a:rPr lang="en-US" altLang="zh-CN" sz="1200" dirty="0" err="1" smtClean="0"/>
              <a:t>Market_Wired</a:t>
            </a:r>
            <a:r>
              <a:rPr lang="en-US" altLang="zh-CN" sz="1200" dirty="0" smtClean="0"/>
              <a:t> and </a:t>
            </a:r>
            <a:r>
              <a:rPr lang="en-US" altLang="zh-CN" sz="1200" dirty="0" err="1" smtClean="0"/>
              <a:t>Market_Wireless</a:t>
            </a:r>
            <a:r>
              <a:rPr lang="en-US" altLang="zh-CN" sz="1200" dirty="0" smtClean="0"/>
              <a:t> security groups)</a:t>
            </a:r>
            <a:endParaRPr lang="en-US" altLang="zh-CN" sz="1200" dirty="0" smtClean="0">
              <a:sym typeface="Huawei Sans" panose="020C0503030203020204" pitchFamily="34" charset="0"/>
            </a:endParaRPr>
          </a:p>
          <a:p>
            <a:pPr lvl="1"/>
            <a:r>
              <a:rPr lang="en-US" altLang="zh-CN" sz="1200" dirty="0" smtClean="0"/>
              <a:t>RD VN: for access of R&amp;D personnel (RD security group)</a:t>
            </a:r>
            <a:endParaRPr lang="en-US" altLang="zh-CN" sz="1200" dirty="0" smtClean="0">
              <a:sym typeface="Huawei Sans" panose="020C0503030203020204" pitchFamily="34" charset="0"/>
            </a:endParaRPr>
          </a:p>
          <a:p>
            <a:r>
              <a:rPr lang="en-US" altLang="zh-CN" sz="1400" b="1" dirty="0" smtClean="0"/>
              <a:t>External network: </a:t>
            </a:r>
            <a:r>
              <a:rPr lang="en-US" altLang="zh-CN" sz="1400" dirty="0" smtClean="0"/>
              <a:t>Two external networks are defined for the two virtual networks, so different end users can access different external networks.</a:t>
            </a:r>
            <a:endParaRPr lang="en-US" altLang="zh-CN" sz="1400" dirty="0" smtClean="0">
              <a:sym typeface="Huawei Sans" panose="020C0503030203020204" pitchFamily="34" charset="0"/>
            </a:endParaRPr>
          </a:p>
          <a:p>
            <a:pPr lvl="1"/>
            <a:r>
              <a:rPr lang="en-US" altLang="zh-CN" sz="1200" dirty="0" smtClean="0"/>
              <a:t>OA external network: accessible to sales and marketing personnel.</a:t>
            </a:r>
            <a:endParaRPr lang="en-US" altLang="zh-CN" sz="1200" dirty="0" smtClean="0">
              <a:sym typeface="Huawei Sans" panose="020C0503030203020204" pitchFamily="34" charset="0"/>
            </a:endParaRPr>
          </a:p>
          <a:p>
            <a:pPr lvl="1"/>
            <a:r>
              <a:rPr lang="en-US" altLang="zh-CN" sz="1200" dirty="0" smtClean="0"/>
              <a:t>RD external network: accessible to R&amp;D personnel.</a:t>
            </a:r>
            <a:endParaRPr lang="en-US" altLang="zh-CN" sz="1200" dirty="0" smtClean="0">
              <a:sym typeface="Huawei Sans" panose="020C0503030203020204" pitchFamily="34" charset="0"/>
            </a:endParaRPr>
          </a:p>
          <a:p>
            <a:r>
              <a:rPr lang="en-US" altLang="zh-CN" sz="1400" b="1" dirty="0" smtClean="0"/>
              <a:t>Network service resource: </a:t>
            </a:r>
            <a:r>
              <a:rPr lang="en-US" altLang="zh-CN" sz="1400" dirty="0" smtClean="0"/>
              <a:t>One network service resource named </a:t>
            </a:r>
            <a:r>
              <a:rPr lang="en-US" altLang="zh-CN" sz="1400" dirty="0" err="1" smtClean="0"/>
              <a:t>DHCP_Email</a:t>
            </a:r>
            <a:r>
              <a:rPr lang="en-US" altLang="zh-CN" sz="1400" dirty="0" smtClean="0"/>
              <a:t> is defined to function as both a DHCP server and an email server. It allocates IP addresses to all end users in the two virtual networks.</a:t>
            </a:r>
            <a:endParaRPr lang="zh-CN" altLang="en-US" sz="1400" dirty="0"/>
          </a:p>
        </p:txBody>
      </p:sp>
      <p:sp>
        <p:nvSpPr>
          <p:cNvPr id="62" name="圆角矩形 61"/>
          <p:cNvSpPr/>
          <p:nvPr/>
        </p:nvSpPr>
        <p:spPr bwMode="gray">
          <a:xfrm>
            <a:off x="4585255" y="1104900"/>
            <a:ext cx="1771486" cy="2013371"/>
          </a:xfrm>
          <a:prstGeom prst="roundRect">
            <a:avLst>
              <a:gd name="adj" fmla="val 3166"/>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圆角矩形 62"/>
          <p:cNvSpPr/>
          <p:nvPr/>
        </p:nvSpPr>
        <p:spPr bwMode="gray">
          <a:xfrm>
            <a:off x="534147" y="1104110"/>
            <a:ext cx="3990111" cy="2023901"/>
          </a:xfrm>
          <a:prstGeom prst="roundRect">
            <a:avLst>
              <a:gd name="adj" fmla="val 316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8" name="圆角矩形 67"/>
          <p:cNvSpPr/>
          <p:nvPr/>
        </p:nvSpPr>
        <p:spPr bwMode="gray">
          <a:xfrm>
            <a:off x="534147" y="3167140"/>
            <a:ext cx="3990111" cy="2916300"/>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Freeform 159"/>
          <p:cNvSpPr/>
          <p:nvPr/>
        </p:nvSpPr>
        <p:spPr bwMode="gray">
          <a:xfrm flipH="1">
            <a:off x="684471" y="3295327"/>
            <a:ext cx="3316353" cy="18984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endParaRPr>
          </a:p>
        </p:txBody>
      </p:sp>
      <p:cxnSp>
        <p:nvCxnSpPr>
          <p:cNvPr id="70" name="Straight Connector 166"/>
          <p:cNvCxnSpPr>
            <a:stCxn id="92" idx="2"/>
            <a:endCxn id="76" idx="0"/>
          </p:cNvCxnSpPr>
          <p:nvPr/>
        </p:nvCxnSpPr>
        <p:spPr bwMode="gray">
          <a:xfrm>
            <a:off x="1386936" y="4580164"/>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166"/>
          <p:cNvCxnSpPr>
            <a:stCxn id="93" idx="2"/>
            <a:endCxn id="77" idx="0"/>
          </p:cNvCxnSpPr>
          <p:nvPr/>
        </p:nvCxnSpPr>
        <p:spPr bwMode="gray">
          <a:xfrm>
            <a:off x="3317737" y="4580164"/>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6" name="图片 76" descr="接入交换机.png"/>
          <p:cNvPicPr>
            <a:picLocks noChangeAspect="1"/>
          </p:cNvPicPr>
          <p:nvPr/>
        </p:nvPicPr>
        <p:blipFill>
          <a:blip r:embed="rId3" cstate="print"/>
          <a:stretch>
            <a:fillRect/>
          </a:stretch>
        </p:blipFill>
        <p:spPr bwMode="gray">
          <a:xfrm>
            <a:off x="1163795" y="4983441"/>
            <a:ext cx="446281" cy="365139"/>
          </a:xfrm>
          <a:prstGeom prst="rect">
            <a:avLst/>
          </a:prstGeom>
        </p:spPr>
      </p:pic>
      <p:pic>
        <p:nvPicPr>
          <p:cNvPr id="77" name="图片 76" descr="接入交换机.png"/>
          <p:cNvPicPr>
            <a:picLocks noChangeAspect="1"/>
          </p:cNvPicPr>
          <p:nvPr/>
        </p:nvPicPr>
        <p:blipFill>
          <a:blip r:embed="rId3" cstate="print"/>
          <a:stretch>
            <a:fillRect/>
          </a:stretch>
        </p:blipFill>
        <p:spPr bwMode="gray">
          <a:xfrm>
            <a:off x="3094596" y="4983441"/>
            <a:ext cx="446281" cy="365139"/>
          </a:xfrm>
          <a:prstGeom prst="rect">
            <a:avLst/>
          </a:prstGeom>
        </p:spPr>
      </p:pic>
      <p:sp>
        <p:nvSpPr>
          <p:cNvPr id="78" name="文本框 77"/>
          <p:cNvSpPr txBox="1"/>
          <p:nvPr/>
        </p:nvSpPr>
        <p:spPr bwMode="gray">
          <a:xfrm>
            <a:off x="549331" y="3137396"/>
            <a:ext cx="426720" cy="276999"/>
          </a:xfrm>
          <a:prstGeom prst="rect">
            <a:avLst/>
          </a:prstGeom>
          <a:noFill/>
        </p:spPr>
        <p:txBody>
          <a:bodyPr wrap="none" rtlCol="0">
            <a:spAutoFit/>
          </a:bodyPr>
          <a:lstStyle/>
          <a:p>
            <a:pPr fontAlgn="ctr"/>
            <a:r>
              <a:rPr lang="en-US" sz="1200" b="1" dirty="0" smtClean="0">
                <a:latin typeface="Huawei Sans" panose="020C0503030203020204" pitchFamily="34" charset="0"/>
              </a:rPr>
              <a:t>HQ</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9" name="图片 105" descr="AP.png"/>
          <p:cNvPicPr>
            <a:picLocks noChangeAspect="1"/>
          </p:cNvPicPr>
          <p:nvPr/>
        </p:nvPicPr>
        <p:blipFill>
          <a:blip r:embed="rId4" cstate="print"/>
          <a:stretch>
            <a:fillRect/>
          </a:stretch>
        </p:blipFill>
        <p:spPr bwMode="gray">
          <a:xfrm>
            <a:off x="4001155" y="5015126"/>
            <a:ext cx="368827" cy="301768"/>
          </a:xfrm>
          <a:prstGeom prst="rect">
            <a:avLst/>
          </a:prstGeom>
        </p:spPr>
      </p:pic>
      <p:cxnSp>
        <p:nvCxnSpPr>
          <p:cNvPr id="80" name="Straight Connector 166"/>
          <p:cNvCxnSpPr>
            <a:stCxn id="77" idx="3"/>
            <a:endCxn id="79" idx="1"/>
          </p:cNvCxnSpPr>
          <p:nvPr/>
        </p:nvCxnSpPr>
        <p:spPr bwMode="gray">
          <a:xfrm flipV="1">
            <a:off x="3540877" y="5166010"/>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1708412" y="2650766"/>
            <a:ext cx="46679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AR3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2" name="图片 14" descr="日志告警服务器-蓝.png"/>
          <p:cNvPicPr>
            <a:picLocks noChangeAspect="1"/>
          </p:cNvPicPr>
          <p:nvPr/>
        </p:nvPicPr>
        <p:blipFill>
          <a:blip r:embed="rId5" cstate="print"/>
          <a:stretch>
            <a:fillRect/>
          </a:stretch>
        </p:blipFill>
        <p:spPr bwMode="gray">
          <a:xfrm>
            <a:off x="3956082" y="5526977"/>
            <a:ext cx="445956" cy="278465"/>
          </a:xfrm>
          <a:prstGeom prst="rect">
            <a:avLst/>
          </a:prstGeom>
        </p:spPr>
      </p:pic>
      <p:pic>
        <p:nvPicPr>
          <p:cNvPr id="83" name="图片 82"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164182" y="5498700"/>
            <a:ext cx="445506" cy="342149"/>
          </a:xfrm>
          <a:prstGeom prst="rect">
            <a:avLst/>
          </a:prstGeom>
        </p:spPr>
      </p:pic>
      <p:pic>
        <p:nvPicPr>
          <p:cNvPr id="84" name="图片 83"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094983" y="5498367"/>
            <a:ext cx="445506" cy="342149"/>
          </a:xfrm>
          <a:prstGeom prst="rect">
            <a:avLst/>
          </a:prstGeom>
        </p:spPr>
      </p:pic>
      <p:cxnSp>
        <p:nvCxnSpPr>
          <p:cNvPr id="85" name="Straight Connector 166"/>
          <p:cNvCxnSpPr>
            <a:stCxn id="88" idx="0"/>
            <a:endCxn id="114" idx="2"/>
          </p:cNvCxnSpPr>
          <p:nvPr/>
        </p:nvCxnSpPr>
        <p:spPr bwMode="gray">
          <a:xfrm flipV="1">
            <a:off x="2366629" y="2971835"/>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bwMode="gray">
          <a:xfrm flipH="1">
            <a:off x="1387646" y="3520932"/>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167"/>
          <p:cNvCxnSpPr/>
          <p:nvPr/>
        </p:nvCxnSpPr>
        <p:spPr bwMode="gray">
          <a:xfrm flipH="1" flipV="1">
            <a:off x="2355856" y="3518455"/>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8" name="图片 86" descr="核心交换机.png"/>
          <p:cNvPicPr>
            <a:picLocks noChangeAspect="1"/>
          </p:cNvPicPr>
          <p:nvPr/>
        </p:nvPicPr>
        <p:blipFill>
          <a:blip r:embed="rId7" cstate="print"/>
          <a:stretch>
            <a:fillRect/>
          </a:stretch>
        </p:blipFill>
        <p:spPr bwMode="gray">
          <a:xfrm>
            <a:off x="2143488" y="3338363"/>
            <a:ext cx="446281" cy="365139"/>
          </a:xfrm>
          <a:prstGeom prst="rect">
            <a:avLst/>
          </a:prstGeom>
        </p:spPr>
      </p:pic>
      <p:sp>
        <p:nvSpPr>
          <p:cNvPr id="89" name="文本框 88"/>
          <p:cNvSpPr txBox="1"/>
          <p:nvPr/>
        </p:nvSpPr>
        <p:spPr bwMode="gray">
          <a:xfrm>
            <a:off x="1552802" y="3360317"/>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0" name="文本框 89"/>
          <p:cNvSpPr txBox="1"/>
          <p:nvPr/>
        </p:nvSpPr>
        <p:spPr bwMode="gray">
          <a:xfrm>
            <a:off x="873220" y="3960085"/>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2" name="图片 87" descr="汇聚交换机.png"/>
          <p:cNvPicPr>
            <a:picLocks noChangeAspect="1"/>
          </p:cNvPicPr>
          <p:nvPr/>
        </p:nvPicPr>
        <p:blipFill>
          <a:blip r:embed="rId8" cstate="print"/>
          <a:stretch>
            <a:fillRect/>
          </a:stretch>
        </p:blipFill>
        <p:spPr bwMode="gray">
          <a:xfrm>
            <a:off x="1163795" y="4215025"/>
            <a:ext cx="446281" cy="365139"/>
          </a:xfrm>
          <a:prstGeom prst="rect">
            <a:avLst/>
          </a:prstGeom>
        </p:spPr>
      </p:pic>
      <p:pic>
        <p:nvPicPr>
          <p:cNvPr id="93" name="图片 87" descr="汇聚交换机.png"/>
          <p:cNvPicPr>
            <a:picLocks noChangeAspect="1"/>
          </p:cNvPicPr>
          <p:nvPr/>
        </p:nvPicPr>
        <p:blipFill>
          <a:blip r:embed="rId8" cstate="print"/>
          <a:stretch>
            <a:fillRect/>
          </a:stretch>
        </p:blipFill>
        <p:spPr bwMode="gray">
          <a:xfrm>
            <a:off x="3094596" y="4215025"/>
            <a:ext cx="446281" cy="365139"/>
          </a:xfrm>
          <a:prstGeom prst="rect">
            <a:avLst/>
          </a:prstGeom>
        </p:spPr>
      </p:pic>
      <p:sp>
        <p:nvSpPr>
          <p:cNvPr id="94" name="文本框 93"/>
          <p:cNvSpPr txBox="1"/>
          <p:nvPr/>
        </p:nvSpPr>
        <p:spPr bwMode="gray">
          <a:xfrm>
            <a:off x="3101179" y="3960084"/>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5" name="文本框 94"/>
          <p:cNvSpPr txBox="1"/>
          <p:nvPr/>
        </p:nvSpPr>
        <p:spPr bwMode="gray">
          <a:xfrm>
            <a:off x="3948869" y="4772905"/>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6" name="文本框 95"/>
          <p:cNvSpPr txBox="1"/>
          <p:nvPr/>
        </p:nvSpPr>
        <p:spPr bwMode="gray">
          <a:xfrm>
            <a:off x="1159950" y="5806441"/>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7" name="文本框 96"/>
          <p:cNvSpPr txBox="1"/>
          <p:nvPr/>
        </p:nvSpPr>
        <p:spPr bwMode="gray">
          <a:xfrm>
            <a:off x="3090751" y="5806441"/>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8" name="Straight Connector 166"/>
          <p:cNvCxnSpPr>
            <a:stCxn id="76" idx="2"/>
            <a:endCxn id="83" idx="0"/>
          </p:cNvCxnSpPr>
          <p:nvPr/>
        </p:nvCxnSpPr>
        <p:spPr bwMode="gray">
          <a:xfrm flipH="1">
            <a:off x="1386935" y="5348580"/>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166"/>
          <p:cNvCxnSpPr>
            <a:stCxn id="77" idx="2"/>
            <a:endCxn id="84" idx="0"/>
          </p:cNvCxnSpPr>
          <p:nvPr/>
        </p:nvCxnSpPr>
        <p:spPr bwMode="gray">
          <a:xfrm flipH="1">
            <a:off x="3317736" y="5348580"/>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bwMode="gray">
          <a:xfrm>
            <a:off x="3958583" y="5806441"/>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2350928" y="291193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4" name="文本框 103"/>
          <p:cNvSpPr txBox="1"/>
          <p:nvPr/>
        </p:nvSpPr>
        <p:spPr bwMode="gray">
          <a:xfrm>
            <a:off x="2350928" y="311827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5" name="文本框 104"/>
          <p:cNvSpPr txBox="1"/>
          <p:nvPr/>
        </p:nvSpPr>
        <p:spPr bwMode="gray">
          <a:xfrm>
            <a:off x="1280296" y="3585463"/>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7" name="Freeform 159"/>
          <p:cNvSpPr/>
          <p:nvPr/>
        </p:nvSpPr>
        <p:spPr bwMode="gray">
          <a:xfrm flipH="1">
            <a:off x="886877" y="1691833"/>
            <a:ext cx="1283319" cy="6587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OA</a:t>
            </a:r>
          </a:p>
          <a:p>
            <a:pPr algn="ctr" fontAlgn="ctr"/>
            <a:r>
              <a:rPr lang="en-US" sz="1200" dirty="0" smtClean="0">
                <a:solidFill>
                  <a:schemeClr val="tx1"/>
                </a:solidFill>
                <a:latin typeface="Huawei Sans" panose="020C0503030203020204" pitchFamily="34" charset="0"/>
              </a:rPr>
              <a:t>(Internet)</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9" name="Freeform 159"/>
          <p:cNvSpPr/>
          <p:nvPr/>
        </p:nvSpPr>
        <p:spPr bwMode="gray">
          <a:xfrm flipH="1">
            <a:off x="2552274" y="1691833"/>
            <a:ext cx="1283319" cy="6587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RD</a:t>
            </a:r>
          </a:p>
          <a:p>
            <a:pPr algn="ctr" fontAlgn="ctr"/>
            <a:r>
              <a:rPr lang="en-US" sz="1200" dirty="0" smtClean="0">
                <a:solidFill>
                  <a:schemeClr val="tx1"/>
                </a:solidFill>
                <a:latin typeface="Huawei Sans" panose="020C0503030203020204" pitchFamily="34" charset="0"/>
              </a:rPr>
              <a:t>(Internet)</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0" name="文本框 109"/>
          <p:cNvSpPr txBox="1"/>
          <p:nvPr/>
        </p:nvSpPr>
        <p:spPr bwMode="gray">
          <a:xfrm>
            <a:off x="549330" y="1115946"/>
            <a:ext cx="1879119" cy="307777"/>
          </a:xfrm>
          <a:prstGeom prst="rect">
            <a:avLst/>
          </a:prstGeom>
          <a:noFill/>
        </p:spPr>
        <p:txBody>
          <a:bodyPr wrap="square" rtlCol="0">
            <a:spAutoFit/>
          </a:bodyPr>
          <a:lstStyle/>
          <a:p>
            <a:pPr fontAlgn="ctr"/>
            <a:r>
              <a:rPr lang="en-US" sz="1400" b="1" dirty="0" smtClean="0">
                <a:latin typeface="Huawei Sans" panose="020C0503030203020204" pitchFamily="34" charset="0"/>
              </a:rPr>
              <a:t>External networks</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2" name="Straight Connector 166"/>
          <p:cNvCxnSpPr/>
          <p:nvPr/>
        </p:nvCxnSpPr>
        <p:spPr bwMode="gray">
          <a:xfrm flipV="1">
            <a:off x="2366629" y="2350572"/>
            <a:ext cx="790903" cy="4687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66"/>
          <p:cNvCxnSpPr/>
          <p:nvPr/>
        </p:nvCxnSpPr>
        <p:spPr bwMode="gray">
          <a:xfrm>
            <a:off x="1486736" y="2359187"/>
            <a:ext cx="879892" cy="4672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4"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143488" y="2606697"/>
            <a:ext cx="446281" cy="365138"/>
          </a:xfrm>
          <a:prstGeom prst="rect">
            <a:avLst/>
          </a:prstGeom>
          <a:noFill/>
        </p:spPr>
      </p:pic>
      <p:sp>
        <p:nvSpPr>
          <p:cNvPr id="115" name="Freeform 159"/>
          <p:cNvSpPr/>
          <p:nvPr/>
        </p:nvSpPr>
        <p:spPr bwMode="gray">
          <a:xfrm flipH="1">
            <a:off x="4735630" y="1634232"/>
            <a:ext cx="1390465" cy="7137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oAutofit/>
          </a:bodyPr>
          <a:lstStyle/>
          <a:p>
            <a:pPr algn="ctr" fontAlgn="ctr"/>
            <a:r>
              <a:rPr lang="en-US" sz="1200" dirty="0" err="1" smtClean="0">
                <a:solidFill>
                  <a:schemeClr val="tx1"/>
                </a:solidFill>
                <a:latin typeface="Huawei Sans" panose="020C0503030203020204" pitchFamily="34" charset="0"/>
              </a:rPr>
              <a:t>DHCP_Email</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smtClean="0">
                <a:solidFill>
                  <a:schemeClr val="tx1"/>
                </a:solidFill>
                <a:latin typeface="Huawei Sans" panose="020C0503030203020204" pitchFamily="34" charset="0"/>
              </a:rPr>
              <a:t>(DHCP/Other)</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6" name="肘形连接符 115"/>
          <p:cNvCxnSpPr>
            <a:stCxn id="114" idx="3"/>
          </p:cNvCxnSpPr>
          <p:nvPr/>
        </p:nvCxnSpPr>
        <p:spPr bwMode="gray">
          <a:xfrm flipV="1">
            <a:off x="2589769" y="2387099"/>
            <a:ext cx="2887079" cy="402167"/>
          </a:xfrm>
          <a:prstGeom prst="bentConnector3">
            <a:avLst>
              <a:gd name="adj1" fmla="val 100219"/>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bwMode="gray">
          <a:xfrm>
            <a:off x="4585255" y="1115946"/>
            <a:ext cx="1644095" cy="523220"/>
          </a:xfrm>
          <a:prstGeom prst="rect">
            <a:avLst/>
          </a:prstGeom>
          <a:noFill/>
        </p:spPr>
        <p:txBody>
          <a:bodyPr wrap="square" rtlCol="0">
            <a:spAutoFit/>
          </a:bodyPr>
          <a:lstStyle/>
          <a:p>
            <a:pPr fontAlgn="ctr"/>
            <a:r>
              <a:rPr lang="en-US" sz="1400" b="1" dirty="0" smtClean="0">
                <a:latin typeface="Huawei Sans" panose="020C0503030203020204" pitchFamily="34" charset="0"/>
              </a:rPr>
              <a:t>Network service resource</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8" name="梯形 117"/>
          <p:cNvSpPr/>
          <p:nvPr/>
        </p:nvSpPr>
        <p:spPr bwMode="gray">
          <a:xfrm>
            <a:off x="691140" y="4612278"/>
            <a:ext cx="3221543" cy="499842"/>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梯形 118"/>
          <p:cNvSpPr/>
          <p:nvPr/>
        </p:nvSpPr>
        <p:spPr bwMode="gray">
          <a:xfrm>
            <a:off x="691140" y="4165719"/>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1955988" y="4832464"/>
            <a:ext cx="68961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2" name="文本框 121"/>
          <p:cNvSpPr txBox="1"/>
          <p:nvPr/>
        </p:nvSpPr>
        <p:spPr bwMode="gray">
          <a:xfrm>
            <a:off x="1955988" y="4400346"/>
            <a:ext cx="67358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25" name="组合 758"/>
          <p:cNvGrpSpPr/>
          <p:nvPr/>
        </p:nvGrpSpPr>
        <p:grpSpPr bwMode="gray">
          <a:xfrm flipV="1">
            <a:off x="4094603" y="5336665"/>
            <a:ext cx="168914" cy="131950"/>
            <a:chOff x="7440613" y="4868863"/>
            <a:chExt cx="1019175" cy="828675"/>
          </a:xfrm>
          <a:solidFill>
            <a:schemeClr val="bg1">
              <a:lumMod val="50000"/>
            </a:schemeClr>
          </a:solidFill>
        </p:grpSpPr>
        <p:sp>
          <p:nvSpPr>
            <p:cNvPr id="12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1" name="文本框 90"/>
          <p:cNvSpPr txBox="1"/>
          <p:nvPr/>
        </p:nvSpPr>
        <p:spPr bwMode="gray">
          <a:xfrm>
            <a:off x="603740" y="50581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sp>
        <p:nvSpPr>
          <p:cNvPr id="103" name="文本框 102"/>
          <p:cNvSpPr txBox="1"/>
          <p:nvPr/>
        </p:nvSpPr>
        <p:spPr bwMode="gray">
          <a:xfrm>
            <a:off x="2490372" y="50581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64" name="文本框 63"/>
          <p:cNvSpPr txBox="1"/>
          <p:nvPr/>
        </p:nvSpPr>
        <p:spPr bwMode="gray">
          <a:xfrm>
            <a:off x="2649810" y="3585463"/>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8545580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Lab: Security Group and Policy Control Matrix</a:t>
            </a:r>
            <a:endParaRPr lang="en-US" altLang="zh-CN" dirty="0"/>
          </a:p>
        </p:txBody>
      </p:sp>
      <p:sp>
        <p:nvSpPr>
          <p:cNvPr id="124" name="矩形 123"/>
          <p:cNvSpPr/>
          <p:nvPr/>
        </p:nvSpPr>
        <p:spPr bwMode="gray">
          <a:xfrm>
            <a:off x="5854722" y="1027551"/>
            <a:ext cx="5975328" cy="2707846"/>
          </a:xfrm>
          <a:prstGeom prst="rect">
            <a:avLst/>
          </a:prstGeom>
        </p:spPr>
        <p:txBody>
          <a:bodyPr wrap="square">
            <a:noAutofit/>
          </a:bodyPr>
          <a:lstStyle/>
          <a:p>
            <a:pPr marL="228600" indent="-228600" defTabSz="1218844" fontAlgn="ctr" hangingPunct="0">
              <a:lnSpc>
                <a:spcPct val="140000"/>
              </a:lnSpc>
              <a:spcAft>
                <a:spcPts val="600"/>
              </a:spcAft>
              <a:buSzPct val="60000"/>
              <a:buFont typeface="Wingdings" panose="05000000000000000000" pitchFamily="2" charset="2"/>
              <a:buChar char="l"/>
              <a:defRPr/>
            </a:pPr>
            <a:r>
              <a:rPr lang="en-US" sz="1200" b="1" dirty="0" smtClean="0">
                <a:solidFill>
                  <a:srgbClr val="000000"/>
                </a:solidFill>
                <a:latin typeface="Huawei Sans" panose="020C0503030203020204" pitchFamily="34" charset="0"/>
              </a:rPr>
              <a:t>Security group</a:t>
            </a:r>
            <a:r>
              <a:rPr lang="en-US" sz="1200" dirty="0" smtClean="0">
                <a:solidFill>
                  <a:srgbClr val="000000"/>
                </a:solidFill>
                <a:latin typeface="Huawei Sans" panose="020C0503030203020204" pitchFamily="34" charset="0"/>
              </a:rPr>
              <a:t>: Five security groups are defined to identify different end users.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44500" indent="-215900" defTabSz="1218844" fontAlgn="ctr" hangingPunct="0">
              <a:lnSpc>
                <a:spcPct val="140000"/>
              </a:lnSpc>
              <a:spcAft>
                <a:spcPts val="600"/>
              </a:spcAft>
              <a:buSzPct val="100000"/>
              <a:buFont typeface="Huawei Sans" panose="020C0503030203020204" pitchFamily="34" charset="0"/>
              <a:buChar char="▫"/>
              <a:defRPr/>
            </a:pPr>
            <a:r>
              <a:rPr lang="en-US" sz="1200" dirty="0" err="1" smtClean="0">
                <a:solidFill>
                  <a:srgbClr val="000000"/>
                </a:solidFill>
                <a:latin typeface="Huawei Sans" panose="020C0503030203020204" pitchFamily="34" charset="0"/>
              </a:rPr>
              <a:t>Sales_Wired</a:t>
            </a:r>
            <a:r>
              <a:rPr lang="en-US" sz="1200" dirty="0" smtClean="0">
                <a:solidFill>
                  <a:srgbClr val="000000"/>
                </a:solidFill>
                <a:latin typeface="Huawei Sans" panose="020C0503030203020204" pitchFamily="34" charset="0"/>
              </a:rPr>
              <a:t> and </a:t>
            </a:r>
            <a:r>
              <a:rPr lang="en-US" sz="1200" dirty="0" err="1" smtClean="0">
                <a:solidFill>
                  <a:srgbClr val="000000"/>
                </a:solidFill>
                <a:latin typeface="Huawei Sans" panose="020C0503030203020204" pitchFamily="34" charset="0"/>
              </a:rPr>
              <a:t>Sales_Wireless</a:t>
            </a:r>
            <a:r>
              <a:rPr lang="en-US" sz="1200" dirty="0" smtClean="0">
                <a:solidFill>
                  <a:srgbClr val="000000"/>
                </a:solidFill>
                <a:latin typeface="Huawei Sans" panose="020C0503030203020204" pitchFamily="34" charset="0"/>
              </a:rPr>
              <a:t>: security groups to which sales personnel are assigned after they pass 802.1X or Portal authentication.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44500" indent="-215900" defTabSz="1218844" fontAlgn="ctr" hangingPunct="0">
              <a:lnSpc>
                <a:spcPct val="140000"/>
              </a:lnSpc>
              <a:spcAft>
                <a:spcPts val="600"/>
              </a:spcAft>
              <a:buSzPct val="100000"/>
              <a:buFont typeface="Huawei Sans" panose="020C0503030203020204" pitchFamily="34" charset="0"/>
              <a:buChar char="▫"/>
              <a:defRPr/>
            </a:pPr>
            <a:r>
              <a:rPr lang="en-US" sz="1200" dirty="0" err="1" smtClean="0">
                <a:solidFill>
                  <a:srgbClr val="000000"/>
                </a:solidFill>
                <a:latin typeface="Huawei Sans" panose="020C0503030203020204" pitchFamily="34" charset="0"/>
              </a:rPr>
              <a:t>Market_Wired</a:t>
            </a:r>
            <a:r>
              <a:rPr lang="en-US" sz="1200" dirty="0" smtClean="0">
                <a:solidFill>
                  <a:srgbClr val="000000"/>
                </a:solidFill>
                <a:latin typeface="Huawei Sans" panose="020C0503030203020204" pitchFamily="34" charset="0"/>
              </a:rPr>
              <a:t> and </a:t>
            </a:r>
            <a:r>
              <a:rPr lang="en-US" sz="1200" dirty="0" err="1" smtClean="0">
                <a:solidFill>
                  <a:srgbClr val="000000"/>
                </a:solidFill>
                <a:latin typeface="Huawei Sans" panose="020C0503030203020204" pitchFamily="34" charset="0"/>
              </a:rPr>
              <a:t>Market_Wireless</a:t>
            </a:r>
            <a:r>
              <a:rPr lang="en-US" sz="1200" dirty="0" smtClean="0">
                <a:solidFill>
                  <a:srgbClr val="000000"/>
                </a:solidFill>
                <a:latin typeface="Huawei Sans" panose="020C0503030203020204" pitchFamily="34" charset="0"/>
              </a:rPr>
              <a:t>: security groups to which marketing personnel are assigned after they pass 802.1X or Portal authentication.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44500" indent="-215900" defTabSz="1218844" fontAlgn="ctr" hangingPunct="0">
              <a:lnSpc>
                <a:spcPct val="140000"/>
              </a:lnSpc>
              <a:spcAft>
                <a:spcPts val="600"/>
              </a:spcAft>
              <a:buSzPct val="100000"/>
              <a:buFont typeface="Huawei Sans" panose="020C0503030203020204" pitchFamily="34" charset="0"/>
              <a:buChar char="▫"/>
              <a:defRPr/>
            </a:pPr>
            <a:r>
              <a:rPr lang="en-US" sz="1200" dirty="0" smtClean="0">
                <a:solidFill>
                  <a:srgbClr val="000000"/>
                </a:solidFill>
                <a:latin typeface="Huawei Sans" panose="020C0503030203020204" pitchFamily="34" charset="0"/>
              </a:rPr>
              <a:t>RD: security group to which R&amp;D personnel are assigned after they pass 802.1X authentication.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fontAlgn="ctr" hangingPunct="0">
              <a:lnSpc>
                <a:spcPct val="140000"/>
              </a:lnSpc>
              <a:spcAft>
                <a:spcPts val="600"/>
              </a:spcAft>
              <a:buSzPct val="60000"/>
              <a:buFont typeface="Wingdings" panose="05000000000000000000" pitchFamily="2" charset="2"/>
              <a:buChar char="l"/>
              <a:defRPr/>
            </a:pPr>
            <a:r>
              <a:rPr lang="en-US" sz="1200" b="1" dirty="0" smtClean="0">
                <a:solidFill>
                  <a:srgbClr val="000000"/>
                </a:solidFill>
                <a:latin typeface="Huawei Sans" panose="020C0503030203020204" pitchFamily="34" charset="0"/>
              </a:rPr>
              <a:t>Resource group</a:t>
            </a:r>
            <a:r>
              <a:rPr lang="en-US" sz="1200" dirty="0" smtClean="0">
                <a:solidFill>
                  <a:srgbClr val="000000"/>
                </a:solidFill>
                <a:latin typeface="Huawei Sans" panose="020C0503030203020204" pitchFamily="34" charset="0"/>
              </a:rPr>
              <a:t>: One resource group is defined, indicating the email server.</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455613" y="1027550"/>
            <a:ext cx="5223356" cy="1816453"/>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5" name="梯形 64"/>
          <p:cNvSpPr/>
          <p:nvPr/>
        </p:nvSpPr>
        <p:spPr bwMode="gray">
          <a:xfrm>
            <a:off x="4115338" y="2169103"/>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4487190" y="2346819"/>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cxnSp>
        <p:nvCxnSpPr>
          <p:cNvPr id="71" name="曲线连接符 70"/>
          <p:cNvCxnSpPr/>
          <p:nvPr/>
        </p:nvCxnSpPr>
        <p:spPr bwMode="gray">
          <a:xfrm rot="5400000" flipH="1" flipV="1">
            <a:off x="3627749" y="825060"/>
            <a:ext cx="12700" cy="1723657"/>
          </a:xfrm>
          <a:prstGeom prst="curvedConnector3">
            <a:avLst>
              <a:gd name="adj1" fmla="val 2553488"/>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bwMode="gray">
          <a:xfrm>
            <a:off x="485156" y="1059903"/>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28" name="图片 127"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4982016" y="2976217"/>
            <a:ext cx="445506" cy="342149"/>
          </a:xfrm>
          <a:prstGeom prst="rect">
            <a:avLst/>
          </a:prstGeom>
        </p:spPr>
      </p:pic>
      <p:sp>
        <p:nvSpPr>
          <p:cNvPr id="129" name="文本框 128"/>
          <p:cNvSpPr txBox="1"/>
          <p:nvPr/>
        </p:nvSpPr>
        <p:spPr bwMode="gray">
          <a:xfrm>
            <a:off x="4812673" y="3304509"/>
            <a:ext cx="78418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RD</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0" name="梯形 129"/>
          <p:cNvSpPr/>
          <p:nvPr/>
        </p:nvSpPr>
        <p:spPr bwMode="gray">
          <a:xfrm>
            <a:off x="663378" y="2169103"/>
            <a:ext cx="3138794" cy="501291"/>
          </a:xfrm>
          <a:prstGeom prst="trapezoid">
            <a:avLst>
              <a:gd name="adj" fmla="val 22961"/>
            </a:avLst>
          </a:prstGeom>
          <a:gradFill flip="none" rotWithShape="1">
            <a:gsLst>
              <a:gs pos="0">
                <a:schemeClr val="bg1">
                  <a:alpha val="4000"/>
                </a:schemeClr>
              </a:gs>
              <a:gs pos="100000">
                <a:schemeClr val="accent4">
                  <a:lumMod val="20000"/>
                  <a:lumOff val="80000"/>
                </a:schemeClr>
              </a:gs>
            </a:gsLst>
            <a:lin ang="5400000" scaled="1"/>
            <a:tileRect/>
          </a:gradFill>
          <a:ln>
            <a:gradFill flip="none" rotWithShape="1">
              <a:gsLst>
                <a:gs pos="0">
                  <a:schemeClr val="accent1">
                    <a:lumMod val="5000"/>
                    <a:lumOff val="95000"/>
                    <a:alpha val="0"/>
                  </a:schemeClr>
                </a:gs>
                <a:gs pos="82000">
                  <a:schemeClr val="accent4">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1899979" y="2346819"/>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132" name="图片 131"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748498" y="2976217"/>
            <a:ext cx="445506" cy="342149"/>
          </a:xfrm>
          <a:prstGeom prst="rect">
            <a:avLst/>
          </a:prstGeom>
        </p:spPr>
      </p:pic>
      <p:sp>
        <p:nvSpPr>
          <p:cNvPr id="133" name="文本框 132"/>
          <p:cNvSpPr txBox="1"/>
          <p:nvPr/>
        </p:nvSpPr>
        <p:spPr bwMode="gray">
          <a:xfrm>
            <a:off x="579159" y="3304509"/>
            <a:ext cx="784189"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34" name="图片 14" descr="日志告警服务器-蓝.png"/>
          <p:cNvPicPr>
            <a:picLocks noChangeAspect="1"/>
          </p:cNvPicPr>
          <p:nvPr/>
        </p:nvPicPr>
        <p:blipFill>
          <a:blip r:embed="rId4" cstate="print"/>
          <a:stretch>
            <a:fillRect/>
          </a:stretch>
        </p:blipFill>
        <p:spPr bwMode="gray">
          <a:xfrm>
            <a:off x="1806652" y="3013844"/>
            <a:ext cx="445956" cy="278465"/>
          </a:xfrm>
          <a:prstGeom prst="rect">
            <a:avLst/>
          </a:prstGeom>
        </p:spPr>
      </p:pic>
      <p:sp>
        <p:nvSpPr>
          <p:cNvPr id="135" name="文本框 134"/>
          <p:cNvSpPr txBox="1"/>
          <p:nvPr/>
        </p:nvSpPr>
        <p:spPr bwMode="gray">
          <a:xfrm>
            <a:off x="1622030" y="3304509"/>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136" name="椭圆 135"/>
          <p:cNvSpPr/>
          <p:nvPr/>
        </p:nvSpPr>
        <p:spPr bwMode="gray">
          <a:xfrm>
            <a:off x="746427" y="171518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7" name="文本框 136"/>
          <p:cNvSpPr txBox="1"/>
          <p:nvPr/>
        </p:nvSpPr>
        <p:spPr bwMode="gray">
          <a:xfrm>
            <a:off x="748498" y="1796652"/>
            <a:ext cx="618630" cy="461665"/>
          </a:xfrm>
          <a:prstGeom prst="rect">
            <a:avLst/>
          </a:prstGeom>
          <a:noFill/>
        </p:spPr>
        <p:txBody>
          <a:bodyPr wrap="square" rtlCol="0">
            <a:spAutoFit/>
          </a:bodyPr>
          <a:lstStyle/>
          <a:p>
            <a:pPr algn="ctr" fontAlgn="ctr"/>
            <a:r>
              <a:rPr lang="en-US" sz="1200" dirty="0" err="1" smtClean="0">
                <a:latin typeface="Huawei Sans" panose="020C0503030203020204" pitchFamily="34" charset="0"/>
              </a:rPr>
              <a:t>Sales_Wired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0" name="椭圆 139"/>
          <p:cNvSpPr/>
          <p:nvPr/>
        </p:nvSpPr>
        <p:spPr bwMode="gray">
          <a:xfrm>
            <a:off x="4493856" y="171518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1" name="文本框 140"/>
          <p:cNvSpPr txBox="1"/>
          <p:nvPr/>
        </p:nvSpPr>
        <p:spPr bwMode="gray">
          <a:xfrm>
            <a:off x="4435549" y="1663960"/>
            <a:ext cx="766716"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RD</a:t>
            </a:r>
          </a:p>
          <a:p>
            <a:pPr algn="ctr" fontAlgn="ctr"/>
            <a:r>
              <a:rPr lang="en-US" sz="1200" dirty="0" smtClean="0">
                <a:latin typeface="Huawei Sans" panose="020C0503030203020204" pitchFamily="34" charset="0"/>
              </a:rPr>
              <a:t>security group</a:t>
            </a:r>
            <a:endParaRPr lang="en-US" sz="1200" dirty="0">
              <a:latin typeface="Huawei Sans" panose="020C0503030203020204" pitchFamily="34" charset="0"/>
            </a:endParaRPr>
          </a:p>
        </p:txBody>
      </p:sp>
      <p:sp>
        <p:nvSpPr>
          <p:cNvPr id="142" name="文本框 141"/>
          <p:cNvSpPr txBox="1"/>
          <p:nvPr/>
        </p:nvSpPr>
        <p:spPr bwMode="gray">
          <a:xfrm>
            <a:off x="1780792" y="1059903"/>
            <a:ext cx="3659976"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Security group-based policy control matrix</a:t>
            </a:r>
            <a:endParaRPr lang="en-US" altLang="zh-CN" sz="14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3" name="任意多边形 142"/>
          <p:cNvSpPr/>
          <p:nvPr/>
        </p:nvSpPr>
        <p:spPr bwMode="gray">
          <a:xfrm>
            <a:off x="2686015" y="2397778"/>
            <a:ext cx="390809" cy="52768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44" name="任意多边形 143"/>
          <p:cNvSpPr/>
          <p:nvPr/>
        </p:nvSpPr>
        <p:spPr bwMode="gray">
          <a:xfrm rot="19515453">
            <a:off x="5164225" y="2283915"/>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3851826253"/>
              </p:ext>
            </p:extLst>
          </p:nvPr>
        </p:nvGraphicFramePr>
        <p:xfrm>
          <a:off x="485156" y="4325883"/>
          <a:ext cx="8972353" cy="1755877"/>
        </p:xfrm>
        <a:graphic>
          <a:graphicData uri="http://schemas.openxmlformats.org/drawingml/2006/table">
            <a:tbl>
              <a:tblPr firstRow="1" bandRow="1"/>
              <a:tblGrid>
                <a:gridCol w="2230867"/>
                <a:gridCol w="1159291"/>
                <a:gridCol w="1271452"/>
                <a:gridCol w="1271451"/>
                <a:gridCol w="1506583"/>
                <a:gridCol w="792480"/>
                <a:gridCol w="740229"/>
              </a:tblGrid>
              <a:tr h="536677">
                <a:tc>
                  <a:txBody>
                    <a:bodyPr/>
                    <a:lstStyle/>
                    <a:p>
                      <a:pPr marL="0" algn="r" defTabSz="914034" rtl="0" eaLnBrk="1" fontAlgn="ctr" latinLnBrk="0" hangingPunct="1">
                        <a:lnSpc>
                          <a:spcPts val="1200"/>
                        </a:lnSpc>
                        <a:spcBef>
                          <a:spcPts val="400"/>
                        </a:spcBef>
                        <a:spcAft>
                          <a:spcPts val="400"/>
                        </a:spcAft>
                      </a:pPr>
                      <a:r>
                        <a:rPr lang="en-US" sz="1200" dirty="0" smtClean="0">
                          <a:latin typeface="Huawei Sans" panose="020C0503030203020204" pitchFamily="34" charset="0"/>
                        </a:rPr>
                        <a:t>         </a:t>
                      </a:r>
                      <a:r>
                        <a:rPr lang="en-US" sz="1200" b="1" dirty="0" smtClean="0">
                          <a:latin typeface="Huawei Sans" panose="020C0503030203020204" pitchFamily="34" charset="0"/>
                        </a:rPr>
                        <a:t>Destination Group</a:t>
                      </a:r>
                    </a:p>
                    <a:p>
                      <a:pPr marL="0" algn="l" defTabSz="914034" rtl="0" eaLnBrk="1" fontAlgn="ctr" latinLnBrk="0" hangingPunct="1">
                        <a:lnSpc>
                          <a:spcPts val="1200"/>
                        </a:lnSpc>
                        <a:spcBef>
                          <a:spcPts val="400"/>
                        </a:spcBef>
                        <a:spcAft>
                          <a:spcPts val="400"/>
                        </a:spcAft>
                      </a:pPr>
                      <a:r>
                        <a:rPr lang="en-US" sz="1200" b="1" dirty="0" smtClean="0">
                          <a:solidFill>
                            <a:schemeClr val="tx1"/>
                          </a:solidFill>
                          <a:latin typeface="Huawei Sans" panose="020C0503030203020204" pitchFamily="34" charset="0"/>
                        </a:rPr>
                        <a:t>Source Group</a:t>
                      </a:r>
                      <a:endParaRPr lang="en-US" altLang="zh-CN" sz="12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85000"/>
                      </a:schemeClr>
                    </a:solidFill>
                  </a:tcPr>
                </a:tc>
                <a:tc>
                  <a:txBody>
                    <a:bodyPr/>
                    <a:lstStyle/>
                    <a:p>
                      <a:pPr marL="0" algn="ctr">
                        <a:lnSpc>
                          <a:spcPts val="1200"/>
                        </a:lnSpc>
                        <a:spcBef>
                          <a:spcPts val="400"/>
                        </a:spcBef>
                        <a:spcAft>
                          <a:spcPts val="400"/>
                        </a:spcAft>
                      </a:pPr>
                      <a:r>
                        <a:rPr lang="en-US" sz="1200" b="1" dirty="0" err="1" smtClean="0">
                          <a:effectLst/>
                        </a:rPr>
                        <a:t>Sales_Wired</a:t>
                      </a:r>
                      <a:endParaRPr lang="zh-CN" sz="1200" b="1" dirty="0">
                        <a:effectLst/>
                        <a:latin typeface="Huawei Sans" panose="020C0503030203020204" pitchFamily="34" charset="0"/>
                        <a:ea typeface="方正兰亭黑简体" panose="02000000000000000000" pitchFamily="2"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lnSpc>
                          <a:spcPts val="1200"/>
                        </a:lnSpc>
                        <a:spcBef>
                          <a:spcPts val="400"/>
                        </a:spcBef>
                        <a:spcAft>
                          <a:spcPts val="400"/>
                        </a:spcAft>
                      </a:pPr>
                      <a:r>
                        <a:rPr lang="en-US" sz="1200" b="1" kern="1200" dirty="0" err="1" smtClean="0">
                          <a:solidFill>
                            <a:schemeClr val="tx1"/>
                          </a:solidFill>
                          <a:effectLst/>
                          <a:latin typeface="+mn-lt"/>
                          <a:ea typeface="+mn-ea"/>
                          <a:cs typeface="+mn-cs"/>
                        </a:rPr>
                        <a:t>Sales_Wireless</a:t>
                      </a:r>
                      <a:endParaRPr lang="zh-CN" sz="1200" b="1" kern="1200" dirty="0">
                        <a:solidFill>
                          <a:schemeClr val="tx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lnSpc>
                          <a:spcPts val="1200"/>
                        </a:lnSpc>
                        <a:spcBef>
                          <a:spcPts val="400"/>
                        </a:spcBef>
                        <a:spcAft>
                          <a:spcPts val="400"/>
                        </a:spcAft>
                      </a:pPr>
                      <a:r>
                        <a:rPr lang="en-US" sz="1200" b="1" kern="1200" dirty="0" smtClean="0">
                          <a:solidFill>
                            <a:schemeClr val="tx1"/>
                          </a:solidFill>
                          <a:effectLst/>
                          <a:latin typeface="+mn-lt"/>
                          <a:ea typeface="+mn-ea"/>
                          <a:cs typeface="+mn-cs"/>
                        </a:rPr>
                        <a:t>Market_Wired</a:t>
                      </a:r>
                      <a:endParaRPr lang="zh-CN" sz="1200" b="1" kern="1200" dirty="0">
                        <a:solidFill>
                          <a:schemeClr val="tx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lnSpc>
                          <a:spcPts val="1200"/>
                        </a:lnSpc>
                        <a:spcBef>
                          <a:spcPts val="400"/>
                        </a:spcBef>
                        <a:spcAft>
                          <a:spcPts val="400"/>
                        </a:spcAft>
                      </a:pPr>
                      <a:r>
                        <a:rPr lang="en-US" altLang="zh-CN" sz="1200" b="1" kern="1200" dirty="0" err="1" smtClean="0">
                          <a:solidFill>
                            <a:schemeClr val="tx1"/>
                          </a:solidFill>
                          <a:effectLst/>
                          <a:latin typeface="+mn-lt"/>
                          <a:ea typeface="+mn-ea"/>
                          <a:cs typeface="+mn-cs"/>
                        </a:rPr>
                        <a:t>Market_Wireless</a:t>
                      </a:r>
                      <a:endParaRPr lang="zh-CN" sz="1200" b="1" kern="1200" dirty="0">
                        <a:solidFill>
                          <a:schemeClr val="tx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ts val="1200"/>
                        </a:lnSpc>
                        <a:spcBef>
                          <a:spcPts val="400"/>
                        </a:spcBef>
                        <a:spcAft>
                          <a:spcPts val="400"/>
                        </a:spcAft>
                      </a:pPr>
                      <a:r>
                        <a:rPr lang="en-US" sz="1200" b="1" dirty="0" smtClean="0">
                          <a:solidFill>
                            <a:schemeClr val="tx1"/>
                          </a:solidFill>
                          <a:latin typeface="Huawei Sans" panose="020C0503030203020204" pitchFamily="34" charset="0"/>
                        </a:rPr>
                        <a:t>RD</a:t>
                      </a:r>
                      <a:endParaRPr lang="en-US" altLang="zh-CN" sz="1200" b="1"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ts val="1200"/>
                        </a:lnSpc>
                        <a:spcBef>
                          <a:spcPts val="400"/>
                        </a:spcBef>
                        <a:spcAft>
                          <a:spcPts val="400"/>
                        </a:spcAft>
                      </a:pPr>
                      <a:r>
                        <a:rPr lang="en-US" sz="1200" b="1" dirty="0" err="1" smtClean="0">
                          <a:solidFill>
                            <a:schemeClr val="tx1"/>
                          </a:solidFill>
                          <a:latin typeface="Huawei Sans" panose="020C0503030203020204" pitchFamily="34" charset="0"/>
                        </a:rPr>
                        <a:t>E_mail</a:t>
                      </a:r>
                      <a:endParaRPr lang="en-US" altLang="zh-CN" sz="1200" b="1"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7543">
                <a:tc>
                  <a:txBody>
                    <a:bodyPr/>
                    <a:lstStyle/>
                    <a:p>
                      <a:pPr marL="0" algn="ctr" fontAlgn="ctr" latinLnBrk="0">
                        <a:lnSpc>
                          <a:spcPts val="1200"/>
                        </a:lnSpc>
                        <a:spcBef>
                          <a:spcPts val="400"/>
                        </a:spcBef>
                        <a:spcAft>
                          <a:spcPts val="400"/>
                        </a:spcAft>
                      </a:pPr>
                      <a:r>
                        <a:rPr lang="en-US" sz="1200" b="1" dirty="0" err="1" smtClean="0">
                          <a:latin typeface="Huawei Sans" panose="020C0503030203020204" pitchFamily="34" charset="0"/>
                        </a:rPr>
                        <a:t>Sales_Wired</a:t>
                      </a:r>
                      <a:endParaRPr lang="en-US" altLang="zh-CN" sz="1200" b="1" dirty="0">
                        <a:effectLst/>
                        <a:latin typeface="Huawei Sans" panose="020C0503030203020204" pitchFamily="34" charset="0"/>
                        <a:ea typeface="方正兰亭黑简体" panose="02000000000000000000" pitchFamily="2" charset="-122"/>
                        <a:cs typeface="Arial" panose="020B0604020202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ts val="1200"/>
                        </a:lnSpc>
                        <a:spcBef>
                          <a:spcPts val="400"/>
                        </a:spcBef>
                        <a:spcAft>
                          <a:spcPts val="400"/>
                        </a:spcAft>
                      </a:pPr>
                      <a:r>
                        <a:rPr lang="en-US" dirty="0" smtClean="0">
                          <a:solidFill>
                            <a:schemeClr val="tx1"/>
                          </a:solidFill>
                          <a:effectLst/>
                          <a:latin typeface="Huawei Sans" panose="020C0503030203020204" pitchFamily="34" charset="0"/>
                          <a:ea typeface="+mn-ea"/>
                          <a:cs typeface="+mn-cs"/>
                        </a:rPr>
                        <a:t> </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7543">
                <a:tc>
                  <a:txBody>
                    <a:bodyPr/>
                    <a:lstStyle/>
                    <a:p>
                      <a:pPr marL="0" algn="ctr" defTabSz="914034" rtl="0" eaLnBrk="1" fontAlgn="ctr" latinLnBrk="0" hangingPunct="1">
                        <a:lnSpc>
                          <a:spcPts val="1200"/>
                        </a:lnSpc>
                        <a:spcBef>
                          <a:spcPts val="400"/>
                        </a:spcBef>
                        <a:spcAft>
                          <a:spcPts val="400"/>
                        </a:spcAft>
                      </a:pPr>
                      <a:r>
                        <a:rPr lang="en-US" sz="1200" b="1" dirty="0" err="1" smtClean="0">
                          <a:solidFill>
                            <a:schemeClr val="tx1"/>
                          </a:solidFill>
                          <a:latin typeface="Huawei Sans" panose="020C0503030203020204" pitchFamily="34" charset="0"/>
                        </a:rPr>
                        <a:t>Sales_Wireless</a:t>
                      </a:r>
                      <a:endParaRPr lang="en-US" altLang="zh-CN" sz="12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1254">
                <a:tc>
                  <a:txBody>
                    <a:bodyPr/>
                    <a:lstStyle/>
                    <a:p>
                      <a:pPr marL="0" marR="0" lvl="0" indent="0" algn="ctr" defTabSz="914034" rtl="0" eaLnBrk="1" fontAlgn="ctr" latinLnBrk="0" hangingPunct="1">
                        <a:lnSpc>
                          <a:spcPts val="1200"/>
                        </a:lnSpc>
                        <a:spcBef>
                          <a:spcPts val="400"/>
                        </a:spcBef>
                        <a:spcAft>
                          <a:spcPts val="400"/>
                        </a:spcAft>
                        <a:buClrTx/>
                        <a:buSzTx/>
                        <a:buFontTx/>
                        <a:buNone/>
                        <a:tabLst/>
                        <a:defRPr/>
                      </a:pPr>
                      <a:r>
                        <a:rPr lang="en-US" sz="1200" b="1" dirty="0" err="1" smtClean="0">
                          <a:solidFill>
                            <a:schemeClr val="tx1"/>
                          </a:solidFill>
                          <a:latin typeface="Huawei Sans" panose="020C0503030203020204" pitchFamily="34" charset="0"/>
                        </a:rPr>
                        <a:t>Market_Wired</a:t>
                      </a:r>
                      <a:endParaRPr lang="en-US" altLang="zh-CN" sz="1200" b="1" kern="1200" dirty="0" smtClean="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7543">
                <a:tc>
                  <a:txBody>
                    <a:bodyPr/>
                    <a:lstStyle/>
                    <a:p>
                      <a:pPr marL="0" algn="ctr" defTabSz="914034" rtl="0" eaLnBrk="1" fontAlgn="ctr" latinLnBrk="0" hangingPunct="1">
                        <a:lnSpc>
                          <a:spcPts val="1200"/>
                        </a:lnSpc>
                        <a:spcBef>
                          <a:spcPts val="400"/>
                        </a:spcBef>
                        <a:spcAft>
                          <a:spcPts val="400"/>
                        </a:spcAft>
                      </a:pPr>
                      <a:r>
                        <a:rPr lang="en-US" sz="1200" b="1" dirty="0" err="1" smtClean="0">
                          <a:solidFill>
                            <a:schemeClr val="tx1"/>
                          </a:solidFill>
                          <a:latin typeface="Huawei Sans" panose="020C0503030203020204" pitchFamily="34" charset="0"/>
                        </a:rPr>
                        <a:t>Market_Wireless</a:t>
                      </a:r>
                      <a:endParaRPr lang="en-US" altLang="zh-CN" sz="12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7543">
                <a:tc>
                  <a:txBody>
                    <a:bodyPr/>
                    <a:lstStyle/>
                    <a:p>
                      <a:pPr marL="0" algn="ctr" defTabSz="914034" rtl="0" eaLnBrk="1" fontAlgn="ctr" latinLnBrk="0" hangingPunct="1">
                        <a:lnSpc>
                          <a:spcPts val="1200"/>
                        </a:lnSpc>
                        <a:spcBef>
                          <a:spcPts val="400"/>
                        </a:spcBef>
                        <a:spcAft>
                          <a:spcPts val="400"/>
                        </a:spcAft>
                      </a:pPr>
                      <a:r>
                        <a:rPr lang="en-US" sz="1200" b="1" dirty="0" smtClean="0">
                          <a:solidFill>
                            <a:schemeClr val="tx1"/>
                          </a:solidFill>
                          <a:latin typeface="Huawei Sans" panose="020C0503030203020204" pitchFamily="34" charset="0"/>
                        </a:rPr>
                        <a:t>RD</a:t>
                      </a:r>
                      <a:endParaRPr lang="en-US" altLang="zh-CN" sz="1200" b="1"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lnSpc>
                          <a:spcPts val="1200"/>
                        </a:lnSpc>
                        <a:spcBef>
                          <a:spcPts val="400"/>
                        </a:spcBef>
                        <a:spcAft>
                          <a:spcPts val="400"/>
                        </a:spcAft>
                      </a:pPr>
                      <a:r>
                        <a:rPr lang="en-US" sz="1200" dirty="0" smtClean="0">
                          <a:solidFill>
                            <a:schemeClr val="tx1"/>
                          </a:solidFill>
                          <a:latin typeface="Huawei Sans" panose="020C0503030203020204" pitchFamily="34" charset="0"/>
                        </a:rPr>
                        <a:t>Deny</a:t>
                      </a:r>
                      <a:endParaRPr lang="en-US" altLang="zh-CN" sz="1200" kern="1200" dirty="0">
                        <a:solidFill>
                          <a:schemeClr val="tx1"/>
                        </a:solidFill>
                        <a:effectLst/>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9" name="椭圆 28"/>
          <p:cNvSpPr/>
          <p:nvPr/>
        </p:nvSpPr>
        <p:spPr bwMode="gray">
          <a:xfrm>
            <a:off x="1542293" y="171518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0" name="文本框 29"/>
          <p:cNvSpPr txBox="1"/>
          <p:nvPr/>
        </p:nvSpPr>
        <p:spPr bwMode="gray">
          <a:xfrm>
            <a:off x="1453527" y="1796652"/>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Sales_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1" name="椭圆 30"/>
          <p:cNvSpPr/>
          <p:nvPr/>
        </p:nvSpPr>
        <p:spPr bwMode="gray">
          <a:xfrm>
            <a:off x="2320750" y="171518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2" name="文本框 31"/>
          <p:cNvSpPr txBox="1"/>
          <p:nvPr/>
        </p:nvSpPr>
        <p:spPr bwMode="gray">
          <a:xfrm>
            <a:off x="2231984" y="1796652"/>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Wired</a:t>
            </a:r>
            <a:endParaRPr lang="en-US" sz="1200" dirty="0">
              <a:latin typeface="Huawei Sans" panose="020C0503030203020204" pitchFamily="34" charset="0"/>
            </a:endParaRPr>
          </a:p>
        </p:txBody>
      </p:sp>
      <p:sp>
        <p:nvSpPr>
          <p:cNvPr id="33" name="椭圆 32"/>
          <p:cNvSpPr/>
          <p:nvPr/>
        </p:nvSpPr>
        <p:spPr bwMode="gray">
          <a:xfrm>
            <a:off x="3105844" y="171518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4" name="文本框 33"/>
          <p:cNvSpPr txBox="1"/>
          <p:nvPr/>
        </p:nvSpPr>
        <p:spPr bwMode="gray">
          <a:xfrm>
            <a:off x="3017078" y="1796652"/>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5" name="图片 34"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2865256" y="2976217"/>
            <a:ext cx="445506" cy="342149"/>
          </a:xfrm>
          <a:prstGeom prst="rect">
            <a:avLst/>
          </a:prstGeom>
        </p:spPr>
      </p:pic>
      <p:sp>
        <p:nvSpPr>
          <p:cNvPr id="36" name="文本框 35"/>
          <p:cNvSpPr txBox="1"/>
          <p:nvPr/>
        </p:nvSpPr>
        <p:spPr bwMode="gray">
          <a:xfrm>
            <a:off x="2689503" y="3304509"/>
            <a:ext cx="79701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sz="1200" dirty="0">
              <a:latin typeface="Huawei Sans" panose="020C0503030203020204" pitchFamily="34" charset="0"/>
            </a:endParaRPr>
          </a:p>
        </p:txBody>
      </p:sp>
      <p:pic>
        <p:nvPicPr>
          <p:cNvPr id="37" name="图片 14" descr="日志告警服务器-蓝.png"/>
          <p:cNvPicPr>
            <a:picLocks noChangeAspect="1"/>
          </p:cNvPicPr>
          <p:nvPr/>
        </p:nvPicPr>
        <p:blipFill>
          <a:blip r:embed="rId4" cstate="print"/>
          <a:stretch>
            <a:fillRect/>
          </a:stretch>
        </p:blipFill>
        <p:spPr bwMode="gray">
          <a:xfrm>
            <a:off x="3999806" y="3013844"/>
            <a:ext cx="445956" cy="278465"/>
          </a:xfrm>
          <a:prstGeom prst="rect">
            <a:avLst/>
          </a:prstGeom>
        </p:spPr>
      </p:pic>
      <p:sp>
        <p:nvSpPr>
          <p:cNvPr id="38" name="文本框 37"/>
          <p:cNvSpPr txBox="1"/>
          <p:nvPr/>
        </p:nvSpPr>
        <p:spPr bwMode="gray">
          <a:xfrm>
            <a:off x="3828675" y="3304509"/>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39" name="文本框 38"/>
          <p:cNvSpPr txBox="1"/>
          <p:nvPr/>
        </p:nvSpPr>
        <p:spPr bwMode="gray">
          <a:xfrm>
            <a:off x="424193" y="4015814"/>
            <a:ext cx="2037737" cy="307777"/>
          </a:xfrm>
          <a:prstGeom prst="rect">
            <a:avLst/>
          </a:prstGeom>
          <a:noFill/>
        </p:spPr>
        <p:txBody>
          <a:bodyPr wrap="none" rtlCol="0">
            <a:spAutoFit/>
          </a:bodyPr>
          <a:lstStyle/>
          <a:p>
            <a:pPr fontAlgn="ctr"/>
            <a:r>
              <a:rPr lang="en-US" sz="1400" b="1" dirty="0" smtClean="0">
                <a:latin typeface="Huawei Sans" panose="020C0503030203020204" pitchFamily="34" charset="0"/>
              </a:rPr>
              <a:t>Policy control matrix:</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1926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VXLAN-based Virtualized Campus Network Deployment Plan</a:t>
            </a:r>
          </a:p>
          <a:p>
            <a:r>
              <a:rPr lang="en-US" altLang="zh-CN" b="1" dirty="0"/>
              <a:t>VXLAN-based Virtualized Campus Network Deployment Process and Guide</a:t>
            </a:r>
          </a:p>
          <a:p>
            <a:pPr lvl="1">
              <a:buSzPct val="60000"/>
              <a:buFont typeface="Wingdings" panose="05000000000000000000" pitchFamily="2" charset="2"/>
              <a:buChar char="n"/>
            </a:pPr>
            <a:r>
              <a:rPr lang="en-US" altLang="zh-CN" dirty="0"/>
              <a:t>Deployment Process</a:t>
            </a:r>
          </a:p>
          <a:p>
            <a:pPr lvl="1"/>
            <a:r>
              <a:rPr lang="en-US" altLang="zh-CN" dirty="0">
                <a:solidFill>
                  <a:schemeClr val="bg1">
                    <a:lumMod val="50000"/>
                  </a:schemeClr>
                </a:solidFill>
              </a:rPr>
              <a:t>Preparations for Deployment</a:t>
            </a:r>
          </a:p>
          <a:p>
            <a:pPr lvl="1"/>
            <a:r>
              <a:rPr lang="en-US" altLang="zh-CN" dirty="0">
                <a:solidFill>
                  <a:schemeClr val="bg1">
                    <a:lumMod val="50000"/>
                  </a:schemeClr>
                </a:solidFill>
              </a:rPr>
              <a:t>Deployment </a:t>
            </a:r>
            <a:r>
              <a:rPr lang="en-US" altLang="zh-CN" dirty="0" smtClean="0">
                <a:solidFill>
                  <a:schemeClr val="bg1">
                    <a:lumMod val="50000"/>
                  </a:schemeClr>
                </a:solidFill>
              </a:rPr>
              <a:t>Guide</a:t>
            </a:r>
            <a:endParaRPr lang="en-US" altLang="zh-CN" dirty="0">
              <a:solidFill>
                <a:schemeClr val="bg1">
                  <a:lumMod val="50000"/>
                </a:schemeClr>
              </a:solidFill>
            </a:endParaRPr>
          </a:p>
        </p:txBody>
      </p:sp>
    </p:spTree>
    <p:extLst>
      <p:ext uri="{BB962C8B-B14F-4D97-AF65-F5344CB8AC3E}">
        <p14:creationId xmlns:p14="http://schemas.microsoft.com/office/powerpoint/2010/main" val="12432207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Virtualized Campus Network Deployment Flowchart</a:t>
            </a:r>
            <a:endParaRPr lang="en-US" altLang="zh-CN" dirty="0"/>
          </a:p>
        </p:txBody>
      </p:sp>
      <p:sp>
        <p:nvSpPr>
          <p:cNvPr id="6" name="圆角矩形 5"/>
          <p:cNvSpPr/>
          <p:nvPr/>
        </p:nvSpPr>
        <p:spPr bwMode="gray">
          <a:xfrm>
            <a:off x="718261" y="1107085"/>
            <a:ext cx="571399" cy="564381"/>
          </a:xfrm>
          <a:prstGeom prst="roundRect">
            <a:avLst>
              <a:gd name="adj" fmla="val 50000"/>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rtlCol="0" anchor="ctr" anchorCtr="0">
            <a:noAutofit/>
          </a:bodyPr>
          <a:lstStyle/>
          <a:p>
            <a:pPr algn="ctr" fontAlgn="ctr"/>
            <a:r>
              <a:rPr lang="en-US" sz="1200" dirty="0" smtClean="0">
                <a:solidFill>
                  <a:schemeClr val="bg1"/>
                </a:solidFill>
                <a:latin typeface="Huawei Sans" panose="020C0503030203020204" pitchFamily="34" charset="0"/>
              </a:rPr>
              <a:t>Start</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7" name="圆角矩形 6"/>
          <p:cNvSpPr/>
          <p:nvPr/>
        </p:nvSpPr>
        <p:spPr bwMode="gray">
          <a:xfrm>
            <a:off x="1597293" y="1107085"/>
            <a:ext cx="1036986"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200" dirty="0" smtClean="0">
                <a:solidFill>
                  <a:schemeClr val="bg1"/>
                </a:solidFill>
                <a:latin typeface="Huawei Sans" panose="020C0503030203020204" pitchFamily="34" charset="0"/>
              </a:rPr>
              <a:t>Server and software installation</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9" name="圆角矩形 8"/>
          <p:cNvSpPr/>
          <p:nvPr/>
        </p:nvSpPr>
        <p:spPr bwMode="gray">
          <a:xfrm>
            <a:off x="4469463" y="1107085"/>
            <a:ext cx="1204283"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200" dirty="0" smtClean="0">
                <a:solidFill>
                  <a:schemeClr val="bg1"/>
                </a:solidFill>
                <a:latin typeface="Huawei Sans" panose="020C0503030203020204" pitchFamily="34" charset="0"/>
              </a:rPr>
              <a:t>License activation</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10" name="圆角矩形 9"/>
          <p:cNvSpPr/>
          <p:nvPr/>
        </p:nvSpPr>
        <p:spPr bwMode="gray">
          <a:xfrm>
            <a:off x="5981379" y="1107085"/>
            <a:ext cx="1426322"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200" dirty="0" smtClean="0">
                <a:solidFill>
                  <a:schemeClr val="bg1"/>
                </a:solidFill>
                <a:latin typeface="Huawei Sans" panose="020C0503030203020204" pitchFamily="34" charset="0"/>
              </a:rPr>
              <a:t>Site creation</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11" name="圆角矩形 10"/>
          <p:cNvSpPr/>
          <p:nvPr/>
        </p:nvSpPr>
        <p:spPr bwMode="gray">
          <a:xfrm>
            <a:off x="7715334" y="1107085"/>
            <a:ext cx="1313724"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200" dirty="0" smtClean="0">
                <a:solidFill>
                  <a:schemeClr val="bg1"/>
                </a:solidFill>
                <a:latin typeface="Huawei Sans" panose="020C0503030203020204" pitchFamily="34" charset="0"/>
              </a:rPr>
              <a:t>Basic network configurations</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12" name="圆角矩形 11"/>
          <p:cNvSpPr/>
          <p:nvPr/>
        </p:nvSpPr>
        <p:spPr bwMode="gray">
          <a:xfrm>
            <a:off x="9336691" y="1107085"/>
            <a:ext cx="1197784"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200" dirty="0" smtClean="0">
                <a:solidFill>
                  <a:schemeClr val="bg1"/>
                </a:solidFill>
                <a:latin typeface="Huawei Sans" panose="020C0503030203020204" pitchFamily="34" charset="0"/>
              </a:rPr>
              <a:t>Network service configurations</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14" name="圆角矩形 13"/>
          <p:cNvSpPr/>
          <p:nvPr/>
        </p:nvSpPr>
        <p:spPr bwMode="gray">
          <a:xfrm>
            <a:off x="10842109" y="1107085"/>
            <a:ext cx="571399" cy="564381"/>
          </a:xfrm>
          <a:prstGeom prst="roundRect">
            <a:avLst>
              <a:gd name="adj" fmla="val 50000"/>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rtlCol="0" anchor="ctr" anchorCtr="0">
            <a:noAutofit/>
          </a:bodyPr>
          <a:lstStyle/>
          <a:p>
            <a:pPr algn="ctr" fontAlgn="ctr"/>
            <a:r>
              <a:rPr lang="en-US" sz="1200" dirty="0" smtClean="0">
                <a:solidFill>
                  <a:schemeClr val="bg1"/>
                </a:solidFill>
                <a:latin typeface="Huawei Sans" panose="020C0503030203020204" pitchFamily="34" charset="0"/>
              </a:rPr>
              <a:t>End</a:t>
            </a:r>
            <a:endParaRPr lang="en-US" altLang="zh-CN" sz="1200" dirty="0">
              <a:solidFill>
                <a:schemeClr val="bg1"/>
              </a:solidFill>
              <a:latin typeface="Huawei Sans" panose="020C0503030203020204" pitchFamily="34" charset="0"/>
              <a:sym typeface="Huawei Sans" panose="020C0503030203020204" pitchFamily="34" charset="0"/>
            </a:endParaRPr>
          </a:p>
        </p:txBody>
      </p:sp>
      <p:cxnSp>
        <p:nvCxnSpPr>
          <p:cNvPr id="15" name="直接箭头连接符 14"/>
          <p:cNvCxnSpPr>
            <a:stCxn id="6" idx="3"/>
            <a:endCxn id="7" idx="1"/>
          </p:cNvCxnSpPr>
          <p:nvPr/>
        </p:nvCxnSpPr>
        <p:spPr bwMode="gray">
          <a:xfrm>
            <a:off x="1289660" y="1389276"/>
            <a:ext cx="307633"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7" idx="3"/>
            <a:endCxn id="67" idx="1"/>
          </p:cNvCxnSpPr>
          <p:nvPr/>
        </p:nvCxnSpPr>
        <p:spPr bwMode="gray">
          <a:xfrm>
            <a:off x="2634279" y="1389276"/>
            <a:ext cx="307633"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9" idx="3"/>
            <a:endCxn id="10" idx="1"/>
          </p:cNvCxnSpPr>
          <p:nvPr/>
        </p:nvCxnSpPr>
        <p:spPr bwMode="gray">
          <a:xfrm>
            <a:off x="5673746" y="1389276"/>
            <a:ext cx="307633"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0" idx="3"/>
            <a:endCxn id="11" idx="1"/>
          </p:cNvCxnSpPr>
          <p:nvPr/>
        </p:nvCxnSpPr>
        <p:spPr bwMode="gray">
          <a:xfrm>
            <a:off x="7407701" y="1389276"/>
            <a:ext cx="307633"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1" idx="3"/>
            <a:endCxn id="12" idx="1"/>
          </p:cNvCxnSpPr>
          <p:nvPr/>
        </p:nvCxnSpPr>
        <p:spPr bwMode="gray">
          <a:xfrm>
            <a:off x="9029058" y="1389276"/>
            <a:ext cx="307633"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12" idx="3"/>
            <a:endCxn id="14" idx="1"/>
          </p:cNvCxnSpPr>
          <p:nvPr/>
        </p:nvCxnSpPr>
        <p:spPr bwMode="gray">
          <a:xfrm>
            <a:off x="10534475" y="1389276"/>
            <a:ext cx="307634"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bwMode="gray">
          <a:xfrm>
            <a:off x="1558340" y="1841493"/>
            <a:ext cx="1036986"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1D1D1A"/>
                </a:solidFill>
                <a:latin typeface="Huawei Sans" panose="020C0503030203020204" pitchFamily="34" charset="0"/>
              </a:rPr>
              <a:t>Install servers.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1558340" y="2547908"/>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1D1D1A"/>
                </a:solidFill>
                <a:latin typeface="Huawei Sans" panose="020C0503030203020204" pitchFamily="34" charset="0"/>
              </a:rPr>
              <a:t>Connect cables.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1558340" y="3254323"/>
            <a:ext cx="1036986"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1D1D1A"/>
                </a:solidFill>
                <a:latin typeface="Huawei Sans" panose="020C0503030203020204" pitchFamily="34" charset="0"/>
              </a:rPr>
              <a:t>Power on servers.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1558340" y="3960738"/>
            <a:ext cx="1036986" cy="360000"/>
          </a:xfrm>
          <a:prstGeom prst="roundRect">
            <a:avLst>
              <a:gd name="adj" fmla="val 3958"/>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1D1D1A"/>
                </a:solidFill>
                <a:latin typeface="Huawei Sans" panose="020C0503030203020204" pitchFamily="34" charset="0"/>
              </a:rPr>
              <a:t>Install </a:t>
            </a:r>
            <a:r>
              <a:rPr lang="en-US" sz="1200" dirty="0" err="1" smtClean="0">
                <a:solidFill>
                  <a:srgbClr val="1D1D1A"/>
                </a:solidFill>
                <a:latin typeface="Huawei Sans" panose="020C0503030203020204" pitchFamily="34" charset="0"/>
              </a:rPr>
              <a:t>iMaster</a:t>
            </a:r>
            <a:r>
              <a:rPr lang="en-US" sz="1200" dirty="0" smtClean="0">
                <a:solidFill>
                  <a:srgbClr val="1D1D1A"/>
                </a:solidFill>
                <a:latin typeface="Huawei Sans" panose="020C0503030203020204" pitchFamily="34" charset="0"/>
              </a:rPr>
              <a:t> NCE-Campus.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bwMode="gray">
          <a:xfrm>
            <a:off x="4493302" y="1841493"/>
            <a:ext cx="1204283" cy="522428"/>
          </a:xfrm>
          <a:prstGeom prst="roundRect">
            <a:avLst>
              <a:gd name="adj" fmla="val 3958"/>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Obtain the ESN of </a:t>
            </a:r>
            <a:r>
              <a:rPr lang="en-US" sz="1200" dirty="0" err="1" smtClean="0">
                <a:solidFill>
                  <a:srgbClr val="1D1D1A"/>
                </a:solidFill>
                <a:latin typeface="Huawei Sans" panose="020C0503030203020204" pitchFamily="34" charset="0"/>
              </a:rPr>
              <a:t>iMaster</a:t>
            </a:r>
            <a:r>
              <a:rPr lang="en-US" sz="1200" dirty="0" smtClean="0">
                <a:solidFill>
                  <a:srgbClr val="1D1D1A"/>
                </a:solidFill>
                <a:latin typeface="Huawei Sans" panose="020C0503030203020204" pitchFamily="34" charset="0"/>
              </a:rPr>
              <a:t> NCE-Campus.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4493302" y="2547908"/>
            <a:ext cx="1204283" cy="522000"/>
          </a:xfrm>
          <a:prstGeom prst="roundRect">
            <a:avLst>
              <a:gd name="adj" fmla="val 8191"/>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Obtain licenses of </a:t>
            </a:r>
            <a:r>
              <a:rPr lang="en-US" sz="1200" dirty="0" err="1" smtClean="0">
                <a:solidFill>
                  <a:srgbClr val="1D1D1A"/>
                </a:solidFill>
                <a:latin typeface="Huawei Sans" panose="020C0503030203020204" pitchFamily="34" charset="0"/>
              </a:rPr>
              <a:t>iMaster</a:t>
            </a:r>
            <a:r>
              <a:rPr lang="en-US" sz="1200" dirty="0" smtClean="0">
                <a:solidFill>
                  <a:srgbClr val="1D1D1A"/>
                </a:solidFill>
                <a:latin typeface="Huawei Sans" panose="020C0503030203020204" pitchFamily="34" charset="0"/>
              </a:rPr>
              <a:t> NCE-Campus.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4493302" y="3254323"/>
            <a:ext cx="1204283"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Load licenses.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6046983" y="1841493"/>
            <a:ext cx="1426322"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Create an administrator.</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6046983" y="2547908"/>
            <a:ext cx="1426322"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Create sites.</a:t>
            </a:r>
            <a:endParaRPr lang="en-US" sz="1200" dirty="0">
              <a:solidFill>
                <a:srgbClr val="1D1D1A"/>
              </a:solidFill>
              <a:latin typeface="Huawei Sans" panose="020C0503030203020204" pitchFamily="34" charset="0"/>
            </a:endParaRPr>
          </a:p>
        </p:txBody>
      </p:sp>
      <p:sp>
        <p:nvSpPr>
          <p:cNvPr id="59" name="圆角矩形 58"/>
          <p:cNvSpPr/>
          <p:nvPr/>
        </p:nvSpPr>
        <p:spPr bwMode="gray">
          <a:xfrm>
            <a:off x="6046983" y="3254323"/>
            <a:ext cx="1426322"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Add devices, stacks, or AC groups.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6046983" y="3960738"/>
            <a:ext cx="1426322" cy="360000"/>
          </a:xfrm>
          <a:prstGeom prst="roundRect">
            <a:avLst>
              <a:gd name="adj" fmla="val 395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device management.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6046983" y="4667154"/>
            <a:ext cx="1426322"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physical links.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7763917" y="1841493"/>
            <a:ext cx="1313724" cy="360000"/>
          </a:xfrm>
          <a:prstGeom prst="roundRect">
            <a:avLst>
              <a:gd name="adj" fmla="val 5369"/>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network resources.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gray">
          <a:xfrm>
            <a:off x="7763917" y="3254323"/>
            <a:ext cx="1313724"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 fabric.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7763917" y="3960738"/>
            <a:ext cx="1313724"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virtual networks.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64"/>
          <p:cNvSpPr/>
          <p:nvPr/>
        </p:nvSpPr>
        <p:spPr bwMode="gray">
          <a:xfrm>
            <a:off x="7763917" y="4667153"/>
            <a:ext cx="1313724" cy="360000"/>
          </a:xfrm>
          <a:prstGeom prst="roundRect">
            <a:avLst>
              <a:gd name="adj" fmla="val 395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the WLAN.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65"/>
          <p:cNvSpPr/>
          <p:nvPr/>
        </p:nvSpPr>
        <p:spPr bwMode="gray">
          <a:xfrm>
            <a:off x="7763917" y="5373569"/>
            <a:ext cx="1313724"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the egress network.</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9373730" y="1841493"/>
            <a:ext cx="1197784" cy="360000"/>
          </a:xfrm>
          <a:prstGeom prst="roundRect">
            <a:avLst>
              <a:gd name="adj" fmla="val 5369"/>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access control.</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圆角矩形 68"/>
          <p:cNvSpPr/>
          <p:nvPr/>
        </p:nvSpPr>
        <p:spPr bwMode="gray">
          <a:xfrm>
            <a:off x="9373730" y="2547908"/>
            <a:ext cx="1197784"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security services.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9373730" y="3254323"/>
            <a:ext cx="1197784"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t>
            </a:r>
            <a:r>
              <a:rPr lang="en-US" sz="1200" dirty="0" err="1" smtClean="0">
                <a:solidFill>
                  <a:srgbClr val="1D1D1A"/>
                </a:solidFill>
                <a:latin typeface="Huawei Sans" panose="020C0503030203020204" pitchFamily="34" charset="0"/>
              </a:rPr>
              <a:t>QoS</a:t>
            </a:r>
            <a:r>
              <a:rPr lang="en-US" sz="1200" dirty="0" smtClean="0">
                <a:solidFill>
                  <a:srgbClr val="1D1D1A"/>
                </a:solidFill>
                <a:latin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9373730" y="3960738"/>
            <a:ext cx="1197784" cy="360000"/>
          </a:xfrm>
          <a:prstGeom prst="roundRect">
            <a:avLst>
              <a:gd name="adj" fmla="val 3958"/>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O&amp;M management.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圆角矩形 72"/>
          <p:cNvSpPr/>
          <p:nvPr/>
        </p:nvSpPr>
        <p:spPr bwMode="gray">
          <a:xfrm>
            <a:off x="1493189" y="1714066"/>
            <a:ext cx="1167288"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79" name="圆角矩形 78"/>
          <p:cNvSpPr/>
          <p:nvPr/>
        </p:nvSpPr>
        <p:spPr bwMode="gray">
          <a:xfrm>
            <a:off x="4378970" y="1714066"/>
            <a:ext cx="1405054"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0" name="圆角矩形 79"/>
          <p:cNvSpPr/>
          <p:nvPr/>
        </p:nvSpPr>
        <p:spPr bwMode="gray">
          <a:xfrm>
            <a:off x="5890661" y="1714066"/>
            <a:ext cx="1664110"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1" name="圆角矩形 80"/>
          <p:cNvSpPr/>
          <p:nvPr/>
        </p:nvSpPr>
        <p:spPr bwMode="gray">
          <a:xfrm>
            <a:off x="7629627" y="1714067"/>
            <a:ext cx="1532740" cy="4136784"/>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2" name="圆角矩形 81"/>
          <p:cNvSpPr/>
          <p:nvPr/>
        </p:nvSpPr>
        <p:spPr bwMode="gray">
          <a:xfrm>
            <a:off x="9260483" y="1714066"/>
            <a:ext cx="1397471"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67" name="圆角矩形 66"/>
          <p:cNvSpPr/>
          <p:nvPr/>
        </p:nvSpPr>
        <p:spPr bwMode="gray">
          <a:xfrm>
            <a:off x="2941912" y="1107085"/>
            <a:ext cx="1219918" cy="564381"/>
          </a:xfrm>
          <a:prstGeom prst="roundRect">
            <a:avLst>
              <a:gd name="adj" fmla="val 18069"/>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chorCtr="0">
            <a:noAutofit/>
          </a:bodyPr>
          <a:lstStyle/>
          <a:p>
            <a:pPr algn="ctr" fontAlgn="ctr"/>
            <a:r>
              <a:rPr lang="en-US" sz="1200" dirty="0" smtClean="0">
                <a:solidFill>
                  <a:schemeClr val="bg1"/>
                </a:solidFill>
                <a:latin typeface="Huawei Sans" panose="020C0503030203020204" pitchFamily="34" charset="0"/>
              </a:rPr>
              <a:t>Network device installation</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72" name="圆角矩形 71"/>
          <p:cNvSpPr/>
          <p:nvPr/>
        </p:nvSpPr>
        <p:spPr bwMode="gray">
          <a:xfrm>
            <a:off x="2945579" y="1841493"/>
            <a:ext cx="1219918" cy="360000"/>
          </a:xfrm>
          <a:prstGeom prst="roundRect">
            <a:avLst>
              <a:gd name="adj" fmla="val 5369"/>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1D1D1A"/>
                </a:solidFill>
                <a:latin typeface="Huawei Sans" panose="020C0503030203020204" pitchFamily="34" charset="0"/>
              </a:rPr>
              <a:t>Install network devices.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2945579" y="2547908"/>
            <a:ext cx="1219918"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1D1D1A"/>
                </a:solidFill>
                <a:latin typeface="Huawei Sans" panose="020C0503030203020204" pitchFamily="34" charset="0"/>
              </a:rPr>
              <a:t>Connect cables.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p:nvPr/>
        </p:nvSpPr>
        <p:spPr bwMode="gray">
          <a:xfrm>
            <a:off x="2945579" y="3254323"/>
            <a:ext cx="1219918" cy="360000"/>
          </a:xfrm>
          <a:prstGeom prst="roundRect">
            <a:avLst>
              <a:gd name="adj" fmla="val 678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1D1D1A"/>
                </a:solidFill>
                <a:latin typeface="Huawei Sans" panose="020C0503030203020204" pitchFamily="34" charset="0"/>
              </a:rPr>
              <a:t>Power on devices.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箭头连接符 84"/>
          <p:cNvCxnSpPr>
            <a:stCxn id="67" idx="3"/>
          </p:cNvCxnSpPr>
          <p:nvPr/>
        </p:nvCxnSpPr>
        <p:spPr bwMode="gray">
          <a:xfrm>
            <a:off x="4161830" y="1389276"/>
            <a:ext cx="446326"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86" name="圆角矩形 85"/>
          <p:cNvSpPr/>
          <p:nvPr/>
        </p:nvSpPr>
        <p:spPr bwMode="gray">
          <a:xfrm>
            <a:off x="2880428" y="1714066"/>
            <a:ext cx="1373206" cy="4136785"/>
          </a:xfrm>
          <a:prstGeom prst="roundRect">
            <a:avLst>
              <a:gd name="adj" fmla="val 214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3" name="圆角矩形 52"/>
          <p:cNvSpPr/>
          <p:nvPr/>
        </p:nvSpPr>
        <p:spPr bwMode="gray">
          <a:xfrm>
            <a:off x="7763917" y="2547908"/>
            <a:ext cx="1313724" cy="360000"/>
          </a:xfrm>
          <a:prstGeom prst="roundRect">
            <a:avLst>
              <a:gd name="adj" fmla="val 678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the underlay network.</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187381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VXLAN-based Virtualized Campus Network Deployment Plan</a:t>
            </a:r>
          </a:p>
          <a:p>
            <a:r>
              <a:rPr lang="en-US" altLang="zh-CN" b="1" dirty="0"/>
              <a:t>VXLAN-based Virtualized Campus Network Deployment Process and Guide</a:t>
            </a:r>
          </a:p>
          <a:p>
            <a:pPr lvl="1"/>
            <a:r>
              <a:rPr lang="en-US" altLang="zh-CN" dirty="0">
                <a:solidFill>
                  <a:schemeClr val="bg1">
                    <a:lumMod val="50000"/>
                  </a:schemeClr>
                </a:solidFill>
              </a:rPr>
              <a:t>Deployment Process</a:t>
            </a:r>
          </a:p>
          <a:p>
            <a:pPr lvl="1">
              <a:buSzPct val="60000"/>
              <a:buFont typeface="Wingdings" panose="05000000000000000000" pitchFamily="2" charset="2"/>
              <a:buChar char="n"/>
            </a:pPr>
            <a:r>
              <a:rPr lang="en-US" altLang="zh-CN" dirty="0"/>
              <a:t>Preparations for Deployment</a:t>
            </a:r>
          </a:p>
          <a:p>
            <a:pPr lvl="1"/>
            <a:r>
              <a:rPr lang="en-US" altLang="zh-CN" dirty="0">
                <a:solidFill>
                  <a:schemeClr val="bg1">
                    <a:lumMod val="50000"/>
                  </a:schemeClr>
                </a:solidFill>
              </a:rPr>
              <a:t>Deployment </a:t>
            </a:r>
            <a:r>
              <a:rPr lang="en-US" altLang="zh-CN" dirty="0" smtClean="0">
                <a:solidFill>
                  <a:schemeClr val="bg1">
                    <a:lumMod val="50000"/>
                  </a:schemeClr>
                </a:solidFill>
              </a:rPr>
              <a:t>Guide</a:t>
            </a:r>
            <a:endParaRPr lang="en-US" altLang="zh-CN" dirty="0">
              <a:solidFill>
                <a:schemeClr val="bg1">
                  <a:lumMod val="50000"/>
                </a:schemeClr>
              </a:solidFill>
            </a:endParaRPr>
          </a:p>
        </p:txBody>
      </p:sp>
    </p:spTree>
    <p:extLst>
      <p:ext uri="{BB962C8B-B14F-4D97-AF65-F5344CB8AC3E}">
        <p14:creationId xmlns:p14="http://schemas.microsoft.com/office/powerpoint/2010/main" val="6161307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Installing Servers and Software (1)</a:t>
            </a:r>
            <a:endParaRPr lang="en-US" altLang="zh-CN" dirty="0"/>
          </a:p>
        </p:txBody>
      </p:sp>
      <p:sp>
        <p:nvSpPr>
          <p:cNvPr id="3" name="圆角矩形 75"/>
          <p:cNvSpPr/>
          <p:nvPr/>
        </p:nvSpPr>
        <p:spPr bwMode="gray">
          <a:xfrm>
            <a:off x="661748" y="1158045"/>
            <a:ext cx="532190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Installing </a:t>
            </a:r>
            <a:r>
              <a:rPr lang="en-US" sz="1600" dirty="0" err="1" smtClean="0">
                <a:solidFill>
                  <a:srgbClr val="30B5C5"/>
                </a:solidFill>
                <a:latin typeface="Huawei Sans" panose="020C0503030203020204" pitchFamily="34" charset="0"/>
              </a:rPr>
              <a:t>iMaster</a:t>
            </a:r>
            <a:r>
              <a:rPr lang="en-US" sz="1600" dirty="0" smtClean="0">
                <a:solidFill>
                  <a:srgbClr val="30B5C5"/>
                </a:solidFill>
                <a:latin typeface="Huawei Sans" panose="020C0503030203020204" pitchFamily="34" charset="0"/>
              </a:rPr>
              <a:t> NCE-Campus</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4" name="圆角矩形 75"/>
          <p:cNvSpPr/>
          <p:nvPr/>
        </p:nvSpPr>
        <p:spPr bwMode="gray">
          <a:xfrm>
            <a:off x="661748" y="1562003"/>
            <a:ext cx="5321909" cy="4381597"/>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 name="圆角矩形 75"/>
          <p:cNvSpPr/>
          <p:nvPr/>
        </p:nvSpPr>
        <p:spPr bwMode="gray">
          <a:xfrm>
            <a:off x="6060140" y="1158045"/>
            <a:ext cx="532190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Installing </a:t>
            </a:r>
            <a:r>
              <a:rPr lang="en-US" sz="1600" dirty="0" err="1" smtClean="0">
                <a:solidFill>
                  <a:srgbClr val="30B5C5"/>
                </a:solidFill>
                <a:latin typeface="Huawei Sans" panose="020C0503030203020204" pitchFamily="34" charset="0"/>
              </a:rPr>
              <a:t>iMaster</a:t>
            </a:r>
            <a:r>
              <a:rPr lang="en-US" sz="1600" dirty="0" smtClean="0">
                <a:solidFill>
                  <a:srgbClr val="30B5C5"/>
                </a:solidFill>
                <a:latin typeface="Huawei Sans" panose="020C0503030203020204" pitchFamily="34" charset="0"/>
              </a:rPr>
              <a:t> NCE-</a:t>
            </a:r>
            <a:r>
              <a:rPr lang="en-US" sz="1600" dirty="0" err="1" smtClean="0">
                <a:solidFill>
                  <a:srgbClr val="30B5C5"/>
                </a:solidFill>
                <a:latin typeface="Huawei Sans" panose="020C0503030203020204" pitchFamily="34" charset="0"/>
              </a:rPr>
              <a:t>CampusInsight</a:t>
            </a:r>
            <a:endParaRPr lang="en-US" sz="1600" dirty="0">
              <a:solidFill>
                <a:srgbClr val="30B5C5"/>
              </a:solidFill>
              <a:latin typeface="Huawei Sans" panose="020C0503030203020204" pitchFamily="34" charset="0"/>
            </a:endParaRPr>
          </a:p>
        </p:txBody>
      </p:sp>
      <p:sp>
        <p:nvSpPr>
          <p:cNvPr id="6" name="圆角矩形 75"/>
          <p:cNvSpPr/>
          <p:nvPr/>
        </p:nvSpPr>
        <p:spPr bwMode="gray">
          <a:xfrm>
            <a:off x="6060140" y="1562003"/>
            <a:ext cx="5321909" cy="4381597"/>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 name="矩形 12"/>
          <p:cNvSpPr/>
          <p:nvPr/>
        </p:nvSpPr>
        <p:spPr bwMode="gray">
          <a:xfrm>
            <a:off x="788678" y="3066477"/>
            <a:ext cx="5068048" cy="2913618"/>
          </a:xfrm>
          <a:prstGeom prst="rect">
            <a:avLst/>
          </a:prstGeom>
        </p:spPr>
        <p:txBody>
          <a:bodyPr wrap="square">
            <a:spAutoFit/>
          </a:bodyPr>
          <a:lstStyle/>
          <a:p>
            <a:pPr marL="271463" indent="-271463" fontAlgn="ctr">
              <a:lnSpc>
                <a:spcPts val="2600"/>
              </a:lnSpc>
              <a:spcAft>
                <a:spcPts val="600"/>
              </a:spcAft>
              <a:buFont typeface="Arial" panose="020B0604020202020204" pitchFamily="34" charset="0"/>
              <a:buChar char="•"/>
            </a:pP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can be deployed in the on-premises scenario, Huawei public cloud scenario, and MSP-owned cloud scenario.</a:t>
            </a:r>
          </a:p>
          <a:p>
            <a:pPr marL="271463" indent="-271463"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Large- and medium-sized campuses typically adopt the on-premises deployment mode, in which enterprises install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by themselves.</a:t>
            </a:r>
            <a:endParaRPr lang="en-US" altLang="zh-CN" sz="14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F</a:t>
            </a:r>
            <a:r>
              <a:rPr lang="en-US" altLang="zh-CN" sz="1400" dirty="0" smtClean="0">
                <a:latin typeface="Huawei Sans" panose="020C0503030203020204" pitchFamily="34" charset="0"/>
              </a:rPr>
              <a:t>or more information, see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Product Documentation.</a:t>
            </a:r>
            <a:endParaRPr lang="en-US" altLang="zh-CN" sz="1400" dirty="0">
              <a:latin typeface="Huawei Sans" panose="020C0503030203020204" pitchFamily="34" charset="0"/>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89407" y="2031918"/>
            <a:ext cx="1266590" cy="720000"/>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8224" y="2031918"/>
            <a:ext cx="1080861" cy="792000"/>
          </a:xfrm>
          <a:prstGeom prst="rect">
            <a:avLst/>
          </a:prstGeom>
        </p:spPr>
      </p:pic>
      <p:sp>
        <p:nvSpPr>
          <p:cNvPr id="18" name="矩形 17"/>
          <p:cNvSpPr/>
          <p:nvPr/>
        </p:nvSpPr>
        <p:spPr bwMode="gray">
          <a:xfrm>
            <a:off x="6187070" y="3066477"/>
            <a:ext cx="5068048" cy="2580194"/>
          </a:xfrm>
          <a:prstGeom prst="rect">
            <a:avLst/>
          </a:prstGeom>
        </p:spPr>
        <p:txBody>
          <a:bodyPr wrap="square">
            <a:spAutoFit/>
          </a:bodyPr>
          <a:lstStyle/>
          <a:p>
            <a:pPr marL="271463" indent="-271463" fontAlgn="ctr">
              <a:lnSpc>
                <a:spcPts val="2600"/>
              </a:lnSpc>
              <a:spcAft>
                <a:spcPts val="600"/>
              </a:spcAft>
              <a:buFont typeface="Arial" panose="020B0604020202020204" pitchFamily="34" charset="0"/>
              <a:buChar char="•"/>
            </a:pP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r>
              <a:rPr lang="en-US" sz="1400" dirty="0" err="1" smtClean="0">
                <a:latin typeface="Huawei Sans" panose="020C0503030203020204" pitchFamily="34" charset="0"/>
              </a:rPr>
              <a:t>CampusInsight</a:t>
            </a:r>
            <a:r>
              <a:rPr lang="en-US" sz="1400" dirty="0" smtClean="0">
                <a:latin typeface="Huawei Sans" panose="020C0503030203020204" pitchFamily="34" charset="0"/>
              </a:rPr>
              <a:t> can be deployed independently or integrated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It is recommended that </a:t>
            </a: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r>
              <a:rPr lang="en-US" sz="1400" dirty="0" err="1" smtClean="0">
                <a:latin typeface="Huawei Sans" panose="020C0503030203020204" pitchFamily="34" charset="0"/>
              </a:rPr>
              <a:t>CampusInsight</a:t>
            </a:r>
            <a:r>
              <a:rPr lang="en-US" sz="1400" dirty="0" smtClean="0">
                <a:latin typeface="Huawei Sans" panose="020C0503030203020204" pitchFamily="34" charset="0"/>
              </a:rPr>
              <a:t> be integrated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in the </a:t>
            </a:r>
            <a:r>
              <a:rPr lang="en-US" sz="1400" dirty="0" err="1" smtClean="0">
                <a:latin typeface="Huawei Sans" panose="020C0503030203020204" pitchFamily="34" charset="0"/>
              </a:rPr>
              <a:t>CloudCampus</a:t>
            </a:r>
            <a:r>
              <a:rPr lang="en-US" sz="1400" dirty="0" smtClean="0">
                <a:latin typeface="Huawei Sans" panose="020C0503030203020204" pitchFamily="34" charset="0"/>
              </a:rPr>
              <a:t> Solution.</a:t>
            </a:r>
            <a:endParaRPr lang="en-US" altLang="zh-CN" sz="14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altLang="zh-CN" sz="1400" dirty="0">
                <a:latin typeface="Huawei Sans" panose="020C0503030203020204" pitchFamily="34" charset="0"/>
              </a:rPr>
              <a:t>For more information, see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a:t>
            </a:r>
            <a:r>
              <a:rPr lang="en-US" sz="1400" dirty="0" err="1" smtClean="0">
                <a:latin typeface="Huawei Sans" panose="020C0503030203020204" pitchFamily="34" charset="0"/>
              </a:rPr>
              <a:t>CampusInsight</a:t>
            </a:r>
            <a:r>
              <a:rPr lang="en-US" sz="1400" dirty="0" smtClean="0">
                <a:latin typeface="Huawei Sans" panose="020C0503030203020204" pitchFamily="34" charset="0"/>
              </a:rPr>
              <a:t> Product Documentation.</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8389546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Installing Servers and Software (2)</a:t>
            </a:r>
            <a:endParaRPr lang="en-US" altLang="zh-CN" dirty="0"/>
          </a:p>
        </p:txBody>
      </p:sp>
      <p:sp>
        <p:nvSpPr>
          <p:cNvPr id="5" name="圆角矩形 75"/>
          <p:cNvSpPr/>
          <p:nvPr/>
        </p:nvSpPr>
        <p:spPr bwMode="gray">
          <a:xfrm>
            <a:off x="731839" y="1361245"/>
            <a:ext cx="1072669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Installing the </a:t>
            </a:r>
            <a:r>
              <a:rPr lang="en-US" sz="1600" dirty="0" err="1" smtClean="0">
                <a:solidFill>
                  <a:srgbClr val="30B5C5"/>
                </a:solidFill>
                <a:latin typeface="Huawei Sans" panose="020C0503030203020204" pitchFamily="34" charset="0"/>
              </a:rPr>
              <a:t>CloudCampus</a:t>
            </a:r>
            <a:r>
              <a:rPr lang="en-US" sz="1600" dirty="0" smtClean="0">
                <a:solidFill>
                  <a:srgbClr val="30B5C5"/>
                </a:solidFill>
                <a:latin typeface="Huawei Sans" panose="020C0503030203020204" pitchFamily="34" charset="0"/>
              </a:rPr>
              <a:t> APP</a:t>
            </a:r>
            <a:endParaRPr lang="en-US" sz="1600" dirty="0">
              <a:solidFill>
                <a:srgbClr val="30B5C5"/>
              </a:solidFill>
              <a:latin typeface="Huawei Sans" panose="020C0503030203020204" pitchFamily="34" charset="0"/>
            </a:endParaRPr>
          </a:p>
        </p:txBody>
      </p:sp>
      <p:sp>
        <p:nvSpPr>
          <p:cNvPr id="6" name="圆角矩形 75"/>
          <p:cNvSpPr/>
          <p:nvPr/>
        </p:nvSpPr>
        <p:spPr bwMode="gray">
          <a:xfrm>
            <a:off x="731839" y="1765204"/>
            <a:ext cx="10726694" cy="3825106"/>
          </a:xfrm>
          <a:prstGeom prst="roundRect">
            <a:avLst>
              <a:gd name="adj" fmla="val 7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1" name="矩形 10"/>
          <p:cNvSpPr/>
          <p:nvPr/>
        </p:nvSpPr>
        <p:spPr bwMode="gray">
          <a:xfrm>
            <a:off x="3564663" y="1833711"/>
            <a:ext cx="7774144" cy="3734356"/>
          </a:xfrm>
          <a:prstGeom prst="rect">
            <a:avLst/>
          </a:prstGeom>
        </p:spPr>
        <p:txBody>
          <a:bodyPr wrap="square">
            <a:spAutoFit/>
          </a:bodyPr>
          <a:lstStyle/>
          <a:p>
            <a:pPr marL="271463" indent="-271463"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rPr>
              <a:t>When installing APs, upload information about their actual installation locations to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for efficient O&amp;M and value-added services based on terminal locations.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 can record and upload AP information.</a:t>
            </a:r>
            <a:endParaRPr lang="en-US" altLang="zh-CN" sz="1600" dirty="0" smtClean="0">
              <a:latin typeface="Huawei Sans" panose="020C0503030203020204" pitchFamily="34" charset="0"/>
            </a:endParaRPr>
          </a:p>
          <a:p>
            <a:pPr marL="271463" indent="-271463"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rPr>
              <a:t>In addition to the deployment function,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 also provides the Wi-Fi experience testing, speed testing, and video testing.</a:t>
            </a:r>
          </a:p>
          <a:p>
            <a:pPr marL="271463" indent="-271463"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rPr>
              <a:t>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 can be obtained in either of the following methods:</a:t>
            </a:r>
          </a:p>
          <a:p>
            <a:pPr marL="539750" indent="-268288" fontAlgn="ctr">
              <a:lnSpc>
                <a:spcPts val="2600"/>
              </a:lnSpc>
              <a:spcAft>
                <a:spcPts val="600"/>
              </a:spcAft>
              <a:buFont typeface="Huawei Sans" panose="020C0503030203020204" pitchFamily="34" charset="0"/>
              <a:buChar char="▫"/>
            </a:pPr>
            <a:r>
              <a:rPr lang="en-US" sz="1600" dirty="0" smtClean="0">
                <a:latin typeface="Huawei Sans" panose="020C0503030203020204" pitchFamily="34" charset="0"/>
              </a:rPr>
              <a:t>Android system: Search for </a:t>
            </a:r>
            <a:r>
              <a:rPr lang="en-US" sz="1600" b="1" dirty="0" err="1" smtClean="0">
                <a:latin typeface="Huawei Sans" panose="020C0503030203020204" pitchFamily="34" charset="0"/>
              </a:rPr>
              <a:t>CloudCampus</a:t>
            </a:r>
            <a:r>
              <a:rPr lang="en-US" sz="1600" dirty="0" smtClean="0">
                <a:latin typeface="Huawei Sans" panose="020C0503030203020204" pitchFamily="34" charset="0"/>
              </a:rPr>
              <a:t> on Huawei </a:t>
            </a:r>
            <a:r>
              <a:rPr lang="en-US" sz="1600" dirty="0" err="1" smtClean="0">
                <a:latin typeface="Huawei Sans" panose="020C0503030203020204" pitchFamily="34" charset="0"/>
              </a:rPr>
              <a:t>AppGallery</a:t>
            </a:r>
            <a:r>
              <a:rPr lang="en-US" sz="1600" dirty="0" smtClean="0">
                <a:latin typeface="Huawei Sans" panose="020C0503030203020204" pitchFamily="34" charset="0"/>
              </a:rPr>
              <a:t> and install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a:t>
            </a:r>
          </a:p>
          <a:p>
            <a:pPr marL="539750" indent="-268288" fontAlgn="ctr">
              <a:lnSpc>
                <a:spcPts val="2600"/>
              </a:lnSpc>
              <a:spcAft>
                <a:spcPts val="600"/>
              </a:spcAft>
              <a:buFont typeface="Huawei Sans" panose="020C0503030203020204" pitchFamily="34" charset="0"/>
              <a:buChar char="▫"/>
            </a:pPr>
            <a:r>
              <a:rPr lang="en-US" sz="1600" dirty="0" smtClean="0">
                <a:latin typeface="Huawei Sans" panose="020C0503030203020204" pitchFamily="34" charset="0"/>
              </a:rPr>
              <a:t>Scan the QR code to download the </a:t>
            </a:r>
            <a:r>
              <a:rPr lang="en-US" sz="1600" dirty="0" err="1" smtClean="0">
                <a:latin typeface="Huawei Sans" panose="020C0503030203020204" pitchFamily="34" charset="0"/>
              </a:rPr>
              <a:t>CloudCampus</a:t>
            </a:r>
            <a:r>
              <a:rPr lang="en-US" sz="1600" dirty="0" smtClean="0">
                <a:latin typeface="Huawei Sans" panose="020C0503030203020204" pitchFamily="34" charset="0"/>
              </a:rPr>
              <a:t> APP.</a:t>
            </a:r>
            <a:endParaRPr lang="en-US" sz="1600" dirty="0">
              <a:latin typeface="Huawei Sans" panose="020C0503030203020204" pitchFamily="34" charset="0"/>
            </a:endParaRPr>
          </a:p>
        </p:txBody>
      </p:sp>
      <p:pic>
        <p:nvPicPr>
          <p:cNvPr id="3074" name="Picture 2" descr="http://127.0.0.1:7890/pages/AZJ0520J/02/AZJ0520J/02/resources/images/zh-cn_image_019339546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124904" y="2644645"/>
            <a:ext cx="2046695" cy="2046695"/>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bwMode="gray">
          <a:xfrm>
            <a:off x="1266439" y="4731409"/>
            <a:ext cx="1763624" cy="307777"/>
          </a:xfrm>
          <a:prstGeom prst="rect">
            <a:avLst/>
          </a:prstGeom>
        </p:spPr>
        <p:txBody>
          <a:bodyPr wrap="none">
            <a:spAutoFit/>
          </a:bodyPr>
          <a:lstStyle/>
          <a:p>
            <a:pPr algn="ctr" fontAlgn="ctr"/>
            <a:r>
              <a:rPr lang="en-US" sz="1400" dirty="0" smtClean="0">
                <a:solidFill>
                  <a:srgbClr val="333333"/>
                </a:solidFill>
                <a:latin typeface="Huawei Sans" panose="020C0503030203020204" pitchFamily="34" charset="0"/>
              </a:rPr>
              <a:t>Huawei </a:t>
            </a:r>
            <a:r>
              <a:rPr lang="en-US" sz="1400" dirty="0" err="1" smtClean="0">
                <a:solidFill>
                  <a:srgbClr val="333333"/>
                </a:solidFill>
                <a:latin typeface="Huawei Sans" panose="020C0503030203020204" pitchFamily="34" charset="0"/>
              </a:rPr>
              <a:t>AppGallery</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2917730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Preconfiguring Devices</a:t>
            </a:r>
            <a:endParaRPr lang="en-US" altLang="zh-CN" dirty="0"/>
          </a:p>
        </p:txBody>
      </p:sp>
      <p:graphicFrame>
        <p:nvGraphicFramePr>
          <p:cNvPr id="59" name="表格 58"/>
          <p:cNvGraphicFramePr>
            <a:graphicFrameLocks noGrp="1"/>
          </p:cNvGraphicFramePr>
          <p:nvPr>
            <p:extLst/>
          </p:nvPr>
        </p:nvGraphicFramePr>
        <p:xfrm>
          <a:off x="5482720" y="2521052"/>
          <a:ext cx="6207442" cy="2332675"/>
        </p:xfrm>
        <a:graphic>
          <a:graphicData uri="http://schemas.openxmlformats.org/drawingml/2006/table">
            <a:tbl>
              <a:tblPr/>
              <a:tblGrid>
                <a:gridCol w="1470530"/>
                <a:gridCol w="4736912"/>
              </a:tblGrid>
              <a:tr h="376238">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err="1" smtClean="0">
                          <a:latin typeface="Huawei Sans" panose="020C0503030203020204" pitchFamily="34" charset="0"/>
                        </a:rPr>
                        <a:t>Preconfiguration</a:t>
                      </a:r>
                      <a:r>
                        <a:rPr lang="en-US" sz="1400" b="1" dirty="0" smtClean="0">
                          <a:latin typeface="Huawei Sans" panose="020C0503030203020204" pitchFamily="34" charset="0"/>
                        </a:rPr>
                        <a:t> Plan</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956437">
                <a:tc>
                  <a:txBody>
                    <a:bodyPr/>
                    <a:lstStyle/>
                    <a:p>
                      <a:pPr algn="ctr" fontAlgn="ctr">
                        <a:lnSpc>
                          <a:spcPct val="100000"/>
                        </a:lnSpc>
                        <a:spcAft>
                          <a:spcPts val="600"/>
                        </a:spcAft>
                      </a:pPr>
                      <a:r>
                        <a:rPr lang="en-US" sz="1400" dirty="0" smtClean="0">
                          <a:latin typeface="Huawei Sans" panose="020C0503030203020204" pitchFamily="34" charset="0"/>
                        </a:rPr>
                        <a:t>Preconfigure AR3.</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Complete basic configurations such as assigning VLANs, creating VLANIF interfaces, and configuring IP routing. </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the DHCP server for plug-and-play of devices at the site. </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the DHCP server for end user access.</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Simulate the OA and RD external networks.</a:t>
                      </a:r>
                      <a:endParaRPr lang="en-US" altLang="zh-CN" sz="1400" kern="1200" dirty="0" smtClean="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60" name="Freeform 159"/>
          <p:cNvSpPr/>
          <p:nvPr/>
        </p:nvSpPr>
        <p:spPr bwMode="gray">
          <a:xfrm flipH="1">
            <a:off x="1397996" y="954188"/>
            <a:ext cx="2798116" cy="12438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 name="圆角矩形 60"/>
          <p:cNvSpPr/>
          <p:nvPr/>
        </p:nvSpPr>
        <p:spPr bwMode="gray">
          <a:xfrm>
            <a:off x="970555" y="2278894"/>
            <a:ext cx="4309958" cy="3897888"/>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 name="Freeform 159"/>
          <p:cNvSpPr/>
          <p:nvPr/>
        </p:nvSpPr>
        <p:spPr bwMode="gray">
          <a:xfrm flipH="1">
            <a:off x="1715819" y="3165614"/>
            <a:ext cx="2375862" cy="13600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endParaRPr>
          </a:p>
        </p:txBody>
      </p:sp>
      <p:cxnSp>
        <p:nvCxnSpPr>
          <p:cNvPr id="63" name="Straight Connector 166"/>
          <p:cNvCxnSpPr>
            <a:stCxn id="82" idx="2"/>
            <a:endCxn id="65" idx="0"/>
          </p:cNvCxnSpPr>
          <p:nvPr/>
        </p:nvCxnSpPr>
        <p:spPr bwMode="gray">
          <a:xfrm>
            <a:off x="1823344" y="445045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166"/>
          <p:cNvCxnSpPr>
            <a:stCxn id="83" idx="2"/>
            <a:endCxn id="66" idx="0"/>
          </p:cNvCxnSpPr>
          <p:nvPr/>
        </p:nvCxnSpPr>
        <p:spPr bwMode="gray">
          <a:xfrm>
            <a:off x="3754145" y="445045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76" descr="接入交换机.png"/>
          <p:cNvPicPr>
            <a:picLocks noChangeAspect="1"/>
          </p:cNvPicPr>
          <p:nvPr/>
        </p:nvPicPr>
        <p:blipFill>
          <a:blip r:embed="rId3" cstate="print"/>
          <a:stretch>
            <a:fillRect/>
          </a:stretch>
        </p:blipFill>
        <p:spPr bwMode="gray">
          <a:xfrm>
            <a:off x="1600203" y="4853728"/>
            <a:ext cx="446281" cy="365139"/>
          </a:xfrm>
          <a:prstGeom prst="rect">
            <a:avLst/>
          </a:prstGeom>
        </p:spPr>
      </p:pic>
      <p:pic>
        <p:nvPicPr>
          <p:cNvPr id="66" name="图片 76" descr="接入交换机.png"/>
          <p:cNvPicPr>
            <a:picLocks noChangeAspect="1"/>
          </p:cNvPicPr>
          <p:nvPr/>
        </p:nvPicPr>
        <p:blipFill>
          <a:blip r:embed="rId3" cstate="print"/>
          <a:stretch>
            <a:fillRect/>
          </a:stretch>
        </p:blipFill>
        <p:spPr bwMode="gray">
          <a:xfrm>
            <a:off x="3531004" y="4853728"/>
            <a:ext cx="446281" cy="365139"/>
          </a:xfrm>
          <a:prstGeom prst="rect">
            <a:avLst/>
          </a:prstGeom>
        </p:spPr>
      </p:pic>
      <p:sp>
        <p:nvSpPr>
          <p:cNvPr id="67" name="文本框 66"/>
          <p:cNvSpPr txBox="1"/>
          <p:nvPr/>
        </p:nvSpPr>
        <p:spPr bwMode="gray">
          <a:xfrm>
            <a:off x="967611" y="2320282"/>
            <a:ext cx="426720" cy="276999"/>
          </a:xfrm>
          <a:prstGeom prst="rect">
            <a:avLst/>
          </a:prstGeom>
          <a:noFill/>
        </p:spPr>
        <p:txBody>
          <a:bodyPr wrap="none" rtlCol="0">
            <a:spAutoFit/>
          </a:bodyPr>
          <a:lstStyle/>
          <a:p>
            <a:pPr fontAlgn="ctr"/>
            <a:r>
              <a:rPr lang="en-US" sz="1200" b="1" dirty="0" smtClean="0">
                <a:latin typeface="Huawei Sans" panose="020C0503030203020204" pitchFamily="34" charset="0"/>
              </a:rPr>
              <a:t>HQ</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8" name="图片 105" descr="AP.png"/>
          <p:cNvPicPr>
            <a:picLocks noChangeAspect="1"/>
          </p:cNvPicPr>
          <p:nvPr/>
        </p:nvPicPr>
        <p:blipFill>
          <a:blip r:embed="rId4" cstate="print"/>
          <a:stretch>
            <a:fillRect/>
          </a:stretch>
        </p:blipFill>
        <p:spPr bwMode="gray">
          <a:xfrm>
            <a:off x="4692938" y="4885413"/>
            <a:ext cx="368827" cy="301768"/>
          </a:xfrm>
          <a:prstGeom prst="rect">
            <a:avLst/>
          </a:prstGeom>
        </p:spPr>
      </p:pic>
      <p:cxnSp>
        <p:nvCxnSpPr>
          <p:cNvPr id="69" name="Straight Connector 166"/>
          <p:cNvCxnSpPr>
            <a:stCxn id="66" idx="3"/>
            <a:endCxn id="68" idx="1"/>
          </p:cNvCxnSpPr>
          <p:nvPr/>
        </p:nvCxnSpPr>
        <p:spPr bwMode="gray">
          <a:xfrm flipV="1">
            <a:off x="3977285" y="5036297"/>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bwMode="gray">
          <a:xfrm>
            <a:off x="2144820" y="2521053"/>
            <a:ext cx="46679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AR3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2" name="图片 14" descr="日志告警服务器-蓝.png"/>
          <p:cNvPicPr>
            <a:picLocks noChangeAspect="1"/>
          </p:cNvPicPr>
          <p:nvPr/>
        </p:nvPicPr>
        <p:blipFill>
          <a:blip r:embed="rId5" cstate="print"/>
          <a:stretch>
            <a:fillRect/>
          </a:stretch>
        </p:blipFill>
        <p:spPr bwMode="gray">
          <a:xfrm>
            <a:off x="4649698" y="5620319"/>
            <a:ext cx="445956" cy="278465"/>
          </a:xfrm>
          <a:prstGeom prst="rect">
            <a:avLst/>
          </a:prstGeom>
        </p:spPr>
      </p:pic>
      <p:pic>
        <p:nvPicPr>
          <p:cNvPr id="73" name="图片 72"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600590" y="5592042"/>
            <a:ext cx="445506" cy="342149"/>
          </a:xfrm>
          <a:prstGeom prst="rect">
            <a:avLst/>
          </a:prstGeom>
        </p:spPr>
      </p:pic>
      <p:pic>
        <p:nvPicPr>
          <p:cNvPr id="74" name="图片 73"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531391" y="5591709"/>
            <a:ext cx="445506" cy="342149"/>
          </a:xfrm>
          <a:prstGeom prst="rect">
            <a:avLst/>
          </a:prstGeom>
        </p:spPr>
      </p:pic>
      <p:cxnSp>
        <p:nvCxnSpPr>
          <p:cNvPr id="75" name="Straight Connector 166"/>
          <p:cNvCxnSpPr>
            <a:stCxn id="78" idx="0"/>
          </p:cNvCxnSpPr>
          <p:nvPr/>
        </p:nvCxnSpPr>
        <p:spPr bwMode="gray">
          <a:xfrm flipV="1">
            <a:off x="2803037" y="2842122"/>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167"/>
          <p:cNvCxnSpPr/>
          <p:nvPr/>
        </p:nvCxnSpPr>
        <p:spPr bwMode="gray">
          <a:xfrm flipH="1">
            <a:off x="1824054" y="339121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7" name="Straight Connector 167"/>
          <p:cNvCxnSpPr/>
          <p:nvPr/>
        </p:nvCxnSpPr>
        <p:spPr bwMode="gray">
          <a:xfrm flipH="1" flipV="1">
            <a:off x="2792264" y="338874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8" name="图片 86" descr="核心交换机.png"/>
          <p:cNvPicPr>
            <a:picLocks noChangeAspect="1"/>
          </p:cNvPicPr>
          <p:nvPr/>
        </p:nvPicPr>
        <p:blipFill>
          <a:blip r:embed="rId7" cstate="print"/>
          <a:stretch>
            <a:fillRect/>
          </a:stretch>
        </p:blipFill>
        <p:spPr bwMode="gray">
          <a:xfrm>
            <a:off x="2579896" y="3208650"/>
            <a:ext cx="446281" cy="365139"/>
          </a:xfrm>
          <a:prstGeom prst="rect">
            <a:avLst/>
          </a:prstGeom>
        </p:spPr>
      </p:pic>
      <p:sp>
        <p:nvSpPr>
          <p:cNvPr id="79" name="文本框 78"/>
          <p:cNvSpPr txBox="1"/>
          <p:nvPr/>
        </p:nvSpPr>
        <p:spPr bwMode="gray">
          <a:xfrm>
            <a:off x="1928630" y="3225764"/>
            <a:ext cx="6767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0" name="文本框 79"/>
          <p:cNvSpPr txBox="1"/>
          <p:nvPr/>
        </p:nvSpPr>
        <p:spPr bwMode="gray">
          <a:xfrm>
            <a:off x="960091" y="4117678"/>
            <a:ext cx="702436"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Edge_1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1" name="文本框 80"/>
          <p:cNvSpPr txBox="1"/>
          <p:nvPr/>
        </p:nvSpPr>
        <p:spPr bwMode="gray">
          <a:xfrm>
            <a:off x="1030624" y="4908360"/>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82" name="图片 87" descr="汇聚交换机.png"/>
          <p:cNvPicPr>
            <a:picLocks noChangeAspect="1"/>
          </p:cNvPicPr>
          <p:nvPr/>
        </p:nvPicPr>
        <p:blipFill>
          <a:blip r:embed="rId8" cstate="print"/>
          <a:stretch>
            <a:fillRect/>
          </a:stretch>
        </p:blipFill>
        <p:spPr bwMode="gray">
          <a:xfrm>
            <a:off x="1600203" y="4085312"/>
            <a:ext cx="446281" cy="365139"/>
          </a:xfrm>
          <a:prstGeom prst="rect">
            <a:avLst/>
          </a:prstGeom>
        </p:spPr>
      </p:pic>
      <p:pic>
        <p:nvPicPr>
          <p:cNvPr id="83" name="图片 87" descr="汇聚交换机.png"/>
          <p:cNvPicPr>
            <a:picLocks noChangeAspect="1"/>
          </p:cNvPicPr>
          <p:nvPr/>
        </p:nvPicPr>
        <p:blipFill>
          <a:blip r:embed="rId8" cstate="print"/>
          <a:stretch>
            <a:fillRect/>
          </a:stretch>
        </p:blipFill>
        <p:spPr bwMode="gray">
          <a:xfrm>
            <a:off x="3531004" y="4085312"/>
            <a:ext cx="446281" cy="365139"/>
          </a:xfrm>
          <a:prstGeom prst="rect">
            <a:avLst/>
          </a:prstGeom>
        </p:spPr>
      </p:pic>
      <p:sp>
        <p:nvSpPr>
          <p:cNvPr id="84" name="文本框 83"/>
          <p:cNvSpPr txBox="1"/>
          <p:nvPr/>
        </p:nvSpPr>
        <p:spPr bwMode="gray">
          <a:xfrm>
            <a:off x="3907207" y="4117678"/>
            <a:ext cx="702436"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Edge_2</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文本框 84"/>
          <p:cNvSpPr txBox="1"/>
          <p:nvPr/>
        </p:nvSpPr>
        <p:spPr bwMode="gray">
          <a:xfrm>
            <a:off x="4640652" y="4643192"/>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6" name="文本框 85"/>
          <p:cNvSpPr txBox="1"/>
          <p:nvPr/>
        </p:nvSpPr>
        <p:spPr bwMode="gray">
          <a:xfrm>
            <a:off x="1596358" y="589978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7" name="文本框 86"/>
          <p:cNvSpPr txBox="1"/>
          <p:nvPr/>
        </p:nvSpPr>
        <p:spPr bwMode="gray">
          <a:xfrm>
            <a:off x="3527159" y="589978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88" name="Straight Connector 166"/>
          <p:cNvCxnSpPr>
            <a:stCxn id="65" idx="2"/>
            <a:endCxn id="73" idx="0"/>
          </p:cNvCxnSpPr>
          <p:nvPr/>
        </p:nvCxnSpPr>
        <p:spPr bwMode="gray">
          <a:xfrm flipH="1">
            <a:off x="1823343" y="5218867"/>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166"/>
          <p:cNvCxnSpPr>
            <a:stCxn id="66" idx="2"/>
            <a:endCxn id="74" idx="0"/>
          </p:cNvCxnSpPr>
          <p:nvPr/>
        </p:nvCxnSpPr>
        <p:spPr bwMode="gray">
          <a:xfrm flipH="1">
            <a:off x="3754144" y="5218867"/>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4652199" y="589978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2759812" y="288274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2" name="文本框 91"/>
          <p:cNvSpPr txBox="1"/>
          <p:nvPr/>
        </p:nvSpPr>
        <p:spPr bwMode="gray">
          <a:xfrm>
            <a:off x="2759812" y="2247200"/>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GE0/0/9</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2391306" y="390509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sz="1200" dirty="0" smtClean="0">
                <a:latin typeface="Huawei Sans" panose="020C0503030203020204" pitchFamily="34" charset="0"/>
              </a:rPr>
              <a:t>VXLAN</a:t>
            </a:r>
            <a:endParaRPr lang="en-US" altLang="zh-CN" sz="1200" dirty="0">
              <a:latin typeface="Huawei Sans" panose="020C0503030203020204" pitchFamily="34" charset="0"/>
            </a:endParaRPr>
          </a:p>
        </p:txBody>
      </p:sp>
      <p:sp>
        <p:nvSpPr>
          <p:cNvPr id="94" name="文本框 93"/>
          <p:cNvSpPr txBox="1"/>
          <p:nvPr/>
        </p:nvSpPr>
        <p:spPr bwMode="gray">
          <a:xfrm>
            <a:off x="2926781" y="4908360"/>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95" name="文本框 94"/>
          <p:cNvSpPr txBox="1"/>
          <p:nvPr/>
        </p:nvSpPr>
        <p:spPr bwMode="gray">
          <a:xfrm>
            <a:off x="1746201" y="3447126"/>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6" name="文本框 95"/>
          <p:cNvSpPr txBox="1"/>
          <p:nvPr/>
        </p:nvSpPr>
        <p:spPr bwMode="gray">
          <a:xfrm>
            <a:off x="2982348" y="3447126"/>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7" name="文本框 96"/>
          <p:cNvSpPr txBox="1"/>
          <p:nvPr/>
        </p:nvSpPr>
        <p:spPr bwMode="gray">
          <a:xfrm>
            <a:off x="1770501" y="4618987"/>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8" name="文本框 97"/>
          <p:cNvSpPr txBox="1"/>
          <p:nvPr/>
        </p:nvSpPr>
        <p:spPr bwMode="gray">
          <a:xfrm>
            <a:off x="1770501" y="520350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9" name="文本框 98"/>
          <p:cNvSpPr txBox="1"/>
          <p:nvPr/>
        </p:nvSpPr>
        <p:spPr bwMode="gray">
          <a:xfrm>
            <a:off x="3683182" y="520350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0" name="文本框 99"/>
          <p:cNvSpPr txBox="1"/>
          <p:nvPr/>
        </p:nvSpPr>
        <p:spPr bwMode="gray">
          <a:xfrm>
            <a:off x="3893353" y="5002987"/>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3693695" y="4618987"/>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2" name="文本框 101"/>
          <p:cNvSpPr txBox="1"/>
          <p:nvPr/>
        </p:nvSpPr>
        <p:spPr bwMode="gray">
          <a:xfrm>
            <a:off x="1770501" y="4421361"/>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3" name="文本框 102"/>
          <p:cNvSpPr txBox="1"/>
          <p:nvPr/>
        </p:nvSpPr>
        <p:spPr bwMode="gray">
          <a:xfrm>
            <a:off x="3689683" y="4421361"/>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4" name="文本框 103"/>
          <p:cNvSpPr txBox="1"/>
          <p:nvPr/>
        </p:nvSpPr>
        <p:spPr bwMode="gray">
          <a:xfrm>
            <a:off x="1397996" y="383941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5" name="文本框 104"/>
          <p:cNvSpPr txBox="1"/>
          <p:nvPr/>
        </p:nvSpPr>
        <p:spPr bwMode="gray">
          <a:xfrm>
            <a:off x="3474299" y="383941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06" name="图片 76" descr="接入交换机.png"/>
          <p:cNvPicPr>
            <a:picLocks noChangeAspect="1"/>
          </p:cNvPicPr>
          <p:nvPr/>
        </p:nvPicPr>
        <p:blipFill>
          <a:blip r:embed="rId3" cstate="print"/>
          <a:stretch>
            <a:fillRect/>
          </a:stretch>
        </p:blipFill>
        <p:spPr bwMode="gray">
          <a:xfrm>
            <a:off x="2579896" y="1617586"/>
            <a:ext cx="446281" cy="365139"/>
          </a:xfrm>
          <a:prstGeom prst="rect">
            <a:avLst/>
          </a:prstGeom>
        </p:spPr>
      </p:pic>
      <p:cxnSp>
        <p:nvCxnSpPr>
          <p:cNvPr id="107" name="Straight Connector 166"/>
          <p:cNvCxnSpPr>
            <a:endCxn id="106" idx="2"/>
          </p:cNvCxnSpPr>
          <p:nvPr/>
        </p:nvCxnSpPr>
        <p:spPr bwMode="gray">
          <a:xfrm flipV="1">
            <a:off x="2803037" y="1982725"/>
            <a:ext cx="0" cy="4942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bwMode="gray">
          <a:xfrm>
            <a:off x="2759812" y="194859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09" name="Straight Connector 166"/>
          <p:cNvCxnSpPr>
            <a:stCxn id="106" idx="0"/>
          </p:cNvCxnSpPr>
          <p:nvPr/>
        </p:nvCxnSpPr>
        <p:spPr bwMode="gray">
          <a:xfrm flipV="1">
            <a:off x="2803037" y="1389710"/>
            <a:ext cx="0" cy="2278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0" name="图片 10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156307" y="1122880"/>
            <a:ext cx="1278672" cy="235821"/>
          </a:xfrm>
          <a:prstGeom prst="rect">
            <a:avLst/>
          </a:prstGeom>
        </p:spPr>
      </p:pic>
      <p:sp>
        <p:nvSpPr>
          <p:cNvPr id="111" name="文本框 110"/>
          <p:cNvSpPr txBox="1"/>
          <p:nvPr/>
        </p:nvSpPr>
        <p:spPr bwMode="gray">
          <a:xfrm>
            <a:off x="2759812" y="1409914"/>
            <a:ext cx="843501" cy="276999"/>
          </a:xfrm>
          <a:prstGeom prst="rect">
            <a:avLst/>
          </a:prstGeom>
          <a:noFill/>
        </p:spPr>
        <p:txBody>
          <a:bodyPr wrap="none" rtlCol="0">
            <a:spAutoFit/>
          </a:bodyPr>
          <a:lstStyle/>
          <a:p>
            <a:pPr fontAlgn="ctr"/>
            <a:r>
              <a:rPr lang="en-US" sz="1200" dirty="0" smtClean="0">
                <a:latin typeface="Huawei Sans" panose="020C0503030203020204" pitchFamily="34" charset="0"/>
              </a:rPr>
              <a:t>GE0/0/24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2" name="文本框 111"/>
          <p:cNvSpPr txBox="1"/>
          <p:nvPr/>
        </p:nvSpPr>
        <p:spPr bwMode="gray">
          <a:xfrm>
            <a:off x="1423467" y="1683458"/>
            <a:ext cx="1188147" cy="276999"/>
          </a:xfrm>
          <a:prstGeom prst="rect">
            <a:avLst/>
          </a:prstGeom>
          <a:noFill/>
        </p:spPr>
        <p:txBody>
          <a:bodyPr wrap="none" rtlCol="0">
            <a:spAutoFit/>
          </a:bodyPr>
          <a:lstStyle/>
          <a:p>
            <a:pPr algn="r" fontAlgn="ctr"/>
            <a:r>
              <a:rPr lang="en-US" sz="1200" dirty="0" err="1" smtClean="0">
                <a:latin typeface="Huawei Sans" panose="020C0503030203020204" pitchFamily="34" charset="0"/>
              </a:rPr>
              <a:t>AR_Server_SW</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13" name="组合 758"/>
          <p:cNvGrpSpPr/>
          <p:nvPr/>
        </p:nvGrpSpPr>
        <p:grpSpPr bwMode="gray">
          <a:xfrm flipV="1">
            <a:off x="4764501" y="5261266"/>
            <a:ext cx="225699" cy="191129"/>
            <a:chOff x="7440613" y="4868863"/>
            <a:chExt cx="1019175" cy="828675"/>
          </a:xfrm>
          <a:solidFill>
            <a:schemeClr val="bg1">
              <a:lumMod val="50000"/>
            </a:schemeClr>
          </a:solidFill>
        </p:grpSpPr>
        <p:sp>
          <p:nvSpPr>
            <p:cNvPr id="11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6" name="图片 115"/>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2575759" y="2475790"/>
            <a:ext cx="446746" cy="366332"/>
          </a:xfrm>
          <a:prstGeom prst="rect">
            <a:avLst/>
          </a:prstGeom>
        </p:spPr>
      </p:pic>
    </p:spTree>
    <p:extLst>
      <p:ext uri="{BB962C8B-B14F-4D97-AF65-F5344CB8AC3E}">
        <p14:creationId xmlns:p14="http://schemas.microsoft.com/office/powerpoint/2010/main" val="2409133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16560" y="907092"/>
            <a:ext cx="8125839" cy="930417"/>
          </a:xfrm>
        </p:spPr>
        <p:txBody>
          <a:bodyPr>
            <a:noAutofit/>
          </a:bodyPr>
          <a:lstStyle/>
          <a:p>
            <a:r>
              <a:rPr lang="en-US" altLang="zh-CN" smtClean="0"/>
              <a:t>Virtualized Campus Network Deployment Guide</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VXLAN-based Virtualized Campus Network Deployment Plan</a:t>
            </a:r>
          </a:p>
          <a:p>
            <a:r>
              <a:rPr lang="en-US" altLang="zh-CN" b="1" dirty="0"/>
              <a:t>VXLAN-based Virtualized Campus Network Deployment Process and Guide</a:t>
            </a:r>
          </a:p>
          <a:p>
            <a:pPr lvl="1"/>
            <a:r>
              <a:rPr lang="en-US" altLang="zh-CN" dirty="0">
                <a:solidFill>
                  <a:schemeClr val="bg1">
                    <a:lumMod val="50000"/>
                  </a:schemeClr>
                </a:solidFill>
              </a:rPr>
              <a:t>Deployment Process</a:t>
            </a:r>
          </a:p>
          <a:p>
            <a:pPr lvl="1"/>
            <a:r>
              <a:rPr lang="en-US" altLang="zh-CN" dirty="0">
                <a:solidFill>
                  <a:schemeClr val="bg1">
                    <a:lumMod val="50000"/>
                  </a:schemeClr>
                </a:solidFill>
              </a:rPr>
              <a:t>Preparations for Deployment</a:t>
            </a:r>
          </a:p>
          <a:p>
            <a:pPr lvl="1">
              <a:buSzPct val="60000"/>
              <a:buFont typeface="Wingdings" panose="05000000000000000000" pitchFamily="2" charset="2"/>
              <a:buChar char="n"/>
            </a:pPr>
            <a:r>
              <a:rPr lang="en-US" altLang="zh-CN" dirty="0"/>
              <a:t>Deployment Guide</a:t>
            </a:r>
          </a:p>
        </p:txBody>
      </p:sp>
    </p:spTree>
    <p:extLst>
      <p:ext uri="{BB962C8B-B14F-4D97-AF65-F5344CB8AC3E}">
        <p14:creationId xmlns:p14="http://schemas.microsoft.com/office/powerpoint/2010/main" val="31106884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970555" y="2335684"/>
            <a:ext cx="4309958" cy="3368827"/>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Freeform 159"/>
          <p:cNvSpPr/>
          <p:nvPr/>
        </p:nvSpPr>
        <p:spPr bwMode="gray">
          <a:xfrm flipH="1">
            <a:off x="1512851" y="2693344"/>
            <a:ext cx="2481973" cy="14208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uawei Sans" panose="020C0503030203020204" pitchFamily="34" charset="0"/>
              <a:ea typeface="方正兰亭黑简体" panose="02000000000000000000" pitchFamily="2" charset="-122"/>
            </a:endParaRPr>
          </a:p>
        </p:txBody>
      </p:sp>
      <p:cxnSp>
        <p:nvCxnSpPr>
          <p:cNvPr id="61" name="Straight Connector 166"/>
          <p:cNvCxnSpPr>
            <a:stCxn id="81" idx="2"/>
            <a:endCxn id="65" idx="0"/>
          </p:cNvCxnSpPr>
          <p:nvPr/>
        </p:nvCxnSpPr>
        <p:spPr bwMode="gray">
          <a:xfrm>
            <a:off x="1823344" y="397818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66"/>
          <p:cNvCxnSpPr>
            <a:stCxn id="82" idx="2"/>
            <a:endCxn id="66" idx="0"/>
          </p:cNvCxnSpPr>
          <p:nvPr/>
        </p:nvCxnSpPr>
        <p:spPr bwMode="gray">
          <a:xfrm>
            <a:off x="3754145" y="397818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76" descr="接入交换机.png"/>
          <p:cNvPicPr>
            <a:picLocks noChangeAspect="1"/>
          </p:cNvPicPr>
          <p:nvPr/>
        </p:nvPicPr>
        <p:blipFill>
          <a:blip r:embed="rId3" cstate="print"/>
          <a:stretch>
            <a:fillRect/>
          </a:stretch>
        </p:blipFill>
        <p:spPr bwMode="gray">
          <a:xfrm>
            <a:off x="1600203" y="4381458"/>
            <a:ext cx="446281" cy="365139"/>
          </a:xfrm>
          <a:prstGeom prst="rect">
            <a:avLst/>
          </a:prstGeom>
        </p:spPr>
      </p:pic>
      <p:pic>
        <p:nvPicPr>
          <p:cNvPr id="66" name="图片 76" descr="接入交换机.png"/>
          <p:cNvPicPr>
            <a:picLocks noChangeAspect="1"/>
          </p:cNvPicPr>
          <p:nvPr/>
        </p:nvPicPr>
        <p:blipFill>
          <a:blip r:embed="rId3" cstate="print"/>
          <a:stretch>
            <a:fillRect/>
          </a:stretch>
        </p:blipFill>
        <p:spPr bwMode="gray">
          <a:xfrm>
            <a:off x="3531004" y="4381458"/>
            <a:ext cx="446281" cy="365139"/>
          </a:xfrm>
          <a:prstGeom prst="rect">
            <a:avLst/>
          </a:prstGeom>
        </p:spPr>
      </p:pic>
      <p:sp>
        <p:nvSpPr>
          <p:cNvPr id="67" name="文本框 66"/>
          <p:cNvSpPr txBox="1"/>
          <p:nvPr/>
        </p:nvSpPr>
        <p:spPr bwMode="gray">
          <a:xfrm>
            <a:off x="967611" y="2377829"/>
            <a:ext cx="468398"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8" name="图片 105" descr="AP.png"/>
          <p:cNvPicPr>
            <a:picLocks noChangeAspect="1"/>
          </p:cNvPicPr>
          <p:nvPr/>
        </p:nvPicPr>
        <p:blipFill>
          <a:blip r:embed="rId4" cstate="print"/>
          <a:stretch>
            <a:fillRect/>
          </a:stretch>
        </p:blipFill>
        <p:spPr bwMode="gray">
          <a:xfrm>
            <a:off x="4692938" y="4413143"/>
            <a:ext cx="368827" cy="301768"/>
          </a:xfrm>
          <a:prstGeom prst="rect">
            <a:avLst/>
          </a:prstGeom>
        </p:spPr>
      </p:pic>
      <p:cxnSp>
        <p:nvCxnSpPr>
          <p:cNvPr id="69" name="Straight Connector 166"/>
          <p:cNvCxnSpPr>
            <a:stCxn id="66" idx="3"/>
            <a:endCxn id="68" idx="1"/>
          </p:cNvCxnSpPr>
          <p:nvPr/>
        </p:nvCxnSpPr>
        <p:spPr bwMode="gray">
          <a:xfrm flipV="1">
            <a:off x="3977285" y="4564027"/>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图片 14" descr="日志告警服务器-蓝.png"/>
          <p:cNvPicPr>
            <a:picLocks noChangeAspect="1"/>
          </p:cNvPicPr>
          <p:nvPr/>
        </p:nvPicPr>
        <p:blipFill>
          <a:blip r:embed="rId5" cstate="print"/>
          <a:stretch>
            <a:fillRect/>
          </a:stretch>
        </p:blipFill>
        <p:spPr bwMode="gray">
          <a:xfrm>
            <a:off x="4649698" y="5148049"/>
            <a:ext cx="445956" cy="278465"/>
          </a:xfrm>
          <a:prstGeom prst="rect">
            <a:avLst/>
          </a:prstGeom>
        </p:spPr>
      </p:pic>
      <p:pic>
        <p:nvPicPr>
          <p:cNvPr id="71" name="图片 70"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600590" y="5119772"/>
            <a:ext cx="445506" cy="342149"/>
          </a:xfrm>
          <a:prstGeom prst="rect">
            <a:avLst/>
          </a:prstGeom>
        </p:spPr>
      </p:pic>
      <p:pic>
        <p:nvPicPr>
          <p:cNvPr id="72" name="图片 71"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531391" y="5119439"/>
            <a:ext cx="445506" cy="342149"/>
          </a:xfrm>
          <a:prstGeom prst="rect">
            <a:avLst/>
          </a:prstGeom>
        </p:spPr>
      </p:pic>
      <p:cxnSp>
        <p:nvCxnSpPr>
          <p:cNvPr id="73" name="Straight Connector 167"/>
          <p:cNvCxnSpPr/>
          <p:nvPr/>
        </p:nvCxnSpPr>
        <p:spPr bwMode="gray">
          <a:xfrm flipH="1">
            <a:off x="1824054" y="291894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167"/>
          <p:cNvCxnSpPr/>
          <p:nvPr/>
        </p:nvCxnSpPr>
        <p:spPr bwMode="gray">
          <a:xfrm flipH="1" flipV="1">
            <a:off x="2792264" y="291647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6" name="图片 86" descr="核心交换机.png"/>
          <p:cNvPicPr>
            <a:picLocks noChangeAspect="1"/>
          </p:cNvPicPr>
          <p:nvPr/>
        </p:nvPicPr>
        <p:blipFill>
          <a:blip r:embed="rId7" cstate="print"/>
          <a:stretch>
            <a:fillRect/>
          </a:stretch>
        </p:blipFill>
        <p:spPr bwMode="gray">
          <a:xfrm>
            <a:off x="2579896" y="2736380"/>
            <a:ext cx="446281" cy="365139"/>
          </a:xfrm>
          <a:prstGeom prst="rect">
            <a:avLst/>
          </a:prstGeom>
        </p:spPr>
      </p:pic>
      <p:sp>
        <p:nvSpPr>
          <p:cNvPr id="77" name="文本框 76"/>
          <p:cNvSpPr txBox="1"/>
          <p:nvPr/>
        </p:nvSpPr>
        <p:spPr bwMode="gray">
          <a:xfrm>
            <a:off x="1928630" y="2744580"/>
            <a:ext cx="676788"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文本框 77"/>
          <p:cNvSpPr txBox="1"/>
          <p:nvPr/>
        </p:nvSpPr>
        <p:spPr bwMode="gray">
          <a:xfrm>
            <a:off x="969616" y="3645408"/>
            <a:ext cx="702436" cy="276999"/>
          </a:xfrm>
          <a:prstGeom prst="rect">
            <a:avLst/>
          </a:prstGeom>
          <a:noFill/>
        </p:spPr>
        <p:txBody>
          <a:bodyPr wrap="none" rtlCol="0">
            <a:spAutoFit/>
          </a:body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9" name="文本框 78"/>
          <p:cNvSpPr txBox="1"/>
          <p:nvPr/>
        </p:nvSpPr>
        <p:spPr bwMode="gray">
          <a:xfrm>
            <a:off x="1040148" y="4359670"/>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1" name="图片 87" descr="汇聚交换机.png"/>
          <p:cNvPicPr>
            <a:picLocks noChangeAspect="1"/>
          </p:cNvPicPr>
          <p:nvPr/>
        </p:nvPicPr>
        <p:blipFill>
          <a:blip r:embed="rId8" cstate="print"/>
          <a:stretch>
            <a:fillRect/>
          </a:stretch>
        </p:blipFill>
        <p:spPr bwMode="gray">
          <a:xfrm>
            <a:off x="1600203" y="3613042"/>
            <a:ext cx="446281" cy="365139"/>
          </a:xfrm>
          <a:prstGeom prst="rect">
            <a:avLst/>
          </a:prstGeom>
        </p:spPr>
      </p:pic>
      <p:pic>
        <p:nvPicPr>
          <p:cNvPr id="82" name="图片 87" descr="汇聚交换机.png"/>
          <p:cNvPicPr>
            <a:picLocks noChangeAspect="1"/>
          </p:cNvPicPr>
          <p:nvPr/>
        </p:nvPicPr>
        <p:blipFill>
          <a:blip r:embed="rId8" cstate="print"/>
          <a:stretch>
            <a:fillRect/>
          </a:stretch>
        </p:blipFill>
        <p:spPr bwMode="gray">
          <a:xfrm>
            <a:off x="3531004" y="3613042"/>
            <a:ext cx="446281" cy="365139"/>
          </a:xfrm>
          <a:prstGeom prst="rect">
            <a:avLst/>
          </a:prstGeom>
        </p:spPr>
      </p:pic>
      <p:sp>
        <p:nvSpPr>
          <p:cNvPr id="87" name="文本框 86"/>
          <p:cNvSpPr txBox="1"/>
          <p:nvPr/>
        </p:nvSpPr>
        <p:spPr bwMode="gray">
          <a:xfrm>
            <a:off x="4640652" y="4170922"/>
            <a:ext cx="460382"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8" name="文本框 87"/>
          <p:cNvSpPr txBox="1"/>
          <p:nvPr/>
        </p:nvSpPr>
        <p:spPr bwMode="gray">
          <a:xfrm>
            <a:off x="1596358" y="5427513"/>
            <a:ext cx="453970"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9" name="文本框 88"/>
          <p:cNvSpPr txBox="1"/>
          <p:nvPr/>
        </p:nvSpPr>
        <p:spPr bwMode="gray">
          <a:xfrm>
            <a:off x="3527159" y="5427513"/>
            <a:ext cx="453970"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PC2</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90" name="Straight Connector 166"/>
          <p:cNvCxnSpPr>
            <a:stCxn id="65" idx="2"/>
            <a:endCxn id="71" idx="0"/>
          </p:cNvCxnSpPr>
          <p:nvPr/>
        </p:nvCxnSpPr>
        <p:spPr bwMode="gray">
          <a:xfrm flipH="1">
            <a:off x="1823343" y="4746597"/>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166"/>
          <p:cNvCxnSpPr>
            <a:stCxn id="66" idx="2"/>
            <a:endCxn id="72" idx="0"/>
          </p:cNvCxnSpPr>
          <p:nvPr/>
        </p:nvCxnSpPr>
        <p:spPr bwMode="gray">
          <a:xfrm flipH="1">
            <a:off x="3754144" y="4746597"/>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bwMode="gray">
          <a:xfrm>
            <a:off x="4652199" y="5427513"/>
            <a:ext cx="453970"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PC3</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2391306" y="3718783"/>
            <a:ext cx="829073" cy="338554"/>
          </a:xfrm>
          <a:prstGeom prst="rect">
            <a:avLst/>
          </a:prstGeom>
          <a:noFill/>
        </p:spPr>
        <p:txBody>
          <a:bodyPr wrap="square" rtlCol="0">
            <a:noAutofit/>
          </a:bodyPr>
          <a:lstStyle>
            <a:defPPr>
              <a:defRPr lang="en-US"/>
            </a:defPPr>
            <a:lvl1pPr algn="ctr" fontAlgn="ctr">
              <a:defRPr sz="1600">
                <a:solidFill>
                  <a:srgbClr val="30B5C5"/>
                </a:solidFill>
                <a:latin typeface="Huawei Sans" panose="020C0503030203020204" pitchFamily="34" charset="0"/>
                <a:ea typeface="方正兰亭黑简体" panose="02000000000000000000" pitchFamily="2" charset="-122"/>
              </a:defRPr>
            </a:lvl1pPr>
          </a:lstStyle>
          <a:p>
            <a:r>
              <a:rPr lang="en-US" altLang="zh-CN" dirty="0"/>
              <a:t>VXLAN</a:t>
            </a:r>
            <a:endParaRPr lang="zh-CN" altLang="en-US" dirty="0"/>
          </a:p>
        </p:txBody>
      </p:sp>
      <p:sp>
        <p:nvSpPr>
          <p:cNvPr id="94" name="文本框 93"/>
          <p:cNvSpPr txBox="1"/>
          <p:nvPr/>
        </p:nvSpPr>
        <p:spPr bwMode="gray">
          <a:xfrm>
            <a:off x="2926781" y="4359670"/>
            <a:ext cx="631903"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grpSp>
        <p:nvGrpSpPr>
          <p:cNvPr id="95" name="组合 758"/>
          <p:cNvGrpSpPr/>
          <p:nvPr/>
        </p:nvGrpSpPr>
        <p:grpSpPr bwMode="gray">
          <a:xfrm flipV="1">
            <a:off x="4764501" y="4788996"/>
            <a:ext cx="225699" cy="191129"/>
            <a:chOff x="7440613" y="4868863"/>
            <a:chExt cx="1019175" cy="828675"/>
          </a:xfrm>
          <a:solidFill>
            <a:schemeClr val="bg1">
              <a:lumMod val="50000"/>
            </a:schemeClr>
          </a:solidFill>
        </p:grpSpPr>
        <p:sp>
          <p:nvSpPr>
            <p:cNvPr id="9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8" name="文本框 97"/>
          <p:cNvSpPr txBox="1"/>
          <p:nvPr/>
        </p:nvSpPr>
        <p:spPr bwMode="gray">
          <a:xfrm>
            <a:off x="3945508" y="3645408"/>
            <a:ext cx="70243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 name="标题 2"/>
          <p:cNvSpPr>
            <a:spLocks noGrp="1"/>
          </p:cNvSpPr>
          <p:nvPr>
            <p:ph type="title"/>
          </p:nvPr>
        </p:nvSpPr>
        <p:spPr bwMode="gray"/>
        <p:txBody>
          <a:bodyPr/>
          <a:lstStyle/>
          <a:p>
            <a:r>
              <a:rPr lang="en-US" smtClean="0"/>
              <a:t>Creating Sites and Adding Devices</a:t>
            </a:r>
            <a:endParaRPr lang="en-US" altLang="zh-CN" dirty="0"/>
          </a:p>
        </p:txBody>
      </p:sp>
      <p:sp>
        <p:nvSpPr>
          <p:cNvPr id="4" name="文本占位符 3"/>
          <p:cNvSpPr>
            <a:spLocks noGrp="1"/>
          </p:cNvSpPr>
          <p:nvPr>
            <p:ph type="body" sz="quarter" idx="4294967295"/>
          </p:nvPr>
        </p:nvSpPr>
        <p:spPr bwMode="gray">
          <a:xfrm>
            <a:off x="6133301" y="2278063"/>
            <a:ext cx="5615787" cy="3184525"/>
          </a:xfrm>
        </p:spPr>
        <p:txBody>
          <a:bodyPr/>
          <a:lstStyle/>
          <a:p>
            <a:pPr algn="l"/>
            <a:r>
              <a:rPr lang="en-US" sz="1800" dirty="0" smtClean="0">
                <a:latin typeface="Huawei Sans" panose="020C0503030203020204" pitchFamily="34" charset="0"/>
              </a:rPr>
              <a:t>To enable network devices within the same management scope to be centrally managed on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you can create a site on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and add these network devices to the site.</a:t>
            </a:r>
            <a:endParaRPr lang="en-US" altLang="zh-CN" sz="1800" dirty="0" smtClean="0">
              <a:latin typeface="Huawei Sans" panose="020C0503030203020204" pitchFamily="34" charset="0"/>
            </a:endParaRPr>
          </a:p>
          <a:p>
            <a:pPr algn="l"/>
            <a:r>
              <a:rPr lang="en-US" sz="1800" dirty="0" smtClean="0">
                <a:latin typeface="Huawei Sans" panose="020C0503030203020204" pitchFamily="34" charset="0"/>
              </a:rPr>
              <a:t>You can add devices when creating a site or after a site is created.</a:t>
            </a:r>
            <a:endParaRPr lang="en-US" sz="1800" dirty="0">
              <a:latin typeface="Huawei Sans" panose="020C0503030203020204" pitchFamily="34" charset="0"/>
            </a:endParaRPr>
          </a:p>
        </p:txBody>
      </p:sp>
      <p:pic>
        <p:nvPicPr>
          <p:cNvPr id="80" name="图片 7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950591" y="1291842"/>
            <a:ext cx="1608093" cy="296575"/>
          </a:xfrm>
          <a:prstGeom prst="rect">
            <a:avLst/>
          </a:prstGeom>
        </p:spPr>
      </p:pic>
      <p:sp>
        <p:nvSpPr>
          <p:cNvPr id="86" name="Freeform 3"/>
          <p:cNvSpPr>
            <a:spLocks/>
          </p:cNvSpPr>
          <p:nvPr/>
        </p:nvSpPr>
        <p:spPr bwMode="gray">
          <a:xfrm flipV="1">
            <a:off x="2100378" y="1708722"/>
            <a:ext cx="1362281" cy="759277"/>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flip="none" rotWithShape="1">
            <a:gsLst>
              <a:gs pos="0">
                <a:schemeClr val="bg1"/>
              </a:gs>
              <a:gs pos="81000">
                <a:srgbClr val="BEE9EE"/>
              </a:gs>
            </a:gsLst>
            <a:lin ang="16200000" scaled="0"/>
            <a:tileRect/>
          </a:gradFill>
          <a:ln w="15875">
            <a:gradFill flip="none" rotWithShape="1">
              <a:gsLst>
                <a:gs pos="0">
                  <a:schemeClr val="bg1"/>
                </a:gs>
                <a:gs pos="93000">
                  <a:srgbClr val="56C4D2"/>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五边形 98"/>
          <p:cNvSpPr/>
          <p:nvPr/>
        </p:nvSpPr>
        <p:spPr bwMode="gray">
          <a:xfrm>
            <a:off x="4335994" y="57117"/>
            <a:ext cx="1196954"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Site Management</a:t>
            </a:r>
          </a:p>
        </p:txBody>
      </p:sp>
      <p:sp>
        <p:nvSpPr>
          <p:cNvPr id="100" name="燕尾形 99"/>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01" name="燕尾形 100"/>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02" name="燕尾形 101"/>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103" name="燕尾形 102"/>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4" name="燕尾形 103"/>
          <p:cNvSpPr/>
          <p:nvPr/>
        </p:nvSpPr>
        <p:spPr bwMode="gray">
          <a:xfrm>
            <a:off x="5400761" y="57117"/>
            <a:ext cx="143320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Device Management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5" name="燕尾形 104"/>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558140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stretch>
            <a:fillRect/>
          </a:stretch>
        </p:blipFill>
        <p:spPr bwMode="gray">
          <a:xfrm>
            <a:off x="832669" y="1829357"/>
            <a:ext cx="4936365" cy="3518779"/>
          </a:xfrm>
          <a:prstGeom prst="rect">
            <a:avLst/>
          </a:prstGeom>
          <a:ln w="12700">
            <a:solidFill>
              <a:schemeClr val="bg1">
                <a:lumMod val="85000"/>
              </a:schemeClr>
            </a:solidFill>
          </a:ln>
        </p:spPr>
      </p:pic>
      <p:sp>
        <p:nvSpPr>
          <p:cNvPr id="20" name="标题 19"/>
          <p:cNvSpPr>
            <a:spLocks noGrp="1"/>
          </p:cNvSpPr>
          <p:nvPr>
            <p:ph type="title"/>
          </p:nvPr>
        </p:nvSpPr>
        <p:spPr bwMode="gray"/>
        <p:txBody>
          <a:bodyPr/>
          <a:lstStyle/>
          <a:p>
            <a:r>
              <a:rPr lang="en-US" smtClean="0"/>
              <a:t>How to Create Sites and Add Devices</a:t>
            </a:r>
            <a:endParaRPr lang="en-US" altLang="zh-CN" dirty="0"/>
          </a:p>
        </p:txBody>
      </p:sp>
      <p:sp>
        <p:nvSpPr>
          <p:cNvPr id="4" name="圆角矩形 75"/>
          <p:cNvSpPr/>
          <p:nvPr/>
        </p:nvSpPr>
        <p:spPr bwMode="gray">
          <a:xfrm>
            <a:off x="738232" y="1030982"/>
            <a:ext cx="512524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Creating sites one by one</a:t>
            </a:r>
            <a:endParaRPr lang="en-US" sz="1600" dirty="0">
              <a:solidFill>
                <a:srgbClr val="30B5C5"/>
              </a:solidFill>
              <a:latin typeface="Huawei Sans" panose="020C0503030203020204" pitchFamily="34" charset="0"/>
            </a:endParaRPr>
          </a:p>
        </p:txBody>
      </p:sp>
      <p:sp>
        <p:nvSpPr>
          <p:cNvPr id="5" name="圆角矩形 75"/>
          <p:cNvSpPr/>
          <p:nvPr/>
        </p:nvSpPr>
        <p:spPr bwMode="gray">
          <a:xfrm>
            <a:off x="738232" y="1433281"/>
            <a:ext cx="5125240" cy="4570065"/>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 name="圆角矩形 75"/>
          <p:cNvSpPr/>
          <p:nvPr/>
        </p:nvSpPr>
        <p:spPr bwMode="gray">
          <a:xfrm>
            <a:off x="6014301" y="1030982"/>
            <a:ext cx="5445862"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Creating sites in a batch</a:t>
            </a:r>
            <a:endParaRPr lang="en-US" sz="1600" dirty="0">
              <a:solidFill>
                <a:srgbClr val="30B5C5"/>
              </a:solidFill>
              <a:latin typeface="Huawei Sans" panose="020C0503030203020204" pitchFamily="34" charset="0"/>
            </a:endParaRPr>
          </a:p>
        </p:txBody>
      </p:sp>
      <p:sp>
        <p:nvSpPr>
          <p:cNvPr id="7" name="圆角矩形 75"/>
          <p:cNvSpPr/>
          <p:nvPr/>
        </p:nvSpPr>
        <p:spPr bwMode="gray">
          <a:xfrm>
            <a:off x="6014301" y="1433281"/>
            <a:ext cx="5445862" cy="4570065"/>
          </a:xfrm>
          <a:prstGeom prst="roundRect">
            <a:avLst>
              <a:gd name="adj" fmla="val 102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 name="TextBox 179"/>
          <p:cNvSpPr txBox="1"/>
          <p:nvPr/>
        </p:nvSpPr>
        <p:spPr bwMode="gray">
          <a:xfrm>
            <a:off x="3737175" y="4705130"/>
            <a:ext cx="1646594" cy="238118"/>
          </a:xfrm>
          <a:prstGeom prst="roundRect">
            <a:avLst>
              <a:gd name="adj" fmla="val 12806"/>
            </a:avLst>
          </a:prstGeom>
          <a:solidFill>
            <a:srgbClr val="30B5C5"/>
          </a:solidFill>
          <a:ln>
            <a:noFill/>
          </a:ln>
        </p:spPr>
        <p:txBody>
          <a:bodyPr wrap="none" lIns="36000" tIns="18000" rIns="36000" bIns="18000" anchor="ctr" anchorCtr="0">
            <a:sp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Add devices manually.</a:t>
            </a:r>
            <a:endParaRPr lang="en-US" altLang="zh-CN" dirty="0">
              <a:latin typeface="Huawei Sans" panose="020C0503030203020204" pitchFamily="34" charset="0"/>
            </a:endParaRPr>
          </a:p>
        </p:txBody>
      </p:sp>
      <p:sp>
        <p:nvSpPr>
          <p:cNvPr id="11" name="椭圆 10"/>
          <p:cNvSpPr>
            <a:spLocks noChangeAspect="1"/>
          </p:cNvSpPr>
          <p:nvPr/>
        </p:nvSpPr>
        <p:spPr bwMode="gray">
          <a:xfrm>
            <a:off x="6253955" y="1680301"/>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b="1" dirty="0" smtClean="0">
                <a:solidFill>
                  <a:schemeClr val="bg1"/>
                </a:solidFill>
                <a:latin typeface="Huawei Sans" panose="020C0503030203020204" pitchFamily="34" charset="0"/>
              </a:rPr>
              <a:t>1</a:t>
            </a:r>
            <a:endParaRPr lang="en-US" altLang="zh-CN" sz="1399" b="1" dirty="0">
              <a:solidFill>
                <a:schemeClr val="bg1"/>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2" name="文本框 11"/>
          <p:cNvSpPr txBox="1"/>
          <p:nvPr/>
        </p:nvSpPr>
        <p:spPr bwMode="gray">
          <a:xfrm>
            <a:off x="6569697" y="1594036"/>
            <a:ext cx="3589187" cy="523220"/>
          </a:xfrm>
          <a:prstGeom prst="rect">
            <a:avLst/>
          </a:prstGeom>
          <a:noFill/>
        </p:spPr>
        <p:txBody>
          <a:bodyPr wrap="square" rtlCol="0">
            <a:spAutoFit/>
          </a:bodyPr>
          <a:lstStyle/>
          <a:p>
            <a:pPr fontAlgn="ctr"/>
            <a:r>
              <a:rPr lang="en-US" sz="1400" dirty="0" smtClean="0">
                <a:latin typeface="Huawei Sans" panose="020C0503030203020204" pitchFamily="34" charset="0"/>
              </a:rPr>
              <a:t>Download a template (an Excel file) from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a:latin typeface="Huawei Sans" panose="020C0503030203020204" pitchFamily="34" charset="0"/>
            </a:endParaRPr>
          </a:p>
        </p:txBody>
      </p:sp>
      <p:sp>
        <p:nvSpPr>
          <p:cNvPr id="13" name="椭圆 12"/>
          <p:cNvSpPr>
            <a:spLocks noChangeAspect="1"/>
          </p:cNvSpPr>
          <p:nvPr/>
        </p:nvSpPr>
        <p:spPr bwMode="gray">
          <a:xfrm>
            <a:off x="6253955" y="2260038"/>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b="1" dirty="0" smtClean="0">
                <a:solidFill>
                  <a:schemeClr val="bg1"/>
                </a:solidFill>
                <a:latin typeface="Huawei Sans" panose="020C0503030203020204" pitchFamily="34" charset="0"/>
              </a:rPr>
              <a:t>2</a:t>
            </a:r>
            <a:endParaRPr lang="en-US" altLang="zh-CN" sz="1399" b="1" dirty="0">
              <a:solidFill>
                <a:schemeClr val="bg1"/>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4" name="文本框 13"/>
          <p:cNvSpPr txBox="1"/>
          <p:nvPr/>
        </p:nvSpPr>
        <p:spPr bwMode="gray">
          <a:xfrm>
            <a:off x="6569697" y="2239611"/>
            <a:ext cx="4488729" cy="307777"/>
          </a:xfrm>
          <a:prstGeom prst="rect">
            <a:avLst/>
          </a:prstGeom>
          <a:noFill/>
        </p:spPr>
        <p:txBody>
          <a:bodyPr wrap="none" rtlCol="0">
            <a:spAutoFit/>
          </a:bodyPr>
          <a:lstStyle/>
          <a:p>
            <a:pPr fontAlgn="ctr"/>
            <a:r>
              <a:rPr lang="en-US" sz="1400" dirty="0" smtClean="0">
                <a:latin typeface="Huawei Sans" panose="020C0503030203020204" pitchFamily="34" charset="0"/>
              </a:rPr>
              <a:t>Fill in the template with site and device information.</a:t>
            </a:r>
            <a:endParaRPr lang="en-US" altLang="zh-CN" sz="1400" dirty="0">
              <a:latin typeface="Huawei Sans" panose="020C0503030203020204" pitchFamily="34" charset="0"/>
            </a:endParaRPr>
          </a:p>
        </p:txBody>
      </p:sp>
      <p:sp>
        <p:nvSpPr>
          <p:cNvPr id="15" name="椭圆 14"/>
          <p:cNvSpPr>
            <a:spLocks noChangeAspect="1"/>
          </p:cNvSpPr>
          <p:nvPr/>
        </p:nvSpPr>
        <p:spPr bwMode="gray">
          <a:xfrm>
            <a:off x="6253955" y="4679144"/>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399" b="1" dirty="0" smtClean="0">
                <a:solidFill>
                  <a:schemeClr val="bg1"/>
                </a:solidFill>
                <a:latin typeface="Huawei Sans" panose="020C0503030203020204" pitchFamily="34" charset="0"/>
              </a:rPr>
              <a:t>3</a:t>
            </a:r>
            <a:endParaRPr lang="en-US" altLang="zh-CN" sz="1399" b="1" dirty="0">
              <a:solidFill>
                <a:schemeClr val="bg1"/>
              </a:solidFill>
              <a:latin typeface="Huawei Sans" panose="020C0503030203020204" pitchFamily="34" charset="0"/>
              <a:ea typeface="方正兰亭细黑简体" panose="02000000000000000000" pitchFamily="2" charset="-122"/>
              <a:cs typeface="Huawei Sans" panose="020C0503030203020204" pitchFamily="34" charset="0"/>
              <a:sym typeface="Huawei Sans" panose="020C0503030203020204" pitchFamily="34" charset="0"/>
            </a:endParaRPr>
          </a:p>
        </p:txBody>
      </p:sp>
      <p:sp>
        <p:nvSpPr>
          <p:cNvPr id="16" name="文本框 15"/>
          <p:cNvSpPr txBox="1"/>
          <p:nvPr/>
        </p:nvSpPr>
        <p:spPr bwMode="gray">
          <a:xfrm>
            <a:off x="6569697" y="4648669"/>
            <a:ext cx="3914854" cy="307777"/>
          </a:xfrm>
          <a:prstGeom prst="rect">
            <a:avLst/>
          </a:prstGeom>
          <a:noFill/>
        </p:spPr>
        <p:txBody>
          <a:bodyPr wrap="none" rtlCol="0">
            <a:spAutoFit/>
          </a:bodyPr>
          <a:lstStyle/>
          <a:p>
            <a:pPr fontAlgn="ctr"/>
            <a:r>
              <a:rPr lang="en-US" sz="1400" dirty="0" smtClean="0">
                <a:latin typeface="Huawei Sans" panose="020C0503030203020204" pitchFamily="34" charset="0"/>
              </a:rPr>
              <a:t>Import the template to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a:latin typeface="Huawei Sans" panose="020C0503030203020204" pitchFamily="34" charset="0"/>
            </a:endParaRPr>
          </a:p>
        </p:txBody>
      </p:sp>
      <p:graphicFrame>
        <p:nvGraphicFramePr>
          <p:cNvPr id="17" name="表格 16"/>
          <p:cNvGraphicFramePr>
            <a:graphicFrameLocks noGrp="1"/>
          </p:cNvGraphicFramePr>
          <p:nvPr>
            <p:extLst>
              <p:ext uri="{D42A27DB-BD31-4B8C-83A1-F6EECF244321}">
                <p14:modId xmlns:p14="http://schemas.microsoft.com/office/powerpoint/2010/main" val="3986694333"/>
              </p:ext>
            </p:extLst>
          </p:nvPr>
        </p:nvGraphicFramePr>
        <p:xfrm>
          <a:off x="6379955" y="2678928"/>
          <a:ext cx="4980837" cy="1823040"/>
        </p:xfrm>
        <a:graphic>
          <a:graphicData uri="http://schemas.openxmlformats.org/drawingml/2006/table">
            <a:tbl>
              <a:tblPr/>
              <a:tblGrid>
                <a:gridCol w="573504"/>
                <a:gridCol w="954594"/>
                <a:gridCol w="582804"/>
                <a:gridCol w="884255"/>
                <a:gridCol w="622998"/>
                <a:gridCol w="673239"/>
                <a:gridCol w="689443"/>
              </a:tblGrid>
              <a:tr h="312953">
                <a:tc>
                  <a:txBody>
                    <a:bodyPr/>
                    <a:lstStyle/>
                    <a:p>
                      <a:pPr algn="ctr" fontAlgn="ctr"/>
                      <a:r>
                        <a:rPr lang="en-US" sz="1200" b="1" dirty="0" smtClean="0">
                          <a:solidFill>
                            <a:schemeClr val="tx1"/>
                          </a:solidFill>
                          <a:latin typeface="Huawei Sans" panose="020C0503030203020204" pitchFamily="34" charset="0"/>
                        </a:rPr>
                        <a:t>Site Name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Campus Device Type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role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Model</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Type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ESN</a:t>
                      </a:r>
                      <a:endParaRPr lang="en-US" sz="1200" b="1" i="0" u="none" strike="noStrike" dirty="0">
                        <a:solidFill>
                          <a:schemeClr val="tx1"/>
                        </a:solidFill>
                        <a:effectLst/>
                        <a:latin typeface="Huawei Sans" panose="020C0503030203020204" pitchFamily="34" charset="0"/>
                        <a:ea typeface="+mn-ea"/>
                      </a:endParaRPr>
                    </a:p>
                  </a:txBody>
                  <a:tcPr marL="36000" marR="36000" marT="36000" marB="36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Device Name</a:t>
                      </a:r>
                      <a:endParaRPr lang="en-US" altLang="zh-CN" sz="1200" b="1"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91163">
                <a:tc>
                  <a:txBody>
                    <a:bodyPr/>
                    <a:lstStyle/>
                    <a:p>
                      <a:pPr algn="ctr" fontAlgn="ctr"/>
                      <a:r>
                        <a:rPr lang="en-US" sz="1200" b="0" dirty="0" smtClean="0">
                          <a:solidFill>
                            <a:schemeClr val="tx1"/>
                          </a:solidFill>
                          <a:latin typeface="Huawei Sans" panose="020C0503030203020204" pitchFamily="34" charset="0"/>
                        </a:rPr>
                        <a:t>HQ</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200" b="0" dirty="0" smtClean="0">
                          <a:solidFill>
                            <a:schemeClr val="tx1"/>
                          </a:solidFill>
                          <a:latin typeface="Huawei Sans" panose="020C0503030203020204" pitchFamily="34" charset="0"/>
                        </a:rPr>
                        <a:t>LSW, AC</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CORE</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S5731-H24P4XC</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LSW</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altLang="zh-CN" sz="1200" b="0" dirty="0" smtClean="0">
                          <a:solidFill>
                            <a:schemeClr val="tx1"/>
                          </a:solidFill>
                          <a:latin typeface="Huawei Sans" panose="020C0503030203020204" pitchFamily="34" charset="0"/>
                        </a:rPr>
                        <a:t>Border</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tcPr>
                </a:tc>
              </a:tr>
              <a:tr h="291163">
                <a:tc>
                  <a:txBody>
                    <a:bodyPr/>
                    <a:lstStyle/>
                    <a:p>
                      <a:pPr algn="ctr" fontAlgn="ctr"/>
                      <a:r>
                        <a:rPr lang="en-US" sz="1200" b="0" dirty="0" smtClean="0">
                          <a:solidFill>
                            <a:schemeClr val="tx1"/>
                          </a:solidFill>
                          <a:latin typeface="Huawei Sans" panose="020C0503030203020204" pitchFamily="34" charset="0"/>
                        </a:rPr>
                        <a:t>HQ</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200" b="0" dirty="0" smtClean="0">
                          <a:solidFill>
                            <a:schemeClr val="tx1"/>
                          </a:solidFill>
                          <a:latin typeface="Huawei Sans" panose="020C0503030203020204" pitchFamily="34" charset="0"/>
                        </a:rPr>
                        <a:t>LSW, AC</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AGG</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S5731-H24P4XC</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LSW</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i="0" u="none" strike="noStrike" dirty="0" smtClean="0">
                          <a:solidFill>
                            <a:schemeClr val="tx1"/>
                          </a:solidFill>
                          <a:effectLst/>
                          <a:latin typeface="Huawei Sans" panose="020C0503030203020204" pitchFamily="34" charset="0"/>
                          <a:ea typeface="+mn-ea"/>
                        </a:rPr>
                        <a:t>Edge_1</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tcPr>
                </a:tc>
              </a:tr>
              <a:tr h="171318">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tc>
                <a:tc>
                  <a:txBody>
                    <a:bodyPr/>
                    <a:lstStyle/>
                    <a:p>
                      <a:pPr algn="ctr" fontAlgn="ctr"/>
                      <a:r>
                        <a:rPr lang="en-US" sz="1200" b="0" dirty="0" smtClean="0">
                          <a:solidFill>
                            <a:schemeClr val="tx1"/>
                          </a:solidFill>
                          <a:latin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tcPr>
                </a:tc>
              </a:tr>
              <a:tr h="171318">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B w="28575" cap="flat" cmpd="sng" algn="ctr">
                      <a:solidFill>
                        <a:schemeClr val="tx1"/>
                      </a:solidFill>
                      <a:prstDash val="solid"/>
                      <a:round/>
                      <a:headEnd type="none" w="med" len="med"/>
                      <a:tailEnd type="none" w="med" len="med"/>
                    </a:lnB>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mn-ea"/>
                      </a:endParaRPr>
                    </a:p>
                  </a:txBody>
                  <a:tcPr marL="36000" marR="36000" marT="36000" marB="36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9" name="TextBox 179"/>
          <p:cNvSpPr txBox="1"/>
          <p:nvPr/>
        </p:nvSpPr>
        <p:spPr bwMode="gray">
          <a:xfrm>
            <a:off x="6983258" y="5878865"/>
            <a:ext cx="3050275" cy="243551"/>
          </a:xfrm>
          <a:prstGeom prst="roundRect">
            <a:avLst>
              <a:gd name="adj" fmla="val 12806"/>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Create sites and import devices in a batch.</a:t>
            </a:r>
            <a:endParaRPr lang="en-US" altLang="zh-CN" dirty="0">
              <a:latin typeface="Huawei Sans" panose="020C0503030203020204" pitchFamily="34" charset="0"/>
            </a:endParaRPr>
          </a:p>
        </p:txBody>
      </p:sp>
      <p:pic>
        <p:nvPicPr>
          <p:cNvPr id="27" name="图片 26"/>
          <p:cNvPicPr>
            <a:picLocks noChangeAspect="1"/>
          </p:cNvPicPr>
          <p:nvPr/>
        </p:nvPicPr>
        <p:blipFill>
          <a:blip r:embed="rId4"/>
          <a:stretch>
            <a:fillRect/>
          </a:stretch>
        </p:blipFill>
        <p:spPr bwMode="gray">
          <a:xfrm>
            <a:off x="6379955" y="5133408"/>
            <a:ext cx="4975580" cy="355907"/>
          </a:xfrm>
          <a:prstGeom prst="rect">
            <a:avLst/>
          </a:prstGeom>
          <a:ln w="12700">
            <a:solidFill>
              <a:schemeClr val="bg1">
                <a:lumMod val="85000"/>
              </a:schemeClr>
            </a:solidFill>
          </a:ln>
        </p:spPr>
      </p:pic>
      <p:sp>
        <p:nvSpPr>
          <p:cNvPr id="18" name="TextBox 179"/>
          <p:cNvSpPr txBox="1"/>
          <p:nvPr/>
        </p:nvSpPr>
        <p:spPr bwMode="gray">
          <a:xfrm>
            <a:off x="3737175" y="1759994"/>
            <a:ext cx="1764745" cy="238118"/>
          </a:xfrm>
          <a:prstGeom prst="roundRect">
            <a:avLst>
              <a:gd name="adj" fmla="val 12806"/>
            </a:avLst>
          </a:prstGeom>
          <a:solidFill>
            <a:srgbClr val="30B5C5"/>
          </a:solidFill>
          <a:ln>
            <a:noFill/>
          </a:ln>
        </p:spPr>
        <p:txBody>
          <a:bodyPr wrap="none" lIns="36000" tIns="18000" rIns="36000" bIns="18000" anchor="ctr" anchorCtr="0">
            <a:sp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Create sites one by one.</a:t>
            </a:r>
            <a:endParaRPr lang="en-US" altLang="zh-CN" dirty="0">
              <a:latin typeface="Huawei Sans" panose="020C0503030203020204" pitchFamily="34" charset="0"/>
            </a:endParaRPr>
          </a:p>
        </p:txBody>
      </p:sp>
      <p:sp>
        <p:nvSpPr>
          <p:cNvPr id="30" name="五边形 29"/>
          <p:cNvSpPr/>
          <p:nvPr/>
        </p:nvSpPr>
        <p:spPr bwMode="gray">
          <a:xfrm>
            <a:off x="4335994" y="57117"/>
            <a:ext cx="1196954"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Site Management</a:t>
            </a:r>
          </a:p>
        </p:txBody>
      </p:sp>
      <p:sp>
        <p:nvSpPr>
          <p:cNvPr id="31" name="燕尾形 30"/>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32" name="燕尾形 31"/>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37" name="燕尾形 36"/>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38" name="燕尾形 37"/>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39" name="燕尾形 38"/>
          <p:cNvSpPr/>
          <p:nvPr/>
        </p:nvSpPr>
        <p:spPr bwMode="gray">
          <a:xfrm>
            <a:off x="5400761" y="57117"/>
            <a:ext cx="143320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Device Management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0" name="燕尾形 39"/>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965912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dirty="0" smtClean="0"/>
              <a:t>Lab: Creating a Site, Adding Devices, and Configuring the Plug-and-Play Function</a:t>
            </a:r>
            <a:endParaRPr lang="en-US" altLang="zh-CN" dirty="0"/>
          </a:p>
        </p:txBody>
      </p:sp>
      <p:sp>
        <p:nvSpPr>
          <p:cNvPr id="5" name="文本占位符 4"/>
          <p:cNvSpPr>
            <a:spLocks noGrp="1"/>
          </p:cNvSpPr>
          <p:nvPr>
            <p:ph type="body" sz="quarter" idx="10"/>
          </p:nvPr>
        </p:nvSpPr>
        <p:spPr bwMode="gray">
          <a:xfrm>
            <a:off x="5523175" y="1522000"/>
            <a:ext cx="6225914" cy="4678775"/>
          </a:xfrm>
        </p:spPr>
        <p:txBody>
          <a:bodyPr/>
          <a:lstStyle/>
          <a:p>
            <a:pPr>
              <a:lnSpc>
                <a:spcPct val="130000"/>
              </a:lnSpc>
            </a:pPr>
            <a:r>
              <a:rPr lang="en-US" altLang="zh-CN" sz="1600" dirty="0" smtClean="0"/>
              <a:t>Site creation and device addition</a:t>
            </a:r>
          </a:p>
          <a:p>
            <a:pPr lvl="1">
              <a:lnSpc>
                <a:spcPct val="130000"/>
              </a:lnSpc>
            </a:pPr>
            <a:r>
              <a:rPr lang="en-US" altLang="zh-CN" sz="1400" dirty="0" smtClean="0"/>
              <a:t>On </a:t>
            </a:r>
            <a:r>
              <a:rPr lang="en-US" altLang="zh-CN" sz="1400" dirty="0" err="1" smtClean="0"/>
              <a:t>iMaster</a:t>
            </a:r>
            <a:r>
              <a:rPr lang="en-US" altLang="zh-CN" sz="1400" dirty="0" smtClean="0"/>
              <a:t> NCE-Campus, create a single site to create the HQ site.</a:t>
            </a:r>
          </a:p>
          <a:p>
            <a:pPr lvl="1">
              <a:lnSpc>
                <a:spcPct val="130000"/>
              </a:lnSpc>
            </a:pPr>
            <a:r>
              <a:rPr lang="en-US" altLang="zh-CN" sz="1400" dirty="0" smtClean="0"/>
              <a:t>Add devices (Border, Edge_1, Edge_2, ACC_1, ACC_2, and AP1) one by one based on the device model or ESN.</a:t>
            </a:r>
          </a:p>
          <a:p>
            <a:pPr>
              <a:lnSpc>
                <a:spcPct val="130000"/>
              </a:lnSpc>
            </a:pPr>
            <a:r>
              <a:rPr lang="en-US" altLang="zh-CN" sz="1600" dirty="0" smtClean="0"/>
              <a:t>Device plug-and-play (onsite operation)</a:t>
            </a:r>
          </a:p>
          <a:p>
            <a:pPr lvl="1">
              <a:lnSpc>
                <a:spcPct val="130000"/>
              </a:lnSpc>
            </a:pPr>
            <a:r>
              <a:rPr lang="en-US" altLang="zh-CN" sz="1400" dirty="0" smtClean="0"/>
              <a:t>Connect and power on the switches and APs on the network.</a:t>
            </a:r>
          </a:p>
          <a:p>
            <a:pPr lvl="1">
              <a:lnSpc>
                <a:spcPct val="130000"/>
              </a:lnSpc>
            </a:pPr>
            <a:r>
              <a:rPr lang="en-US" altLang="zh-CN" sz="1400" dirty="0" smtClean="0"/>
              <a:t>The switches obtain IP addresses and </a:t>
            </a:r>
            <a:r>
              <a:rPr lang="en-US" altLang="zh-CN" sz="1400" dirty="0" err="1" smtClean="0"/>
              <a:t>iMaster</a:t>
            </a:r>
            <a:r>
              <a:rPr lang="en-US" altLang="zh-CN" sz="1400" dirty="0" smtClean="0"/>
              <a:t> NCE-Campus address/port through AR3, and initiate registration requests to </a:t>
            </a:r>
            <a:r>
              <a:rPr lang="en-US" altLang="zh-CN" sz="1400" dirty="0" err="1" smtClean="0"/>
              <a:t>iMaster</a:t>
            </a:r>
            <a:r>
              <a:rPr lang="en-US" altLang="zh-CN" sz="1400" dirty="0" smtClean="0"/>
              <a:t> NCE-Campus. They are managed by </a:t>
            </a:r>
            <a:r>
              <a:rPr lang="en-US" altLang="zh-CN" sz="1400" dirty="0" err="1" smtClean="0"/>
              <a:t>iMaster</a:t>
            </a:r>
            <a:r>
              <a:rPr lang="en-US" altLang="zh-CN" sz="1400" dirty="0" smtClean="0"/>
              <a:t> NCE-Campus once registered.</a:t>
            </a:r>
          </a:p>
          <a:p>
            <a:pPr>
              <a:lnSpc>
                <a:spcPct val="130000"/>
              </a:lnSpc>
            </a:pPr>
            <a:r>
              <a:rPr lang="en-US" altLang="zh-CN" sz="1600" dirty="0" smtClean="0"/>
              <a:t>Device management (by </a:t>
            </a:r>
            <a:r>
              <a:rPr lang="en-US" altLang="zh-CN" sz="1600" dirty="0" err="1" smtClean="0"/>
              <a:t>iMaster</a:t>
            </a:r>
            <a:r>
              <a:rPr lang="en-US" altLang="zh-CN" sz="1600" dirty="0" smtClean="0"/>
              <a:t> NCE-Campus)</a:t>
            </a:r>
          </a:p>
          <a:p>
            <a:pPr lvl="1">
              <a:lnSpc>
                <a:spcPct val="130000"/>
              </a:lnSpc>
            </a:pPr>
            <a:r>
              <a:rPr lang="en-US" altLang="zh-CN" sz="1400" dirty="0" smtClean="0"/>
              <a:t>Check the device registration status.</a:t>
            </a:r>
          </a:p>
          <a:p>
            <a:pPr lvl="1">
              <a:lnSpc>
                <a:spcPct val="130000"/>
              </a:lnSpc>
            </a:pPr>
            <a:r>
              <a:rPr lang="en-US" altLang="zh-CN" sz="1400" dirty="0" smtClean="0"/>
              <a:t>Check the physical network topology.</a:t>
            </a:r>
            <a:endParaRPr lang="zh-CN" altLang="en-US" sz="1600" dirty="0"/>
          </a:p>
        </p:txBody>
      </p:sp>
      <p:sp>
        <p:nvSpPr>
          <p:cNvPr id="112" name="文本框 111"/>
          <p:cNvSpPr txBox="1"/>
          <p:nvPr/>
        </p:nvSpPr>
        <p:spPr bwMode="gray">
          <a:xfrm>
            <a:off x="711659" y="5815420"/>
            <a:ext cx="1013419" cy="276999"/>
          </a:xfrm>
          <a:prstGeom prst="rect">
            <a:avLst/>
          </a:prstGeom>
          <a:noFill/>
        </p:spPr>
        <p:txBody>
          <a:bodyPr wrap="none" rtlCol="0">
            <a:spAutoFit/>
          </a:bodyPr>
          <a:lstStyle/>
          <a:p>
            <a:pPr fontAlgn="ctr"/>
            <a:r>
              <a:rPr lang="en-US" sz="1200" dirty="0" smtClean="0">
                <a:latin typeface="Huawei Sans" panose="020C0503030203020204" pitchFamily="34" charset="0"/>
              </a:rPr>
              <a:t>DHCP Offer</a:t>
            </a:r>
            <a:endParaRPr lang="en-US" altLang="zh-CN" sz="1200" dirty="0" smtClean="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3" name="文本框 112"/>
          <p:cNvSpPr txBox="1"/>
          <p:nvPr/>
        </p:nvSpPr>
        <p:spPr bwMode="gray">
          <a:xfrm>
            <a:off x="1891614" y="5815420"/>
            <a:ext cx="4023858" cy="276999"/>
          </a:xfrm>
          <a:prstGeom prst="rect">
            <a:avLst/>
          </a:prstGeom>
          <a:noFill/>
        </p:spPr>
        <p:txBody>
          <a:bodyPr wrap="none" rtlCol="0">
            <a:spAutoFit/>
          </a:bodyPr>
          <a:lstStyle/>
          <a:p>
            <a:pPr fontAlgn="ctr"/>
            <a:r>
              <a:rPr lang="en-US" sz="1200" dirty="0" smtClean="0">
                <a:latin typeface="Huawei Sans" panose="020C0503030203020204" pitchFamily="34" charset="0"/>
              </a:rPr>
              <a:t>Devices proactively register with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a:t>
            </a:r>
            <a:endParaRPr lang="en-US" altLang="zh-CN" sz="1200" dirty="0" smtClean="0">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4" name="Oval 4"/>
          <p:cNvSpPr>
            <a:spLocks noChangeAspect="1"/>
          </p:cNvSpPr>
          <p:nvPr/>
        </p:nvSpPr>
        <p:spPr bwMode="gray">
          <a:xfrm>
            <a:off x="562301" y="5831509"/>
            <a:ext cx="208265" cy="208265"/>
          </a:xfrm>
          <a:prstGeom prst="ellipse">
            <a:avLst/>
          </a:prstGeom>
          <a:solidFill>
            <a:srgbClr val="F08500"/>
          </a:solidFill>
          <a:ln w="12700" cap="flat" cmpd="sng" algn="ctr">
            <a:noFill/>
            <a:prstDash val="solid"/>
            <a:miter lim="800000"/>
          </a:ln>
          <a:effectLst/>
        </p:spPr>
        <p:txBody>
          <a:bodyPr wrap="none" lIns="0" tIns="0" rIns="0" bIns="0" rtlCol="0" anchor="ctr"/>
          <a:lstStyle/>
          <a:p>
            <a:pPr algn="ctr" fontAlgn="ctr"/>
            <a:r>
              <a:rPr lang="en-US" sz="1400" b="1" dirty="0" smtClean="0">
                <a:solidFill>
                  <a:prstClr val="white"/>
                </a:solidFill>
                <a:latin typeface="Huawei Sans" panose="020C0503030203020204" pitchFamily="34" charset="0"/>
              </a:rPr>
              <a:t>1</a:t>
            </a:r>
            <a:endParaRPr lang="en-US" altLang="zh-CN" sz="1400" b="1" kern="0" dirty="0">
              <a:solidFill>
                <a:prstClr val="white"/>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15" name="Oval 4"/>
          <p:cNvSpPr>
            <a:spLocks noChangeAspect="1"/>
          </p:cNvSpPr>
          <p:nvPr/>
        </p:nvSpPr>
        <p:spPr bwMode="gray">
          <a:xfrm>
            <a:off x="1710472" y="5831509"/>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4" name="圆角矩形 43"/>
          <p:cNvSpPr/>
          <p:nvPr/>
        </p:nvSpPr>
        <p:spPr bwMode="gray">
          <a:xfrm>
            <a:off x="1103030" y="2951779"/>
            <a:ext cx="4309958" cy="234620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5" name="Straight Connector 166"/>
          <p:cNvCxnSpPr>
            <a:stCxn id="72" idx="2"/>
            <a:endCxn id="52" idx="0"/>
          </p:cNvCxnSpPr>
          <p:nvPr/>
        </p:nvCxnSpPr>
        <p:spPr bwMode="gray">
          <a:xfrm>
            <a:off x="1955819" y="43461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166"/>
          <p:cNvCxnSpPr>
            <a:stCxn id="73" idx="2"/>
            <a:endCxn id="53" idx="0"/>
          </p:cNvCxnSpPr>
          <p:nvPr/>
        </p:nvCxnSpPr>
        <p:spPr bwMode="gray">
          <a:xfrm>
            <a:off x="3886620" y="43461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2" name="图片 76" descr="接入交换机.png"/>
          <p:cNvPicPr>
            <a:picLocks noChangeAspect="1"/>
          </p:cNvPicPr>
          <p:nvPr/>
        </p:nvPicPr>
        <p:blipFill>
          <a:blip r:embed="rId3" cstate="print"/>
          <a:stretch>
            <a:fillRect/>
          </a:stretch>
        </p:blipFill>
        <p:spPr bwMode="gray">
          <a:xfrm>
            <a:off x="1732678" y="4749446"/>
            <a:ext cx="446281" cy="365139"/>
          </a:xfrm>
          <a:prstGeom prst="rect">
            <a:avLst/>
          </a:prstGeom>
        </p:spPr>
      </p:pic>
      <p:pic>
        <p:nvPicPr>
          <p:cNvPr id="53" name="图片 76" descr="接入交换机.png"/>
          <p:cNvPicPr>
            <a:picLocks noChangeAspect="1"/>
          </p:cNvPicPr>
          <p:nvPr/>
        </p:nvPicPr>
        <p:blipFill>
          <a:blip r:embed="rId3" cstate="print"/>
          <a:stretch>
            <a:fillRect/>
          </a:stretch>
        </p:blipFill>
        <p:spPr bwMode="gray">
          <a:xfrm>
            <a:off x="3663479" y="4749446"/>
            <a:ext cx="446281" cy="365139"/>
          </a:xfrm>
          <a:prstGeom prst="rect">
            <a:avLst/>
          </a:prstGeom>
        </p:spPr>
      </p:pic>
      <p:sp>
        <p:nvSpPr>
          <p:cNvPr id="54" name="文本框 53"/>
          <p:cNvSpPr txBox="1"/>
          <p:nvPr/>
        </p:nvSpPr>
        <p:spPr bwMode="gray">
          <a:xfrm>
            <a:off x="4770952" y="3048488"/>
            <a:ext cx="468398"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5" name="图片 105" descr="AP.png"/>
          <p:cNvPicPr>
            <a:picLocks noChangeAspect="1"/>
          </p:cNvPicPr>
          <p:nvPr/>
        </p:nvPicPr>
        <p:blipFill>
          <a:blip r:embed="rId4" cstate="print"/>
          <a:stretch>
            <a:fillRect/>
          </a:stretch>
        </p:blipFill>
        <p:spPr bwMode="gray">
          <a:xfrm>
            <a:off x="4825413" y="4781131"/>
            <a:ext cx="368827" cy="301768"/>
          </a:xfrm>
          <a:prstGeom prst="rect">
            <a:avLst/>
          </a:prstGeom>
        </p:spPr>
      </p:pic>
      <p:cxnSp>
        <p:nvCxnSpPr>
          <p:cNvPr id="56" name="Straight Connector 166"/>
          <p:cNvCxnSpPr>
            <a:stCxn id="53" idx="3"/>
            <a:endCxn id="55" idx="1"/>
          </p:cNvCxnSpPr>
          <p:nvPr/>
        </p:nvCxnSpPr>
        <p:spPr bwMode="gray">
          <a:xfrm flipV="1">
            <a:off x="4109760" y="4932015"/>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712371" y="2105262"/>
            <a:ext cx="446281" cy="365138"/>
          </a:xfrm>
          <a:prstGeom prst="rect">
            <a:avLst/>
          </a:prstGeom>
          <a:noFill/>
        </p:spPr>
      </p:pic>
      <p:sp>
        <p:nvSpPr>
          <p:cNvPr id="58" name="文本框 57"/>
          <p:cNvSpPr txBox="1"/>
          <p:nvPr/>
        </p:nvSpPr>
        <p:spPr bwMode="gray">
          <a:xfrm>
            <a:off x="2241250" y="1701767"/>
            <a:ext cx="1388522" cy="461665"/>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AR3</a:t>
            </a:r>
          </a:p>
          <a:p>
            <a:pPr algn="ctr"/>
            <a:r>
              <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DHCP Server</a:t>
            </a:r>
            <a:r>
              <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rPr>
              <a:t>）</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9" name="Straight Connector 166"/>
          <p:cNvCxnSpPr>
            <a:stCxn id="63" idx="0"/>
            <a:endCxn id="57" idx="2"/>
          </p:cNvCxnSpPr>
          <p:nvPr/>
        </p:nvCxnSpPr>
        <p:spPr bwMode="gray">
          <a:xfrm flipV="1">
            <a:off x="2935512" y="2470400"/>
            <a:ext cx="0" cy="633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167"/>
          <p:cNvCxnSpPr/>
          <p:nvPr/>
        </p:nvCxnSpPr>
        <p:spPr bwMode="gray">
          <a:xfrm flipH="1">
            <a:off x="1956529" y="328693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2" name="Straight Connector 167"/>
          <p:cNvCxnSpPr/>
          <p:nvPr/>
        </p:nvCxnSpPr>
        <p:spPr bwMode="gray">
          <a:xfrm flipH="1" flipV="1">
            <a:off x="2924739" y="328446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3" name="图片 86" descr="核心交换机.png"/>
          <p:cNvPicPr>
            <a:picLocks noChangeAspect="1"/>
          </p:cNvPicPr>
          <p:nvPr/>
        </p:nvPicPr>
        <p:blipFill>
          <a:blip r:embed="rId6" cstate="print"/>
          <a:stretch>
            <a:fillRect/>
          </a:stretch>
        </p:blipFill>
        <p:spPr bwMode="gray">
          <a:xfrm>
            <a:off x="2712371" y="3104368"/>
            <a:ext cx="446281" cy="365139"/>
          </a:xfrm>
          <a:prstGeom prst="rect">
            <a:avLst/>
          </a:prstGeom>
        </p:spPr>
      </p:pic>
      <p:sp>
        <p:nvSpPr>
          <p:cNvPr id="64" name="文本框 63"/>
          <p:cNvSpPr txBox="1"/>
          <p:nvPr/>
        </p:nvSpPr>
        <p:spPr bwMode="gray">
          <a:xfrm>
            <a:off x="2066716" y="3155727"/>
            <a:ext cx="665567"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Border</a:t>
            </a:r>
          </a:p>
        </p:txBody>
      </p:sp>
      <p:sp>
        <p:nvSpPr>
          <p:cNvPr id="66" name="文本框 65"/>
          <p:cNvSpPr txBox="1"/>
          <p:nvPr/>
        </p:nvSpPr>
        <p:spPr bwMode="gray">
          <a:xfrm>
            <a:off x="1119723" y="4013396"/>
            <a:ext cx="6848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1" name="文本框 70"/>
          <p:cNvSpPr txBox="1"/>
          <p:nvPr/>
        </p:nvSpPr>
        <p:spPr bwMode="gray">
          <a:xfrm>
            <a:off x="1172623" y="4797727"/>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72" name="图片 87" descr="汇聚交换机.png"/>
          <p:cNvPicPr>
            <a:picLocks noChangeAspect="1"/>
          </p:cNvPicPr>
          <p:nvPr/>
        </p:nvPicPr>
        <p:blipFill>
          <a:blip r:embed="rId7" cstate="print"/>
          <a:stretch>
            <a:fillRect/>
          </a:stretch>
        </p:blipFill>
        <p:spPr bwMode="gray">
          <a:xfrm>
            <a:off x="1732678" y="3981030"/>
            <a:ext cx="446281" cy="365139"/>
          </a:xfrm>
          <a:prstGeom prst="rect">
            <a:avLst/>
          </a:prstGeom>
        </p:spPr>
      </p:pic>
      <p:pic>
        <p:nvPicPr>
          <p:cNvPr id="73" name="图片 87" descr="汇聚交换机.png"/>
          <p:cNvPicPr>
            <a:picLocks noChangeAspect="1"/>
          </p:cNvPicPr>
          <p:nvPr/>
        </p:nvPicPr>
        <p:blipFill>
          <a:blip r:embed="rId7" cstate="print"/>
          <a:stretch>
            <a:fillRect/>
          </a:stretch>
        </p:blipFill>
        <p:spPr bwMode="gray">
          <a:xfrm>
            <a:off x="3663479" y="3981030"/>
            <a:ext cx="446281" cy="365139"/>
          </a:xfrm>
          <a:prstGeom prst="rect">
            <a:avLst/>
          </a:prstGeom>
        </p:spPr>
      </p:pic>
      <p:sp>
        <p:nvSpPr>
          <p:cNvPr id="74" name="文本框 73"/>
          <p:cNvSpPr txBox="1"/>
          <p:nvPr/>
        </p:nvSpPr>
        <p:spPr bwMode="gray">
          <a:xfrm>
            <a:off x="4773127" y="4538910"/>
            <a:ext cx="460382"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5" name="文本框 74"/>
          <p:cNvSpPr txBox="1"/>
          <p:nvPr/>
        </p:nvSpPr>
        <p:spPr bwMode="gray">
          <a:xfrm>
            <a:off x="3059255" y="4797727"/>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pic>
        <p:nvPicPr>
          <p:cNvPr id="76" name="图片 7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597608" y="1990311"/>
            <a:ext cx="1046768" cy="595041"/>
          </a:xfrm>
          <a:prstGeom prst="rect">
            <a:avLst/>
          </a:prstGeom>
        </p:spPr>
      </p:pic>
      <p:sp>
        <p:nvSpPr>
          <p:cNvPr id="82" name="Freeform 3"/>
          <p:cNvSpPr>
            <a:spLocks/>
          </p:cNvSpPr>
          <p:nvPr/>
        </p:nvSpPr>
        <p:spPr bwMode="gray">
          <a:xfrm rot="19663033">
            <a:off x="476607" y="2612908"/>
            <a:ext cx="1826418" cy="1017966"/>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flip="none" rotWithShape="1">
            <a:gsLst>
              <a:gs pos="15000">
                <a:schemeClr val="accent1">
                  <a:lumMod val="5000"/>
                  <a:lumOff val="95000"/>
                  <a:alpha val="0"/>
                </a:schemeClr>
              </a:gs>
              <a:gs pos="81000">
                <a:srgbClr val="BEE9EE"/>
              </a:gs>
            </a:gsLst>
            <a:lin ang="16200000" scaled="0"/>
            <a:tileRect/>
          </a:gradFill>
          <a:ln w="15875">
            <a:gradFill flip="none" rotWithShape="1">
              <a:gsLst>
                <a:gs pos="0">
                  <a:schemeClr val="accent1">
                    <a:lumMod val="5000"/>
                    <a:lumOff val="95000"/>
                    <a:alpha val="0"/>
                  </a:schemeClr>
                </a:gs>
                <a:gs pos="100000">
                  <a:srgbClr val="56C4D2"/>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latin typeface="Huawei Sans" panose="020C0503030203020204" pitchFamily="34" charset="0"/>
              <a:ea typeface="方正兰亭细黑简体" panose="02000000000000000000" pitchFamily="2" charset="-122"/>
              <a:sym typeface="Huawei Sans" panose="020C0503030203020204" pitchFamily="34" charset="0"/>
            </a:endParaRPr>
          </a:p>
        </p:txBody>
      </p:sp>
      <p:cxnSp>
        <p:nvCxnSpPr>
          <p:cNvPr id="83" name="Straight Connector 166"/>
          <p:cNvCxnSpPr>
            <a:stCxn id="57" idx="1"/>
            <a:endCxn id="76" idx="3"/>
          </p:cNvCxnSpPr>
          <p:nvPr/>
        </p:nvCxnSpPr>
        <p:spPr bwMode="gray">
          <a:xfrm flipH="1">
            <a:off x="1644376" y="2287831"/>
            <a:ext cx="106799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Oval 4"/>
          <p:cNvSpPr>
            <a:spLocks noChangeAspect="1"/>
          </p:cNvSpPr>
          <p:nvPr/>
        </p:nvSpPr>
        <p:spPr bwMode="gray">
          <a:xfrm>
            <a:off x="1363493" y="3104368"/>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细黑简体" panose="02000000000000000000" pitchFamily="2" charset="-122"/>
                <a:sym typeface="Huawei Sans" panose="020C0503030203020204" pitchFamily="34" charset="0"/>
              </a:rPr>
              <a:t>2</a:t>
            </a:r>
            <a:endParaRPr kumimoji="0" lang="zh-CN" altLang="en-US"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95" name="Right Arrow 158"/>
          <p:cNvSpPr/>
          <p:nvPr/>
        </p:nvSpPr>
        <p:spPr bwMode="gray">
          <a:xfrm rot="5400000">
            <a:off x="2611416" y="2583363"/>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96" name="Oval 4"/>
          <p:cNvSpPr>
            <a:spLocks noChangeAspect="1"/>
          </p:cNvSpPr>
          <p:nvPr/>
        </p:nvSpPr>
        <p:spPr bwMode="gray">
          <a:xfrm>
            <a:off x="3023286" y="2817825"/>
            <a:ext cx="208265" cy="208265"/>
          </a:xfrm>
          <a:prstGeom prst="ellipse">
            <a:avLst/>
          </a:prstGeom>
          <a:solidFill>
            <a:srgbClr val="F08500"/>
          </a:solidFill>
          <a:ln w="12700" cap="flat" cmpd="sng" algn="ctr">
            <a:noFill/>
            <a:prstDash val="solid"/>
            <a:miter lim="800000"/>
          </a:ln>
          <a:effectLst/>
        </p:spPr>
        <p:txBody>
          <a:bodyPr wrap="none" lIns="0" tIns="0" rIns="0" bIns="0" rtlCol="0" anchor="ctr"/>
          <a:lstStyle/>
          <a:p>
            <a:pPr algn="ctr"/>
            <a:r>
              <a:rPr lang="en-US" altLang="zh-CN" sz="1400" b="1" kern="0" dirty="0">
                <a:solidFill>
                  <a:prstClr val="white"/>
                </a:solidFill>
                <a:latin typeface="Huawei Sans" panose="020C0503030203020204" pitchFamily="34" charset="0"/>
                <a:ea typeface="方正兰亭细黑简体" panose="02000000000000000000" pitchFamily="2" charset="-122"/>
                <a:sym typeface="Huawei Sans" panose="020C0503030203020204" pitchFamily="34" charset="0"/>
              </a:rPr>
              <a:t>1</a:t>
            </a:r>
            <a:endParaRPr lang="zh-CN" altLang="en-US" sz="1400" b="1" kern="0" dirty="0">
              <a:solidFill>
                <a:prstClr val="white"/>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97" name="文本框 96"/>
          <p:cNvSpPr txBox="1"/>
          <p:nvPr/>
        </p:nvSpPr>
        <p:spPr bwMode="gray">
          <a:xfrm>
            <a:off x="2360251" y="3847388"/>
            <a:ext cx="1116829" cy="830997"/>
          </a:xfrm>
          <a:prstGeom prst="rect">
            <a:avLst/>
          </a:prstGeom>
          <a:noFill/>
        </p:spPr>
        <p:txBody>
          <a:bodyPr wrap="square" rtlCol="0">
            <a:spAutoFit/>
          </a:bodyPr>
          <a:lstStyle/>
          <a:p>
            <a:pPr algn="ctr"/>
            <a:r>
              <a:rPr lang="en-US" altLang="zh-CN" sz="1200" dirty="0">
                <a:solidFill>
                  <a:schemeClr val="bg1">
                    <a:lumMod val="50000"/>
                  </a:schemeClr>
                </a:solidFill>
                <a:latin typeface="Huawei Sans" panose="020C0503030203020204" pitchFamily="34" charset="0"/>
                <a:ea typeface="方正兰亭细黑简体" panose="02000000000000000000" pitchFamily="2" charset="-122"/>
                <a:sym typeface="Huawei Sans" panose="020C0503030203020204" pitchFamily="34" charset="0"/>
              </a:rPr>
              <a:t>Devices to be managed by </a:t>
            </a:r>
            <a:r>
              <a:rPr lang="en-US" altLang="zh-CN" sz="1200" dirty="0" err="1">
                <a:solidFill>
                  <a:schemeClr val="bg1">
                    <a:lumMod val="50000"/>
                  </a:schemeClr>
                </a:solidFill>
                <a:latin typeface="Huawei Sans" panose="020C0503030203020204" pitchFamily="34" charset="0"/>
                <a:ea typeface="方正兰亭细黑简体" panose="02000000000000000000" pitchFamily="2" charset="-122"/>
                <a:sym typeface="Huawei Sans" panose="020C0503030203020204" pitchFamily="34" charset="0"/>
              </a:rPr>
              <a:t>iMaster</a:t>
            </a:r>
            <a:r>
              <a:rPr lang="en-US" altLang="zh-CN" sz="1200" dirty="0">
                <a:solidFill>
                  <a:schemeClr val="bg1">
                    <a:lumMod val="50000"/>
                  </a:schemeClr>
                </a:solidFill>
                <a:latin typeface="Huawei Sans" panose="020C0503030203020204" pitchFamily="34" charset="0"/>
                <a:ea typeface="方正兰亭细黑简体" panose="02000000000000000000" pitchFamily="2" charset="-122"/>
                <a:sym typeface="Huawei Sans" panose="020C0503030203020204" pitchFamily="34" charset="0"/>
              </a:rPr>
              <a:t> NCE-Campus</a:t>
            </a:r>
          </a:p>
        </p:txBody>
      </p:sp>
      <p:sp>
        <p:nvSpPr>
          <p:cNvPr id="98" name="文本框 97"/>
          <p:cNvSpPr txBox="1"/>
          <p:nvPr/>
        </p:nvSpPr>
        <p:spPr bwMode="gray">
          <a:xfrm>
            <a:off x="4103341" y="4013396"/>
            <a:ext cx="684803"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9" name="五边形 98"/>
          <p:cNvSpPr/>
          <p:nvPr/>
        </p:nvSpPr>
        <p:spPr bwMode="gray">
          <a:xfrm>
            <a:off x="4335994" y="57117"/>
            <a:ext cx="1196954"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Site Management</a:t>
            </a:r>
          </a:p>
        </p:txBody>
      </p:sp>
      <p:sp>
        <p:nvSpPr>
          <p:cNvPr id="100" name="燕尾形 99"/>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02" name="燕尾形 101"/>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03" name="燕尾形 102"/>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104" name="燕尾形 10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5" name="燕尾形 104"/>
          <p:cNvSpPr/>
          <p:nvPr/>
        </p:nvSpPr>
        <p:spPr bwMode="gray">
          <a:xfrm>
            <a:off x="5400761" y="57117"/>
            <a:ext cx="143320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Device Management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17" name="燕尾形 116"/>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02995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Configuring Resource Pools: Global Resource Pool for the Fabric</a:t>
            </a:r>
            <a:endParaRPr lang="en-US" altLang="zh-CN" dirty="0"/>
          </a:p>
        </p:txBody>
      </p:sp>
      <p:sp>
        <p:nvSpPr>
          <p:cNvPr id="4" name="文本占位符 3"/>
          <p:cNvSpPr>
            <a:spLocks noGrp="1"/>
          </p:cNvSpPr>
          <p:nvPr>
            <p:ph type="body" sz="quarter" idx="10"/>
          </p:nvPr>
        </p:nvSpPr>
        <p:spPr bwMode="gray">
          <a:xfrm>
            <a:off x="455613" y="1484312"/>
            <a:ext cx="11293476" cy="777485"/>
          </a:xfrm>
        </p:spPr>
        <p:txBody>
          <a:bodyPr/>
          <a:lstStyle/>
          <a:p>
            <a:r>
              <a:rPr lang="en-US" sz="1600" dirty="0" smtClean="0"/>
              <a:t>Before creating a fabric, plan a global resource pool for the fabric, which contains VLAN, bridge domain (BD), VXLAN network identifier (VNI) resources.</a:t>
            </a:r>
            <a:endParaRPr lang="en-US" altLang="zh-CN" sz="1600" dirty="0"/>
          </a:p>
        </p:txBody>
      </p:sp>
      <p:graphicFrame>
        <p:nvGraphicFramePr>
          <p:cNvPr id="5" name="表格 4"/>
          <p:cNvGraphicFramePr>
            <a:graphicFrameLocks noGrp="1"/>
          </p:cNvGraphicFramePr>
          <p:nvPr>
            <p:extLst/>
          </p:nvPr>
        </p:nvGraphicFramePr>
        <p:xfrm>
          <a:off x="5262488" y="2766199"/>
          <a:ext cx="6491362" cy="2085747"/>
        </p:xfrm>
        <a:graphic>
          <a:graphicData uri="http://schemas.openxmlformats.org/drawingml/2006/table">
            <a:tbl>
              <a:tblPr/>
              <a:tblGrid>
                <a:gridCol w="1576462"/>
                <a:gridCol w="4914900"/>
              </a:tblGrid>
              <a:tr h="348387">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Resource Pool Plan</a:t>
                      </a:r>
                      <a:endParaRPr lang="en-US" altLang="zh-CN" sz="12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722259">
                <a:tc>
                  <a:txBody>
                    <a:bodyPr/>
                    <a:lstStyle/>
                    <a:p>
                      <a:pPr fontAlgn="ctr">
                        <a:lnSpc>
                          <a:spcPct val="100000"/>
                        </a:lnSpc>
                        <a:spcAft>
                          <a:spcPts val="600"/>
                        </a:spcAft>
                      </a:pPr>
                      <a:r>
                        <a:rPr lang="en-US" sz="1200" dirty="0" smtClean="0">
                          <a:latin typeface="Huawei Sans" panose="020C0503030203020204" pitchFamily="34" charset="0"/>
                        </a:rPr>
                        <a:t>Configure a global resource pool for the fabric.</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85750" indent="-285750" algn="l" defTabSz="914034" rtl="0" eaLnBrk="1" fontAlgn="ctr" latinLnBrk="0" hangingPunct="1">
                        <a:lnSpc>
                          <a:spcPct val="100000"/>
                        </a:lnSpc>
                        <a:spcAft>
                          <a:spcPts val="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Configure VLAN resources, including service VLANs (access VLANs for end users) used during virtual network creation, VLANs whose packets are transparently transmitted between the access and aggregation devices, interconnection VLANs used when external networks and network service resources are created for the fabric, and management VLAN for policy association.</a:t>
                      </a:r>
                      <a:endParaRPr lang="en-US" altLang="zh-CN" sz="1200" kern="1200" dirty="0" smtClean="0">
                        <a:solidFill>
                          <a:schemeClr val="tx1"/>
                        </a:solidFill>
                        <a:effectLst/>
                        <a:latin typeface="Huawei Sans" panose="020C0503030203020204" pitchFamily="34" charset="0"/>
                        <a:ea typeface="+mn-ea"/>
                        <a:cs typeface="+mn-cs"/>
                      </a:endParaRPr>
                    </a:p>
                    <a:p>
                      <a:pPr marL="285750" marR="0" lvl="0" indent="-285750" algn="l" defTabSz="914034" rtl="0" eaLnBrk="1" fontAlgn="ctr" latinLnBrk="0" hangingPunct="1">
                        <a:lnSpc>
                          <a:spcPct val="100000"/>
                        </a:lnSpc>
                        <a:spcBef>
                          <a:spcPts val="0"/>
                        </a:spcBef>
                        <a:spcAft>
                          <a:spcPts val="0"/>
                        </a:spcAft>
                        <a:buClrTx/>
                        <a:buSzPct val="50000"/>
                        <a:buFont typeface="Wingdings" panose="05000000000000000000" pitchFamily="2" charset="2"/>
                        <a:buChar char="l"/>
                        <a:tabLst/>
                        <a:defRPr/>
                      </a:pPr>
                      <a:r>
                        <a:rPr lang="en-US" sz="1200" dirty="0" smtClean="0">
                          <a:solidFill>
                            <a:schemeClr val="tx1"/>
                          </a:solidFill>
                          <a:latin typeface="Huawei Sans" panose="020C0503030203020204" pitchFamily="34" charset="0"/>
                        </a:rPr>
                        <a:t>Configure BDs and VNIs for Layer 2 broadcast domain isolation in virtual networks.</a:t>
                      </a:r>
                      <a:endParaRPr lang="en-US" altLang="zh-CN" sz="1200" kern="1200" dirty="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9" name="Freeform 159"/>
          <p:cNvSpPr/>
          <p:nvPr/>
        </p:nvSpPr>
        <p:spPr bwMode="gray">
          <a:xfrm flipH="1">
            <a:off x="1170367" y="219389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20" name="Freeform 159"/>
          <p:cNvSpPr/>
          <p:nvPr/>
        </p:nvSpPr>
        <p:spPr bwMode="gray">
          <a:xfrm flipH="1">
            <a:off x="3296485" y="219389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pic>
        <p:nvPicPr>
          <p:cNvPr id="21"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1701711" y="5825860"/>
            <a:ext cx="445506" cy="342149"/>
          </a:xfrm>
          <a:prstGeom prst="rect">
            <a:avLst/>
          </a:prstGeom>
        </p:spPr>
      </p:pic>
      <p:pic>
        <p:nvPicPr>
          <p:cNvPr id="22"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3624864" y="5825859"/>
            <a:ext cx="445506" cy="342149"/>
          </a:xfrm>
          <a:prstGeom prst="rect">
            <a:avLst/>
          </a:prstGeom>
        </p:spPr>
      </p:pic>
      <p:sp>
        <p:nvSpPr>
          <p:cNvPr id="74" name="圆角矩形 73"/>
          <p:cNvSpPr/>
          <p:nvPr/>
        </p:nvSpPr>
        <p:spPr bwMode="gray">
          <a:xfrm>
            <a:off x="1064415" y="2881291"/>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5" name="Freeform 159"/>
          <p:cNvSpPr/>
          <p:nvPr/>
        </p:nvSpPr>
        <p:spPr bwMode="gray">
          <a:xfrm flipH="1">
            <a:off x="1636079" y="3234107"/>
            <a:ext cx="2521633" cy="14435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76" name="Straight Connector 166"/>
          <p:cNvCxnSpPr>
            <a:stCxn id="95" idx="2"/>
            <a:endCxn id="78" idx="0"/>
          </p:cNvCxnSpPr>
          <p:nvPr/>
        </p:nvCxnSpPr>
        <p:spPr bwMode="gray">
          <a:xfrm>
            <a:off x="1917204" y="4518944"/>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166"/>
          <p:cNvCxnSpPr>
            <a:stCxn id="96" idx="2"/>
            <a:endCxn id="79" idx="0"/>
          </p:cNvCxnSpPr>
          <p:nvPr/>
        </p:nvCxnSpPr>
        <p:spPr bwMode="gray">
          <a:xfrm>
            <a:off x="3848005" y="4518944"/>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167"/>
          <p:cNvCxnSpPr/>
          <p:nvPr/>
        </p:nvCxnSpPr>
        <p:spPr bwMode="gray">
          <a:xfrm flipH="1">
            <a:off x="1917914" y="3459712"/>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0" name="Straight Connector 167"/>
          <p:cNvCxnSpPr/>
          <p:nvPr/>
        </p:nvCxnSpPr>
        <p:spPr bwMode="gray">
          <a:xfrm flipH="1" flipV="1">
            <a:off x="2886124" y="3457235"/>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bwMode="gray">
          <a:xfrm>
            <a:off x="2575067" y="3008038"/>
            <a:ext cx="67678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1063476" y="4186171"/>
            <a:ext cx="70243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4" name="文本框 93"/>
          <p:cNvSpPr txBox="1"/>
          <p:nvPr/>
        </p:nvSpPr>
        <p:spPr bwMode="gray">
          <a:xfrm>
            <a:off x="1134009" y="4960099"/>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95" name="图片 87" descr="汇聚交换机.png"/>
          <p:cNvPicPr>
            <a:picLocks noChangeAspect="1"/>
          </p:cNvPicPr>
          <p:nvPr/>
        </p:nvPicPr>
        <p:blipFill>
          <a:blip r:embed="rId4" cstate="print"/>
          <a:stretch>
            <a:fillRect/>
          </a:stretch>
        </p:blipFill>
        <p:spPr bwMode="gray">
          <a:xfrm>
            <a:off x="1694063" y="4153805"/>
            <a:ext cx="446281" cy="365139"/>
          </a:xfrm>
          <a:prstGeom prst="rect">
            <a:avLst/>
          </a:prstGeom>
        </p:spPr>
      </p:pic>
      <p:pic>
        <p:nvPicPr>
          <p:cNvPr id="96" name="图片 87" descr="汇聚交换机.png"/>
          <p:cNvPicPr>
            <a:picLocks noChangeAspect="1"/>
          </p:cNvPicPr>
          <p:nvPr/>
        </p:nvPicPr>
        <p:blipFill>
          <a:blip r:embed="rId4" cstate="print"/>
          <a:stretch>
            <a:fillRect/>
          </a:stretch>
        </p:blipFill>
        <p:spPr bwMode="gray">
          <a:xfrm>
            <a:off x="3624864" y="4153805"/>
            <a:ext cx="446281" cy="365139"/>
          </a:xfrm>
          <a:prstGeom prst="rect">
            <a:avLst/>
          </a:prstGeom>
        </p:spPr>
      </p:pic>
      <p:sp>
        <p:nvSpPr>
          <p:cNvPr id="104" name="文本框 103"/>
          <p:cNvSpPr txBox="1"/>
          <p:nvPr/>
        </p:nvSpPr>
        <p:spPr bwMode="gray">
          <a:xfrm>
            <a:off x="4070370" y="4960099"/>
            <a:ext cx="561372" cy="276999"/>
          </a:xfrm>
          <a:prstGeom prst="rect">
            <a:avLst/>
          </a:prstGeom>
          <a:noFill/>
        </p:spPr>
        <p:txBody>
          <a:bodyPr wrap="none" rtlCol="0">
            <a:spAutoFit/>
          </a:bodyPr>
          <a:lstStyle/>
          <a:p>
            <a:pPr fontAlgn="ctr"/>
            <a:r>
              <a:rPr lang="en-US" sz="1200" dirty="0" smtClean="0">
                <a:latin typeface="Huawei Sans" panose="020C0503030203020204" pitchFamily="34" charset="0"/>
              </a:rPr>
              <a:t>ACC2</a:t>
            </a:r>
            <a:endParaRPr lang="en-US" sz="1200" dirty="0">
              <a:latin typeface="Huawei Sans" panose="020C0503030203020204" pitchFamily="34" charset="0"/>
            </a:endParaRPr>
          </a:p>
        </p:txBody>
      </p:sp>
      <p:cxnSp>
        <p:nvCxnSpPr>
          <p:cNvPr id="109" name="直接连接符 108"/>
          <p:cNvCxnSpPr/>
          <p:nvPr/>
        </p:nvCxnSpPr>
        <p:spPr bwMode="gray">
          <a:xfrm>
            <a:off x="1924464" y="5319761"/>
            <a:ext cx="0" cy="455400"/>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bwMode="gray">
          <a:xfrm>
            <a:off x="1917914" y="5397470"/>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sp>
        <p:nvSpPr>
          <p:cNvPr id="111" name="文本框 110"/>
          <p:cNvSpPr txBox="1"/>
          <p:nvPr/>
        </p:nvSpPr>
        <p:spPr bwMode="gray">
          <a:xfrm>
            <a:off x="3228315" y="5397470"/>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cxnSp>
        <p:nvCxnSpPr>
          <p:cNvPr id="112" name="直接连接符 111"/>
          <p:cNvCxnSpPr/>
          <p:nvPr/>
        </p:nvCxnSpPr>
        <p:spPr bwMode="gray">
          <a:xfrm>
            <a:off x="3852205" y="5319761"/>
            <a:ext cx="0" cy="455400"/>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bwMode="gray">
          <a:xfrm>
            <a:off x="2501273" y="4007404"/>
            <a:ext cx="707246"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BD/VNI</a:t>
            </a:r>
            <a:endParaRPr lang="en-US" sz="1200" dirty="0">
              <a:solidFill>
                <a:srgbClr val="F28944"/>
              </a:solidFill>
              <a:latin typeface="Huawei Sans" panose="020C0503030203020204" pitchFamily="34" charset="0"/>
            </a:endParaRPr>
          </a:p>
        </p:txBody>
      </p:sp>
      <p:sp>
        <p:nvSpPr>
          <p:cNvPr id="115" name="文本框 114"/>
          <p:cNvSpPr txBox="1"/>
          <p:nvPr/>
        </p:nvSpPr>
        <p:spPr bwMode="gray">
          <a:xfrm>
            <a:off x="5456503" y="5937940"/>
            <a:ext cx="11657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VXLAN tunnel</a:t>
            </a:r>
            <a:endParaRPr lang="en-US" altLang="zh-CN" sz="1200" dirty="0" smtClean="0">
              <a:solidFill>
                <a:srgbClr val="F28944"/>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cxnSp>
        <p:nvCxnSpPr>
          <p:cNvPr id="116" name="直接连接符 115"/>
          <p:cNvCxnSpPr>
            <a:stCxn id="19" idx="9"/>
          </p:cNvCxnSpPr>
          <p:nvPr/>
        </p:nvCxnSpPr>
        <p:spPr bwMode="gray">
          <a:xfrm>
            <a:off x="2227862" y="2841267"/>
            <a:ext cx="440560" cy="447160"/>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20" idx="20"/>
          </p:cNvCxnSpPr>
          <p:nvPr/>
        </p:nvCxnSpPr>
        <p:spPr bwMode="gray">
          <a:xfrm flipH="1">
            <a:off x="3140760" y="2838390"/>
            <a:ext cx="309127" cy="450037"/>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bwMode="gray">
          <a:xfrm>
            <a:off x="1807602" y="2881291"/>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sp>
        <p:nvSpPr>
          <p:cNvPr id="119" name="文本框 118"/>
          <p:cNvSpPr txBox="1"/>
          <p:nvPr/>
        </p:nvSpPr>
        <p:spPr bwMode="gray">
          <a:xfrm>
            <a:off x="3381922" y="2881291"/>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sp>
        <p:nvSpPr>
          <p:cNvPr id="120" name="文本框 119"/>
          <p:cNvSpPr txBox="1"/>
          <p:nvPr/>
        </p:nvSpPr>
        <p:spPr bwMode="gray">
          <a:xfrm>
            <a:off x="4010247" y="4186171"/>
            <a:ext cx="70243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文本框 57"/>
          <p:cNvSpPr txBox="1"/>
          <p:nvPr/>
        </p:nvSpPr>
        <p:spPr bwMode="gray">
          <a:xfrm>
            <a:off x="1096890" y="3031460"/>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8" name="图片 76" descr="接入交换机.png"/>
          <p:cNvPicPr>
            <a:picLocks noChangeAspect="1"/>
          </p:cNvPicPr>
          <p:nvPr/>
        </p:nvPicPr>
        <p:blipFill>
          <a:blip r:embed="rId5" cstate="print"/>
          <a:stretch>
            <a:fillRect/>
          </a:stretch>
        </p:blipFill>
        <p:spPr bwMode="gray">
          <a:xfrm>
            <a:off x="1694063" y="4922221"/>
            <a:ext cx="446281" cy="365139"/>
          </a:xfrm>
          <a:prstGeom prst="rect">
            <a:avLst/>
          </a:prstGeom>
        </p:spPr>
      </p:pic>
      <p:pic>
        <p:nvPicPr>
          <p:cNvPr id="79" name="图片 76" descr="接入交换机.png"/>
          <p:cNvPicPr>
            <a:picLocks noChangeAspect="1"/>
          </p:cNvPicPr>
          <p:nvPr/>
        </p:nvPicPr>
        <p:blipFill>
          <a:blip r:embed="rId5" cstate="print"/>
          <a:stretch>
            <a:fillRect/>
          </a:stretch>
        </p:blipFill>
        <p:spPr bwMode="gray">
          <a:xfrm>
            <a:off x="3624864" y="4922221"/>
            <a:ext cx="446281" cy="365139"/>
          </a:xfrm>
          <a:prstGeom prst="rect">
            <a:avLst/>
          </a:prstGeom>
        </p:spPr>
      </p:pic>
      <p:pic>
        <p:nvPicPr>
          <p:cNvPr id="91" name="图片 86" descr="核心交换机.png"/>
          <p:cNvPicPr>
            <a:picLocks noChangeAspect="1"/>
          </p:cNvPicPr>
          <p:nvPr/>
        </p:nvPicPr>
        <p:blipFill>
          <a:blip r:embed="rId6" cstate="print"/>
          <a:stretch>
            <a:fillRect/>
          </a:stretch>
        </p:blipFill>
        <p:spPr bwMode="gray">
          <a:xfrm>
            <a:off x="2673756" y="3277143"/>
            <a:ext cx="446281" cy="365139"/>
          </a:xfrm>
          <a:prstGeom prst="rect">
            <a:avLst/>
          </a:prstGeom>
        </p:spPr>
      </p:pic>
      <p:pic>
        <p:nvPicPr>
          <p:cNvPr id="53" name="图片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049314" y="3042542"/>
            <a:ext cx="865097" cy="491769"/>
          </a:xfrm>
          <a:prstGeom prst="rect">
            <a:avLst/>
          </a:prstGeom>
        </p:spPr>
      </p:pic>
      <p:cxnSp>
        <p:nvCxnSpPr>
          <p:cNvPr id="54" name="直接连接符 53"/>
          <p:cNvCxnSpPr/>
          <p:nvPr/>
        </p:nvCxnSpPr>
        <p:spPr bwMode="gray">
          <a:xfrm>
            <a:off x="1797276" y="4536424"/>
            <a:ext cx="0" cy="304169"/>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1237826" y="4571167"/>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cxnSp>
        <p:nvCxnSpPr>
          <p:cNvPr id="57" name="直接连接符 56"/>
          <p:cNvCxnSpPr/>
          <p:nvPr/>
        </p:nvCxnSpPr>
        <p:spPr bwMode="gray">
          <a:xfrm>
            <a:off x="3951144" y="4536424"/>
            <a:ext cx="0" cy="304169"/>
          </a:xfrm>
          <a:prstGeom prst="line">
            <a:avLst/>
          </a:prstGeom>
          <a:ln>
            <a:solidFill>
              <a:srgbClr val="F2894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bwMode="gray">
          <a:xfrm>
            <a:off x="3934877" y="4571167"/>
            <a:ext cx="579005" cy="276999"/>
          </a:xfrm>
          <a:prstGeom prst="rect">
            <a:avLst/>
          </a:prstGeom>
          <a:noFill/>
        </p:spPr>
        <p:txBody>
          <a:bodyPr wrap="none" rtlCol="0">
            <a:spAutoFit/>
          </a:bodyPr>
          <a:lstStyle/>
          <a:p>
            <a:pPr algn="ctr" fontAlgn="ctr"/>
            <a:r>
              <a:rPr lang="en-US" sz="1200" dirty="0" smtClean="0">
                <a:solidFill>
                  <a:srgbClr val="F28944"/>
                </a:solidFill>
                <a:latin typeface="Huawei Sans" panose="020C0503030203020204" pitchFamily="34" charset="0"/>
              </a:rPr>
              <a:t>VLAN</a:t>
            </a:r>
            <a:endParaRPr lang="en-US" sz="1200" dirty="0">
              <a:solidFill>
                <a:srgbClr val="F28944"/>
              </a:solidFill>
              <a:latin typeface="Huawei Sans" panose="020C0503030203020204" pitchFamily="34" charset="0"/>
            </a:endParaRPr>
          </a:p>
        </p:txBody>
      </p:sp>
      <p:sp>
        <p:nvSpPr>
          <p:cNvPr id="55" name="五边形 54"/>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60" name="燕尾形 59"/>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61" name="燕尾形 60"/>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62" name="燕尾形 61"/>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63" name="燕尾形 62"/>
          <p:cNvSpPr/>
          <p:nvPr/>
        </p:nvSpPr>
        <p:spPr bwMode="gray">
          <a:xfrm>
            <a:off x="6701777"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smtClean="0">
                <a:solidFill>
                  <a:srgbClr val="FFFFFF"/>
                </a:solidFill>
                <a:latin typeface="Huawei Sans" panose="020C0503030203020204" pitchFamily="34" charset="0"/>
              </a:rPr>
              <a:t>Network Planning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65" name="燕尾形 64"/>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
        <p:nvSpPr>
          <p:cNvPr id="49" name="任意多边形 48"/>
          <p:cNvSpPr/>
          <p:nvPr/>
        </p:nvSpPr>
        <p:spPr bwMode="gray">
          <a:xfrm rot="19002996">
            <a:off x="1837803" y="3637211"/>
            <a:ext cx="827218" cy="1898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548" y="-86005"/>
                  <a:pt x="10000" y="312781"/>
                </a:cubicBezTo>
              </a:path>
            </a:pathLst>
          </a:custGeom>
          <a:noFill/>
          <a:ln w="92075" cap="rnd" algn="ctr">
            <a:solidFill>
              <a:srgbClr val="ED6D00">
                <a:alpha val="70000"/>
              </a:srgbClr>
            </a:solidFill>
            <a:prstDash val="solid"/>
            <a:round/>
            <a:headEnd type="none" w="med" len="med"/>
            <a:tailEnd type="none" w="med" len="med"/>
          </a:ln>
        </p:spPr>
        <p:txBody>
          <a:bodyPr rtlCol="0" anchor="ctr"/>
          <a:lstStyle/>
          <a:p>
            <a:pPr algn="ctr" fontAlgn="ctr"/>
            <a:endParaRPr lang="en-US" altLang="zh-CN" dirty="0">
              <a:latin typeface="Huawei Sans" panose="020C0503030203020204" pitchFamily="34" charset="0"/>
            </a:endParaRPr>
          </a:p>
        </p:txBody>
      </p:sp>
      <p:sp>
        <p:nvSpPr>
          <p:cNvPr id="51" name="任意多边形 50"/>
          <p:cNvSpPr/>
          <p:nvPr/>
        </p:nvSpPr>
        <p:spPr bwMode="gray">
          <a:xfrm rot="2597004" flipH="1">
            <a:off x="3123923" y="3637210"/>
            <a:ext cx="827218" cy="1898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548" y="-86005"/>
                  <a:pt x="10000" y="312781"/>
                </a:cubicBezTo>
              </a:path>
            </a:pathLst>
          </a:custGeom>
          <a:noFill/>
          <a:ln w="92075" cap="rnd" algn="ctr">
            <a:solidFill>
              <a:srgbClr val="ED6D00">
                <a:alpha val="70000"/>
              </a:srgbClr>
            </a:solidFill>
            <a:prstDash val="solid"/>
            <a:round/>
            <a:headEnd type="none" w="med" len="med"/>
            <a:tailEnd type="none" w="med" len="med"/>
          </a:ln>
        </p:spPr>
        <p:txBody>
          <a:bodyPr rtlCol="0" anchor="ctr"/>
          <a:lstStyle/>
          <a:p>
            <a:pPr algn="ctr" fontAlgn="ctr"/>
            <a:endParaRPr lang="en-US" altLang="zh-CN" dirty="0">
              <a:latin typeface="Huawei Sans" panose="020C0503030203020204" pitchFamily="34" charset="0"/>
            </a:endParaRPr>
          </a:p>
        </p:txBody>
      </p:sp>
      <p:cxnSp>
        <p:nvCxnSpPr>
          <p:cNvPr id="52" name="直接连接符 51"/>
          <p:cNvCxnSpPr/>
          <p:nvPr/>
        </p:nvCxnSpPr>
        <p:spPr bwMode="gray">
          <a:xfrm flipH="1">
            <a:off x="4914411" y="6076440"/>
            <a:ext cx="555177" cy="0"/>
          </a:xfrm>
          <a:prstGeom prst="line">
            <a:avLst/>
          </a:prstGeom>
          <a:noFill/>
          <a:ln w="92075" cap="rnd" algn="ctr">
            <a:solidFill>
              <a:srgbClr val="ED6D00">
                <a:alpha val="70000"/>
              </a:srgbClr>
            </a:solidFill>
            <a:prstDash val="solid"/>
            <a:round/>
            <a:headEnd type="none" w="med" len="med"/>
            <a:tailEnd type="none" w="med" len="med"/>
          </a:ln>
        </p:spPr>
      </p:cxnSp>
      <p:cxnSp>
        <p:nvCxnSpPr>
          <p:cNvPr id="66" name="直接连接符 65"/>
          <p:cNvCxnSpPr/>
          <p:nvPr/>
        </p:nvCxnSpPr>
        <p:spPr bwMode="gray">
          <a:xfrm flipH="1">
            <a:off x="2160412" y="4341169"/>
            <a:ext cx="1445318" cy="0"/>
          </a:xfrm>
          <a:prstGeom prst="line">
            <a:avLst/>
          </a:prstGeom>
          <a:noFill/>
          <a:ln w="92075" cap="rnd" algn="ctr">
            <a:solidFill>
              <a:srgbClr val="ED6D00">
                <a:alpha val="70000"/>
              </a:srgbClr>
            </a:solidFill>
            <a:prstDash val="solid"/>
            <a:round/>
            <a:headEnd type="none" w="med" len="med"/>
            <a:tailEnd type="none" w="med" len="med"/>
          </a:ln>
        </p:spPr>
      </p:cxnSp>
    </p:spTree>
    <p:extLst>
      <p:ext uri="{BB962C8B-B14F-4D97-AF65-F5344CB8AC3E}">
        <p14:creationId xmlns:p14="http://schemas.microsoft.com/office/powerpoint/2010/main" val="2333568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stretch>
            <a:fillRect/>
          </a:stretch>
        </p:blipFill>
        <p:spPr bwMode="gray">
          <a:xfrm>
            <a:off x="1961371" y="1924354"/>
            <a:ext cx="8281955" cy="4232188"/>
          </a:xfrm>
          <a:prstGeom prst="rect">
            <a:avLst/>
          </a:prstGeom>
          <a:ln w="12700">
            <a:solidFill>
              <a:schemeClr val="bg1">
                <a:lumMod val="85000"/>
              </a:schemeClr>
            </a:solidFill>
          </a:ln>
        </p:spPr>
      </p:pic>
      <p:sp>
        <p:nvSpPr>
          <p:cNvPr id="4" name="标题 3"/>
          <p:cNvSpPr>
            <a:spLocks noGrp="1"/>
          </p:cNvSpPr>
          <p:nvPr>
            <p:ph type="title"/>
          </p:nvPr>
        </p:nvSpPr>
        <p:spPr bwMode="gray"/>
        <p:txBody>
          <a:bodyPr/>
          <a:lstStyle/>
          <a:p>
            <a:r>
              <a:rPr lang="en-US" smtClean="0"/>
              <a:t>Lab: Configuring a Fabric Global Resource Pool</a:t>
            </a:r>
            <a:endParaRPr lang="en-US" altLang="zh-CN" dirty="0"/>
          </a:p>
        </p:txBody>
      </p:sp>
      <p:sp>
        <p:nvSpPr>
          <p:cNvPr id="3" name="文本占位符 2"/>
          <p:cNvSpPr>
            <a:spLocks noGrp="1"/>
          </p:cNvSpPr>
          <p:nvPr>
            <p:ph type="body" sz="quarter" idx="10"/>
          </p:nvPr>
        </p:nvSpPr>
        <p:spPr bwMode="gray">
          <a:xfrm>
            <a:off x="455612" y="1052514"/>
            <a:ext cx="11293476" cy="889077"/>
          </a:xfrm>
        </p:spPr>
        <p:txBody>
          <a:bodyPr/>
          <a:lstStyle/>
          <a:p>
            <a:pPr algn="l"/>
            <a:r>
              <a:rPr lang="en-US" sz="1800" dirty="0" smtClean="0">
                <a:latin typeface="Huawei Sans" panose="020C0503030203020204" pitchFamily="34" charset="0"/>
              </a:rPr>
              <a:t>Choose </a:t>
            </a:r>
            <a:r>
              <a:rPr lang="en-US" sz="1800" b="1" dirty="0" smtClean="0">
                <a:latin typeface="Huawei Sans" panose="020C0503030203020204" pitchFamily="34" charset="0"/>
              </a:rPr>
              <a:t>Fabric Network</a:t>
            </a:r>
            <a:r>
              <a:rPr lang="en-US" sz="1800" dirty="0" smtClean="0">
                <a:latin typeface="Huawei Sans" panose="020C0503030203020204" pitchFamily="34" charset="0"/>
              </a:rPr>
              <a:t> &gt; </a:t>
            </a:r>
            <a:r>
              <a:rPr lang="en-US" sz="1800" b="1" dirty="0" smtClean="0">
                <a:latin typeface="Huawei Sans" panose="020C0503030203020204" pitchFamily="34" charset="0"/>
              </a:rPr>
              <a:t>Network Plan</a:t>
            </a:r>
            <a:r>
              <a:rPr lang="en-US" sz="1800" dirty="0" smtClean="0">
                <a:latin typeface="Huawei Sans" panose="020C0503030203020204" pitchFamily="34" charset="0"/>
              </a:rPr>
              <a:t>. On the resource pool configuration page that is displayed, click </a:t>
            </a:r>
            <a:r>
              <a:rPr lang="en-US" sz="1800" b="1" dirty="0" smtClean="0">
                <a:latin typeface="Huawei Sans" panose="020C0503030203020204" pitchFamily="34" charset="0"/>
              </a:rPr>
              <a:t>Fabric Global Resource Pool</a:t>
            </a:r>
            <a:r>
              <a:rPr lang="en-US" sz="1800" dirty="0" smtClean="0">
                <a:latin typeface="Huawei Sans" panose="020C0503030203020204" pitchFamily="34" charset="0"/>
              </a:rPr>
              <a:t>, set parameters, and click </a:t>
            </a:r>
            <a:r>
              <a:rPr lang="en-US" sz="1800" b="1" dirty="0" smtClean="0">
                <a:latin typeface="Huawei Sans" panose="020C0503030203020204" pitchFamily="34" charset="0"/>
              </a:rPr>
              <a:t>+</a:t>
            </a:r>
            <a:r>
              <a:rPr lang="en-US" sz="1800" dirty="0" smtClean="0">
                <a:latin typeface="Huawei Sans" panose="020C0503030203020204" pitchFamily="34" charset="0"/>
              </a:rPr>
              <a:t>.</a:t>
            </a:r>
            <a:endParaRPr lang="en-US" altLang="zh-CN" sz="1800" dirty="0">
              <a:latin typeface="Huawei Sans" panose="020C0503030203020204" pitchFamily="34" charset="0"/>
            </a:endParaRPr>
          </a:p>
        </p:txBody>
      </p:sp>
      <p:sp>
        <p:nvSpPr>
          <p:cNvPr id="12" name="TextBox 179"/>
          <p:cNvSpPr txBox="1"/>
          <p:nvPr/>
        </p:nvSpPr>
        <p:spPr bwMode="gray">
          <a:xfrm>
            <a:off x="8117035" y="1671674"/>
            <a:ext cx="3220347" cy="755736"/>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err="1" smtClean="0">
                <a:latin typeface="Huawei Sans" panose="020C0503030203020204" pitchFamily="34" charset="0"/>
              </a:rPr>
              <a:t>iMaster</a:t>
            </a:r>
            <a:r>
              <a:rPr lang="en-US" dirty="0" smtClean="0">
                <a:latin typeface="Huawei Sans" panose="020C0503030203020204" pitchFamily="34" charset="0"/>
              </a:rPr>
              <a:t> NCE-Campus provides the logical topology view to help users understand the meanings of parameters.</a:t>
            </a:r>
            <a:endParaRPr lang="en-US" altLang="zh-CN" dirty="0">
              <a:latin typeface="Huawei Sans" panose="020C0503030203020204" pitchFamily="34" charset="0"/>
            </a:endParaRPr>
          </a:p>
        </p:txBody>
      </p:sp>
      <p:sp>
        <p:nvSpPr>
          <p:cNvPr id="16" name="五边形 15"/>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7" name="燕尾形 16"/>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8" name="燕尾形 17"/>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6701777"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smtClean="0">
                <a:solidFill>
                  <a:srgbClr val="FFFFFF"/>
                </a:solidFill>
                <a:latin typeface="Huawei Sans" panose="020C0503030203020204" pitchFamily="34" charset="0"/>
              </a:rPr>
              <a:t>Network Planning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7250503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 52"/>
          <p:cNvSpPr/>
          <p:nvPr/>
        </p:nvSpPr>
        <p:spPr bwMode="gray">
          <a:xfrm>
            <a:off x="914401" y="2738417"/>
            <a:ext cx="4098664" cy="1459992"/>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82" name="组合 81"/>
          <p:cNvGrpSpPr/>
          <p:nvPr/>
        </p:nvGrpSpPr>
        <p:grpSpPr bwMode="gray">
          <a:xfrm rot="5400000">
            <a:off x="2014194" y="4074208"/>
            <a:ext cx="213684" cy="248400"/>
            <a:chOff x="5273248" y="4464391"/>
            <a:chExt cx="378553" cy="249005"/>
          </a:xfrm>
        </p:grpSpPr>
        <p:cxnSp>
          <p:nvCxnSpPr>
            <p:cNvPr id="83" name="直接连接符 82"/>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bwMode="gray">
          <a:xfrm rot="16200000" flipH="1">
            <a:off x="3525496" y="4074208"/>
            <a:ext cx="213684" cy="248400"/>
            <a:chOff x="5273248" y="4464391"/>
            <a:chExt cx="378553" cy="249005"/>
          </a:xfrm>
        </p:grpSpPr>
        <p:cxnSp>
          <p:nvCxnSpPr>
            <p:cNvPr id="86" name="直接连接符 85"/>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标题 2"/>
          <p:cNvSpPr>
            <a:spLocks noGrp="1"/>
          </p:cNvSpPr>
          <p:nvPr>
            <p:ph type="title"/>
          </p:nvPr>
        </p:nvSpPr>
        <p:spPr bwMode="gray"/>
        <p:txBody>
          <a:bodyPr/>
          <a:lstStyle/>
          <a:p>
            <a:r>
              <a:rPr lang="en-US" smtClean="0"/>
              <a:t>Configuring Resource Pools: Underlay Automation Resource Pool</a:t>
            </a:r>
            <a:endParaRPr lang="en-US" altLang="zh-CN" dirty="0"/>
          </a:p>
        </p:txBody>
      </p:sp>
      <p:sp>
        <p:nvSpPr>
          <p:cNvPr id="4" name="文本占位符 3"/>
          <p:cNvSpPr>
            <a:spLocks noGrp="1"/>
          </p:cNvSpPr>
          <p:nvPr>
            <p:ph type="body" sz="quarter" idx="10"/>
          </p:nvPr>
        </p:nvSpPr>
        <p:spPr bwMode="gray">
          <a:xfrm>
            <a:off x="455613" y="1484313"/>
            <a:ext cx="11293476" cy="1198940"/>
          </a:xfrm>
        </p:spPr>
        <p:txBody>
          <a:bodyPr/>
          <a:lstStyle/>
          <a:p>
            <a:r>
              <a:rPr lang="en-US" sz="1800" dirty="0" smtClean="0"/>
              <a:t>The underlay automation resource pool defines the interconnection VLANs, interconnection IP addresses, and loopback interface IP addresses used for routing domain orchestration on the underlay network.</a:t>
            </a:r>
            <a:endParaRPr lang="en-US" altLang="zh-CN" sz="1800" dirty="0"/>
          </a:p>
        </p:txBody>
      </p:sp>
      <p:cxnSp>
        <p:nvCxnSpPr>
          <p:cNvPr id="55" name="Straight Connector 166"/>
          <p:cNvCxnSpPr>
            <a:stCxn id="68" idx="2"/>
            <a:endCxn id="88" idx="0"/>
          </p:cNvCxnSpPr>
          <p:nvPr/>
        </p:nvCxnSpPr>
        <p:spPr bwMode="gray">
          <a:xfrm>
            <a:off x="1917204" y="43760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66"/>
          <p:cNvCxnSpPr>
            <a:stCxn id="69" idx="2"/>
            <a:endCxn id="89" idx="0"/>
          </p:cNvCxnSpPr>
          <p:nvPr/>
        </p:nvCxnSpPr>
        <p:spPr bwMode="gray">
          <a:xfrm>
            <a:off x="3848005" y="437606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167"/>
          <p:cNvCxnSpPr/>
          <p:nvPr/>
        </p:nvCxnSpPr>
        <p:spPr bwMode="gray">
          <a:xfrm flipH="1">
            <a:off x="1917914" y="331683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167"/>
          <p:cNvCxnSpPr/>
          <p:nvPr/>
        </p:nvCxnSpPr>
        <p:spPr bwMode="gray">
          <a:xfrm flipH="1" flipV="1">
            <a:off x="2886124" y="331436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2028101" y="3173081"/>
            <a:ext cx="66556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66" name="文本框 65"/>
          <p:cNvSpPr txBox="1"/>
          <p:nvPr/>
        </p:nvSpPr>
        <p:spPr bwMode="gray">
          <a:xfrm>
            <a:off x="1081108" y="4043296"/>
            <a:ext cx="6848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 name="文本框 66"/>
          <p:cNvSpPr txBox="1"/>
          <p:nvPr/>
        </p:nvSpPr>
        <p:spPr bwMode="gray">
          <a:xfrm>
            <a:off x="1134008" y="4814811"/>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68" name="图片 87" descr="汇聚交换机.png"/>
          <p:cNvPicPr>
            <a:picLocks noChangeAspect="1"/>
          </p:cNvPicPr>
          <p:nvPr/>
        </p:nvPicPr>
        <p:blipFill>
          <a:blip r:embed="rId3" cstate="print"/>
          <a:stretch>
            <a:fillRect/>
          </a:stretch>
        </p:blipFill>
        <p:spPr bwMode="gray">
          <a:xfrm>
            <a:off x="1694063" y="4010930"/>
            <a:ext cx="446281" cy="365139"/>
          </a:xfrm>
          <a:prstGeom prst="rect">
            <a:avLst/>
          </a:prstGeom>
        </p:spPr>
      </p:pic>
      <p:pic>
        <p:nvPicPr>
          <p:cNvPr id="69" name="图片 87" descr="汇聚交换机.png"/>
          <p:cNvPicPr>
            <a:picLocks noChangeAspect="1"/>
          </p:cNvPicPr>
          <p:nvPr/>
        </p:nvPicPr>
        <p:blipFill>
          <a:blip r:embed="rId3" cstate="print"/>
          <a:stretch>
            <a:fillRect/>
          </a:stretch>
        </p:blipFill>
        <p:spPr bwMode="gray">
          <a:xfrm>
            <a:off x="3624864" y="4010930"/>
            <a:ext cx="446281" cy="365139"/>
          </a:xfrm>
          <a:prstGeom prst="rect">
            <a:avLst/>
          </a:prstGeom>
        </p:spPr>
      </p:pic>
      <p:sp>
        <p:nvSpPr>
          <p:cNvPr id="70" name="文本框 69"/>
          <p:cNvSpPr txBox="1"/>
          <p:nvPr/>
        </p:nvSpPr>
        <p:spPr bwMode="gray">
          <a:xfrm>
            <a:off x="4049314" y="4823415"/>
            <a:ext cx="631904" cy="276999"/>
          </a:xfrm>
          <a:prstGeom prst="rect">
            <a:avLst/>
          </a:prstGeom>
          <a:noFill/>
        </p:spPr>
        <p:txBody>
          <a:bodyPr wrap="none" rtlCol="0">
            <a:spAutoFit/>
          </a:bodyPr>
          <a:lstStyle/>
          <a:p>
            <a:pP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77" name="文本框 76"/>
          <p:cNvSpPr txBox="1"/>
          <p:nvPr/>
        </p:nvSpPr>
        <p:spPr bwMode="gray">
          <a:xfrm>
            <a:off x="4023992" y="4043296"/>
            <a:ext cx="6848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文本框 77"/>
          <p:cNvSpPr txBox="1"/>
          <p:nvPr/>
        </p:nvSpPr>
        <p:spPr bwMode="gray">
          <a:xfrm>
            <a:off x="1096890" y="2888585"/>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79" name="组合 78"/>
          <p:cNvGrpSpPr/>
          <p:nvPr/>
        </p:nvGrpSpPr>
        <p:grpSpPr bwMode="gray">
          <a:xfrm>
            <a:off x="2785562" y="3010795"/>
            <a:ext cx="213684" cy="248400"/>
            <a:chOff x="5273248" y="4464391"/>
            <a:chExt cx="378553" cy="249005"/>
          </a:xfrm>
        </p:grpSpPr>
        <p:cxnSp>
          <p:nvCxnSpPr>
            <p:cNvPr id="80" name="直接连接符 79"/>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8" name="图片 76" descr="接入交换机.png"/>
          <p:cNvPicPr>
            <a:picLocks noChangeAspect="1"/>
          </p:cNvPicPr>
          <p:nvPr/>
        </p:nvPicPr>
        <p:blipFill>
          <a:blip r:embed="rId4" cstate="print"/>
          <a:stretch>
            <a:fillRect/>
          </a:stretch>
        </p:blipFill>
        <p:spPr bwMode="gray">
          <a:xfrm>
            <a:off x="1694063" y="4779346"/>
            <a:ext cx="446281" cy="365139"/>
          </a:xfrm>
          <a:prstGeom prst="rect">
            <a:avLst/>
          </a:prstGeom>
        </p:spPr>
      </p:pic>
      <p:pic>
        <p:nvPicPr>
          <p:cNvPr id="89" name="图片 76" descr="接入交换机.png"/>
          <p:cNvPicPr>
            <a:picLocks noChangeAspect="1"/>
          </p:cNvPicPr>
          <p:nvPr/>
        </p:nvPicPr>
        <p:blipFill>
          <a:blip r:embed="rId4" cstate="print"/>
          <a:stretch>
            <a:fillRect/>
          </a:stretch>
        </p:blipFill>
        <p:spPr bwMode="gray">
          <a:xfrm>
            <a:off x="3624864" y="4779346"/>
            <a:ext cx="446281" cy="365139"/>
          </a:xfrm>
          <a:prstGeom prst="rect">
            <a:avLst/>
          </a:prstGeom>
        </p:spPr>
      </p:pic>
      <p:pic>
        <p:nvPicPr>
          <p:cNvPr id="90" name="图片 86" descr="核心交换机.png"/>
          <p:cNvPicPr>
            <a:picLocks noChangeAspect="1"/>
          </p:cNvPicPr>
          <p:nvPr/>
        </p:nvPicPr>
        <p:blipFill>
          <a:blip r:embed="rId5" cstate="print"/>
          <a:stretch>
            <a:fillRect/>
          </a:stretch>
        </p:blipFill>
        <p:spPr bwMode="gray">
          <a:xfrm>
            <a:off x="2673756" y="3134268"/>
            <a:ext cx="446281" cy="365139"/>
          </a:xfrm>
          <a:prstGeom prst="rect">
            <a:avLst/>
          </a:prstGeom>
        </p:spPr>
      </p:pic>
      <p:pic>
        <p:nvPicPr>
          <p:cNvPr id="91" name="图片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049314" y="2899667"/>
            <a:ext cx="865097" cy="491769"/>
          </a:xfrm>
          <a:prstGeom prst="rect">
            <a:avLst/>
          </a:prstGeom>
        </p:spPr>
      </p:pic>
      <p:cxnSp>
        <p:nvCxnSpPr>
          <p:cNvPr id="94" name="Straight Connector 167"/>
          <p:cNvCxnSpPr/>
          <p:nvPr/>
        </p:nvCxnSpPr>
        <p:spPr bwMode="gray">
          <a:xfrm flipH="1">
            <a:off x="2303623" y="3544873"/>
            <a:ext cx="542066" cy="474855"/>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Connector 167"/>
          <p:cNvCxnSpPr/>
          <p:nvPr/>
        </p:nvCxnSpPr>
        <p:spPr bwMode="gray">
          <a:xfrm>
            <a:off x="2067143" y="4375607"/>
            <a:ext cx="0" cy="365711"/>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6" name="Straight Connector 167"/>
          <p:cNvCxnSpPr/>
          <p:nvPr/>
        </p:nvCxnSpPr>
        <p:spPr bwMode="gray">
          <a:xfrm>
            <a:off x="3713506" y="4375607"/>
            <a:ext cx="0" cy="365711"/>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7" name="Straight Connector 167"/>
          <p:cNvCxnSpPr/>
          <p:nvPr/>
        </p:nvCxnSpPr>
        <p:spPr bwMode="gray">
          <a:xfrm>
            <a:off x="3027663" y="3544873"/>
            <a:ext cx="480475" cy="429735"/>
          </a:xfrm>
          <a:prstGeom prst="line">
            <a:avLst/>
          </a:prstGeom>
          <a:ln w="19050">
            <a:solidFill>
              <a:srgbClr val="ED6D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bwMode="gray">
          <a:xfrm>
            <a:off x="2569370" y="3817504"/>
            <a:ext cx="633508" cy="307777"/>
          </a:xfrm>
          <a:prstGeom prst="rect">
            <a:avLst/>
          </a:prstGeom>
          <a:noFill/>
        </p:spPr>
        <p:txBody>
          <a:bodyPr wrap="none" rtlCol="0">
            <a:spAutoFit/>
          </a:bodyPr>
          <a:lstStyle/>
          <a:p>
            <a:pPr algn="ctr" fontAlgn="ctr"/>
            <a:r>
              <a:rPr lang="en-US" sz="1400" b="1" dirty="0" smtClean="0">
                <a:solidFill>
                  <a:srgbClr val="ED6D00"/>
                </a:solidFill>
                <a:latin typeface="Huawei Sans" panose="020C0503030203020204" pitchFamily="34" charset="0"/>
              </a:rPr>
              <a:t>OSPF</a:t>
            </a:r>
            <a:endParaRPr lang="en-US" sz="1400" b="1" dirty="0">
              <a:solidFill>
                <a:srgbClr val="ED6D00"/>
              </a:solidFill>
              <a:latin typeface="Huawei Sans" panose="020C0503030203020204" pitchFamily="34" charset="0"/>
            </a:endParaRPr>
          </a:p>
        </p:txBody>
      </p:sp>
      <p:sp>
        <p:nvSpPr>
          <p:cNvPr id="99" name="文本框 98"/>
          <p:cNvSpPr txBox="1"/>
          <p:nvPr/>
        </p:nvSpPr>
        <p:spPr bwMode="gray">
          <a:xfrm>
            <a:off x="857011" y="3370781"/>
            <a:ext cx="1762814" cy="646331"/>
          </a:xfrm>
          <a:prstGeom prst="rect">
            <a:avLst/>
          </a:prstGeom>
          <a:noFill/>
        </p:spPr>
        <p:txBody>
          <a:bodyPr wrap="square" rtlCol="0">
            <a:spAutoFit/>
          </a:bodyPr>
          <a:lstStyle/>
          <a:p>
            <a:pPr algn="ctr" fontAlgn="ctr"/>
            <a:r>
              <a:rPr lang="en-US" sz="1200" dirty="0" smtClean="0">
                <a:solidFill>
                  <a:srgbClr val="ED6D00"/>
                </a:solidFill>
                <a:latin typeface="Huawei Sans" panose="020C0503030203020204" pitchFamily="34" charset="0"/>
              </a:rPr>
              <a:t>Interconnection VLAN</a:t>
            </a:r>
          </a:p>
          <a:p>
            <a:pPr algn="ctr" fontAlgn="ctr"/>
            <a:r>
              <a:rPr lang="en-US" sz="1200" dirty="0" smtClean="0">
                <a:solidFill>
                  <a:srgbClr val="ED6D00"/>
                </a:solidFill>
                <a:latin typeface="Huawei Sans" panose="020C0503030203020204" pitchFamily="34" charset="0"/>
              </a:rPr>
              <a:t>Interconnection IP address</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00" name="文本框 99"/>
          <p:cNvSpPr txBox="1"/>
          <p:nvPr/>
        </p:nvSpPr>
        <p:spPr bwMode="gray">
          <a:xfrm>
            <a:off x="3306835" y="3370781"/>
            <a:ext cx="1762814" cy="646331"/>
          </a:xfrm>
          <a:prstGeom prst="rect">
            <a:avLst/>
          </a:prstGeom>
          <a:noFill/>
        </p:spPr>
        <p:txBody>
          <a:bodyPr wrap="square" rtlCol="0">
            <a:spAutoFit/>
          </a:bodyPr>
          <a:lstStyle/>
          <a:p>
            <a:pPr algn="ctr" fontAlgn="ctr"/>
            <a:r>
              <a:rPr lang="en-US" sz="1200" dirty="0" smtClean="0">
                <a:solidFill>
                  <a:srgbClr val="ED6D00"/>
                </a:solidFill>
                <a:latin typeface="Huawei Sans" panose="020C0503030203020204" pitchFamily="34" charset="0"/>
              </a:rPr>
              <a:t>Interconnection VLAN</a:t>
            </a:r>
          </a:p>
          <a:p>
            <a:pPr algn="ctr" fontAlgn="ctr"/>
            <a:r>
              <a:rPr lang="en-US" sz="1200" dirty="0" smtClean="0">
                <a:solidFill>
                  <a:srgbClr val="ED6D00"/>
                </a:solidFill>
                <a:latin typeface="Huawei Sans" panose="020C0503030203020204" pitchFamily="34" charset="0"/>
              </a:rPr>
              <a:t>Interconnection IP address</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101" name="文本框 100"/>
          <p:cNvSpPr txBox="1"/>
          <p:nvPr/>
        </p:nvSpPr>
        <p:spPr bwMode="gray">
          <a:xfrm>
            <a:off x="545574" y="4329390"/>
            <a:ext cx="1574964" cy="461665"/>
          </a:xfrm>
          <a:prstGeom prst="rect">
            <a:avLst/>
          </a:prstGeom>
          <a:noFill/>
        </p:spPr>
        <p:txBody>
          <a:bodyPr wrap="square" rtlCol="0">
            <a:spAutoFit/>
          </a:bodyPr>
          <a:lstStyle/>
          <a:p>
            <a:pPr algn="ctr" fontAlgn="ctr"/>
            <a:r>
              <a:rPr lang="en-US" sz="1200" dirty="0" smtClean="0">
                <a:solidFill>
                  <a:srgbClr val="ED6D00"/>
                </a:solidFill>
                <a:latin typeface="Huawei Sans" panose="020C0503030203020204" pitchFamily="34" charset="0"/>
              </a:rPr>
              <a:t>Interconnection VLAN</a:t>
            </a:r>
            <a:endParaRPr lang="en-US" sz="1200" dirty="0">
              <a:solidFill>
                <a:srgbClr val="ED6D00"/>
              </a:solidFill>
              <a:latin typeface="Huawei Sans" panose="020C0503030203020204" pitchFamily="34" charset="0"/>
            </a:endParaRPr>
          </a:p>
        </p:txBody>
      </p:sp>
      <p:sp>
        <p:nvSpPr>
          <p:cNvPr id="102" name="文本框 101"/>
          <p:cNvSpPr txBox="1"/>
          <p:nvPr/>
        </p:nvSpPr>
        <p:spPr bwMode="gray">
          <a:xfrm>
            <a:off x="3661213" y="4329390"/>
            <a:ext cx="1574964" cy="461665"/>
          </a:xfrm>
          <a:prstGeom prst="rect">
            <a:avLst/>
          </a:prstGeom>
          <a:noFill/>
        </p:spPr>
        <p:txBody>
          <a:bodyPr wrap="square" rtlCol="0">
            <a:spAutoFit/>
          </a:bodyPr>
          <a:lstStyle/>
          <a:p>
            <a:pPr algn="ctr" fontAlgn="ctr"/>
            <a:r>
              <a:rPr lang="en-US" sz="1200" dirty="0" smtClean="0">
                <a:solidFill>
                  <a:srgbClr val="ED6D00"/>
                </a:solidFill>
                <a:latin typeface="Huawei Sans" panose="020C0503030203020204" pitchFamily="34" charset="0"/>
              </a:rPr>
              <a:t>Interconnection VLAN</a:t>
            </a:r>
            <a:endParaRPr lang="en-US" sz="1200" dirty="0">
              <a:solidFill>
                <a:srgbClr val="ED6D00"/>
              </a:solidFill>
              <a:latin typeface="Huawei Sans" panose="020C0503030203020204" pitchFamily="34" charset="0"/>
            </a:endParaRPr>
          </a:p>
        </p:txBody>
      </p:sp>
      <p:graphicFrame>
        <p:nvGraphicFramePr>
          <p:cNvPr id="103" name="表格 102"/>
          <p:cNvGraphicFramePr>
            <a:graphicFrameLocks noGrp="1"/>
          </p:cNvGraphicFramePr>
          <p:nvPr>
            <p:extLst/>
          </p:nvPr>
        </p:nvGraphicFramePr>
        <p:xfrm>
          <a:off x="5181929" y="2684637"/>
          <a:ext cx="6474215" cy="3201897"/>
        </p:xfrm>
        <a:graphic>
          <a:graphicData uri="http://schemas.openxmlformats.org/drawingml/2006/table">
            <a:tbl>
              <a:tblPr/>
              <a:tblGrid>
                <a:gridCol w="1406915"/>
                <a:gridCol w="5067300"/>
              </a:tblGrid>
              <a:tr h="336777">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Resource Pool Plan</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986983">
                <a:tc>
                  <a:txBody>
                    <a:bodyPr/>
                    <a:lstStyle/>
                    <a:p>
                      <a:pPr algn="l" fontAlgn="ctr">
                        <a:lnSpc>
                          <a:spcPct val="100000"/>
                        </a:lnSpc>
                        <a:spcAft>
                          <a:spcPts val="600"/>
                        </a:spcAft>
                      </a:pPr>
                      <a:r>
                        <a:rPr lang="en-US" sz="1400" dirty="0" smtClean="0">
                          <a:latin typeface="Huawei Sans" panose="020C0503030203020204" pitchFamily="34" charset="0"/>
                        </a:rPr>
                        <a:t>Configuring an underlay automation resource pool.</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interconnection VLANs, which cannot conflict with the fabric global resource pool and service VLANs for user access.</a:t>
                      </a: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interconnection IP addresses, which cannot conflict with the fabric global resource pool and service IP addresses for user access.</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loopback interface IP addresses. As the VXLAN control plane uses BGP EVPN, loopback interface IP addresses are required </a:t>
                      </a:r>
                      <a:r>
                        <a:rPr lang="en-US" altLang="zh-CN" sz="1400" dirty="0" smtClean="0">
                          <a:solidFill>
                            <a:schemeClr val="tx1"/>
                          </a:solidFill>
                          <a:latin typeface="Huawei Sans" panose="020C0503030203020204" pitchFamily="34" charset="0"/>
                        </a:rPr>
                        <a:t>for </a:t>
                      </a:r>
                      <a:r>
                        <a:rPr lang="en-US" sz="1400" dirty="0" smtClean="0">
                          <a:solidFill>
                            <a:schemeClr val="tx1"/>
                          </a:solidFill>
                          <a:latin typeface="Huawei Sans" panose="020C0503030203020204" pitchFamily="34" charset="0"/>
                        </a:rPr>
                        <a:t>establish</a:t>
                      </a:r>
                      <a:r>
                        <a:rPr lang="en-US" altLang="zh-CN" sz="1400" dirty="0" smtClean="0">
                          <a:solidFill>
                            <a:schemeClr val="tx1"/>
                          </a:solidFill>
                          <a:latin typeface="Huawei Sans" panose="020C0503030203020204" pitchFamily="34" charset="0"/>
                        </a:rPr>
                        <a:t>ing</a:t>
                      </a:r>
                      <a:r>
                        <a:rPr lang="en-US" sz="1400" dirty="0" smtClean="0">
                          <a:solidFill>
                            <a:schemeClr val="tx1"/>
                          </a:solidFill>
                          <a:latin typeface="Huawei Sans" panose="020C0503030203020204" pitchFamily="34" charset="0"/>
                        </a:rPr>
                        <a:t> BGP EVPN peer relationships between border and edge nodes.</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endParaRPr lang="en-US" altLang="zh-CN" sz="1400" kern="1200" dirty="0" smtClean="0">
                        <a:solidFill>
                          <a:schemeClr val="tx1"/>
                        </a:solidFill>
                        <a:effectLst/>
                        <a:latin typeface="Huawei Sans" panose="020C0503030203020204" pitchFamily="34" charset="0"/>
                        <a:ea typeface="+mn-ea"/>
                        <a:cs typeface="+mn-cs"/>
                      </a:endParaRPr>
                    </a:p>
                    <a:p>
                      <a:pPr marL="0" indent="0" algn="l" fontAlgn="ctr">
                        <a:lnSpc>
                          <a:spcPct val="100000"/>
                        </a:lnSpc>
                        <a:spcAft>
                          <a:spcPts val="0"/>
                        </a:spcAft>
                        <a:buFont typeface="+mj-lt"/>
                        <a:buNone/>
                      </a:pPr>
                      <a:r>
                        <a:rPr lang="en-US" sz="1400" dirty="0" smtClean="0">
                          <a:latin typeface="Huawei Sans" panose="020C0503030203020204" pitchFamily="34" charset="0"/>
                        </a:rPr>
                        <a:t>The preceding resources are used for automatic orchestration of routing domains on the underlay network.</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7" name="五边形 46"/>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48" name="燕尾形 47"/>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49" name="燕尾形 48"/>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50" name="燕尾形 49"/>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54" name="燕尾形 53"/>
          <p:cNvSpPr/>
          <p:nvPr/>
        </p:nvSpPr>
        <p:spPr bwMode="gray">
          <a:xfrm>
            <a:off x="6701777"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smtClean="0">
                <a:solidFill>
                  <a:srgbClr val="FFFFFF"/>
                </a:solidFill>
                <a:latin typeface="Huawei Sans" panose="020C0503030203020204" pitchFamily="34" charset="0"/>
              </a:rPr>
              <a:t>Network Planning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71" name="燕尾形 70"/>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524904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bwMode="gray">
          <a:xfrm>
            <a:off x="1964075" y="1939783"/>
            <a:ext cx="8252309" cy="4233833"/>
          </a:xfrm>
          <a:prstGeom prst="rect">
            <a:avLst/>
          </a:prstGeom>
          <a:ln w="12700">
            <a:solidFill>
              <a:schemeClr val="bg1">
                <a:lumMod val="85000"/>
              </a:schemeClr>
            </a:solidFill>
          </a:ln>
        </p:spPr>
      </p:pic>
      <p:sp>
        <p:nvSpPr>
          <p:cNvPr id="4" name="标题 3"/>
          <p:cNvSpPr>
            <a:spLocks noGrp="1"/>
          </p:cNvSpPr>
          <p:nvPr>
            <p:ph type="title"/>
          </p:nvPr>
        </p:nvSpPr>
        <p:spPr/>
        <p:txBody>
          <a:bodyPr/>
          <a:lstStyle/>
          <a:p>
            <a:r>
              <a:rPr lang="en-US" smtClean="0"/>
              <a:t>Lab: Configuring an Underlay Automation Resource Pool</a:t>
            </a:r>
            <a:endParaRPr lang="en-US" altLang="zh-CN" dirty="0"/>
          </a:p>
        </p:txBody>
      </p:sp>
      <p:sp>
        <p:nvSpPr>
          <p:cNvPr id="5" name="文本占位符 4"/>
          <p:cNvSpPr>
            <a:spLocks noGrp="1"/>
          </p:cNvSpPr>
          <p:nvPr>
            <p:ph type="body" sz="quarter" idx="10"/>
          </p:nvPr>
        </p:nvSpPr>
        <p:spPr>
          <a:xfrm>
            <a:off x="455612" y="1052514"/>
            <a:ext cx="11293476" cy="887269"/>
          </a:xfrm>
        </p:spPr>
        <p:txBody>
          <a:bodyPr/>
          <a:lstStyle/>
          <a:p>
            <a:r>
              <a:rPr lang="en-US" sz="1800" dirty="0" smtClean="0"/>
              <a:t>On </a:t>
            </a:r>
            <a:r>
              <a:rPr lang="en-US" sz="1800" dirty="0" err="1" smtClean="0"/>
              <a:t>iMaster</a:t>
            </a:r>
            <a:r>
              <a:rPr lang="en-US" sz="1800" dirty="0" smtClean="0"/>
              <a:t> NCE-Campus, choose </a:t>
            </a:r>
            <a:r>
              <a:rPr lang="en-US" sz="1800" b="1" dirty="0" smtClean="0"/>
              <a:t>Fabric Network </a:t>
            </a:r>
            <a:r>
              <a:rPr lang="en-US" sz="1800" dirty="0" smtClean="0"/>
              <a:t>&gt; </a:t>
            </a:r>
            <a:r>
              <a:rPr lang="en-US" sz="1800" b="1" dirty="0" smtClean="0"/>
              <a:t>Network Plan</a:t>
            </a:r>
            <a:r>
              <a:rPr lang="en-US" sz="1800" dirty="0" smtClean="0"/>
              <a:t>. On the resource pool configuration page that is displayed, click </a:t>
            </a:r>
            <a:r>
              <a:rPr lang="en-US" sz="1800" b="1" dirty="0" smtClean="0"/>
              <a:t>Underlay Automation Resource Pool</a:t>
            </a:r>
            <a:r>
              <a:rPr lang="en-US" sz="1800" dirty="0" smtClean="0"/>
              <a:t>, set related parameters, and click </a:t>
            </a:r>
            <a:r>
              <a:rPr lang="en-US" sz="1800" b="1" dirty="0" smtClean="0"/>
              <a:t>+</a:t>
            </a:r>
            <a:r>
              <a:rPr lang="en-US" sz="1800" dirty="0" smtClean="0"/>
              <a:t>. </a:t>
            </a:r>
          </a:p>
          <a:p>
            <a:endParaRPr lang="en-US" altLang="zh-CN" sz="1800" dirty="0"/>
          </a:p>
        </p:txBody>
      </p:sp>
      <p:sp>
        <p:nvSpPr>
          <p:cNvPr id="12" name="TextBox 179"/>
          <p:cNvSpPr txBox="1"/>
          <p:nvPr/>
        </p:nvSpPr>
        <p:spPr bwMode="gray">
          <a:xfrm>
            <a:off x="8526790" y="3162647"/>
            <a:ext cx="3222298" cy="639331"/>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err="1" smtClean="0">
                <a:latin typeface="Huawei Sans" panose="020C0503030203020204" pitchFamily="34" charset="0"/>
              </a:rPr>
              <a:t>iMaster</a:t>
            </a:r>
            <a:r>
              <a:rPr lang="en-US" dirty="0" smtClean="0">
                <a:latin typeface="Huawei Sans" panose="020C0503030203020204" pitchFamily="34" charset="0"/>
              </a:rPr>
              <a:t> NCE-Campus provides the logical topology view to help users understand the meanings of parameters. </a:t>
            </a:r>
            <a:endParaRPr lang="en-US" altLang="zh-CN" dirty="0">
              <a:latin typeface="Huawei Sans" panose="020C0503030203020204" pitchFamily="34" charset="0"/>
            </a:endParaRPr>
          </a:p>
        </p:txBody>
      </p:sp>
      <p:sp>
        <p:nvSpPr>
          <p:cNvPr id="13" name="五边形 1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4" name="燕尾形 13"/>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gray">
          <a:xfrm>
            <a:off x="6701777"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smtClean="0">
                <a:solidFill>
                  <a:srgbClr val="FFFFFF"/>
                </a:solidFill>
                <a:latin typeface="Huawei Sans" panose="020C0503030203020204" pitchFamily="34" charset="0"/>
              </a:rPr>
              <a:t>Network Planning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040295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Configuring Policy Template Resources: User Access Authentication</a:t>
            </a:r>
            <a:endParaRPr lang="en-US" altLang="zh-CN" dirty="0"/>
          </a:p>
        </p:txBody>
      </p:sp>
      <p:sp>
        <p:nvSpPr>
          <p:cNvPr id="3" name="文本占位符 2"/>
          <p:cNvSpPr>
            <a:spLocks noGrp="1"/>
          </p:cNvSpPr>
          <p:nvPr>
            <p:ph type="body" sz="quarter" idx="10"/>
          </p:nvPr>
        </p:nvSpPr>
        <p:spPr bwMode="gray">
          <a:xfrm>
            <a:off x="455613" y="1484312"/>
            <a:ext cx="5632477" cy="4443243"/>
          </a:xfrm>
        </p:spPr>
        <p:txBody>
          <a:bodyPr/>
          <a:lstStyle/>
          <a:p>
            <a:r>
              <a:rPr lang="en-US" sz="1600" dirty="0" smtClean="0"/>
              <a:t>In the large- and medium-sized virtualized campus network solution, you need to specify the authentication templates to be bound to wired and wireless access points during fabric access management. The authentication templates need to be planned.</a:t>
            </a:r>
            <a:endParaRPr lang="en-US" altLang="zh-CN" sz="1600" dirty="0" smtClean="0"/>
          </a:p>
          <a:p>
            <a:r>
              <a:rPr lang="en-US" sz="1600" dirty="0" smtClean="0"/>
              <a:t>The policy template resources configured on </a:t>
            </a:r>
            <a:r>
              <a:rPr lang="en-US" sz="1600" dirty="0" err="1" smtClean="0"/>
              <a:t>iMaster</a:t>
            </a:r>
            <a:r>
              <a:rPr lang="en-US" sz="1600" dirty="0" smtClean="0"/>
              <a:t> NCE-Campus typically include the RADIUS server template, Portal server template, and user authentication template.</a:t>
            </a:r>
            <a:endParaRPr lang="en-US" altLang="zh-CN" sz="1600" dirty="0"/>
          </a:p>
        </p:txBody>
      </p:sp>
      <p:sp>
        <p:nvSpPr>
          <p:cNvPr id="43" name="圆角矩形 42"/>
          <p:cNvSpPr/>
          <p:nvPr/>
        </p:nvSpPr>
        <p:spPr bwMode="gray">
          <a:xfrm>
            <a:off x="6874968" y="1678427"/>
            <a:ext cx="4538119" cy="302496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4" name="Straight Connector 166"/>
          <p:cNvCxnSpPr>
            <a:stCxn id="51" idx="2"/>
            <a:endCxn id="65" idx="0"/>
          </p:cNvCxnSpPr>
          <p:nvPr/>
        </p:nvCxnSpPr>
        <p:spPr bwMode="gray">
          <a:xfrm>
            <a:off x="7727757" y="3712172"/>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166"/>
          <p:cNvCxnSpPr>
            <a:stCxn id="52" idx="2"/>
            <a:endCxn id="66" idx="0"/>
          </p:cNvCxnSpPr>
          <p:nvPr/>
        </p:nvCxnSpPr>
        <p:spPr bwMode="gray">
          <a:xfrm>
            <a:off x="9658558" y="3712172"/>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67"/>
          <p:cNvCxnSpPr/>
          <p:nvPr/>
        </p:nvCxnSpPr>
        <p:spPr bwMode="gray">
          <a:xfrm flipH="1">
            <a:off x="7728467" y="2652940"/>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167"/>
          <p:cNvCxnSpPr/>
          <p:nvPr/>
        </p:nvCxnSpPr>
        <p:spPr bwMode="gray">
          <a:xfrm flipH="1" flipV="1">
            <a:off x="8696677" y="2650463"/>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7845868" y="2509184"/>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49" name="文本框 48"/>
          <p:cNvSpPr txBox="1"/>
          <p:nvPr/>
        </p:nvSpPr>
        <p:spPr bwMode="gray">
          <a:xfrm>
            <a:off x="6891661" y="3379399"/>
            <a:ext cx="6848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bwMode="gray">
          <a:xfrm>
            <a:off x="6944561" y="4150914"/>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51" name="图片 87" descr="汇聚交换机.png"/>
          <p:cNvPicPr>
            <a:picLocks noChangeAspect="1"/>
          </p:cNvPicPr>
          <p:nvPr/>
        </p:nvPicPr>
        <p:blipFill>
          <a:blip r:embed="rId3" cstate="print"/>
          <a:stretch>
            <a:fillRect/>
          </a:stretch>
        </p:blipFill>
        <p:spPr bwMode="gray">
          <a:xfrm>
            <a:off x="7504616" y="3347033"/>
            <a:ext cx="446281" cy="365139"/>
          </a:xfrm>
          <a:prstGeom prst="rect">
            <a:avLst/>
          </a:prstGeom>
        </p:spPr>
      </p:pic>
      <p:pic>
        <p:nvPicPr>
          <p:cNvPr id="52" name="图片 87" descr="汇聚交换机.png"/>
          <p:cNvPicPr>
            <a:picLocks noChangeAspect="1"/>
          </p:cNvPicPr>
          <p:nvPr/>
        </p:nvPicPr>
        <p:blipFill>
          <a:blip r:embed="rId3" cstate="print"/>
          <a:stretch>
            <a:fillRect/>
          </a:stretch>
        </p:blipFill>
        <p:spPr bwMode="gray">
          <a:xfrm>
            <a:off x="9435417" y="3347033"/>
            <a:ext cx="446281" cy="365139"/>
          </a:xfrm>
          <a:prstGeom prst="rect">
            <a:avLst/>
          </a:prstGeom>
        </p:spPr>
      </p:pic>
      <p:sp>
        <p:nvSpPr>
          <p:cNvPr id="53" name="文本框 52"/>
          <p:cNvSpPr txBox="1"/>
          <p:nvPr/>
        </p:nvSpPr>
        <p:spPr bwMode="gray">
          <a:xfrm>
            <a:off x="8840987" y="4150913"/>
            <a:ext cx="631904" cy="276999"/>
          </a:xfrm>
          <a:prstGeom prst="rect">
            <a:avLst/>
          </a:prstGeom>
          <a:noFill/>
        </p:spPr>
        <p:txBody>
          <a:bodyPr wrap="none" rtlCol="0">
            <a:spAutoFit/>
          </a:bodyPr>
          <a:lstStyle/>
          <a:p>
            <a:pPr fontAlgn="ctr"/>
            <a:r>
              <a:rPr lang="en-US" sz="1200" dirty="0" smtClean="0">
                <a:latin typeface="Huawei Sans" panose="020C0503030203020204" pitchFamily="34" charset="0"/>
              </a:rPr>
              <a:t>ACC</a:t>
            </a:r>
            <a:r>
              <a:rPr lang="en-US" sz="1200" dirty="0">
                <a:latin typeface="Huawei Sans" panose="020C0503030203020204" pitchFamily="34" charset="0"/>
              </a:rPr>
              <a:t>_</a:t>
            </a:r>
            <a:r>
              <a:rPr lang="en-US" sz="1200" dirty="0" smtClean="0">
                <a:latin typeface="Huawei Sans" panose="020C0503030203020204" pitchFamily="34" charset="0"/>
              </a:rPr>
              <a:t>2</a:t>
            </a:r>
            <a:endParaRPr lang="en-US" sz="1200" dirty="0">
              <a:latin typeface="Huawei Sans" panose="020C0503030203020204" pitchFamily="34" charset="0"/>
            </a:endParaRPr>
          </a:p>
        </p:txBody>
      </p:sp>
      <p:sp>
        <p:nvSpPr>
          <p:cNvPr id="54" name="文本框 53"/>
          <p:cNvSpPr txBox="1"/>
          <p:nvPr/>
        </p:nvSpPr>
        <p:spPr bwMode="gray">
          <a:xfrm>
            <a:off x="9844972" y="3379399"/>
            <a:ext cx="6848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5" name="文本框 54"/>
          <p:cNvSpPr txBox="1"/>
          <p:nvPr/>
        </p:nvSpPr>
        <p:spPr bwMode="gray">
          <a:xfrm>
            <a:off x="6907443" y="2224688"/>
            <a:ext cx="426720" cy="276999"/>
          </a:xfrm>
          <a:prstGeom prst="rect">
            <a:avLst/>
          </a:prstGeom>
          <a:noFill/>
        </p:spPr>
        <p:txBody>
          <a:bodyPr wrap="none" rtlCol="0">
            <a:spAutoFit/>
          </a:bodyPr>
          <a:lstStyle/>
          <a:p>
            <a:pPr fontAlgn="ctr"/>
            <a:r>
              <a:rPr lang="en-US" sz="1200" b="1" dirty="0" smtClean="0">
                <a:latin typeface="Huawei Sans" panose="020C0503030203020204" pitchFamily="34" charset="0"/>
              </a:rPr>
              <a:t>HQ</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5" name="图片 76" descr="接入交换机.png"/>
          <p:cNvPicPr>
            <a:picLocks noChangeAspect="1"/>
          </p:cNvPicPr>
          <p:nvPr/>
        </p:nvPicPr>
        <p:blipFill>
          <a:blip r:embed="rId4" cstate="print"/>
          <a:stretch>
            <a:fillRect/>
          </a:stretch>
        </p:blipFill>
        <p:spPr bwMode="gray">
          <a:xfrm>
            <a:off x="7504616" y="4115449"/>
            <a:ext cx="446281" cy="365139"/>
          </a:xfrm>
          <a:prstGeom prst="rect">
            <a:avLst/>
          </a:prstGeom>
        </p:spPr>
      </p:pic>
      <p:pic>
        <p:nvPicPr>
          <p:cNvPr id="66" name="图片 76" descr="接入交换机.png"/>
          <p:cNvPicPr>
            <a:picLocks noChangeAspect="1"/>
          </p:cNvPicPr>
          <p:nvPr/>
        </p:nvPicPr>
        <p:blipFill>
          <a:blip r:embed="rId4" cstate="print"/>
          <a:stretch>
            <a:fillRect/>
          </a:stretch>
        </p:blipFill>
        <p:spPr bwMode="gray">
          <a:xfrm>
            <a:off x="9435417" y="4115449"/>
            <a:ext cx="446281" cy="365139"/>
          </a:xfrm>
          <a:prstGeom prst="rect">
            <a:avLst/>
          </a:prstGeom>
        </p:spPr>
      </p:pic>
      <p:pic>
        <p:nvPicPr>
          <p:cNvPr id="67" name="图片 86" descr="核心交换机.png"/>
          <p:cNvPicPr>
            <a:picLocks noChangeAspect="1"/>
          </p:cNvPicPr>
          <p:nvPr/>
        </p:nvPicPr>
        <p:blipFill>
          <a:blip r:embed="rId5" cstate="print"/>
          <a:stretch>
            <a:fillRect/>
          </a:stretch>
        </p:blipFill>
        <p:spPr bwMode="gray">
          <a:xfrm>
            <a:off x="8484309" y="2470371"/>
            <a:ext cx="446281" cy="365139"/>
          </a:xfrm>
          <a:prstGeom prst="rect">
            <a:avLst/>
          </a:prstGeom>
        </p:spPr>
      </p:pic>
      <p:pic>
        <p:nvPicPr>
          <p:cNvPr id="68" name="图片 6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9859867" y="2235770"/>
            <a:ext cx="865097" cy="491769"/>
          </a:xfrm>
          <a:prstGeom prst="rect">
            <a:avLst/>
          </a:prstGeom>
        </p:spPr>
      </p:pic>
      <p:sp>
        <p:nvSpPr>
          <p:cNvPr id="78" name="文本框 77"/>
          <p:cNvSpPr txBox="1"/>
          <p:nvPr/>
        </p:nvSpPr>
        <p:spPr bwMode="gray">
          <a:xfrm>
            <a:off x="9123678" y="1758299"/>
            <a:ext cx="2289409" cy="461665"/>
          </a:xfrm>
          <a:prstGeom prst="rect">
            <a:avLst/>
          </a:prstGeom>
          <a:noFill/>
        </p:spPr>
        <p:txBody>
          <a:bodyPr wrap="none" rtlCol="0">
            <a:spAutoFit/>
          </a:bodyPr>
          <a:lstStyle/>
          <a:p>
            <a:pPr fontAlgn="ctr"/>
            <a:r>
              <a:rPr lang="en-US" sz="1200" b="1" dirty="0" smtClean="0">
                <a:latin typeface="Huawei Sans" panose="020C0503030203020204" pitchFamily="34" charset="0"/>
              </a:rPr>
              <a:t>Controller built-in server</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200" dirty="0" smtClean="0">
                <a:latin typeface="Huawei Sans" panose="020C0503030203020204" pitchFamily="34" charset="0"/>
              </a:rPr>
              <a:t>RADIUS server &amp; Portal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任意多边形 4"/>
          <p:cNvSpPr/>
          <p:nvPr/>
        </p:nvSpPr>
        <p:spPr bwMode="gray">
          <a:xfrm>
            <a:off x="7838654" y="2349665"/>
            <a:ext cx="2050004" cy="2495774"/>
          </a:xfrm>
          <a:custGeom>
            <a:avLst/>
            <a:gdLst>
              <a:gd name="connsiteX0" fmla="*/ 46510 w 2155009"/>
              <a:gd name="connsiteY0" fmla="*/ 2495774 h 2495774"/>
              <a:gd name="connsiteX1" fmla="*/ 111056 w 2155009"/>
              <a:gd name="connsiteY1" fmla="*/ 957431 h 2495774"/>
              <a:gd name="connsiteX2" fmla="*/ 1014698 w 2155009"/>
              <a:gd name="connsiteY2" fmla="*/ 236668 h 2495774"/>
              <a:gd name="connsiteX3" fmla="*/ 2155009 w 2155009"/>
              <a:gd name="connsiteY3" fmla="*/ 0 h 2495774"/>
            </a:gdLst>
            <a:ahLst/>
            <a:cxnLst>
              <a:cxn ang="0">
                <a:pos x="connsiteX0" y="connsiteY0"/>
              </a:cxn>
              <a:cxn ang="0">
                <a:pos x="connsiteX1" y="connsiteY1"/>
              </a:cxn>
              <a:cxn ang="0">
                <a:pos x="connsiteX2" y="connsiteY2"/>
              </a:cxn>
              <a:cxn ang="0">
                <a:pos x="connsiteX3" y="connsiteY3"/>
              </a:cxn>
            </a:cxnLst>
            <a:rect l="l" t="t" r="r" b="b"/>
            <a:pathLst>
              <a:path w="2155009" h="2495774">
                <a:moveTo>
                  <a:pt x="46510" y="2495774"/>
                </a:moveTo>
                <a:cubicBezTo>
                  <a:pt x="-1900" y="1914861"/>
                  <a:pt x="-50309" y="1333949"/>
                  <a:pt x="111056" y="957431"/>
                </a:cubicBezTo>
                <a:cubicBezTo>
                  <a:pt x="272421" y="580913"/>
                  <a:pt x="674039" y="396240"/>
                  <a:pt x="1014698" y="236668"/>
                </a:cubicBezTo>
                <a:cubicBezTo>
                  <a:pt x="1355357" y="77096"/>
                  <a:pt x="1755183" y="38548"/>
                  <a:pt x="2155009"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79" name="椭圆 78"/>
          <p:cNvSpPr/>
          <p:nvPr/>
        </p:nvSpPr>
        <p:spPr bwMode="gray">
          <a:xfrm>
            <a:off x="7674163" y="4414189"/>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83" name="椭圆 82"/>
          <p:cNvSpPr/>
          <p:nvPr/>
        </p:nvSpPr>
        <p:spPr bwMode="gray">
          <a:xfrm>
            <a:off x="9621508" y="4414189"/>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pic>
        <p:nvPicPr>
          <p:cNvPr id="85" name="图片 105" descr="AP.png"/>
          <p:cNvPicPr>
            <a:picLocks noChangeAspect="1"/>
          </p:cNvPicPr>
          <p:nvPr/>
        </p:nvPicPr>
        <p:blipFill>
          <a:blip r:embed="rId7" cstate="print"/>
          <a:stretch>
            <a:fillRect/>
          </a:stretch>
        </p:blipFill>
        <p:spPr bwMode="gray">
          <a:xfrm>
            <a:off x="10376183" y="4147134"/>
            <a:ext cx="368827" cy="301768"/>
          </a:xfrm>
          <a:prstGeom prst="rect">
            <a:avLst/>
          </a:prstGeom>
        </p:spPr>
      </p:pic>
      <p:cxnSp>
        <p:nvCxnSpPr>
          <p:cNvPr id="86" name="Straight Connector 166"/>
          <p:cNvCxnSpPr>
            <a:stCxn id="66" idx="3"/>
            <a:endCxn id="85" idx="1"/>
          </p:cNvCxnSpPr>
          <p:nvPr/>
        </p:nvCxnSpPr>
        <p:spPr bwMode="gray">
          <a:xfrm flipV="1">
            <a:off x="9881698" y="4298018"/>
            <a:ext cx="494485"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bwMode="gray">
          <a:xfrm>
            <a:off x="10323897" y="3913242"/>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90" name="组合 758"/>
          <p:cNvGrpSpPr/>
          <p:nvPr/>
        </p:nvGrpSpPr>
        <p:grpSpPr bwMode="gray">
          <a:xfrm flipV="1">
            <a:off x="10457097" y="4469811"/>
            <a:ext cx="225699" cy="191129"/>
            <a:chOff x="7440613" y="4868863"/>
            <a:chExt cx="1019175" cy="828675"/>
          </a:xfrm>
          <a:solidFill>
            <a:schemeClr val="bg1">
              <a:lumMod val="50000"/>
            </a:schemeClr>
          </a:solidFill>
        </p:grpSpPr>
        <p:sp>
          <p:nvSpPr>
            <p:cNvPr id="9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任意多边形 3"/>
          <p:cNvSpPr/>
          <p:nvPr/>
        </p:nvSpPr>
        <p:spPr bwMode="gray">
          <a:xfrm>
            <a:off x="8948184" y="2456233"/>
            <a:ext cx="1753008" cy="2409825"/>
          </a:xfrm>
          <a:custGeom>
            <a:avLst/>
            <a:gdLst>
              <a:gd name="connsiteX0" fmla="*/ 1676700 w 1753008"/>
              <a:gd name="connsiteY0" fmla="*/ 2409825 h 2409825"/>
              <a:gd name="connsiteX1" fmla="*/ 1657650 w 1753008"/>
              <a:gd name="connsiteY1" fmla="*/ 1828800 h 2409825"/>
              <a:gd name="connsiteX2" fmla="*/ 733725 w 1753008"/>
              <a:gd name="connsiteY2" fmla="*/ 1724025 h 2409825"/>
              <a:gd name="connsiteX3" fmla="*/ 724200 w 1753008"/>
              <a:gd name="connsiteY3" fmla="*/ 1104900 h 2409825"/>
              <a:gd name="connsiteX4" fmla="*/ 300 w 1753008"/>
              <a:gd name="connsiteY4" fmla="*/ 276225 h 2409825"/>
              <a:gd name="connsiteX5" fmla="*/ 819450 w 1753008"/>
              <a:gd name="connsiteY5" fmla="*/ 0 h 240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3008" h="2409825">
                <a:moveTo>
                  <a:pt x="1676700" y="2409825"/>
                </a:moveTo>
                <a:cubicBezTo>
                  <a:pt x="1745756" y="2176462"/>
                  <a:pt x="1814813" y="1943100"/>
                  <a:pt x="1657650" y="1828800"/>
                </a:cubicBezTo>
                <a:cubicBezTo>
                  <a:pt x="1500487" y="1714500"/>
                  <a:pt x="889300" y="1844675"/>
                  <a:pt x="733725" y="1724025"/>
                </a:cubicBezTo>
                <a:cubicBezTo>
                  <a:pt x="578150" y="1603375"/>
                  <a:pt x="846437" y="1346200"/>
                  <a:pt x="724200" y="1104900"/>
                </a:cubicBezTo>
                <a:cubicBezTo>
                  <a:pt x="601963" y="863600"/>
                  <a:pt x="-15575" y="460375"/>
                  <a:pt x="300" y="276225"/>
                </a:cubicBezTo>
                <a:cubicBezTo>
                  <a:pt x="16175" y="92075"/>
                  <a:pt x="417812" y="46037"/>
                  <a:pt x="819450" y="0"/>
                </a:cubicBezTo>
              </a:path>
            </a:pathLst>
          </a:custGeom>
          <a:noFill/>
          <a:ln w="28575">
            <a:solidFill>
              <a:srgbClr val="C7000B"/>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62" name="矩形 61"/>
          <p:cNvSpPr/>
          <p:nvPr/>
        </p:nvSpPr>
        <p:spPr bwMode="gray">
          <a:xfrm>
            <a:off x="4703013" y="5489415"/>
            <a:ext cx="1619604" cy="251711"/>
          </a:xfrm>
          <a:prstGeom prst="rect">
            <a:avLst/>
          </a:prstGeom>
        </p:spPr>
        <p:txBody>
          <a:bodyPr wrap="square">
            <a:noAutofit/>
          </a:bodyPr>
          <a:lstStyle/>
          <a:p>
            <a:pPr fontAlgn="ctr"/>
            <a:r>
              <a:rPr lang="en-US" altLang="zh-CN" sz="1200" dirty="0"/>
              <a:t>Authentication point</a:t>
            </a:r>
          </a:p>
        </p:txBody>
      </p:sp>
      <p:sp>
        <p:nvSpPr>
          <p:cNvPr id="63" name="椭圆 62"/>
          <p:cNvSpPr/>
          <p:nvPr/>
        </p:nvSpPr>
        <p:spPr bwMode="gray">
          <a:xfrm>
            <a:off x="4584480" y="5561640"/>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p>
        </p:txBody>
      </p:sp>
      <p:pic>
        <p:nvPicPr>
          <p:cNvPr id="64" name="图片 63" descr="PC.png">
            <a:extLst>
              <a:ext uri="{FF2B5EF4-FFF2-40B4-BE49-F238E27FC236}">
                <a16:creationId xmlns:a16="http://schemas.microsoft.com/office/drawing/2014/main" xmlns="" id="{4666702E-823D-4236-BF2F-880359158C83}"/>
              </a:ext>
            </a:extLst>
          </p:cNvPr>
          <p:cNvPicPr>
            <a:picLocks noChangeAspect="1"/>
          </p:cNvPicPr>
          <p:nvPr/>
        </p:nvPicPr>
        <p:blipFill>
          <a:blip r:embed="rId8" cstate="print"/>
          <a:stretch>
            <a:fillRect/>
          </a:stretch>
        </p:blipFill>
        <p:spPr bwMode="gray">
          <a:xfrm>
            <a:off x="8341748" y="4713976"/>
            <a:ext cx="445506" cy="342149"/>
          </a:xfrm>
          <a:prstGeom prst="rect">
            <a:avLst/>
          </a:prstGeom>
        </p:spPr>
      </p:pic>
      <p:sp>
        <p:nvSpPr>
          <p:cNvPr id="69" name="文本框 68"/>
          <p:cNvSpPr txBox="1"/>
          <p:nvPr/>
        </p:nvSpPr>
        <p:spPr bwMode="gray">
          <a:xfrm>
            <a:off x="8172405" y="5042268"/>
            <a:ext cx="784189" cy="461665"/>
          </a:xfrm>
          <a:prstGeom prst="rect">
            <a:avLst/>
          </a:prstGeom>
          <a:noFill/>
        </p:spPr>
        <p:txBody>
          <a:bodyPr wrap="none" rtlCol="0">
            <a:spAutoFit/>
          </a:bodyPr>
          <a:lstStyle/>
          <a:p>
            <a:pPr algn="ctr"/>
            <a:r>
              <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rPr>
              <a:t>RD</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802.1X)</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0" name="图片 69" descr="PC.png">
            <a:extLst>
              <a:ext uri="{FF2B5EF4-FFF2-40B4-BE49-F238E27FC236}">
                <a16:creationId xmlns:a16="http://schemas.microsoft.com/office/drawing/2014/main" xmlns="" id="{4666702E-823D-4236-BF2F-880359158C83}"/>
              </a:ext>
            </a:extLst>
          </p:cNvPr>
          <p:cNvPicPr>
            <a:picLocks noChangeAspect="1"/>
          </p:cNvPicPr>
          <p:nvPr/>
        </p:nvPicPr>
        <p:blipFill>
          <a:blip r:embed="rId8" cstate="print"/>
          <a:stretch>
            <a:fillRect/>
          </a:stretch>
        </p:blipFill>
        <p:spPr bwMode="gray">
          <a:xfrm>
            <a:off x="6559307" y="4709626"/>
            <a:ext cx="445506" cy="342149"/>
          </a:xfrm>
          <a:prstGeom prst="rect">
            <a:avLst/>
          </a:prstGeom>
        </p:spPr>
      </p:pic>
      <p:sp>
        <p:nvSpPr>
          <p:cNvPr id="71" name="文本框 70"/>
          <p:cNvSpPr txBox="1"/>
          <p:nvPr/>
        </p:nvSpPr>
        <p:spPr bwMode="gray">
          <a:xfrm>
            <a:off x="6389968" y="5037918"/>
            <a:ext cx="784189" cy="646331"/>
          </a:xfrm>
          <a:prstGeom prst="rect">
            <a:avLst/>
          </a:prstGeom>
          <a:noFill/>
        </p:spPr>
        <p:txBody>
          <a:bodyPr wrap="none" rtlCol="0">
            <a:spAutoFit/>
          </a:bodyPr>
          <a:lstStyle/>
          <a:p>
            <a:pPr algn="ctr"/>
            <a:r>
              <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rPr>
              <a:t>Sales</a:t>
            </a: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_</a:t>
            </a:r>
          </a:p>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Wired</a:t>
            </a:r>
          </a:p>
          <a:p>
            <a:pPr algn="ct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802.1X)</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2" name="图片 14" descr="日志告警服务器-蓝.png"/>
          <p:cNvPicPr>
            <a:picLocks noChangeAspect="1"/>
          </p:cNvPicPr>
          <p:nvPr/>
        </p:nvPicPr>
        <p:blipFill>
          <a:blip r:embed="rId9" cstate="print"/>
          <a:stretch>
            <a:fillRect/>
          </a:stretch>
        </p:blipFill>
        <p:spPr bwMode="gray">
          <a:xfrm>
            <a:off x="9996848" y="4747253"/>
            <a:ext cx="445956" cy="278465"/>
          </a:xfrm>
          <a:prstGeom prst="rect">
            <a:avLst/>
          </a:prstGeom>
        </p:spPr>
      </p:pic>
      <p:sp>
        <p:nvSpPr>
          <p:cNvPr id="73" name="文本框 72"/>
          <p:cNvSpPr txBox="1"/>
          <p:nvPr/>
        </p:nvSpPr>
        <p:spPr bwMode="gray">
          <a:xfrm>
            <a:off x="9812226" y="5037918"/>
            <a:ext cx="813043" cy="646331"/>
          </a:xfrm>
          <a:prstGeom prst="rect">
            <a:avLst/>
          </a:prstGeom>
          <a:noFill/>
        </p:spPr>
        <p:txBody>
          <a:bodyPr wrap="none" rtlCol="0">
            <a:spAutoFit/>
          </a:bodyPr>
          <a:lstStyle/>
          <a:p>
            <a:pPr algn="ctr"/>
            <a:r>
              <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rPr>
              <a:t>Sales</a:t>
            </a: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_</a:t>
            </a:r>
          </a:p>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Wireless</a:t>
            </a:r>
          </a:p>
          <a:p>
            <a:pPr algn="ct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Portal)</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4" name="图片 73" descr="PC.png">
            <a:extLst>
              <a:ext uri="{FF2B5EF4-FFF2-40B4-BE49-F238E27FC236}">
                <a16:creationId xmlns:a16="http://schemas.microsoft.com/office/drawing/2014/main" xmlns="" id="{4666702E-823D-4236-BF2F-880359158C83}"/>
              </a:ext>
            </a:extLst>
          </p:cNvPr>
          <p:cNvPicPr>
            <a:picLocks noChangeAspect="1"/>
          </p:cNvPicPr>
          <p:nvPr/>
        </p:nvPicPr>
        <p:blipFill>
          <a:blip r:embed="rId8" cstate="print"/>
          <a:stretch>
            <a:fillRect/>
          </a:stretch>
        </p:blipFill>
        <p:spPr bwMode="gray">
          <a:xfrm>
            <a:off x="7471159" y="4709626"/>
            <a:ext cx="445506" cy="342149"/>
          </a:xfrm>
          <a:prstGeom prst="rect">
            <a:avLst/>
          </a:prstGeom>
        </p:spPr>
      </p:pic>
      <p:sp>
        <p:nvSpPr>
          <p:cNvPr id="75" name="文本框 74"/>
          <p:cNvSpPr txBox="1"/>
          <p:nvPr/>
        </p:nvSpPr>
        <p:spPr bwMode="gray">
          <a:xfrm>
            <a:off x="7295406" y="5037918"/>
            <a:ext cx="797013" cy="646331"/>
          </a:xfrm>
          <a:prstGeom prst="rect">
            <a:avLst/>
          </a:prstGeom>
          <a:noFill/>
        </p:spPr>
        <p:txBody>
          <a:bodyPr wrap="none" rtlCol="0">
            <a:spAutoFit/>
          </a:bodyPr>
          <a:lstStyle/>
          <a:p>
            <a:pPr algn="ctr"/>
            <a:r>
              <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rPr>
              <a:t>Market</a:t>
            </a: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_</a:t>
            </a:r>
          </a:p>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Wired</a:t>
            </a:r>
          </a:p>
          <a:p>
            <a:pPr algn="ct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802.1X)</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6" name="图片 14" descr="日志告警服务器-蓝.png"/>
          <p:cNvPicPr>
            <a:picLocks noChangeAspect="1"/>
          </p:cNvPicPr>
          <p:nvPr/>
        </p:nvPicPr>
        <p:blipFill>
          <a:blip r:embed="rId9" cstate="print"/>
          <a:stretch>
            <a:fillRect/>
          </a:stretch>
        </p:blipFill>
        <p:spPr bwMode="gray">
          <a:xfrm>
            <a:off x="10872791" y="4747253"/>
            <a:ext cx="445956" cy="278465"/>
          </a:xfrm>
          <a:prstGeom prst="rect">
            <a:avLst/>
          </a:prstGeom>
        </p:spPr>
      </p:pic>
      <p:sp>
        <p:nvSpPr>
          <p:cNvPr id="77" name="文本框 76"/>
          <p:cNvSpPr txBox="1"/>
          <p:nvPr/>
        </p:nvSpPr>
        <p:spPr bwMode="gray">
          <a:xfrm>
            <a:off x="10701660" y="5037918"/>
            <a:ext cx="813043" cy="646331"/>
          </a:xfrm>
          <a:prstGeom prst="rect">
            <a:avLst/>
          </a:prstGeom>
          <a:noFill/>
        </p:spPr>
        <p:txBody>
          <a:bodyPr wrap="none" rtlCol="0">
            <a:spAutoFit/>
          </a:bodyPr>
          <a:lstStyle/>
          <a:p>
            <a:pPr algn="ctr"/>
            <a:r>
              <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rPr>
              <a:t>Market</a:t>
            </a: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_</a:t>
            </a:r>
          </a:p>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Wireless</a:t>
            </a:r>
          </a:p>
          <a:p>
            <a:pPr algn="ct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Portal)</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81" name="Straight Connector 166"/>
          <p:cNvCxnSpPr/>
          <p:nvPr/>
        </p:nvCxnSpPr>
        <p:spPr bwMode="gray">
          <a:xfrm>
            <a:off x="4267310" y="5832589"/>
            <a:ext cx="425326" cy="0"/>
          </a:xfrm>
          <a:prstGeom prst="line">
            <a:avLst/>
          </a:pr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2" name="Straight Connector 166"/>
          <p:cNvCxnSpPr/>
          <p:nvPr/>
        </p:nvCxnSpPr>
        <p:spPr bwMode="gray">
          <a:xfrm>
            <a:off x="4267310" y="6062193"/>
            <a:ext cx="425326" cy="0"/>
          </a:xfrm>
          <a:prstGeom prst="line">
            <a:avLst/>
          </a:prstGeom>
          <a:noFill/>
          <a:ln w="28575">
            <a:solidFill>
              <a:srgbClr val="C7000B"/>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87" name="矩形 86"/>
          <p:cNvSpPr/>
          <p:nvPr/>
        </p:nvSpPr>
        <p:spPr bwMode="gray">
          <a:xfrm>
            <a:off x="4703013" y="5708485"/>
            <a:ext cx="1279776" cy="251711"/>
          </a:xfrm>
          <a:prstGeom prst="rect">
            <a:avLst/>
          </a:prstGeom>
        </p:spPr>
        <p:txBody>
          <a:bodyPr wrap="square">
            <a:noAutofit/>
          </a:bodyPr>
          <a:lstStyle/>
          <a:p>
            <a:pPr fontAlgn="ctr"/>
            <a:r>
              <a:rPr lang="en-US" altLang="zh-CN" sz="1200" dirty="0"/>
              <a:t>Wired traffic</a:t>
            </a:r>
          </a:p>
        </p:txBody>
      </p:sp>
      <p:sp>
        <p:nvSpPr>
          <p:cNvPr id="89" name="矩形 88"/>
          <p:cNvSpPr/>
          <p:nvPr/>
        </p:nvSpPr>
        <p:spPr bwMode="gray">
          <a:xfrm>
            <a:off x="4703013" y="5927555"/>
            <a:ext cx="1279776" cy="251711"/>
          </a:xfrm>
          <a:prstGeom prst="rect">
            <a:avLst/>
          </a:prstGeom>
        </p:spPr>
        <p:txBody>
          <a:bodyPr wrap="square">
            <a:noAutofit/>
          </a:bodyPr>
          <a:lstStyle/>
          <a:p>
            <a:pPr fontAlgn="ctr"/>
            <a:r>
              <a:rPr lang="en-US" altLang="zh-CN" sz="1200" dirty="0" smtClean="0"/>
              <a:t>Wireless traffic</a:t>
            </a:r>
            <a:endParaRPr lang="en-US" altLang="zh-CN" sz="1200" dirty="0"/>
          </a:p>
        </p:txBody>
      </p:sp>
      <p:sp>
        <p:nvSpPr>
          <p:cNvPr id="93" name="五边形 9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94" name="燕尾形 93"/>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95" name="燕尾形 94"/>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96" name="燕尾形 95"/>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97" name="燕尾形 96"/>
          <p:cNvSpPr/>
          <p:nvPr/>
        </p:nvSpPr>
        <p:spPr bwMode="gray">
          <a:xfrm>
            <a:off x="6701777"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smtClean="0">
                <a:solidFill>
                  <a:srgbClr val="FFFFFF"/>
                </a:solidFill>
                <a:latin typeface="Huawei Sans" panose="020C0503030203020204" pitchFamily="34" charset="0"/>
              </a:rPr>
              <a:t>Network Planning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燕尾形 97"/>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99" name="燕尾形 98"/>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891907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Lab: Configuring User Authentication Templates</a:t>
            </a:r>
            <a:endParaRPr lang="en-US" altLang="zh-CN" dirty="0"/>
          </a:p>
        </p:txBody>
      </p:sp>
      <p:sp>
        <p:nvSpPr>
          <p:cNvPr id="3" name="文本占位符 2"/>
          <p:cNvSpPr>
            <a:spLocks noGrp="1"/>
          </p:cNvSpPr>
          <p:nvPr>
            <p:ph type="body" sz="quarter" idx="10"/>
          </p:nvPr>
        </p:nvSpPr>
        <p:spPr>
          <a:xfrm>
            <a:off x="455612" y="1052514"/>
            <a:ext cx="11293476" cy="906915"/>
          </a:xfrm>
        </p:spPr>
        <p:txBody>
          <a:bodyPr/>
          <a:lstStyle/>
          <a:p>
            <a:pPr algn="l"/>
            <a:r>
              <a:rPr lang="en-US" sz="1800" dirty="0" smtClean="0">
                <a:latin typeface="Huawei Sans" panose="020C0503030203020204" pitchFamily="34" charset="0"/>
              </a:rPr>
              <a:t>On </a:t>
            </a:r>
            <a:r>
              <a:rPr lang="en-US" sz="1800" dirty="0" err="1" smtClean="0">
                <a:latin typeface="Huawei Sans" panose="020C0503030203020204" pitchFamily="34" charset="0"/>
              </a:rPr>
              <a:t>iMaster</a:t>
            </a:r>
            <a:r>
              <a:rPr lang="en-US" sz="1800" dirty="0" smtClean="0">
                <a:latin typeface="Huawei Sans" panose="020C0503030203020204" pitchFamily="34" charset="0"/>
              </a:rPr>
              <a:t> NCE-Campus, choose </a:t>
            </a:r>
            <a:r>
              <a:rPr lang="en-US" altLang="zh-CN" sz="1800" b="1" dirty="0" smtClean="0">
                <a:latin typeface="Huawei Sans" panose="020C0503030203020204" pitchFamily="34" charset="0"/>
              </a:rPr>
              <a:t>Fabric Network</a:t>
            </a:r>
            <a:r>
              <a:rPr lang="en-US" sz="1800" b="1" dirty="0" smtClean="0">
                <a:latin typeface="Huawei Sans" panose="020C0503030203020204" pitchFamily="34" charset="0"/>
              </a:rPr>
              <a:t> </a:t>
            </a:r>
            <a:r>
              <a:rPr lang="en-US" sz="1800" dirty="0" smtClean="0">
                <a:latin typeface="Huawei Sans" panose="020C0503030203020204" pitchFamily="34" charset="0"/>
              </a:rPr>
              <a:t>&gt; </a:t>
            </a:r>
            <a:r>
              <a:rPr lang="en-US" altLang="zh-CN" sz="1800" b="1" dirty="0"/>
              <a:t>Network </a:t>
            </a:r>
            <a:r>
              <a:rPr lang="en-US" altLang="zh-CN" sz="1800" b="1" dirty="0" smtClean="0"/>
              <a:t>Planning </a:t>
            </a:r>
            <a:r>
              <a:rPr lang="en-US" sz="1800" dirty="0" smtClean="0">
                <a:latin typeface="Huawei Sans" panose="020C0503030203020204" pitchFamily="34" charset="0"/>
              </a:rPr>
              <a:t>&gt; </a:t>
            </a:r>
            <a:r>
              <a:rPr lang="en-US" altLang="zh-CN" sz="1800" b="1" dirty="0"/>
              <a:t>Policy Template</a:t>
            </a:r>
            <a:r>
              <a:rPr lang="en-US" sz="1800" dirty="0" smtClean="0">
                <a:latin typeface="Huawei Sans" panose="020C0503030203020204" pitchFamily="34" charset="0"/>
              </a:rPr>
              <a:t>, and create and configure a RADIUS server template, a Portal server template, and user authentication templates.</a:t>
            </a:r>
            <a:endParaRPr lang="en-US" altLang="zh-CN" sz="18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62579804"/>
              </p:ext>
            </p:extLst>
          </p:nvPr>
        </p:nvGraphicFramePr>
        <p:xfrm>
          <a:off x="775855" y="2173544"/>
          <a:ext cx="10640290" cy="3328599"/>
        </p:xfrm>
        <a:graphic>
          <a:graphicData uri="http://schemas.openxmlformats.org/drawingml/2006/table">
            <a:tbl>
              <a:tblPr/>
              <a:tblGrid>
                <a:gridCol w="2087417"/>
                <a:gridCol w="8552873"/>
              </a:tblGrid>
              <a:tr h="346729">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832150">
                <a:tc>
                  <a:txBody>
                    <a:bodyPr/>
                    <a:lstStyle/>
                    <a:p>
                      <a:pPr algn="ctr" fontAlgn="ctr">
                        <a:lnSpc>
                          <a:spcPct val="100000"/>
                        </a:lnSpc>
                      </a:pPr>
                      <a:r>
                        <a:rPr lang="en-US" sz="1400" dirty="0" smtClean="0">
                          <a:latin typeface="Huawei Sans" panose="020C0503030203020204" pitchFamily="34" charset="0"/>
                        </a:rPr>
                        <a:t>Create a RADIUS server template.</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271463" indent="-271463" fontAlgn="ctr">
                        <a:lnSpc>
                          <a:spcPct val="100000"/>
                        </a:lnSpc>
                        <a:buFont typeface="+mj-lt"/>
                        <a:buAutoNum type="arabicPeriod"/>
                      </a:pPr>
                      <a:r>
                        <a:rPr lang="en-US" sz="1400" dirty="0" smtClean="0">
                          <a:latin typeface="Huawei Sans" panose="020C0503030203020204" pitchFamily="34" charset="0"/>
                        </a:rPr>
                        <a:t>Select a RADIUS server type.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RADIUS server is recommended.</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Configure the RADIUS server IP address. If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RADIUS server is used, you do not need to configure the RADIUS server IP address.</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317570">
                <a:tc>
                  <a:txBody>
                    <a:bodyPr/>
                    <a:lstStyle/>
                    <a:p>
                      <a:pPr algn="ctr" fontAlgn="ctr">
                        <a:lnSpc>
                          <a:spcPct val="100000"/>
                        </a:lnSpc>
                      </a:pPr>
                      <a:r>
                        <a:rPr lang="en-US" sz="1400" dirty="0" smtClean="0">
                          <a:latin typeface="Huawei Sans" panose="020C0503030203020204" pitchFamily="34" charset="0"/>
                        </a:rPr>
                        <a:t>Create a Portal server template.</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271463" indent="-271463" fontAlgn="ctr">
                        <a:lnSpc>
                          <a:spcPct val="100000"/>
                        </a:lnSpc>
                        <a:buFont typeface="+mj-lt"/>
                        <a:buAutoNum type="arabicPeriod"/>
                      </a:pPr>
                      <a:r>
                        <a:rPr lang="en-US" sz="1400" dirty="0" smtClean="0">
                          <a:latin typeface="Huawei Sans" panose="020C0503030203020204" pitchFamily="34" charset="0"/>
                        </a:rPr>
                        <a:t>Select a Portal server type.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Portal server is recommended.</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Configure the Portal server IP address. If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Portal server is used, you do not need to configure the Portal server IP address.</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Configure the Portal server URL. If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built-in Portal server is used, you do not need to configure the Portal server URL.</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832150">
                <a:tc>
                  <a:txBody>
                    <a:bodyPr/>
                    <a:lstStyle/>
                    <a:p>
                      <a:pPr algn="ctr" fontAlgn="ctr">
                        <a:lnSpc>
                          <a:spcPct val="100000"/>
                        </a:lnSpc>
                      </a:pPr>
                      <a:r>
                        <a:rPr lang="en-US" sz="1400" dirty="0" smtClean="0">
                          <a:latin typeface="Huawei Sans" panose="020C0503030203020204" pitchFamily="34" charset="0"/>
                        </a:rPr>
                        <a:t>Create user authentication templates.</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71463" indent="-271463" fontAlgn="ctr">
                        <a:lnSpc>
                          <a:spcPct val="100000"/>
                        </a:lnSpc>
                        <a:buFont typeface="+mj-lt"/>
                        <a:buAutoNum type="arabicPeriod"/>
                      </a:pPr>
                      <a:r>
                        <a:rPr lang="en-US" sz="1400" dirty="0" smtClean="0">
                          <a:latin typeface="Huawei Sans" panose="020C0503030203020204" pitchFamily="34" charset="0"/>
                        </a:rPr>
                        <a:t>Select a user authentication mode, which is typically 802.1X authentication, MAC address authentication, or Portal authentication. A template can contain multiple authentication modes.</a:t>
                      </a:r>
                      <a:endParaRPr lang="en-US" altLang="zh-CN" sz="1400" dirty="0" smtClean="0">
                        <a:effectLst/>
                        <a:latin typeface="Huawei Sans" panose="020C0503030203020204" pitchFamily="34" charset="0"/>
                      </a:endParaRPr>
                    </a:p>
                    <a:p>
                      <a:pPr marL="271463" indent="-271463" fontAlgn="ctr">
                        <a:lnSpc>
                          <a:spcPct val="100000"/>
                        </a:lnSpc>
                        <a:buFont typeface="+mj-lt"/>
                        <a:buAutoNum type="arabicPeriod"/>
                      </a:pPr>
                      <a:r>
                        <a:rPr lang="en-US" sz="1400" dirty="0" smtClean="0">
                          <a:latin typeface="Huawei Sans" panose="020C0503030203020204" pitchFamily="34" charset="0"/>
                        </a:rPr>
                        <a:t>Select the RADIUS server template or Portal server template to be bound.</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3" name="五边形 1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4" name="燕尾形 13"/>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6" name="燕尾形 15"/>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17" name="燕尾形 16"/>
          <p:cNvSpPr/>
          <p:nvPr/>
        </p:nvSpPr>
        <p:spPr bwMode="gray">
          <a:xfrm>
            <a:off x="6701777"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smtClean="0">
                <a:solidFill>
                  <a:srgbClr val="FFFFFF"/>
                </a:solidFill>
                <a:latin typeface="Huawei Sans" panose="020C0503030203020204" pitchFamily="34" charset="0"/>
              </a:rPr>
              <a:t>Network Planning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07703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4" y="1844675"/>
            <a:ext cx="10153651" cy="4356100"/>
          </a:xfrm>
        </p:spPr>
        <p:txBody>
          <a:bodyPr/>
          <a:lstStyle/>
          <a:p>
            <a:r>
              <a:rPr lang="en-US" altLang="zh-CN" sz="1800" smtClean="0"/>
              <a:t>Different from traditional campus networks that focus on standalone devices, a virtualized campus network focuses on the overall service experience of the entire network and uses iMaster NCE-Campus and virtual extensible local area network (VXLAN) technology to flexibly schedule network resources. Virtualization technologies group physical network resources into a network-wide resource pool that can be flexibly adjusted by the service layer and allocated by iMaster NCE-Campus. A physical network is virtualized into multiple logically independent virtual networks that carry various services and have independent network resources. This virtualization decouples services from networks and facilitates service management.</a:t>
            </a:r>
          </a:p>
          <a:p>
            <a:r>
              <a:rPr lang="en-US" altLang="zh-CN" sz="1800" smtClean="0"/>
              <a:t>This course describes the deployment process and typical deployment cases of the VXLAN-based virtualized campus network solution.</a:t>
            </a:r>
            <a:endParaRPr lang="en-US" altLang="zh-CN" sz="18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1726692" y="5850162"/>
            <a:ext cx="445506" cy="342149"/>
          </a:xfrm>
          <a:prstGeom prst="rect">
            <a:avLst/>
          </a:prstGeom>
        </p:spPr>
      </p:pic>
      <p:sp>
        <p:nvSpPr>
          <p:cNvPr id="51" name="圆角矩形 50"/>
          <p:cNvSpPr/>
          <p:nvPr/>
        </p:nvSpPr>
        <p:spPr bwMode="gray">
          <a:xfrm>
            <a:off x="1089396" y="2905593"/>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Freeform 159"/>
          <p:cNvSpPr/>
          <p:nvPr/>
        </p:nvSpPr>
        <p:spPr bwMode="gray">
          <a:xfrm flipH="1">
            <a:off x="1790893" y="3258409"/>
            <a:ext cx="2311472" cy="13232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uawei Sans" panose="020C0503030203020204" pitchFamily="34" charset="0"/>
              <a:ea typeface="方正兰亭黑简体" panose="02000000000000000000" pitchFamily="2" charset="-122"/>
            </a:endParaRPr>
          </a:p>
        </p:txBody>
      </p:sp>
      <p:cxnSp>
        <p:nvCxnSpPr>
          <p:cNvPr id="53" name="Straight Connector 166"/>
          <p:cNvCxnSpPr>
            <a:stCxn id="60" idx="2"/>
            <a:endCxn id="68" idx="0"/>
          </p:cNvCxnSpPr>
          <p:nvPr/>
        </p:nvCxnSpPr>
        <p:spPr bwMode="gray">
          <a:xfrm>
            <a:off x="1942185" y="4543246"/>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6"/>
          <p:cNvCxnSpPr>
            <a:stCxn id="61" idx="2"/>
            <a:endCxn id="69" idx="0"/>
          </p:cNvCxnSpPr>
          <p:nvPr/>
        </p:nvCxnSpPr>
        <p:spPr bwMode="gray">
          <a:xfrm>
            <a:off x="3872986" y="4543246"/>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167"/>
          <p:cNvCxnSpPr/>
          <p:nvPr/>
        </p:nvCxnSpPr>
        <p:spPr bwMode="gray">
          <a:xfrm flipH="1">
            <a:off x="1942895" y="3484014"/>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167"/>
          <p:cNvCxnSpPr/>
          <p:nvPr/>
        </p:nvCxnSpPr>
        <p:spPr bwMode="gray">
          <a:xfrm flipH="1" flipV="1">
            <a:off x="2911105" y="3481537"/>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2047471" y="3351428"/>
            <a:ext cx="676788"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文本框 57"/>
          <p:cNvSpPr txBox="1"/>
          <p:nvPr/>
        </p:nvSpPr>
        <p:spPr bwMode="gray">
          <a:xfrm>
            <a:off x="1088457" y="4210473"/>
            <a:ext cx="702436" cy="276999"/>
          </a:xfrm>
          <a:prstGeom prst="rect">
            <a:avLst/>
          </a:prstGeom>
          <a:noFill/>
        </p:spPr>
        <p:txBody>
          <a:bodyPr wrap="none" rtlCol="0">
            <a:spAutoFit/>
          </a:body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 name="文本框 58"/>
          <p:cNvSpPr txBox="1"/>
          <p:nvPr/>
        </p:nvSpPr>
        <p:spPr bwMode="gray">
          <a:xfrm>
            <a:off x="1158989" y="4997222"/>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60" name="图片 87" descr="汇聚交换机.png"/>
          <p:cNvPicPr>
            <a:picLocks noChangeAspect="1"/>
          </p:cNvPicPr>
          <p:nvPr/>
        </p:nvPicPr>
        <p:blipFill>
          <a:blip r:embed="rId4" cstate="print"/>
          <a:stretch>
            <a:fillRect/>
          </a:stretch>
        </p:blipFill>
        <p:spPr bwMode="gray">
          <a:xfrm>
            <a:off x="1719044" y="4178107"/>
            <a:ext cx="446281" cy="365139"/>
          </a:xfrm>
          <a:prstGeom prst="rect">
            <a:avLst/>
          </a:prstGeom>
        </p:spPr>
      </p:pic>
      <p:pic>
        <p:nvPicPr>
          <p:cNvPr id="61" name="图片 87" descr="汇聚交换机.png"/>
          <p:cNvPicPr>
            <a:picLocks noChangeAspect="1"/>
          </p:cNvPicPr>
          <p:nvPr/>
        </p:nvPicPr>
        <p:blipFill>
          <a:blip r:embed="rId4" cstate="print"/>
          <a:stretch>
            <a:fillRect/>
          </a:stretch>
        </p:blipFill>
        <p:spPr bwMode="gray">
          <a:xfrm>
            <a:off x="3649845" y="4178107"/>
            <a:ext cx="446281" cy="365139"/>
          </a:xfrm>
          <a:prstGeom prst="rect">
            <a:avLst/>
          </a:prstGeom>
        </p:spPr>
      </p:pic>
      <p:sp>
        <p:nvSpPr>
          <p:cNvPr id="62" name="文本框 61"/>
          <p:cNvSpPr txBox="1"/>
          <p:nvPr/>
        </p:nvSpPr>
        <p:spPr bwMode="gray">
          <a:xfrm>
            <a:off x="3079993" y="4997222"/>
            <a:ext cx="631903"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cxnSp>
        <p:nvCxnSpPr>
          <p:cNvPr id="63" name="直接连接符 62"/>
          <p:cNvCxnSpPr/>
          <p:nvPr/>
        </p:nvCxnSpPr>
        <p:spPr bwMode="gray">
          <a:xfrm>
            <a:off x="1949445" y="5344063"/>
            <a:ext cx="0" cy="455400"/>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a:off x="4513990" y="5526701"/>
            <a:ext cx="0" cy="272762"/>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2559237" y="4056584"/>
            <a:ext cx="676788" cy="307777"/>
          </a:xfrm>
          <a:prstGeom prst="rect">
            <a:avLst/>
          </a:prstGeom>
          <a:noFill/>
        </p:spPr>
        <p:txBody>
          <a:bodyPr wrap="none" rtlCol="0">
            <a:spAutoFit/>
          </a:bodyPr>
          <a:lstStyle/>
          <a:p>
            <a:pPr algn="ctr"/>
            <a:r>
              <a:rPr lang="en-US" altLang="zh-CN" sz="1400" dirty="0" smtClean="0">
                <a:solidFill>
                  <a:srgbClr val="30B5C5"/>
                </a:solidFill>
                <a:latin typeface="Huawei Sans" panose="020C0503030203020204" pitchFamily="34" charset="0"/>
                <a:ea typeface="方正兰亭细黑简体" panose="02000000000000000000" pitchFamily="2" charset="-122"/>
                <a:sym typeface="Huawei Sans" panose="020C0503030203020204" pitchFamily="34" charset="0"/>
              </a:rPr>
              <a:t>Fabric</a:t>
            </a:r>
          </a:p>
        </p:txBody>
      </p:sp>
      <p:sp>
        <p:nvSpPr>
          <p:cNvPr id="66" name="文本框 65"/>
          <p:cNvSpPr txBox="1"/>
          <p:nvPr/>
        </p:nvSpPr>
        <p:spPr bwMode="gray">
          <a:xfrm>
            <a:off x="4049460" y="4210473"/>
            <a:ext cx="70243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7" name="文本框 66"/>
          <p:cNvSpPr txBox="1"/>
          <p:nvPr/>
        </p:nvSpPr>
        <p:spPr bwMode="gray">
          <a:xfrm>
            <a:off x="1121871" y="3055762"/>
            <a:ext cx="468398"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8" name="图片 76" descr="接入交换机.png"/>
          <p:cNvPicPr>
            <a:picLocks noChangeAspect="1"/>
          </p:cNvPicPr>
          <p:nvPr/>
        </p:nvPicPr>
        <p:blipFill>
          <a:blip r:embed="rId5" cstate="print"/>
          <a:stretch>
            <a:fillRect/>
          </a:stretch>
        </p:blipFill>
        <p:spPr bwMode="gray">
          <a:xfrm>
            <a:off x="1719044" y="4946523"/>
            <a:ext cx="446281" cy="365139"/>
          </a:xfrm>
          <a:prstGeom prst="rect">
            <a:avLst/>
          </a:prstGeom>
        </p:spPr>
      </p:pic>
      <p:pic>
        <p:nvPicPr>
          <p:cNvPr id="69" name="图片 76" descr="接入交换机.png"/>
          <p:cNvPicPr>
            <a:picLocks noChangeAspect="1"/>
          </p:cNvPicPr>
          <p:nvPr/>
        </p:nvPicPr>
        <p:blipFill>
          <a:blip r:embed="rId5" cstate="print"/>
          <a:stretch>
            <a:fillRect/>
          </a:stretch>
        </p:blipFill>
        <p:spPr bwMode="gray">
          <a:xfrm>
            <a:off x="3649845" y="4946523"/>
            <a:ext cx="446281" cy="365139"/>
          </a:xfrm>
          <a:prstGeom prst="rect">
            <a:avLst/>
          </a:prstGeom>
        </p:spPr>
      </p:pic>
      <p:pic>
        <p:nvPicPr>
          <p:cNvPr id="70" name="图片 86" descr="核心交换机.png"/>
          <p:cNvPicPr>
            <a:picLocks noChangeAspect="1"/>
          </p:cNvPicPr>
          <p:nvPr/>
        </p:nvPicPr>
        <p:blipFill>
          <a:blip r:embed="rId6" cstate="print"/>
          <a:stretch>
            <a:fillRect/>
          </a:stretch>
        </p:blipFill>
        <p:spPr bwMode="gray">
          <a:xfrm>
            <a:off x="2698737" y="3301445"/>
            <a:ext cx="446281" cy="365139"/>
          </a:xfrm>
          <a:prstGeom prst="rect">
            <a:avLst/>
          </a:prstGeom>
        </p:spPr>
      </p:pic>
      <p:pic>
        <p:nvPicPr>
          <p:cNvPr id="71" name="图片 7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074295" y="3066844"/>
            <a:ext cx="865097" cy="491769"/>
          </a:xfrm>
          <a:prstGeom prst="rect">
            <a:avLst/>
          </a:prstGeom>
        </p:spPr>
      </p:pic>
      <p:pic>
        <p:nvPicPr>
          <p:cNvPr id="72" name="图片 105" descr="AP.png"/>
          <p:cNvPicPr>
            <a:picLocks noChangeAspect="1"/>
          </p:cNvPicPr>
          <p:nvPr/>
        </p:nvPicPr>
        <p:blipFill>
          <a:blip r:embed="rId8" cstate="print"/>
          <a:stretch>
            <a:fillRect/>
          </a:stretch>
        </p:blipFill>
        <p:spPr bwMode="gray">
          <a:xfrm>
            <a:off x="4329577" y="4978208"/>
            <a:ext cx="368827" cy="301768"/>
          </a:xfrm>
          <a:prstGeom prst="rect">
            <a:avLst/>
          </a:prstGeom>
        </p:spPr>
      </p:pic>
      <p:cxnSp>
        <p:nvCxnSpPr>
          <p:cNvPr id="73" name="Straight Connector 166"/>
          <p:cNvCxnSpPr>
            <a:stCxn id="69" idx="3"/>
            <a:endCxn id="72" idx="1"/>
          </p:cNvCxnSpPr>
          <p:nvPr/>
        </p:nvCxnSpPr>
        <p:spPr bwMode="gray">
          <a:xfrm flipV="1">
            <a:off x="4096126" y="5129092"/>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组合 758"/>
          <p:cNvGrpSpPr/>
          <p:nvPr/>
        </p:nvGrpSpPr>
        <p:grpSpPr bwMode="gray">
          <a:xfrm flipV="1">
            <a:off x="4410491" y="5304749"/>
            <a:ext cx="225699" cy="191129"/>
            <a:chOff x="7440613" y="4868863"/>
            <a:chExt cx="1019175" cy="828675"/>
          </a:xfrm>
          <a:solidFill>
            <a:schemeClr val="bg1">
              <a:lumMod val="50000"/>
            </a:schemeClr>
          </a:solidFill>
        </p:grpSpPr>
        <p:sp>
          <p:nvSpPr>
            <p:cNvPr id="7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7" name="图片 14" descr="日志告警服务器-蓝.png"/>
          <p:cNvPicPr>
            <a:picLocks noChangeAspect="1"/>
          </p:cNvPicPr>
          <p:nvPr/>
        </p:nvPicPr>
        <p:blipFill>
          <a:blip r:embed="rId9" cstate="print"/>
          <a:stretch>
            <a:fillRect/>
          </a:stretch>
        </p:blipFill>
        <p:spPr bwMode="gray">
          <a:xfrm>
            <a:off x="4300362" y="5874315"/>
            <a:ext cx="445956" cy="278465"/>
          </a:xfrm>
          <a:prstGeom prst="rect">
            <a:avLst/>
          </a:prstGeom>
        </p:spPr>
      </p:pic>
      <p:sp>
        <p:nvSpPr>
          <p:cNvPr id="78" name="文本框 77"/>
          <p:cNvSpPr txBox="1"/>
          <p:nvPr/>
        </p:nvSpPr>
        <p:spPr bwMode="gray">
          <a:xfrm>
            <a:off x="4290314" y="4710691"/>
            <a:ext cx="460382"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 name="标题 1"/>
          <p:cNvSpPr>
            <a:spLocks noGrp="1"/>
          </p:cNvSpPr>
          <p:nvPr>
            <p:ph type="title"/>
          </p:nvPr>
        </p:nvSpPr>
        <p:spPr bwMode="gray"/>
        <p:txBody>
          <a:bodyPr/>
          <a:lstStyle/>
          <a:p>
            <a:r>
              <a:rPr lang="en-US" smtClean="0"/>
              <a:t>Configuring a Fabric</a:t>
            </a:r>
            <a:endParaRPr lang="en-US" altLang="zh-CN" dirty="0"/>
          </a:p>
        </p:txBody>
      </p:sp>
      <p:sp>
        <p:nvSpPr>
          <p:cNvPr id="3" name="文本占位符 2"/>
          <p:cNvSpPr>
            <a:spLocks noGrp="1"/>
          </p:cNvSpPr>
          <p:nvPr>
            <p:ph type="body" sz="quarter" idx="10"/>
          </p:nvPr>
        </p:nvSpPr>
        <p:spPr bwMode="gray">
          <a:xfrm>
            <a:off x="455612" y="1052515"/>
            <a:ext cx="11293476" cy="913696"/>
          </a:xfrm>
        </p:spPr>
        <p:txBody>
          <a:bodyPr/>
          <a:lstStyle/>
          <a:p>
            <a:pPr algn="l"/>
            <a:r>
              <a:rPr lang="en-US" sz="1800" dirty="0" smtClean="0">
                <a:latin typeface="Huawei Sans" panose="020C0503030203020204" pitchFamily="34" charset="0"/>
              </a:rPr>
              <a:t>A fabric is a virtual network built on top of a physical network using the VXLAN technology, and has all resources pooled.</a:t>
            </a:r>
            <a:endParaRPr lang="en-US" altLang="zh-CN" sz="1800" dirty="0" smtClean="0">
              <a:latin typeface="Huawei Sans" panose="020C0503030203020204" pitchFamily="34" charset="0"/>
            </a:endParaRPr>
          </a:p>
        </p:txBody>
      </p:sp>
      <p:sp>
        <p:nvSpPr>
          <p:cNvPr id="80" name="Freeform 159"/>
          <p:cNvSpPr/>
          <p:nvPr/>
        </p:nvSpPr>
        <p:spPr bwMode="gray">
          <a:xfrm flipH="1">
            <a:off x="1170367" y="195940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81" name="Freeform 159"/>
          <p:cNvSpPr/>
          <p:nvPr/>
        </p:nvSpPr>
        <p:spPr bwMode="gray">
          <a:xfrm flipH="1">
            <a:off x="3296485" y="1959400"/>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03" name="直接连接符 102"/>
          <p:cNvCxnSpPr/>
          <p:nvPr/>
        </p:nvCxnSpPr>
        <p:spPr bwMode="gray">
          <a:xfrm>
            <a:off x="2173163" y="2655100"/>
            <a:ext cx="495259" cy="621078"/>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flipH="1">
            <a:off x="3140759" y="2664713"/>
            <a:ext cx="464971" cy="611465"/>
          </a:xfrm>
          <a:prstGeom prst="line">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graphicFrame>
        <p:nvGraphicFramePr>
          <p:cNvPr id="122" name="表格 121"/>
          <p:cNvGraphicFramePr>
            <a:graphicFrameLocks noGrp="1"/>
          </p:cNvGraphicFramePr>
          <p:nvPr>
            <p:extLst>
              <p:ext uri="{D42A27DB-BD31-4B8C-83A1-F6EECF244321}">
                <p14:modId xmlns:p14="http://schemas.microsoft.com/office/powerpoint/2010/main" val="3112956036"/>
              </p:ext>
            </p:extLst>
          </p:nvPr>
        </p:nvGraphicFramePr>
        <p:xfrm>
          <a:off x="5357996" y="2607830"/>
          <a:ext cx="6354580" cy="2956560"/>
        </p:xfrm>
        <a:graphic>
          <a:graphicData uri="http://schemas.openxmlformats.org/drawingml/2006/table">
            <a:tbl>
              <a:tblPr/>
              <a:tblGrid>
                <a:gridCol w="1079685"/>
                <a:gridCol w="5274895"/>
              </a:tblGrid>
              <a:tr h="226089">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36536">
                <a:tc>
                  <a:txBody>
                    <a:bodyPr/>
                    <a:lstStyle/>
                    <a:p>
                      <a:pPr algn="ctr" fontAlgn="ctr">
                        <a:lnSpc>
                          <a:spcPct val="100000"/>
                        </a:lnSpc>
                        <a:spcAft>
                          <a:spcPts val="600"/>
                        </a:spcAft>
                      </a:pPr>
                      <a:r>
                        <a:rPr lang="en-US" sz="1200" dirty="0" smtClean="0">
                          <a:latin typeface="Huawei Sans" panose="020C0503030203020204" pitchFamily="34" charset="0"/>
                        </a:rPr>
                        <a:t>Configure a fabric.</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71463" indent="-271463" algn="l" fontAlgn="ctr">
                        <a:lnSpc>
                          <a:spcPct val="100000"/>
                        </a:lnSpc>
                        <a:spcAft>
                          <a:spcPts val="0"/>
                        </a:spcAft>
                        <a:buFont typeface="+mj-lt"/>
                        <a:buAutoNum type="arabicPeriod"/>
                      </a:pPr>
                      <a:r>
                        <a:rPr lang="en-US" sz="1200" dirty="0" smtClean="0">
                          <a:latin typeface="Huawei Sans" panose="020C0503030203020204" pitchFamily="34" charset="0"/>
                        </a:rPr>
                        <a:t>Create a fabric and complete automatic deployment of an underlay network.</a:t>
                      </a:r>
                      <a:endParaRPr lang="en-US" altLang="zh-CN" sz="1200" dirty="0" smtClean="0">
                        <a:effectLst/>
                        <a:latin typeface="Huawei Sans" panose="020C0503030203020204" pitchFamily="34" charset="0"/>
                      </a:endParaRPr>
                    </a:p>
                    <a:p>
                      <a:pPr marL="271463" indent="-271463" algn="l" fontAlgn="ctr">
                        <a:lnSpc>
                          <a:spcPct val="100000"/>
                        </a:lnSpc>
                        <a:spcAft>
                          <a:spcPts val="0"/>
                        </a:spcAft>
                        <a:buFont typeface="+mj-lt"/>
                        <a:buAutoNum type="arabicPeriod"/>
                      </a:pPr>
                      <a:r>
                        <a:rPr lang="en-US" sz="1200" dirty="0" smtClean="0">
                          <a:latin typeface="Huawei Sans" panose="020C0503030203020204" pitchFamily="34" charset="0"/>
                        </a:rPr>
                        <a:t>Create an external network, that is, configure the connectivity between the fabric and external networks (including the interconnection port, interconnection VLAN, interconnection IP address, peer address, and route).</a:t>
                      </a:r>
                      <a:endParaRPr lang="en-US" altLang="zh-CN" sz="1200" dirty="0" smtClean="0">
                        <a:effectLst/>
                        <a:latin typeface="Huawei Sans" panose="020C0503030203020204" pitchFamily="34" charset="0"/>
                      </a:endParaRPr>
                    </a:p>
                    <a:p>
                      <a:pPr marL="271463" indent="-271463" algn="l" fontAlgn="ctr">
                        <a:lnSpc>
                          <a:spcPct val="100000"/>
                        </a:lnSpc>
                        <a:spcAft>
                          <a:spcPts val="0"/>
                        </a:spcAft>
                        <a:buFont typeface="+mj-lt"/>
                        <a:buAutoNum type="arabicPeriod"/>
                      </a:pPr>
                      <a:r>
                        <a:rPr lang="en-US" sz="1200" dirty="0" smtClean="0">
                          <a:latin typeface="Huawei Sans" panose="020C0503030203020204" pitchFamily="34" charset="0"/>
                        </a:rPr>
                        <a:t>Configure network service resources,</a:t>
                      </a:r>
                      <a:r>
                        <a:rPr lang="en-US" sz="1200" baseline="0" dirty="0" smtClean="0">
                          <a:latin typeface="Huawei Sans" panose="020C0503030203020204" pitchFamily="34" charset="0"/>
                        </a:rPr>
                        <a:t> that is, </a:t>
                      </a:r>
                      <a:r>
                        <a:rPr lang="en-US" sz="1200" dirty="0" smtClean="0">
                          <a:latin typeface="Huawei Sans" panose="020C0503030203020204" pitchFamily="34" charset="0"/>
                        </a:rPr>
                        <a:t>configure the connectivity between the fabric and network service resources (DHCP server, RADIUS server, Portal server, and other servers). The connectivity configuration includes the device IP address, interconnection VLAN, interconnection IP address, peer IP address, and interconnection port.</a:t>
                      </a:r>
                      <a:endParaRPr lang="en-US" altLang="zh-CN" sz="1200" dirty="0" smtClean="0">
                        <a:effectLst/>
                        <a:latin typeface="Huawei Sans" panose="020C0503030203020204" pitchFamily="34" charset="0"/>
                      </a:endParaRPr>
                    </a:p>
                    <a:p>
                      <a:pPr marL="271463" indent="-271463" algn="l" fontAlgn="ctr">
                        <a:lnSpc>
                          <a:spcPct val="100000"/>
                        </a:lnSpc>
                        <a:spcAft>
                          <a:spcPts val="0"/>
                        </a:spcAft>
                        <a:buFont typeface="+mj-lt"/>
                        <a:buAutoNum type="arabicPeriod"/>
                      </a:pPr>
                      <a:r>
                        <a:rPr lang="en-US" sz="1200" dirty="0" smtClean="0">
                          <a:latin typeface="Huawei Sans" panose="020C0503030203020204" pitchFamily="34" charset="0"/>
                        </a:rPr>
                        <a:t>Configure access management, that is, configure an interface on an access device to invoke an authentication template.</a:t>
                      </a:r>
                      <a:endParaRPr lang="en-US" altLang="zh-CN" sz="1200" dirty="0" smtClean="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9" name="五边形 78"/>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83" name="燕尾形 82"/>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97" name="燕尾形 96"/>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98" name="燕尾形 97"/>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0" name="燕尾形 99"/>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1" name="燕尾形 100"/>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105" name="燕尾形 104"/>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0598194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Creating a Fabric</a:t>
            </a:r>
            <a:endParaRPr lang="en-US" altLang="zh-CN" dirty="0"/>
          </a:p>
        </p:txBody>
      </p:sp>
      <p:sp>
        <p:nvSpPr>
          <p:cNvPr id="3" name="文本占位符 2"/>
          <p:cNvSpPr>
            <a:spLocks noGrp="1"/>
          </p:cNvSpPr>
          <p:nvPr>
            <p:ph type="body" sz="quarter" idx="10"/>
          </p:nvPr>
        </p:nvSpPr>
        <p:spPr>
          <a:xfrm>
            <a:off x="455612" y="1052514"/>
            <a:ext cx="11293476" cy="1700017"/>
          </a:xfrm>
        </p:spPr>
        <p:txBody>
          <a:bodyPr/>
          <a:lstStyle/>
          <a:p>
            <a:pPr algn="l"/>
            <a:r>
              <a:rPr lang="en-US" sz="1800" dirty="0" smtClean="0"/>
              <a:t>You need to create a fabric and then complete basic networking configurations for the fabric, including selecting border and edge nodes as well as configuring BGP EVPN o</a:t>
            </a:r>
            <a:r>
              <a:rPr lang="en-US" altLang="zh-CN" sz="1800" dirty="0" smtClean="0"/>
              <a:t>f</a:t>
            </a:r>
            <a:r>
              <a:rPr lang="en-US" sz="1800" dirty="0" smtClean="0"/>
              <a:t> the VXLAN control plane.</a:t>
            </a:r>
            <a:endParaRPr lang="en-US" altLang="zh-CN" sz="1800" dirty="0" smtClean="0"/>
          </a:p>
          <a:p>
            <a:pPr algn="l"/>
            <a:r>
              <a:rPr lang="en-US" sz="1800" dirty="0" smtClean="0"/>
              <a:t>In addition, you need to enable automatic routing domain configuration of the underlay network when creating a fabric.</a:t>
            </a:r>
            <a:endParaRPr lang="en-US" altLang="zh-CN" sz="1800" dirty="0"/>
          </a:p>
        </p:txBody>
      </p:sp>
      <p:graphicFrame>
        <p:nvGraphicFramePr>
          <p:cNvPr id="16" name="表格 15"/>
          <p:cNvGraphicFramePr>
            <a:graphicFrameLocks noGrp="1"/>
          </p:cNvGraphicFramePr>
          <p:nvPr>
            <p:extLst/>
          </p:nvPr>
        </p:nvGraphicFramePr>
        <p:xfrm>
          <a:off x="838199" y="2867565"/>
          <a:ext cx="10829925" cy="2549389"/>
        </p:xfrm>
        <a:graphic>
          <a:graphicData uri="http://schemas.openxmlformats.org/drawingml/2006/table">
            <a:tbl>
              <a:tblPr/>
              <a:tblGrid>
                <a:gridCol w="1244491"/>
                <a:gridCol w="9585434"/>
              </a:tblGrid>
              <a:tr h="324349">
                <a:tc>
                  <a:txBody>
                    <a:bodyPr/>
                    <a:lstStyle/>
                    <a:p>
                      <a:pPr algn="ctr" fontAlgn="ct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Procedure</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985184">
                <a:tc>
                  <a:txBody>
                    <a:bodyPr/>
                    <a:lstStyle/>
                    <a:p>
                      <a:pPr algn="ctr" fontAlgn="ctr"/>
                      <a:r>
                        <a:rPr lang="en-US" sz="1400" dirty="0" smtClean="0">
                          <a:latin typeface="Huawei Sans" panose="020C0503030203020204" pitchFamily="34" charset="0"/>
                        </a:rPr>
                        <a:t>Create a fabric.</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Select a networking type: centralized or distributed gateway. </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Select the WAC location: edge node, border node, standalone WAC, or None.</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Enable the automatic routing domain configuration function of the underlay network.</a:t>
                      </a:r>
                      <a:endParaRPr lang="en-US" altLang="zh-CN" sz="1400" kern="1200" dirty="0" smtClean="0">
                        <a:solidFill>
                          <a:schemeClr val="tx1"/>
                        </a:solidFill>
                        <a:effectLst/>
                        <a:latin typeface="Huawei Sans" panose="020C0503030203020204" pitchFamily="34" charset="0"/>
                        <a:ea typeface="+mn-ea"/>
                        <a:cs typeface="+mn-cs"/>
                      </a:endParaRPr>
                    </a:p>
                    <a:p>
                      <a:pPr marL="228600" marR="0" lvl="0" indent="-228600" algn="l" defTabSz="914034" rtl="0" eaLnBrk="1" fontAlgn="ctr" latinLnBrk="0" hangingPunct="1">
                        <a:lnSpc>
                          <a:spcPct val="100000"/>
                        </a:lnSpc>
                        <a:spcBef>
                          <a:spcPts val="0"/>
                        </a:spcBef>
                        <a:spcAft>
                          <a:spcPts val="0"/>
                        </a:spcAft>
                        <a:buClrTx/>
                        <a:buSzTx/>
                        <a:buFont typeface="+mj-lt"/>
                        <a:buAutoNum type="arabicPeriod"/>
                        <a:tabLst/>
                        <a:defRPr/>
                      </a:pPr>
                      <a:r>
                        <a:rPr lang="en-US" sz="1400" dirty="0" smtClean="0">
                          <a:solidFill>
                            <a:schemeClr val="tx1"/>
                          </a:solidFill>
                          <a:latin typeface="Huawei Sans" panose="020C0503030203020204" pitchFamily="34" charset="0"/>
                        </a:rPr>
                        <a:t>Configure an AS number, that is, configure BGP EVPN and set an RR cluster ID.</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(Optional) Configure storm suppression on the fabric. To mitigate the risks caused by network storms, you are advised to enable storm suppression.</a:t>
                      </a:r>
                      <a:endParaRPr lang="en-US" altLang="zh-CN" sz="1400" kern="1200" dirty="0" smtClean="0">
                        <a:solidFill>
                          <a:schemeClr val="tx1"/>
                        </a:solidFill>
                        <a:effectLst/>
                        <a:latin typeface="Huawei Sans" panose="020C0503030203020204" pitchFamily="34" charset="0"/>
                        <a:ea typeface="+mn-ea"/>
                        <a:cs typeface="+mn-cs"/>
                      </a:endParaRPr>
                    </a:p>
                    <a:p>
                      <a:pPr marL="228600" indent="-228600"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(Optional) Enable the function of reporting terminal identification information. You need to enable this function when the terminal identification function is configured.</a:t>
                      </a:r>
                      <a:endParaRPr lang="en-US" altLang="zh-CN" sz="1400" kern="1200" dirty="0" smtClean="0">
                        <a:solidFill>
                          <a:schemeClr val="tx1"/>
                        </a:solidFill>
                        <a:effectLst/>
                        <a:latin typeface="Huawei Sans" panose="020C0503030203020204" pitchFamily="34" charset="0"/>
                        <a:ea typeface="+mn-ea"/>
                        <a:cs typeface="+mn-cs"/>
                      </a:endParaRPr>
                    </a:p>
                    <a:p>
                      <a:pPr marL="228600" marR="0" lvl="0" indent="-228600" algn="l" defTabSz="914034" rtl="0" eaLnBrk="1" fontAlgn="ctr" latinLnBrk="0" hangingPunct="1">
                        <a:lnSpc>
                          <a:spcPct val="100000"/>
                        </a:lnSpc>
                        <a:spcBef>
                          <a:spcPts val="0"/>
                        </a:spcBef>
                        <a:spcAft>
                          <a:spcPts val="0"/>
                        </a:spcAft>
                        <a:buClrTx/>
                        <a:buSzTx/>
                        <a:buFont typeface="+mj-lt"/>
                        <a:buAutoNum type="arabicPeriod"/>
                        <a:tabLst/>
                        <a:defRPr/>
                      </a:pPr>
                      <a:r>
                        <a:rPr lang="en-US" sz="1400" dirty="0" smtClean="0">
                          <a:solidFill>
                            <a:schemeClr val="tx1"/>
                          </a:solidFill>
                          <a:latin typeface="Huawei Sans" panose="020C0503030203020204" pitchFamily="34" charset="0"/>
                        </a:rPr>
                        <a:t>Add devices to the fabric and specify the devices as border and edge nodes. If VXLAN is deployed across core and aggregation layers on the fabric, you need to configure access switches as extended nodes.</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2" name="五边形 1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3" name="燕尾形 12"/>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3" name="燕尾形 22"/>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0932436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4896793" y="1997300"/>
            <a:ext cx="5733694" cy="3796918"/>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Creating a Fabric (1)</a:t>
            </a:r>
            <a:endParaRPr lang="en-US" altLang="zh-CN" dirty="0"/>
          </a:p>
        </p:txBody>
      </p:sp>
      <p:cxnSp>
        <p:nvCxnSpPr>
          <p:cNvPr id="56" name="直接箭头连接符 55"/>
          <p:cNvCxnSpPr/>
          <p:nvPr/>
        </p:nvCxnSpPr>
        <p:spPr bwMode="gray">
          <a:xfrm flipH="1">
            <a:off x="9850432" y="3848276"/>
            <a:ext cx="369416" cy="0"/>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79"/>
          <p:cNvSpPr txBox="1"/>
          <p:nvPr/>
        </p:nvSpPr>
        <p:spPr bwMode="gray">
          <a:xfrm>
            <a:off x="10148708" y="3622832"/>
            <a:ext cx="1352940" cy="450888"/>
          </a:xfrm>
          <a:prstGeom prst="roundRect">
            <a:avLst>
              <a:gd name="adj" fmla="val 12806"/>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Define the networking type.</a:t>
            </a:r>
            <a:endParaRPr lang="en-US" altLang="zh-CN" dirty="0">
              <a:latin typeface="Huawei Sans" panose="020C0503030203020204" pitchFamily="34" charset="0"/>
            </a:endParaRPr>
          </a:p>
        </p:txBody>
      </p:sp>
      <p:cxnSp>
        <p:nvCxnSpPr>
          <p:cNvPr id="58" name="直接箭头连接符 57"/>
          <p:cNvCxnSpPr/>
          <p:nvPr/>
        </p:nvCxnSpPr>
        <p:spPr bwMode="gray">
          <a:xfrm flipH="1" flipV="1">
            <a:off x="9850432" y="4393715"/>
            <a:ext cx="460887" cy="11375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179"/>
          <p:cNvSpPr txBox="1"/>
          <p:nvPr/>
        </p:nvSpPr>
        <p:spPr bwMode="gray">
          <a:xfrm>
            <a:off x="10148708" y="4302087"/>
            <a:ext cx="1352940" cy="450888"/>
          </a:xfrm>
          <a:prstGeom prst="roundRect">
            <a:avLst>
              <a:gd name="adj" fmla="val 12806"/>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Specify the WAC location.</a:t>
            </a:r>
            <a:endParaRPr lang="en-US" altLang="zh-CN" dirty="0">
              <a:latin typeface="Huawei Sans" panose="020C0503030203020204" pitchFamily="34" charset="0"/>
            </a:endParaRPr>
          </a:p>
        </p:txBody>
      </p:sp>
      <p:sp>
        <p:nvSpPr>
          <p:cNvPr id="61" name="矩形 60"/>
          <p:cNvSpPr/>
          <p:nvPr/>
        </p:nvSpPr>
        <p:spPr bwMode="gray">
          <a:xfrm>
            <a:off x="4814920" y="1277164"/>
            <a:ext cx="6382319"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 fabric on the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GUI and set the networking type.</a:t>
            </a:r>
            <a:endParaRPr lang="en-US" altLang="zh-CN" sz="1600" dirty="0">
              <a:latin typeface="Huawei Sans" panose="020C0503030203020204" pitchFamily="34" charset="0"/>
            </a:endParaRPr>
          </a:p>
        </p:txBody>
      </p:sp>
      <p:sp>
        <p:nvSpPr>
          <p:cNvPr id="38" name="圆角矩形 37"/>
          <p:cNvSpPr/>
          <p:nvPr/>
        </p:nvSpPr>
        <p:spPr bwMode="gray">
          <a:xfrm>
            <a:off x="628892" y="2076808"/>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Freeform 159"/>
          <p:cNvSpPr/>
          <p:nvPr/>
        </p:nvSpPr>
        <p:spPr bwMode="gray">
          <a:xfrm flipH="1">
            <a:off x="1330389" y="2429624"/>
            <a:ext cx="2311472" cy="13232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40" name="Straight Connector 166"/>
          <p:cNvCxnSpPr>
            <a:stCxn id="49" idx="2"/>
            <a:endCxn id="55" idx="0"/>
          </p:cNvCxnSpPr>
          <p:nvPr/>
        </p:nvCxnSpPr>
        <p:spPr bwMode="gray">
          <a:xfrm>
            <a:off x="1481681"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6"/>
          <p:cNvCxnSpPr>
            <a:stCxn id="50" idx="2"/>
            <a:endCxn id="60" idx="0"/>
          </p:cNvCxnSpPr>
          <p:nvPr/>
        </p:nvCxnSpPr>
        <p:spPr bwMode="gray">
          <a:xfrm>
            <a:off x="3412482"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167"/>
          <p:cNvCxnSpPr/>
          <p:nvPr/>
        </p:nvCxnSpPr>
        <p:spPr bwMode="gray">
          <a:xfrm flipH="1">
            <a:off x="1482391" y="265522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167"/>
          <p:cNvCxnSpPr/>
          <p:nvPr/>
        </p:nvCxnSpPr>
        <p:spPr bwMode="gray">
          <a:xfrm flipH="1" flipV="1">
            <a:off x="2450601" y="265275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bwMode="gray">
          <a:xfrm>
            <a:off x="1586967" y="2522643"/>
            <a:ext cx="6767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5" name="文本框 44"/>
          <p:cNvSpPr txBox="1"/>
          <p:nvPr/>
        </p:nvSpPr>
        <p:spPr bwMode="gray">
          <a:xfrm>
            <a:off x="627953" y="3381688"/>
            <a:ext cx="702436"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Edge_1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6" name="文本框 45"/>
          <p:cNvSpPr txBox="1"/>
          <p:nvPr/>
        </p:nvSpPr>
        <p:spPr bwMode="gray">
          <a:xfrm>
            <a:off x="698485" y="416843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49" name="图片 87" descr="汇聚交换机.png"/>
          <p:cNvPicPr>
            <a:picLocks noChangeAspect="1"/>
          </p:cNvPicPr>
          <p:nvPr/>
        </p:nvPicPr>
        <p:blipFill>
          <a:blip r:embed="rId4" cstate="print"/>
          <a:stretch>
            <a:fillRect/>
          </a:stretch>
        </p:blipFill>
        <p:spPr bwMode="gray">
          <a:xfrm>
            <a:off x="1258540" y="3349322"/>
            <a:ext cx="446281" cy="365139"/>
          </a:xfrm>
          <a:prstGeom prst="rect">
            <a:avLst/>
          </a:prstGeom>
        </p:spPr>
      </p:pic>
      <p:pic>
        <p:nvPicPr>
          <p:cNvPr id="50" name="图片 87" descr="汇聚交换机.png"/>
          <p:cNvPicPr>
            <a:picLocks noChangeAspect="1"/>
          </p:cNvPicPr>
          <p:nvPr/>
        </p:nvPicPr>
        <p:blipFill>
          <a:blip r:embed="rId4" cstate="print"/>
          <a:stretch>
            <a:fillRect/>
          </a:stretch>
        </p:blipFill>
        <p:spPr bwMode="gray">
          <a:xfrm>
            <a:off x="3189341" y="3349322"/>
            <a:ext cx="446281" cy="365139"/>
          </a:xfrm>
          <a:prstGeom prst="rect">
            <a:avLst/>
          </a:prstGeom>
        </p:spPr>
      </p:pic>
      <p:sp>
        <p:nvSpPr>
          <p:cNvPr id="51" name="文本框 50"/>
          <p:cNvSpPr txBox="1"/>
          <p:nvPr/>
        </p:nvSpPr>
        <p:spPr bwMode="gray">
          <a:xfrm>
            <a:off x="2619489" y="4168437"/>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52" name="文本框 51"/>
          <p:cNvSpPr txBox="1"/>
          <p:nvPr/>
        </p:nvSpPr>
        <p:spPr bwMode="gray">
          <a:xfrm>
            <a:off x="2098733" y="3227799"/>
            <a:ext cx="676788"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53" name="文本框 52"/>
          <p:cNvSpPr txBox="1"/>
          <p:nvPr/>
        </p:nvSpPr>
        <p:spPr bwMode="gray">
          <a:xfrm>
            <a:off x="3588956" y="3381688"/>
            <a:ext cx="702436" cy="276999"/>
          </a:xfrm>
          <a:prstGeom prst="rect">
            <a:avLst/>
          </a:prstGeom>
          <a:noFill/>
        </p:spPr>
        <p:txBody>
          <a:bodyPr wrap="none" rtlCol="0">
            <a:spAutoFit/>
          </a:bodyPr>
          <a:lstStyle/>
          <a:p>
            <a:pPr fontAlgn="ctr"/>
            <a:r>
              <a:rPr lang="en-US" sz="1200" b="1" dirty="0" smtClean="0">
                <a:latin typeface="Huawei Sans" panose="020C0503030203020204" pitchFamily="34" charset="0"/>
              </a:rPr>
              <a:t>Edge_2</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文本框 53"/>
          <p:cNvSpPr txBox="1"/>
          <p:nvPr/>
        </p:nvSpPr>
        <p:spPr bwMode="gray">
          <a:xfrm>
            <a:off x="661367" y="2226977"/>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5" name="图片 76" descr="接入交换机.png"/>
          <p:cNvPicPr>
            <a:picLocks noChangeAspect="1"/>
          </p:cNvPicPr>
          <p:nvPr/>
        </p:nvPicPr>
        <p:blipFill>
          <a:blip r:embed="rId5" cstate="print"/>
          <a:stretch>
            <a:fillRect/>
          </a:stretch>
        </p:blipFill>
        <p:spPr bwMode="gray">
          <a:xfrm>
            <a:off x="1258540" y="4117738"/>
            <a:ext cx="446281" cy="365139"/>
          </a:xfrm>
          <a:prstGeom prst="rect">
            <a:avLst/>
          </a:prstGeom>
        </p:spPr>
      </p:pic>
      <p:pic>
        <p:nvPicPr>
          <p:cNvPr id="60" name="图片 76" descr="接入交换机.png"/>
          <p:cNvPicPr>
            <a:picLocks noChangeAspect="1"/>
          </p:cNvPicPr>
          <p:nvPr/>
        </p:nvPicPr>
        <p:blipFill>
          <a:blip r:embed="rId5" cstate="print"/>
          <a:stretch>
            <a:fillRect/>
          </a:stretch>
        </p:blipFill>
        <p:spPr bwMode="gray">
          <a:xfrm>
            <a:off x="3189341" y="4117738"/>
            <a:ext cx="446281" cy="365139"/>
          </a:xfrm>
          <a:prstGeom prst="rect">
            <a:avLst/>
          </a:prstGeom>
        </p:spPr>
      </p:pic>
      <p:pic>
        <p:nvPicPr>
          <p:cNvPr id="62" name="图片 86" descr="核心交换机.png"/>
          <p:cNvPicPr>
            <a:picLocks noChangeAspect="1"/>
          </p:cNvPicPr>
          <p:nvPr/>
        </p:nvPicPr>
        <p:blipFill>
          <a:blip r:embed="rId6" cstate="print"/>
          <a:stretch>
            <a:fillRect/>
          </a:stretch>
        </p:blipFill>
        <p:spPr bwMode="gray">
          <a:xfrm>
            <a:off x="2238233" y="2472660"/>
            <a:ext cx="446281" cy="365139"/>
          </a:xfrm>
          <a:prstGeom prst="rect">
            <a:avLst/>
          </a:prstGeom>
        </p:spPr>
      </p:pic>
      <p:pic>
        <p:nvPicPr>
          <p:cNvPr id="63" name="图片 6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13791" y="2238059"/>
            <a:ext cx="865097" cy="491769"/>
          </a:xfrm>
          <a:prstGeom prst="rect">
            <a:avLst/>
          </a:prstGeom>
        </p:spPr>
      </p:pic>
      <p:pic>
        <p:nvPicPr>
          <p:cNvPr id="64" name="图片 105" descr="AP.png"/>
          <p:cNvPicPr>
            <a:picLocks noChangeAspect="1"/>
          </p:cNvPicPr>
          <p:nvPr/>
        </p:nvPicPr>
        <p:blipFill>
          <a:blip r:embed="rId8" cstate="print"/>
          <a:stretch>
            <a:fillRect/>
          </a:stretch>
        </p:blipFill>
        <p:spPr bwMode="gray">
          <a:xfrm>
            <a:off x="3869073" y="4149423"/>
            <a:ext cx="368827" cy="301768"/>
          </a:xfrm>
          <a:prstGeom prst="rect">
            <a:avLst/>
          </a:prstGeom>
        </p:spPr>
      </p:pic>
      <p:cxnSp>
        <p:nvCxnSpPr>
          <p:cNvPr id="65" name="Straight Connector 166"/>
          <p:cNvCxnSpPr>
            <a:stCxn id="60" idx="3"/>
            <a:endCxn id="64" idx="1"/>
          </p:cNvCxnSpPr>
          <p:nvPr/>
        </p:nvCxnSpPr>
        <p:spPr bwMode="gray">
          <a:xfrm flipV="1">
            <a:off x="3635622" y="4300307"/>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组合 758"/>
          <p:cNvGrpSpPr/>
          <p:nvPr/>
        </p:nvGrpSpPr>
        <p:grpSpPr bwMode="gray">
          <a:xfrm flipV="1">
            <a:off x="3949987" y="4475964"/>
            <a:ext cx="225699" cy="191129"/>
            <a:chOff x="7440613" y="4868863"/>
            <a:chExt cx="1019175" cy="828675"/>
          </a:xfrm>
          <a:solidFill>
            <a:schemeClr val="bg1">
              <a:lumMod val="50000"/>
            </a:schemeClr>
          </a:solidFill>
        </p:grpSpPr>
        <p:sp>
          <p:nvSpPr>
            <p:cNvPr id="6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 name="文本框 68"/>
          <p:cNvSpPr txBox="1"/>
          <p:nvPr/>
        </p:nvSpPr>
        <p:spPr bwMode="gray">
          <a:xfrm>
            <a:off x="4188325" y="413503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71" name="直接箭头连接符 70"/>
          <p:cNvCxnSpPr/>
          <p:nvPr/>
        </p:nvCxnSpPr>
        <p:spPr bwMode="gray">
          <a:xfrm flipH="1" flipV="1">
            <a:off x="9850432" y="4996769"/>
            <a:ext cx="460887" cy="11375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179"/>
          <p:cNvSpPr txBox="1"/>
          <p:nvPr/>
        </p:nvSpPr>
        <p:spPr bwMode="gray">
          <a:xfrm>
            <a:off x="10148707" y="4852982"/>
            <a:ext cx="1352942" cy="1032864"/>
          </a:xfrm>
          <a:prstGeom prst="roundRect">
            <a:avLst>
              <a:gd name="adj" fmla="val 12806"/>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Enable automatic routing domain configuration and automatically deploy BGP EVPN.</a:t>
            </a:r>
            <a:endParaRPr lang="en-US" altLang="zh-CN" dirty="0">
              <a:latin typeface="Huawei Sans" panose="020C0503030203020204" pitchFamily="34" charset="0"/>
            </a:endParaRPr>
          </a:p>
        </p:txBody>
      </p:sp>
      <p:sp>
        <p:nvSpPr>
          <p:cNvPr id="85" name="矩形 84"/>
          <p:cNvSpPr/>
          <p:nvPr/>
        </p:nvSpPr>
        <p:spPr bwMode="gray">
          <a:xfrm>
            <a:off x="542926" y="4657610"/>
            <a:ext cx="4120582" cy="707886"/>
          </a:xfrm>
          <a:prstGeom prst="rect">
            <a:avLst/>
          </a:prstGeom>
        </p:spPr>
        <p:txBody>
          <a:bodyPr wrap="square">
            <a:spAutoFit/>
          </a:bodyPr>
          <a:lstStyle/>
          <a:p>
            <a:pPr algn="ctr" fontAlgn="ctr">
              <a:lnSpc>
                <a:spcPts val="2400"/>
              </a:lnSpc>
              <a:spcAft>
                <a:spcPts val="600"/>
              </a:spcAft>
            </a:pPr>
            <a:r>
              <a:rPr lang="en-US" altLang="zh-CN" sz="1400" b="1" dirty="0">
                <a:latin typeface="Huawei Sans" panose="020C0503030203020204" pitchFamily="34" charset="0"/>
              </a:rPr>
              <a:t>Distributed gateway networking with VXLAN deployed across core and aggregation layers</a:t>
            </a:r>
          </a:p>
        </p:txBody>
      </p:sp>
      <p:sp>
        <p:nvSpPr>
          <p:cNvPr id="47" name="五边形 46"/>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48" name="燕尾形 47"/>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70" name="燕尾形 69"/>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73" name="燕尾形 72"/>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4" name="燕尾形 7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75" name="燕尾形 74"/>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76" name="燕尾形 7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01853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stretch>
            <a:fillRect/>
          </a:stretch>
        </p:blipFill>
        <p:spPr bwMode="gray">
          <a:xfrm>
            <a:off x="4880086" y="1787333"/>
            <a:ext cx="6848933" cy="3865134"/>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Creating a Fabric (2)</a:t>
            </a:r>
            <a:endParaRPr lang="en-US" altLang="zh-CN" dirty="0"/>
          </a:p>
        </p:txBody>
      </p:sp>
      <p:sp>
        <p:nvSpPr>
          <p:cNvPr id="61" name="矩形 60"/>
          <p:cNvSpPr/>
          <p:nvPr/>
        </p:nvSpPr>
        <p:spPr bwMode="gray">
          <a:xfrm>
            <a:off x="4814920" y="1277164"/>
            <a:ext cx="5832565" cy="400110"/>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Add devices to the fabric and specify device roles.</a:t>
            </a:r>
            <a:endParaRPr lang="en-US" altLang="zh-CN" sz="1600" dirty="0">
              <a:latin typeface="Huawei Sans" panose="020C0503030203020204" pitchFamily="34" charset="0"/>
            </a:endParaRPr>
          </a:p>
        </p:txBody>
      </p:sp>
      <p:sp>
        <p:nvSpPr>
          <p:cNvPr id="41" name="TextBox 179"/>
          <p:cNvSpPr txBox="1"/>
          <p:nvPr/>
        </p:nvSpPr>
        <p:spPr bwMode="gray">
          <a:xfrm>
            <a:off x="9316721" y="3070067"/>
            <a:ext cx="2275704" cy="41033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Specify the roles of the devices in the fabric.</a:t>
            </a:r>
            <a:endParaRPr lang="en-US" altLang="zh-CN" dirty="0">
              <a:latin typeface="Huawei Sans" panose="020C0503030203020204" pitchFamily="34" charset="0"/>
            </a:endParaRPr>
          </a:p>
        </p:txBody>
      </p:sp>
      <p:sp>
        <p:nvSpPr>
          <p:cNvPr id="43" name="矩形 42"/>
          <p:cNvSpPr/>
          <p:nvPr/>
        </p:nvSpPr>
        <p:spPr bwMode="gray">
          <a:xfrm>
            <a:off x="542926" y="4657610"/>
            <a:ext cx="4120582" cy="707886"/>
          </a:xfrm>
          <a:prstGeom prst="rect">
            <a:avLst/>
          </a:prstGeom>
        </p:spPr>
        <p:txBody>
          <a:bodyPr wrap="square">
            <a:spAutoFit/>
          </a:bodyPr>
          <a:lstStyle/>
          <a:p>
            <a:pPr algn="ctr" fontAlgn="ctr">
              <a:lnSpc>
                <a:spcPts val="2400"/>
              </a:lnSpc>
              <a:spcAft>
                <a:spcPts val="600"/>
              </a:spcAft>
            </a:pPr>
            <a:r>
              <a:rPr lang="en-US" sz="1400" b="1" dirty="0" smtClean="0">
                <a:latin typeface="Huawei Sans" panose="020C0503030203020204" pitchFamily="34" charset="0"/>
              </a:rPr>
              <a:t>Distributed gateway networking with VXLAN deployed across core and aggregation layers</a:t>
            </a:r>
            <a:endParaRPr lang="en-US" altLang="zh-CN" sz="1400" b="1" dirty="0">
              <a:latin typeface="Huawei Sans" panose="020C0503030203020204" pitchFamily="34" charset="0"/>
            </a:endParaRPr>
          </a:p>
        </p:txBody>
      </p:sp>
      <p:sp>
        <p:nvSpPr>
          <p:cNvPr id="44" name="圆角矩形 43"/>
          <p:cNvSpPr/>
          <p:nvPr/>
        </p:nvSpPr>
        <p:spPr bwMode="gray">
          <a:xfrm>
            <a:off x="628892" y="2076808"/>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5" name="Freeform 159"/>
          <p:cNvSpPr/>
          <p:nvPr/>
        </p:nvSpPr>
        <p:spPr bwMode="gray">
          <a:xfrm flipH="1">
            <a:off x="1330389" y="2429624"/>
            <a:ext cx="2311472" cy="13232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46" name="Straight Connector 166"/>
          <p:cNvCxnSpPr>
            <a:stCxn id="53" idx="2"/>
            <a:endCxn id="64" idx="0"/>
          </p:cNvCxnSpPr>
          <p:nvPr/>
        </p:nvCxnSpPr>
        <p:spPr bwMode="gray">
          <a:xfrm>
            <a:off x="1481681"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166"/>
          <p:cNvCxnSpPr>
            <a:stCxn id="54" idx="2"/>
            <a:endCxn id="65" idx="0"/>
          </p:cNvCxnSpPr>
          <p:nvPr/>
        </p:nvCxnSpPr>
        <p:spPr bwMode="gray">
          <a:xfrm>
            <a:off x="3412482"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167"/>
          <p:cNvCxnSpPr/>
          <p:nvPr/>
        </p:nvCxnSpPr>
        <p:spPr bwMode="gray">
          <a:xfrm flipH="1">
            <a:off x="1482391" y="265522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167"/>
          <p:cNvCxnSpPr/>
          <p:nvPr/>
        </p:nvCxnSpPr>
        <p:spPr bwMode="gray">
          <a:xfrm flipH="1" flipV="1">
            <a:off x="2450601" y="265275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1586967" y="2522643"/>
            <a:ext cx="6767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文本框 50"/>
          <p:cNvSpPr txBox="1"/>
          <p:nvPr/>
        </p:nvSpPr>
        <p:spPr bwMode="gray">
          <a:xfrm>
            <a:off x="627953" y="3381688"/>
            <a:ext cx="702436"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Edge_1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2" name="文本框 51"/>
          <p:cNvSpPr txBox="1"/>
          <p:nvPr/>
        </p:nvSpPr>
        <p:spPr bwMode="gray">
          <a:xfrm>
            <a:off x="698485" y="416843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53" name="图片 87" descr="汇聚交换机.png"/>
          <p:cNvPicPr>
            <a:picLocks noChangeAspect="1"/>
          </p:cNvPicPr>
          <p:nvPr/>
        </p:nvPicPr>
        <p:blipFill>
          <a:blip r:embed="rId4" cstate="print"/>
          <a:stretch>
            <a:fillRect/>
          </a:stretch>
        </p:blipFill>
        <p:spPr bwMode="gray">
          <a:xfrm>
            <a:off x="1258540" y="3349322"/>
            <a:ext cx="446281" cy="365139"/>
          </a:xfrm>
          <a:prstGeom prst="rect">
            <a:avLst/>
          </a:prstGeom>
        </p:spPr>
      </p:pic>
      <p:pic>
        <p:nvPicPr>
          <p:cNvPr id="54" name="图片 87" descr="汇聚交换机.png"/>
          <p:cNvPicPr>
            <a:picLocks noChangeAspect="1"/>
          </p:cNvPicPr>
          <p:nvPr/>
        </p:nvPicPr>
        <p:blipFill>
          <a:blip r:embed="rId4" cstate="print"/>
          <a:stretch>
            <a:fillRect/>
          </a:stretch>
        </p:blipFill>
        <p:spPr bwMode="gray">
          <a:xfrm>
            <a:off x="3189341" y="3349322"/>
            <a:ext cx="446281" cy="365139"/>
          </a:xfrm>
          <a:prstGeom prst="rect">
            <a:avLst/>
          </a:prstGeom>
        </p:spPr>
      </p:pic>
      <p:sp>
        <p:nvSpPr>
          <p:cNvPr id="55" name="文本框 54"/>
          <p:cNvSpPr txBox="1"/>
          <p:nvPr/>
        </p:nvSpPr>
        <p:spPr bwMode="gray">
          <a:xfrm>
            <a:off x="2619489" y="4168437"/>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60" name="文本框 59"/>
          <p:cNvSpPr txBox="1"/>
          <p:nvPr/>
        </p:nvSpPr>
        <p:spPr bwMode="gray">
          <a:xfrm>
            <a:off x="2098733" y="3227799"/>
            <a:ext cx="676788"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62" name="文本框 61"/>
          <p:cNvSpPr txBox="1"/>
          <p:nvPr/>
        </p:nvSpPr>
        <p:spPr bwMode="gray">
          <a:xfrm>
            <a:off x="3588956" y="3381688"/>
            <a:ext cx="702436" cy="276999"/>
          </a:xfrm>
          <a:prstGeom prst="rect">
            <a:avLst/>
          </a:prstGeom>
          <a:noFill/>
        </p:spPr>
        <p:txBody>
          <a:bodyPr wrap="none" rtlCol="0">
            <a:spAutoFit/>
          </a:bodyPr>
          <a:lstStyle/>
          <a:p>
            <a:pPr fontAlgn="ctr"/>
            <a:r>
              <a:rPr lang="en-US" sz="1200" b="1" dirty="0" smtClean="0">
                <a:latin typeface="Huawei Sans" panose="020C0503030203020204" pitchFamily="34" charset="0"/>
              </a:rPr>
              <a:t>Edge_2</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文本框 62"/>
          <p:cNvSpPr txBox="1"/>
          <p:nvPr/>
        </p:nvSpPr>
        <p:spPr bwMode="gray">
          <a:xfrm>
            <a:off x="661367" y="2226977"/>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4" name="图片 76" descr="接入交换机.png"/>
          <p:cNvPicPr>
            <a:picLocks noChangeAspect="1"/>
          </p:cNvPicPr>
          <p:nvPr/>
        </p:nvPicPr>
        <p:blipFill>
          <a:blip r:embed="rId5" cstate="print"/>
          <a:stretch>
            <a:fillRect/>
          </a:stretch>
        </p:blipFill>
        <p:spPr bwMode="gray">
          <a:xfrm>
            <a:off x="1258540" y="4117738"/>
            <a:ext cx="446281" cy="365139"/>
          </a:xfrm>
          <a:prstGeom prst="rect">
            <a:avLst/>
          </a:prstGeom>
        </p:spPr>
      </p:pic>
      <p:pic>
        <p:nvPicPr>
          <p:cNvPr id="65" name="图片 76" descr="接入交换机.png"/>
          <p:cNvPicPr>
            <a:picLocks noChangeAspect="1"/>
          </p:cNvPicPr>
          <p:nvPr/>
        </p:nvPicPr>
        <p:blipFill>
          <a:blip r:embed="rId5" cstate="print"/>
          <a:stretch>
            <a:fillRect/>
          </a:stretch>
        </p:blipFill>
        <p:spPr bwMode="gray">
          <a:xfrm>
            <a:off x="3189341" y="4117738"/>
            <a:ext cx="446281" cy="365139"/>
          </a:xfrm>
          <a:prstGeom prst="rect">
            <a:avLst/>
          </a:prstGeom>
        </p:spPr>
      </p:pic>
      <p:pic>
        <p:nvPicPr>
          <p:cNvPr id="66" name="图片 86" descr="核心交换机.png"/>
          <p:cNvPicPr>
            <a:picLocks noChangeAspect="1"/>
          </p:cNvPicPr>
          <p:nvPr/>
        </p:nvPicPr>
        <p:blipFill>
          <a:blip r:embed="rId6" cstate="print"/>
          <a:stretch>
            <a:fillRect/>
          </a:stretch>
        </p:blipFill>
        <p:spPr bwMode="gray">
          <a:xfrm>
            <a:off x="2238233" y="2472660"/>
            <a:ext cx="446281" cy="365139"/>
          </a:xfrm>
          <a:prstGeom prst="rect">
            <a:avLst/>
          </a:prstGeom>
        </p:spPr>
      </p:pic>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13791" y="2238059"/>
            <a:ext cx="865097" cy="491769"/>
          </a:xfrm>
          <a:prstGeom prst="rect">
            <a:avLst/>
          </a:prstGeom>
        </p:spPr>
      </p:pic>
      <p:pic>
        <p:nvPicPr>
          <p:cNvPr id="68" name="图片 105" descr="AP.png"/>
          <p:cNvPicPr>
            <a:picLocks noChangeAspect="1"/>
          </p:cNvPicPr>
          <p:nvPr/>
        </p:nvPicPr>
        <p:blipFill>
          <a:blip r:embed="rId8" cstate="print"/>
          <a:stretch>
            <a:fillRect/>
          </a:stretch>
        </p:blipFill>
        <p:spPr bwMode="gray">
          <a:xfrm>
            <a:off x="3869073" y="4149423"/>
            <a:ext cx="368827" cy="301768"/>
          </a:xfrm>
          <a:prstGeom prst="rect">
            <a:avLst/>
          </a:prstGeom>
        </p:spPr>
      </p:pic>
      <p:cxnSp>
        <p:nvCxnSpPr>
          <p:cNvPr id="69" name="Straight Connector 166"/>
          <p:cNvCxnSpPr>
            <a:stCxn id="65" idx="3"/>
            <a:endCxn id="68" idx="1"/>
          </p:cNvCxnSpPr>
          <p:nvPr/>
        </p:nvCxnSpPr>
        <p:spPr bwMode="gray">
          <a:xfrm flipV="1">
            <a:off x="3635622" y="4300307"/>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 name="组合 758"/>
          <p:cNvGrpSpPr/>
          <p:nvPr/>
        </p:nvGrpSpPr>
        <p:grpSpPr bwMode="gray">
          <a:xfrm flipV="1">
            <a:off x="3949987" y="4475964"/>
            <a:ext cx="225699" cy="191129"/>
            <a:chOff x="7440613" y="4868863"/>
            <a:chExt cx="1019175" cy="828675"/>
          </a:xfrm>
          <a:solidFill>
            <a:schemeClr val="bg1">
              <a:lumMod val="50000"/>
            </a:schemeClr>
          </a:solidFill>
        </p:grpSpPr>
        <p:sp>
          <p:nvSpPr>
            <p:cNvPr id="7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文本框 72"/>
          <p:cNvSpPr txBox="1"/>
          <p:nvPr/>
        </p:nvSpPr>
        <p:spPr bwMode="gray">
          <a:xfrm>
            <a:off x="4188325" y="4135039"/>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五边形 39"/>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42" name="燕尾形 41"/>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56" name="燕尾形 55"/>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57" name="燕尾形 56"/>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8" name="燕尾形 57"/>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74" name="燕尾形 73"/>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81" name="燕尾形 80"/>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791154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a:picLocks noChangeAspect="1"/>
          </p:cNvPicPr>
          <p:nvPr/>
        </p:nvPicPr>
        <p:blipFill>
          <a:blip r:embed="rId3"/>
          <a:stretch>
            <a:fillRect/>
          </a:stretch>
        </p:blipFill>
        <p:spPr bwMode="gray">
          <a:xfrm>
            <a:off x="4918268" y="2238059"/>
            <a:ext cx="6617907" cy="3271352"/>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Creating a Fabric (3)</a:t>
            </a:r>
            <a:endParaRPr lang="en-US" altLang="zh-CN" dirty="0"/>
          </a:p>
        </p:txBody>
      </p:sp>
      <p:sp>
        <p:nvSpPr>
          <p:cNvPr id="79" name="矩形 78"/>
          <p:cNvSpPr/>
          <p:nvPr/>
        </p:nvSpPr>
        <p:spPr bwMode="gray">
          <a:xfrm>
            <a:off x="4857625" y="1485398"/>
            <a:ext cx="6784181" cy="707886"/>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Complete automatic deployment of the underlay network 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a:t>
            </a:r>
            <a:endParaRPr lang="en-US" sz="1600" dirty="0">
              <a:latin typeface="Huawei Sans" panose="020C0503030203020204" pitchFamily="34" charset="0"/>
            </a:endParaRPr>
          </a:p>
        </p:txBody>
      </p:sp>
      <p:cxnSp>
        <p:nvCxnSpPr>
          <p:cNvPr id="81" name="直接箭头连接符 80"/>
          <p:cNvCxnSpPr/>
          <p:nvPr/>
        </p:nvCxnSpPr>
        <p:spPr bwMode="gray">
          <a:xfrm flipV="1">
            <a:off x="6513349" y="5394924"/>
            <a:ext cx="218377" cy="318523"/>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179"/>
          <p:cNvSpPr txBox="1"/>
          <p:nvPr/>
        </p:nvSpPr>
        <p:spPr bwMode="gray">
          <a:xfrm>
            <a:off x="4918268" y="5662777"/>
            <a:ext cx="3676714" cy="433667"/>
          </a:xfrm>
          <a:prstGeom prst="roundRect">
            <a:avLst>
              <a:gd name="adj" fmla="val 12806"/>
            </a:avLst>
          </a:prstGeom>
          <a:solidFill>
            <a:srgbClr val="30B5C5"/>
          </a:solidFill>
          <a:ln>
            <a:noFill/>
          </a:ln>
        </p:spPr>
        <p:txBody>
          <a:bodyPr wrap="non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marL="171450" indent="-171450" algn="l" fontAlgn="ctr">
              <a:buFont typeface="Arial" panose="020B0604020202020204" pitchFamily="34" charset="0"/>
              <a:buChar char="•"/>
            </a:pPr>
            <a:r>
              <a:rPr lang="en-US" dirty="0" smtClean="0">
                <a:latin typeface="Huawei Sans" panose="020C0503030203020204" pitchFamily="34" charset="0"/>
              </a:rPr>
              <a:t>Enable automatic routing domain configuration.</a:t>
            </a:r>
            <a:endParaRPr lang="en-US" altLang="zh-CN" dirty="0" smtClean="0">
              <a:latin typeface="Huawei Sans" panose="020C0503030203020204" pitchFamily="34" charset="0"/>
            </a:endParaRPr>
          </a:p>
          <a:p>
            <a:pPr marL="171450" indent="-171450" algn="l" fontAlgn="ctr">
              <a:buFont typeface="Arial" panose="020B0604020202020204" pitchFamily="34" charset="0"/>
              <a:buChar char="•"/>
            </a:pPr>
            <a:r>
              <a:rPr lang="en-US" dirty="0" smtClean="0">
                <a:latin typeface="Huawei Sans" panose="020C0503030203020204" pitchFamily="34" charset="0"/>
              </a:rPr>
              <a:t>Define OSPF areas and packet authentication.</a:t>
            </a:r>
            <a:endParaRPr lang="en-US" altLang="zh-CN" dirty="0">
              <a:latin typeface="Huawei Sans" panose="020C0503030203020204" pitchFamily="34" charset="0"/>
            </a:endParaRPr>
          </a:p>
        </p:txBody>
      </p:sp>
      <p:sp>
        <p:nvSpPr>
          <p:cNvPr id="90" name="矩形 89"/>
          <p:cNvSpPr/>
          <p:nvPr/>
        </p:nvSpPr>
        <p:spPr bwMode="gray">
          <a:xfrm>
            <a:off x="741079" y="4667093"/>
            <a:ext cx="3440588" cy="400110"/>
          </a:xfrm>
          <a:prstGeom prst="rect">
            <a:avLst/>
          </a:prstGeom>
        </p:spPr>
        <p:txBody>
          <a:bodyPr wrap="square">
            <a:spAutoFit/>
          </a:bodyPr>
          <a:lstStyle/>
          <a:p>
            <a:pPr algn="ctr" fontAlgn="ctr">
              <a:lnSpc>
                <a:spcPts val="2400"/>
              </a:lnSpc>
              <a:spcAft>
                <a:spcPts val="600"/>
              </a:spcAft>
            </a:pPr>
            <a:r>
              <a:rPr lang="en-US" sz="1400" b="1" dirty="0" smtClean="0">
                <a:latin typeface="Huawei Sans" panose="020C0503030203020204" pitchFamily="34" charset="0"/>
              </a:rPr>
              <a:t>Configuring a single OSPF area</a:t>
            </a:r>
            <a:endParaRPr lang="en-US" altLang="zh-CN" sz="1400" b="1" dirty="0">
              <a:latin typeface="Huawei Sans" panose="020C0503030203020204" pitchFamily="34" charset="0"/>
            </a:endParaRPr>
          </a:p>
        </p:txBody>
      </p:sp>
      <p:sp>
        <p:nvSpPr>
          <p:cNvPr id="52" name="圆角矩形 51"/>
          <p:cNvSpPr/>
          <p:nvPr/>
        </p:nvSpPr>
        <p:spPr bwMode="gray">
          <a:xfrm>
            <a:off x="628892" y="2076808"/>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 name="椭圆 55"/>
          <p:cNvSpPr/>
          <p:nvPr/>
        </p:nvSpPr>
        <p:spPr bwMode="gray">
          <a:xfrm>
            <a:off x="1493480" y="2543645"/>
            <a:ext cx="1957686" cy="1258217"/>
          </a:xfrm>
          <a:prstGeom prst="ellipse">
            <a:avLst/>
          </a:prstGeom>
          <a:solidFill>
            <a:srgbClr val="FFF8E5"/>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cxnSp>
        <p:nvCxnSpPr>
          <p:cNvPr id="57" name="Straight Connector 166"/>
          <p:cNvCxnSpPr>
            <a:stCxn id="83" idx="2"/>
            <a:endCxn id="88" idx="0"/>
          </p:cNvCxnSpPr>
          <p:nvPr/>
        </p:nvCxnSpPr>
        <p:spPr bwMode="gray">
          <a:xfrm>
            <a:off x="1481681"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166"/>
          <p:cNvCxnSpPr>
            <a:stCxn id="84" idx="2"/>
            <a:endCxn id="89" idx="0"/>
          </p:cNvCxnSpPr>
          <p:nvPr/>
        </p:nvCxnSpPr>
        <p:spPr bwMode="gray">
          <a:xfrm>
            <a:off x="3412482"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167"/>
          <p:cNvCxnSpPr/>
          <p:nvPr/>
        </p:nvCxnSpPr>
        <p:spPr bwMode="gray">
          <a:xfrm flipH="1">
            <a:off x="1482391" y="265522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Connector 167"/>
          <p:cNvCxnSpPr/>
          <p:nvPr/>
        </p:nvCxnSpPr>
        <p:spPr bwMode="gray">
          <a:xfrm flipH="1" flipV="1">
            <a:off x="2450601" y="265275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bwMode="gray">
          <a:xfrm>
            <a:off x="1586967" y="2522643"/>
            <a:ext cx="676788"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2" name="文本框 71"/>
          <p:cNvSpPr txBox="1"/>
          <p:nvPr/>
        </p:nvSpPr>
        <p:spPr bwMode="gray">
          <a:xfrm>
            <a:off x="627953" y="3381688"/>
            <a:ext cx="702436" cy="276999"/>
          </a:xfrm>
          <a:prstGeom prst="rect">
            <a:avLst/>
          </a:prstGeom>
          <a:noFill/>
        </p:spPr>
        <p:txBody>
          <a:bodyPr wrap="none" rtlCol="0">
            <a:spAutoFit/>
          </a:body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0" name="文本框 79"/>
          <p:cNvSpPr txBox="1"/>
          <p:nvPr/>
        </p:nvSpPr>
        <p:spPr bwMode="gray">
          <a:xfrm>
            <a:off x="698485" y="4168437"/>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83" name="图片 87" descr="汇聚交换机.png"/>
          <p:cNvPicPr>
            <a:picLocks noChangeAspect="1"/>
          </p:cNvPicPr>
          <p:nvPr/>
        </p:nvPicPr>
        <p:blipFill>
          <a:blip r:embed="rId4" cstate="print"/>
          <a:stretch>
            <a:fillRect/>
          </a:stretch>
        </p:blipFill>
        <p:spPr bwMode="gray">
          <a:xfrm>
            <a:off x="1258540" y="3349322"/>
            <a:ext cx="446281" cy="365139"/>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3189341" y="3349322"/>
            <a:ext cx="446281" cy="365139"/>
          </a:xfrm>
          <a:prstGeom prst="rect">
            <a:avLst/>
          </a:prstGeom>
        </p:spPr>
      </p:pic>
      <p:sp>
        <p:nvSpPr>
          <p:cNvPr id="85" name="文本框 84"/>
          <p:cNvSpPr txBox="1"/>
          <p:nvPr/>
        </p:nvSpPr>
        <p:spPr bwMode="gray">
          <a:xfrm>
            <a:off x="2619489" y="4168437"/>
            <a:ext cx="631903"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86" name="文本框 85"/>
          <p:cNvSpPr txBox="1"/>
          <p:nvPr/>
        </p:nvSpPr>
        <p:spPr bwMode="gray">
          <a:xfrm>
            <a:off x="3588956" y="3381688"/>
            <a:ext cx="70243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7" name="文本框 86"/>
          <p:cNvSpPr txBox="1"/>
          <p:nvPr/>
        </p:nvSpPr>
        <p:spPr bwMode="gray">
          <a:xfrm>
            <a:off x="661367" y="2226977"/>
            <a:ext cx="468398"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8" name="图片 76" descr="接入交换机.png"/>
          <p:cNvPicPr>
            <a:picLocks noChangeAspect="1"/>
          </p:cNvPicPr>
          <p:nvPr/>
        </p:nvPicPr>
        <p:blipFill>
          <a:blip r:embed="rId5" cstate="print"/>
          <a:stretch>
            <a:fillRect/>
          </a:stretch>
        </p:blipFill>
        <p:spPr bwMode="gray">
          <a:xfrm>
            <a:off x="1258540" y="4117738"/>
            <a:ext cx="446281" cy="365139"/>
          </a:xfrm>
          <a:prstGeom prst="rect">
            <a:avLst/>
          </a:prstGeom>
        </p:spPr>
      </p:pic>
      <p:pic>
        <p:nvPicPr>
          <p:cNvPr id="89" name="图片 76" descr="接入交换机.png"/>
          <p:cNvPicPr>
            <a:picLocks noChangeAspect="1"/>
          </p:cNvPicPr>
          <p:nvPr/>
        </p:nvPicPr>
        <p:blipFill>
          <a:blip r:embed="rId5" cstate="print"/>
          <a:stretch>
            <a:fillRect/>
          </a:stretch>
        </p:blipFill>
        <p:spPr bwMode="gray">
          <a:xfrm>
            <a:off x="3189341" y="4117738"/>
            <a:ext cx="446281" cy="365139"/>
          </a:xfrm>
          <a:prstGeom prst="rect">
            <a:avLst/>
          </a:prstGeom>
        </p:spPr>
      </p:pic>
      <p:pic>
        <p:nvPicPr>
          <p:cNvPr id="91" name="图片 86" descr="核心交换机.png"/>
          <p:cNvPicPr>
            <a:picLocks noChangeAspect="1"/>
          </p:cNvPicPr>
          <p:nvPr/>
        </p:nvPicPr>
        <p:blipFill>
          <a:blip r:embed="rId6" cstate="print"/>
          <a:stretch>
            <a:fillRect/>
          </a:stretch>
        </p:blipFill>
        <p:spPr bwMode="gray">
          <a:xfrm>
            <a:off x="2238233" y="2472660"/>
            <a:ext cx="446281" cy="365139"/>
          </a:xfrm>
          <a:prstGeom prst="rect">
            <a:avLst/>
          </a:prstGeom>
        </p:spPr>
      </p:pic>
      <p:pic>
        <p:nvPicPr>
          <p:cNvPr id="92" name="图片 9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13791" y="2238059"/>
            <a:ext cx="865097" cy="491769"/>
          </a:xfrm>
          <a:prstGeom prst="rect">
            <a:avLst/>
          </a:prstGeom>
        </p:spPr>
      </p:pic>
      <p:pic>
        <p:nvPicPr>
          <p:cNvPr id="93" name="图片 105" descr="AP.png"/>
          <p:cNvPicPr>
            <a:picLocks noChangeAspect="1"/>
          </p:cNvPicPr>
          <p:nvPr/>
        </p:nvPicPr>
        <p:blipFill>
          <a:blip r:embed="rId8" cstate="print"/>
          <a:stretch>
            <a:fillRect/>
          </a:stretch>
        </p:blipFill>
        <p:spPr bwMode="gray">
          <a:xfrm>
            <a:off x="3869073" y="4149423"/>
            <a:ext cx="368827" cy="301768"/>
          </a:xfrm>
          <a:prstGeom prst="rect">
            <a:avLst/>
          </a:prstGeom>
        </p:spPr>
      </p:pic>
      <p:cxnSp>
        <p:nvCxnSpPr>
          <p:cNvPr id="94" name="Straight Connector 166"/>
          <p:cNvCxnSpPr>
            <a:stCxn id="89" idx="3"/>
            <a:endCxn id="93" idx="1"/>
          </p:cNvCxnSpPr>
          <p:nvPr/>
        </p:nvCxnSpPr>
        <p:spPr bwMode="gray">
          <a:xfrm flipV="1">
            <a:off x="3635622" y="4300307"/>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5" name="组合 758"/>
          <p:cNvGrpSpPr/>
          <p:nvPr/>
        </p:nvGrpSpPr>
        <p:grpSpPr bwMode="gray">
          <a:xfrm flipV="1">
            <a:off x="3949987" y="4475964"/>
            <a:ext cx="225699" cy="191129"/>
            <a:chOff x="7440613" y="4868863"/>
            <a:chExt cx="1019175" cy="828675"/>
          </a:xfrm>
          <a:solidFill>
            <a:schemeClr val="bg1">
              <a:lumMod val="50000"/>
            </a:schemeClr>
          </a:solidFill>
        </p:grpSpPr>
        <p:sp>
          <p:nvSpPr>
            <p:cNvPr id="9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8" name="文本框 97"/>
          <p:cNvSpPr txBox="1"/>
          <p:nvPr/>
        </p:nvSpPr>
        <p:spPr bwMode="gray">
          <a:xfrm>
            <a:off x="4188325" y="4135039"/>
            <a:ext cx="460382"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9" name="文本框 98"/>
          <p:cNvSpPr txBox="1"/>
          <p:nvPr/>
        </p:nvSpPr>
        <p:spPr bwMode="gray">
          <a:xfrm>
            <a:off x="2062966" y="3029212"/>
            <a:ext cx="747320" cy="523220"/>
          </a:xfrm>
          <a:prstGeom prst="rect">
            <a:avLst/>
          </a:prstGeom>
          <a:noFill/>
        </p:spPr>
        <p:txBody>
          <a:bodyPr wrap="none" rtlCol="0">
            <a:spAutoFit/>
          </a:bodyPr>
          <a:lstStyle/>
          <a:p>
            <a:pPr algn="ctr"/>
            <a:r>
              <a:rPr lang="en-US" altLang="zh-CN" sz="1400" b="1"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rPr>
              <a:t>OSPF</a:t>
            </a:r>
          </a:p>
          <a:p>
            <a:pPr algn="ctr"/>
            <a:r>
              <a:rPr lang="en-US" altLang="zh-CN" sz="1400" b="1"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rPr>
              <a:t>Area 0</a:t>
            </a:r>
          </a:p>
        </p:txBody>
      </p:sp>
      <p:sp>
        <p:nvSpPr>
          <p:cNvPr id="101" name="五边形 100"/>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02" name="燕尾形 101"/>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03" name="燕尾形 102"/>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04" name="燕尾形 103"/>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5" name="燕尾形 104"/>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6" name="燕尾形 105"/>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107" name="燕尾形 106"/>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5839370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stretch>
            <a:fillRect/>
          </a:stretch>
        </p:blipFill>
        <p:spPr bwMode="gray">
          <a:xfrm>
            <a:off x="4910197" y="2716274"/>
            <a:ext cx="6673120" cy="1401463"/>
          </a:xfrm>
          <a:prstGeom prst="rect">
            <a:avLst/>
          </a:prstGeom>
          <a:ln w="12700">
            <a:solidFill>
              <a:schemeClr val="bg1">
                <a:lumMod val="85000"/>
              </a:schemeClr>
            </a:solidFill>
          </a:ln>
        </p:spPr>
      </p:pic>
      <p:sp>
        <p:nvSpPr>
          <p:cNvPr id="61" name="圆角矩形 60"/>
          <p:cNvSpPr/>
          <p:nvPr/>
        </p:nvSpPr>
        <p:spPr bwMode="gray">
          <a:xfrm>
            <a:off x="628892" y="2076808"/>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Freeform 159"/>
          <p:cNvSpPr/>
          <p:nvPr/>
        </p:nvSpPr>
        <p:spPr bwMode="gray">
          <a:xfrm flipH="1">
            <a:off x="1330389" y="2429624"/>
            <a:ext cx="2311472" cy="13232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uawei Sans" panose="020C0503030203020204" pitchFamily="34" charset="0"/>
              <a:ea typeface="方正兰亭黑简体" panose="02000000000000000000" pitchFamily="2" charset="-122"/>
            </a:endParaRPr>
          </a:p>
        </p:txBody>
      </p:sp>
      <p:cxnSp>
        <p:nvCxnSpPr>
          <p:cNvPr id="71" name="Straight Connector 166"/>
          <p:cNvCxnSpPr>
            <a:stCxn id="81" idx="2"/>
            <a:endCxn id="87" idx="0"/>
          </p:cNvCxnSpPr>
          <p:nvPr/>
        </p:nvCxnSpPr>
        <p:spPr bwMode="gray">
          <a:xfrm>
            <a:off x="1481681"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166"/>
          <p:cNvCxnSpPr>
            <a:stCxn id="82" idx="2"/>
            <a:endCxn id="88" idx="0"/>
          </p:cNvCxnSpPr>
          <p:nvPr/>
        </p:nvCxnSpPr>
        <p:spPr bwMode="gray">
          <a:xfrm>
            <a:off x="3412482" y="371446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167"/>
          <p:cNvCxnSpPr/>
          <p:nvPr/>
        </p:nvCxnSpPr>
        <p:spPr bwMode="gray">
          <a:xfrm flipH="1">
            <a:off x="1482391" y="265522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67"/>
          <p:cNvCxnSpPr/>
          <p:nvPr/>
        </p:nvCxnSpPr>
        <p:spPr bwMode="gray">
          <a:xfrm flipH="1" flipV="1">
            <a:off x="2450601" y="265275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a:off x="1586967" y="2522643"/>
            <a:ext cx="676788" cy="276999"/>
          </a:xfrm>
          <a:prstGeom prst="rect">
            <a:avLst/>
          </a:prstGeom>
          <a:noFill/>
        </p:spPr>
        <p:txBody>
          <a:bodyPr wrap="none" rtlCol="0">
            <a:spAutoFit/>
          </a:body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7" name="文本框 76"/>
          <p:cNvSpPr txBox="1"/>
          <p:nvPr/>
        </p:nvSpPr>
        <p:spPr bwMode="gray">
          <a:xfrm>
            <a:off x="627953" y="3381688"/>
            <a:ext cx="702436" cy="276999"/>
          </a:xfrm>
          <a:prstGeom prst="rect">
            <a:avLst/>
          </a:prstGeom>
          <a:noFill/>
        </p:spPr>
        <p:txBody>
          <a:bodyPr wrap="none" rtlCol="0">
            <a:spAutoFit/>
          </a:body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0" name="文本框 79"/>
          <p:cNvSpPr txBox="1"/>
          <p:nvPr/>
        </p:nvSpPr>
        <p:spPr bwMode="gray">
          <a:xfrm>
            <a:off x="698485" y="4168437"/>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81" name="图片 87" descr="汇聚交换机.png"/>
          <p:cNvPicPr>
            <a:picLocks noChangeAspect="1"/>
          </p:cNvPicPr>
          <p:nvPr/>
        </p:nvPicPr>
        <p:blipFill>
          <a:blip r:embed="rId4" cstate="print"/>
          <a:stretch>
            <a:fillRect/>
          </a:stretch>
        </p:blipFill>
        <p:spPr bwMode="gray">
          <a:xfrm>
            <a:off x="1258540" y="3349322"/>
            <a:ext cx="446281" cy="365139"/>
          </a:xfrm>
          <a:prstGeom prst="rect">
            <a:avLst/>
          </a:prstGeom>
        </p:spPr>
      </p:pic>
      <p:pic>
        <p:nvPicPr>
          <p:cNvPr id="82" name="图片 87" descr="汇聚交换机.png"/>
          <p:cNvPicPr>
            <a:picLocks noChangeAspect="1"/>
          </p:cNvPicPr>
          <p:nvPr/>
        </p:nvPicPr>
        <p:blipFill>
          <a:blip r:embed="rId4" cstate="print"/>
          <a:stretch>
            <a:fillRect/>
          </a:stretch>
        </p:blipFill>
        <p:spPr bwMode="gray">
          <a:xfrm>
            <a:off x="3189341" y="3349322"/>
            <a:ext cx="446281" cy="365139"/>
          </a:xfrm>
          <a:prstGeom prst="rect">
            <a:avLst/>
          </a:prstGeom>
        </p:spPr>
      </p:pic>
      <p:sp>
        <p:nvSpPr>
          <p:cNvPr id="83" name="文本框 82"/>
          <p:cNvSpPr txBox="1"/>
          <p:nvPr/>
        </p:nvSpPr>
        <p:spPr bwMode="gray">
          <a:xfrm>
            <a:off x="2619489" y="4168437"/>
            <a:ext cx="631903"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84" name="文本框 83"/>
          <p:cNvSpPr txBox="1"/>
          <p:nvPr/>
        </p:nvSpPr>
        <p:spPr bwMode="gray">
          <a:xfrm>
            <a:off x="1921602" y="3227799"/>
            <a:ext cx="1031051" cy="307777"/>
          </a:xfrm>
          <a:prstGeom prst="rect">
            <a:avLst/>
          </a:prstGeom>
          <a:noFill/>
        </p:spPr>
        <p:txBody>
          <a:bodyPr wrap="none" rtlCol="0">
            <a:spAutoFit/>
          </a:bodyPr>
          <a:lstStyle/>
          <a:p>
            <a:pPr algn="ctr"/>
            <a:r>
              <a:rPr lang="en-US" altLang="zh-CN" sz="1400" dirty="0">
                <a:solidFill>
                  <a:srgbClr val="30B5C5"/>
                </a:solidFill>
                <a:latin typeface="Huawei Sans" panose="020C0503030203020204" pitchFamily="34" charset="0"/>
                <a:ea typeface="方正兰亭细黑简体" panose="02000000000000000000" pitchFamily="2" charset="-122"/>
                <a:sym typeface="Huawei Sans" panose="020C0503030203020204" pitchFamily="34" charset="0"/>
              </a:rPr>
              <a:t>BGP EVPN</a:t>
            </a:r>
          </a:p>
        </p:txBody>
      </p:sp>
      <p:sp>
        <p:nvSpPr>
          <p:cNvPr id="85" name="文本框 84"/>
          <p:cNvSpPr txBox="1"/>
          <p:nvPr/>
        </p:nvSpPr>
        <p:spPr bwMode="gray">
          <a:xfrm>
            <a:off x="3588956" y="3381688"/>
            <a:ext cx="702436" cy="276999"/>
          </a:xfrm>
          <a:prstGeom prst="rect">
            <a:avLst/>
          </a:prstGeom>
          <a:noFill/>
        </p:spPr>
        <p:txBody>
          <a:bodyPr wrap="none" rtlCol="0">
            <a:spAutoFit/>
          </a:body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6" name="文本框 85"/>
          <p:cNvSpPr txBox="1"/>
          <p:nvPr/>
        </p:nvSpPr>
        <p:spPr bwMode="gray">
          <a:xfrm>
            <a:off x="661367" y="2226977"/>
            <a:ext cx="468398"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7" name="图片 76" descr="接入交换机.png"/>
          <p:cNvPicPr>
            <a:picLocks noChangeAspect="1"/>
          </p:cNvPicPr>
          <p:nvPr/>
        </p:nvPicPr>
        <p:blipFill>
          <a:blip r:embed="rId5" cstate="print"/>
          <a:stretch>
            <a:fillRect/>
          </a:stretch>
        </p:blipFill>
        <p:spPr bwMode="gray">
          <a:xfrm>
            <a:off x="1258540" y="4117738"/>
            <a:ext cx="446281" cy="365139"/>
          </a:xfrm>
          <a:prstGeom prst="rect">
            <a:avLst/>
          </a:prstGeom>
        </p:spPr>
      </p:pic>
      <p:pic>
        <p:nvPicPr>
          <p:cNvPr id="88" name="图片 76" descr="接入交换机.png"/>
          <p:cNvPicPr>
            <a:picLocks noChangeAspect="1"/>
          </p:cNvPicPr>
          <p:nvPr/>
        </p:nvPicPr>
        <p:blipFill>
          <a:blip r:embed="rId5" cstate="print"/>
          <a:stretch>
            <a:fillRect/>
          </a:stretch>
        </p:blipFill>
        <p:spPr bwMode="gray">
          <a:xfrm>
            <a:off x="3189341" y="4117738"/>
            <a:ext cx="446281" cy="365139"/>
          </a:xfrm>
          <a:prstGeom prst="rect">
            <a:avLst/>
          </a:prstGeom>
        </p:spPr>
      </p:pic>
      <p:pic>
        <p:nvPicPr>
          <p:cNvPr id="89" name="图片 86" descr="核心交换机.png"/>
          <p:cNvPicPr>
            <a:picLocks noChangeAspect="1"/>
          </p:cNvPicPr>
          <p:nvPr/>
        </p:nvPicPr>
        <p:blipFill>
          <a:blip r:embed="rId6" cstate="print"/>
          <a:stretch>
            <a:fillRect/>
          </a:stretch>
        </p:blipFill>
        <p:spPr bwMode="gray">
          <a:xfrm>
            <a:off x="2238233" y="2472660"/>
            <a:ext cx="446281" cy="365139"/>
          </a:xfrm>
          <a:prstGeom prst="rect">
            <a:avLst/>
          </a:prstGeom>
        </p:spPr>
      </p:pic>
      <p:pic>
        <p:nvPicPr>
          <p:cNvPr id="90" name="图片 8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13791" y="2238059"/>
            <a:ext cx="865097" cy="491769"/>
          </a:xfrm>
          <a:prstGeom prst="rect">
            <a:avLst/>
          </a:prstGeom>
        </p:spPr>
      </p:pic>
      <p:pic>
        <p:nvPicPr>
          <p:cNvPr id="91" name="图片 105" descr="AP.png"/>
          <p:cNvPicPr>
            <a:picLocks noChangeAspect="1"/>
          </p:cNvPicPr>
          <p:nvPr/>
        </p:nvPicPr>
        <p:blipFill>
          <a:blip r:embed="rId8" cstate="print"/>
          <a:stretch>
            <a:fillRect/>
          </a:stretch>
        </p:blipFill>
        <p:spPr bwMode="gray">
          <a:xfrm>
            <a:off x="3869073" y="4149423"/>
            <a:ext cx="368827" cy="301768"/>
          </a:xfrm>
          <a:prstGeom prst="rect">
            <a:avLst/>
          </a:prstGeom>
        </p:spPr>
      </p:pic>
      <p:cxnSp>
        <p:nvCxnSpPr>
          <p:cNvPr id="92" name="Straight Connector 166"/>
          <p:cNvCxnSpPr>
            <a:stCxn id="88" idx="3"/>
            <a:endCxn id="91" idx="1"/>
          </p:cNvCxnSpPr>
          <p:nvPr/>
        </p:nvCxnSpPr>
        <p:spPr bwMode="gray">
          <a:xfrm flipV="1">
            <a:off x="3635622" y="4300307"/>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3" name="组合 758"/>
          <p:cNvGrpSpPr/>
          <p:nvPr/>
        </p:nvGrpSpPr>
        <p:grpSpPr bwMode="gray">
          <a:xfrm flipV="1">
            <a:off x="3949987" y="4475964"/>
            <a:ext cx="225699" cy="191129"/>
            <a:chOff x="7440613" y="4868863"/>
            <a:chExt cx="1019175" cy="828675"/>
          </a:xfrm>
          <a:solidFill>
            <a:schemeClr val="bg1">
              <a:lumMod val="50000"/>
            </a:schemeClr>
          </a:solidFill>
        </p:grpSpPr>
        <p:sp>
          <p:nvSpPr>
            <p:cNvPr id="9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6" name="文本框 95"/>
          <p:cNvSpPr txBox="1"/>
          <p:nvPr/>
        </p:nvSpPr>
        <p:spPr bwMode="gray">
          <a:xfrm>
            <a:off x="4188325" y="4135039"/>
            <a:ext cx="460382"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7" name="任意多边形 96"/>
          <p:cNvSpPr/>
          <p:nvPr/>
        </p:nvSpPr>
        <p:spPr bwMode="gray">
          <a:xfrm>
            <a:off x="1856823" y="2894736"/>
            <a:ext cx="515528" cy="636694"/>
          </a:xfrm>
          <a:custGeom>
            <a:avLst/>
            <a:gdLst>
              <a:gd name="connsiteX0" fmla="*/ 589280 w 589280"/>
              <a:gd name="connsiteY0" fmla="*/ 0 h 1026160"/>
              <a:gd name="connsiteX1" fmla="*/ 121920 w 589280"/>
              <a:gd name="connsiteY1" fmla="*/ 568960 h 1026160"/>
              <a:gd name="connsiteX2" fmla="*/ 0 w 589280"/>
              <a:gd name="connsiteY2" fmla="*/ 1026160 h 1026160"/>
            </a:gdLst>
            <a:ahLst/>
            <a:cxnLst>
              <a:cxn ang="0">
                <a:pos x="connsiteX0" y="connsiteY0"/>
              </a:cxn>
              <a:cxn ang="0">
                <a:pos x="connsiteX1" y="connsiteY1"/>
              </a:cxn>
              <a:cxn ang="0">
                <a:pos x="connsiteX2" y="connsiteY2"/>
              </a:cxn>
            </a:cxnLst>
            <a:rect l="l" t="t" r="r" b="b"/>
            <a:pathLst>
              <a:path w="589280" h="1026160">
                <a:moveTo>
                  <a:pt x="589280" y="0"/>
                </a:moveTo>
                <a:cubicBezTo>
                  <a:pt x="404706" y="198966"/>
                  <a:pt x="220133" y="397933"/>
                  <a:pt x="121920" y="568960"/>
                </a:cubicBezTo>
                <a:cubicBezTo>
                  <a:pt x="23707" y="739987"/>
                  <a:pt x="11853" y="883073"/>
                  <a:pt x="0" y="1026160"/>
                </a:cubicBezTo>
              </a:path>
            </a:pathLst>
          </a:cu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8" name="任意多边形 97"/>
          <p:cNvSpPr/>
          <p:nvPr/>
        </p:nvSpPr>
        <p:spPr bwMode="gray">
          <a:xfrm flipH="1">
            <a:off x="2517757" y="2894736"/>
            <a:ext cx="515528" cy="636694"/>
          </a:xfrm>
          <a:custGeom>
            <a:avLst/>
            <a:gdLst>
              <a:gd name="connsiteX0" fmla="*/ 589280 w 589280"/>
              <a:gd name="connsiteY0" fmla="*/ 0 h 1026160"/>
              <a:gd name="connsiteX1" fmla="*/ 121920 w 589280"/>
              <a:gd name="connsiteY1" fmla="*/ 568960 h 1026160"/>
              <a:gd name="connsiteX2" fmla="*/ 0 w 589280"/>
              <a:gd name="connsiteY2" fmla="*/ 1026160 h 1026160"/>
            </a:gdLst>
            <a:ahLst/>
            <a:cxnLst>
              <a:cxn ang="0">
                <a:pos x="connsiteX0" y="connsiteY0"/>
              </a:cxn>
              <a:cxn ang="0">
                <a:pos x="connsiteX1" y="connsiteY1"/>
              </a:cxn>
              <a:cxn ang="0">
                <a:pos x="connsiteX2" y="connsiteY2"/>
              </a:cxn>
            </a:cxnLst>
            <a:rect l="l" t="t" r="r" b="b"/>
            <a:pathLst>
              <a:path w="589280" h="1026160">
                <a:moveTo>
                  <a:pt x="589280" y="0"/>
                </a:moveTo>
                <a:cubicBezTo>
                  <a:pt x="404706" y="198966"/>
                  <a:pt x="220133" y="397933"/>
                  <a:pt x="121920" y="568960"/>
                </a:cubicBezTo>
                <a:cubicBezTo>
                  <a:pt x="23707" y="739987"/>
                  <a:pt x="11853" y="883073"/>
                  <a:pt x="0" y="1026160"/>
                </a:cubicBezTo>
              </a:path>
            </a:pathLst>
          </a:cu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标题 4"/>
          <p:cNvSpPr>
            <a:spLocks noGrp="1"/>
          </p:cNvSpPr>
          <p:nvPr>
            <p:ph type="title"/>
          </p:nvPr>
        </p:nvSpPr>
        <p:spPr bwMode="gray"/>
        <p:txBody>
          <a:bodyPr/>
          <a:lstStyle/>
          <a:p>
            <a:r>
              <a:rPr lang="en-US" smtClean="0"/>
              <a:t>Lab: Creating a Fabric (4)</a:t>
            </a:r>
            <a:endParaRPr lang="en-US" altLang="zh-CN" dirty="0"/>
          </a:p>
        </p:txBody>
      </p:sp>
      <p:sp>
        <p:nvSpPr>
          <p:cNvPr id="4" name="文本占位符 3"/>
          <p:cNvSpPr>
            <a:spLocks noGrp="1"/>
          </p:cNvSpPr>
          <p:nvPr>
            <p:ph type="body" sz="quarter" idx="10"/>
          </p:nvPr>
        </p:nvSpPr>
        <p:spPr bwMode="gray">
          <a:xfrm>
            <a:off x="455612" y="4936641"/>
            <a:ext cx="11293476" cy="1225445"/>
          </a:xfrm>
        </p:spPr>
        <p:txBody>
          <a:bodyPr/>
          <a:lstStyle/>
          <a:p>
            <a:r>
              <a:rPr lang="en-US" sz="1600" dirty="0" smtClean="0"/>
              <a:t>After this step is complete, a fabric is successfully created based on the physical network, and the underlay network configuration (such as interconnection between network devices and OSPF configuration) is automatically completed on </a:t>
            </a:r>
            <a:r>
              <a:rPr lang="en-US" sz="1600" dirty="0" err="1" smtClean="0"/>
              <a:t>iMaster</a:t>
            </a:r>
            <a:r>
              <a:rPr lang="en-US" sz="1600" dirty="0" smtClean="0"/>
              <a:t> NCE-Campus, laying a foundation for creating virtual networks.</a:t>
            </a:r>
            <a:endParaRPr lang="en-US" altLang="zh-CN" sz="1600" dirty="0"/>
          </a:p>
        </p:txBody>
      </p:sp>
      <p:sp>
        <p:nvSpPr>
          <p:cNvPr id="79" name="矩形 78"/>
          <p:cNvSpPr/>
          <p:nvPr/>
        </p:nvSpPr>
        <p:spPr bwMode="gray">
          <a:xfrm>
            <a:off x="4814920" y="2238059"/>
            <a:ext cx="5832565" cy="400110"/>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Configure BGP EVPN on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a:t>
            </a:r>
            <a:endParaRPr lang="en-US" altLang="zh-CN" sz="1600" dirty="0">
              <a:latin typeface="Huawei Sans" panose="020C0503030203020204" pitchFamily="34" charset="0"/>
            </a:endParaRPr>
          </a:p>
        </p:txBody>
      </p:sp>
      <p:cxnSp>
        <p:nvCxnSpPr>
          <p:cNvPr id="45" name="直接箭头连接符 44"/>
          <p:cNvCxnSpPr/>
          <p:nvPr/>
        </p:nvCxnSpPr>
        <p:spPr bwMode="gray">
          <a:xfrm flipH="1" flipV="1">
            <a:off x="8955552" y="4023327"/>
            <a:ext cx="293576" cy="243266"/>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179"/>
          <p:cNvSpPr txBox="1"/>
          <p:nvPr/>
        </p:nvSpPr>
        <p:spPr bwMode="gray">
          <a:xfrm>
            <a:off x="9158537" y="4215924"/>
            <a:ext cx="2245751" cy="314230"/>
          </a:xfrm>
          <a:prstGeom prst="roundRect">
            <a:avLst>
              <a:gd name="adj" fmla="val 12806"/>
            </a:avLst>
          </a:prstGeom>
          <a:solidFill>
            <a:srgbClr val="30B5C5"/>
          </a:solidFill>
          <a:ln>
            <a:noFill/>
          </a:ln>
        </p:spPr>
        <p:txBody>
          <a:bodyPr wrap="non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Define BGP EVPN parameters.</a:t>
            </a:r>
            <a:endParaRPr lang="en-US" altLang="zh-CN" dirty="0">
              <a:latin typeface="Huawei Sans" panose="020C0503030203020204" pitchFamily="34" charset="0"/>
            </a:endParaRPr>
          </a:p>
        </p:txBody>
      </p:sp>
      <p:sp>
        <p:nvSpPr>
          <p:cNvPr id="99" name="五边形 98"/>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00" name="燕尾形 99"/>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01" name="燕尾形 100"/>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02" name="燕尾形 101"/>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3" name="燕尾形 102"/>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4" name="燕尾形 103"/>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105" name="燕尾形 104"/>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552925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Creating an External Network</a:t>
            </a:r>
            <a:endParaRPr lang="en-US" altLang="zh-CN" dirty="0"/>
          </a:p>
        </p:txBody>
      </p:sp>
      <p:sp>
        <p:nvSpPr>
          <p:cNvPr id="3" name="文本占位符 2"/>
          <p:cNvSpPr>
            <a:spLocks noGrp="1"/>
          </p:cNvSpPr>
          <p:nvPr>
            <p:ph type="body" sz="quarter" idx="10"/>
          </p:nvPr>
        </p:nvSpPr>
        <p:spPr>
          <a:xfrm>
            <a:off x="455612" y="1052514"/>
            <a:ext cx="11293476" cy="3866958"/>
          </a:xfrm>
        </p:spPr>
        <p:txBody>
          <a:bodyPr/>
          <a:lstStyle/>
          <a:p>
            <a:r>
              <a:rPr lang="en-US" sz="1600" dirty="0" smtClean="0"/>
              <a:t>In the fabric resource model design, external networks are created on border nodes so that terminals on the campus network can access external networks such as the Internet.</a:t>
            </a:r>
            <a:endParaRPr lang="en-US" altLang="zh-CN" sz="1600" dirty="0" smtClean="0"/>
          </a:p>
          <a:p>
            <a:r>
              <a:rPr lang="en-US" sz="1600" dirty="0" smtClean="0"/>
              <a:t>Three types of external network resources are defined: Layer 3 shared egress, Layer 3 exclusive egress, and Layer 2 shared egress. If the user gateway is located in the fabric, the Layer 3 shared egress or Layer 3 exclusive egress is used.</a:t>
            </a:r>
          </a:p>
          <a:p>
            <a:pPr lvl="1"/>
            <a:r>
              <a:rPr lang="en-US" sz="1400" dirty="0" smtClean="0"/>
              <a:t>Layer 3 shared egress: Multiple virtual networks on the fabric share a Layer 3 egress to communicate with the egress device. The Layer 3 shared egress helps save interconnection VLAN and IP resources and applies to scenarios where there are low requirements on security control policies between virtual networks.</a:t>
            </a:r>
          </a:p>
          <a:p>
            <a:pPr lvl="1"/>
            <a:r>
              <a:rPr lang="en-US" sz="1400" dirty="0" smtClean="0"/>
              <a:t>Layer 3 exclusive egress: Each virtual network on the fabric exclusively uses a Layer 3 egress to communicate with the egress device. In this case, multiple security zones are typically configured on the firewall, each corresponding to one Layer 3 exclusive egress. The traffic of different virtual networks to the firewall is isolated from each other.</a:t>
            </a:r>
            <a:endParaRPr lang="en-US" altLang="zh-CN" sz="1400" dirty="0"/>
          </a:p>
        </p:txBody>
      </p:sp>
      <p:graphicFrame>
        <p:nvGraphicFramePr>
          <p:cNvPr id="16" name="表格 15"/>
          <p:cNvGraphicFramePr>
            <a:graphicFrameLocks noGrp="1"/>
          </p:cNvGraphicFramePr>
          <p:nvPr>
            <p:extLst>
              <p:ext uri="{D42A27DB-BD31-4B8C-83A1-F6EECF244321}">
                <p14:modId xmlns:p14="http://schemas.microsoft.com/office/powerpoint/2010/main" val="3568303871"/>
              </p:ext>
            </p:extLst>
          </p:nvPr>
        </p:nvGraphicFramePr>
        <p:xfrm>
          <a:off x="1298247" y="4919472"/>
          <a:ext cx="9606912" cy="1121113"/>
        </p:xfrm>
        <a:graphic>
          <a:graphicData uri="http://schemas.openxmlformats.org/drawingml/2006/table">
            <a:tbl>
              <a:tblPr/>
              <a:tblGrid>
                <a:gridCol w="2602523"/>
                <a:gridCol w="7004389"/>
              </a:tblGrid>
              <a:tr h="220902">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846793">
                <a:tc>
                  <a:txBody>
                    <a:bodyPr/>
                    <a:lstStyle/>
                    <a:p>
                      <a:pPr algn="ctr" fontAlgn="ctr">
                        <a:lnSpc>
                          <a:spcPct val="100000"/>
                        </a:lnSpc>
                      </a:pPr>
                      <a:r>
                        <a:rPr lang="en-US" sz="1200" dirty="0" smtClean="0">
                          <a:latin typeface="Huawei Sans" panose="020C0503030203020204" pitchFamily="34" charset="0"/>
                        </a:rPr>
                        <a:t>Create an external network.</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Select the type of the connection with the external network.</a:t>
                      </a:r>
                      <a:endParaRPr lang="en-US" altLang="zh-CN" sz="1200" dirty="0" smtClean="0">
                        <a:effectLst/>
                        <a:latin typeface="Huawei Sans" panose="020C0503030203020204" pitchFamily="34" charset="0"/>
                      </a:endParaRPr>
                    </a:p>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Select an external network resource type.</a:t>
                      </a:r>
                    </a:p>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Configure interconnection physical interfaces, VLANs, and IP addresses.</a:t>
                      </a:r>
                    </a:p>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Configure a routing protocol for interconnection.</a:t>
                      </a:r>
                      <a:endParaRPr lang="en-US" altLang="zh-CN" sz="12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7" name="五边形 16"/>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8" name="燕尾形 17"/>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1" name="燕尾形 20"/>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091407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lstStyle/>
          <a:p>
            <a:r>
              <a:rPr lang="en-US" smtClean="0"/>
              <a:t>Lab: Creating an External Network (1)</a:t>
            </a:r>
            <a:endParaRPr lang="en-US" altLang="zh-CN" dirty="0"/>
          </a:p>
        </p:txBody>
      </p:sp>
      <p:sp>
        <p:nvSpPr>
          <p:cNvPr id="61" name="矩形 60"/>
          <p:cNvSpPr/>
          <p:nvPr/>
        </p:nvSpPr>
        <p:spPr bwMode="gray">
          <a:xfrm>
            <a:off x="5049190" y="976877"/>
            <a:ext cx="6399956"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an external network for the fabric and select the egress connection mode.</a:t>
            </a:r>
            <a:endParaRPr lang="en-US" altLang="zh-CN" sz="1600" dirty="0">
              <a:latin typeface="Huawei Sans" panose="020C0503030203020204" pitchFamily="34" charset="0"/>
            </a:endParaRPr>
          </a:p>
        </p:txBody>
      </p:sp>
      <p:pic>
        <p:nvPicPr>
          <p:cNvPr id="39" name="图片 38"/>
          <p:cNvPicPr>
            <a:picLocks noChangeAspect="1"/>
          </p:cNvPicPr>
          <p:nvPr/>
        </p:nvPicPr>
        <p:blipFill>
          <a:blip r:embed="rId3"/>
          <a:stretch>
            <a:fillRect/>
          </a:stretch>
        </p:blipFill>
        <p:spPr bwMode="gray">
          <a:xfrm>
            <a:off x="5084831" y="1684527"/>
            <a:ext cx="5878915" cy="4410654"/>
          </a:xfrm>
          <a:prstGeom prst="rect">
            <a:avLst/>
          </a:prstGeom>
          <a:ln w="12700">
            <a:solidFill>
              <a:schemeClr val="bg1">
                <a:lumMod val="85000"/>
              </a:schemeClr>
            </a:solidFill>
          </a:ln>
        </p:spPr>
      </p:pic>
      <p:sp>
        <p:nvSpPr>
          <p:cNvPr id="43" name="Freeform 159"/>
          <p:cNvSpPr/>
          <p:nvPr/>
        </p:nvSpPr>
        <p:spPr bwMode="gray">
          <a:xfrm flipH="1">
            <a:off x="806774" y="148626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dirty="0">
                <a:solidFill>
                  <a:srgbClr val="ED6D00"/>
                </a:solidFill>
              </a:rPr>
              <a:t>External network</a:t>
            </a:r>
          </a:p>
        </p:txBody>
      </p:sp>
      <p:sp>
        <p:nvSpPr>
          <p:cNvPr id="51" name="Freeform 159"/>
          <p:cNvSpPr/>
          <p:nvPr/>
        </p:nvSpPr>
        <p:spPr bwMode="gray">
          <a:xfrm flipH="1">
            <a:off x="2932892" y="148626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dirty="0">
                <a:solidFill>
                  <a:schemeClr val="bg1">
                    <a:lumMod val="50000"/>
                  </a:schemeClr>
                </a:solidFill>
              </a:rPr>
              <a:t>Network service</a:t>
            </a:r>
          </a:p>
          <a:p>
            <a:pPr algn="ctr"/>
            <a:r>
              <a:rPr lang="en-US" altLang="zh-CN" sz="1400" dirty="0">
                <a:solidFill>
                  <a:schemeClr val="bg1">
                    <a:lumMod val="50000"/>
                  </a:schemeClr>
                </a:solidFill>
              </a:rPr>
              <a:t>resources</a:t>
            </a:r>
          </a:p>
        </p:txBody>
      </p:sp>
      <p:sp>
        <p:nvSpPr>
          <p:cNvPr id="52" name="圆角矩形 51"/>
          <p:cNvSpPr/>
          <p:nvPr/>
        </p:nvSpPr>
        <p:spPr bwMode="gray">
          <a:xfrm>
            <a:off x="700822" y="2395910"/>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 name="Freeform 159"/>
          <p:cNvSpPr/>
          <p:nvPr/>
        </p:nvSpPr>
        <p:spPr bwMode="gray">
          <a:xfrm flipH="1">
            <a:off x="1290464" y="2748726"/>
            <a:ext cx="2445152" cy="13997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endParaRPr>
          </a:p>
        </p:txBody>
      </p:sp>
      <p:cxnSp>
        <p:nvCxnSpPr>
          <p:cNvPr id="57" name="Straight Connector 166"/>
          <p:cNvCxnSpPr>
            <a:stCxn id="83" idx="2"/>
            <a:endCxn id="91" idx="0"/>
          </p:cNvCxnSpPr>
          <p:nvPr/>
        </p:nvCxnSpPr>
        <p:spPr bwMode="gray">
          <a:xfrm>
            <a:off x="1553611" y="403356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166"/>
          <p:cNvCxnSpPr>
            <a:stCxn id="84" idx="2"/>
            <a:endCxn id="92" idx="0"/>
          </p:cNvCxnSpPr>
          <p:nvPr/>
        </p:nvCxnSpPr>
        <p:spPr bwMode="gray">
          <a:xfrm>
            <a:off x="3484412" y="403356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167"/>
          <p:cNvCxnSpPr/>
          <p:nvPr/>
        </p:nvCxnSpPr>
        <p:spPr bwMode="gray">
          <a:xfrm flipH="1">
            <a:off x="1554321" y="297433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p:nvPr/>
        </p:nvCxnSpPr>
        <p:spPr bwMode="gray">
          <a:xfrm flipH="1" flipV="1">
            <a:off x="2522531" y="297185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0" name="文本框 89"/>
          <p:cNvSpPr txBox="1"/>
          <p:nvPr/>
        </p:nvSpPr>
        <p:spPr bwMode="gray">
          <a:xfrm>
            <a:off x="1658897" y="2841422"/>
            <a:ext cx="676788"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1" name="文本框 90"/>
          <p:cNvSpPr txBox="1"/>
          <p:nvPr/>
        </p:nvSpPr>
        <p:spPr bwMode="gray">
          <a:xfrm>
            <a:off x="699883" y="370079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2" name="文本框 91"/>
          <p:cNvSpPr txBox="1"/>
          <p:nvPr/>
        </p:nvSpPr>
        <p:spPr bwMode="gray">
          <a:xfrm>
            <a:off x="770416" y="4480910"/>
            <a:ext cx="631903"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83" name="图片 82" descr="汇聚交换机.png"/>
          <p:cNvPicPr>
            <a:picLocks noChangeAspect="1"/>
          </p:cNvPicPr>
          <p:nvPr/>
        </p:nvPicPr>
        <p:blipFill>
          <a:blip r:embed="rId4" cstate="print"/>
          <a:stretch>
            <a:fillRect/>
          </a:stretch>
        </p:blipFill>
        <p:spPr bwMode="gray">
          <a:xfrm>
            <a:off x="1330470" y="3668424"/>
            <a:ext cx="446281" cy="365139"/>
          </a:xfrm>
          <a:prstGeom prst="rect">
            <a:avLst/>
          </a:prstGeom>
        </p:spPr>
      </p:pic>
      <p:pic>
        <p:nvPicPr>
          <p:cNvPr id="84" name="图片 83" descr="汇聚交换机.png"/>
          <p:cNvPicPr>
            <a:picLocks noChangeAspect="1"/>
          </p:cNvPicPr>
          <p:nvPr/>
        </p:nvPicPr>
        <p:blipFill>
          <a:blip r:embed="rId4" cstate="print"/>
          <a:stretch>
            <a:fillRect/>
          </a:stretch>
        </p:blipFill>
        <p:spPr bwMode="gray">
          <a:xfrm>
            <a:off x="3261271" y="3668424"/>
            <a:ext cx="446281" cy="365139"/>
          </a:xfrm>
          <a:prstGeom prst="rect">
            <a:avLst/>
          </a:prstGeom>
        </p:spPr>
      </p:pic>
      <p:sp>
        <p:nvSpPr>
          <p:cNvPr id="85" name="文本框 94"/>
          <p:cNvSpPr txBox="1"/>
          <p:nvPr/>
        </p:nvSpPr>
        <p:spPr bwMode="gray">
          <a:xfrm>
            <a:off x="2691418" y="4480910"/>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86" name="文本框 101"/>
          <p:cNvSpPr txBox="1"/>
          <p:nvPr/>
        </p:nvSpPr>
        <p:spPr bwMode="gray">
          <a:xfrm>
            <a:off x="2170663" y="368092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solidFill>
                  <a:srgbClr val="30B5C5"/>
                </a:solidFill>
                <a:latin typeface="Huawei Sans" panose="020C0503030203020204" pitchFamily="34" charset="0"/>
                <a:ea typeface="方正兰亭细黑简体" panose="02000000000000000000" pitchFamily="2" charset="-122"/>
                <a:sym typeface="Huawei Sans" panose="020C0503030203020204" pitchFamily="34" charset="0"/>
              </a:rPr>
              <a:t>Fabric</a:t>
            </a:r>
          </a:p>
        </p:txBody>
      </p:sp>
      <p:cxnSp>
        <p:nvCxnSpPr>
          <p:cNvPr id="87" name="直接连接符 86"/>
          <p:cNvCxnSpPr/>
          <p:nvPr/>
        </p:nvCxnSpPr>
        <p:spPr bwMode="gray">
          <a:xfrm>
            <a:off x="1809570" y="2181968"/>
            <a:ext cx="495259" cy="621078"/>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bwMode="gray">
          <a:xfrm flipH="1">
            <a:off x="2777166" y="2191581"/>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106"/>
          <p:cNvSpPr txBox="1"/>
          <p:nvPr/>
        </p:nvSpPr>
        <p:spPr bwMode="gray">
          <a:xfrm>
            <a:off x="3660886" y="370079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0" name="文本框 107"/>
          <p:cNvSpPr txBox="1"/>
          <p:nvPr/>
        </p:nvSpPr>
        <p:spPr bwMode="gray">
          <a:xfrm>
            <a:off x="733297" y="2546079"/>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1" name="图片 90" descr="接入交换机.png"/>
          <p:cNvPicPr>
            <a:picLocks noChangeAspect="1"/>
          </p:cNvPicPr>
          <p:nvPr/>
        </p:nvPicPr>
        <p:blipFill>
          <a:blip r:embed="rId5" cstate="print"/>
          <a:stretch>
            <a:fillRect/>
          </a:stretch>
        </p:blipFill>
        <p:spPr bwMode="gray">
          <a:xfrm>
            <a:off x="1330470" y="4436840"/>
            <a:ext cx="446281" cy="365139"/>
          </a:xfrm>
          <a:prstGeom prst="rect">
            <a:avLst/>
          </a:prstGeom>
        </p:spPr>
      </p:pic>
      <p:pic>
        <p:nvPicPr>
          <p:cNvPr id="92" name="图片 91" descr="接入交换机.png"/>
          <p:cNvPicPr>
            <a:picLocks noChangeAspect="1"/>
          </p:cNvPicPr>
          <p:nvPr/>
        </p:nvPicPr>
        <p:blipFill>
          <a:blip r:embed="rId5" cstate="print"/>
          <a:stretch>
            <a:fillRect/>
          </a:stretch>
        </p:blipFill>
        <p:spPr bwMode="gray">
          <a:xfrm>
            <a:off x="3261271" y="4436840"/>
            <a:ext cx="446281" cy="365139"/>
          </a:xfrm>
          <a:prstGeom prst="rect">
            <a:avLst/>
          </a:prstGeom>
        </p:spPr>
      </p:pic>
      <p:pic>
        <p:nvPicPr>
          <p:cNvPr id="93" name="图片 92" descr="核心交换机.png"/>
          <p:cNvPicPr>
            <a:picLocks noChangeAspect="1"/>
          </p:cNvPicPr>
          <p:nvPr/>
        </p:nvPicPr>
        <p:blipFill>
          <a:blip r:embed="rId6" cstate="print"/>
          <a:stretch>
            <a:fillRect/>
          </a:stretch>
        </p:blipFill>
        <p:spPr bwMode="gray">
          <a:xfrm>
            <a:off x="2310163" y="2791762"/>
            <a:ext cx="446281" cy="365139"/>
          </a:xfrm>
          <a:prstGeom prst="rect">
            <a:avLst/>
          </a:prstGeom>
        </p:spPr>
      </p:pic>
      <p:pic>
        <p:nvPicPr>
          <p:cNvPr id="94" name="图片 9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85721" y="2557161"/>
            <a:ext cx="865097" cy="491769"/>
          </a:xfrm>
          <a:prstGeom prst="rect">
            <a:avLst/>
          </a:prstGeom>
        </p:spPr>
      </p:pic>
      <p:pic>
        <p:nvPicPr>
          <p:cNvPr id="95" name="图片 94" descr="AP.png"/>
          <p:cNvPicPr>
            <a:picLocks noChangeAspect="1"/>
          </p:cNvPicPr>
          <p:nvPr/>
        </p:nvPicPr>
        <p:blipFill>
          <a:blip r:embed="rId8" cstate="print"/>
          <a:stretch>
            <a:fillRect/>
          </a:stretch>
        </p:blipFill>
        <p:spPr bwMode="gray">
          <a:xfrm>
            <a:off x="3941003" y="4468525"/>
            <a:ext cx="368827" cy="301768"/>
          </a:xfrm>
          <a:prstGeom prst="rect">
            <a:avLst/>
          </a:prstGeom>
        </p:spPr>
      </p:pic>
      <p:cxnSp>
        <p:nvCxnSpPr>
          <p:cNvPr id="96" name="Straight Connector 166"/>
          <p:cNvCxnSpPr>
            <a:stCxn id="92" idx="3"/>
            <a:endCxn id="95" idx="1"/>
          </p:cNvCxnSpPr>
          <p:nvPr/>
        </p:nvCxnSpPr>
        <p:spPr bwMode="gray">
          <a:xfrm flipV="1">
            <a:off x="3707552" y="4619409"/>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bwMode="gray">
          <a:xfrm>
            <a:off x="4267173" y="4471407"/>
            <a:ext cx="460382"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8" name="五边形 97"/>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99" name="燕尾形 98"/>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00" name="燕尾形 99"/>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01" name="燕尾形 100"/>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2" name="燕尾形 101"/>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3" name="燕尾形 102"/>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104" name="燕尾形 103"/>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877642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lstStyle/>
          <a:p>
            <a:r>
              <a:rPr lang="en-US" smtClean="0"/>
              <a:t>Lab: Creating an External Network (2)</a:t>
            </a:r>
            <a:endParaRPr lang="en-US" altLang="zh-CN" dirty="0"/>
          </a:p>
        </p:txBody>
      </p:sp>
      <p:cxnSp>
        <p:nvCxnSpPr>
          <p:cNvPr id="56" name="直接箭头连接符 55"/>
          <p:cNvCxnSpPr>
            <a:endCxn id="101" idx="2"/>
          </p:cNvCxnSpPr>
          <p:nvPr/>
        </p:nvCxnSpPr>
        <p:spPr bwMode="gray">
          <a:xfrm flipH="1" flipV="1">
            <a:off x="8386246" y="4778789"/>
            <a:ext cx="289330" cy="256187"/>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179"/>
          <p:cNvSpPr txBox="1"/>
          <p:nvPr/>
        </p:nvSpPr>
        <p:spPr bwMode="gray">
          <a:xfrm>
            <a:off x="8577108" y="4833397"/>
            <a:ext cx="2130516" cy="403157"/>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Define the external route to the external network.</a:t>
            </a:r>
            <a:endParaRPr lang="en-US" altLang="zh-CN" dirty="0">
              <a:latin typeface="Huawei Sans" panose="020C0503030203020204" pitchFamily="34" charset="0"/>
            </a:endParaRPr>
          </a:p>
        </p:txBody>
      </p:sp>
      <p:sp>
        <p:nvSpPr>
          <p:cNvPr id="61" name="矩形 60"/>
          <p:cNvSpPr/>
          <p:nvPr/>
        </p:nvSpPr>
        <p:spPr bwMode="gray">
          <a:xfrm>
            <a:off x="4980164" y="1166822"/>
            <a:ext cx="6399956" cy="1323439"/>
          </a:xfrm>
          <a:prstGeom prst="rect">
            <a:avLst/>
          </a:prstGeom>
        </p:spPr>
        <p:txBody>
          <a:bodyPr wrap="square">
            <a:spAutoFit/>
          </a:bodyPr>
          <a:lstStyle/>
          <a:p>
            <a:pPr fontAlgn="ctr">
              <a:lnSpc>
                <a:spcPts val="2400"/>
              </a:lnSpc>
              <a:spcAft>
                <a:spcPts val="600"/>
              </a:spcAft>
            </a:pPr>
            <a:r>
              <a:rPr lang="en-US" sz="1400" dirty="0" smtClean="0">
                <a:latin typeface="Huawei Sans" panose="020C0503030203020204" pitchFamily="34" charset="0"/>
              </a:rPr>
              <a:t>Complete basic configurations of the external network, including specifying the external network name, determining whether to connect the external network to the Internet (whether to use the default route as the external route), and configuring the external route.</a:t>
            </a:r>
            <a:endParaRPr lang="en-US" altLang="zh-CN" sz="1400" dirty="0">
              <a:latin typeface="Huawei Sans" panose="020C0503030203020204" pitchFamily="34" charset="0"/>
            </a:endParaRPr>
          </a:p>
        </p:txBody>
      </p:sp>
      <p:sp>
        <p:nvSpPr>
          <p:cNvPr id="51" name="Freeform 159"/>
          <p:cNvSpPr/>
          <p:nvPr/>
        </p:nvSpPr>
        <p:spPr bwMode="gray">
          <a:xfrm flipH="1">
            <a:off x="806774" y="148626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dirty="0">
                <a:solidFill>
                  <a:srgbClr val="ED6D00"/>
                </a:solidFill>
              </a:rPr>
              <a:t>External network</a:t>
            </a:r>
          </a:p>
        </p:txBody>
      </p:sp>
      <p:sp>
        <p:nvSpPr>
          <p:cNvPr id="52" name="Freeform 159"/>
          <p:cNvSpPr/>
          <p:nvPr/>
        </p:nvSpPr>
        <p:spPr bwMode="gray">
          <a:xfrm flipH="1">
            <a:off x="2932892" y="148626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dirty="0">
                <a:solidFill>
                  <a:schemeClr val="bg1">
                    <a:lumMod val="50000"/>
                  </a:schemeClr>
                </a:solidFill>
              </a:rPr>
              <a:t>Network service</a:t>
            </a:r>
          </a:p>
          <a:p>
            <a:pPr algn="ctr"/>
            <a:r>
              <a:rPr lang="en-US" altLang="zh-CN" sz="1400" dirty="0">
                <a:solidFill>
                  <a:schemeClr val="bg1">
                    <a:lumMod val="50000"/>
                  </a:schemeClr>
                </a:solidFill>
              </a:rPr>
              <a:t>resources</a:t>
            </a:r>
          </a:p>
        </p:txBody>
      </p:sp>
      <p:sp>
        <p:nvSpPr>
          <p:cNvPr id="77" name="圆角矩形 76"/>
          <p:cNvSpPr/>
          <p:nvPr/>
        </p:nvSpPr>
        <p:spPr bwMode="gray">
          <a:xfrm>
            <a:off x="700822" y="2395910"/>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Freeform 159"/>
          <p:cNvSpPr/>
          <p:nvPr/>
        </p:nvSpPr>
        <p:spPr bwMode="gray">
          <a:xfrm flipH="1">
            <a:off x="1290464" y="2748726"/>
            <a:ext cx="2445152" cy="13997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endParaRPr>
          </a:p>
        </p:txBody>
      </p:sp>
      <p:cxnSp>
        <p:nvCxnSpPr>
          <p:cNvPr id="79" name="Straight Connector 166"/>
          <p:cNvCxnSpPr>
            <a:stCxn id="86" idx="2"/>
            <a:endCxn id="94" idx="0"/>
          </p:cNvCxnSpPr>
          <p:nvPr/>
        </p:nvCxnSpPr>
        <p:spPr bwMode="gray">
          <a:xfrm>
            <a:off x="1553611" y="403356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166"/>
          <p:cNvCxnSpPr>
            <a:stCxn id="87" idx="2"/>
            <a:endCxn id="95" idx="0"/>
          </p:cNvCxnSpPr>
          <p:nvPr/>
        </p:nvCxnSpPr>
        <p:spPr bwMode="gray">
          <a:xfrm>
            <a:off x="3484412" y="403356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167"/>
          <p:cNvCxnSpPr/>
          <p:nvPr/>
        </p:nvCxnSpPr>
        <p:spPr bwMode="gray">
          <a:xfrm flipH="1">
            <a:off x="1554321" y="297433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167"/>
          <p:cNvCxnSpPr/>
          <p:nvPr/>
        </p:nvCxnSpPr>
        <p:spPr bwMode="gray">
          <a:xfrm flipH="1" flipV="1">
            <a:off x="2522531" y="297185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3" name="文本框 89"/>
          <p:cNvSpPr txBox="1"/>
          <p:nvPr/>
        </p:nvSpPr>
        <p:spPr bwMode="gray">
          <a:xfrm>
            <a:off x="1658897" y="2841422"/>
            <a:ext cx="676788"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文本框 90"/>
          <p:cNvSpPr txBox="1"/>
          <p:nvPr/>
        </p:nvSpPr>
        <p:spPr bwMode="gray">
          <a:xfrm>
            <a:off x="699883" y="370079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文本框 91"/>
          <p:cNvSpPr txBox="1"/>
          <p:nvPr/>
        </p:nvSpPr>
        <p:spPr bwMode="gray">
          <a:xfrm>
            <a:off x="770416" y="4480910"/>
            <a:ext cx="631903"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86" name="图片 85" descr="汇聚交换机.png"/>
          <p:cNvPicPr>
            <a:picLocks noChangeAspect="1"/>
          </p:cNvPicPr>
          <p:nvPr/>
        </p:nvPicPr>
        <p:blipFill>
          <a:blip r:embed="rId3" cstate="print"/>
          <a:stretch>
            <a:fillRect/>
          </a:stretch>
        </p:blipFill>
        <p:spPr bwMode="gray">
          <a:xfrm>
            <a:off x="1330470" y="3668424"/>
            <a:ext cx="446281" cy="365139"/>
          </a:xfrm>
          <a:prstGeom prst="rect">
            <a:avLst/>
          </a:prstGeom>
        </p:spPr>
      </p:pic>
      <p:pic>
        <p:nvPicPr>
          <p:cNvPr id="87" name="图片 86" descr="汇聚交换机.png"/>
          <p:cNvPicPr>
            <a:picLocks noChangeAspect="1"/>
          </p:cNvPicPr>
          <p:nvPr/>
        </p:nvPicPr>
        <p:blipFill>
          <a:blip r:embed="rId3" cstate="print"/>
          <a:stretch>
            <a:fillRect/>
          </a:stretch>
        </p:blipFill>
        <p:spPr bwMode="gray">
          <a:xfrm>
            <a:off x="3261271" y="3668424"/>
            <a:ext cx="446281" cy="365139"/>
          </a:xfrm>
          <a:prstGeom prst="rect">
            <a:avLst/>
          </a:prstGeom>
        </p:spPr>
      </p:pic>
      <p:sp>
        <p:nvSpPr>
          <p:cNvPr id="88" name="文本框 94"/>
          <p:cNvSpPr txBox="1"/>
          <p:nvPr/>
        </p:nvSpPr>
        <p:spPr bwMode="gray">
          <a:xfrm>
            <a:off x="2691418" y="4480910"/>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89" name="文本框 101"/>
          <p:cNvSpPr txBox="1"/>
          <p:nvPr/>
        </p:nvSpPr>
        <p:spPr bwMode="gray">
          <a:xfrm>
            <a:off x="2170663" y="368092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solidFill>
                  <a:srgbClr val="30B5C5"/>
                </a:solidFill>
                <a:latin typeface="Huawei Sans" panose="020C0503030203020204" pitchFamily="34" charset="0"/>
                <a:ea typeface="方正兰亭细黑简体" panose="02000000000000000000" pitchFamily="2" charset="-122"/>
                <a:sym typeface="Huawei Sans" panose="020C0503030203020204" pitchFamily="34" charset="0"/>
              </a:rPr>
              <a:t>Fabric</a:t>
            </a:r>
          </a:p>
        </p:txBody>
      </p:sp>
      <p:cxnSp>
        <p:nvCxnSpPr>
          <p:cNvPr id="90" name="直接连接符 89"/>
          <p:cNvCxnSpPr/>
          <p:nvPr/>
        </p:nvCxnSpPr>
        <p:spPr bwMode="gray">
          <a:xfrm>
            <a:off x="1809570" y="2181968"/>
            <a:ext cx="495259" cy="621078"/>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flipH="1">
            <a:off x="2777166" y="2191581"/>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2" name="文本框 106"/>
          <p:cNvSpPr txBox="1"/>
          <p:nvPr/>
        </p:nvSpPr>
        <p:spPr bwMode="gray">
          <a:xfrm>
            <a:off x="3660886" y="370079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107"/>
          <p:cNvSpPr txBox="1"/>
          <p:nvPr/>
        </p:nvSpPr>
        <p:spPr bwMode="gray">
          <a:xfrm>
            <a:off x="733297" y="2546079"/>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4" name="图片 93" descr="接入交换机.png"/>
          <p:cNvPicPr>
            <a:picLocks noChangeAspect="1"/>
          </p:cNvPicPr>
          <p:nvPr/>
        </p:nvPicPr>
        <p:blipFill>
          <a:blip r:embed="rId4" cstate="print"/>
          <a:stretch>
            <a:fillRect/>
          </a:stretch>
        </p:blipFill>
        <p:spPr bwMode="gray">
          <a:xfrm>
            <a:off x="1330470" y="4436840"/>
            <a:ext cx="446281" cy="365139"/>
          </a:xfrm>
          <a:prstGeom prst="rect">
            <a:avLst/>
          </a:prstGeom>
        </p:spPr>
      </p:pic>
      <p:pic>
        <p:nvPicPr>
          <p:cNvPr id="95" name="图片 94" descr="接入交换机.png"/>
          <p:cNvPicPr>
            <a:picLocks noChangeAspect="1"/>
          </p:cNvPicPr>
          <p:nvPr/>
        </p:nvPicPr>
        <p:blipFill>
          <a:blip r:embed="rId4" cstate="print"/>
          <a:stretch>
            <a:fillRect/>
          </a:stretch>
        </p:blipFill>
        <p:spPr bwMode="gray">
          <a:xfrm>
            <a:off x="3261271" y="4436840"/>
            <a:ext cx="446281" cy="365139"/>
          </a:xfrm>
          <a:prstGeom prst="rect">
            <a:avLst/>
          </a:prstGeom>
        </p:spPr>
      </p:pic>
      <p:pic>
        <p:nvPicPr>
          <p:cNvPr id="96" name="图片 95" descr="核心交换机.png"/>
          <p:cNvPicPr>
            <a:picLocks noChangeAspect="1"/>
          </p:cNvPicPr>
          <p:nvPr/>
        </p:nvPicPr>
        <p:blipFill>
          <a:blip r:embed="rId5" cstate="print"/>
          <a:stretch>
            <a:fillRect/>
          </a:stretch>
        </p:blipFill>
        <p:spPr bwMode="gray">
          <a:xfrm>
            <a:off x="2310163" y="2791762"/>
            <a:ext cx="446281" cy="365139"/>
          </a:xfrm>
          <a:prstGeom prst="rect">
            <a:avLst/>
          </a:prstGeom>
        </p:spPr>
      </p:pic>
      <p:pic>
        <p:nvPicPr>
          <p:cNvPr id="97" name="图片 9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685721" y="2557161"/>
            <a:ext cx="865097" cy="491769"/>
          </a:xfrm>
          <a:prstGeom prst="rect">
            <a:avLst/>
          </a:prstGeom>
        </p:spPr>
      </p:pic>
      <p:pic>
        <p:nvPicPr>
          <p:cNvPr id="98" name="图片 97" descr="AP.png"/>
          <p:cNvPicPr>
            <a:picLocks noChangeAspect="1"/>
          </p:cNvPicPr>
          <p:nvPr/>
        </p:nvPicPr>
        <p:blipFill>
          <a:blip r:embed="rId7" cstate="print"/>
          <a:stretch>
            <a:fillRect/>
          </a:stretch>
        </p:blipFill>
        <p:spPr bwMode="gray">
          <a:xfrm>
            <a:off x="3941003" y="4468525"/>
            <a:ext cx="368827" cy="301768"/>
          </a:xfrm>
          <a:prstGeom prst="rect">
            <a:avLst/>
          </a:prstGeom>
        </p:spPr>
      </p:pic>
      <p:cxnSp>
        <p:nvCxnSpPr>
          <p:cNvPr id="99" name="Straight Connector 166"/>
          <p:cNvCxnSpPr>
            <a:stCxn id="95" idx="3"/>
            <a:endCxn id="98" idx="1"/>
          </p:cNvCxnSpPr>
          <p:nvPr/>
        </p:nvCxnSpPr>
        <p:spPr bwMode="gray">
          <a:xfrm flipV="1">
            <a:off x="3707552" y="4619409"/>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bwMode="gray">
          <a:xfrm>
            <a:off x="4267173" y="4471407"/>
            <a:ext cx="460382"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01" name="图片 100"/>
          <p:cNvPicPr>
            <a:picLocks noChangeAspect="1"/>
          </p:cNvPicPr>
          <p:nvPr/>
        </p:nvPicPr>
        <p:blipFill>
          <a:blip r:embed="rId8"/>
          <a:stretch>
            <a:fillRect/>
          </a:stretch>
        </p:blipFill>
        <p:spPr bwMode="gray">
          <a:xfrm>
            <a:off x="5082166" y="2497313"/>
            <a:ext cx="6608159" cy="2281476"/>
          </a:xfrm>
          <a:prstGeom prst="rect">
            <a:avLst/>
          </a:prstGeom>
          <a:ln w="12700">
            <a:solidFill>
              <a:schemeClr val="bg1">
                <a:lumMod val="85000"/>
              </a:schemeClr>
            </a:solidFill>
          </a:ln>
        </p:spPr>
      </p:pic>
      <p:sp>
        <p:nvSpPr>
          <p:cNvPr id="102" name="五边形 10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03" name="燕尾形 102"/>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04" name="燕尾形 103"/>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05" name="燕尾形 104"/>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6" name="燕尾形 105"/>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7" name="燕尾形 106"/>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108" name="燕尾形 107"/>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882430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bwMode="gray">
          <a:xfrm>
            <a:off x="5063291" y="4079753"/>
            <a:ext cx="6480834" cy="2106271"/>
          </a:xfrm>
          <a:prstGeom prst="rect">
            <a:avLst/>
          </a:prstGeom>
          <a:ln w="12700">
            <a:solidFill>
              <a:schemeClr val="bg1">
                <a:lumMod val="85000"/>
              </a:schemeClr>
            </a:solidFill>
          </a:ln>
        </p:spPr>
      </p:pic>
      <p:pic>
        <p:nvPicPr>
          <p:cNvPr id="3" name="图片 2"/>
          <p:cNvPicPr>
            <a:picLocks noChangeAspect="1"/>
          </p:cNvPicPr>
          <p:nvPr/>
        </p:nvPicPr>
        <p:blipFill>
          <a:blip r:embed="rId4"/>
          <a:stretch>
            <a:fillRect/>
          </a:stretch>
        </p:blipFill>
        <p:spPr bwMode="gray">
          <a:xfrm>
            <a:off x="5063291" y="1319195"/>
            <a:ext cx="6480834" cy="2326108"/>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Creating an External Network (3)</a:t>
            </a:r>
            <a:endParaRPr lang="en-US" altLang="zh-CN" dirty="0"/>
          </a:p>
        </p:txBody>
      </p:sp>
      <p:sp>
        <p:nvSpPr>
          <p:cNvPr id="82" name="矩形 81"/>
          <p:cNvSpPr/>
          <p:nvPr/>
        </p:nvSpPr>
        <p:spPr bwMode="gray">
          <a:xfrm>
            <a:off x="4980164" y="907445"/>
            <a:ext cx="6649861" cy="400110"/>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interconnection information for the external network.</a:t>
            </a:r>
            <a:endParaRPr lang="en-US" altLang="zh-CN" sz="1600" dirty="0">
              <a:latin typeface="Huawei Sans" panose="020C0503030203020204" pitchFamily="34" charset="0"/>
            </a:endParaRPr>
          </a:p>
        </p:txBody>
      </p:sp>
      <p:sp>
        <p:nvSpPr>
          <p:cNvPr id="84" name="矩形 83"/>
          <p:cNvSpPr/>
          <p:nvPr/>
        </p:nvSpPr>
        <p:spPr bwMode="gray">
          <a:xfrm>
            <a:off x="4980164" y="3661296"/>
            <a:ext cx="6430786" cy="400110"/>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routing information for the external network.</a:t>
            </a:r>
            <a:endParaRPr lang="en-US" altLang="zh-CN" sz="1600" dirty="0">
              <a:latin typeface="Huawei Sans" panose="020C0503030203020204" pitchFamily="34" charset="0"/>
            </a:endParaRPr>
          </a:p>
        </p:txBody>
      </p:sp>
      <p:sp>
        <p:nvSpPr>
          <p:cNvPr id="36" name="Freeform 159"/>
          <p:cNvSpPr/>
          <p:nvPr/>
        </p:nvSpPr>
        <p:spPr bwMode="gray">
          <a:xfrm flipH="1">
            <a:off x="806774" y="148626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dirty="0">
                <a:solidFill>
                  <a:srgbClr val="ED6D00"/>
                </a:solidFill>
              </a:rPr>
              <a:t>External network</a:t>
            </a:r>
          </a:p>
        </p:txBody>
      </p:sp>
      <p:sp>
        <p:nvSpPr>
          <p:cNvPr id="37" name="Freeform 159"/>
          <p:cNvSpPr/>
          <p:nvPr/>
        </p:nvSpPr>
        <p:spPr bwMode="gray">
          <a:xfrm flipH="1">
            <a:off x="2932892" y="1486268"/>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dirty="0">
                <a:solidFill>
                  <a:schemeClr val="bg1">
                    <a:lumMod val="50000"/>
                  </a:schemeClr>
                </a:solidFill>
              </a:rPr>
              <a:t>Network service</a:t>
            </a:r>
          </a:p>
          <a:p>
            <a:pPr algn="ctr"/>
            <a:r>
              <a:rPr lang="en-US" altLang="zh-CN" sz="1400" dirty="0">
                <a:solidFill>
                  <a:schemeClr val="bg1">
                    <a:lumMod val="50000"/>
                  </a:schemeClr>
                </a:solidFill>
              </a:rPr>
              <a:t>resources</a:t>
            </a:r>
          </a:p>
        </p:txBody>
      </p:sp>
      <p:sp>
        <p:nvSpPr>
          <p:cNvPr id="38" name="圆角矩形 37"/>
          <p:cNvSpPr/>
          <p:nvPr/>
        </p:nvSpPr>
        <p:spPr bwMode="gray">
          <a:xfrm>
            <a:off x="700822" y="2395910"/>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Freeform 159"/>
          <p:cNvSpPr/>
          <p:nvPr/>
        </p:nvSpPr>
        <p:spPr bwMode="gray">
          <a:xfrm flipH="1">
            <a:off x="1290464" y="2748726"/>
            <a:ext cx="2445152" cy="13997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endParaRPr>
          </a:p>
        </p:txBody>
      </p:sp>
      <p:cxnSp>
        <p:nvCxnSpPr>
          <p:cNvPr id="40" name="Straight Connector 166"/>
          <p:cNvCxnSpPr>
            <a:stCxn id="47" idx="2"/>
            <a:endCxn id="58" idx="0"/>
          </p:cNvCxnSpPr>
          <p:nvPr/>
        </p:nvCxnSpPr>
        <p:spPr bwMode="gray">
          <a:xfrm>
            <a:off x="1553611" y="403356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166"/>
          <p:cNvCxnSpPr>
            <a:stCxn id="48" idx="2"/>
            <a:endCxn id="59" idx="0"/>
          </p:cNvCxnSpPr>
          <p:nvPr/>
        </p:nvCxnSpPr>
        <p:spPr bwMode="gray">
          <a:xfrm>
            <a:off x="3484412" y="403356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167"/>
          <p:cNvCxnSpPr/>
          <p:nvPr/>
        </p:nvCxnSpPr>
        <p:spPr bwMode="gray">
          <a:xfrm flipH="1">
            <a:off x="1554321" y="297433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167"/>
          <p:cNvCxnSpPr/>
          <p:nvPr/>
        </p:nvCxnSpPr>
        <p:spPr bwMode="gray">
          <a:xfrm flipH="1" flipV="1">
            <a:off x="2522531" y="297185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4" name="文本框 89"/>
          <p:cNvSpPr txBox="1"/>
          <p:nvPr/>
        </p:nvSpPr>
        <p:spPr bwMode="gray">
          <a:xfrm>
            <a:off x="2736767" y="2841422"/>
            <a:ext cx="676788"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5" name="文本框 90"/>
          <p:cNvSpPr txBox="1"/>
          <p:nvPr/>
        </p:nvSpPr>
        <p:spPr bwMode="gray">
          <a:xfrm>
            <a:off x="699883" y="370079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6" name="文本框 91"/>
          <p:cNvSpPr txBox="1"/>
          <p:nvPr/>
        </p:nvSpPr>
        <p:spPr bwMode="gray">
          <a:xfrm>
            <a:off x="770416" y="4480910"/>
            <a:ext cx="631903"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47" name="图片 46" descr="汇聚交换机.png"/>
          <p:cNvPicPr>
            <a:picLocks noChangeAspect="1"/>
          </p:cNvPicPr>
          <p:nvPr/>
        </p:nvPicPr>
        <p:blipFill>
          <a:blip r:embed="rId5" cstate="print"/>
          <a:stretch>
            <a:fillRect/>
          </a:stretch>
        </p:blipFill>
        <p:spPr bwMode="gray">
          <a:xfrm>
            <a:off x="1330470" y="3668424"/>
            <a:ext cx="446281" cy="365139"/>
          </a:xfrm>
          <a:prstGeom prst="rect">
            <a:avLst/>
          </a:prstGeom>
        </p:spPr>
      </p:pic>
      <p:pic>
        <p:nvPicPr>
          <p:cNvPr id="48" name="图片 47" descr="汇聚交换机.png"/>
          <p:cNvPicPr>
            <a:picLocks noChangeAspect="1"/>
          </p:cNvPicPr>
          <p:nvPr/>
        </p:nvPicPr>
        <p:blipFill>
          <a:blip r:embed="rId5" cstate="print"/>
          <a:stretch>
            <a:fillRect/>
          </a:stretch>
        </p:blipFill>
        <p:spPr bwMode="gray">
          <a:xfrm>
            <a:off x="3261271" y="3668424"/>
            <a:ext cx="446281" cy="365139"/>
          </a:xfrm>
          <a:prstGeom prst="rect">
            <a:avLst/>
          </a:prstGeom>
        </p:spPr>
      </p:pic>
      <p:sp>
        <p:nvSpPr>
          <p:cNvPr id="49" name="文本框 94"/>
          <p:cNvSpPr txBox="1"/>
          <p:nvPr/>
        </p:nvSpPr>
        <p:spPr bwMode="gray">
          <a:xfrm>
            <a:off x="2691418" y="4480910"/>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50" name="文本框 101"/>
          <p:cNvSpPr txBox="1"/>
          <p:nvPr/>
        </p:nvSpPr>
        <p:spPr bwMode="gray">
          <a:xfrm>
            <a:off x="2170663" y="368092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solidFill>
                  <a:srgbClr val="30B5C5"/>
                </a:solidFill>
                <a:latin typeface="Huawei Sans" panose="020C0503030203020204" pitchFamily="34" charset="0"/>
                <a:ea typeface="方正兰亭细黑简体" panose="02000000000000000000" pitchFamily="2" charset="-122"/>
                <a:sym typeface="Huawei Sans" panose="020C0503030203020204" pitchFamily="34" charset="0"/>
              </a:rPr>
              <a:t>Fabric</a:t>
            </a:r>
          </a:p>
        </p:txBody>
      </p:sp>
      <p:cxnSp>
        <p:nvCxnSpPr>
          <p:cNvPr id="53" name="直接连接符 52"/>
          <p:cNvCxnSpPr/>
          <p:nvPr/>
        </p:nvCxnSpPr>
        <p:spPr bwMode="gray">
          <a:xfrm>
            <a:off x="1809570" y="2181968"/>
            <a:ext cx="495259" cy="621078"/>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flipH="1">
            <a:off x="2777166" y="2191581"/>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文本框 106"/>
          <p:cNvSpPr txBox="1"/>
          <p:nvPr/>
        </p:nvSpPr>
        <p:spPr bwMode="gray">
          <a:xfrm>
            <a:off x="3660886" y="370079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7" name="文本框 107"/>
          <p:cNvSpPr txBox="1"/>
          <p:nvPr/>
        </p:nvSpPr>
        <p:spPr bwMode="gray">
          <a:xfrm>
            <a:off x="733297" y="2403272"/>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8" name="图片 57" descr="接入交换机.png"/>
          <p:cNvPicPr>
            <a:picLocks noChangeAspect="1"/>
          </p:cNvPicPr>
          <p:nvPr/>
        </p:nvPicPr>
        <p:blipFill>
          <a:blip r:embed="rId6" cstate="print"/>
          <a:stretch>
            <a:fillRect/>
          </a:stretch>
        </p:blipFill>
        <p:spPr bwMode="gray">
          <a:xfrm>
            <a:off x="1330470" y="4436840"/>
            <a:ext cx="446281" cy="365139"/>
          </a:xfrm>
          <a:prstGeom prst="rect">
            <a:avLst/>
          </a:prstGeom>
        </p:spPr>
      </p:pic>
      <p:pic>
        <p:nvPicPr>
          <p:cNvPr id="59" name="图片 58" descr="接入交换机.png"/>
          <p:cNvPicPr>
            <a:picLocks noChangeAspect="1"/>
          </p:cNvPicPr>
          <p:nvPr/>
        </p:nvPicPr>
        <p:blipFill>
          <a:blip r:embed="rId6" cstate="print"/>
          <a:stretch>
            <a:fillRect/>
          </a:stretch>
        </p:blipFill>
        <p:spPr bwMode="gray">
          <a:xfrm>
            <a:off x="3261271" y="4436840"/>
            <a:ext cx="446281" cy="365139"/>
          </a:xfrm>
          <a:prstGeom prst="rect">
            <a:avLst/>
          </a:prstGeom>
        </p:spPr>
      </p:pic>
      <p:pic>
        <p:nvPicPr>
          <p:cNvPr id="60" name="图片 59" descr="核心交换机.png"/>
          <p:cNvPicPr>
            <a:picLocks noChangeAspect="1"/>
          </p:cNvPicPr>
          <p:nvPr/>
        </p:nvPicPr>
        <p:blipFill>
          <a:blip r:embed="rId7" cstate="print"/>
          <a:stretch>
            <a:fillRect/>
          </a:stretch>
        </p:blipFill>
        <p:spPr bwMode="gray">
          <a:xfrm>
            <a:off x="2310163" y="2791762"/>
            <a:ext cx="446281" cy="365139"/>
          </a:xfrm>
          <a:prstGeom prst="rect">
            <a:avLst/>
          </a:prstGeom>
        </p:spPr>
      </p:pic>
      <p:pic>
        <p:nvPicPr>
          <p:cNvPr id="62" name="图片 6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685721" y="2557161"/>
            <a:ext cx="865097" cy="491769"/>
          </a:xfrm>
          <a:prstGeom prst="rect">
            <a:avLst/>
          </a:prstGeom>
        </p:spPr>
      </p:pic>
      <p:pic>
        <p:nvPicPr>
          <p:cNvPr id="63" name="图片 62" descr="AP.png"/>
          <p:cNvPicPr>
            <a:picLocks noChangeAspect="1"/>
          </p:cNvPicPr>
          <p:nvPr/>
        </p:nvPicPr>
        <p:blipFill>
          <a:blip r:embed="rId9" cstate="print"/>
          <a:stretch>
            <a:fillRect/>
          </a:stretch>
        </p:blipFill>
        <p:spPr bwMode="gray">
          <a:xfrm>
            <a:off x="3941003" y="4468525"/>
            <a:ext cx="368827" cy="301768"/>
          </a:xfrm>
          <a:prstGeom prst="rect">
            <a:avLst/>
          </a:prstGeom>
        </p:spPr>
      </p:pic>
      <p:cxnSp>
        <p:nvCxnSpPr>
          <p:cNvPr id="64" name="Straight Connector 166"/>
          <p:cNvCxnSpPr>
            <a:stCxn id="59" idx="3"/>
            <a:endCxn id="63" idx="1"/>
          </p:cNvCxnSpPr>
          <p:nvPr/>
        </p:nvCxnSpPr>
        <p:spPr bwMode="gray">
          <a:xfrm flipV="1">
            <a:off x="3707552" y="4619409"/>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4267173" y="4471407"/>
            <a:ext cx="460382"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33"/>
          <p:cNvSpPr txBox="1"/>
          <p:nvPr/>
        </p:nvSpPr>
        <p:spPr bwMode="gray">
          <a:xfrm>
            <a:off x="700716" y="2635714"/>
            <a:ext cx="1368605" cy="1015663"/>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External route</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Port</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Local IP address</a:t>
            </a:r>
          </a:p>
          <a:p>
            <a:pPr marL="171450" indent="-171450" fontAlgn="ctr">
              <a:buFont typeface="Arial" panose="020B0604020202020204" pitchFamily="34" charset="0"/>
              <a:buChar char="•"/>
            </a:pPr>
            <a:r>
              <a:rPr lang="en-US" sz="1200" dirty="0" smtClean="0">
                <a:solidFill>
                  <a:srgbClr val="ED6D00"/>
                </a:solidFill>
                <a:latin typeface="Huawei Sans" panose="020C0503030203020204" pitchFamily="34" charset="0"/>
              </a:rPr>
              <a:t>VLAN</a:t>
            </a:r>
            <a:endParaRPr lang="en-US" sz="1200" dirty="0">
              <a:solidFill>
                <a:srgbClr val="ED6D00"/>
              </a:solidFill>
              <a:latin typeface="Huawei Sans" panose="020C0503030203020204" pitchFamily="34" charset="0"/>
            </a:endParaRPr>
          </a:p>
        </p:txBody>
      </p:sp>
      <p:sp>
        <p:nvSpPr>
          <p:cNvPr id="67" name="文本框 34"/>
          <p:cNvSpPr txBox="1"/>
          <p:nvPr/>
        </p:nvSpPr>
        <p:spPr bwMode="gray">
          <a:xfrm>
            <a:off x="645818" y="2128584"/>
            <a:ext cx="1253869"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D6D00"/>
                </a:solidFill>
                <a:latin typeface="Huawei Sans" panose="020C0503030203020204" pitchFamily="34" charset="0"/>
              </a:rPr>
              <a:t>Peer IP address</a:t>
            </a:r>
            <a:endParaRPr lang="en-US" sz="1200" dirty="0">
              <a:solidFill>
                <a:srgbClr val="ED6D00"/>
              </a:solidFill>
              <a:latin typeface="Huawei Sans" panose="020C0503030203020204" pitchFamily="34" charset="0"/>
            </a:endParaRPr>
          </a:p>
        </p:txBody>
      </p:sp>
      <p:sp>
        <p:nvSpPr>
          <p:cNvPr id="68" name="下箭头 63"/>
          <p:cNvSpPr/>
          <p:nvPr/>
        </p:nvSpPr>
        <p:spPr bwMode="gray">
          <a:xfrm rot="4503791" flipV="1">
            <a:off x="1779073" y="2700186"/>
            <a:ext cx="524148" cy="48866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69" name="五边形 68"/>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70" name="燕尾形 69"/>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71" name="燕尾形 70"/>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72" name="燕尾形 71"/>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3" name="燕尾形 72"/>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74" name="燕尾形 73"/>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75" name="燕尾形 74"/>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232819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Char char="l"/>
            </a:pPr>
            <a:r>
              <a:rPr lang="en-US" altLang="zh-CN" sz="2199" kern="1200" dirty="0">
                <a:solidFill>
                  <a:schemeClr val="tx1"/>
                </a:solidFill>
                <a:cs typeface="Huawei Sans" panose="020C0503030203020204" pitchFamily="34" charset="0"/>
              </a:rPr>
              <a:t>On completion of this course, you will be able to:</a:t>
            </a:r>
          </a:p>
          <a:p>
            <a:pPr lvl="1"/>
            <a:r>
              <a:rPr lang="en-US" altLang="zh-CN" dirty="0"/>
              <a:t>Describe the deployment process of the </a:t>
            </a:r>
            <a:r>
              <a:rPr lang="en-US" altLang="zh-CN" dirty="0" err="1"/>
              <a:t>CloudCampus</a:t>
            </a:r>
            <a:r>
              <a:rPr lang="en-US" altLang="zh-CN" dirty="0"/>
              <a:t> VXLAN-based virtualized campus network solution.</a:t>
            </a:r>
          </a:p>
          <a:p>
            <a:pPr lvl="1"/>
            <a:r>
              <a:rPr lang="en-US" altLang="zh-CN" dirty="0"/>
              <a:t>Deploy a typical </a:t>
            </a:r>
            <a:r>
              <a:rPr lang="en-US" altLang="zh-CN" dirty="0" err="1"/>
              <a:t>CloudCampus</a:t>
            </a:r>
            <a:r>
              <a:rPr lang="en-US" altLang="zh-CN" dirty="0"/>
              <a:t> VXLAN-based virtualized campus network solution.</a:t>
            </a:r>
          </a:p>
          <a:p>
            <a:pPr lvl="1"/>
            <a:r>
              <a:rPr lang="en-US" altLang="zh-CN" dirty="0"/>
              <a:t>Configure </a:t>
            </a:r>
            <a:r>
              <a:rPr lang="en-US" altLang="zh-CN" dirty="0" err="1"/>
              <a:t>iMaster</a:t>
            </a:r>
            <a:r>
              <a:rPr lang="en-US" altLang="zh-CN" dirty="0"/>
              <a:t> NCE-Campus to manage and maintain the </a:t>
            </a:r>
            <a:r>
              <a:rPr lang="en-US" altLang="zh-CN" dirty="0" err="1"/>
              <a:t>CloudCampus</a:t>
            </a:r>
            <a:r>
              <a:rPr lang="en-US" altLang="zh-CN" dirty="0"/>
              <a:t> VXLAN-based virtualized campus network</a:t>
            </a:r>
            <a:r>
              <a:rPr lang="en-US" altLang="zh-CN" dirty="0" smtClean="0"/>
              <a:t>.</a:t>
            </a:r>
            <a:endParaRPr lang="en-US" altLang="zh-CN" dirty="0"/>
          </a:p>
          <a:p>
            <a:pPr marL="302279" indent="-302279">
              <a:buChar char="l"/>
            </a:pPr>
            <a:endParaRPr lang="zh-CN" altLang="en-US" sz="2199" kern="1200" dirty="0">
              <a:solidFill>
                <a:schemeClr val="tx1"/>
              </a:solidFill>
              <a:cs typeface="Huawei Sans" panose="020C0503030203020204" pitchFamily="34" charset="0"/>
            </a:endParaRPr>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Creating Network Service Resources</a:t>
            </a:r>
            <a:endParaRPr lang="en-US" altLang="zh-CN" dirty="0"/>
          </a:p>
        </p:txBody>
      </p:sp>
      <p:sp>
        <p:nvSpPr>
          <p:cNvPr id="3" name="文本占位符 2"/>
          <p:cNvSpPr>
            <a:spLocks noGrp="1"/>
          </p:cNvSpPr>
          <p:nvPr>
            <p:ph type="body" sz="quarter" idx="10"/>
          </p:nvPr>
        </p:nvSpPr>
        <p:spPr>
          <a:xfrm>
            <a:off x="455612" y="1052514"/>
            <a:ext cx="11293476" cy="2957511"/>
          </a:xfrm>
        </p:spPr>
        <p:txBody>
          <a:bodyPr/>
          <a:lstStyle/>
          <a:p>
            <a:r>
              <a:rPr lang="en-US" sz="1600" dirty="0" smtClean="0"/>
              <a:t>In the fabric resource model design, network service resources are created on a border node so that service terminals on the campus network can access service resources, such as the DHCP server and NAC server, in the network management zone.</a:t>
            </a:r>
            <a:endParaRPr lang="en-US" altLang="zh-CN" sz="1600" dirty="0" smtClean="0"/>
          </a:p>
          <a:p>
            <a:r>
              <a:rPr lang="en-US" sz="1600" dirty="0" smtClean="0"/>
              <a:t>You can create multiple network service resources or add IP addresses for accessing multiple network service resources to a network service resource model.</a:t>
            </a:r>
            <a:endParaRPr lang="en-US" altLang="zh-CN" sz="1600" dirty="0" smtClean="0"/>
          </a:p>
          <a:p>
            <a:r>
              <a:rPr lang="en-US" sz="1600" dirty="0" smtClean="0"/>
              <a:t>If only a few service resources </a:t>
            </a:r>
            <a:r>
              <a:rPr lang="en-US" altLang="zh-CN" sz="1600" dirty="0" smtClean="0"/>
              <a:t>in the network management zone </a:t>
            </a:r>
            <a:r>
              <a:rPr lang="en-US" sz="1600" dirty="0" smtClean="0"/>
              <a:t>need to be accessed, you are advised to plan these resources in the same network service resource model. This saves interconnection VLANs and IP addresses and simplifies routing configuration in the network management zone.</a:t>
            </a:r>
            <a:endParaRPr lang="en-US" altLang="zh-CN" sz="1600" dirty="0"/>
          </a:p>
        </p:txBody>
      </p:sp>
      <p:graphicFrame>
        <p:nvGraphicFramePr>
          <p:cNvPr id="16" name="表格 15"/>
          <p:cNvGraphicFramePr>
            <a:graphicFrameLocks noGrp="1"/>
          </p:cNvGraphicFramePr>
          <p:nvPr>
            <p:extLst>
              <p:ext uri="{D42A27DB-BD31-4B8C-83A1-F6EECF244321}">
                <p14:modId xmlns:p14="http://schemas.microsoft.com/office/powerpoint/2010/main" val="2753093631"/>
              </p:ext>
            </p:extLst>
          </p:nvPr>
        </p:nvGraphicFramePr>
        <p:xfrm>
          <a:off x="844062" y="4207856"/>
          <a:ext cx="10590962" cy="1280160"/>
        </p:xfrm>
        <a:graphic>
          <a:graphicData uri="http://schemas.openxmlformats.org/drawingml/2006/table">
            <a:tbl>
              <a:tblPr/>
              <a:tblGrid>
                <a:gridCol w="1585164"/>
                <a:gridCol w="9005798"/>
              </a:tblGrid>
              <a:tr h="157296">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900499">
                <a:tc>
                  <a:txBody>
                    <a:bodyPr/>
                    <a:lstStyle/>
                    <a:p>
                      <a:pPr algn="ctr" fontAlgn="ctr">
                        <a:lnSpc>
                          <a:spcPct val="100000"/>
                        </a:lnSpc>
                      </a:pPr>
                      <a:r>
                        <a:rPr lang="en-US" sz="1200" dirty="0" smtClean="0">
                          <a:latin typeface="Huawei Sans" panose="020C0503030203020204" pitchFamily="34" charset="0"/>
                        </a:rPr>
                        <a:t>Create network service resources.</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Select a server type, which can be DHCP server, third-party RADIUS server, and third-party Portal server.</a:t>
                      </a:r>
                      <a:endParaRPr lang="en-US" altLang="zh-CN" sz="1200" dirty="0" smtClean="0">
                        <a:effectLst/>
                        <a:latin typeface="Huawei Sans" panose="020C0503030203020204" pitchFamily="34" charset="0"/>
                      </a:endParaRPr>
                    </a:p>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Configure the IP addresses for accessing network service resources, such as the DHCP service address and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southbound IP address.</a:t>
                      </a:r>
                    </a:p>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Select an interconnection scenario, which can be directly connected to a server or directly connected to a switch.</a:t>
                      </a:r>
                    </a:p>
                    <a:p>
                      <a:pPr marL="228600" indent="-228600" fontAlgn="ctr">
                        <a:lnSpc>
                          <a:spcPct val="100000"/>
                        </a:lnSpc>
                        <a:spcAft>
                          <a:spcPts val="0"/>
                        </a:spcAft>
                        <a:buFont typeface="+mj-lt"/>
                        <a:buAutoNum type="arabicPeriod"/>
                      </a:pPr>
                      <a:r>
                        <a:rPr lang="en-US" sz="1200" dirty="0" smtClean="0">
                          <a:latin typeface="Huawei Sans" panose="020C0503030203020204" pitchFamily="34" charset="0"/>
                        </a:rPr>
                        <a:t>Configure interconnection physical interfaces, VLANs, and IP addresses.</a:t>
                      </a:r>
                      <a:endParaRPr lang="en-US" altLang="zh-CN" sz="12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7" name="五边形 16"/>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8" name="燕尾形 17"/>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1" name="燕尾形 20"/>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26585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a:blip r:embed="rId3"/>
          <a:stretch>
            <a:fillRect/>
          </a:stretch>
        </p:blipFill>
        <p:spPr bwMode="gray">
          <a:xfrm>
            <a:off x="5072816" y="2124759"/>
            <a:ext cx="5687599" cy="4003657"/>
          </a:xfrm>
          <a:prstGeom prst="rect">
            <a:avLst/>
          </a:prstGeom>
          <a:ln w="12700">
            <a:solidFill>
              <a:schemeClr val="bg1">
                <a:lumMod val="85000"/>
              </a:schemeClr>
            </a:solidFill>
          </a:ln>
        </p:spPr>
      </p:pic>
      <p:sp>
        <p:nvSpPr>
          <p:cNvPr id="46" name="圆角矩形 45"/>
          <p:cNvSpPr/>
          <p:nvPr/>
        </p:nvSpPr>
        <p:spPr bwMode="gray">
          <a:xfrm>
            <a:off x="710347" y="2485240"/>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159"/>
          <p:cNvSpPr/>
          <p:nvPr/>
        </p:nvSpPr>
        <p:spPr bwMode="gray">
          <a:xfrm flipH="1">
            <a:off x="1299989" y="2838056"/>
            <a:ext cx="2445152" cy="13997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endParaRPr>
          </a:p>
        </p:txBody>
      </p:sp>
      <p:cxnSp>
        <p:nvCxnSpPr>
          <p:cNvPr id="52" name="Straight Connector 166"/>
          <p:cNvCxnSpPr>
            <a:stCxn id="86" idx="2"/>
            <a:endCxn id="92" idx="0"/>
          </p:cNvCxnSpPr>
          <p:nvPr/>
        </p:nvCxnSpPr>
        <p:spPr bwMode="gray">
          <a:xfrm>
            <a:off x="1563136" y="41228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6"/>
          <p:cNvCxnSpPr>
            <a:stCxn id="87" idx="2"/>
            <a:endCxn id="93" idx="0"/>
          </p:cNvCxnSpPr>
          <p:nvPr/>
        </p:nvCxnSpPr>
        <p:spPr bwMode="gray">
          <a:xfrm>
            <a:off x="3493937" y="41228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7"/>
          <p:cNvCxnSpPr/>
          <p:nvPr/>
        </p:nvCxnSpPr>
        <p:spPr bwMode="gray">
          <a:xfrm flipH="1">
            <a:off x="1563846" y="306366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167"/>
          <p:cNvCxnSpPr/>
          <p:nvPr/>
        </p:nvCxnSpPr>
        <p:spPr bwMode="gray">
          <a:xfrm flipH="1" flipV="1">
            <a:off x="2532056" y="306118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3" name="文本框 89"/>
          <p:cNvSpPr txBox="1"/>
          <p:nvPr/>
        </p:nvSpPr>
        <p:spPr bwMode="gray">
          <a:xfrm>
            <a:off x="1668422" y="2930752"/>
            <a:ext cx="676788"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文本框 90"/>
          <p:cNvSpPr txBox="1"/>
          <p:nvPr/>
        </p:nvSpPr>
        <p:spPr bwMode="gray">
          <a:xfrm>
            <a:off x="709408" y="379012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文本框 91"/>
          <p:cNvSpPr txBox="1"/>
          <p:nvPr/>
        </p:nvSpPr>
        <p:spPr bwMode="gray">
          <a:xfrm>
            <a:off x="779941" y="4570240"/>
            <a:ext cx="631903"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86" name="图片 85" descr="汇聚交换机.png"/>
          <p:cNvPicPr>
            <a:picLocks noChangeAspect="1"/>
          </p:cNvPicPr>
          <p:nvPr/>
        </p:nvPicPr>
        <p:blipFill>
          <a:blip r:embed="rId4" cstate="print"/>
          <a:stretch>
            <a:fillRect/>
          </a:stretch>
        </p:blipFill>
        <p:spPr bwMode="gray">
          <a:xfrm>
            <a:off x="1339995" y="3757754"/>
            <a:ext cx="446281" cy="365139"/>
          </a:xfrm>
          <a:prstGeom prst="rect">
            <a:avLst/>
          </a:prstGeom>
        </p:spPr>
      </p:pic>
      <p:pic>
        <p:nvPicPr>
          <p:cNvPr id="87" name="图片 86" descr="汇聚交换机.png"/>
          <p:cNvPicPr>
            <a:picLocks noChangeAspect="1"/>
          </p:cNvPicPr>
          <p:nvPr/>
        </p:nvPicPr>
        <p:blipFill>
          <a:blip r:embed="rId4" cstate="print"/>
          <a:stretch>
            <a:fillRect/>
          </a:stretch>
        </p:blipFill>
        <p:spPr bwMode="gray">
          <a:xfrm>
            <a:off x="3270796" y="3757754"/>
            <a:ext cx="446281" cy="365139"/>
          </a:xfrm>
          <a:prstGeom prst="rect">
            <a:avLst/>
          </a:prstGeom>
        </p:spPr>
      </p:pic>
      <p:sp>
        <p:nvSpPr>
          <p:cNvPr id="88" name="文本框 94"/>
          <p:cNvSpPr txBox="1"/>
          <p:nvPr/>
        </p:nvSpPr>
        <p:spPr bwMode="gray">
          <a:xfrm>
            <a:off x="2700943" y="4570240"/>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89" name="文本框 101"/>
          <p:cNvSpPr txBox="1"/>
          <p:nvPr/>
        </p:nvSpPr>
        <p:spPr bwMode="gray">
          <a:xfrm>
            <a:off x="2180188" y="377025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solidFill>
                  <a:srgbClr val="30B5C5"/>
                </a:solidFill>
                <a:latin typeface="Huawei Sans" panose="020C0503030203020204" pitchFamily="34" charset="0"/>
                <a:ea typeface="方正兰亭细黑简体" panose="02000000000000000000" pitchFamily="2" charset="-122"/>
                <a:sym typeface="Huawei Sans" panose="020C0503030203020204" pitchFamily="34" charset="0"/>
              </a:rPr>
              <a:t>Fabric</a:t>
            </a:r>
          </a:p>
        </p:txBody>
      </p:sp>
      <p:sp>
        <p:nvSpPr>
          <p:cNvPr id="90" name="文本框 106"/>
          <p:cNvSpPr txBox="1"/>
          <p:nvPr/>
        </p:nvSpPr>
        <p:spPr bwMode="gray">
          <a:xfrm>
            <a:off x="3670411" y="379012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107"/>
          <p:cNvSpPr txBox="1"/>
          <p:nvPr/>
        </p:nvSpPr>
        <p:spPr bwMode="gray">
          <a:xfrm>
            <a:off x="742822" y="2635409"/>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2" name="图片 91" descr="接入交换机.png"/>
          <p:cNvPicPr>
            <a:picLocks noChangeAspect="1"/>
          </p:cNvPicPr>
          <p:nvPr/>
        </p:nvPicPr>
        <p:blipFill>
          <a:blip r:embed="rId5" cstate="print"/>
          <a:stretch>
            <a:fillRect/>
          </a:stretch>
        </p:blipFill>
        <p:spPr bwMode="gray">
          <a:xfrm>
            <a:off x="1339995" y="4526170"/>
            <a:ext cx="446281" cy="365139"/>
          </a:xfrm>
          <a:prstGeom prst="rect">
            <a:avLst/>
          </a:prstGeom>
        </p:spPr>
      </p:pic>
      <p:pic>
        <p:nvPicPr>
          <p:cNvPr id="93" name="图片 92" descr="接入交换机.png"/>
          <p:cNvPicPr>
            <a:picLocks noChangeAspect="1"/>
          </p:cNvPicPr>
          <p:nvPr/>
        </p:nvPicPr>
        <p:blipFill>
          <a:blip r:embed="rId5" cstate="print"/>
          <a:stretch>
            <a:fillRect/>
          </a:stretch>
        </p:blipFill>
        <p:spPr bwMode="gray">
          <a:xfrm>
            <a:off x="3270796" y="4526170"/>
            <a:ext cx="446281" cy="365139"/>
          </a:xfrm>
          <a:prstGeom prst="rect">
            <a:avLst/>
          </a:prstGeom>
        </p:spPr>
      </p:pic>
      <p:pic>
        <p:nvPicPr>
          <p:cNvPr id="94" name="图片 93" descr="核心交换机.png"/>
          <p:cNvPicPr>
            <a:picLocks noChangeAspect="1"/>
          </p:cNvPicPr>
          <p:nvPr/>
        </p:nvPicPr>
        <p:blipFill>
          <a:blip r:embed="rId6" cstate="print"/>
          <a:stretch>
            <a:fillRect/>
          </a:stretch>
        </p:blipFill>
        <p:spPr bwMode="gray">
          <a:xfrm>
            <a:off x="2319688" y="2881092"/>
            <a:ext cx="446281" cy="365139"/>
          </a:xfrm>
          <a:prstGeom prst="rect">
            <a:avLst/>
          </a:prstGeom>
        </p:spPr>
      </p:pic>
      <p:pic>
        <p:nvPicPr>
          <p:cNvPr id="95" name="图片 9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695246" y="2646491"/>
            <a:ext cx="865097" cy="491769"/>
          </a:xfrm>
          <a:prstGeom prst="rect">
            <a:avLst/>
          </a:prstGeom>
        </p:spPr>
      </p:pic>
      <p:pic>
        <p:nvPicPr>
          <p:cNvPr id="96" name="图片 95" descr="AP.png"/>
          <p:cNvPicPr>
            <a:picLocks noChangeAspect="1"/>
          </p:cNvPicPr>
          <p:nvPr/>
        </p:nvPicPr>
        <p:blipFill>
          <a:blip r:embed="rId8" cstate="print"/>
          <a:stretch>
            <a:fillRect/>
          </a:stretch>
        </p:blipFill>
        <p:spPr bwMode="gray">
          <a:xfrm>
            <a:off x="3950528" y="4557855"/>
            <a:ext cx="368827" cy="301768"/>
          </a:xfrm>
          <a:prstGeom prst="rect">
            <a:avLst/>
          </a:prstGeom>
        </p:spPr>
      </p:pic>
      <p:cxnSp>
        <p:nvCxnSpPr>
          <p:cNvPr id="97" name="Straight Connector 166"/>
          <p:cNvCxnSpPr>
            <a:stCxn id="93" idx="3"/>
            <a:endCxn id="96" idx="1"/>
          </p:cNvCxnSpPr>
          <p:nvPr/>
        </p:nvCxnSpPr>
        <p:spPr bwMode="gray">
          <a:xfrm flipV="1">
            <a:off x="3717077" y="4708739"/>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bwMode="gray">
          <a:xfrm>
            <a:off x="4276698" y="4560737"/>
            <a:ext cx="460382"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标题 4"/>
          <p:cNvSpPr>
            <a:spLocks noGrp="1"/>
          </p:cNvSpPr>
          <p:nvPr>
            <p:ph type="title"/>
          </p:nvPr>
        </p:nvSpPr>
        <p:spPr bwMode="gray"/>
        <p:txBody>
          <a:bodyPr/>
          <a:lstStyle/>
          <a:p>
            <a:r>
              <a:rPr lang="en-US" smtClean="0"/>
              <a:t>Lab: Creating Network Service Resources (1)</a:t>
            </a:r>
            <a:endParaRPr lang="en-US" altLang="zh-CN" dirty="0"/>
          </a:p>
        </p:txBody>
      </p:sp>
      <p:sp>
        <p:nvSpPr>
          <p:cNvPr id="61" name="矩形 60"/>
          <p:cNvSpPr/>
          <p:nvPr/>
        </p:nvSpPr>
        <p:spPr bwMode="gray">
          <a:xfrm>
            <a:off x="4970927" y="1106766"/>
            <a:ext cx="6399956" cy="1015663"/>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 network service resource for the fabric and configure the server, including defining the name, type, and IP address of the connected server.</a:t>
            </a:r>
            <a:endParaRPr lang="en-US" altLang="zh-CN" sz="1600" dirty="0">
              <a:latin typeface="Huawei Sans" panose="020C0503030203020204" pitchFamily="34" charset="0"/>
            </a:endParaRPr>
          </a:p>
        </p:txBody>
      </p:sp>
      <p:cxnSp>
        <p:nvCxnSpPr>
          <p:cNvPr id="37" name="直接箭头连接符 36"/>
          <p:cNvCxnSpPr/>
          <p:nvPr/>
        </p:nvCxnSpPr>
        <p:spPr bwMode="gray">
          <a:xfrm flipH="1">
            <a:off x="9246780" y="3099003"/>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179"/>
          <p:cNvSpPr txBox="1"/>
          <p:nvPr/>
        </p:nvSpPr>
        <p:spPr bwMode="gray">
          <a:xfrm>
            <a:off x="9465324" y="2929232"/>
            <a:ext cx="2283764" cy="250328"/>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Define the server type.</a:t>
            </a:r>
            <a:endParaRPr lang="en-US" altLang="zh-CN" dirty="0">
              <a:latin typeface="Huawei Sans" panose="020C0503030203020204" pitchFamily="34" charset="0"/>
            </a:endParaRPr>
          </a:p>
        </p:txBody>
      </p:sp>
      <p:cxnSp>
        <p:nvCxnSpPr>
          <p:cNvPr id="39" name="直接箭头连接符 38"/>
          <p:cNvCxnSpPr/>
          <p:nvPr/>
        </p:nvCxnSpPr>
        <p:spPr bwMode="gray">
          <a:xfrm flipH="1">
            <a:off x="9246780" y="3758903"/>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179"/>
          <p:cNvSpPr txBox="1"/>
          <p:nvPr/>
        </p:nvSpPr>
        <p:spPr bwMode="gray">
          <a:xfrm>
            <a:off x="9465324" y="3589132"/>
            <a:ext cx="2283764" cy="250328"/>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Define the server IP address.</a:t>
            </a:r>
            <a:endParaRPr lang="en-US" altLang="zh-CN" dirty="0">
              <a:latin typeface="Huawei Sans" panose="020C0503030203020204" pitchFamily="34" charset="0"/>
            </a:endParaRPr>
          </a:p>
        </p:txBody>
      </p:sp>
      <p:cxnSp>
        <p:nvCxnSpPr>
          <p:cNvPr id="41" name="直接箭头连接符 40"/>
          <p:cNvCxnSpPr>
            <a:stCxn id="42" idx="1"/>
          </p:cNvCxnSpPr>
          <p:nvPr/>
        </p:nvCxnSpPr>
        <p:spPr bwMode="gray">
          <a:xfrm flipH="1" flipV="1">
            <a:off x="9246780" y="4891309"/>
            <a:ext cx="218544" cy="216476"/>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179"/>
          <p:cNvSpPr txBox="1"/>
          <p:nvPr/>
        </p:nvSpPr>
        <p:spPr bwMode="gray">
          <a:xfrm>
            <a:off x="9465324" y="4837736"/>
            <a:ext cx="2283764" cy="540097"/>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Define the device IP address segment for interconnection with the server.</a:t>
            </a:r>
            <a:endParaRPr lang="en-US" altLang="zh-CN" dirty="0">
              <a:latin typeface="Huawei Sans" panose="020C0503030203020204" pitchFamily="34" charset="0"/>
            </a:endParaRPr>
          </a:p>
        </p:txBody>
      </p:sp>
      <p:sp>
        <p:nvSpPr>
          <p:cNvPr id="55" name="Freeform 159"/>
          <p:cNvSpPr/>
          <p:nvPr/>
        </p:nvSpPr>
        <p:spPr bwMode="gray">
          <a:xfrm flipH="1">
            <a:off x="806774" y="1492745"/>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56" name="Freeform 159"/>
          <p:cNvSpPr/>
          <p:nvPr/>
        </p:nvSpPr>
        <p:spPr bwMode="gray">
          <a:xfrm flipH="1">
            <a:off x="2932892" y="1492745"/>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rgbClr val="ED6D00"/>
                </a:solidFill>
                <a:latin typeface="Huawei Sans" panose="020C0503030203020204" pitchFamily="34" charset="0"/>
              </a:rPr>
              <a:t>Network service resources</a:t>
            </a:r>
            <a:endParaRPr lang="en-US" sz="1200" dirty="0">
              <a:solidFill>
                <a:srgbClr val="ED6D00"/>
              </a:solidFill>
              <a:latin typeface="Huawei Sans" panose="020C0503030203020204" pitchFamily="34" charset="0"/>
            </a:endParaRPr>
          </a:p>
        </p:txBody>
      </p:sp>
      <p:cxnSp>
        <p:nvCxnSpPr>
          <p:cNvPr id="71" name="直接连接符 70"/>
          <p:cNvCxnSpPr/>
          <p:nvPr/>
        </p:nvCxnSpPr>
        <p:spPr bwMode="gray">
          <a:xfrm>
            <a:off x="1809570" y="2188445"/>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bwMode="gray">
          <a:xfrm flipH="1">
            <a:off x="2777166" y="2198058"/>
            <a:ext cx="464971" cy="611465"/>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0" name="五边形 99"/>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01" name="燕尾形 100"/>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02" name="燕尾形 101"/>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03" name="燕尾形 102"/>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4" name="燕尾形 10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05" name="燕尾形 104"/>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106" name="燕尾形 10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64776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图片 112"/>
          <p:cNvPicPr>
            <a:picLocks noChangeAspect="1"/>
          </p:cNvPicPr>
          <p:nvPr/>
        </p:nvPicPr>
        <p:blipFill>
          <a:blip r:embed="rId3"/>
          <a:stretch>
            <a:fillRect/>
          </a:stretch>
        </p:blipFill>
        <p:spPr bwMode="gray">
          <a:xfrm>
            <a:off x="5043226" y="1825669"/>
            <a:ext cx="6669342" cy="3566783"/>
          </a:xfrm>
          <a:prstGeom prst="rect">
            <a:avLst/>
          </a:prstGeom>
          <a:ln w="12700">
            <a:solidFill>
              <a:schemeClr val="bg1">
                <a:lumMod val="85000"/>
              </a:schemeClr>
            </a:solidFill>
          </a:ln>
        </p:spPr>
      </p:pic>
      <p:cxnSp>
        <p:nvCxnSpPr>
          <p:cNvPr id="83" name="直接箭头连接符 82"/>
          <p:cNvCxnSpPr/>
          <p:nvPr/>
        </p:nvCxnSpPr>
        <p:spPr bwMode="gray">
          <a:xfrm flipH="1">
            <a:off x="10150731" y="3925166"/>
            <a:ext cx="504516" cy="397541"/>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title"/>
          </p:nvPr>
        </p:nvSpPr>
        <p:spPr bwMode="gray"/>
        <p:txBody>
          <a:bodyPr/>
          <a:lstStyle/>
          <a:p>
            <a:r>
              <a:rPr lang="en-US" smtClean="0"/>
              <a:t>Lab: Creating Network Service Resources (2)</a:t>
            </a:r>
            <a:endParaRPr lang="en-US" altLang="zh-CN" dirty="0"/>
          </a:p>
        </p:txBody>
      </p:sp>
      <p:sp>
        <p:nvSpPr>
          <p:cNvPr id="61" name="矩形 60"/>
          <p:cNvSpPr/>
          <p:nvPr/>
        </p:nvSpPr>
        <p:spPr bwMode="gray">
          <a:xfrm>
            <a:off x="4980164" y="1067552"/>
            <a:ext cx="6399956"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Complete device configurations, including selecting the scenario and configuring interconnection information.</a:t>
            </a:r>
            <a:endParaRPr lang="en-US" altLang="zh-CN" sz="1600" dirty="0">
              <a:latin typeface="Huawei Sans" panose="020C0503030203020204" pitchFamily="34" charset="0"/>
            </a:endParaRPr>
          </a:p>
        </p:txBody>
      </p:sp>
      <p:cxnSp>
        <p:nvCxnSpPr>
          <p:cNvPr id="49" name="直接箭头连接符 48"/>
          <p:cNvCxnSpPr/>
          <p:nvPr/>
        </p:nvCxnSpPr>
        <p:spPr bwMode="gray">
          <a:xfrm flipH="1">
            <a:off x="10150731" y="2179482"/>
            <a:ext cx="504516" cy="397541"/>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179"/>
          <p:cNvSpPr txBox="1"/>
          <p:nvPr/>
        </p:nvSpPr>
        <p:spPr bwMode="gray">
          <a:xfrm>
            <a:off x="10402988" y="1794802"/>
            <a:ext cx="1285182" cy="566737"/>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Select an interconnection scenario.</a:t>
            </a:r>
            <a:endParaRPr lang="en-US" altLang="zh-CN" dirty="0">
              <a:latin typeface="Huawei Sans" panose="020C0503030203020204" pitchFamily="34" charset="0"/>
            </a:endParaRPr>
          </a:p>
        </p:txBody>
      </p:sp>
      <p:sp>
        <p:nvSpPr>
          <p:cNvPr id="52" name="TextBox 179"/>
          <p:cNvSpPr txBox="1"/>
          <p:nvPr/>
        </p:nvSpPr>
        <p:spPr bwMode="gray">
          <a:xfrm>
            <a:off x="10402988" y="3722970"/>
            <a:ext cx="1285182" cy="527996"/>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Configure interconnection information.</a:t>
            </a:r>
            <a:endParaRPr lang="en-US" altLang="zh-CN" dirty="0">
              <a:latin typeface="Huawei Sans" panose="020C0503030203020204" pitchFamily="34" charset="0"/>
            </a:endParaRPr>
          </a:p>
        </p:txBody>
      </p:sp>
      <p:sp>
        <p:nvSpPr>
          <p:cNvPr id="46" name="圆角矩形 45"/>
          <p:cNvSpPr/>
          <p:nvPr/>
        </p:nvSpPr>
        <p:spPr bwMode="gray">
          <a:xfrm>
            <a:off x="710347" y="2439558"/>
            <a:ext cx="3948649" cy="2674554"/>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Freeform 159"/>
          <p:cNvSpPr/>
          <p:nvPr/>
        </p:nvSpPr>
        <p:spPr bwMode="gray">
          <a:xfrm flipH="1">
            <a:off x="1299989" y="2838056"/>
            <a:ext cx="2445152" cy="13997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endParaRPr>
          </a:p>
        </p:txBody>
      </p:sp>
      <p:cxnSp>
        <p:nvCxnSpPr>
          <p:cNvPr id="53" name="Straight Connector 166"/>
          <p:cNvCxnSpPr>
            <a:stCxn id="93" idx="2"/>
            <a:endCxn id="99" idx="0"/>
          </p:cNvCxnSpPr>
          <p:nvPr/>
        </p:nvCxnSpPr>
        <p:spPr bwMode="gray">
          <a:xfrm>
            <a:off x="1563136" y="41228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66"/>
          <p:cNvCxnSpPr>
            <a:stCxn id="94" idx="2"/>
            <a:endCxn id="100" idx="0"/>
          </p:cNvCxnSpPr>
          <p:nvPr/>
        </p:nvCxnSpPr>
        <p:spPr bwMode="gray">
          <a:xfrm>
            <a:off x="3493937" y="4122893"/>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167"/>
          <p:cNvCxnSpPr/>
          <p:nvPr/>
        </p:nvCxnSpPr>
        <p:spPr bwMode="gray">
          <a:xfrm flipH="1">
            <a:off x="1563846" y="3063661"/>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9" name="Straight Connector 167"/>
          <p:cNvCxnSpPr/>
          <p:nvPr/>
        </p:nvCxnSpPr>
        <p:spPr bwMode="gray">
          <a:xfrm flipH="1" flipV="1">
            <a:off x="2532056" y="3061184"/>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1668422" y="2930752"/>
            <a:ext cx="676788"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Border</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709408" y="379012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2" name="文本框 91"/>
          <p:cNvSpPr txBox="1"/>
          <p:nvPr/>
        </p:nvSpPr>
        <p:spPr bwMode="gray">
          <a:xfrm>
            <a:off x="779941" y="4570240"/>
            <a:ext cx="631903"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93" name="图片 92" descr="汇聚交换机.png"/>
          <p:cNvPicPr>
            <a:picLocks noChangeAspect="1"/>
          </p:cNvPicPr>
          <p:nvPr/>
        </p:nvPicPr>
        <p:blipFill>
          <a:blip r:embed="rId4" cstate="print"/>
          <a:stretch>
            <a:fillRect/>
          </a:stretch>
        </p:blipFill>
        <p:spPr bwMode="gray">
          <a:xfrm>
            <a:off x="1339995" y="3757754"/>
            <a:ext cx="446281" cy="365139"/>
          </a:xfrm>
          <a:prstGeom prst="rect">
            <a:avLst/>
          </a:prstGeom>
        </p:spPr>
      </p:pic>
      <p:pic>
        <p:nvPicPr>
          <p:cNvPr id="94" name="图片 93" descr="汇聚交换机.png"/>
          <p:cNvPicPr>
            <a:picLocks noChangeAspect="1"/>
          </p:cNvPicPr>
          <p:nvPr/>
        </p:nvPicPr>
        <p:blipFill>
          <a:blip r:embed="rId4" cstate="print"/>
          <a:stretch>
            <a:fillRect/>
          </a:stretch>
        </p:blipFill>
        <p:spPr bwMode="gray">
          <a:xfrm>
            <a:off x="3270796" y="3757754"/>
            <a:ext cx="446281" cy="365139"/>
          </a:xfrm>
          <a:prstGeom prst="rect">
            <a:avLst/>
          </a:prstGeom>
        </p:spPr>
      </p:pic>
      <p:sp>
        <p:nvSpPr>
          <p:cNvPr id="95" name="文本框 94"/>
          <p:cNvSpPr txBox="1"/>
          <p:nvPr/>
        </p:nvSpPr>
        <p:spPr bwMode="gray">
          <a:xfrm>
            <a:off x="2700943" y="4570240"/>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96" name="文本框 101"/>
          <p:cNvSpPr txBox="1"/>
          <p:nvPr/>
        </p:nvSpPr>
        <p:spPr bwMode="gray">
          <a:xfrm>
            <a:off x="2180188" y="377025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solidFill>
                  <a:srgbClr val="30B5C5"/>
                </a:solidFill>
                <a:latin typeface="Huawei Sans" panose="020C0503030203020204" pitchFamily="34" charset="0"/>
                <a:ea typeface="方正兰亭细黑简体" panose="02000000000000000000" pitchFamily="2" charset="-122"/>
                <a:sym typeface="Huawei Sans" panose="020C0503030203020204" pitchFamily="34" charset="0"/>
              </a:rPr>
              <a:t>Fabric</a:t>
            </a:r>
          </a:p>
        </p:txBody>
      </p:sp>
      <p:sp>
        <p:nvSpPr>
          <p:cNvPr id="97" name="文本框 106"/>
          <p:cNvSpPr txBox="1"/>
          <p:nvPr/>
        </p:nvSpPr>
        <p:spPr bwMode="gray">
          <a:xfrm>
            <a:off x="3670411" y="3790120"/>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8" name="文本框 107"/>
          <p:cNvSpPr txBox="1"/>
          <p:nvPr/>
        </p:nvSpPr>
        <p:spPr bwMode="gray">
          <a:xfrm>
            <a:off x="742822" y="2635409"/>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9" name="图片 98" descr="接入交换机.png"/>
          <p:cNvPicPr>
            <a:picLocks noChangeAspect="1"/>
          </p:cNvPicPr>
          <p:nvPr/>
        </p:nvPicPr>
        <p:blipFill>
          <a:blip r:embed="rId5" cstate="print"/>
          <a:stretch>
            <a:fillRect/>
          </a:stretch>
        </p:blipFill>
        <p:spPr bwMode="gray">
          <a:xfrm>
            <a:off x="1339995" y="4526170"/>
            <a:ext cx="446281" cy="365139"/>
          </a:xfrm>
          <a:prstGeom prst="rect">
            <a:avLst/>
          </a:prstGeom>
        </p:spPr>
      </p:pic>
      <p:pic>
        <p:nvPicPr>
          <p:cNvPr id="100" name="图片 99" descr="接入交换机.png"/>
          <p:cNvPicPr>
            <a:picLocks noChangeAspect="1"/>
          </p:cNvPicPr>
          <p:nvPr/>
        </p:nvPicPr>
        <p:blipFill>
          <a:blip r:embed="rId5" cstate="print"/>
          <a:stretch>
            <a:fillRect/>
          </a:stretch>
        </p:blipFill>
        <p:spPr bwMode="gray">
          <a:xfrm>
            <a:off x="3270796" y="4526170"/>
            <a:ext cx="446281" cy="365139"/>
          </a:xfrm>
          <a:prstGeom prst="rect">
            <a:avLst/>
          </a:prstGeom>
        </p:spPr>
      </p:pic>
      <p:pic>
        <p:nvPicPr>
          <p:cNvPr id="101" name="图片 100" descr="核心交换机.png"/>
          <p:cNvPicPr>
            <a:picLocks noChangeAspect="1"/>
          </p:cNvPicPr>
          <p:nvPr/>
        </p:nvPicPr>
        <p:blipFill>
          <a:blip r:embed="rId6" cstate="print"/>
          <a:stretch>
            <a:fillRect/>
          </a:stretch>
        </p:blipFill>
        <p:spPr bwMode="gray">
          <a:xfrm>
            <a:off x="2319688" y="2881092"/>
            <a:ext cx="446281" cy="365139"/>
          </a:xfrm>
          <a:prstGeom prst="rect">
            <a:avLst/>
          </a:prstGeom>
        </p:spPr>
      </p:pic>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769520" y="2454092"/>
            <a:ext cx="865097" cy="491769"/>
          </a:xfrm>
          <a:prstGeom prst="rect">
            <a:avLst/>
          </a:prstGeom>
        </p:spPr>
      </p:pic>
      <p:pic>
        <p:nvPicPr>
          <p:cNvPr id="103" name="图片 102" descr="AP.png"/>
          <p:cNvPicPr>
            <a:picLocks noChangeAspect="1"/>
          </p:cNvPicPr>
          <p:nvPr/>
        </p:nvPicPr>
        <p:blipFill>
          <a:blip r:embed="rId8" cstate="print"/>
          <a:stretch>
            <a:fillRect/>
          </a:stretch>
        </p:blipFill>
        <p:spPr bwMode="gray">
          <a:xfrm>
            <a:off x="3950528" y="4557855"/>
            <a:ext cx="368827" cy="301768"/>
          </a:xfrm>
          <a:prstGeom prst="rect">
            <a:avLst/>
          </a:prstGeom>
        </p:spPr>
      </p:pic>
      <p:cxnSp>
        <p:nvCxnSpPr>
          <p:cNvPr id="104" name="Straight Connector 166"/>
          <p:cNvCxnSpPr>
            <a:stCxn id="100" idx="3"/>
            <a:endCxn id="103" idx="1"/>
          </p:cNvCxnSpPr>
          <p:nvPr/>
        </p:nvCxnSpPr>
        <p:spPr bwMode="gray">
          <a:xfrm flipV="1">
            <a:off x="3717077" y="4708739"/>
            <a:ext cx="233451"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bwMode="gray">
          <a:xfrm>
            <a:off x="4276698" y="4560737"/>
            <a:ext cx="460382"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6" name="Freeform 159"/>
          <p:cNvSpPr/>
          <p:nvPr/>
        </p:nvSpPr>
        <p:spPr bwMode="gray">
          <a:xfrm flipH="1">
            <a:off x="806774" y="1492745"/>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07" name="Freeform 159"/>
          <p:cNvSpPr/>
          <p:nvPr/>
        </p:nvSpPr>
        <p:spPr bwMode="gray">
          <a:xfrm flipH="1">
            <a:off x="2932892" y="1492745"/>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rgbClr val="ED6D00"/>
                </a:solidFill>
                <a:latin typeface="Huawei Sans" panose="020C0503030203020204" pitchFamily="34" charset="0"/>
              </a:rPr>
              <a:t>Network service resources</a:t>
            </a:r>
            <a:endParaRPr lang="en-US" sz="1200" dirty="0">
              <a:solidFill>
                <a:srgbClr val="ED6D00"/>
              </a:solidFill>
              <a:latin typeface="Huawei Sans" panose="020C0503030203020204" pitchFamily="34" charset="0"/>
            </a:endParaRPr>
          </a:p>
        </p:txBody>
      </p:sp>
      <p:cxnSp>
        <p:nvCxnSpPr>
          <p:cNvPr id="108" name="直接连接符 107"/>
          <p:cNvCxnSpPr/>
          <p:nvPr/>
        </p:nvCxnSpPr>
        <p:spPr bwMode="gray">
          <a:xfrm>
            <a:off x="1809570" y="2188445"/>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gray">
          <a:xfrm flipH="1">
            <a:off x="2777166" y="2198058"/>
            <a:ext cx="464971" cy="611465"/>
          </a:xfrm>
          <a:prstGeom prst="line">
            <a:avLst/>
          </a:prstGeom>
          <a:ln>
            <a:solidFill>
              <a:srgbClr val="ED6D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bwMode="gray">
          <a:xfrm>
            <a:off x="3100705" y="2934382"/>
            <a:ext cx="1910160" cy="830997"/>
          </a:xfrm>
          <a:prstGeom prst="rect">
            <a:avLst/>
          </a:prstGeom>
          <a:noFill/>
        </p:spPr>
        <p:txBody>
          <a:bodyPr wrap="square" rtlCol="0">
            <a:spAutoFit/>
          </a:bodyPr>
          <a:lstStyle/>
          <a:p>
            <a:pPr marL="171450" indent="-171450" fontAlgn="ctr">
              <a:buFont typeface="Arial" panose="020B0604020202020204" pitchFamily="34" charset="0"/>
              <a:buChar char="•"/>
            </a:pPr>
            <a:r>
              <a:rPr lang="en-US" altLang="zh-CN" sz="1200" dirty="0">
                <a:solidFill>
                  <a:srgbClr val="ED6D00"/>
                </a:solidFill>
                <a:latin typeface="Huawei Sans" panose="020C0503030203020204" pitchFamily="34" charset="0"/>
              </a:rPr>
              <a:t>Interconnection</a:t>
            </a:r>
            <a:r>
              <a:rPr lang="en-US" sz="1200" dirty="0" smtClean="0">
                <a:solidFill>
                  <a:srgbClr val="ED6D00"/>
                </a:solidFill>
                <a:latin typeface="Huawei Sans" panose="020C0503030203020204" pitchFamily="34" charset="0"/>
              </a:rPr>
              <a:t> port</a:t>
            </a:r>
            <a:endParaRPr lang="en-US" altLang="zh-CN" sz="1200" dirty="0" smtClean="0">
              <a:solidFill>
                <a:srgbClr val="ED6D00"/>
              </a:solidFill>
              <a:latin typeface="Huawei Sans" panose="020C0503030203020204" pitchFamily="34" charset="0"/>
              <a:ea typeface="方正兰亭细黑简体" panose="02000000000000000000" pitchFamily="2" charset="-122"/>
              <a:sym typeface="Huawei Sans" panose="020C0503030203020204" pitchFamily="34" charset="0"/>
            </a:endParaRPr>
          </a:p>
          <a:p>
            <a:pPr marL="171450" indent="-171450" fontAlgn="ctr">
              <a:buFont typeface="Arial" panose="020B0604020202020204" pitchFamily="34" charset="0"/>
              <a:buChar char="•"/>
            </a:pPr>
            <a:r>
              <a:rPr lang="en-US" altLang="zh-CN" sz="1200" dirty="0">
                <a:solidFill>
                  <a:srgbClr val="ED6D00"/>
                </a:solidFill>
                <a:latin typeface="Huawei Sans" panose="020C0503030203020204" pitchFamily="34" charset="0"/>
              </a:rPr>
              <a:t>Interconnection</a:t>
            </a:r>
            <a:r>
              <a:rPr lang="en-US" sz="1200" dirty="0" smtClean="0">
                <a:solidFill>
                  <a:srgbClr val="ED6D00"/>
                </a:solidFill>
                <a:latin typeface="Huawei Sans" panose="020C0503030203020204" pitchFamily="34" charset="0"/>
              </a:rPr>
              <a:t> VLAN</a:t>
            </a:r>
          </a:p>
          <a:p>
            <a:pPr marL="171450" indent="-171450" fontAlgn="ctr">
              <a:buFont typeface="Arial" panose="020B0604020202020204" pitchFamily="34" charset="0"/>
              <a:buChar char="•"/>
            </a:pPr>
            <a:r>
              <a:rPr lang="en-US" altLang="zh-CN" sz="1200" dirty="0">
                <a:solidFill>
                  <a:srgbClr val="ED6D00"/>
                </a:solidFill>
                <a:latin typeface="Huawei Sans" panose="020C0503030203020204" pitchFamily="34" charset="0"/>
              </a:rPr>
              <a:t>Interconnection</a:t>
            </a:r>
            <a:r>
              <a:rPr lang="en-US" sz="1200" dirty="0" smtClean="0">
                <a:solidFill>
                  <a:srgbClr val="ED6D00"/>
                </a:solidFill>
                <a:latin typeface="Huawei Sans" panose="020C0503030203020204" pitchFamily="34" charset="0"/>
              </a:rPr>
              <a:t> IP address</a:t>
            </a:r>
            <a:endParaRPr lang="en-US" sz="1200" dirty="0">
              <a:solidFill>
                <a:srgbClr val="ED6D00"/>
              </a:solidFill>
              <a:latin typeface="Huawei Sans" panose="020C0503030203020204" pitchFamily="34" charset="0"/>
            </a:endParaRPr>
          </a:p>
        </p:txBody>
      </p:sp>
      <p:sp>
        <p:nvSpPr>
          <p:cNvPr id="111" name="下箭头 63"/>
          <p:cNvSpPr/>
          <p:nvPr/>
        </p:nvSpPr>
        <p:spPr bwMode="gray">
          <a:xfrm rot="16970359" flipV="1">
            <a:off x="2856891" y="2733696"/>
            <a:ext cx="524148" cy="48866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112" name="文本框 111"/>
          <p:cNvSpPr txBox="1"/>
          <p:nvPr/>
        </p:nvSpPr>
        <p:spPr bwMode="gray">
          <a:xfrm>
            <a:off x="3200324" y="2162558"/>
            <a:ext cx="1253869" cy="276999"/>
          </a:xfrm>
          <a:prstGeom prst="rect">
            <a:avLst/>
          </a:prstGeom>
          <a:noFill/>
        </p:spPr>
        <p:txBody>
          <a:bodyPr wrap="none" rtlCol="0">
            <a:spAutoFit/>
          </a:bodyPr>
          <a:lstStyle/>
          <a:p>
            <a:pPr algn="ctr" fontAlgn="ctr"/>
            <a:r>
              <a:rPr lang="en-US" sz="1200" dirty="0" smtClean="0">
                <a:solidFill>
                  <a:srgbClr val="ED6D00"/>
                </a:solidFill>
                <a:latin typeface="Huawei Sans" panose="020C0503030203020204" pitchFamily="34" charset="0"/>
              </a:rPr>
              <a:t>Peer IP address</a:t>
            </a:r>
            <a:endParaRPr lang="en-US" sz="1200" dirty="0">
              <a:solidFill>
                <a:srgbClr val="ED6D00"/>
              </a:solidFill>
              <a:latin typeface="Huawei Sans" panose="020C0503030203020204" pitchFamily="34" charset="0"/>
            </a:endParaRPr>
          </a:p>
        </p:txBody>
      </p:sp>
      <p:sp>
        <p:nvSpPr>
          <p:cNvPr id="114" name="五边形 113"/>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15" name="燕尾形 114"/>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16" name="燕尾形 115"/>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17" name="燕尾形 116"/>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18" name="燕尾形 117"/>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119" name="燕尾形 118"/>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120" name="燕尾形 119"/>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062080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 Fabric: Configuring Access Management</a:t>
            </a:r>
            <a:endParaRPr lang="en-US" altLang="zh-CN" dirty="0"/>
          </a:p>
        </p:txBody>
      </p:sp>
      <p:sp>
        <p:nvSpPr>
          <p:cNvPr id="3" name="文本占位符 2"/>
          <p:cNvSpPr>
            <a:spLocks noGrp="1"/>
          </p:cNvSpPr>
          <p:nvPr>
            <p:ph type="body" sz="quarter" idx="10"/>
          </p:nvPr>
        </p:nvSpPr>
        <p:spPr>
          <a:xfrm>
            <a:off x="455612" y="1052513"/>
            <a:ext cx="11293476" cy="5148261"/>
          </a:xfrm>
        </p:spPr>
        <p:txBody>
          <a:bodyPr/>
          <a:lstStyle/>
          <a:p>
            <a:r>
              <a:rPr lang="en-US" sz="1600" dirty="0" smtClean="0"/>
              <a:t>Access control needs to be deployed on the campus network to authenticate access users, including 802.1X authentication, MAC address authentication, and Portal authentication. The implementation of 802.1X authentication and MAC address authentication requires the use of the RADIUS server, whereas the implementation of Portal authentication requires the use of the RADIUS server and Portal server.</a:t>
            </a:r>
            <a:endParaRPr lang="en-US" altLang="zh-CN" sz="1600" dirty="0" smtClean="0"/>
          </a:p>
          <a:p>
            <a:r>
              <a:rPr lang="en-US" sz="1600" dirty="0" smtClean="0"/>
              <a:t>Configuring access management for the fabric is to configure authentication control points and plan access point resources, which will be used during virtual network creation.</a:t>
            </a:r>
            <a:endParaRPr lang="en-US" altLang="zh-CN" sz="1600" dirty="0" smtClean="0"/>
          </a:p>
          <a:p>
            <a:r>
              <a:rPr lang="en-US" sz="1600" dirty="0" smtClean="0"/>
              <a:t>Wired access point resources refer to switch interfaces connected to terminals, and wireless access point resources refer to SSIDs connected to terminals.</a:t>
            </a:r>
            <a:endParaRPr lang="en-US" altLang="zh-CN" sz="1600" dirty="0" smtClean="0"/>
          </a:p>
          <a:p>
            <a:pPr lvl="1"/>
            <a:r>
              <a:rPr lang="en-US" sz="1400" dirty="0" smtClean="0"/>
              <a:t>During access management configuration for the fabric, three connection types are defined for access ports of switches:</a:t>
            </a:r>
            <a:endParaRPr lang="en-US" altLang="zh-CN" sz="1400" dirty="0" smtClean="0"/>
          </a:p>
          <a:p>
            <a:pPr lvl="2"/>
            <a:r>
              <a:rPr lang="en-US" sz="1200" b="1" dirty="0" smtClean="0"/>
              <a:t>Extended AP</a:t>
            </a:r>
            <a:r>
              <a:rPr lang="en-US" sz="1200" dirty="0" smtClean="0"/>
              <a:t>: Huawei Fit APs, which can be managed by </a:t>
            </a:r>
            <a:r>
              <a:rPr lang="en-US" sz="1200" dirty="0" err="1" smtClean="0"/>
              <a:t>iMaster</a:t>
            </a:r>
            <a:r>
              <a:rPr lang="en-US" sz="1200" dirty="0" smtClean="0"/>
              <a:t> NCE-Campus.</a:t>
            </a:r>
          </a:p>
          <a:p>
            <a:pPr lvl="2"/>
            <a:r>
              <a:rPr lang="en-US" sz="1200" b="1" dirty="0" smtClean="0"/>
              <a:t>Extended access switch</a:t>
            </a:r>
            <a:r>
              <a:rPr lang="en-US" sz="1200" dirty="0" smtClean="0"/>
              <a:t>: Huawei switches, which can be managed by </a:t>
            </a:r>
            <a:r>
              <a:rPr lang="en-US" sz="1200" dirty="0" err="1" smtClean="0"/>
              <a:t>iMaster</a:t>
            </a:r>
            <a:r>
              <a:rPr lang="en-US" sz="1200" dirty="0" smtClean="0"/>
              <a:t> NCE-Campus.</a:t>
            </a:r>
          </a:p>
          <a:p>
            <a:pPr lvl="2"/>
            <a:r>
              <a:rPr lang="en-US" sz="1200" b="1" dirty="0"/>
              <a:t>Terminal (PCs, phones, dumb terminals, and non-fabric extended access switches or APs): </a:t>
            </a:r>
            <a:r>
              <a:rPr lang="en-US" sz="1200" dirty="0" smtClean="0"/>
              <a:t>user terminals, switches and APs that cannot be managed by </a:t>
            </a:r>
            <a:r>
              <a:rPr lang="en-US" sz="1200" dirty="0" err="1" smtClean="0"/>
              <a:t>iMaster</a:t>
            </a:r>
            <a:r>
              <a:rPr lang="en-US" sz="1200" dirty="0" smtClean="0"/>
              <a:t> NCE-Campus, and switches that can be managed by </a:t>
            </a:r>
            <a:r>
              <a:rPr lang="en-US" sz="1200" dirty="0" err="1" smtClean="0"/>
              <a:t>iMaster</a:t>
            </a:r>
            <a:r>
              <a:rPr lang="en-US" sz="1200" dirty="0" smtClean="0"/>
              <a:t> NCE-Campus but do not support fabric extension.</a:t>
            </a:r>
            <a:endParaRPr lang="en-US" altLang="zh-CN" sz="1200" dirty="0" smtClean="0"/>
          </a:p>
          <a:p>
            <a:r>
              <a:rPr lang="en-US" sz="1600" dirty="0" smtClean="0"/>
              <a:t>Access management configuration for the fabric varies depending on the gateway solution.</a:t>
            </a:r>
            <a:endParaRPr lang="en-US" altLang="zh-CN" sz="1600" dirty="0"/>
          </a:p>
        </p:txBody>
      </p:sp>
      <p:sp>
        <p:nvSpPr>
          <p:cNvPr id="13" name="五边形 1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4" name="燕尾形 13"/>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6" name="燕尾形 15"/>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7" name="燕尾形 16"/>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000577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bwMode="gray">
          <a:xfrm>
            <a:off x="4679752" y="4105422"/>
            <a:ext cx="7008418" cy="1847953"/>
          </a:xfrm>
          <a:prstGeom prst="rect">
            <a:avLst/>
          </a:prstGeom>
          <a:ln w="12700">
            <a:solidFill>
              <a:schemeClr val="bg1">
                <a:lumMod val="85000"/>
              </a:schemeClr>
            </a:solidFill>
          </a:ln>
        </p:spPr>
      </p:pic>
      <p:pic>
        <p:nvPicPr>
          <p:cNvPr id="3" name="图片 2"/>
          <p:cNvPicPr>
            <a:picLocks noChangeAspect="1"/>
          </p:cNvPicPr>
          <p:nvPr/>
        </p:nvPicPr>
        <p:blipFill>
          <a:blip r:embed="rId4"/>
          <a:stretch>
            <a:fillRect/>
          </a:stretch>
        </p:blipFill>
        <p:spPr bwMode="gray">
          <a:xfrm>
            <a:off x="4691681" y="1737008"/>
            <a:ext cx="6996489" cy="2255321"/>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Configuring Fabric Access Management (1)</a:t>
            </a:r>
            <a:endParaRPr lang="en-US" altLang="zh-CN" dirty="0"/>
          </a:p>
        </p:txBody>
      </p:sp>
      <p:pic>
        <p:nvPicPr>
          <p:cNvPr id="34" name="图片 33" descr="PC.png">
            <a:extLst>
              <a:ext uri="{FF2B5EF4-FFF2-40B4-BE49-F238E27FC236}">
                <a16:creationId xmlns:lc="http://schemas.openxmlformats.org/drawingml/2006/lockedCanvas"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1193872" y="4790434"/>
            <a:ext cx="445506" cy="342149"/>
          </a:xfrm>
          <a:prstGeom prst="rect">
            <a:avLst/>
          </a:prstGeom>
        </p:spPr>
      </p:pic>
      <p:sp>
        <p:nvSpPr>
          <p:cNvPr id="35" name="圆角矩形 34"/>
          <p:cNvSpPr/>
          <p:nvPr/>
        </p:nvSpPr>
        <p:spPr bwMode="gray">
          <a:xfrm>
            <a:off x="569344" y="1948506"/>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Freeform 159"/>
          <p:cNvSpPr/>
          <p:nvPr/>
        </p:nvSpPr>
        <p:spPr bwMode="gray">
          <a:xfrm flipH="1">
            <a:off x="1102692" y="2301322"/>
            <a:ext cx="2555182" cy="14627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37" name="Straight Connector 166"/>
          <p:cNvCxnSpPr>
            <a:stCxn id="45" idx="2"/>
            <a:endCxn id="65" idx="0"/>
          </p:cNvCxnSpPr>
          <p:nvPr/>
        </p:nvCxnSpPr>
        <p:spPr bwMode="gray">
          <a:xfrm>
            <a:off x="1416626"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166"/>
          <p:cNvCxnSpPr>
            <a:stCxn id="46" idx="2"/>
            <a:endCxn id="70" idx="0"/>
          </p:cNvCxnSpPr>
          <p:nvPr/>
        </p:nvCxnSpPr>
        <p:spPr bwMode="gray">
          <a:xfrm>
            <a:off x="3354673"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167"/>
          <p:cNvCxnSpPr/>
          <p:nvPr/>
        </p:nvCxnSpPr>
        <p:spPr bwMode="gray">
          <a:xfrm flipH="1">
            <a:off x="1422843" y="252692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167"/>
          <p:cNvCxnSpPr/>
          <p:nvPr/>
        </p:nvCxnSpPr>
        <p:spPr bwMode="gray">
          <a:xfrm flipH="1" flipV="1">
            <a:off x="2391053" y="252445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文本框 89"/>
          <p:cNvSpPr txBox="1"/>
          <p:nvPr/>
        </p:nvSpPr>
        <p:spPr bwMode="gray">
          <a:xfrm>
            <a:off x="1527419" y="2327181"/>
            <a:ext cx="676788"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90"/>
          <p:cNvSpPr txBox="1"/>
          <p:nvPr/>
        </p:nvSpPr>
        <p:spPr bwMode="gray">
          <a:xfrm>
            <a:off x="568405" y="3253386"/>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b="1" dirty="0" smtClean="0">
                <a:latin typeface="Huawei Sans" panose="020C0503030203020204" pitchFamily="34" charset="0"/>
              </a:rPr>
              <a:t>Edge_1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91"/>
          <p:cNvSpPr txBox="1"/>
          <p:nvPr/>
        </p:nvSpPr>
        <p:spPr bwMode="gray">
          <a:xfrm>
            <a:off x="638937" y="4041150"/>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45" name="图片 44" descr="汇聚交换机.png"/>
          <p:cNvPicPr>
            <a:picLocks noChangeAspect="1"/>
          </p:cNvPicPr>
          <p:nvPr/>
        </p:nvPicPr>
        <p:blipFill>
          <a:blip r:embed="rId6" cstate="print"/>
          <a:stretch>
            <a:fillRect/>
          </a:stretch>
        </p:blipFill>
        <p:spPr bwMode="gray">
          <a:xfrm>
            <a:off x="1193485" y="3221020"/>
            <a:ext cx="446281" cy="365139"/>
          </a:xfrm>
          <a:prstGeom prst="rect">
            <a:avLst/>
          </a:prstGeom>
        </p:spPr>
      </p:pic>
      <p:pic>
        <p:nvPicPr>
          <p:cNvPr id="46" name="图片 45" descr="汇聚交换机.png"/>
          <p:cNvPicPr>
            <a:picLocks noChangeAspect="1"/>
          </p:cNvPicPr>
          <p:nvPr/>
        </p:nvPicPr>
        <p:blipFill>
          <a:blip r:embed="rId6" cstate="print"/>
          <a:stretch>
            <a:fillRect/>
          </a:stretch>
        </p:blipFill>
        <p:spPr bwMode="gray">
          <a:xfrm>
            <a:off x="3131532" y="3221020"/>
            <a:ext cx="446281" cy="365139"/>
          </a:xfrm>
          <a:prstGeom prst="rect">
            <a:avLst/>
          </a:prstGeom>
        </p:spPr>
      </p:pic>
      <p:sp>
        <p:nvSpPr>
          <p:cNvPr id="56" name="文本框 101"/>
          <p:cNvSpPr txBox="1"/>
          <p:nvPr/>
        </p:nvSpPr>
        <p:spPr bwMode="gray">
          <a:xfrm>
            <a:off x="2039185" y="322785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61" name="文本框 106"/>
          <p:cNvSpPr txBox="1"/>
          <p:nvPr/>
        </p:nvSpPr>
        <p:spPr bwMode="gray">
          <a:xfrm>
            <a:off x="3529408" y="3253386"/>
            <a:ext cx="684803"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文本框 107"/>
          <p:cNvSpPr txBox="1"/>
          <p:nvPr/>
        </p:nvSpPr>
        <p:spPr bwMode="gray">
          <a:xfrm>
            <a:off x="601819" y="2098675"/>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5" name="图片 64" descr="接入交换机.png"/>
          <p:cNvPicPr>
            <a:picLocks noChangeAspect="1"/>
          </p:cNvPicPr>
          <p:nvPr/>
        </p:nvPicPr>
        <p:blipFill>
          <a:blip r:embed="rId7" cstate="print"/>
          <a:stretch>
            <a:fillRect/>
          </a:stretch>
        </p:blipFill>
        <p:spPr bwMode="gray">
          <a:xfrm>
            <a:off x="1193485" y="3989436"/>
            <a:ext cx="446281" cy="365139"/>
          </a:xfrm>
          <a:prstGeom prst="rect">
            <a:avLst/>
          </a:prstGeom>
        </p:spPr>
      </p:pic>
      <p:pic>
        <p:nvPicPr>
          <p:cNvPr id="70" name="图片 69" descr="接入交换机.png"/>
          <p:cNvPicPr>
            <a:picLocks noChangeAspect="1"/>
          </p:cNvPicPr>
          <p:nvPr/>
        </p:nvPicPr>
        <p:blipFill>
          <a:blip r:embed="rId7" cstate="print"/>
          <a:stretch>
            <a:fillRect/>
          </a:stretch>
        </p:blipFill>
        <p:spPr bwMode="gray">
          <a:xfrm>
            <a:off x="3131532" y="3989436"/>
            <a:ext cx="446281" cy="365139"/>
          </a:xfrm>
          <a:prstGeom prst="rect">
            <a:avLst/>
          </a:prstGeom>
        </p:spPr>
      </p:pic>
      <p:pic>
        <p:nvPicPr>
          <p:cNvPr id="71" name="图片 70" descr="核心交换机.png"/>
          <p:cNvPicPr>
            <a:picLocks noChangeAspect="1"/>
          </p:cNvPicPr>
          <p:nvPr/>
        </p:nvPicPr>
        <p:blipFill>
          <a:blip r:embed="rId8" cstate="print"/>
          <a:stretch>
            <a:fillRect/>
          </a:stretch>
        </p:blipFill>
        <p:spPr bwMode="gray">
          <a:xfrm>
            <a:off x="2178685" y="2344358"/>
            <a:ext cx="446281" cy="365139"/>
          </a:xfrm>
          <a:prstGeom prst="rect">
            <a:avLst/>
          </a:prstGeom>
        </p:spPr>
      </p:pic>
      <p:pic>
        <p:nvPicPr>
          <p:cNvPr id="72" name="图片 7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554243" y="2109757"/>
            <a:ext cx="865097" cy="491769"/>
          </a:xfrm>
          <a:prstGeom prst="rect">
            <a:avLst/>
          </a:prstGeom>
        </p:spPr>
      </p:pic>
      <p:pic>
        <p:nvPicPr>
          <p:cNvPr id="73" name="图片 72" descr="AP.png"/>
          <p:cNvPicPr>
            <a:picLocks noChangeAspect="1"/>
          </p:cNvPicPr>
          <p:nvPr/>
        </p:nvPicPr>
        <p:blipFill>
          <a:blip r:embed="rId10" cstate="print"/>
          <a:stretch>
            <a:fillRect/>
          </a:stretch>
        </p:blipFill>
        <p:spPr bwMode="gray">
          <a:xfrm>
            <a:off x="3809525" y="4021121"/>
            <a:ext cx="368827" cy="301768"/>
          </a:xfrm>
          <a:prstGeom prst="rect">
            <a:avLst/>
          </a:prstGeom>
        </p:spPr>
      </p:pic>
      <p:cxnSp>
        <p:nvCxnSpPr>
          <p:cNvPr id="74" name="Straight Connector 166"/>
          <p:cNvCxnSpPr>
            <a:stCxn id="70" idx="3"/>
            <a:endCxn id="73" idx="1"/>
          </p:cNvCxnSpPr>
          <p:nvPr/>
        </p:nvCxnSpPr>
        <p:spPr bwMode="gray">
          <a:xfrm flipV="1">
            <a:off x="3577813" y="4172005"/>
            <a:ext cx="231712"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bwMode="gray">
          <a:xfrm flipV="1">
            <a:off x="3890431" y="4347655"/>
            <a:ext cx="225698" cy="191130"/>
            <a:chOff x="7440613" y="4868863"/>
            <a:chExt cx="1019175" cy="828675"/>
          </a:xfrm>
          <a:solidFill>
            <a:schemeClr val="bg1">
              <a:lumMod val="50000"/>
            </a:schemeClr>
          </a:solidFill>
        </p:grpSpPr>
        <p:sp>
          <p:nvSpPr>
            <p:cNvPr id="7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8" name="图片 77" descr="日志告警服务器-蓝.png"/>
          <p:cNvPicPr>
            <a:picLocks noChangeAspect="1"/>
          </p:cNvPicPr>
          <p:nvPr/>
        </p:nvPicPr>
        <p:blipFill>
          <a:blip r:embed="rId11" cstate="print"/>
          <a:stretch>
            <a:fillRect/>
          </a:stretch>
        </p:blipFill>
        <p:spPr bwMode="gray">
          <a:xfrm>
            <a:off x="3780310" y="4814587"/>
            <a:ext cx="445956" cy="278465"/>
          </a:xfrm>
          <a:prstGeom prst="rect">
            <a:avLst/>
          </a:prstGeom>
        </p:spPr>
      </p:pic>
      <p:sp>
        <p:nvSpPr>
          <p:cNvPr id="79" name="文本框 78"/>
          <p:cNvSpPr txBox="1"/>
          <p:nvPr/>
        </p:nvSpPr>
        <p:spPr bwMode="gray">
          <a:xfrm>
            <a:off x="4135695" y="4024003"/>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0" name="矩形 79"/>
          <p:cNvSpPr/>
          <p:nvPr/>
        </p:nvSpPr>
        <p:spPr bwMode="gray">
          <a:xfrm>
            <a:off x="2007910" y="5640131"/>
            <a:ext cx="2294703" cy="251711"/>
          </a:xfrm>
          <a:prstGeom prst="rect">
            <a:avLst/>
          </a:prstGeom>
        </p:spPr>
        <p:txBody>
          <a:bodyPr wrap="square" anchor="ctr">
            <a:noAutofit/>
          </a:bodyPr>
          <a:lstStyle/>
          <a:p>
            <a:pPr fontAlgn="ctr"/>
            <a:r>
              <a:rPr lang="en-US" sz="1200" dirty="0" smtClean="0">
                <a:latin typeface="Huawei Sans" panose="020C0503030203020204" pitchFamily="34" charset="0"/>
              </a:rPr>
              <a:t>Authentication control point</a:t>
            </a:r>
            <a:endParaRPr lang="en-US" altLang="zh-CN" sz="1200" dirty="0">
              <a:latin typeface="Huawei Sans" panose="020C0503030203020204" pitchFamily="34" charset="0"/>
            </a:endParaRPr>
          </a:p>
        </p:txBody>
      </p:sp>
      <p:sp>
        <p:nvSpPr>
          <p:cNvPr id="81" name="椭圆 80"/>
          <p:cNvSpPr/>
          <p:nvPr/>
        </p:nvSpPr>
        <p:spPr bwMode="gray">
          <a:xfrm>
            <a:off x="1567187" y="3357551"/>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83" name="椭圆 82"/>
          <p:cNvSpPr/>
          <p:nvPr/>
        </p:nvSpPr>
        <p:spPr bwMode="gray">
          <a:xfrm>
            <a:off x="1885221" y="5706719"/>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87" name="矩形 86"/>
          <p:cNvSpPr/>
          <p:nvPr/>
        </p:nvSpPr>
        <p:spPr bwMode="gray">
          <a:xfrm>
            <a:off x="4596076" y="994808"/>
            <a:ext cx="7153011"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access management on Edge_1 and activate authentication on the switch interface.</a:t>
            </a:r>
            <a:endParaRPr lang="en-US" altLang="zh-CN" sz="1600" dirty="0">
              <a:latin typeface="Huawei Sans" panose="020C0503030203020204" pitchFamily="34" charset="0"/>
            </a:endParaRPr>
          </a:p>
        </p:txBody>
      </p:sp>
      <p:cxnSp>
        <p:nvCxnSpPr>
          <p:cNvPr id="6" name="曲线连接符 5"/>
          <p:cNvCxnSpPr>
            <a:stCxn id="45" idx="3"/>
            <a:endCxn id="65" idx="3"/>
          </p:cNvCxnSpPr>
          <p:nvPr/>
        </p:nvCxnSpPr>
        <p:spPr bwMode="gray">
          <a:xfrm>
            <a:off x="1639766" y="3403590"/>
            <a:ext cx="12700" cy="768416"/>
          </a:xfrm>
          <a:prstGeom prst="curvedConnector3">
            <a:avLst>
              <a:gd name="adj1" fmla="val 1800000"/>
            </a:avLst>
          </a:prstGeom>
          <a:ln>
            <a:solidFill>
              <a:srgbClr val="ED6D00"/>
            </a:solidFill>
            <a:prstDash val="dash"/>
          </a:ln>
        </p:spPr>
        <p:style>
          <a:lnRef idx="1">
            <a:schemeClr val="accent1"/>
          </a:lnRef>
          <a:fillRef idx="0">
            <a:schemeClr val="accent1"/>
          </a:fillRef>
          <a:effectRef idx="0">
            <a:schemeClr val="accent1"/>
          </a:effectRef>
          <a:fontRef idx="minor">
            <a:schemeClr val="tx1"/>
          </a:fontRef>
        </p:style>
      </p:cxnSp>
      <p:sp>
        <p:nvSpPr>
          <p:cNvPr id="51" name="文本框 91"/>
          <p:cNvSpPr txBox="1"/>
          <p:nvPr/>
        </p:nvSpPr>
        <p:spPr bwMode="gray">
          <a:xfrm>
            <a:off x="1808266" y="3684430"/>
            <a:ext cx="1149578" cy="46166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D6D00"/>
                </a:solidFill>
                <a:latin typeface="Huawei Sans" panose="020C0503030203020204" pitchFamily="34" charset="0"/>
              </a:rPr>
              <a:t>Policy association</a:t>
            </a:r>
            <a:endParaRPr lang="en-US" altLang="zh-CN" sz="1200" dirty="0" smtClean="0">
              <a:solidFill>
                <a:srgbClr val="ED6D00"/>
              </a:solidFill>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2" name="曲线连接符 51"/>
          <p:cNvCxnSpPr>
            <a:stCxn id="46" idx="1"/>
            <a:endCxn id="70" idx="1"/>
          </p:cNvCxnSpPr>
          <p:nvPr/>
        </p:nvCxnSpPr>
        <p:spPr bwMode="gray">
          <a:xfrm rot="10800000" flipV="1">
            <a:off x="3131532" y="3403590"/>
            <a:ext cx="12700" cy="768416"/>
          </a:xfrm>
          <a:prstGeom prst="curvedConnector3">
            <a:avLst>
              <a:gd name="adj1" fmla="val 1800000"/>
            </a:avLst>
          </a:prstGeom>
          <a:ln>
            <a:solidFill>
              <a:srgbClr val="ED6D00"/>
            </a:solidFill>
            <a:prstDash val="dash"/>
          </a:ln>
        </p:spPr>
        <p:style>
          <a:lnRef idx="1">
            <a:schemeClr val="accent1"/>
          </a:lnRef>
          <a:fillRef idx="0">
            <a:schemeClr val="accent1"/>
          </a:fillRef>
          <a:effectRef idx="0">
            <a:schemeClr val="accent1"/>
          </a:effectRef>
          <a:fontRef idx="minor">
            <a:schemeClr val="tx1"/>
          </a:fontRef>
        </p:style>
      </p:cxnSp>
      <p:sp>
        <p:nvSpPr>
          <p:cNvPr id="57" name="椭圆 56"/>
          <p:cNvSpPr/>
          <p:nvPr/>
        </p:nvSpPr>
        <p:spPr bwMode="gray">
          <a:xfrm>
            <a:off x="3086766" y="3357551"/>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53" name="文本框 94"/>
          <p:cNvSpPr txBox="1"/>
          <p:nvPr/>
        </p:nvSpPr>
        <p:spPr bwMode="gray">
          <a:xfrm>
            <a:off x="2458524" y="4043252"/>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pic>
        <p:nvPicPr>
          <p:cNvPr id="58" name="图片 57" descr="PC.png">
            <a:extLst>
              <a:ext uri="{FF2B5EF4-FFF2-40B4-BE49-F238E27FC236}">
                <a16:creationId xmlns:lc="http://schemas.openxmlformats.org/drawingml/2006/lockedCanvas"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3131919" y="4790434"/>
            <a:ext cx="445506" cy="342149"/>
          </a:xfrm>
          <a:prstGeom prst="rect">
            <a:avLst/>
          </a:prstGeom>
        </p:spPr>
      </p:pic>
      <p:sp>
        <p:nvSpPr>
          <p:cNvPr id="64" name="矩形 63"/>
          <p:cNvSpPr/>
          <p:nvPr/>
        </p:nvSpPr>
        <p:spPr bwMode="gray">
          <a:xfrm>
            <a:off x="2007910" y="5882121"/>
            <a:ext cx="2671842" cy="251711"/>
          </a:xfrm>
          <a:prstGeom prst="rect">
            <a:avLst/>
          </a:prstGeom>
        </p:spPr>
        <p:txBody>
          <a:bodyPr wrap="square" anchor="ctr">
            <a:noAutofit/>
          </a:bodyPr>
          <a:lstStyle/>
          <a:p>
            <a:pPr fontAlgn="ctr"/>
            <a:r>
              <a:rPr lang="en-US" sz="1200" dirty="0" smtClean="0">
                <a:latin typeface="Huawei Sans" panose="020C0503030203020204" pitchFamily="34" charset="0"/>
              </a:rPr>
              <a:t>Authentication enforcement point</a:t>
            </a:r>
            <a:endParaRPr lang="en-US" altLang="zh-CN" sz="1200" dirty="0">
              <a:latin typeface="Huawei Sans" panose="020C0503030203020204" pitchFamily="34" charset="0"/>
            </a:endParaRPr>
          </a:p>
        </p:txBody>
      </p:sp>
      <p:sp>
        <p:nvSpPr>
          <p:cNvPr id="66" name="椭圆 65"/>
          <p:cNvSpPr/>
          <p:nvPr/>
        </p:nvSpPr>
        <p:spPr bwMode="gray">
          <a:xfrm>
            <a:off x="1885221" y="5977284"/>
            <a:ext cx="118533" cy="118533"/>
          </a:xfrm>
          <a:prstGeom prst="ellipse">
            <a:avLst/>
          </a:prstGeom>
          <a:solidFill>
            <a:srgbClr val="ED6D00"/>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cxnSp>
        <p:nvCxnSpPr>
          <p:cNvPr id="67" name="Straight Connector 166"/>
          <p:cNvCxnSpPr>
            <a:stCxn id="65" idx="2"/>
            <a:endCxn id="34" idx="0"/>
          </p:cNvCxnSpPr>
          <p:nvPr/>
        </p:nvCxnSpPr>
        <p:spPr bwMode="gray">
          <a:xfrm flipH="1">
            <a:off x="1416625" y="4354575"/>
            <a:ext cx="1" cy="4358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6"/>
          <p:cNvCxnSpPr>
            <a:stCxn id="70" idx="2"/>
            <a:endCxn id="58" idx="0"/>
          </p:cNvCxnSpPr>
          <p:nvPr/>
        </p:nvCxnSpPr>
        <p:spPr bwMode="gray">
          <a:xfrm flipH="1">
            <a:off x="3354672" y="4354575"/>
            <a:ext cx="1" cy="4358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bwMode="gray">
          <a:xfrm>
            <a:off x="1567187" y="4121691"/>
            <a:ext cx="118533" cy="118533"/>
          </a:xfrm>
          <a:prstGeom prst="ellipse">
            <a:avLst/>
          </a:prstGeom>
          <a:solidFill>
            <a:srgbClr val="ED6D00"/>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62" name="椭圆 61"/>
          <p:cNvSpPr/>
          <p:nvPr/>
        </p:nvSpPr>
        <p:spPr bwMode="gray">
          <a:xfrm>
            <a:off x="3086766" y="4121691"/>
            <a:ext cx="118533" cy="118533"/>
          </a:xfrm>
          <a:prstGeom prst="ellipse">
            <a:avLst/>
          </a:prstGeom>
          <a:solidFill>
            <a:srgbClr val="ED6D00"/>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cxnSp>
        <p:nvCxnSpPr>
          <p:cNvPr id="54" name="直接箭头连接符 53"/>
          <p:cNvCxnSpPr>
            <a:stCxn id="69" idx="1"/>
          </p:cNvCxnSpPr>
          <p:nvPr/>
        </p:nvCxnSpPr>
        <p:spPr bwMode="gray">
          <a:xfrm flipH="1">
            <a:off x="10150733" y="3981430"/>
            <a:ext cx="145792" cy="260081"/>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179"/>
          <p:cNvSpPr txBox="1"/>
          <p:nvPr/>
        </p:nvSpPr>
        <p:spPr bwMode="gray">
          <a:xfrm>
            <a:off x="10296525" y="3684430"/>
            <a:ext cx="1391645" cy="594000"/>
          </a:xfrm>
          <a:prstGeom prst="roundRect">
            <a:avLst>
              <a:gd name="adj" fmla="val 12806"/>
            </a:avLst>
          </a:prstGeom>
          <a:solidFill>
            <a:srgbClr val="30B5C5"/>
          </a:solidFill>
          <a:ln>
            <a:noFill/>
          </a:ln>
        </p:spPr>
        <p:txBody>
          <a:bodyPr wrap="square" lIns="0" tIns="72000" rIns="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Configure an authentication enforcement point.</a:t>
            </a:r>
            <a:endParaRPr lang="en-US" altLang="zh-CN" dirty="0">
              <a:latin typeface="Huawei Sans" panose="020C0503030203020204" pitchFamily="34" charset="0"/>
            </a:endParaRPr>
          </a:p>
        </p:txBody>
      </p:sp>
      <p:cxnSp>
        <p:nvCxnSpPr>
          <p:cNvPr id="82" name="直接箭头连接符 81"/>
          <p:cNvCxnSpPr>
            <a:stCxn id="84" idx="1"/>
          </p:cNvCxnSpPr>
          <p:nvPr/>
        </p:nvCxnSpPr>
        <p:spPr bwMode="gray">
          <a:xfrm flipH="1">
            <a:off x="10150732" y="1711671"/>
            <a:ext cx="252256" cy="153583"/>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84" name="TextBox 179"/>
          <p:cNvSpPr txBox="1"/>
          <p:nvPr/>
        </p:nvSpPr>
        <p:spPr bwMode="gray">
          <a:xfrm>
            <a:off x="10402988" y="1414671"/>
            <a:ext cx="1285182" cy="594000"/>
          </a:xfrm>
          <a:prstGeom prst="roundRect">
            <a:avLst>
              <a:gd name="adj" fmla="val 12806"/>
            </a:avLst>
          </a:prstGeom>
          <a:solidFill>
            <a:srgbClr val="30B5C5"/>
          </a:solidFill>
          <a:ln>
            <a:noFill/>
          </a:ln>
        </p:spPr>
        <p:txBody>
          <a:bodyPr wrap="square" lIns="0" tIns="72000" rIns="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Configure an authentication control point.</a:t>
            </a:r>
            <a:endParaRPr lang="en-US" altLang="zh-CN" dirty="0">
              <a:latin typeface="Huawei Sans" panose="020C0503030203020204" pitchFamily="34" charset="0"/>
            </a:endParaRPr>
          </a:p>
        </p:txBody>
      </p:sp>
      <p:sp>
        <p:nvSpPr>
          <p:cNvPr id="59" name="五边形 58"/>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85" name="燕尾形 84"/>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86" name="燕尾形 85"/>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88" name="燕尾形 87"/>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96" name="燕尾形 95"/>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97" name="燕尾形 96"/>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98" name="燕尾形 97"/>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1010507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bwMode="gray">
          <a:xfrm>
            <a:off x="4684365" y="4119806"/>
            <a:ext cx="7003806" cy="1831411"/>
          </a:xfrm>
          <a:prstGeom prst="rect">
            <a:avLst/>
          </a:prstGeom>
          <a:ln w="12700">
            <a:solidFill>
              <a:schemeClr val="bg1">
                <a:lumMod val="85000"/>
              </a:schemeClr>
            </a:solidFill>
          </a:ln>
        </p:spPr>
      </p:pic>
      <p:pic>
        <p:nvPicPr>
          <p:cNvPr id="2" name="图片 1"/>
          <p:cNvPicPr>
            <a:picLocks noChangeAspect="1"/>
          </p:cNvPicPr>
          <p:nvPr/>
        </p:nvPicPr>
        <p:blipFill>
          <a:blip r:embed="rId4"/>
          <a:stretch>
            <a:fillRect/>
          </a:stretch>
        </p:blipFill>
        <p:spPr bwMode="gray">
          <a:xfrm>
            <a:off x="4676317" y="1743815"/>
            <a:ext cx="7011853" cy="2241337"/>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Configuring Fabric Access Management (2)</a:t>
            </a:r>
            <a:endParaRPr lang="en-US" altLang="zh-CN" dirty="0"/>
          </a:p>
        </p:txBody>
      </p:sp>
      <p:sp>
        <p:nvSpPr>
          <p:cNvPr id="87" name="矩形 86"/>
          <p:cNvSpPr/>
          <p:nvPr/>
        </p:nvSpPr>
        <p:spPr bwMode="gray">
          <a:xfrm>
            <a:off x="4596076" y="998210"/>
            <a:ext cx="7153011"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access management on Edge_2 and activate authentication on the switch interface.</a:t>
            </a:r>
            <a:endParaRPr lang="en-US" altLang="zh-CN" sz="1600" dirty="0">
              <a:latin typeface="Huawei Sans" panose="020C0503030203020204" pitchFamily="34" charset="0"/>
            </a:endParaRPr>
          </a:p>
        </p:txBody>
      </p:sp>
      <p:cxnSp>
        <p:nvCxnSpPr>
          <p:cNvPr id="129" name="直接箭头连接符 128"/>
          <p:cNvCxnSpPr>
            <a:stCxn id="130" idx="1"/>
          </p:cNvCxnSpPr>
          <p:nvPr/>
        </p:nvCxnSpPr>
        <p:spPr bwMode="gray">
          <a:xfrm flipH="1">
            <a:off x="10150732" y="1716203"/>
            <a:ext cx="252256" cy="149051"/>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30" name="TextBox 179"/>
          <p:cNvSpPr txBox="1"/>
          <p:nvPr/>
        </p:nvSpPr>
        <p:spPr bwMode="gray">
          <a:xfrm>
            <a:off x="10402988" y="1419203"/>
            <a:ext cx="1285182" cy="59400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Configure an authentication control point.</a:t>
            </a:r>
            <a:endParaRPr lang="en-US" altLang="zh-CN" dirty="0">
              <a:latin typeface="Huawei Sans" panose="020C0503030203020204" pitchFamily="34" charset="0"/>
            </a:endParaRPr>
          </a:p>
        </p:txBody>
      </p:sp>
      <p:pic>
        <p:nvPicPr>
          <p:cNvPr id="131" name="图片 130" descr="PC.png">
            <a:extLst>
              <a:ext uri="{FF2B5EF4-FFF2-40B4-BE49-F238E27FC236}">
                <a16:creationId xmlns:lc="http://schemas.openxmlformats.org/drawingml/2006/lockedCanvas"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1193872" y="4790434"/>
            <a:ext cx="445506" cy="342149"/>
          </a:xfrm>
          <a:prstGeom prst="rect">
            <a:avLst/>
          </a:prstGeom>
        </p:spPr>
      </p:pic>
      <p:sp>
        <p:nvSpPr>
          <p:cNvPr id="132" name="圆角矩形 131"/>
          <p:cNvSpPr/>
          <p:nvPr/>
        </p:nvSpPr>
        <p:spPr bwMode="gray">
          <a:xfrm>
            <a:off x="569344" y="1948506"/>
            <a:ext cx="3948649" cy="262887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3" name="Freeform 159"/>
          <p:cNvSpPr/>
          <p:nvPr/>
        </p:nvSpPr>
        <p:spPr bwMode="gray">
          <a:xfrm flipH="1">
            <a:off x="1102692" y="2301322"/>
            <a:ext cx="2555182" cy="14627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134" name="Straight Connector 166"/>
          <p:cNvCxnSpPr>
            <a:stCxn id="141" idx="2"/>
            <a:endCxn id="146" idx="0"/>
          </p:cNvCxnSpPr>
          <p:nvPr/>
        </p:nvCxnSpPr>
        <p:spPr bwMode="gray">
          <a:xfrm>
            <a:off x="1416626"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66"/>
          <p:cNvCxnSpPr>
            <a:stCxn id="142" idx="2"/>
            <a:endCxn id="147" idx="0"/>
          </p:cNvCxnSpPr>
          <p:nvPr/>
        </p:nvCxnSpPr>
        <p:spPr bwMode="gray">
          <a:xfrm>
            <a:off x="3354673" y="3586159"/>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67"/>
          <p:cNvCxnSpPr/>
          <p:nvPr/>
        </p:nvCxnSpPr>
        <p:spPr bwMode="gray">
          <a:xfrm flipH="1">
            <a:off x="1422843" y="2526927"/>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37" name="Straight Connector 167"/>
          <p:cNvCxnSpPr/>
          <p:nvPr/>
        </p:nvCxnSpPr>
        <p:spPr bwMode="gray">
          <a:xfrm flipH="1" flipV="1">
            <a:off x="2391053" y="2524450"/>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38" name="文本框 89"/>
          <p:cNvSpPr txBox="1"/>
          <p:nvPr/>
        </p:nvSpPr>
        <p:spPr bwMode="gray">
          <a:xfrm>
            <a:off x="1527419" y="2327181"/>
            <a:ext cx="676788"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latin typeface="Huawei Sans" panose="020C0503030203020204" pitchFamily="34" charset="0"/>
              </a:rPr>
              <a:t>Border</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9" name="文本框 90"/>
          <p:cNvSpPr txBox="1"/>
          <p:nvPr/>
        </p:nvSpPr>
        <p:spPr bwMode="gray">
          <a:xfrm>
            <a:off x="568405" y="3253386"/>
            <a:ext cx="702436"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b="1" dirty="0" smtClean="0">
                <a:latin typeface="Huawei Sans" panose="020C0503030203020204" pitchFamily="34" charset="0"/>
              </a:rPr>
              <a:t>Edge_1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0" name="文本框 91"/>
          <p:cNvSpPr txBox="1"/>
          <p:nvPr/>
        </p:nvSpPr>
        <p:spPr bwMode="gray">
          <a:xfrm>
            <a:off x="638937" y="4041150"/>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ACC_1</a:t>
            </a:r>
            <a:endParaRPr lang="en-US" sz="1200" dirty="0">
              <a:latin typeface="Huawei Sans" panose="020C0503030203020204" pitchFamily="34" charset="0"/>
            </a:endParaRPr>
          </a:p>
        </p:txBody>
      </p:sp>
      <p:pic>
        <p:nvPicPr>
          <p:cNvPr id="141" name="图片 140" descr="汇聚交换机.png"/>
          <p:cNvPicPr>
            <a:picLocks noChangeAspect="1"/>
          </p:cNvPicPr>
          <p:nvPr/>
        </p:nvPicPr>
        <p:blipFill>
          <a:blip r:embed="rId6" cstate="print"/>
          <a:stretch>
            <a:fillRect/>
          </a:stretch>
        </p:blipFill>
        <p:spPr bwMode="gray">
          <a:xfrm>
            <a:off x="1193485" y="3221020"/>
            <a:ext cx="446281" cy="365139"/>
          </a:xfrm>
          <a:prstGeom prst="rect">
            <a:avLst/>
          </a:prstGeom>
        </p:spPr>
      </p:pic>
      <p:pic>
        <p:nvPicPr>
          <p:cNvPr id="142" name="图片 141" descr="汇聚交换机.png"/>
          <p:cNvPicPr>
            <a:picLocks noChangeAspect="1"/>
          </p:cNvPicPr>
          <p:nvPr/>
        </p:nvPicPr>
        <p:blipFill>
          <a:blip r:embed="rId6" cstate="print"/>
          <a:stretch>
            <a:fillRect/>
          </a:stretch>
        </p:blipFill>
        <p:spPr bwMode="gray">
          <a:xfrm>
            <a:off x="3131532" y="3221020"/>
            <a:ext cx="446281" cy="365139"/>
          </a:xfrm>
          <a:prstGeom prst="rect">
            <a:avLst/>
          </a:prstGeom>
        </p:spPr>
      </p:pic>
      <p:sp>
        <p:nvSpPr>
          <p:cNvPr id="143" name="文本框 101"/>
          <p:cNvSpPr txBox="1"/>
          <p:nvPr/>
        </p:nvSpPr>
        <p:spPr bwMode="gray">
          <a:xfrm>
            <a:off x="2039185" y="3227850"/>
            <a:ext cx="67678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sp>
        <p:nvSpPr>
          <p:cNvPr id="144" name="文本框 106"/>
          <p:cNvSpPr txBox="1"/>
          <p:nvPr/>
        </p:nvSpPr>
        <p:spPr bwMode="gray">
          <a:xfrm>
            <a:off x="3529408" y="3253386"/>
            <a:ext cx="684803"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5" name="文本框 107"/>
          <p:cNvSpPr txBox="1"/>
          <p:nvPr/>
        </p:nvSpPr>
        <p:spPr bwMode="gray">
          <a:xfrm>
            <a:off x="601819" y="2098675"/>
            <a:ext cx="46839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46" name="图片 145" descr="接入交换机.png"/>
          <p:cNvPicPr>
            <a:picLocks noChangeAspect="1"/>
          </p:cNvPicPr>
          <p:nvPr/>
        </p:nvPicPr>
        <p:blipFill>
          <a:blip r:embed="rId7" cstate="print"/>
          <a:stretch>
            <a:fillRect/>
          </a:stretch>
        </p:blipFill>
        <p:spPr bwMode="gray">
          <a:xfrm>
            <a:off x="1193485" y="3989436"/>
            <a:ext cx="446281" cy="365139"/>
          </a:xfrm>
          <a:prstGeom prst="rect">
            <a:avLst/>
          </a:prstGeom>
        </p:spPr>
      </p:pic>
      <p:pic>
        <p:nvPicPr>
          <p:cNvPr id="147" name="图片 146" descr="接入交换机.png"/>
          <p:cNvPicPr>
            <a:picLocks noChangeAspect="1"/>
          </p:cNvPicPr>
          <p:nvPr/>
        </p:nvPicPr>
        <p:blipFill>
          <a:blip r:embed="rId7" cstate="print"/>
          <a:stretch>
            <a:fillRect/>
          </a:stretch>
        </p:blipFill>
        <p:spPr bwMode="gray">
          <a:xfrm>
            <a:off x="3131532" y="3989436"/>
            <a:ext cx="446281" cy="365139"/>
          </a:xfrm>
          <a:prstGeom prst="rect">
            <a:avLst/>
          </a:prstGeom>
        </p:spPr>
      </p:pic>
      <p:pic>
        <p:nvPicPr>
          <p:cNvPr id="148" name="图片 147" descr="核心交换机.png"/>
          <p:cNvPicPr>
            <a:picLocks noChangeAspect="1"/>
          </p:cNvPicPr>
          <p:nvPr/>
        </p:nvPicPr>
        <p:blipFill>
          <a:blip r:embed="rId8" cstate="print"/>
          <a:stretch>
            <a:fillRect/>
          </a:stretch>
        </p:blipFill>
        <p:spPr bwMode="gray">
          <a:xfrm>
            <a:off x="2178685" y="2344358"/>
            <a:ext cx="446281" cy="365139"/>
          </a:xfrm>
          <a:prstGeom prst="rect">
            <a:avLst/>
          </a:prstGeom>
        </p:spPr>
      </p:pic>
      <p:pic>
        <p:nvPicPr>
          <p:cNvPr id="149" name="图片 14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554243" y="2109757"/>
            <a:ext cx="865097" cy="491769"/>
          </a:xfrm>
          <a:prstGeom prst="rect">
            <a:avLst/>
          </a:prstGeom>
        </p:spPr>
      </p:pic>
      <p:pic>
        <p:nvPicPr>
          <p:cNvPr id="150" name="图片 149" descr="AP.png"/>
          <p:cNvPicPr>
            <a:picLocks noChangeAspect="1"/>
          </p:cNvPicPr>
          <p:nvPr/>
        </p:nvPicPr>
        <p:blipFill>
          <a:blip r:embed="rId10" cstate="print"/>
          <a:stretch>
            <a:fillRect/>
          </a:stretch>
        </p:blipFill>
        <p:spPr bwMode="gray">
          <a:xfrm>
            <a:off x="3809525" y="4021121"/>
            <a:ext cx="368827" cy="301768"/>
          </a:xfrm>
          <a:prstGeom prst="rect">
            <a:avLst/>
          </a:prstGeom>
        </p:spPr>
      </p:pic>
      <p:cxnSp>
        <p:nvCxnSpPr>
          <p:cNvPr id="151" name="Straight Connector 166"/>
          <p:cNvCxnSpPr>
            <a:stCxn id="147" idx="3"/>
            <a:endCxn id="150" idx="1"/>
          </p:cNvCxnSpPr>
          <p:nvPr/>
        </p:nvCxnSpPr>
        <p:spPr bwMode="gray">
          <a:xfrm flipV="1">
            <a:off x="3577813" y="4172005"/>
            <a:ext cx="231712"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bwMode="gray">
          <a:xfrm flipV="1">
            <a:off x="3890431" y="4347655"/>
            <a:ext cx="225698" cy="191130"/>
            <a:chOff x="7440613" y="4868863"/>
            <a:chExt cx="1019175" cy="828675"/>
          </a:xfrm>
          <a:solidFill>
            <a:schemeClr val="bg1">
              <a:lumMod val="50000"/>
            </a:schemeClr>
          </a:solidFill>
        </p:grpSpPr>
        <p:sp>
          <p:nvSpPr>
            <p:cNvPr id="15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5" name="图片 154" descr="日志告警服务器-蓝.png"/>
          <p:cNvPicPr>
            <a:picLocks noChangeAspect="1"/>
          </p:cNvPicPr>
          <p:nvPr/>
        </p:nvPicPr>
        <p:blipFill>
          <a:blip r:embed="rId11" cstate="print"/>
          <a:stretch>
            <a:fillRect/>
          </a:stretch>
        </p:blipFill>
        <p:spPr bwMode="gray">
          <a:xfrm>
            <a:off x="3780310" y="4814587"/>
            <a:ext cx="445956" cy="278465"/>
          </a:xfrm>
          <a:prstGeom prst="rect">
            <a:avLst/>
          </a:prstGeom>
        </p:spPr>
      </p:pic>
      <p:sp>
        <p:nvSpPr>
          <p:cNvPr id="156" name="文本框 155"/>
          <p:cNvSpPr txBox="1"/>
          <p:nvPr/>
        </p:nvSpPr>
        <p:spPr bwMode="gray">
          <a:xfrm>
            <a:off x="4135695" y="4024003"/>
            <a:ext cx="460382"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AP1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8" name="椭圆 157"/>
          <p:cNvSpPr/>
          <p:nvPr/>
        </p:nvSpPr>
        <p:spPr bwMode="gray">
          <a:xfrm>
            <a:off x="1567187" y="3357551"/>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cxnSp>
        <p:nvCxnSpPr>
          <p:cNvPr id="160" name="曲线连接符 159"/>
          <p:cNvCxnSpPr>
            <a:stCxn id="141" idx="3"/>
            <a:endCxn id="146" idx="3"/>
          </p:cNvCxnSpPr>
          <p:nvPr/>
        </p:nvCxnSpPr>
        <p:spPr bwMode="gray">
          <a:xfrm>
            <a:off x="1639766" y="3403590"/>
            <a:ext cx="12700" cy="768416"/>
          </a:xfrm>
          <a:prstGeom prst="curvedConnector3">
            <a:avLst>
              <a:gd name="adj1" fmla="val 1800000"/>
            </a:avLst>
          </a:prstGeom>
          <a:ln>
            <a:solidFill>
              <a:srgbClr val="ED6D00"/>
            </a:solidFill>
            <a:prstDash val="dash"/>
          </a:ln>
        </p:spPr>
        <p:style>
          <a:lnRef idx="1">
            <a:schemeClr val="accent1"/>
          </a:lnRef>
          <a:fillRef idx="0">
            <a:schemeClr val="accent1"/>
          </a:fillRef>
          <a:effectRef idx="0">
            <a:schemeClr val="accent1"/>
          </a:effectRef>
          <a:fontRef idx="minor">
            <a:schemeClr val="tx1"/>
          </a:fontRef>
        </p:style>
      </p:cxnSp>
      <p:cxnSp>
        <p:nvCxnSpPr>
          <p:cNvPr id="162" name="曲线连接符 161"/>
          <p:cNvCxnSpPr>
            <a:stCxn id="142" idx="1"/>
            <a:endCxn id="147" idx="1"/>
          </p:cNvCxnSpPr>
          <p:nvPr/>
        </p:nvCxnSpPr>
        <p:spPr bwMode="gray">
          <a:xfrm rot="10800000" flipV="1">
            <a:off x="3131532" y="3403590"/>
            <a:ext cx="12700" cy="768416"/>
          </a:xfrm>
          <a:prstGeom prst="curvedConnector3">
            <a:avLst>
              <a:gd name="adj1" fmla="val 1800000"/>
            </a:avLst>
          </a:prstGeom>
          <a:ln>
            <a:solidFill>
              <a:srgbClr val="ED6D00"/>
            </a:solidFill>
            <a:prstDash val="dash"/>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bwMode="gray">
          <a:xfrm>
            <a:off x="3086766" y="3357551"/>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164" name="文本框 94"/>
          <p:cNvSpPr txBox="1"/>
          <p:nvPr/>
        </p:nvSpPr>
        <p:spPr bwMode="gray">
          <a:xfrm>
            <a:off x="2458524" y="4043252"/>
            <a:ext cx="631904"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pic>
        <p:nvPicPr>
          <p:cNvPr id="165" name="图片 164" descr="PC.png">
            <a:extLst>
              <a:ext uri="{FF2B5EF4-FFF2-40B4-BE49-F238E27FC236}">
                <a16:creationId xmlns:lc="http://schemas.openxmlformats.org/drawingml/2006/lockedCanvas"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3131919" y="4790434"/>
            <a:ext cx="445506" cy="342149"/>
          </a:xfrm>
          <a:prstGeom prst="rect">
            <a:avLst/>
          </a:prstGeom>
        </p:spPr>
      </p:pic>
      <p:cxnSp>
        <p:nvCxnSpPr>
          <p:cNvPr id="168" name="Straight Connector 166"/>
          <p:cNvCxnSpPr>
            <a:stCxn id="146" idx="2"/>
            <a:endCxn id="131" idx="0"/>
          </p:cNvCxnSpPr>
          <p:nvPr/>
        </p:nvCxnSpPr>
        <p:spPr bwMode="gray">
          <a:xfrm flipH="1">
            <a:off x="1416625" y="4354575"/>
            <a:ext cx="1" cy="4358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6"/>
          <p:cNvCxnSpPr>
            <a:stCxn id="147" idx="2"/>
            <a:endCxn id="165" idx="0"/>
          </p:cNvCxnSpPr>
          <p:nvPr/>
        </p:nvCxnSpPr>
        <p:spPr bwMode="gray">
          <a:xfrm flipH="1">
            <a:off x="3354672" y="4354575"/>
            <a:ext cx="1" cy="4358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bwMode="gray">
          <a:xfrm>
            <a:off x="1567187" y="4121691"/>
            <a:ext cx="118533" cy="118533"/>
          </a:xfrm>
          <a:prstGeom prst="ellipse">
            <a:avLst/>
          </a:prstGeom>
          <a:solidFill>
            <a:srgbClr val="ED6D00"/>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171" name="椭圆 170"/>
          <p:cNvSpPr/>
          <p:nvPr/>
        </p:nvSpPr>
        <p:spPr bwMode="gray">
          <a:xfrm>
            <a:off x="3086766" y="4121691"/>
            <a:ext cx="118533" cy="118533"/>
          </a:xfrm>
          <a:prstGeom prst="ellipse">
            <a:avLst/>
          </a:prstGeom>
          <a:solidFill>
            <a:srgbClr val="ED6D00"/>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69" name="TextBox 179"/>
          <p:cNvSpPr txBox="1"/>
          <p:nvPr/>
        </p:nvSpPr>
        <p:spPr bwMode="gray">
          <a:xfrm>
            <a:off x="10296525" y="3684430"/>
            <a:ext cx="1391645" cy="594000"/>
          </a:xfrm>
          <a:prstGeom prst="roundRect">
            <a:avLst>
              <a:gd name="adj" fmla="val 12806"/>
            </a:avLst>
          </a:prstGeom>
          <a:solidFill>
            <a:srgbClr val="30B5C5"/>
          </a:solidFill>
          <a:ln>
            <a:noFill/>
          </a:ln>
        </p:spPr>
        <p:txBody>
          <a:bodyPr wrap="square" lIns="0" tIns="72000" rIns="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altLang="zh-CN" dirty="0">
                <a:latin typeface="Huawei Sans" panose="020C0503030203020204" pitchFamily="34" charset="0"/>
              </a:rPr>
              <a:t>Configure an authentication enforcement point.</a:t>
            </a:r>
          </a:p>
        </p:txBody>
      </p:sp>
      <p:cxnSp>
        <p:nvCxnSpPr>
          <p:cNvPr id="70" name="直接箭头连接符 69"/>
          <p:cNvCxnSpPr/>
          <p:nvPr/>
        </p:nvCxnSpPr>
        <p:spPr bwMode="gray">
          <a:xfrm flipH="1">
            <a:off x="10150733" y="3981430"/>
            <a:ext cx="145792" cy="260081"/>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7"/>
          <p:cNvSpPr/>
          <p:nvPr/>
        </p:nvSpPr>
        <p:spPr bwMode="gray">
          <a:xfrm>
            <a:off x="2007910" y="5640131"/>
            <a:ext cx="2294703" cy="251711"/>
          </a:xfrm>
          <a:prstGeom prst="rect">
            <a:avLst/>
          </a:prstGeom>
        </p:spPr>
        <p:txBody>
          <a:bodyPr wrap="square" anchor="ctr">
            <a:noAutofit/>
          </a:bodyPr>
          <a:lstStyle/>
          <a:p>
            <a:pPr fontAlgn="ctr"/>
            <a:r>
              <a:rPr lang="en-US" sz="1200" dirty="0" smtClean="0">
                <a:latin typeface="Huawei Sans" panose="020C0503030203020204" pitchFamily="34" charset="0"/>
              </a:rPr>
              <a:t>Authentication control point</a:t>
            </a:r>
            <a:endParaRPr lang="en-US" altLang="zh-CN" sz="1200" dirty="0">
              <a:latin typeface="Huawei Sans" panose="020C0503030203020204" pitchFamily="34" charset="0"/>
            </a:endParaRPr>
          </a:p>
        </p:txBody>
      </p:sp>
      <p:sp>
        <p:nvSpPr>
          <p:cNvPr id="59" name="椭圆 58"/>
          <p:cNvSpPr/>
          <p:nvPr/>
        </p:nvSpPr>
        <p:spPr bwMode="gray">
          <a:xfrm>
            <a:off x="1885221" y="5706719"/>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60" name="文本框 91"/>
          <p:cNvSpPr txBox="1"/>
          <p:nvPr/>
        </p:nvSpPr>
        <p:spPr bwMode="gray">
          <a:xfrm>
            <a:off x="1808266" y="3684430"/>
            <a:ext cx="1149578" cy="46166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D6D00"/>
                </a:solidFill>
                <a:latin typeface="Huawei Sans" panose="020C0503030203020204" pitchFamily="34" charset="0"/>
              </a:rPr>
              <a:t>Policy association</a:t>
            </a:r>
            <a:endParaRPr lang="en-US" altLang="zh-CN" sz="1200" dirty="0" smtClean="0">
              <a:solidFill>
                <a:srgbClr val="ED6D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 name="矩形 60"/>
          <p:cNvSpPr/>
          <p:nvPr/>
        </p:nvSpPr>
        <p:spPr bwMode="gray">
          <a:xfrm>
            <a:off x="2007910" y="5882121"/>
            <a:ext cx="2671842" cy="251711"/>
          </a:xfrm>
          <a:prstGeom prst="rect">
            <a:avLst/>
          </a:prstGeom>
        </p:spPr>
        <p:txBody>
          <a:bodyPr wrap="square" anchor="ctr">
            <a:noAutofit/>
          </a:bodyPr>
          <a:lstStyle/>
          <a:p>
            <a:pPr fontAlgn="ctr"/>
            <a:r>
              <a:rPr lang="en-US" sz="1200" dirty="0" smtClean="0">
                <a:latin typeface="Huawei Sans" panose="020C0503030203020204" pitchFamily="34" charset="0"/>
              </a:rPr>
              <a:t>Authentication enforcement point</a:t>
            </a:r>
            <a:endParaRPr lang="en-US" altLang="zh-CN" sz="1200" dirty="0">
              <a:latin typeface="Huawei Sans" panose="020C0503030203020204" pitchFamily="34" charset="0"/>
            </a:endParaRPr>
          </a:p>
        </p:txBody>
      </p:sp>
      <p:sp>
        <p:nvSpPr>
          <p:cNvPr id="71" name="椭圆 70"/>
          <p:cNvSpPr/>
          <p:nvPr/>
        </p:nvSpPr>
        <p:spPr bwMode="gray">
          <a:xfrm>
            <a:off x="1885221" y="5977284"/>
            <a:ext cx="118533" cy="118533"/>
          </a:xfrm>
          <a:prstGeom prst="ellipse">
            <a:avLst/>
          </a:prstGeom>
          <a:solidFill>
            <a:srgbClr val="ED6D00"/>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72" name="五边形 7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73" name="燕尾形 72"/>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74" name="燕尾形 73"/>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75" name="燕尾形 74"/>
          <p:cNvSpPr/>
          <p:nvPr/>
        </p:nvSpPr>
        <p:spPr bwMode="gray">
          <a:xfrm>
            <a:off x="7636038" y="57117"/>
            <a:ext cx="106644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Fabric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6" name="燕尾形 75"/>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77" name="燕尾形 76"/>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78" name="燕尾形 77"/>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006836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Logical Network</a:t>
            </a:r>
            <a:endParaRPr lang="en-US" altLang="zh-CN" dirty="0"/>
          </a:p>
        </p:txBody>
      </p:sp>
      <p:sp>
        <p:nvSpPr>
          <p:cNvPr id="3" name="文本占位符 2"/>
          <p:cNvSpPr>
            <a:spLocks noGrp="1"/>
          </p:cNvSpPr>
          <p:nvPr>
            <p:ph type="body" sz="quarter" idx="10"/>
          </p:nvPr>
        </p:nvSpPr>
        <p:spPr bwMode="gray">
          <a:xfrm>
            <a:off x="455612" y="1052514"/>
            <a:ext cx="11293476" cy="1162146"/>
          </a:xfrm>
        </p:spPr>
        <p:txBody>
          <a:bodyPr/>
          <a:lstStyle/>
          <a:p>
            <a:r>
              <a:rPr lang="en-US" sz="1600" dirty="0" smtClean="0"/>
              <a:t>After a fabric is created, you can select network resources in the fabric to create virtual network instances.</a:t>
            </a:r>
            <a:endParaRPr lang="en-US" altLang="zh-CN" sz="1600" dirty="0" smtClean="0"/>
          </a:p>
          <a:p>
            <a:r>
              <a:rPr lang="en-US" sz="1600" dirty="0" smtClean="0"/>
              <a:t>To enable access users in different virtual networks to communicate with each other, you need to configure virtual network interworking.</a:t>
            </a:r>
          </a:p>
          <a:p>
            <a:endParaRPr lang="en-US" altLang="zh-CN" sz="1600" dirty="0"/>
          </a:p>
        </p:txBody>
      </p:sp>
      <p:sp>
        <p:nvSpPr>
          <p:cNvPr id="19" name="圆角矩形 18"/>
          <p:cNvSpPr/>
          <p:nvPr/>
        </p:nvSpPr>
        <p:spPr bwMode="gray">
          <a:xfrm>
            <a:off x="1352875" y="3065318"/>
            <a:ext cx="3990111" cy="312067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Freeform 159"/>
          <p:cNvSpPr/>
          <p:nvPr/>
        </p:nvSpPr>
        <p:spPr bwMode="gray">
          <a:xfrm flipH="1">
            <a:off x="1854032" y="3397884"/>
            <a:ext cx="2670047" cy="15284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21" name="Straight Connector 166"/>
          <p:cNvCxnSpPr>
            <a:stCxn id="39" idx="2"/>
            <a:endCxn id="23" idx="0"/>
          </p:cNvCxnSpPr>
          <p:nvPr/>
        </p:nvCxnSpPr>
        <p:spPr bwMode="gray">
          <a:xfrm>
            <a:off x="2205664" y="468272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6"/>
          <p:cNvCxnSpPr>
            <a:stCxn id="40" idx="2"/>
            <a:endCxn id="24" idx="0"/>
          </p:cNvCxnSpPr>
          <p:nvPr/>
        </p:nvCxnSpPr>
        <p:spPr bwMode="gray">
          <a:xfrm>
            <a:off x="4136465" y="4682721"/>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图片 76" descr="接入交换机.png"/>
          <p:cNvPicPr>
            <a:picLocks noChangeAspect="1"/>
          </p:cNvPicPr>
          <p:nvPr/>
        </p:nvPicPr>
        <p:blipFill>
          <a:blip r:embed="rId3" cstate="print"/>
          <a:stretch>
            <a:fillRect/>
          </a:stretch>
        </p:blipFill>
        <p:spPr bwMode="gray">
          <a:xfrm>
            <a:off x="1982523" y="5085998"/>
            <a:ext cx="446281" cy="365139"/>
          </a:xfrm>
          <a:prstGeom prst="rect">
            <a:avLst/>
          </a:prstGeom>
        </p:spPr>
      </p:pic>
      <p:pic>
        <p:nvPicPr>
          <p:cNvPr id="24" name="图片 23" descr="接入交换机.png"/>
          <p:cNvPicPr>
            <a:picLocks noChangeAspect="1"/>
          </p:cNvPicPr>
          <p:nvPr/>
        </p:nvPicPr>
        <p:blipFill>
          <a:blip r:embed="rId3" cstate="print"/>
          <a:stretch>
            <a:fillRect/>
          </a:stretch>
        </p:blipFill>
        <p:spPr bwMode="gray">
          <a:xfrm>
            <a:off x="3913324" y="5085998"/>
            <a:ext cx="446281" cy="365139"/>
          </a:xfrm>
          <a:prstGeom prst="rect">
            <a:avLst/>
          </a:prstGeom>
        </p:spPr>
      </p:pic>
      <p:sp>
        <p:nvSpPr>
          <p:cNvPr id="25" name="文本框 24"/>
          <p:cNvSpPr txBox="1"/>
          <p:nvPr/>
        </p:nvSpPr>
        <p:spPr bwMode="gray">
          <a:xfrm>
            <a:off x="1368059" y="3239953"/>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6" name="图片 105" descr="AP.png"/>
          <p:cNvPicPr>
            <a:picLocks noChangeAspect="1"/>
          </p:cNvPicPr>
          <p:nvPr/>
        </p:nvPicPr>
        <p:blipFill>
          <a:blip r:embed="rId4" cstate="print"/>
          <a:stretch>
            <a:fillRect/>
          </a:stretch>
        </p:blipFill>
        <p:spPr bwMode="gray">
          <a:xfrm>
            <a:off x="4819883" y="5117683"/>
            <a:ext cx="368827" cy="301768"/>
          </a:xfrm>
          <a:prstGeom prst="rect">
            <a:avLst/>
          </a:prstGeom>
        </p:spPr>
      </p:pic>
      <p:cxnSp>
        <p:nvCxnSpPr>
          <p:cNvPr id="27" name="Straight Connector 166"/>
          <p:cNvCxnSpPr>
            <a:stCxn id="24" idx="3"/>
            <a:endCxn id="26" idx="1"/>
          </p:cNvCxnSpPr>
          <p:nvPr/>
        </p:nvCxnSpPr>
        <p:spPr bwMode="gray">
          <a:xfrm flipV="1">
            <a:off x="4359605" y="5268567"/>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9" name="图片 14" descr="日志告警服务器-蓝.png"/>
          <p:cNvPicPr>
            <a:picLocks noChangeAspect="1"/>
          </p:cNvPicPr>
          <p:nvPr/>
        </p:nvPicPr>
        <p:blipFill>
          <a:blip r:embed="rId5" cstate="print"/>
          <a:stretch>
            <a:fillRect/>
          </a:stretch>
        </p:blipFill>
        <p:spPr bwMode="gray">
          <a:xfrm>
            <a:off x="4774810" y="5629534"/>
            <a:ext cx="445956" cy="278465"/>
          </a:xfrm>
          <a:prstGeom prst="rect">
            <a:avLst/>
          </a:prstGeom>
        </p:spPr>
      </p:pic>
      <p:pic>
        <p:nvPicPr>
          <p:cNvPr id="30" name="图片 29"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982910" y="5601257"/>
            <a:ext cx="445506" cy="342149"/>
          </a:xfrm>
          <a:prstGeom prst="rect">
            <a:avLst/>
          </a:prstGeom>
        </p:spPr>
      </p:pic>
      <p:pic>
        <p:nvPicPr>
          <p:cNvPr id="31" name="图片 30"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913711" y="5600924"/>
            <a:ext cx="445506" cy="342149"/>
          </a:xfrm>
          <a:prstGeom prst="rect">
            <a:avLst/>
          </a:prstGeom>
        </p:spPr>
      </p:pic>
      <p:cxnSp>
        <p:nvCxnSpPr>
          <p:cNvPr id="33" name="Straight Connector 167"/>
          <p:cNvCxnSpPr/>
          <p:nvPr/>
        </p:nvCxnSpPr>
        <p:spPr bwMode="gray">
          <a:xfrm flipH="1">
            <a:off x="2206374" y="3623489"/>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167"/>
          <p:cNvCxnSpPr/>
          <p:nvPr/>
        </p:nvCxnSpPr>
        <p:spPr bwMode="gray">
          <a:xfrm flipH="1" flipV="1">
            <a:off x="3174584" y="3621012"/>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35" name="图片 86" descr="核心交换机.png"/>
          <p:cNvPicPr>
            <a:picLocks noChangeAspect="1"/>
          </p:cNvPicPr>
          <p:nvPr/>
        </p:nvPicPr>
        <p:blipFill>
          <a:blip r:embed="rId7" cstate="print"/>
          <a:stretch>
            <a:fillRect/>
          </a:stretch>
        </p:blipFill>
        <p:spPr bwMode="gray">
          <a:xfrm>
            <a:off x="2962216" y="3440920"/>
            <a:ext cx="446281" cy="365139"/>
          </a:xfrm>
          <a:prstGeom prst="rect">
            <a:avLst/>
          </a:prstGeom>
        </p:spPr>
      </p:pic>
      <p:sp>
        <p:nvSpPr>
          <p:cNvPr id="36" name="文本框 35"/>
          <p:cNvSpPr txBox="1"/>
          <p:nvPr/>
        </p:nvSpPr>
        <p:spPr bwMode="gray">
          <a:xfrm>
            <a:off x="2364909" y="3466875"/>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7" name="文本框 36"/>
          <p:cNvSpPr txBox="1"/>
          <p:nvPr/>
        </p:nvSpPr>
        <p:spPr bwMode="gray">
          <a:xfrm>
            <a:off x="1369569" y="4532409"/>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8" name="文本框 37"/>
          <p:cNvSpPr txBox="1"/>
          <p:nvPr/>
        </p:nvSpPr>
        <p:spPr bwMode="gray">
          <a:xfrm>
            <a:off x="1422468" y="5121948"/>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9" name="图片 87" descr="汇聚交换机.png"/>
          <p:cNvPicPr>
            <a:picLocks noChangeAspect="1"/>
          </p:cNvPicPr>
          <p:nvPr/>
        </p:nvPicPr>
        <p:blipFill>
          <a:blip r:embed="rId8" cstate="print"/>
          <a:stretch>
            <a:fillRect/>
          </a:stretch>
        </p:blipFill>
        <p:spPr bwMode="gray">
          <a:xfrm>
            <a:off x="1982523" y="4317582"/>
            <a:ext cx="446281" cy="365139"/>
          </a:xfrm>
          <a:prstGeom prst="rect">
            <a:avLst/>
          </a:prstGeom>
        </p:spPr>
      </p:pic>
      <p:pic>
        <p:nvPicPr>
          <p:cNvPr id="40" name="图片 87" descr="汇聚交换机.png"/>
          <p:cNvPicPr>
            <a:picLocks noChangeAspect="1"/>
          </p:cNvPicPr>
          <p:nvPr/>
        </p:nvPicPr>
        <p:blipFill>
          <a:blip r:embed="rId8" cstate="print"/>
          <a:stretch>
            <a:fillRect/>
          </a:stretch>
        </p:blipFill>
        <p:spPr bwMode="gray">
          <a:xfrm>
            <a:off x="3913324" y="4317582"/>
            <a:ext cx="446281" cy="365139"/>
          </a:xfrm>
          <a:prstGeom prst="rect">
            <a:avLst/>
          </a:prstGeom>
        </p:spPr>
      </p:pic>
      <p:sp>
        <p:nvSpPr>
          <p:cNvPr id="41" name="文本框 40"/>
          <p:cNvSpPr txBox="1"/>
          <p:nvPr/>
        </p:nvSpPr>
        <p:spPr bwMode="gray">
          <a:xfrm>
            <a:off x="4317134" y="4532409"/>
            <a:ext cx="684803" cy="276999"/>
          </a:xfrm>
          <a:prstGeom prst="rect">
            <a:avLst/>
          </a:prstGeom>
          <a:noFill/>
        </p:spPr>
        <p:txBody>
          <a:bodyPr wrap="none" rtlCol="0">
            <a:spAutoFit/>
          </a:body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文本框 41"/>
          <p:cNvSpPr txBox="1"/>
          <p:nvPr/>
        </p:nvSpPr>
        <p:spPr bwMode="gray">
          <a:xfrm>
            <a:off x="4767597" y="4875462"/>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42"/>
          <p:cNvSpPr txBox="1"/>
          <p:nvPr/>
        </p:nvSpPr>
        <p:spPr bwMode="gray">
          <a:xfrm>
            <a:off x="1978678" y="5908998"/>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gray">
          <a:xfrm>
            <a:off x="3909479" y="5908998"/>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5" name="Straight Connector 166"/>
          <p:cNvCxnSpPr>
            <a:stCxn id="23" idx="2"/>
            <a:endCxn id="30" idx="0"/>
          </p:cNvCxnSpPr>
          <p:nvPr/>
        </p:nvCxnSpPr>
        <p:spPr bwMode="gray">
          <a:xfrm flipH="1">
            <a:off x="2205663" y="5451137"/>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66"/>
          <p:cNvCxnSpPr>
            <a:stCxn id="24" idx="2"/>
            <a:endCxn id="31" idx="0"/>
          </p:cNvCxnSpPr>
          <p:nvPr/>
        </p:nvCxnSpPr>
        <p:spPr bwMode="gray">
          <a:xfrm flipH="1">
            <a:off x="4136464" y="5451137"/>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4777311" y="5908998"/>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0" name="文本框 49"/>
          <p:cNvSpPr txBox="1"/>
          <p:nvPr/>
        </p:nvSpPr>
        <p:spPr bwMode="gray">
          <a:xfrm>
            <a:off x="3309100" y="5121948"/>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66" name="梯形 65"/>
          <p:cNvSpPr/>
          <p:nvPr/>
        </p:nvSpPr>
        <p:spPr bwMode="gray">
          <a:xfrm>
            <a:off x="1509868" y="4057781"/>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梯形 66"/>
          <p:cNvSpPr/>
          <p:nvPr/>
        </p:nvSpPr>
        <p:spPr bwMode="gray">
          <a:xfrm>
            <a:off x="1509868" y="3667278"/>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2766701" y="4292408"/>
            <a:ext cx="68961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文本框 69"/>
          <p:cNvSpPr txBox="1"/>
          <p:nvPr/>
        </p:nvSpPr>
        <p:spPr bwMode="gray">
          <a:xfrm>
            <a:off x="2781379" y="3876921"/>
            <a:ext cx="67358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71" name="组合 758"/>
          <p:cNvGrpSpPr/>
          <p:nvPr/>
        </p:nvGrpSpPr>
        <p:grpSpPr bwMode="gray">
          <a:xfrm flipV="1">
            <a:off x="4913331" y="5439222"/>
            <a:ext cx="168914" cy="131950"/>
            <a:chOff x="7440613" y="4868863"/>
            <a:chExt cx="1019175" cy="828675"/>
          </a:xfrm>
          <a:solidFill>
            <a:schemeClr val="bg1">
              <a:lumMod val="50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4" name="表格 73"/>
          <p:cNvGraphicFramePr>
            <a:graphicFrameLocks noGrp="1"/>
          </p:cNvGraphicFramePr>
          <p:nvPr>
            <p:extLst/>
          </p:nvPr>
        </p:nvGraphicFramePr>
        <p:xfrm>
          <a:off x="6189544" y="2254445"/>
          <a:ext cx="5559543" cy="1676400"/>
        </p:xfrm>
        <a:graphic>
          <a:graphicData uri="http://schemas.openxmlformats.org/drawingml/2006/table">
            <a:tbl>
              <a:tblPr/>
              <a:tblGrid>
                <a:gridCol w="1078031"/>
                <a:gridCol w="4481512"/>
              </a:tblGrid>
              <a:tr h="276364">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lnSpc>
                          <a:spcPct val="100000"/>
                        </a:lnSpc>
                        <a:spcAft>
                          <a:spcPts val="600"/>
                        </a:spcAft>
                      </a:pPr>
                      <a:r>
                        <a:rPr lang="en-US" sz="1400" dirty="0" smtClean="0">
                          <a:latin typeface="Huawei Sans" panose="020C0503030203020204" pitchFamily="34" charset="0"/>
                        </a:rPr>
                        <a:t>Logical network</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180975" indent="-180975"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Create virtual networks. Different virtual networks represent services of different users and can be used to isolate services of these users.</a:t>
                      </a:r>
                      <a:endParaRPr lang="en-US" altLang="zh-CN" sz="1400" kern="1200" dirty="0" smtClean="0">
                        <a:solidFill>
                          <a:schemeClr val="tx1"/>
                        </a:solidFill>
                        <a:effectLst/>
                        <a:latin typeface="Huawei Sans" panose="020C0503030203020204" pitchFamily="34" charset="0"/>
                        <a:ea typeface="+mn-ea"/>
                        <a:cs typeface="+mn-cs"/>
                      </a:endParaRPr>
                    </a:p>
                    <a:p>
                      <a:pPr marL="180975" indent="-180975"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virtual network interworking to ensure that there are reachable underlay network routes between users in different virtual networks.</a:t>
                      </a:r>
                      <a:endParaRPr lang="en-US" altLang="zh-CN" sz="1400" kern="1200" dirty="0" smtClean="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5" name="Freeform 159"/>
          <p:cNvSpPr/>
          <p:nvPr/>
        </p:nvSpPr>
        <p:spPr bwMode="gray">
          <a:xfrm flipH="1">
            <a:off x="1456496" y="2228324"/>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76" name="Freeform 159"/>
          <p:cNvSpPr/>
          <p:nvPr/>
        </p:nvSpPr>
        <p:spPr bwMode="gray">
          <a:xfrm flipH="1">
            <a:off x="3582614" y="2228324"/>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77" name="直接连接符 76"/>
          <p:cNvCxnSpPr>
            <a:stCxn id="75" idx="11"/>
          </p:cNvCxnSpPr>
          <p:nvPr/>
        </p:nvCxnSpPr>
        <p:spPr bwMode="gray">
          <a:xfrm>
            <a:off x="2513925" y="2876754"/>
            <a:ext cx="440626" cy="530742"/>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6" idx="15"/>
          </p:cNvCxnSpPr>
          <p:nvPr/>
        </p:nvCxnSpPr>
        <p:spPr bwMode="gray">
          <a:xfrm flipH="1">
            <a:off x="3374438" y="2876754"/>
            <a:ext cx="400299" cy="521130"/>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81" name="图片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418301" y="3127650"/>
            <a:ext cx="865097" cy="491769"/>
          </a:xfrm>
          <a:prstGeom prst="rect">
            <a:avLst/>
          </a:prstGeom>
        </p:spPr>
      </p:pic>
      <p:graphicFrame>
        <p:nvGraphicFramePr>
          <p:cNvPr id="54" name="表格 53"/>
          <p:cNvGraphicFramePr>
            <a:graphicFrameLocks noGrp="1"/>
          </p:cNvGraphicFramePr>
          <p:nvPr>
            <p:extLst/>
          </p:nvPr>
        </p:nvGraphicFramePr>
        <p:xfrm>
          <a:off x="6189543" y="4187244"/>
          <a:ext cx="5559544" cy="1554480"/>
        </p:xfrm>
        <a:graphic>
          <a:graphicData uri="http://schemas.openxmlformats.org/drawingml/2006/table">
            <a:tbl>
              <a:tblPr/>
              <a:tblGrid>
                <a:gridCol w="1078032"/>
                <a:gridCol w="4481512"/>
              </a:tblGrid>
              <a:tr h="276364">
                <a:tc>
                  <a:txBody>
                    <a:bodyPr/>
                    <a:lstStyle/>
                    <a:p>
                      <a:pPr algn="ctr" fontAlgn="ctr"/>
                      <a:r>
                        <a:rPr lang="en-US" sz="1400" b="1" dirty="0" smtClean="0">
                          <a:latin typeface="Huawei Sans" panose="020C0503030203020204" pitchFamily="34" charset="0"/>
                        </a:rPr>
                        <a:t>VN</a:t>
                      </a:r>
                      <a:endParaRPr lang="en-US" altLang="zh-CN" sz="1400" b="1"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Access User</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marL="0" indent="0" algn="ctr" defTabSz="914034" rtl="0" eaLnBrk="1" fontAlgn="ctr" latinLnBrk="0" hangingPunct="1">
                        <a:lnSpc>
                          <a:spcPct val="100000"/>
                        </a:lnSpc>
                        <a:spcAft>
                          <a:spcPts val="0"/>
                        </a:spcAft>
                        <a:buFont typeface="+mj-lt"/>
                        <a:buNone/>
                      </a:pPr>
                      <a:r>
                        <a:rPr lang="en-US" sz="1400" dirty="0" smtClean="0">
                          <a:solidFill>
                            <a:schemeClr val="tx1"/>
                          </a:solidFill>
                          <a:latin typeface="Huawei Sans" panose="020C0503030203020204" pitchFamily="34" charset="0"/>
                        </a:rPr>
                        <a:t>OA</a:t>
                      </a:r>
                      <a:endParaRPr lang="en-US" altLang="zh-CN" sz="14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tcPr>
                </a:tc>
                <a:tc>
                  <a:txBody>
                    <a:bodyPr/>
                    <a:lstStyle/>
                    <a:p>
                      <a:pPr marL="0" indent="0" algn="just" defTabSz="914034" rtl="0" eaLnBrk="1" fontAlgn="ctr" latinLnBrk="0" hangingPunct="1">
                        <a:lnSpc>
                          <a:spcPct val="100000"/>
                        </a:lnSpc>
                        <a:spcAft>
                          <a:spcPts val="0"/>
                        </a:spcAft>
                        <a:buFont typeface="+mj-lt"/>
                        <a:buNone/>
                      </a:pPr>
                      <a:r>
                        <a:rPr lang="en-US" sz="1400" dirty="0" err="1" smtClean="0">
                          <a:solidFill>
                            <a:schemeClr val="tx1"/>
                          </a:solidFill>
                          <a:latin typeface="Huawei Sans" panose="020C0503030203020204" pitchFamily="34" charset="0"/>
                        </a:rPr>
                        <a:t>Sales_Wired</a:t>
                      </a:r>
                      <a:r>
                        <a:rPr lang="en-US" sz="1400" dirty="0" smtClean="0">
                          <a:solidFill>
                            <a:schemeClr val="tx1"/>
                          </a:solidFill>
                          <a:latin typeface="Huawei Sans" panose="020C0503030203020204" pitchFamily="34" charset="0"/>
                        </a:rPr>
                        <a:t>: 172.17.10.0/24</a:t>
                      </a:r>
                    </a:p>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400" dirty="0" err="1" smtClean="0">
                          <a:solidFill>
                            <a:schemeClr val="tx1"/>
                          </a:solidFill>
                          <a:latin typeface="Huawei Sans" panose="020C0503030203020204" pitchFamily="34" charset="0"/>
                        </a:rPr>
                        <a:t>Sales_Wireless</a:t>
                      </a:r>
                      <a:r>
                        <a:rPr lang="en-US" sz="1400" dirty="0" smtClean="0">
                          <a:solidFill>
                            <a:schemeClr val="tx1"/>
                          </a:solidFill>
                          <a:latin typeface="Huawei Sans" panose="020C0503030203020204" pitchFamily="34" charset="0"/>
                        </a:rPr>
                        <a:t>: 172.17.11.0/24</a:t>
                      </a:r>
                    </a:p>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400" dirty="0" err="1" smtClean="0">
                          <a:solidFill>
                            <a:schemeClr val="tx1"/>
                          </a:solidFill>
                          <a:latin typeface="Huawei Sans" panose="020C0503030203020204" pitchFamily="34" charset="0"/>
                        </a:rPr>
                        <a:t>Market_Wired</a:t>
                      </a:r>
                      <a:r>
                        <a:rPr lang="en-US" sz="1400" dirty="0" smtClean="0">
                          <a:solidFill>
                            <a:schemeClr val="tx1"/>
                          </a:solidFill>
                          <a:latin typeface="Huawei Sans" panose="020C0503030203020204" pitchFamily="34" charset="0"/>
                        </a:rPr>
                        <a:t>: 172.17.20.0/24</a:t>
                      </a:r>
                    </a:p>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400" dirty="0" err="1" smtClean="0">
                          <a:solidFill>
                            <a:schemeClr val="tx1"/>
                          </a:solidFill>
                          <a:latin typeface="Huawei Sans" panose="020C0503030203020204" pitchFamily="34" charset="0"/>
                        </a:rPr>
                        <a:t>Market_Wireless</a:t>
                      </a:r>
                      <a:r>
                        <a:rPr lang="en-US" sz="1400" dirty="0" smtClean="0">
                          <a:solidFill>
                            <a:schemeClr val="tx1"/>
                          </a:solidFill>
                          <a:latin typeface="Huawei Sans" panose="020C0503030203020204" pitchFamily="34" charset="0"/>
                        </a:rPr>
                        <a:t>: 172.17.21.0/24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marL="0" indent="0" algn="ctr" defTabSz="914034" rtl="0" eaLnBrk="1" fontAlgn="ctr" latinLnBrk="0" hangingPunct="1">
                        <a:lnSpc>
                          <a:spcPct val="100000"/>
                        </a:lnSpc>
                        <a:spcAft>
                          <a:spcPts val="0"/>
                        </a:spcAft>
                        <a:buFont typeface="+mj-lt"/>
                        <a:buNone/>
                      </a:pPr>
                      <a:r>
                        <a:rPr lang="en-US" sz="1400" dirty="0" smtClean="0">
                          <a:solidFill>
                            <a:schemeClr val="tx1"/>
                          </a:solidFill>
                          <a:latin typeface="Huawei Sans" panose="020C0503030203020204" pitchFamily="34" charset="0"/>
                        </a:rPr>
                        <a:t>RD</a:t>
                      </a:r>
                      <a:endParaRPr lang="en-US" altLang="zh-CN" sz="14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400" dirty="0" smtClean="0">
                          <a:solidFill>
                            <a:schemeClr val="tx1"/>
                          </a:solidFill>
                          <a:latin typeface="Huawei Sans" panose="020C0503030203020204" pitchFamily="34" charset="0"/>
                        </a:rPr>
                        <a:t>RD: 172.17.30.0/24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62" name="五边形 6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63" name="燕尾形 62"/>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4" name="燕尾形 63"/>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65" name="燕尾形 64"/>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68" name="燕尾形 67"/>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79" name="燕尾形 78"/>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80" name="燕尾形 79"/>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70896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Resource Pools and Resource Invoking During Virtual Network Creation</a:t>
            </a:r>
            <a:endParaRPr lang="en-US" altLang="zh-CN" dirty="0"/>
          </a:p>
        </p:txBody>
      </p:sp>
      <p:graphicFrame>
        <p:nvGraphicFramePr>
          <p:cNvPr id="3" name="表格 2"/>
          <p:cNvGraphicFramePr>
            <a:graphicFrameLocks noGrp="1"/>
          </p:cNvGraphicFramePr>
          <p:nvPr>
            <p:extLst>
              <p:ext uri="{D42A27DB-BD31-4B8C-83A1-F6EECF244321}">
                <p14:modId xmlns:p14="http://schemas.microsoft.com/office/powerpoint/2010/main" val="4060544368"/>
              </p:ext>
            </p:extLst>
          </p:nvPr>
        </p:nvGraphicFramePr>
        <p:xfrm>
          <a:off x="479425" y="1585255"/>
          <a:ext cx="11233150" cy="3992880"/>
        </p:xfrm>
        <a:graphic>
          <a:graphicData uri="http://schemas.openxmlformats.org/drawingml/2006/table">
            <a:tbl>
              <a:tblPr/>
              <a:tblGrid>
                <a:gridCol w="5616575"/>
                <a:gridCol w="5616575"/>
              </a:tblGrid>
              <a:tr h="498472">
                <a:tc>
                  <a:txBody>
                    <a:bodyPr/>
                    <a:lstStyle/>
                    <a:p>
                      <a:pPr algn="ctr" fontAlgn="ctr">
                        <a:lnSpc>
                          <a:spcPct val="100000"/>
                        </a:lnSpc>
                      </a:pPr>
                      <a:r>
                        <a:rPr lang="en-US" sz="1400" b="1" dirty="0" smtClean="0">
                          <a:latin typeface="Huawei Sans" panose="020C0503030203020204" pitchFamily="34" charset="0"/>
                        </a:rPr>
                        <a:t>Fabric Resource Pool</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How to Invoke Resources in the Resource Pool During Virtual Network Creation</a:t>
                      </a:r>
                      <a:endParaRPr lang="en-US" sz="14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85163">
                <a:tc>
                  <a:txBody>
                    <a:bodyPr/>
                    <a:lstStyle/>
                    <a:p>
                      <a:pPr fontAlgn="ctr">
                        <a:lnSpc>
                          <a:spcPct val="100000"/>
                        </a:lnSpc>
                      </a:pPr>
                      <a:r>
                        <a:rPr lang="en-US" sz="1200" dirty="0" smtClean="0">
                          <a:latin typeface="Huawei Sans" panose="020C0503030203020204" pitchFamily="34" charset="0"/>
                        </a:rPr>
                        <a:t>VLAN resource pool, which is used in scenarios where terminals are connected to virtual networks and virtual networks communicate with external networks. The VLAN resource pool is planned during the configuration of the fabric global resource pool.</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creating a user gateway in a virtual network, select a resource from the fabric global resource pool to configure a user VLAN.</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5163">
                <a:tc>
                  <a:txBody>
                    <a:bodyPr/>
                    <a:lstStyle/>
                    <a:p>
                      <a:pPr fontAlgn="ctr">
                        <a:lnSpc>
                          <a:spcPct val="100000"/>
                        </a:lnSpc>
                      </a:pPr>
                      <a:r>
                        <a:rPr lang="en-US" sz="1200" dirty="0" smtClean="0">
                          <a:latin typeface="Huawei Sans" panose="020C0503030203020204" pitchFamily="34" charset="0"/>
                        </a:rPr>
                        <a:t>BD and VNI resource pools, which are used to divide Layer 2 broadcast domains in a virtual network and configure VBDIF interfaces as the gateway interfaces of user subnets. The BD and VNI resource pools are planned during the configuration of the fabric global resource pool.</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a user gateway is created in a virtual network, resources in the BD and VNI resource pools are automatically invoked to create a BD and the corresponding VBDIF interface.</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5127">
                <a:tc>
                  <a:txBody>
                    <a:bodyPr/>
                    <a:lstStyle/>
                    <a:p>
                      <a:pPr fontAlgn="ctr">
                        <a:lnSpc>
                          <a:spcPct val="100000"/>
                        </a:lnSpc>
                      </a:pPr>
                      <a:r>
                        <a:rPr lang="en-US" sz="1200" dirty="0" smtClean="0">
                          <a:latin typeface="Huawei Sans" panose="020C0503030203020204" pitchFamily="34" charset="0"/>
                        </a:rPr>
                        <a:t>User access point resource pool, which is planned during fabric access management configuration. This resource pool includes the authentication modes that can be configured on access points.</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configuring user access in a virtual network, you can select planned access point resources.</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45235">
                <a:tc>
                  <a:txBody>
                    <a:bodyPr/>
                    <a:lstStyle/>
                    <a:p>
                      <a:pPr fontAlgn="ctr">
                        <a:lnSpc>
                          <a:spcPct val="100000"/>
                        </a:lnSpc>
                      </a:pPr>
                      <a:r>
                        <a:rPr lang="en-US" sz="1200" dirty="0" smtClean="0">
                          <a:latin typeface="Huawei Sans" panose="020C0503030203020204" pitchFamily="34" charset="0"/>
                        </a:rPr>
                        <a:t>Egress pool, which contains the external resources that can be used by virtual networks. Two types of external resources are created during fabric configuration:</a:t>
                      </a:r>
                    </a:p>
                    <a:p>
                      <a:pPr marL="285750" indent="-285750" fontAlgn="ctr">
                        <a:lnSpc>
                          <a:spcPct val="100000"/>
                        </a:lnSpc>
                        <a:buFont typeface="Arial" panose="020B0604020202020204" pitchFamily="34" charset="0"/>
                        <a:buChar char="•"/>
                      </a:pPr>
                      <a:r>
                        <a:rPr lang="en-US" sz="1200" dirty="0" smtClean="0">
                          <a:latin typeface="Huawei Sans" panose="020C0503030203020204" pitchFamily="34" charset="0"/>
                        </a:rPr>
                        <a:t>External networks: used for virtual networks to communicate externally</a:t>
                      </a:r>
                      <a:endParaRPr lang="en-US" altLang="zh-CN" sz="1200" dirty="0" smtClean="0">
                        <a:effectLst/>
                        <a:latin typeface="Huawei Sans" panose="020C0503030203020204" pitchFamily="34" charset="0"/>
                      </a:endParaRPr>
                    </a:p>
                    <a:p>
                      <a:pPr marL="285750" indent="-285750" fontAlgn="ctr">
                        <a:lnSpc>
                          <a:spcPct val="100000"/>
                        </a:lnSpc>
                        <a:buFont typeface="Arial" panose="020B0604020202020204" pitchFamily="34" charset="0"/>
                        <a:buChar char="•"/>
                      </a:pPr>
                      <a:r>
                        <a:rPr lang="en-US" sz="1200" dirty="0" smtClean="0">
                          <a:latin typeface="Huawei Sans" panose="020C0503030203020204" pitchFamily="34" charset="0"/>
                        </a:rPr>
                        <a:t>Network service resources: used for virtual networks to communicate with the authentication server and DHCP server, etc.</a:t>
                      </a:r>
                      <a:endParaRPr lang="en-US" altLang="zh-CN"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smtClean="0">
                          <a:latin typeface="Huawei Sans" panose="020C0503030203020204" pitchFamily="34" charset="0"/>
                        </a:rPr>
                        <a:t>When creating a virtual network, you can select external networks and network service resources.</a:t>
                      </a:r>
                      <a:endParaRPr lang="en-US" altLang="zh-CN" sz="1200" dirty="0">
                        <a:effectLst/>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7" name="五边形 16"/>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8" name="燕尾形 17"/>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9" name="燕尾形 18"/>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78205684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Creating a Virtual Network</a:t>
            </a:r>
            <a:endParaRPr lang="en-US" altLang="zh-CN" dirty="0"/>
          </a:p>
        </p:txBody>
      </p:sp>
      <p:sp>
        <p:nvSpPr>
          <p:cNvPr id="3" name="文本占位符 2"/>
          <p:cNvSpPr>
            <a:spLocks noGrp="1"/>
          </p:cNvSpPr>
          <p:nvPr>
            <p:ph type="body" sz="quarter" idx="10"/>
          </p:nvPr>
        </p:nvSpPr>
        <p:spPr>
          <a:xfrm>
            <a:off x="455612" y="1052514"/>
            <a:ext cx="11293476" cy="552351"/>
          </a:xfrm>
        </p:spPr>
        <p:txBody>
          <a:bodyPr/>
          <a:lstStyle/>
          <a:p>
            <a:r>
              <a:rPr lang="en-US" sz="1800" smtClean="0"/>
              <a:t>Creating a virtual network is to create a VPN instance to isolate different services.</a:t>
            </a:r>
            <a:endParaRPr lang="en-US" altLang="zh-CN" sz="1800" dirty="0"/>
          </a:p>
        </p:txBody>
      </p:sp>
      <p:graphicFrame>
        <p:nvGraphicFramePr>
          <p:cNvPr id="10" name="表格 9"/>
          <p:cNvGraphicFramePr>
            <a:graphicFrameLocks noGrp="1"/>
          </p:cNvGraphicFramePr>
          <p:nvPr>
            <p:extLst>
              <p:ext uri="{D42A27DB-BD31-4B8C-83A1-F6EECF244321}">
                <p14:modId xmlns:p14="http://schemas.microsoft.com/office/powerpoint/2010/main" val="788632948"/>
              </p:ext>
            </p:extLst>
          </p:nvPr>
        </p:nvGraphicFramePr>
        <p:xfrm>
          <a:off x="760764" y="1914961"/>
          <a:ext cx="10872787" cy="2316480"/>
        </p:xfrm>
        <a:graphic>
          <a:graphicData uri="http://schemas.openxmlformats.org/drawingml/2006/table">
            <a:tbl>
              <a:tblPr/>
              <a:tblGrid>
                <a:gridCol w="1249416"/>
                <a:gridCol w="9623371"/>
              </a:tblGrid>
              <a:tr h="283802">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624733">
                <a:tc>
                  <a:txBody>
                    <a:bodyPr/>
                    <a:lstStyle/>
                    <a:p>
                      <a:pPr algn="ctr" fontAlgn="ctr">
                        <a:lnSpc>
                          <a:spcPct val="100000"/>
                        </a:lnSpc>
                      </a:pPr>
                      <a:r>
                        <a:rPr lang="en-US" sz="1400" dirty="0" smtClean="0">
                          <a:latin typeface="Huawei Sans" panose="020C0503030203020204" pitchFamily="34" charset="0"/>
                        </a:rPr>
                        <a:t>Create a virtual network.</a:t>
                      </a:r>
                      <a:endParaRPr lang="en-US"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marR="0" lvl="0" indent="-228600" algn="l" defTabSz="914034" rtl="0" eaLnBrk="1" fontAlgn="ctr" latinLnBrk="0" hangingPunct="1">
                        <a:lnSpc>
                          <a:spcPct val="100000"/>
                        </a:lnSpc>
                        <a:spcBef>
                          <a:spcPts val="0"/>
                        </a:spcBef>
                        <a:spcAft>
                          <a:spcPts val="0"/>
                        </a:spcAft>
                        <a:buClrTx/>
                        <a:buSzTx/>
                        <a:buFont typeface="+mj-lt"/>
                        <a:buAutoNum type="arabicPeriod"/>
                        <a:tabLst/>
                        <a:defRPr/>
                      </a:pPr>
                      <a:r>
                        <a:rPr lang="en-US" altLang="zh-CN" sz="1400" dirty="0" smtClean="0">
                          <a:latin typeface="Huawei Sans" panose="020C0503030203020204" pitchFamily="34" charset="0"/>
                        </a:rPr>
                        <a:t>(Optional) Select network service resources for communication between</a:t>
                      </a:r>
                      <a:r>
                        <a:rPr lang="en-US" altLang="zh-CN" sz="1400" baseline="0" dirty="0" smtClean="0">
                          <a:latin typeface="Huawei Sans" panose="020C0503030203020204" pitchFamily="34" charset="0"/>
                        </a:rPr>
                        <a:t> the </a:t>
                      </a:r>
                      <a:r>
                        <a:rPr lang="en-US" altLang="zh-CN" sz="1400" dirty="0" smtClean="0">
                          <a:latin typeface="Huawei Sans" panose="020C0503030203020204" pitchFamily="34" charset="0"/>
                        </a:rPr>
                        <a:t>virtual network and network service resources</a:t>
                      </a:r>
                      <a:r>
                        <a:rPr lang="en-US" altLang="zh-CN" sz="1400" baseline="0" dirty="0" smtClean="0">
                          <a:latin typeface="Huawei Sans" panose="020C0503030203020204" pitchFamily="34" charset="0"/>
                        </a:rPr>
                        <a:t> (this step is typically performed)</a:t>
                      </a:r>
                      <a:r>
                        <a:rPr lang="en-US" altLang="zh-CN" sz="1400" dirty="0" smtClean="0">
                          <a:latin typeface="Huawei Sans" panose="020C0503030203020204" pitchFamily="34" charset="0"/>
                        </a:rPr>
                        <a:t>.</a:t>
                      </a:r>
                    </a:p>
                    <a:p>
                      <a:pPr marL="228600" indent="-228600" fontAlgn="ctr">
                        <a:lnSpc>
                          <a:spcPct val="100000"/>
                        </a:lnSpc>
                        <a:spcAft>
                          <a:spcPts val="0"/>
                        </a:spcAft>
                        <a:buFont typeface="+mj-lt"/>
                        <a:buAutoNum type="arabicPeriod"/>
                      </a:pPr>
                      <a:r>
                        <a:rPr lang="en-US" sz="1400" dirty="0" smtClean="0">
                          <a:latin typeface="Huawei Sans" panose="020C0503030203020204" pitchFamily="34" charset="0"/>
                        </a:rPr>
                        <a:t>(Optional) Select an external network for communication between</a:t>
                      </a:r>
                      <a:r>
                        <a:rPr lang="en-US" sz="1400" baseline="0" dirty="0" smtClean="0">
                          <a:latin typeface="Huawei Sans" panose="020C0503030203020204" pitchFamily="34" charset="0"/>
                        </a:rPr>
                        <a:t> the </a:t>
                      </a:r>
                      <a:r>
                        <a:rPr lang="en-US" sz="1400" dirty="0" smtClean="0">
                          <a:latin typeface="Huawei Sans" panose="020C0503030203020204" pitchFamily="34" charset="0"/>
                        </a:rPr>
                        <a:t>virtual network and external</a:t>
                      </a:r>
                      <a:r>
                        <a:rPr lang="en-US" sz="1400" baseline="0" dirty="0" smtClean="0">
                          <a:latin typeface="Huawei Sans" panose="020C0503030203020204" pitchFamily="34" charset="0"/>
                        </a:rPr>
                        <a:t> network (this step is typically performed)</a:t>
                      </a:r>
                      <a:r>
                        <a:rPr lang="en-US" sz="1400" dirty="0" smtClean="0">
                          <a:latin typeface="Huawei Sans" panose="020C0503030203020204" pitchFamily="34" charset="0"/>
                        </a:rPr>
                        <a:t>.</a:t>
                      </a:r>
                    </a:p>
                    <a:p>
                      <a:pPr marL="228600" indent="-228600" fontAlgn="ctr">
                        <a:lnSpc>
                          <a:spcPct val="100000"/>
                        </a:lnSpc>
                        <a:spcAft>
                          <a:spcPts val="0"/>
                        </a:spcAft>
                        <a:buFont typeface="+mj-lt"/>
                        <a:buAutoNum type="arabicPeriod"/>
                      </a:pPr>
                      <a:r>
                        <a:rPr lang="en-US" sz="1400" dirty="0" smtClean="0">
                          <a:latin typeface="Huawei Sans" panose="020C0503030203020204" pitchFamily="34" charset="0"/>
                        </a:rPr>
                        <a:t>Configure a user gateway, which can be manually specified or automatically allocated.</a:t>
                      </a:r>
                    </a:p>
                    <a:p>
                      <a:pPr marL="228600" indent="-228600" fontAlgn="ctr">
                        <a:lnSpc>
                          <a:spcPct val="100000"/>
                        </a:lnSpc>
                        <a:spcAft>
                          <a:spcPts val="0"/>
                        </a:spcAft>
                        <a:buFont typeface="+mj-lt"/>
                        <a:buAutoNum type="arabicPeriod"/>
                      </a:pPr>
                      <a:r>
                        <a:rPr lang="en-US" sz="1400" dirty="0" smtClean="0">
                          <a:latin typeface="Huawei Sans" panose="020C0503030203020204" pitchFamily="34" charset="0"/>
                        </a:rPr>
                        <a:t>Configure wired access: Select the access ports configured during fabric access management configuration, and add the ports to the service VLAN configured on the user gateway.</a:t>
                      </a:r>
                      <a:endParaRPr lang="en-US" altLang="zh-CN" sz="1400" dirty="0" smtClean="0">
                        <a:effectLst/>
                        <a:latin typeface="Huawei Sans" panose="020C0503030203020204" pitchFamily="34" charset="0"/>
                      </a:endParaRPr>
                    </a:p>
                    <a:p>
                      <a:pPr marL="228600" indent="-228600" fontAlgn="ctr">
                        <a:lnSpc>
                          <a:spcPct val="100000"/>
                        </a:lnSpc>
                        <a:spcAft>
                          <a:spcPts val="0"/>
                        </a:spcAft>
                        <a:buFont typeface="+mj-lt"/>
                        <a:buAutoNum type="arabicPeriod"/>
                      </a:pPr>
                      <a:r>
                        <a:rPr lang="en-US" sz="1400" dirty="0" smtClean="0">
                          <a:latin typeface="Huawei Sans" panose="020C0503030203020204" pitchFamily="34" charset="0"/>
                        </a:rPr>
                        <a:t>Configure wireless access: Select the AC that connects to the wireless user subnet. Then the service VLAN configured on the user gateway will be delivered to the AC.</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2" name="五边形 1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3" name="燕尾形 12"/>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4" name="燕尾形 13"/>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16" name="燕尾形 15"/>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780444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5206873" y="1986679"/>
            <a:ext cx="6408723" cy="3953360"/>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Creating a Virtual Network (1)</a:t>
            </a:r>
            <a:endParaRPr lang="en-US" altLang="zh-CN" dirty="0"/>
          </a:p>
        </p:txBody>
      </p:sp>
      <p:sp>
        <p:nvSpPr>
          <p:cNvPr id="86" name="矩形 85"/>
          <p:cNvSpPr/>
          <p:nvPr/>
        </p:nvSpPr>
        <p:spPr bwMode="gray">
          <a:xfrm>
            <a:off x="5112327" y="962056"/>
            <a:ext cx="6267793" cy="1015663"/>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Create a virtual network, define the virtual network name and user gateway location, and configure the external network and network service resources that the virtual network can access.</a:t>
            </a:r>
            <a:endParaRPr lang="en-US" altLang="zh-CN" sz="1600" dirty="0">
              <a:latin typeface="Huawei Sans" panose="020C0503030203020204" pitchFamily="34" charset="0"/>
            </a:endParaRPr>
          </a:p>
        </p:txBody>
      </p:sp>
      <p:sp>
        <p:nvSpPr>
          <p:cNvPr id="57" name="圆角矩形 56"/>
          <p:cNvSpPr/>
          <p:nvPr/>
        </p:nvSpPr>
        <p:spPr bwMode="gray">
          <a:xfrm>
            <a:off x="878704" y="2548727"/>
            <a:ext cx="3990111" cy="312067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Freeform 159"/>
          <p:cNvSpPr/>
          <p:nvPr/>
        </p:nvSpPr>
        <p:spPr bwMode="gray">
          <a:xfrm flipH="1">
            <a:off x="1379861" y="2881293"/>
            <a:ext cx="2670047" cy="15284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59" name="Straight Connector 166"/>
          <p:cNvCxnSpPr>
            <a:stCxn id="92" idx="2"/>
            <a:endCxn id="74" idx="0"/>
          </p:cNvCxnSpPr>
          <p:nvPr/>
        </p:nvCxnSpPr>
        <p:spPr bwMode="gray">
          <a:xfrm>
            <a:off x="1731493"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166"/>
          <p:cNvCxnSpPr>
            <a:stCxn id="93" idx="2"/>
            <a:endCxn id="75" idx="0"/>
          </p:cNvCxnSpPr>
          <p:nvPr/>
        </p:nvCxnSpPr>
        <p:spPr bwMode="gray">
          <a:xfrm>
            <a:off x="3662294"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4" name="图片 76" descr="接入交换机.png"/>
          <p:cNvPicPr>
            <a:picLocks noChangeAspect="1"/>
          </p:cNvPicPr>
          <p:nvPr/>
        </p:nvPicPr>
        <p:blipFill>
          <a:blip r:embed="rId4" cstate="print"/>
          <a:stretch>
            <a:fillRect/>
          </a:stretch>
        </p:blipFill>
        <p:spPr bwMode="gray">
          <a:xfrm>
            <a:off x="1508352" y="4569407"/>
            <a:ext cx="446281" cy="365139"/>
          </a:xfrm>
          <a:prstGeom prst="rect">
            <a:avLst/>
          </a:prstGeom>
        </p:spPr>
      </p:pic>
      <p:pic>
        <p:nvPicPr>
          <p:cNvPr id="75" name="图片 74" descr="接入交换机.png"/>
          <p:cNvPicPr>
            <a:picLocks noChangeAspect="1"/>
          </p:cNvPicPr>
          <p:nvPr/>
        </p:nvPicPr>
        <p:blipFill>
          <a:blip r:embed="rId4" cstate="print"/>
          <a:stretch>
            <a:fillRect/>
          </a:stretch>
        </p:blipFill>
        <p:spPr bwMode="gray">
          <a:xfrm>
            <a:off x="3439153" y="4569407"/>
            <a:ext cx="446281" cy="365139"/>
          </a:xfrm>
          <a:prstGeom prst="rect">
            <a:avLst/>
          </a:prstGeom>
        </p:spPr>
      </p:pic>
      <p:sp>
        <p:nvSpPr>
          <p:cNvPr id="79" name="文本框 78"/>
          <p:cNvSpPr txBox="1"/>
          <p:nvPr/>
        </p:nvSpPr>
        <p:spPr bwMode="gray">
          <a:xfrm>
            <a:off x="893888" y="2723362"/>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0" name="图片 105" descr="AP.png"/>
          <p:cNvPicPr>
            <a:picLocks noChangeAspect="1"/>
          </p:cNvPicPr>
          <p:nvPr/>
        </p:nvPicPr>
        <p:blipFill>
          <a:blip r:embed="rId5" cstate="print"/>
          <a:stretch>
            <a:fillRect/>
          </a:stretch>
        </p:blipFill>
        <p:spPr bwMode="gray">
          <a:xfrm>
            <a:off x="4345712" y="4601092"/>
            <a:ext cx="368827" cy="301768"/>
          </a:xfrm>
          <a:prstGeom prst="rect">
            <a:avLst/>
          </a:prstGeom>
        </p:spPr>
      </p:pic>
      <p:cxnSp>
        <p:nvCxnSpPr>
          <p:cNvPr id="81" name="Straight Connector 166"/>
          <p:cNvCxnSpPr>
            <a:stCxn id="75" idx="3"/>
            <a:endCxn id="80" idx="1"/>
          </p:cNvCxnSpPr>
          <p:nvPr/>
        </p:nvCxnSpPr>
        <p:spPr bwMode="gray">
          <a:xfrm flipV="1">
            <a:off x="3885434" y="4751976"/>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14" descr="日志告警服务器-蓝.png"/>
          <p:cNvPicPr>
            <a:picLocks noChangeAspect="1"/>
          </p:cNvPicPr>
          <p:nvPr/>
        </p:nvPicPr>
        <p:blipFill>
          <a:blip r:embed="rId6" cstate="print"/>
          <a:stretch>
            <a:fillRect/>
          </a:stretch>
        </p:blipFill>
        <p:spPr bwMode="gray">
          <a:xfrm>
            <a:off x="4300639" y="5112943"/>
            <a:ext cx="445956" cy="278465"/>
          </a:xfrm>
          <a:prstGeom prst="rect">
            <a:avLst/>
          </a:prstGeom>
        </p:spPr>
      </p:pic>
      <p:pic>
        <p:nvPicPr>
          <p:cNvPr id="83" name="图片 82"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1508739" y="5084666"/>
            <a:ext cx="445506" cy="342149"/>
          </a:xfrm>
          <a:prstGeom prst="rect">
            <a:avLst/>
          </a:prstGeom>
        </p:spPr>
      </p:pic>
      <p:pic>
        <p:nvPicPr>
          <p:cNvPr id="84" name="图片 83"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3439540" y="5084333"/>
            <a:ext cx="445506" cy="342149"/>
          </a:xfrm>
          <a:prstGeom prst="rect">
            <a:avLst/>
          </a:prstGeom>
        </p:spPr>
      </p:pic>
      <p:cxnSp>
        <p:nvCxnSpPr>
          <p:cNvPr id="85" name="Straight Connector 167"/>
          <p:cNvCxnSpPr/>
          <p:nvPr/>
        </p:nvCxnSpPr>
        <p:spPr bwMode="gray">
          <a:xfrm flipH="1">
            <a:off x="1732203" y="3106898"/>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167"/>
          <p:cNvCxnSpPr/>
          <p:nvPr/>
        </p:nvCxnSpPr>
        <p:spPr bwMode="gray">
          <a:xfrm flipH="1" flipV="1">
            <a:off x="2700413" y="3104421"/>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8" name="图片 86" descr="核心交换机.png"/>
          <p:cNvPicPr>
            <a:picLocks noChangeAspect="1"/>
          </p:cNvPicPr>
          <p:nvPr/>
        </p:nvPicPr>
        <p:blipFill>
          <a:blip r:embed="rId8" cstate="print"/>
          <a:stretch>
            <a:fillRect/>
          </a:stretch>
        </p:blipFill>
        <p:spPr bwMode="gray">
          <a:xfrm>
            <a:off x="2488045" y="2924329"/>
            <a:ext cx="446281" cy="365139"/>
          </a:xfrm>
          <a:prstGeom prst="rect">
            <a:avLst/>
          </a:prstGeom>
        </p:spPr>
      </p:pic>
      <p:sp>
        <p:nvSpPr>
          <p:cNvPr id="89" name="文本框 88"/>
          <p:cNvSpPr txBox="1"/>
          <p:nvPr/>
        </p:nvSpPr>
        <p:spPr bwMode="gray">
          <a:xfrm>
            <a:off x="1890738" y="2950284"/>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0" name="文本框 89"/>
          <p:cNvSpPr txBox="1"/>
          <p:nvPr/>
        </p:nvSpPr>
        <p:spPr bwMode="gray">
          <a:xfrm>
            <a:off x="895398" y="4015818"/>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948297"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2" name="图片 87" descr="汇聚交换机.png"/>
          <p:cNvPicPr>
            <a:picLocks noChangeAspect="1"/>
          </p:cNvPicPr>
          <p:nvPr/>
        </p:nvPicPr>
        <p:blipFill>
          <a:blip r:embed="rId9" cstate="print"/>
          <a:stretch>
            <a:fillRect/>
          </a:stretch>
        </p:blipFill>
        <p:spPr bwMode="gray">
          <a:xfrm>
            <a:off x="1508352" y="3800991"/>
            <a:ext cx="446281" cy="365139"/>
          </a:xfrm>
          <a:prstGeom prst="rect">
            <a:avLst/>
          </a:prstGeom>
        </p:spPr>
      </p:pic>
      <p:pic>
        <p:nvPicPr>
          <p:cNvPr id="93" name="图片 87" descr="汇聚交换机.png"/>
          <p:cNvPicPr>
            <a:picLocks noChangeAspect="1"/>
          </p:cNvPicPr>
          <p:nvPr/>
        </p:nvPicPr>
        <p:blipFill>
          <a:blip r:embed="rId9" cstate="print"/>
          <a:stretch>
            <a:fillRect/>
          </a:stretch>
        </p:blipFill>
        <p:spPr bwMode="gray">
          <a:xfrm>
            <a:off x="3439153" y="3800991"/>
            <a:ext cx="446281" cy="365139"/>
          </a:xfrm>
          <a:prstGeom prst="rect">
            <a:avLst/>
          </a:prstGeom>
        </p:spPr>
      </p:pic>
      <p:sp>
        <p:nvSpPr>
          <p:cNvPr id="94" name="文本框 93"/>
          <p:cNvSpPr txBox="1"/>
          <p:nvPr/>
        </p:nvSpPr>
        <p:spPr bwMode="gray">
          <a:xfrm>
            <a:off x="3842963" y="4015818"/>
            <a:ext cx="684803" cy="276999"/>
          </a:xfrm>
          <a:prstGeom prst="rect">
            <a:avLst/>
          </a:prstGeom>
          <a:noFill/>
        </p:spPr>
        <p:txBody>
          <a:bodyPr wrap="none" rtlCol="0">
            <a:spAutoFit/>
          </a:body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2" name="文本框 111"/>
          <p:cNvSpPr txBox="1"/>
          <p:nvPr/>
        </p:nvSpPr>
        <p:spPr bwMode="gray">
          <a:xfrm>
            <a:off x="4293426" y="4358871"/>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3" name="文本框 112"/>
          <p:cNvSpPr txBox="1"/>
          <p:nvPr/>
        </p:nvSpPr>
        <p:spPr bwMode="gray">
          <a:xfrm>
            <a:off x="1504507"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4" name="文本框 113"/>
          <p:cNvSpPr txBox="1"/>
          <p:nvPr/>
        </p:nvSpPr>
        <p:spPr bwMode="gray">
          <a:xfrm>
            <a:off x="3435308"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5" name="Straight Connector 166"/>
          <p:cNvCxnSpPr>
            <a:stCxn id="74" idx="2"/>
            <a:endCxn id="83" idx="0"/>
          </p:cNvCxnSpPr>
          <p:nvPr/>
        </p:nvCxnSpPr>
        <p:spPr bwMode="gray">
          <a:xfrm flipH="1">
            <a:off x="1731492" y="4934546"/>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66"/>
          <p:cNvCxnSpPr>
            <a:stCxn id="75" idx="2"/>
            <a:endCxn id="84" idx="0"/>
          </p:cNvCxnSpPr>
          <p:nvPr/>
        </p:nvCxnSpPr>
        <p:spPr bwMode="gray">
          <a:xfrm flipH="1">
            <a:off x="3662293" y="4934546"/>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bwMode="gray">
          <a:xfrm>
            <a:off x="4303140"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8" name="文本框 117"/>
          <p:cNvSpPr txBox="1"/>
          <p:nvPr/>
        </p:nvSpPr>
        <p:spPr bwMode="gray">
          <a:xfrm>
            <a:off x="2834929"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119" name="梯形 118"/>
          <p:cNvSpPr/>
          <p:nvPr/>
        </p:nvSpPr>
        <p:spPr bwMode="gray">
          <a:xfrm>
            <a:off x="1035697" y="3541190"/>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梯形 119"/>
          <p:cNvSpPr/>
          <p:nvPr/>
        </p:nvSpPr>
        <p:spPr bwMode="gray">
          <a:xfrm>
            <a:off x="1035697" y="3150687"/>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2292530" y="3775817"/>
            <a:ext cx="68961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2" name="文本框 121"/>
          <p:cNvSpPr txBox="1"/>
          <p:nvPr/>
        </p:nvSpPr>
        <p:spPr bwMode="gray">
          <a:xfrm>
            <a:off x="2307208" y="3360330"/>
            <a:ext cx="67358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23" name="组合 758"/>
          <p:cNvGrpSpPr/>
          <p:nvPr/>
        </p:nvGrpSpPr>
        <p:grpSpPr bwMode="gray">
          <a:xfrm flipV="1">
            <a:off x="4439160" y="4922631"/>
            <a:ext cx="168914" cy="131950"/>
            <a:chOff x="7440613" y="4868863"/>
            <a:chExt cx="1019175" cy="828675"/>
          </a:xfrm>
          <a:solidFill>
            <a:schemeClr val="bg1">
              <a:lumMod val="50000"/>
            </a:schemeClr>
          </a:solidFill>
        </p:grpSpPr>
        <p:sp>
          <p:nvSpPr>
            <p:cNvPr id="12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6" name="Freeform 159"/>
          <p:cNvSpPr/>
          <p:nvPr/>
        </p:nvSpPr>
        <p:spPr bwMode="gray">
          <a:xfrm flipH="1">
            <a:off x="982325"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27" name="Freeform 159"/>
          <p:cNvSpPr/>
          <p:nvPr/>
        </p:nvSpPr>
        <p:spPr bwMode="gray">
          <a:xfrm flipH="1">
            <a:off x="3108443"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28" name="直接连接符 127"/>
          <p:cNvCxnSpPr/>
          <p:nvPr/>
        </p:nvCxnSpPr>
        <p:spPr bwMode="gray">
          <a:xfrm>
            <a:off x="1985121" y="2269827"/>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bwMode="gray">
          <a:xfrm flipH="1">
            <a:off x="2952717" y="2279440"/>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30" name="图片 1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944130" y="2611059"/>
            <a:ext cx="865097" cy="491769"/>
          </a:xfrm>
          <a:prstGeom prst="rect">
            <a:avLst/>
          </a:prstGeom>
        </p:spPr>
      </p:pic>
      <p:sp>
        <p:nvSpPr>
          <p:cNvPr id="52" name="五边形 5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53" name="燕尾形 52"/>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4" name="燕尾形 53"/>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55" name="燕尾形 54"/>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56" name="燕尾形 55"/>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60" name="燕尾形 59"/>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68" name="燕尾形 67"/>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184813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VXLAN-based Virtualized Campus Network Deployment Plan</a:t>
            </a:r>
          </a:p>
          <a:p>
            <a:r>
              <a:rPr lang="en-US" altLang="zh-CN" dirty="0" smtClean="0">
                <a:solidFill>
                  <a:schemeClr val="bg1">
                    <a:lumMod val="50000"/>
                  </a:schemeClr>
                </a:solidFill>
              </a:rPr>
              <a:t>VXLAN-based Virtualized Campus Network Deployment Process and Guide</a:t>
            </a:r>
          </a:p>
          <a:p>
            <a:pPr lvl="1"/>
            <a:r>
              <a:rPr lang="en-US" altLang="zh-CN" dirty="0" smtClean="0">
                <a:solidFill>
                  <a:schemeClr val="bg1">
                    <a:lumMod val="50000"/>
                  </a:schemeClr>
                </a:solidFill>
              </a:rPr>
              <a:t>Deployment Process</a:t>
            </a:r>
          </a:p>
          <a:p>
            <a:pPr lvl="1"/>
            <a:r>
              <a:rPr lang="en-US" altLang="zh-CN" dirty="0" smtClean="0">
                <a:solidFill>
                  <a:schemeClr val="bg1">
                    <a:lumMod val="50000"/>
                  </a:schemeClr>
                </a:solidFill>
              </a:rPr>
              <a:t>Preparations for Deployment</a:t>
            </a:r>
          </a:p>
          <a:p>
            <a:pPr lvl="1"/>
            <a:r>
              <a:rPr lang="en-US" altLang="zh-CN" dirty="0" smtClean="0">
                <a:solidFill>
                  <a:schemeClr val="bg1">
                    <a:lumMod val="50000"/>
                  </a:schemeClr>
                </a:solidFill>
              </a:rPr>
              <a:t>Deployment Guide</a:t>
            </a:r>
            <a:endParaRPr lang="en-US"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lstStyle/>
          <a:p>
            <a:r>
              <a:rPr lang="en-US" smtClean="0"/>
              <a:t>Lab: Creating a Virtual Network (2)</a:t>
            </a:r>
            <a:endParaRPr lang="en-US" altLang="zh-CN" dirty="0"/>
          </a:p>
        </p:txBody>
      </p:sp>
      <p:sp>
        <p:nvSpPr>
          <p:cNvPr id="86" name="矩形 85"/>
          <p:cNvSpPr/>
          <p:nvPr/>
        </p:nvSpPr>
        <p:spPr bwMode="gray">
          <a:xfrm>
            <a:off x="5112327" y="951811"/>
            <a:ext cx="6267793" cy="1015663"/>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Define user gateways for the virtual network. User gateways can be manually created one by one by the network administrator or created in a batch through automatic allocation.</a:t>
            </a:r>
            <a:endParaRPr lang="en-US" altLang="zh-CN" sz="1600" dirty="0">
              <a:latin typeface="Huawei Sans" panose="020C0503030203020204" pitchFamily="34" charset="0"/>
            </a:endParaRPr>
          </a:p>
        </p:txBody>
      </p:sp>
      <p:graphicFrame>
        <p:nvGraphicFramePr>
          <p:cNvPr id="51" name="表格 50"/>
          <p:cNvGraphicFramePr>
            <a:graphicFrameLocks noGrp="1"/>
          </p:cNvGraphicFramePr>
          <p:nvPr>
            <p:extLst/>
          </p:nvPr>
        </p:nvGraphicFramePr>
        <p:xfrm>
          <a:off x="5187565" y="4523978"/>
          <a:ext cx="5717008" cy="1371600"/>
        </p:xfrm>
        <a:graphic>
          <a:graphicData uri="http://schemas.openxmlformats.org/drawingml/2006/table">
            <a:tbl>
              <a:tblPr/>
              <a:tblGrid>
                <a:gridCol w="1361531"/>
                <a:gridCol w="4355477"/>
              </a:tblGrid>
              <a:tr h="189396">
                <a:tc>
                  <a:txBody>
                    <a:bodyPr/>
                    <a:lstStyle/>
                    <a:p>
                      <a:pPr algn="ctr" fontAlgn="ctr"/>
                      <a:r>
                        <a:rPr lang="en-US" sz="1200" b="1" dirty="0" smtClean="0">
                          <a:latin typeface="Huawei Sans" panose="020C0503030203020204" pitchFamily="34" charset="0"/>
                        </a:rPr>
                        <a:t>VN</a:t>
                      </a:r>
                      <a:endParaRPr lang="en-US" altLang="zh-CN" sz="1200" b="1"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Access User</a:t>
                      </a:r>
                      <a:endParaRPr lang="en-US" altLang="zh-CN" sz="12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568189">
                <a:tc>
                  <a:txBody>
                    <a:bodyPr/>
                    <a:lstStyle/>
                    <a:p>
                      <a:pPr marL="0" indent="0" algn="ctr" defTabSz="914034" rtl="0" eaLnBrk="1" fontAlgn="ctr" latinLnBrk="0" hangingPunct="1">
                        <a:lnSpc>
                          <a:spcPct val="100000"/>
                        </a:lnSpc>
                        <a:spcAft>
                          <a:spcPts val="0"/>
                        </a:spcAft>
                        <a:buFont typeface="+mj-lt"/>
                        <a:buNone/>
                      </a:pPr>
                      <a:r>
                        <a:rPr lang="en-US" sz="1200" dirty="0" smtClean="0">
                          <a:solidFill>
                            <a:schemeClr val="tx1"/>
                          </a:solidFill>
                          <a:latin typeface="Huawei Sans" panose="020C0503030203020204" pitchFamily="34" charset="0"/>
                        </a:rPr>
                        <a:t>OA</a:t>
                      </a:r>
                      <a:endParaRPr lang="en-US" altLang="zh-CN" sz="12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tcPr>
                </a:tc>
                <a:tc>
                  <a:txBody>
                    <a:bodyPr/>
                    <a:lstStyle/>
                    <a:p>
                      <a:pPr marL="0" indent="0" algn="just" defTabSz="914034" rtl="0" eaLnBrk="1" fontAlgn="ctr" latinLnBrk="0" hangingPunct="1">
                        <a:lnSpc>
                          <a:spcPct val="100000"/>
                        </a:lnSpc>
                        <a:spcAft>
                          <a:spcPts val="0"/>
                        </a:spcAft>
                        <a:buFont typeface="+mj-lt"/>
                        <a:buNone/>
                      </a:pPr>
                      <a:r>
                        <a:rPr lang="en-US" sz="1200" dirty="0" err="1" smtClean="0">
                          <a:solidFill>
                            <a:schemeClr val="tx1"/>
                          </a:solidFill>
                          <a:latin typeface="Huawei Sans" panose="020C0503030203020204" pitchFamily="34" charset="0"/>
                        </a:rPr>
                        <a:t>Sales_Wired</a:t>
                      </a:r>
                      <a:r>
                        <a:rPr lang="en-US" sz="1200" dirty="0" smtClean="0">
                          <a:solidFill>
                            <a:schemeClr val="tx1"/>
                          </a:solidFill>
                          <a:latin typeface="Huawei Sans" panose="020C0503030203020204" pitchFamily="34" charset="0"/>
                        </a:rPr>
                        <a:t>: 172.17.10.0/24</a:t>
                      </a:r>
                    </a:p>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200" dirty="0" err="1" smtClean="0">
                          <a:solidFill>
                            <a:schemeClr val="tx1"/>
                          </a:solidFill>
                          <a:latin typeface="Huawei Sans" panose="020C0503030203020204" pitchFamily="34" charset="0"/>
                        </a:rPr>
                        <a:t>Sales_Wireless</a:t>
                      </a:r>
                      <a:r>
                        <a:rPr lang="en-US" sz="1200" dirty="0" smtClean="0">
                          <a:solidFill>
                            <a:schemeClr val="tx1"/>
                          </a:solidFill>
                          <a:latin typeface="Huawei Sans" panose="020C0503030203020204" pitchFamily="34" charset="0"/>
                        </a:rPr>
                        <a:t>: 172.17.11.0/24</a:t>
                      </a:r>
                    </a:p>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200" dirty="0" err="1" smtClean="0">
                          <a:solidFill>
                            <a:schemeClr val="tx1"/>
                          </a:solidFill>
                          <a:latin typeface="Huawei Sans" panose="020C0503030203020204" pitchFamily="34" charset="0"/>
                        </a:rPr>
                        <a:t>Market_Wired</a:t>
                      </a:r>
                      <a:r>
                        <a:rPr lang="en-US" sz="1200" dirty="0" smtClean="0">
                          <a:solidFill>
                            <a:schemeClr val="tx1"/>
                          </a:solidFill>
                          <a:latin typeface="Huawei Sans" panose="020C0503030203020204" pitchFamily="34" charset="0"/>
                        </a:rPr>
                        <a:t>: 172.17.20.0/24</a:t>
                      </a:r>
                    </a:p>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200" dirty="0" err="1" smtClean="0">
                          <a:solidFill>
                            <a:schemeClr val="tx1"/>
                          </a:solidFill>
                          <a:latin typeface="Huawei Sans" panose="020C0503030203020204" pitchFamily="34" charset="0"/>
                        </a:rPr>
                        <a:t>Market_Wireless</a:t>
                      </a:r>
                      <a:r>
                        <a:rPr lang="en-US" sz="1200" dirty="0" smtClean="0">
                          <a:solidFill>
                            <a:schemeClr val="tx1"/>
                          </a:solidFill>
                          <a:latin typeface="Huawei Sans" panose="020C0503030203020204" pitchFamily="34" charset="0"/>
                        </a:rPr>
                        <a:t>: 172.17.21.0/24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89396">
                <a:tc>
                  <a:txBody>
                    <a:bodyPr/>
                    <a:lstStyle/>
                    <a:p>
                      <a:pPr marL="0" indent="0" algn="ctr" defTabSz="914034" rtl="0" eaLnBrk="1" fontAlgn="ctr" latinLnBrk="0" hangingPunct="1">
                        <a:lnSpc>
                          <a:spcPct val="100000"/>
                        </a:lnSpc>
                        <a:spcAft>
                          <a:spcPts val="0"/>
                        </a:spcAft>
                        <a:buFont typeface="+mj-lt"/>
                        <a:buNone/>
                      </a:pPr>
                      <a:r>
                        <a:rPr lang="en-US" sz="1200" dirty="0" smtClean="0">
                          <a:solidFill>
                            <a:schemeClr val="tx1"/>
                          </a:solidFill>
                          <a:latin typeface="Huawei Sans" panose="020C0503030203020204" pitchFamily="34" charset="0"/>
                        </a:rPr>
                        <a:t>RD</a:t>
                      </a:r>
                      <a:endParaRPr lang="en-US" altLang="zh-CN" sz="1200" kern="1200" dirty="0">
                        <a:solidFill>
                          <a:schemeClr val="tx1"/>
                        </a:solidFill>
                        <a:effectLst/>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just" defTabSz="914034" rtl="0" eaLnBrk="1" fontAlgn="ctr" latinLnBrk="0" hangingPunct="1">
                        <a:lnSpc>
                          <a:spcPct val="100000"/>
                        </a:lnSpc>
                        <a:spcBef>
                          <a:spcPts val="0"/>
                        </a:spcBef>
                        <a:spcAft>
                          <a:spcPts val="0"/>
                        </a:spcAft>
                        <a:buClrTx/>
                        <a:buSzTx/>
                        <a:buFont typeface="+mj-lt"/>
                        <a:buNone/>
                        <a:tabLst/>
                        <a:defRPr/>
                      </a:pPr>
                      <a:r>
                        <a:rPr lang="en-US" sz="1200" dirty="0" smtClean="0">
                          <a:solidFill>
                            <a:schemeClr val="tx1"/>
                          </a:solidFill>
                          <a:latin typeface="Huawei Sans" panose="020C0503030203020204" pitchFamily="34" charset="0"/>
                        </a:rPr>
                        <a:t>RD: 172.17.30.0/24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53" name="圆角矩形 52"/>
          <p:cNvSpPr/>
          <p:nvPr/>
        </p:nvSpPr>
        <p:spPr bwMode="gray">
          <a:xfrm>
            <a:off x="878704" y="2548727"/>
            <a:ext cx="3990111" cy="312067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Freeform 159"/>
          <p:cNvSpPr/>
          <p:nvPr/>
        </p:nvSpPr>
        <p:spPr bwMode="gray">
          <a:xfrm flipH="1">
            <a:off x="1379861" y="2881293"/>
            <a:ext cx="2670047" cy="15284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57" name="Straight Connector 166"/>
          <p:cNvCxnSpPr>
            <a:stCxn id="90" idx="2"/>
            <a:endCxn id="59" idx="0"/>
          </p:cNvCxnSpPr>
          <p:nvPr/>
        </p:nvCxnSpPr>
        <p:spPr bwMode="gray">
          <a:xfrm>
            <a:off x="1731493"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166"/>
          <p:cNvCxnSpPr>
            <a:stCxn id="91" idx="2"/>
            <a:endCxn id="73" idx="0"/>
          </p:cNvCxnSpPr>
          <p:nvPr/>
        </p:nvCxnSpPr>
        <p:spPr bwMode="gray">
          <a:xfrm>
            <a:off x="3662294"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76" descr="接入交换机.png"/>
          <p:cNvPicPr>
            <a:picLocks noChangeAspect="1"/>
          </p:cNvPicPr>
          <p:nvPr/>
        </p:nvPicPr>
        <p:blipFill>
          <a:blip r:embed="rId3" cstate="print"/>
          <a:stretch>
            <a:fillRect/>
          </a:stretch>
        </p:blipFill>
        <p:spPr bwMode="gray">
          <a:xfrm>
            <a:off x="1508352" y="4569407"/>
            <a:ext cx="446281" cy="365139"/>
          </a:xfrm>
          <a:prstGeom prst="rect">
            <a:avLst/>
          </a:prstGeom>
        </p:spPr>
      </p:pic>
      <p:pic>
        <p:nvPicPr>
          <p:cNvPr id="73" name="图片 72" descr="接入交换机.png"/>
          <p:cNvPicPr>
            <a:picLocks noChangeAspect="1"/>
          </p:cNvPicPr>
          <p:nvPr/>
        </p:nvPicPr>
        <p:blipFill>
          <a:blip r:embed="rId3" cstate="print"/>
          <a:stretch>
            <a:fillRect/>
          </a:stretch>
        </p:blipFill>
        <p:spPr bwMode="gray">
          <a:xfrm>
            <a:off x="3439153" y="4569407"/>
            <a:ext cx="446281" cy="365139"/>
          </a:xfrm>
          <a:prstGeom prst="rect">
            <a:avLst/>
          </a:prstGeom>
        </p:spPr>
      </p:pic>
      <p:sp>
        <p:nvSpPr>
          <p:cNvPr id="74" name="文本框 73"/>
          <p:cNvSpPr txBox="1"/>
          <p:nvPr/>
        </p:nvSpPr>
        <p:spPr bwMode="gray">
          <a:xfrm>
            <a:off x="893888" y="2723362"/>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5" name="图片 105" descr="AP.png"/>
          <p:cNvPicPr>
            <a:picLocks noChangeAspect="1"/>
          </p:cNvPicPr>
          <p:nvPr/>
        </p:nvPicPr>
        <p:blipFill>
          <a:blip r:embed="rId4" cstate="print"/>
          <a:stretch>
            <a:fillRect/>
          </a:stretch>
        </p:blipFill>
        <p:spPr bwMode="gray">
          <a:xfrm>
            <a:off x="4345712" y="4601092"/>
            <a:ext cx="368827" cy="301768"/>
          </a:xfrm>
          <a:prstGeom prst="rect">
            <a:avLst/>
          </a:prstGeom>
        </p:spPr>
      </p:pic>
      <p:cxnSp>
        <p:nvCxnSpPr>
          <p:cNvPr id="79" name="Straight Connector 166"/>
          <p:cNvCxnSpPr>
            <a:stCxn id="73" idx="3"/>
            <a:endCxn id="75" idx="1"/>
          </p:cNvCxnSpPr>
          <p:nvPr/>
        </p:nvCxnSpPr>
        <p:spPr bwMode="gray">
          <a:xfrm flipV="1">
            <a:off x="3885434" y="4751976"/>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0" name="图片 14" descr="日志告警服务器-蓝.png"/>
          <p:cNvPicPr>
            <a:picLocks noChangeAspect="1"/>
          </p:cNvPicPr>
          <p:nvPr/>
        </p:nvPicPr>
        <p:blipFill>
          <a:blip r:embed="rId5" cstate="print"/>
          <a:stretch>
            <a:fillRect/>
          </a:stretch>
        </p:blipFill>
        <p:spPr bwMode="gray">
          <a:xfrm>
            <a:off x="4300639" y="5112943"/>
            <a:ext cx="445956" cy="278465"/>
          </a:xfrm>
          <a:prstGeom prst="rect">
            <a:avLst/>
          </a:prstGeom>
        </p:spPr>
      </p:pic>
      <p:pic>
        <p:nvPicPr>
          <p:cNvPr id="81" name="图片 80"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508739" y="5084666"/>
            <a:ext cx="445506" cy="342149"/>
          </a:xfrm>
          <a:prstGeom prst="rect">
            <a:avLst/>
          </a:prstGeom>
        </p:spPr>
      </p:pic>
      <p:pic>
        <p:nvPicPr>
          <p:cNvPr id="82" name="图片 81"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439540" y="5084333"/>
            <a:ext cx="445506" cy="342149"/>
          </a:xfrm>
          <a:prstGeom prst="rect">
            <a:avLst/>
          </a:prstGeom>
        </p:spPr>
      </p:pic>
      <p:cxnSp>
        <p:nvCxnSpPr>
          <p:cNvPr id="83" name="Straight Connector 167"/>
          <p:cNvCxnSpPr/>
          <p:nvPr/>
        </p:nvCxnSpPr>
        <p:spPr bwMode="gray">
          <a:xfrm flipH="1">
            <a:off x="1732203" y="3106898"/>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4" name="Straight Connector 167"/>
          <p:cNvCxnSpPr/>
          <p:nvPr/>
        </p:nvCxnSpPr>
        <p:spPr bwMode="gray">
          <a:xfrm flipH="1" flipV="1">
            <a:off x="2700413" y="3104421"/>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5" name="图片 86" descr="核心交换机.png"/>
          <p:cNvPicPr>
            <a:picLocks noChangeAspect="1"/>
          </p:cNvPicPr>
          <p:nvPr/>
        </p:nvPicPr>
        <p:blipFill>
          <a:blip r:embed="rId7" cstate="print"/>
          <a:stretch>
            <a:fillRect/>
          </a:stretch>
        </p:blipFill>
        <p:spPr bwMode="gray">
          <a:xfrm>
            <a:off x="2488045" y="2924329"/>
            <a:ext cx="446281" cy="365139"/>
          </a:xfrm>
          <a:prstGeom prst="rect">
            <a:avLst/>
          </a:prstGeom>
        </p:spPr>
      </p:pic>
      <p:sp>
        <p:nvSpPr>
          <p:cNvPr id="87" name="文本框 86"/>
          <p:cNvSpPr txBox="1"/>
          <p:nvPr/>
        </p:nvSpPr>
        <p:spPr bwMode="gray">
          <a:xfrm>
            <a:off x="1890738" y="2950284"/>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8" name="文本框 87"/>
          <p:cNvSpPr txBox="1"/>
          <p:nvPr/>
        </p:nvSpPr>
        <p:spPr bwMode="gray">
          <a:xfrm>
            <a:off x="895398" y="4015818"/>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9" name="文本框 88"/>
          <p:cNvSpPr txBox="1"/>
          <p:nvPr/>
        </p:nvSpPr>
        <p:spPr bwMode="gray">
          <a:xfrm>
            <a:off x="948297"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0" name="图片 87" descr="汇聚交换机.png"/>
          <p:cNvPicPr>
            <a:picLocks noChangeAspect="1"/>
          </p:cNvPicPr>
          <p:nvPr/>
        </p:nvPicPr>
        <p:blipFill>
          <a:blip r:embed="rId8" cstate="print"/>
          <a:stretch>
            <a:fillRect/>
          </a:stretch>
        </p:blipFill>
        <p:spPr bwMode="gray">
          <a:xfrm>
            <a:off x="1508352" y="3800991"/>
            <a:ext cx="446281" cy="365139"/>
          </a:xfrm>
          <a:prstGeom prst="rect">
            <a:avLst/>
          </a:prstGeom>
        </p:spPr>
      </p:pic>
      <p:pic>
        <p:nvPicPr>
          <p:cNvPr id="91" name="图片 87" descr="汇聚交换机.png"/>
          <p:cNvPicPr>
            <a:picLocks noChangeAspect="1"/>
          </p:cNvPicPr>
          <p:nvPr/>
        </p:nvPicPr>
        <p:blipFill>
          <a:blip r:embed="rId8" cstate="print"/>
          <a:stretch>
            <a:fillRect/>
          </a:stretch>
        </p:blipFill>
        <p:spPr bwMode="gray">
          <a:xfrm>
            <a:off x="3439153" y="3800991"/>
            <a:ext cx="446281" cy="365139"/>
          </a:xfrm>
          <a:prstGeom prst="rect">
            <a:avLst/>
          </a:prstGeom>
        </p:spPr>
      </p:pic>
      <p:sp>
        <p:nvSpPr>
          <p:cNvPr id="92" name="文本框 91"/>
          <p:cNvSpPr txBox="1"/>
          <p:nvPr/>
        </p:nvSpPr>
        <p:spPr bwMode="gray">
          <a:xfrm>
            <a:off x="3842963" y="4015818"/>
            <a:ext cx="684803" cy="276999"/>
          </a:xfrm>
          <a:prstGeom prst="rect">
            <a:avLst/>
          </a:prstGeom>
          <a:noFill/>
        </p:spPr>
        <p:txBody>
          <a:bodyPr wrap="none" rtlCol="0">
            <a:spAutoFit/>
          </a:body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4293426" y="4358871"/>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4" name="文本框 93"/>
          <p:cNvSpPr txBox="1"/>
          <p:nvPr/>
        </p:nvSpPr>
        <p:spPr bwMode="gray">
          <a:xfrm>
            <a:off x="1504507"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2" name="文本框 111"/>
          <p:cNvSpPr txBox="1"/>
          <p:nvPr/>
        </p:nvSpPr>
        <p:spPr bwMode="gray">
          <a:xfrm>
            <a:off x="3435308"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13" name="Straight Connector 166"/>
          <p:cNvCxnSpPr>
            <a:stCxn id="59" idx="2"/>
            <a:endCxn id="81" idx="0"/>
          </p:cNvCxnSpPr>
          <p:nvPr/>
        </p:nvCxnSpPr>
        <p:spPr bwMode="gray">
          <a:xfrm flipH="1">
            <a:off x="1731492" y="4934546"/>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66"/>
          <p:cNvCxnSpPr>
            <a:stCxn id="73" idx="2"/>
            <a:endCxn id="82" idx="0"/>
          </p:cNvCxnSpPr>
          <p:nvPr/>
        </p:nvCxnSpPr>
        <p:spPr bwMode="gray">
          <a:xfrm flipH="1">
            <a:off x="3662293" y="4934546"/>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bwMode="gray">
          <a:xfrm>
            <a:off x="4303140"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6" name="文本框 115"/>
          <p:cNvSpPr txBox="1"/>
          <p:nvPr/>
        </p:nvSpPr>
        <p:spPr bwMode="gray">
          <a:xfrm>
            <a:off x="2834929"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117" name="梯形 116"/>
          <p:cNvSpPr/>
          <p:nvPr/>
        </p:nvSpPr>
        <p:spPr bwMode="gray">
          <a:xfrm>
            <a:off x="1035697" y="3541190"/>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梯形 117"/>
          <p:cNvSpPr/>
          <p:nvPr/>
        </p:nvSpPr>
        <p:spPr bwMode="gray">
          <a:xfrm>
            <a:off x="1035697" y="3150687"/>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2292530" y="3775817"/>
            <a:ext cx="68961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0" name="文本框 119"/>
          <p:cNvSpPr txBox="1"/>
          <p:nvPr/>
        </p:nvSpPr>
        <p:spPr bwMode="gray">
          <a:xfrm>
            <a:off x="2307208" y="3360330"/>
            <a:ext cx="67358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21" name="组合 758"/>
          <p:cNvGrpSpPr/>
          <p:nvPr/>
        </p:nvGrpSpPr>
        <p:grpSpPr bwMode="gray">
          <a:xfrm flipV="1">
            <a:off x="4439160" y="4922631"/>
            <a:ext cx="168914" cy="131950"/>
            <a:chOff x="7440613" y="4868863"/>
            <a:chExt cx="1019175" cy="828675"/>
          </a:xfrm>
          <a:solidFill>
            <a:schemeClr val="bg1">
              <a:lumMod val="50000"/>
            </a:schemeClr>
          </a:solidFill>
        </p:grpSpPr>
        <p:sp>
          <p:nvSpPr>
            <p:cNvPr id="12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4" name="Freeform 159"/>
          <p:cNvSpPr/>
          <p:nvPr/>
        </p:nvSpPr>
        <p:spPr bwMode="gray">
          <a:xfrm flipH="1">
            <a:off x="982325"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25" name="Freeform 159"/>
          <p:cNvSpPr/>
          <p:nvPr/>
        </p:nvSpPr>
        <p:spPr bwMode="gray">
          <a:xfrm flipH="1">
            <a:off x="3108443"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26" name="直接连接符 125"/>
          <p:cNvCxnSpPr/>
          <p:nvPr/>
        </p:nvCxnSpPr>
        <p:spPr bwMode="gray">
          <a:xfrm>
            <a:off x="1985121" y="2269827"/>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bwMode="gray">
          <a:xfrm flipH="1">
            <a:off x="2952717" y="2279440"/>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28" name="图片 1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944130" y="2611059"/>
            <a:ext cx="865097" cy="491769"/>
          </a:xfrm>
          <a:prstGeom prst="rect">
            <a:avLst/>
          </a:prstGeom>
        </p:spPr>
      </p:pic>
      <p:pic>
        <p:nvPicPr>
          <p:cNvPr id="3" name="图片 2"/>
          <p:cNvPicPr>
            <a:picLocks noChangeAspect="1"/>
          </p:cNvPicPr>
          <p:nvPr/>
        </p:nvPicPr>
        <p:blipFill>
          <a:blip r:embed="rId10"/>
          <a:stretch>
            <a:fillRect/>
          </a:stretch>
        </p:blipFill>
        <p:spPr bwMode="gray">
          <a:xfrm>
            <a:off x="5187566" y="1972732"/>
            <a:ext cx="6513578" cy="2208877"/>
          </a:xfrm>
          <a:prstGeom prst="rect">
            <a:avLst/>
          </a:prstGeom>
          <a:ln w="12700">
            <a:solidFill>
              <a:schemeClr val="bg1">
                <a:lumMod val="85000"/>
              </a:schemeClr>
            </a:solidFill>
          </a:ln>
        </p:spPr>
      </p:pic>
      <p:sp>
        <p:nvSpPr>
          <p:cNvPr id="55" name="五边形 54"/>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56" name="燕尾形 55"/>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0" name="燕尾形 59"/>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61" name="燕尾形 60"/>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62" name="燕尾形 61"/>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63" name="燕尾形 62"/>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71" name="燕尾形 70"/>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676702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bwMode="gray">
          <a:xfrm>
            <a:off x="5197538" y="1330860"/>
            <a:ext cx="4308601" cy="1702712"/>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Creating a Virtual Network (3)</a:t>
            </a:r>
            <a:endParaRPr lang="en-US" altLang="zh-CN" dirty="0"/>
          </a:p>
        </p:txBody>
      </p:sp>
      <p:sp>
        <p:nvSpPr>
          <p:cNvPr id="86" name="矩形 85"/>
          <p:cNvSpPr/>
          <p:nvPr/>
        </p:nvSpPr>
        <p:spPr bwMode="gray">
          <a:xfrm>
            <a:off x="5101936" y="931352"/>
            <a:ext cx="6278184" cy="400110"/>
          </a:xfrm>
          <a:prstGeom prst="rect">
            <a:avLst/>
          </a:prstGeom>
        </p:spPr>
        <p:txBody>
          <a:bodyPr wrap="square">
            <a:spAutoFit/>
          </a:bodyPr>
          <a:lstStyle/>
          <a:p>
            <a:pPr algn="just" fontAlgn="ctr">
              <a:lnSpc>
                <a:spcPts val="2400"/>
              </a:lnSpc>
              <a:spcAft>
                <a:spcPts val="600"/>
              </a:spcAft>
            </a:pPr>
            <a:r>
              <a:rPr lang="en-US" sz="1600" dirty="0" smtClean="0">
                <a:latin typeface="Huawei Sans" panose="020C0503030203020204" pitchFamily="34" charset="0"/>
              </a:rPr>
              <a:t>Configure wired access.</a:t>
            </a:r>
            <a:endParaRPr lang="en-US" altLang="zh-CN" sz="1600" dirty="0">
              <a:latin typeface="Huawei Sans" panose="020C0503030203020204" pitchFamily="34" charset="0"/>
            </a:endParaRPr>
          </a:p>
        </p:txBody>
      </p:sp>
      <p:sp>
        <p:nvSpPr>
          <p:cNvPr id="56" name="圆角矩形 55"/>
          <p:cNvSpPr/>
          <p:nvPr/>
        </p:nvSpPr>
        <p:spPr bwMode="gray">
          <a:xfrm>
            <a:off x="878704" y="2548727"/>
            <a:ext cx="3990111" cy="312067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Freeform 159"/>
          <p:cNvSpPr/>
          <p:nvPr/>
        </p:nvSpPr>
        <p:spPr bwMode="gray">
          <a:xfrm flipH="1">
            <a:off x="1379861" y="2881293"/>
            <a:ext cx="2670047" cy="15284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61" name="Straight Connector 166"/>
          <p:cNvCxnSpPr>
            <a:stCxn id="96" idx="2"/>
            <a:endCxn id="63" idx="0"/>
          </p:cNvCxnSpPr>
          <p:nvPr/>
        </p:nvCxnSpPr>
        <p:spPr bwMode="gray">
          <a:xfrm>
            <a:off x="1731493"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66"/>
          <p:cNvCxnSpPr>
            <a:stCxn id="97" idx="2"/>
            <a:endCxn id="64" idx="0"/>
          </p:cNvCxnSpPr>
          <p:nvPr/>
        </p:nvCxnSpPr>
        <p:spPr bwMode="gray">
          <a:xfrm>
            <a:off x="3662294"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76" descr="接入交换机.png"/>
          <p:cNvPicPr>
            <a:picLocks noChangeAspect="1"/>
          </p:cNvPicPr>
          <p:nvPr/>
        </p:nvPicPr>
        <p:blipFill>
          <a:blip r:embed="rId4" cstate="print"/>
          <a:stretch>
            <a:fillRect/>
          </a:stretch>
        </p:blipFill>
        <p:spPr bwMode="gray">
          <a:xfrm>
            <a:off x="1508352" y="4569407"/>
            <a:ext cx="446281" cy="365139"/>
          </a:xfrm>
          <a:prstGeom prst="rect">
            <a:avLst/>
          </a:prstGeom>
        </p:spPr>
      </p:pic>
      <p:pic>
        <p:nvPicPr>
          <p:cNvPr id="64" name="图片 63" descr="接入交换机.png"/>
          <p:cNvPicPr>
            <a:picLocks noChangeAspect="1"/>
          </p:cNvPicPr>
          <p:nvPr/>
        </p:nvPicPr>
        <p:blipFill>
          <a:blip r:embed="rId4" cstate="print"/>
          <a:stretch>
            <a:fillRect/>
          </a:stretch>
        </p:blipFill>
        <p:spPr bwMode="gray">
          <a:xfrm>
            <a:off x="3439153" y="4569407"/>
            <a:ext cx="446281" cy="365139"/>
          </a:xfrm>
          <a:prstGeom prst="rect">
            <a:avLst/>
          </a:prstGeom>
        </p:spPr>
      </p:pic>
      <p:sp>
        <p:nvSpPr>
          <p:cNvPr id="65" name="文本框 64"/>
          <p:cNvSpPr txBox="1"/>
          <p:nvPr/>
        </p:nvSpPr>
        <p:spPr bwMode="gray">
          <a:xfrm>
            <a:off x="893888" y="2723362"/>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6" name="图片 105" descr="AP.png"/>
          <p:cNvPicPr>
            <a:picLocks noChangeAspect="1"/>
          </p:cNvPicPr>
          <p:nvPr/>
        </p:nvPicPr>
        <p:blipFill>
          <a:blip r:embed="rId5" cstate="print"/>
          <a:stretch>
            <a:fillRect/>
          </a:stretch>
        </p:blipFill>
        <p:spPr bwMode="gray">
          <a:xfrm>
            <a:off x="4345712" y="4601092"/>
            <a:ext cx="368827" cy="301768"/>
          </a:xfrm>
          <a:prstGeom prst="rect">
            <a:avLst/>
          </a:prstGeom>
        </p:spPr>
      </p:pic>
      <p:cxnSp>
        <p:nvCxnSpPr>
          <p:cNvPr id="67" name="Straight Connector 166"/>
          <p:cNvCxnSpPr>
            <a:stCxn id="64" idx="3"/>
            <a:endCxn id="66" idx="1"/>
          </p:cNvCxnSpPr>
          <p:nvPr/>
        </p:nvCxnSpPr>
        <p:spPr bwMode="gray">
          <a:xfrm flipV="1">
            <a:off x="3885434" y="4751976"/>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14" descr="日志告警服务器-蓝.png"/>
          <p:cNvPicPr>
            <a:picLocks noChangeAspect="1"/>
          </p:cNvPicPr>
          <p:nvPr/>
        </p:nvPicPr>
        <p:blipFill>
          <a:blip r:embed="rId6" cstate="print"/>
          <a:stretch>
            <a:fillRect/>
          </a:stretch>
        </p:blipFill>
        <p:spPr bwMode="gray">
          <a:xfrm>
            <a:off x="4300639" y="5112943"/>
            <a:ext cx="445956" cy="278465"/>
          </a:xfrm>
          <a:prstGeom prst="rect">
            <a:avLst/>
          </a:prstGeom>
        </p:spPr>
      </p:pic>
      <p:pic>
        <p:nvPicPr>
          <p:cNvPr id="69" name="图片 68"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1508739" y="5084666"/>
            <a:ext cx="445506" cy="342149"/>
          </a:xfrm>
          <a:prstGeom prst="rect">
            <a:avLst/>
          </a:prstGeom>
        </p:spPr>
      </p:pic>
      <p:pic>
        <p:nvPicPr>
          <p:cNvPr id="70" name="图片 69"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3439540" y="5084333"/>
            <a:ext cx="445506" cy="342149"/>
          </a:xfrm>
          <a:prstGeom prst="rect">
            <a:avLst/>
          </a:prstGeom>
        </p:spPr>
      </p:pic>
      <p:cxnSp>
        <p:nvCxnSpPr>
          <p:cNvPr id="71" name="Straight Connector 167"/>
          <p:cNvCxnSpPr/>
          <p:nvPr/>
        </p:nvCxnSpPr>
        <p:spPr bwMode="gray">
          <a:xfrm flipH="1">
            <a:off x="1732203" y="3106898"/>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167"/>
          <p:cNvCxnSpPr/>
          <p:nvPr/>
        </p:nvCxnSpPr>
        <p:spPr bwMode="gray">
          <a:xfrm flipH="1" flipV="1">
            <a:off x="2700413" y="3104421"/>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6" name="图片 86" descr="核心交换机.png"/>
          <p:cNvPicPr>
            <a:picLocks noChangeAspect="1"/>
          </p:cNvPicPr>
          <p:nvPr/>
        </p:nvPicPr>
        <p:blipFill>
          <a:blip r:embed="rId8" cstate="print"/>
          <a:stretch>
            <a:fillRect/>
          </a:stretch>
        </p:blipFill>
        <p:spPr bwMode="gray">
          <a:xfrm>
            <a:off x="2488045" y="2924329"/>
            <a:ext cx="446281" cy="365139"/>
          </a:xfrm>
          <a:prstGeom prst="rect">
            <a:avLst/>
          </a:prstGeom>
        </p:spPr>
      </p:pic>
      <p:sp>
        <p:nvSpPr>
          <p:cNvPr id="77" name="文本框 76"/>
          <p:cNvSpPr txBox="1"/>
          <p:nvPr/>
        </p:nvSpPr>
        <p:spPr bwMode="gray">
          <a:xfrm>
            <a:off x="1890738" y="2950284"/>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文本框 77"/>
          <p:cNvSpPr txBox="1"/>
          <p:nvPr/>
        </p:nvSpPr>
        <p:spPr bwMode="gray">
          <a:xfrm>
            <a:off x="895398" y="4015818"/>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5" name="文本框 94"/>
          <p:cNvSpPr txBox="1"/>
          <p:nvPr/>
        </p:nvSpPr>
        <p:spPr bwMode="gray">
          <a:xfrm>
            <a:off x="948297"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6" name="图片 87" descr="汇聚交换机.png"/>
          <p:cNvPicPr>
            <a:picLocks noChangeAspect="1"/>
          </p:cNvPicPr>
          <p:nvPr/>
        </p:nvPicPr>
        <p:blipFill>
          <a:blip r:embed="rId9" cstate="print"/>
          <a:stretch>
            <a:fillRect/>
          </a:stretch>
        </p:blipFill>
        <p:spPr bwMode="gray">
          <a:xfrm>
            <a:off x="1508352" y="3800991"/>
            <a:ext cx="446281" cy="365139"/>
          </a:xfrm>
          <a:prstGeom prst="rect">
            <a:avLst/>
          </a:prstGeom>
        </p:spPr>
      </p:pic>
      <p:pic>
        <p:nvPicPr>
          <p:cNvPr id="97" name="图片 87" descr="汇聚交换机.png"/>
          <p:cNvPicPr>
            <a:picLocks noChangeAspect="1"/>
          </p:cNvPicPr>
          <p:nvPr/>
        </p:nvPicPr>
        <p:blipFill>
          <a:blip r:embed="rId9" cstate="print"/>
          <a:stretch>
            <a:fillRect/>
          </a:stretch>
        </p:blipFill>
        <p:spPr bwMode="gray">
          <a:xfrm>
            <a:off x="3439153" y="3800991"/>
            <a:ext cx="446281" cy="365139"/>
          </a:xfrm>
          <a:prstGeom prst="rect">
            <a:avLst/>
          </a:prstGeom>
        </p:spPr>
      </p:pic>
      <p:sp>
        <p:nvSpPr>
          <p:cNvPr id="98" name="文本框 97"/>
          <p:cNvSpPr txBox="1"/>
          <p:nvPr/>
        </p:nvSpPr>
        <p:spPr bwMode="gray">
          <a:xfrm>
            <a:off x="3842963" y="4015818"/>
            <a:ext cx="684803" cy="276999"/>
          </a:xfrm>
          <a:prstGeom prst="rect">
            <a:avLst/>
          </a:prstGeom>
          <a:noFill/>
        </p:spPr>
        <p:txBody>
          <a:bodyPr wrap="none" rtlCol="0">
            <a:spAutoFit/>
          </a:body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9" name="文本框 98"/>
          <p:cNvSpPr txBox="1"/>
          <p:nvPr/>
        </p:nvSpPr>
        <p:spPr bwMode="gray">
          <a:xfrm>
            <a:off x="4293426" y="4358871"/>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0" name="文本框 99"/>
          <p:cNvSpPr txBox="1"/>
          <p:nvPr/>
        </p:nvSpPr>
        <p:spPr bwMode="gray">
          <a:xfrm>
            <a:off x="1504507"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3435308"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02" name="Straight Connector 166"/>
          <p:cNvCxnSpPr>
            <a:stCxn id="63" idx="2"/>
            <a:endCxn id="69" idx="0"/>
          </p:cNvCxnSpPr>
          <p:nvPr/>
        </p:nvCxnSpPr>
        <p:spPr bwMode="gray">
          <a:xfrm flipH="1">
            <a:off x="1731492" y="4934546"/>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66"/>
          <p:cNvCxnSpPr>
            <a:stCxn id="64" idx="2"/>
            <a:endCxn id="70" idx="0"/>
          </p:cNvCxnSpPr>
          <p:nvPr/>
        </p:nvCxnSpPr>
        <p:spPr bwMode="gray">
          <a:xfrm flipH="1">
            <a:off x="3662293" y="4934546"/>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bwMode="gray">
          <a:xfrm>
            <a:off x="4303140"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5" name="文本框 104"/>
          <p:cNvSpPr txBox="1"/>
          <p:nvPr/>
        </p:nvSpPr>
        <p:spPr bwMode="gray">
          <a:xfrm>
            <a:off x="2834929"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106" name="梯形 105"/>
          <p:cNvSpPr/>
          <p:nvPr/>
        </p:nvSpPr>
        <p:spPr bwMode="gray">
          <a:xfrm>
            <a:off x="1035697" y="3541190"/>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梯形 106"/>
          <p:cNvSpPr/>
          <p:nvPr/>
        </p:nvSpPr>
        <p:spPr bwMode="gray">
          <a:xfrm>
            <a:off x="1035697" y="3150687"/>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2292530" y="3775817"/>
            <a:ext cx="68961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9" name="文本框 108"/>
          <p:cNvSpPr txBox="1"/>
          <p:nvPr/>
        </p:nvSpPr>
        <p:spPr bwMode="gray">
          <a:xfrm>
            <a:off x="2307208" y="3360330"/>
            <a:ext cx="67358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10" name="组合 758"/>
          <p:cNvGrpSpPr/>
          <p:nvPr/>
        </p:nvGrpSpPr>
        <p:grpSpPr bwMode="gray">
          <a:xfrm flipV="1">
            <a:off x="4439160" y="4922631"/>
            <a:ext cx="168914" cy="131950"/>
            <a:chOff x="7440613" y="4868863"/>
            <a:chExt cx="1019175" cy="828675"/>
          </a:xfrm>
          <a:solidFill>
            <a:schemeClr val="bg1">
              <a:lumMod val="50000"/>
            </a:schemeClr>
          </a:solidFill>
        </p:grpSpPr>
        <p:sp>
          <p:nvSpPr>
            <p:cNvPr id="11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Freeform 159"/>
          <p:cNvSpPr/>
          <p:nvPr/>
        </p:nvSpPr>
        <p:spPr bwMode="gray">
          <a:xfrm flipH="1">
            <a:off x="982325"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39" name="Freeform 159"/>
          <p:cNvSpPr/>
          <p:nvPr/>
        </p:nvSpPr>
        <p:spPr bwMode="gray">
          <a:xfrm flipH="1">
            <a:off x="3108443"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40" name="直接连接符 139"/>
          <p:cNvCxnSpPr/>
          <p:nvPr/>
        </p:nvCxnSpPr>
        <p:spPr bwMode="gray">
          <a:xfrm>
            <a:off x="1985121" y="2269827"/>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
          <a:xfrm flipH="1">
            <a:off x="2952717" y="2279440"/>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42" name="图片 14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944130" y="2611059"/>
            <a:ext cx="865097" cy="491769"/>
          </a:xfrm>
          <a:prstGeom prst="rect">
            <a:avLst/>
          </a:prstGeom>
        </p:spPr>
      </p:pic>
      <p:pic>
        <p:nvPicPr>
          <p:cNvPr id="7" name="图片 6"/>
          <p:cNvPicPr>
            <a:picLocks noChangeAspect="1"/>
          </p:cNvPicPr>
          <p:nvPr/>
        </p:nvPicPr>
        <p:blipFill>
          <a:blip r:embed="rId11"/>
          <a:stretch>
            <a:fillRect/>
          </a:stretch>
        </p:blipFill>
        <p:spPr bwMode="gray">
          <a:xfrm>
            <a:off x="5197538" y="3102665"/>
            <a:ext cx="6454272" cy="2765404"/>
          </a:xfrm>
          <a:prstGeom prst="rect">
            <a:avLst/>
          </a:prstGeom>
          <a:ln w="12700">
            <a:solidFill>
              <a:schemeClr val="bg1">
                <a:lumMod val="85000"/>
              </a:schemeClr>
            </a:solidFill>
          </a:ln>
        </p:spPr>
      </p:pic>
      <p:sp>
        <p:nvSpPr>
          <p:cNvPr id="53" name="五边形 5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54" name="燕尾形 53"/>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5" name="燕尾形 54"/>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57" name="燕尾形 56"/>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58" name="燕尾形 57"/>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59" name="燕尾形 58"/>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83" name="燕尾形 82"/>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286163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5206873" y="2368177"/>
            <a:ext cx="6481717" cy="2641262"/>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smtClean="0"/>
              <a:t>Lab: Creating a Virtual Network (4)</a:t>
            </a:r>
            <a:endParaRPr lang="en-US" altLang="zh-CN" dirty="0"/>
          </a:p>
        </p:txBody>
      </p:sp>
      <p:sp>
        <p:nvSpPr>
          <p:cNvPr id="86" name="矩形 85"/>
          <p:cNvSpPr/>
          <p:nvPr/>
        </p:nvSpPr>
        <p:spPr bwMode="gray">
          <a:xfrm>
            <a:off x="5101936" y="1484313"/>
            <a:ext cx="6278184" cy="400110"/>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Configure wireless access.</a:t>
            </a:r>
            <a:endParaRPr lang="en-US" altLang="zh-CN" sz="1600" dirty="0">
              <a:latin typeface="Huawei Sans" panose="020C0503030203020204" pitchFamily="34" charset="0"/>
            </a:endParaRPr>
          </a:p>
        </p:txBody>
      </p:sp>
      <p:sp>
        <p:nvSpPr>
          <p:cNvPr id="56" name="圆角矩形 55"/>
          <p:cNvSpPr/>
          <p:nvPr/>
        </p:nvSpPr>
        <p:spPr bwMode="gray">
          <a:xfrm>
            <a:off x="878704" y="2548727"/>
            <a:ext cx="3990111" cy="312067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Freeform 159"/>
          <p:cNvSpPr/>
          <p:nvPr/>
        </p:nvSpPr>
        <p:spPr bwMode="gray">
          <a:xfrm flipH="1">
            <a:off x="1379861" y="2881293"/>
            <a:ext cx="2670047" cy="15284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61" name="Straight Connector 166"/>
          <p:cNvCxnSpPr>
            <a:stCxn id="96" idx="2"/>
            <a:endCxn id="63" idx="0"/>
          </p:cNvCxnSpPr>
          <p:nvPr/>
        </p:nvCxnSpPr>
        <p:spPr bwMode="gray">
          <a:xfrm>
            <a:off x="1731493"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66"/>
          <p:cNvCxnSpPr>
            <a:stCxn id="97" idx="2"/>
            <a:endCxn id="64" idx="0"/>
          </p:cNvCxnSpPr>
          <p:nvPr/>
        </p:nvCxnSpPr>
        <p:spPr bwMode="gray">
          <a:xfrm>
            <a:off x="3662294"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76" descr="接入交换机.png"/>
          <p:cNvPicPr>
            <a:picLocks noChangeAspect="1"/>
          </p:cNvPicPr>
          <p:nvPr/>
        </p:nvPicPr>
        <p:blipFill>
          <a:blip r:embed="rId4" cstate="print"/>
          <a:stretch>
            <a:fillRect/>
          </a:stretch>
        </p:blipFill>
        <p:spPr bwMode="gray">
          <a:xfrm>
            <a:off x="1508352" y="4569407"/>
            <a:ext cx="446281" cy="365139"/>
          </a:xfrm>
          <a:prstGeom prst="rect">
            <a:avLst/>
          </a:prstGeom>
        </p:spPr>
      </p:pic>
      <p:pic>
        <p:nvPicPr>
          <p:cNvPr id="64" name="图片 63" descr="接入交换机.png"/>
          <p:cNvPicPr>
            <a:picLocks noChangeAspect="1"/>
          </p:cNvPicPr>
          <p:nvPr/>
        </p:nvPicPr>
        <p:blipFill>
          <a:blip r:embed="rId4" cstate="print"/>
          <a:stretch>
            <a:fillRect/>
          </a:stretch>
        </p:blipFill>
        <p:spPr bwMode="gray">
          <a:xfrm>
            <a:off x="3439153" y="4569407"/>
            <a:ext cx="446281" cy="365139"/>
          </a:xfrm>
          <a:prstGeom prst="rect">
            <a:avLst/>
          </a:prstGeom>
        </p:spPr>
      </p:pic>
      <p:sp>
        <p:nvSpPr>
          <p:cNvPr id="65" name="文本框 64"/>
          <p:cNvSpPr txBox="1"/>
          <p:nvPr/>
        </p:nvSpPr>
        <p:spPr bwMode="gray">
          <a:xfrm>
            <a:off x="893888" y="2723362"/>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6" name="图片 105" descr="AP.png"/>
          <p:cNvPicPr>
            <a:picLocks noChangeAspect="1"/>
          </p:cNvPicPr>
          <p:nvPr/>
        </p:nvPicPr>
        <p:blipFill>
          <a:blip r:embed="rId5" cstate="print"/>
          <a:stretch>
            <a:fillRect/>
          </a:stretch>
        </p:blipFill>
        <p:spPr bwMode="gray">
          <a:xfrm>
            <a:off x="4345712" y="4601092"/>
            <a:ext cx="368827" cy="301768"/>
          </a:xfrm>
          <a:prstGeom prst="rect">
            <a:avLst/>
          </a:prstGeom>
        </p:spPr>
      </p:pic>
      <p:cxnSp>
        <p:nvCxnSpPr>
          <p:cNvPr id="67" name="Straight Connector 166"/>
          <p:cNvCxnSpPr>
            <a:stCxn id="64" idx="3"/>
            <a:endCxn id="66" idx="1"/>
          </p:cNvCxnSpPr>
          <p:nvPr/>
        </p:nvCxnSpPr>
        <p:spPr bwMode="gray">
          <a:xfrm flipV="1">
            <a:off x="3885434" y="4751976"/>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14" descr="日志告警服务器-蓝.png"/>
          <p:cNvPicPr>
            <a:picLocks noChangeAspect="1"/>
          </p:cNvPicPr>
          <p:nvPr/>
        </p:nvPicPr>
        <p:blipFill>
          <a:blip r:embed="rId6" cstate="print"/>
          <a:stretch>
            <a:fillRect/>
          </a:stretch>
        </p:blipFill>
        <p:spPr bwMode="gray">
          <a:xfrm>
            <a:off x="4300639" y="5112943"/>
            <a:ext cx="445956" cy="278465"/>
          </a:xfrm>
          <a:prstGeom prst="rect">
            <a:avLst/>
          </a:prstGeom>
        </p:spPr>
      </p:pic>
      <p:pic>
        <p:nvPicPr>
          <p:cNvPr id="69" name="图片 68"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1508739" y="5084666"/>
            <a:ext cx="445506" cy="342149"/>
          </a:xfrm>
          <a:prstGeom prst="rect">
            <a:avLst/>
          </a:prstGeom>
        </p:spPr>
      </p:pic>
      <p:pic>
        <p:nvPicPr>
          <p:cNvPr id="70" name="图片 69"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3439540" y="5084333"/>
            <a:ext cx="445506" cy="342149"/>
          </a:xfrm>
          <a:prstGeom prst="rect">
            <a:avLst/>
          </a:prstGeom>
        </p:spPr>
      </p:pic>
      <p:cxnSp>
        <p:nvCxnSpPr>
          <p:cNvPr id="71" name="Straight Connector 167"/>
          <p:cNvCxnSpPr/>
          <p:nvPr/>
        </p:nvCxnSpPr>
        <p:spPr bwMode="gray">
          <a:xfrm flipH="1">
            <a:off x="1732203" y="3106898"/>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167"/>
          <p:cNvCxnSpPr/>
          <p:nvPr/>
        </p:nvCxnSpPr>
        <p:spPr bwMode="gray">
          <a:xfrm flipH="1" flipV="1">
            <a:off x="2700413" y="3104421"/>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6" name="图片 86" descr="核心交换机.png"/>
          <p:cNvPicPr>
            <a:picLocks noChangeAspect="1"/>
          </p:cNvPicPr>
          <p:nvPr/>
        </p:nvPicPr>
        <p:blipFill>
          <a:blip r:embed="rId8" cstate="print"/>
          <a:stretch>
            <a:fillRect/>
          </a:stretch>
        </p:blipFill>
        <p:spPr bwMode="gray">
          <a:xfrm>
            <a:off x="2488045" y="2924329"/>
            <a:ext cx="446281" cy="365139"/>
          </a:xfrm>
          <a:prstGeom prst="rect">
            <a:avLst/>
          </a:prstGeom>
        </p:spPr>
      </p:pic>
      <p:sp>
        <p:nvSpPr>
          <p:cNvPr id="77" name="文本框 76"/>
          <p:cNvSpPr txBox="1"/>
          <p:nvPr/>
        </p:nvSpPr>
        <p:spPr bwMode="gray">
          <a:xfrm>
            <a:off x="1890738" y="2950284"/>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文本框 77"/>
          <p:cNvSpPr txBox="1"/>
          <p:nvPr/>
        </p:nvSpPr>
        <p:spPr bwMode="gray">
          <a:xfrm>
            <a:off x="895398" y="4015818"/>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5" name="文本框 94"/>
          <p:cNvSpPr txBox="1"/>
          <p:nvPr/>
        </p:nvSpPr>
        <p:spPr bwMode="gray">
          <a:xfrm>
            <a:off x="948297"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6" name="图片 87" descr="汇聚交换机.png"/>
          <p:cNvPicPr>
            <a:picLocks noChangeAspect="1"/>
          </p:cNvPicPr>
          <p:nvPr/>
        </p:nvPicPr>
        <p:blipFill>
          <a:blip r:embed="rId9" cstate="print"/>
          <a:stretch>
            <a:fillRect/>
          </a:stretch>
        </p:blipFill>
        <p:spPr bwMode="gray">
          <a:xfrm>
            <a:off x="1508352" y="3800991"/>
            <a:ext cx="446281" cy="365139"/>
          </a:xfrm>
          <a:prstGeom prst="rect">
            <a:avLst/>
          </a:prstGeom>
        </p:spPr>
      </p:pic>
      <p:pic>
        <p:nvPicPr>
          <p:cNvPr id="97" name="图片 87" descr="汇聚交换机.png"/>
          <p:cNvPicPr>
            <a:picLocks noChangeAspect="1"/>
          </p:cNvPicPr>
          <p:nvPr/>
        </p:nvPicPr>
        <p:blipFill>
          <a:blip r:embed="rId9" cstate="print"/>
          <a:stretch>
            <a:fillRect/>
          </a:stretch>
        </p:blipFill>
        <p:spPr bwMode="gray">
          <a:xfrm>
            <a:off x="3439153" y="3800991"/>
            <a:ext cx="446281" cy="365139"/>
          </a:xfrm>
          <a:prstGeom prst="rect">
            <a:avLst/>
          </a:prstGeom>
        </p:spPr>
      </p:pic>
      <p:sp>
        <p:nvSpPr>
          <p:cNvPr id="98" name="文本框 97"/>
          <p:cNvSpPr txBox="1"/>
          <p:nvPr/>
        </p:nvSpPr>
        <p:spPr bwMode="gray">
          <a:xfrm>
            <a:off x="3842963" y="4015818"/>
            <a:ext cx="684803" cy="276999"/>
          </a:xfrm>
          <a:prstGeom prst="rect">
            <a:avLst/>
          </a:prstGeom>
          <a:noFill/>
        </p:spPr>
        <p:txBody>
          <a:bodyPr wrap="none" rtlCol="0">
            <a:spAutoFit/>
          </a:body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9" name="文本框 98"/>
          <p:cNvSpPr txBox="1"/>
          <p:nvPr/>
        </p:nvSpPr>
        <p:spPr bwMode="gray">
          <a:xfrm>
            <a:off x="4293426" y="4358871"/>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0" name="文本框 99"/>
          <p:cNvSpPr txBox="1"/>
          <p:nvPr/>
        </p:nvSpPr>
        <p:spPr bwMode="gray">
          <a:xfrm>
            <a:off x="1504507"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3435308"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02" name="Straight Connector 166"/>
          <p:cNvCxnSpPr>
            <a:stCxn id="63" idx="2"/>
            <a:endCxn id="69" idx="0"/>
          </p:cNvCxnSpPr>
          <p:nvPr/>
        </p:nvCxnSpPr>
        <p:spPr bwMode="gray">
          <a:xfrm flipH="1">
            <a:off x="1731492" y="4934546"/>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66"/>
          <p:cNvCxnSpPr>
            <a:stCxn id="64" idx="2"/>
            <a:endCxn id="70" idx="0"/>
          </p:cNvCxnSpPr>
          <p:nvPr/>
        </p:nvCxnSpPr>
        <p:spPr bwMode="gray">
          <a:xfrm flipH="1">
            <a:off x="3662293" y="4934546"/>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bwMode="gray">
          <a:xfrm>
            <a:off x="4303140"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5" name="文本框 104"/>
          <p:cNvSpPr txBox="1"/>
          <p:nvPr/>
        </p:nvSpPr>
        <p:spPr bwMode="gray">
          <a:xfrm>
            <a:off x="2834929"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sp>
        <p:nvSpPr>
          <p:cNvPr id="106" name="梯形 105"/>
          <p:cNvSpPr/>
          <p:nvPr/>
        </p:nvSpPr>
        <p:spPr bwMode="gray">
          <a:xfrm>
            <a:off x="1035697" y="3541190"/>
            <a:ext cx="3221543"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梯形 106"/>
          <p:cNvSpPr/>
          <p:nvPr/>
        </p:nvSpPr>
        <p:spPr bwMode="gray">
          <a:xfrm>
            <a:off x="1035697" y="3150687"/>
            <a:ext cx="3221543"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2292530" y="3775817"/>
            <a:ext cx="68961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9" name="文本框 108"/>
          <p:cNvSpPr txBox="1"/>
          <p:nvPr/>
        </p:nvSpPr>
        <p:spPr bwMode="gray">
          <a:xfrm>
            <a:off x="2307208" y="3360330"/>
            <a:ext cx="673582"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 VN</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10" name="组合 758"/>
          <p:cNvGrpSpPr/>
          <p:nvPr/>
        </p:nvGrpSpPr>
        <p:grpSpPr bwMode="gray">
          <a:xfrm flipV="1">
            <a:off x="4439160" y="4922631"/>
            <a:ext cx="168914" cy="131950"/>
            <a:chOff x="7440613" y="4868863"/>
            <a:chExt cx="1019175" cy="828675"/>
          </a:xfrm>
          <a:solidFill>
            <a:schemeClr val="bg1">
              <a:lumMod val="50000"/>
            </a:schemeClr>
          </a:solidFill>
        </p:grpSpPr>
        <p:sp>
          <p:nvSpPr>
            <p:cNvPr id="11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Freeform 159"/>
          <p:cNvSpPr/>
          <p:nvPr/>
        </p:nvSpPr>
        <p:spPr bwMode="gray">
          <a:xfrm flipH="1">
            <a:off x="982325"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ndParaRPr>
          </a:p>
        </p:txBody>
      </p:sp>
      <p:sp>
        <p:nvSpPr>
          <p:cNvPr id="139" name="Freeform 159"/>
          <p:cNvSpPr/>
          <p:nvPr/>
        </p:nvSpPr>
        <p:spPr bwMode="gray">
          <a:xfrm flipH="1">
            <a:off x="3108443" y="1574127"/>
            <a:ext cx="1240474" cy="6484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Network service</a:t>
            </a:r>
            <a:endParaRPr lang="en-US" altLang="zh-CN" sz="1200" dirty="0" smtClean="0">
              <a:solidFill>
                <a:schemeClr val="bg1">
                  <a:lumMod val="50000"/>
                </a:schemeClr>
              </a:solidFill>
              <a:latin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resources</a:t>
            </a:r>
            <a:endParaRPr lang="en-US" sz="1200" dirty="0">
              <a:solidFill>
                <a:schemeClr val="bg1">
                  <a:lumMod val="50000"/>
                </a:schemeClr>
              </a:solidFill>
              <a:latin typeface="Huawei Sans" panose="020C0503030203020204" pitchFamily="34" charset="0"/>
            </a:endParaRPr>
          </a:p>
        </p:txBody>
      </p:sp>
      <p:cxnSp>
        <p:nvCxnSpPr>
          <p:cNvPr id="140" name="直接连接符 139"/>
          <p:cNvCxnSpPr/>
          <p:nvPr/>
        </p:nvCxnSpPr>
        <p:spPr bwMode="gray">
          <a:xfrm>
            <a:off x="1985121" y="2269827"/>
            <a:ext cx="495259" cy="621078"/>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
          <a:xfrm flipH="1">
            <a:off x="2952717" y="2279440"/>
            <a:ext cx="464971" cy="611465"/>
          </a:xfrm>
          <a:prstGeom prst="line">
            <a:avLst/>
          </a:prstGeom>
          <a:ln>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42" name="图片 14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944130" y="2611059"/>
            <a:ext cx="865097" cy="491769"/>
          </a:xfrm>
          <a:prstGeom prst="rect">
            <a:avLst/>
          </a:prstGeom>
        </p:spPr>
      </p:pic>
      <p:pic>
        <p:nvPicPr>
          <p:cNvPr id="6" name="图片 5"/>
          <p:cNvPicPr>
            <a:picLocks noChangeAspect="1"/>
          </p:cNvPicPr>
          <p:nvPr/>
        </p:nvPicPr>
        <p:blipFill>
          <a:blip r:embed="rId11"/>
          <a:stretch>
            <a:fillRect/>
          </a:stretch>
        </p:blipFill>
        <p:spPr bwMode="gray">
          <a:xfrm>
            <a:off x="5206873" y="1934313"/>
            <a:ext cx="6449914" cy="345127"/>
          </a:xfrm>
          <a:prstGeom prst="rect">
            <a:avLst/>
          </a:prstGeom>
          <a:ln w="12700">
            <a:solidFill>
              <a:schemeClr val="bg1">
                <a:lumMod val="85000"/>
              </a:schemeClr>
            </a:solidFill>
          </a:ln>
        </p:spPr>
      </p:pic>
      <p:sp>
        <p:nvSpPr>
          <p:cNvPr id="53" name="五边形 5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54" name="燕尾形 53"/>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5" name="燕尾形 54"/>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57" name="燕尾形 56"/>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58" name="燕尾形 57"/>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59" name="燕尾形 58"/>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73" name="燕尾形 72"/>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173263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Communication Between Virtual Networks</a:t>
            </a:r>
            <a:endParaRPr lang="en-US" altLang="zh-CN" dirty="0"/>
          </a:p>
        </p:txBody>
      </p:sp>
      <p:sp>
        <p:nvSpPr>
          <p:cNvPr id="3" name="文本占位符 2"/>
          <p:cNvSpPr>
            <a:spLocks noGrp="1"/>
          </p:cNvSpPr>
          <p:nvPr>
            <p:ph type="body" sz="quarter" idx="10"/>
          </p:nvPr>
        </p:nvSpPr>
        <p:spPr>
          <a:xfrm>
            <a:off x="455612" y="1052514"/>
            <a:ext cx="11293476" cy="1843086"/>
          </a:xfrm>
        </p:spPr>
        <p:txBody>
          <a:bodyPr/>
          <a:lstStyle/>
          <a:p>
            <a:r>
              <a:rPr lang="en-US" sz="1800" dirty="0" smtClean="0"/>
              <a:t>By default, virtual networks are isolated from each other. However, in some scenarios, they may need to communicate with each other, so reachable routes must be configured between them.</a:t>
            </a:r>
            <a:endParaRPr lang="en-US" altLang="zh-CN" sz="1800" dirty="0" smtClean="0"/>
          </a:p>
          <a:p>
            <a:r>
              <a:rPr lang="en-US" sz="1800" dirty="0" smtClean="0"/>
              <a:t>Configuring communication between virtual networks is to create static routes for VPN instances so that access users in different virtual networks can communicate with each other.</a:t>
            </a:r>
            <a:endParaRPr lang="en-US" altLang="zh-CN" sz="1800" dirty="0"/>
          </a:p>
        </p:txBody>
      </p:sp>
      <p:graphicFrame>
        <p:nvGraphicFramePr>
          <p:cNvPr id="10" name="表格 9"/>
          <p:cNvGraphicFramePr>
            <a:graphicFrameLocks noGrp="1"/>
          </p:cNvGraphicFramePr>
          <p:nvPr>
            <p:extLst>
              <p:ext uri="{D42A27DB-BD31-4B8C-83A1-F6EECF244321}">
                <p14:modId xmlns:p14="http://schemas.microsoft.com/office/powerpoint/2010/main" val="310454358"/>
              </p:ext>
            </p:extLst>
          </p:nvPr>
        </p:nvGraphicFramePr>
        <p:xfrm>
          <a:off x="1473505" y="3337891"/>
          <a:ext cx="9244989" cy="1249680"/>
        </p:xfrm>
        <a:graphic>
          <a:graphicData uri="http://schemas.openxmlformats.org/drawingml/2006/table">
            <a:tbl>
              <a:tblPr/>
              <a:tblGrid>
                <a:gridCol w="2012917"/>
                <a:gridCol w="7232072"/>
              </a:tblGrid>
              <a:tr h="177299">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sz="14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815754">
                <a:tc>
                  <a:txBody>
                    <a:bodyPr/>
                    <a:lstStyle/>
                    <a:p>
                      <a:pPr algn="ctr" fontAlgn="ctr">
                        <a:lnSpc>
                          <a:spcPct val="100000"/>
                        </a:lnSpc>
                      </a:pPr>
                      <a:r>
                        <a:rPr lang="en-US" sz="1400" dirty="0" smtClean="0">
                          <a:latin typeface="Huawei Sans" panose="020C0503030203020204" pitchFamily="34" charset="0"/>
                        </a:rPr>
                        <a:t>Configure communication between virtual networks.</a:t>
                      </a:r>
                      <a:endParaRPr lang="en-US"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28600" marR="0" lvl="0" indent="-228600" algn="l" defTabSz="914034" rtl="0" eaLnBrk="1" fontAlgn="ctr" latinLnBrk="0" hangingPunct="1">
                        <a:lnSpc>
                          <a:spcPct val="100000"/>
                        </a:lnSpc>
                        <a:spcBef>
                          <a:spcPts val="0"/>
                        </a:spcBef>
                        <a:spcAft>
                          <a:spcPts val="0"/>
                        </a:spcAft>
                        <a:buClrTx/>
                        <a:buSzTx/>
                        <a:buFont typeface="+mj-lt"/>
                        <a:buAutoNum type="arabicPeriod"/>
                        <a:tabLst/>
                        <a:defRPr/>
                      </a:pPr>
                      <a:r>
                        <a:rPr lang="en-US" sz="1400" dirty="0" smtClean="0">
                          <a:latin typeface="Huawei Sans" panose="020C0503030203020204" pitchFamily="34" charset="0"/>
                        </a:rPr>
                        <a:t>Select interconnection devices.</a:t>
                      </a:r>
                      <a:endParaRPr lang="en-US" altLang="zh-CN" sz="1400" dirty="0" smtClean="0">
                        <a:effectLst/>
                        <a:latin typeface="Huawei Sans" panose="020C0503030203020204" pitchFamily="34" charset="0"/>
                      </a:endParaRPr>
                    </a:p>
                    <a:p>
                      <a:pPr marL="228600" marR="0" lvl="0" indent="-228600" algn="l" defTabSz="914034" rtl="0" eaLnBrk="1" fontAlgn="ctr" latinLnBrk="0" hangingPunct="1">
                        <a:lnSpc>
                          <a:spcPct val="100000"/>
                        </a:lnSpc>
                        <a:spcBef>
                          <a:spcPts val="0"/>
                        </a:spcBef>
                        <a:spcAft>
                          <a:spcPts val="0"/>
                        </a:spcAft>
                        <a:buClrTx/>
                        <a:buSzTx/>
                        <a:buFont typeface="+mj-lt"/>
                        <a:buAutoNum type="arabicPeriod"/>
                        <a:tabLst/>
                        <a:defRPr/>
                      </a:pPr>
                      <a:r>
                        <a:rPr lang="en-US" sz="1400" dirty="0" smtClean="0">
                          <a:latin typeface="Huawei Sans" panose="020C0503030203020204" pitchFamily="34" charset="0"/>
                        </a:rPr>
                        <a:t>Select the interworking mode, including full interworking and partial interworking.</a:t>
                      </a:r>
                      <a:endParaRPr lang="en-US" altLang="zh-CN" sz="1400" dirty="0" smtClean="0">
                        <a:effectLst/>
                        <a:latin typeface="Huawei Sans" panose="020C0503030203020204" pitchFamily="34" charset="0"/>
                      </a:endParaRPr>
                    </a:p>
                    <a:p>
                      <a:pPr marL="228600" marR="0" lvl="0" indent="-228600" algn="l" defTabSz="914034" rtl="0" eaLnBrk="1" fontAlgn="ctr" latinLnBrk="0" hangingPunct="1">
                        <a:lnSpc>
                          <a:spcPct val="100000"/>
                        </a:lnSpc>
                        <a:spcBef>
                          <a:spcPts val="0"/>
                        </a:spcBef>
                        <a:spcAft>
                          <a:spcPts val="0"/>
                        </a:spcAft>
                        <a:buClrTx/>
                        <a:buSzTx/>
                        <a:buFont typeface="+mj-lt"/>
                        <a:buAutoNum type="arabicPeriod"/>
                        <a:tabLst/>
                        <a:defRPr/>
                      </a:pPr>
                      <a:r>
                        <a:rPr lang="en-US" sz="1400" dirty="0" smtClean="0">
                          <a:latin typeface="Huawei Sans" panose="020C0503030203020204" pitchFamily="34" charset="0"/>
                        </a:rPr>
                        <a:t>Configure the source virtual network, source IPv4 prefix, destination virtual network, and destination IPv4 prefix.</a:t>
                      </a:r>
                      <a:endParaRPr lang="en-US" altLang="zh-CN" sz="1400"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4" name="五边形 13"/>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5" name="燕尾形 14"/>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6" name="燕尾形 15"/>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251959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4558370" y="2025612"/>
            <a:ext cx="7093439" cy="3579867"/>
          </a:xfrm>
          <a:prstGeom prst="rect">
            <a:avLst/>
          </a:prstGeom>
          <a:ln w="12700">
            <a:solidFill>
              <a:schemeClr val="bg1">
                <a:lumMod val="85000"/>
              </a:schemeClr>
            </a:solidFill>
          </a:ln>
        </p:spPr>
      </p:pic>
      <p:sp>
        <p:nvSpPr>
          <p:cNvPr id="5" name="标题 4"/>
          <p:cNvSpPr>
            <a:spLocks noGrp="1"/>
          </p:cNvSpPr>
          <p:nvPr>
            <p:ph type="title"/>
          </p:nvPr>
        </p:nvSpPr>
        <p:spPr bwMode="gray"/>
        <p:txBody>
          <a:bodyPr/>
          <a:lstStyle/>
          <a:p>
            <a:r>
              <a:rPr lang="en-US" dirty="0" smtClean="0"/>
              <a:t>Lab: Configuring Virtual Network Interworking</a:t>
            </a:r>
            <a:endParaRPr lang="en-US" altLang="zh-CN" dirty="0"/>
          </a:p>
        </p:txBody>
      </p:sp>
      <p:sp>
        <p:nvSpPr>
          <p:cNvPr id="86" name="矩形 85"/>
          <p:cNvSpPr/>
          <p:nvPr/>
        </p:nvSpPr>
        <p:spPr bwMode="gray">
          <a:xfrm>
            <a:off x="4464853" y="1293563"/>
            <a:ext cx="7186956" cy="707886"/>
          </a:xfrm>
          <a:prstGeom prst="rect">
            <a:avLst/>
          </a:prstGeom>
        </p:spPr>
        <p:txBody>
          <a:bodyPr wrap="square">
            <a:spAutoFit/>
          </a:bodyPr>
          <a:lstStyle/>
          <a:p>
            <a:pPr fontAlgn="ctr">
              <a:lnSpc>
                <a:spcPts val="2400"/>
              </a:lnSpc>
              <a:spcAft>
                <a:spcPts val="600"/>
              </a:spcAft>
            </a:pPr>
            <a:r>
              <a:rPr lang="en-US" sz="1600" dirty="0" smtClean="0">
                <a:latin typeface="Huawei Sans" panose="020C0503030203020204" pitchFamily="34" charset="0"/>
              </a:rPr>
              <a:t>Access the </a:t>
            </a:r>
            <a:r>
              <a:rPr lang="en-US" sz="1600" b="1" dirty="0" smtClean="0">
                <a:latin typeface="Huawei Sans" panose="020C0503030203020204" pitchFamily="34" charset="0"/>
              </a:rPr>
              <a:t>VN Interwork</a:t>
            </a:r>
            <a:r>
              <a:rPr lang="en-US" sz="1600" dirty="0" smtClean="0">
                <a:latin typeface="Huawei Sans" panose="020C0503030203020204" pitchFamily="34" charset="0"/>
              </a:rPr>
              <a:t> page, and click </a:t>
            </a:r>
            <a:r>
              <a:rPr lang="en-US" sz="1600" b="1" dirty="0" smtClean="0">
                <a:latin typeface="Huawei Sans" panose="020C0503030203020204" pitchFamily="34" charset="0"/>
              </a:rPr>
              <a:t>Add</a:t>
            </a:r>
            <a:r>
              <a:rPr lang="en-US" sz="1600" dirty="0" smtClean="0">
                <a:latin typeface="Huawei Sans" panose="020C0503030203020204" pitchFamily="34" charset="0"/>
              </a:rPr>
              <a:t> to configure interworking between virtual networks.</a:t>
            </a:r>
            <a:endParaRPr lang="en-US" altLang="zh-CN" sz="1600" dirty="0">
              <a:latin typeface="Huawei Sans" panose="020C0503030203020204" pitchFamily="34" charset="0"/>
            </a:endParaRPr>
          </a:p>
        </p:txBody>
      </p:sp>
      <p:sp>
        <p:nvSpPr>
          <p:cNvPr id="11" name="圆角矩形 10"/>
          <p:cNvSpPr/>
          <p:nvPr/>
        </p:nvSpPr>
        <p:spPr bwMode="gray">
          <a:xfrm>
            <a:off x="784411" y="2317298"/>
            <a:ext cx="3606444" cy="1534181"/>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梯形 11"/>
          <p:cNvSpPr/>
          <p:nvPr/>
        </p:nvSpPr>
        <p:spPr bwMode="gray">
          <a:xfrm>
            <a:off x="1122478" y="3150789"/>
            <a:ext cx="143973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梯形 12"/>
          <p:cNvSpPr/>
          <p:nvPr/>
        </p:nvSpPr>
        <p:spPr bwMode="gray">
          <a:xfrm>
            <a:off x="2847590" y="3150789"/>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446074" y="3328505"/>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sp>
        <p:nvSpPr>
          <p:cNvPr id="15" name="文本框 14"/>
          <p:cNvSpPr txBox="1"/>
          <p:nvPr/>
        </p:nvSpPr>
        <p:spPr bwMode="gray">
          <a:xfrm>
            <a:off x="3219443" y="3328505"/>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cxnSp>
        <p:nvCxnSpPr>
          <p:cNvPr id="16" name="曲线连接符 15"/>
          <p:cNvCxnSpPr>
            <a:stCxn id="12" idx="0"/>
            <a:endCxn id="13" idx="0"/>
          </p:cNvCxnSpPr>
          <p:nvPr/>
        </p:nvCxnSpPr>
        <p:spPr bwMode="gray">
          <a:xfrm rot="5400000" flipH="1" flipV="1">
            <a:off x="2704899" y="2288233"/>
            <a:ext cx="12700" cy="1725112"/>
          </a:xfrm>
          <a:prstGeom prst="curvedConnector3">
            <a:avLst>
              <a:gd name="adj1" fmla="val 3847709"/>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768054" y="2342733"/>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8" name="图片 17"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1585874" y="3957903"/>
            <a:ext cx="445506" cy="342149"/>
          </a:xfrm>
          <a:prstGeom prst="rect">
            <a:avLst/>
          </a:prstGeom>
        </p:spPr>
      </p:pic>
      <p:pic>
        <p:nvPicPr>
          <p:cNvPr id="20" name="图片 19"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3344701" y="3957903"/>
            <a:ext cx="445506" cy="342149"/>
          </a:xfrm>
          <a:prstGeom prst="rect">
            <a:avLst/>
          </a:prstGeom>
        </p:spPr>
      </p:pic>
      <p:sp>
        <p:nvSpPr>
          <p:cNvPr id="35" name="任意多边形 34"/>
          <p:cNvSpPr/>
          <p:nvPr/>
        </p:nvSpPr>
        <p:spPr bwMode="gray">
          <a:xfrm rot="1922288">
            <a:off x="1441160" y="3306579"/>
            <a:ext cx="390809" cy="61782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6" name="任意多边形 35"/>
          <p:cNvSpPr/>
          <p:nvPr/>
        </p:nvSpPr>
        <p:spPr bwMode="gray">
          <a:xfrm>
            <a:off x="3575138" y="3308177"/>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文本框 39"/>
          <p:cNvSpPr txBox="1"/>
          <p:nvPr/>
        </p:nvSpPr>
        <p:spPr bwMode="gray">
          <a:xfrm>
            <a:off x="2016188" y="2365817"/>
            <a:ext cx="139012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Reachable routes</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文本框 46"/>
          <p:cNvSpPr txBox="1"/>
          <p:nvPr/>
        </p:nvSpPr>
        <p:spPr bwMode="gray">
          <a:xfrm>
            <a:off x="2950853" y="4300052"/>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RD</a:t>
            </a:r>
          </a:p>
          <a:p>
            <a:pPr algn="ctr" fontAlgn="ctr"/>
            <a:r>
              <a:rPr lang="en-US" sz="1200" dirty="0" smtClean="0">
                <a:latin typeface="Huawei Sans" panose="020C0503030203020204" pitchFamily="34" charset="0"/>
              </a:rPr>
              <a:t>172.17.30.0/24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文本框 47"/>
          <p:cNvSpPr txBox="1"/>
          <p:nvPr/>
        </p:nvSpPr>
        <p:spPr bwMode="gray">
          <a:xfrm>
            <a:off x="1189170" y="4300052"/>
            <a:ext cx="1215397" cy="461665"/>
          </a:xfrm>
          <a:prstGeom prst="rect">
            <a:avLst/>
          </a:prstGeom>
          <a:noFill/>
        </p:spPr>
        <p:txBody>
          <a:bodyPr wrap="none" rtlCol="0">
            <a:spAutoFit/>
          </a:bodyPr>
          <a:lstStyle/>
          <a:p>
            <a:pPr algn="ctr" fontAlgn="ctr"/>
            <a:r>
              <a:rPr lang="en-US" sz="1200" dirty="0" err="1" smtClean="0">
                <a:latin typeface="Huawei Sans" panose="020C0503030203020204" pitchFamily="34" charset="0"/>
              </a:rPr>
              <a:t>Market_Wired</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smtClean="0">
                <a:latin typeface="Huawei Sans" panose="020C0503030203020204" pitchFamily="34" charset="0"/>
              </a:rPr>
              <a:t>172.17.20.0/24</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五边形 25"/>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27" name="燕尾形 26"/>
          <p:cNvSpPr/>
          <p:nvPr/>
        </p:nvSpPr>
        <p:spPr bwMode="gray">
          <a:xfrm>
            <a:off x="8570299" y="57117"/>
            <a:ext cx="113916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Logical Network</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8" name="燕尾形 27"/>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9" name="燕尾形 28"/>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30" name="燕尾形 29"/>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31" name="燕尾形 30"/>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42" name="燕尾形 41"/>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934646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Service Deployment</a:t>
            </a:r>
            <a:endParaRPr lang="en-US" altLang="zh-CN" dirty="0"/>
          </a:p>
        </p:txBody>
      </p:sp>
      <p:sp>
        <p:nvSpPr>
          <p:cNvPr id="9" name="文本占位符 8"/>
          <p:cNvSpPr>
            <a:spLocks noGrp="1"/>
          </p:cNvSpPr>
          <p:nvPr>
            <p:ph type="body" sz="quarter" idx="10"/>
          </p:nvPr>
        </p:nvSpPr>
        <p:spPr bwMode="gray">
          <a:xfrm>
            <a:off x="455612" y="1052514"/>
            <a:ext cx="11293476" cy="1092391"/>
          </a:xfrm>
        </p:spPr>
        <p:txBody>
          <a:bodyPr/>
          <a:lstStyle/>
          <a:p>
            <a:r>
              <a:rPr lang="en-US" sz="1800" smtClean="0"/>
              <a:t>On large campus networks, users are usually allowed access from any location, any VLAN, and any IP network segment with controlled network access rights.</a:t>
            </a:r>
            <a:endParaRPr lang="en-US" altLang="zh-CN" sz="1800" dirty="0"/>
          </a:p>
        </p:txBody>
      </p:sp>
      <p:graphicFrame>
        <p:nvGraphicFramePr>
          <p:cNvPr id="40" name="表格 39"/>
          <p:cNvGraphicFramePr>
            <a:graphicFrameLocks noGrp="1"/>
          </p:cNvGraphicFramePr>
          <p:nvPr>
            <p:extLst>
              <p:ext uri="{D42A27DB-BD31-4B8C-83A1-F6EECF244321}">
                <p14:modId xmlns:p14="http://schemas.microsoft.com/office/powerpoint/2010/main" val="4124133600"/>
              </p:ext>
            </p:extLst>
          </p:nvPr>
        </p:nvGraphicFramePr>
        <p:xfrm>
          <a:off x="5969783" y="2831697"/>
          <a:ext cx="5665578" cy="1889760"/>
        </p:xfrm>
        <a:graphic>
          <a:graphicData uri="http://schemas.openxmlformats.org/drawingml/2006/table">
            <a:tbl>
              <a:tblPr/>
              <a:tblGrid>
                <a:gridCol w="1221592"/>
                <a:gridCol w="4443986"/>
              </a:tblGrid>
              <a:tr h="276364">
                <a:tc>
                  <a:txBody>
                    <a:bodyPr/>
                    <a:lstStyle/>
                    <a:p>
                      <a:pPr algn="ctr" fontAlgn="ctr">
                        <a:lnSpc>
                          <a:spcPct val="100000"/>
                        </a:lnSpc>
                      </a:pPr>
                      <a:r>
                        <a:rPr lang="en-US" sz="1400" b="1" dirty="0" smtClean="0">
                          <a:latin typeface="Huawei Sans" panose="020C0503030203020204" pitchFamily="34" charset="0"/>
                        </a:rPr>
                        <a:t>Task</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Procedure</a:t>
                      </a:r>
                      <a:endParaRPr lang="en-US" altLang="zh-CN"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lnSpc>
                          <a:spcPct val="100000"/>
                        </a:lnSpc>
                        <a:spcAft>
                          <a:spcPts val="600"/>
                        </a:spcAft>
                      </a:pPr>
                      <a:r>
                        <a:rPr lang="en-US" sz="1400" dirty="0" smtClean="0">
                          <a:latin typeface="Huawei Sans" panose="020C0503030203020204" pitchFamily="34" charset="0"/>
                        </a:rPr>
                        <a:t>Service deployment</a:t>
                      </a:r>
                      <a:endParaRPr lang="en-US" altLang="zh-CN" sz="14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180975" indent="-180975"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free mobility, including creating security groups, resource groups, and a policy control matrix. </a:t>
                      </a:r>
                      <a:endParaRPr lang="en-US" altLang="zh-CN" sz="1400" kern="1200" dirty="0" smtClean="0">
                        <a:solidFill>
                          <a:schemeClr val="tx1"/>
                        </a:solidFill>
                        <a:effectLst/>
                        <a:latin typeface="Huawei Sans" panose="020C0503030203020204" pitchFamily="34" charset="0"/>
                        <a:ea typeface="+mn-ea"/>
                        <a:cs typeface="+mn-cs"/>
                      </a:endParaRPr>
                    </a:p>
                    <a:p>
                      <a:pPr marL="180975" indent="-180975" algn="l" defTabSz="914034" rtl="0" eaLnBrk="1" fontAlgn="ctr" latinLnBrk="0" hangingPunct="1">
                        <a:lnSpc>
                          <a:spcPct val="100000"/>
                        </a:lnSpc>
                        <a:spcAft>
                          <a:spcPts val="0"/>
                        </a:spcAft>
                        <a:buFont typeface="+mj-lt"/>
                        <a:buAutoNum type="arabicPeriod"/>
                      </a:pPr>
                      <a:r>
                        <a:rPr lang="en-US" sz="1400" dirty="0" smtClean="0">
                          <a:solidFill>
                            <a:schemeClr val="tx1"/>
                          </a:solidFill>
                          <a:latin typeface="Huawei Sans" panose="020C0503030203020204" pitchFamily="34" charset="0"/>
                        </a:rPr>
                        <a:t>Configure access authentication, including creating user authentication accounts, authentication rules, authorization results, and authorization rules, as well as page management.</a:t>
                      </a:r>
                      <a:endParaRPr lang="en-US" altLang="zh-CN" sz="1400" kern="1200" dirty="0" smtClean="0">
                        <a:solidFill>
                          <a:schemeClr val="tx1"/>
                        </a:solidFill>
                        <a:effectLst/>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1" name="圆角矩形 40"/>
          <p:cNvSpPr/>
          <p:nvPr/>
        </p:nvSpPr>
        <p:spPr bwMode="gray">
          <a:xfrm>
            <a:off x="455613" y="2800953"/>
            <a:ext cx="5223356" cy="1786726"/>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8" name="梯形 47"/>
          <p:cNvSpPr/>
          <p:nvPr/>
        </p:nvSpPr>
        <p:spPr bwMode="gray">
          <a:xfrm>
            <a:off x="4115338" y="3961006"/>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4487190" y="4138722"/>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cxnSp>
        <p:nvCxnSpPr>
          <p:cNvPr id="50" name="曲线连接符 49"/>
          <p:cNvCxnSpPr>
            <a:stCxn id="70" idx="7"/>
            <a:endCxn id="63" idx="1"/>
          </p:cNvCxnSpPr>
          <p:nvPr/>
        </p:nvCxnSpPr>
        <p:spPr bwMode="gray">
          <a:xfrm rot="5400000" flipH="1" flipV="1">
            <a:off x="3713303" y="2726539"/>
            <a:ext cx="12700" cy="1740356"/>
          </a:xfrm>
          <a:prstGeom prst="curvedConnector3">
            <a:avLst>
              <a:gd name="adj1" fmla="val 3131795"/>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a:off x="485156" y="2851806"/>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4982016" y="4768120"/>
            <a:ext cx="445506" cy="342149"/>
          </a:xfrm>
          <a:prstGeom prst="rect">
            <a:avLst/>
          </a:prstGeom>
        </p:spPr>
      </p:pic>
      <p:sp>
        <p:nvSpPr>
          <p:cNvPr id="53" name="文本框 52"/>
          <p:cNvSpPr txBox="1"/>
          <p:nvPr/>
        </p:nvSpPr>
        <p:spPr bwMode="gray">
          <a:xfrm>
            <a:off x="4812673" y="5096412"/>
            <a:ext cx="78418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RD</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梯形 53"/>
          <p:cNvSpPr/>
          <p:nvPr/>
        </p:nvSpPr>
        <p:spPr bwMode="gray">
          <a:xfrm>
            <a:off x="663378" y="3961006"/>
            <a:ext cx="3138794"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1899979" y="4138722"/>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57" name="图片 56"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748498" y="4768120"/>
            <a:ext cx="445506" cy="342149"/>
          </a:xfrm>
          <a:prstGeom prst="rect">
            <a:avLst/>
          </a:prstGeom>
        </p:spPr>
      </p:pic>
      <p:sp>
        <p:nvSpPr>
          <p:cNvPr id="58" name="文本框 57"/>
          <p:cNvSpPr txBox="1"/>
          <p:nvPr/>
        </p:nvSpPr>
        <p:spPr bwMode="gray">
          <a:xfrm>
            <a:off x="579159" y="5096412"/>
            <a:ext cx="784189"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9" name="图片 14" descr="日志告警服务器-蓝.png"/>
          <p:cNvPicPr>
            <a:picLocks noChangeAspect="1"/>
          </p:cNvPicPr>
          <p:nvPr/>
        </p:nvPicPr>
        <p:blipFill>
          <a:blip r:embed="rId4" cstate="print"/>
          <a:stretch>
            <a:fillRect/>
          </a:stretch>
        </p:blipFill>
        <p:spPr bwMode="gray">
          <a:xfrm>
            <a:off x="1806652" y="4805747"/>
            <a:ext cx="445956" cy="278465"/>
          </a:xfrm>
          <a:prstGeom prst="rect">
            <a:avLst/>
          </a:prstGeom>
        </p:spPr>
      </p:pic>
      <p:sp>
        <p:nvSpPr>
          <p:cNvPr id="60" name="文本框 59"/>
          <p:cNvSpPr txBox="1"/>
          <p:nvPr/>
        </p:nvSpPr>
        <p:spPr bwMode="gray">
          <a:xfrm>
            <a:off x="1622030" y="5096412"/>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61" name="椭圆 60"/>
          <p:cNvSpPr/>
          <p:nvPr/>
        </p:nvSpPr>
        <p:spPr bwMode="gray">
          <a:xfrm>
            <a:off x="746427" y="350709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 name="文本框 61"/>
          <p:cNvSpPr txBox="1"/>
          <p:nvPr/>
        </p:nvSpPr>
        <p:spPr bwMode="gray">
          <a:xfrm>
            <a:off x="748498" y="3579030"/>
            <a:ext cx="618630" cy="461665"/>
          </a:xfrm>
          <a:prstGeom prst="rect">
            <a:avLst/>
          </a:prstGeom>
          <a:noFill/>
        </p:spPr>
        <p:txBody>
          <a:bodyPr wrap="square" rtlCol="0">
            <a:spAutoFit/>
          </a:bodyPr>
          <a:lstStyle/>
          <a:p>
            <a:pPr algn="ctr" fontAlgn="ctr"/>
            <a:r>
              <a:rPr lang="en-US" sz="1200" dirty="0" err="1" smtClean="0">
                <a:latin typeface="Huawei Sans" panose="020C0503030203020204" pitchFamily="34" charset="0"/>
              </a:rPr>
              <a:t>Sales_Wired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3" name="椭圆 62"/>
          <p:cNvSpPr/>
          <p:nvPr/>
        </p:nvSpPr>
        <p:spPr bwMode="gray">
          <a:xfrm>
            <a:off x="4493856" y="350709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4" name="文本框 63"/>
          <p:cNvSpPr txBox="1"/>
          <p:nvPr/>
        </p:nvSpPr>
        <p:spPr bwMode="gray">
          <a:xfrm>
            <a:off x="4604130" y="3697577"/>
            <a:ext cx="39145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RD</a:t>
            </a:r>
            <a:endParaRPr lang="en-US" sz="1200" dirty="0">
              <a:latin typeface="Huawei Sans" panose="020C0503030203020204" pitchFamily="34" charset="0"/>
            </a:endParaRPr>
          </a:p>
        </p:txBody>
      </p:sp>
      <p:sp>
        <p:nvSpPr>
          <p:cNvPr id="65" name="文本框 64"/>
          <p:cNvSpPr txBox="1"/>
          <p:nvPr/>
        </p:nvSpPr>
        <p:spPr bwMode="gray">
          <a:xfrm>
            <a:off x="3204665" y="2747606"/>
            <a:ext cx="2060354" cy="461665"/>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Security group-based policy control matrix</a:t>
            </a:r>
            <a:endParaRPr lang="en-US" altLang="zh-CN" sz="12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任意多边形 65"/>
          <p:cNvSpPr/>
          <p:nvPr/>
        </p:nvSpPr>
        <p:spPr bwMode="gray">
          <a:xfrm>
            <a:off x="2686015" y="4189681"/>
            <a:ext cx="390809" cy="52768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67" name="任意多边形 66"/>
          <p:cNvSpPr/>
          <p:nvPr/>
        </p:nvSpPr>
        <p:spPr bwMode="gray">
          <a:xfrm rot="19515453">
            <a:off x="5164225" y="4075818"/>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68" name="椭圆 67"/>
          <p:cNvSpPr/>
          <p:nvPr/>
        </p:nvSpPr>
        <p:spPr bwMode="gray">
          <a:xfrm>
            <a:off x="1542293" y="350709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9" name="文本框 68"/>
          <p:cNvSpPr txBox="1"/>
          <p:nvPr/>
        </p:nvSpPr>
        <p:spPr bwMode="gray">
          <a:xfrm>
            <a:off x="1453527" y="3579030"/>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Sales_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0" name="椭圆 69"/>
          <p:cNvSpPr/>
          <p:nvPr/>
        </p:nvSpPr>
        <p:spPr bwMode="gray">
          <a:xfrm>
            <a:off x="2320750" y="350709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1" name="文本框 70"/>
          <p:cNvSpPr txBox="1"/>
          <p:nvPr/>
        </p:nvSpPr>
        <p:spPr bwMode="gray">
          <a:xfrm>
            <a:off x="2231984" y="3579030"/>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Wired</a:t>
            </a:r>
            <a:endParaRPr lang="en-US" sz="1200" dirty="0">
              <a:latin typeface="Huawei Sans" panose="020C0503030203020204" pitchFamily="34" charset="0"/>
            </a:endParaRPr>
          </a:p>
        </p:txBody>
      </p:sp>
      <p:sp>
        <p:nvSpPr>
          <p:cNvPr id="72" name="椭圆 71"/>
          <p:cNvSpPr/>
          <p:nvPr/>
        </p:nvSpPr>
        <p:spPr bwMode="gray">
          <a:xfrm>
            <a:off x="3105844" y="3507092"/>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3" name="文本框 72"/>
          <p:cNvSpPr txBox="1"/>
          <p:nvPr/>
        </p:nvSpPr>
        <p:spPr bwMode="gray">
          <a:xfrm>
            <a:off x="3017078" y="3579030"/>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6" name="图片 95"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2865256" y="4768120"/>
            <a:ext cx="445506" cy="342149"/>
          </a:xfrm>
          <a:prstGeom prst="rect">
            <a:avLst/>
          </a:prstGeom>
        </p:spPr>
      </p:pic>
      <p:sp>
        <p:nvSpPr>
          <p:cNvPr id="97" name="文本框 96"/>
          <p:cNvSpPr txBox="1"/>
          <p:nvPr/>
        </p:nvSpPr>
        <p:spPr bwMode="gray">
          <a:xfrm>
            <a:off x="2689503" y="5096412"/>
            <a:ext cx="79701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sz="1200" dirty="0">
              <a:latin typeface="Huawei Sans" panose="020C0503030203020204" pitchFamily="34" charset="0"/>
            </a:endParaRPr>
          </a:p>
        </p:txBody>
      </p:sp>
      <p:pic>
        <p:nvPicPr>
          <p:cNvPr id="98" name="图片 14" descr="日志告警服务器-蓝.png"/>
          <p:cNvPicPr>
            <a:picLocks noChangeAspect="1"/>
          </p:cNvPicPr>
          <p:nvPr/>
        </p:nvPicPr>
        <p:blipFill>
          <a:blip r:embed="rId4" cstate="print"/>
          <a:stretch>
            <a:fillRect/>
          </a:stretch>
        </p:blipFill>
        <p:spPr bwMode="gray">
          <a:xfrm>
            <a:off x="3999806" y="4805747"/>
            <a:ext cx="445956" cy="278465"/>
          </a:xfrm>
          <a:prstGeom prst="rect">
            <a:avLst/>
          </a:prstGeom>
        </p:spPr>
      </p:pic>
      <p:sp>
        <p:nvSpPr>
          <p:cNvPr id="99" name="文本框 98"/>
          <p:cNvSpPr txBox="1"/>
          <p:nvPr/>
        </p:nvSpPr>
        <p:spPr bwMode="gray">
          <a:xfrm>
            <a:off x="3828675" y="5096412"/>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100" name="椭圆 99"/>
          <p:cNvSpPr/>
          <p:nvPr/>
        </p:nvSpPr>
        <p:spPr bwMode="gray">
          <a:xfrm>
            <a:off x="1946608" y="2108143"/>
            <a:ext cx="612000" cy="612000"/>
          </a:xfrm>
          <a:prstGeom prst="ellipse">
            <a:avLst/>
          </a:prstGeom>
          <a:solidFill>
            <a:srgbClr val="E5F2DE"/>
          </a:solidFill>
          <a:ln>
            <a:solidFill>
              <a:srgbClr val="81C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1917420" y="2274595"/>
            <a:ext cx="670376" cy="276999"/>
          </a:xfrm>
          <a:prstGeom prst="rect">
            <a:avLst/>
          </a:prstGeom>
          <a:noFill/>
        </p:spPr>
        <p:txBody>
          <a:bodyPr wrap="none" rtlCol="0">
            <a:spAutoFit/>
          </a:bodyPr>
          <a:lstStyle/>
          <a:p>
            <a:pPr algn="ctr" fontAlgn="ctr"/>
            <a:r>
              <a:rPr lang="en-US" sz="1200" b="1" dirty="0" err="1" smtClean="0">
                <a:solidFill>
                  <a:srgbClr val="62B230"/>
                </a:solidFill>
                <a:latin typeface="Huawei Sans" panose="020C0503030203020204" pitchFamily="34" charset="0"/>
              </a:rPr>
              <a:t>E_mail</a:t>
            </a:r>
            <a:endParaRPr lang="en-US" altLang="zh-CN" sz="1200" b="1" dirty="0">
              <a:solidFill>
                <a:srgbClr val="62B23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2" name="任意多边形 101"/>
          <p:cNvSpPr/>
          <p:nvPr/>
        </p:nvSpPr>
        <p:spPr bwMode="gray">
          <a:xfrm>
            <a:off x="1093304" y="2659949"/>
            <a:ext cx="795131" cy="735496"/>
          </a:xfrm>
          <a:custGeom>
            <a:avLst/>
            <a:gdLst>
              <a:gd name="connsiteX0" fmla="*/ 0 w 795131"/>
              <a:gd name="connsiteY0" fmla="*/ 735496 h 735496"/>
              <a:gd name="connsiteX1" fmla="*/ 168966 w 795131"/>
              <a:gd name="connsiteY1" fmla="*/ 367748 h 735496"/>
              <a:gd name="connsiteX2" fmla="*/ 795131 w 795131"/>
              <a:gd name="connsiteY2" fmla="*/ 0 h 735496"/>
            </a:gdLst>
            <a:ahLst/>
            <a:cxnLst>
              <a:cxn ang="0">
                <a:pos x="connsiteX0" y="connsiteY0"/>
              </a:cxn>
              <a:cxn ang="0">
                <a:pos x="connsiteX1" y="connsiteY1"/>
              </a:cxn>
              <a:cxn ang="0">
                <a:pos x="connsiteX2" y="connsiteY2"/>
              </a:cxn>
            </a:cxnLst>
            <a:rect l="l" t="t" r="r" b="b"/>
            <a:pathLst>
              <a:path w="795131" h="735496">
                <a:moveTo>
                  <a:pt x="0" y="735496"/>
                </a:moveTo>
                <a:cubicBezTo>
                  <a:pt x="18222" y="612913"/>
                  <a:pt x="36444" y="490331"/>
                  <a:pt x="168966" y="367748"/>
                </a:cubicBezTo>
                <a:cubicBezTo>
                  <a:pt x="301488" y="245165"/>
                  <a:pt x="548309" y="122582"/>
                  <a:pt x="795131"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3" name="任意多边形 102"/>
          <p:cNvSpPr/>
          <p:nvPr/>
        </p:nvSpPr>
        <p:spPr bwMode="gray">
          <a:xfrm flipH="1">
            <a:off x="2632989" y="2659949"/>
            <a:ext cx="795131" cy="735496"/>
          </a:xfrm>
          <a:custGeom>
            <a:avLst/>
            <a:gdLst>
              <a:gd name="connsiteX0" fmla="*/ 0 w 795131"/>
              <a:gd name="connsiteY0" fmla="*/ 735496 h 735496"/>
              <a:gd name="connsiteX1" fmla="*/ 168966 w 795131"/>
              <a:gd name="connsiteY1" fmla="*/ 367748 h 735496"/>
              <a:gd name="connsiteX2" fmla="*/ 795131 w 795131"/>
              <a:gd name="connsiteY2" fmla="*/ 0 h 735496"/>
            </a:gdLst>
            <a:ahLst/>
            <a:cxnLst>
              <a:cxn ang="0">
                <a:pos x="connsiteX0" y="connsiteY0"/>
              </a:cxn>
              <a:cxn ang="0">
                <a:pos x="connsiteX1" y="connsiteY1"/>
              </a:cxn>
              <a:cxn ang="0">
                <a:pos x="connsiteX2" y="connsiteY2"/>
              </a:cxn>
            </a:cxnLst>
            <a:rect l="l" t="t" r="r" b="b"/>
            <a:pathLst>
              <a:path w="795131" h="735496">
                <a:moveTo>
                  <a:pt x="0" y="735496"/>
                </a:moveTo>
                <a:cubicBezTo>
                  <a:pt x="18222" y="612913"/>
                  <a:pt x="36444" y="490331"/>
                  <a:pt x="168966" y="367748"/>
                </a:cubicBezTo>
                <a:cubicBezTo>
                  <a:pt x="301488" y="245165"/>
                  <a:pt x="548309" y="122582"/>
                  <a:pt x="795131"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4" name="任意多边形 103"/>
          <p:cNvSpPr/>
          <p:nvPr/>
        </p:nvSpPr>
        <p:spPr bwMode="gray">
          <a:xfrm>
            <a:off x="1828800" y="2818975"/>
            <a:ext cx="298174" cy="576470"/>
          </a:xfrm>
          <a:custGeom>
            <a:avLst/>
            <a:gdLst>
              <a:gd name="connsiteX0" fmla="*/ 0 w 298174"/>
              <a:gd name="connsiteY0" fmla="*/ 576470 h 576470"/>
              <a:gd name="connsiteX1" fmla="*/ 69574 w 298174"/>
              <a:gd name="connsiteY1" fmla="*/ 218661 h 576470"/>
              <a:gd name="connsiteX2" fmla="*/ 298174 w 298174"/>
              <a:gd name="connsiteY2" fmla="*/ 0 h 576470"/>
            </a:gdLst>
            <a:ahLst/>
            <a:cxnLst>
              <a:cxn ang="0">
                <a:pos x="connsiteX0" y="connsiteY0"/>
              </a:cxn>
              <a:cxn ang="0">
                <a:pos x="connsiteX1" y="connsiteY1"/>
              </a:cxn>
              <a:cxn ang="0">
                <a:pos x="connsiteX2" y="connsiteY2"/>
              </a:cxn>
            </a:cxnLst>
            <a:rect l="l" t="t" r="r" b="b"/>
            <a:pathLst>
              <a:path w="298174" h="576470">
                <a:moveTo>
                  <a:pt x="0" y="576470"/>
                </a:moveTo>
                <a:cubicBezTo>
                  <a:pt x="9939" y="445604"/>
                  <a:pt x="19878" y="314739"/>
                  <a:pt x="69574" y="218661"/>
                </a:cubicBezTo>
                <a:cubicBezTo>
                  <a:pt x="119270" y="122583"/>
                  <a:pt x="208722" y="61291"/>
                  <a:pt x="298174"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5" name="任意多边形 104"/>
          <p:cNvSpPr/>
          <p:nvPr/>
        </p:nvSpPr>
        <p:spPr bwMode="gray">
          <a:xfrm flipH="1">
            <a:off x="2349887" y="2818975"/>
            <a:ext cx="298174" cy="576470"/>
          </a:xfrm>
          <a:custGeom>
            <a:avLst/>
            <a:gdLst>
              <a:gd name="connsiteX0" fmla="*/ 0 w 298174"/>
              <a:gd name="connsiteY0" fmla="*/ 576470 h 576470"/>
              <a:gd name="connsiteX1" fmla="*/ 69574 w 298174"/>
              <a:gd name="connsiteY1" fmla="*/ 218661 h 576470"/>
              <a:gd name="connsiteX2" fmla="*/ 298174 w 298174"/>
              <a:gd name="connsiteY2" fmla="*/ 0 h 576470"/>
            </a:gdLst>
            <a:ahLst/>
            <a:cxnLst>
              <a:cxn ang="0">
                <a:pos x="connsiteX0" y="connsiteY0"/>
              </a:cxn>
              <a:cxn ang="0">
                <a:pos x="connsiteX1" y="connsiteY1"/>
              </a:cxn>
              <a:cxn ang="0">
                <a:pos x="connsiteX2" y="connsiteY2"/>
              </a:cxn>
            </a:cxnLst>
            <a:rect l="l" t="t" r="r" b="b"/>
            <a:pathLst>
              <a:path w="298174" h="576470">
                <a:moveTo>
                  <a:pt x="0" y="576470"/>
                </a:moveTo>
                <a:cubicBezTo>
                  <a:pt x="9939" y="445604"/>
                  <a:pt x="19878" y="314739"/>
                  <a:pt x="69574" y="218661"/>
                </a:cubicBezTo>
                <a:cubicBezTo>
                  <a:pt x="119270" y="122583"/>
                  <a:pt x="208722" y="61291"/>
                  <a:pt x="298174"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5" name="五边形 54"/>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74" name="燕尾形 73"/>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75" name="燕尾形 74"/>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6" name="燕尾形 75"/>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77" name="燕尾形 76"/>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78" name="燕尾形 77"/>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86" name="燕尾形 8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053871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6508753" y="2313951"/>
            <a:ext cx="5139228" cy="3536486"/>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Creating a Security Group</a:t>
            </a:r>
            <a:endParaRPr lang="en-US" altLang="zh-CN" dirty="0"/>
          </a:p>
        </p:txBody>
      </p:sp>
      <p:sp>
        <p:nvSpPr>
          <p:cNvPr id="9" name="文本占位符 8"/>
          <p:cNvSpPr>
            <a:spLocks noGrp="1"/>
          </p:cNvSpPr>
          <p:nvPr>
            <p:ph type="body" sz="quarter" idx="10"/>
          </p:nvPr>
        </p:nvSpPr>
        <p:spPr bwMode="gray">
          <a:xfrm>
            <a:off x="455612" y="1052514"/>
            <a:ext cx="11293476" cy="1261437"/>
          </a:xfrm>
        </p:spPr>
        <p:txBody>
          <a:bodyPr/>
          <a:lstStyle/>
          <a:p>
            <a:r>
              <a:rPr lang="en-US" sz="1800" smtClean="0"/>
              <a:t>A security group is an entity unit for permission control. Users are assigned to different security groups, and access permissions </a:t>
            </a:r>
            <a:r>
              <a:rPr lang="en-US" altLang="zh-CN" sz="1800" smtClean="0"/>
              <a:t>are configured </a:t>
            </a:r>
            <a:r>
              <a:rPr lang="en-US" sz="1800" smtClean="0"/>
              <a:t>between security groups to implement user permission management on the network.</a:t>
            </a:r>
            <a:endParaRPr lang="en-US" altLang="zh-CN" sz="1800" dirty="0" smtClean="0"/>
          </a:p>
        </p:txBody>
      </p:sp>
      <p:sp>
        <p:nvSpPr>
          <p:cNvPr id="36" name="圆角矩形 35"/>
          <p:cNvSpPr/>
          <p:nvPr/>
        </p:nvSpPr>
        <p:spPr bwMode="gray">
          <a:xfrm>
            <a:off x="847350" y="2313951"/>
            <a:ext cx="5223356" cy="1816453"/>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梯形 38"/>
          <p:cNvSpPr/>
          <p:nvPr/>
        </p:nvSpPr>
        <p:spPr bwMode="gray">
          <a:xfrm>
            <a:off x="4507075" y="3455504"/>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4878927" y="3633220"/>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sp>
        <p:nvSpPr>
          <p:cNvPr id="44" name="文本框 43"/>
          <p:cNvSpPr txBox="1"/>
          <p:nvPr/>
        </p:nvSpPr>
        <p:spPr bwMode="gray">
          <a:xfrm>
            <a:off x="876893" y="2346304"/>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5" name="图片 44"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5373753" y="4262618"/>
            <a:ext cx="445506" cy="342149"/>
          </a:xfrm>
          <a:prstGeom prst="rect">
            <a:avLst/>
          </a:prstGeom>
        </p:spPr>
      </p:pic>
      <p:sp>
        <p:nvSpPr>
          <p:cNvPr id="46" name="文本框 45"/>
          <p:cNvSpPr txBox="1"/>
          <p:nvPr/>
        </p:nvSpPr>
        <p:spPr bwMode="gray">
          <a:xfrm>
            <a:off x="5204410" y="4590910"/>
            <a:ext cx="78418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RD</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梯形 46"/>
          <p:cNvSpPr/>
          <p:nvPr/>
        </p:nvSpPr>
        <p:spPr bwMode="gray">
          <a:xfrm>
            <a:off x="1055115" y="3455504"/>
            <a:ext cx="3138794"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2291716" y="3633220"/>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55" name="图片 54"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1140235" y="4262618"/>
            <a:ext cx="445506" cy="342149"/>
          </a:xfrm>
          <a:prstGeom prst="rect">
            <a:avLst/>
          </a:prstGeom>
        </p:spPr>
      </p:pic>
      <p:sp>
        <p:nvSpPr>
          <p:cNvPr id="70" name="文本框 69"/>
          <p:cNvSpPr txBox="1"/>
          <p:nvPr/>
        </p:nvSpPr>
        <p:spPr bwMode="gray">
          <a:xfrm>
            <a:off x="970896" y="4590910"/>
            <a:ext cx="784189"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4" name="图片 14" descr="日志告警服务器-蓝.png"/>
          <p:cNvPicPr>
            <a:picLocks noChangeAspect="1"/>
          </p:cNvPicPr>
          <p:nvPr/>
        </p:nvPicPr>
        <p:blipFill>
          <a:blip r:embed="rId5" cstate="print"/>
          <a:stretch>
            <a:fillRect/>
          </a:stretch>
        </p:blipFill>
        <p:spPr bwMode="gray">
          <a:xfrm>
            <a:off x="2198389" y="4300245"/>
            <a:ext cx="445956" cy="278465"/>
          </a:xfrm>
          <a:prstGeom prst="rect">
            <a:avLst/>
          </a:prstGeom>
        </p:spPr>
      </p:pic>
      <p:sp>
        <p:nvSpPr>
          <p:cNvPr id="75" name="文本框 74"/>
          <p:cNvSpPr txBox="1"/>
          <p:nvPr/>
        </p:nvSpPr>
        <p:spPr bwMode="gray">
          <a:xfrm>
            <a:off x="2013767" y="4590910"/>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76" name="椭圆 75"/>
          <p:cNvSpPr/>
          <p:nvPr/>
        </p:nvSpPr>
        <p:spPr bwMode="gray">
          <a:xfrm>
            <a:off x="1138164" y="300159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7" name="文本框 76"/>
          <p:cNvSpPr txBox="1"/>
          <p:nvPr/>
        </p:nvSpPr>
        <p:spPr bwMode="gray">
          <a:xfrm>
            <a:off x="1140235" y="3083053"/>
            <a:ext cx="618630" cy="461665"/>
          </a:xfrm>
          <a:prstGeom prst="rect">
            <a:avLst/>
          </a:prstGeom>
          <a:noFill/>
        </p:spPr>
        <p:txBody>
          <a:bodyPr wrap="square" rtlCol="0">
            <a:spAutoFit/>
          </a:bodyPr>
          <a:lstStyle/>
          <a:p>
            <a:pPr algn="ctr" fontAlgn="ctr"/>
            <a:r>
              <a:rPr lang="en-US" sz="1200" dirty="0" err="1" smtClean="0">
                <a:latin typeface="Huawei Sans" panose="020C0503030203020204" pitchFamily="34" charset="0"/>
              </a:rPr>
              <a:t>Sales_Wired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椭圆 77"/>
          <p:cNvSpPr/>
          <p:nvPr/>
        </p:nvSpPr>
        <p:spPr bwMode="gray">
          <a:xfrm>
            <a:off x="4885593" y="300159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9" name="文本框 78"/>
          <p:cNvSpPr txBox="1"/>
          <p:nvPr/>
        </p:nvSpPr>
        <p:spPr bwMode="gray">
          <a:xfrm>
            <a:off x="4995867" y="3182612"/>
            <a:ext cx="39145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RD</a:t>
            </a:r>
            <a:endParaRPr lang="en-US" sz="1200" dirty="0">
              <a:latin typeface="Huawei Sans" panose="020C0503030203020204" pitchFamily="34" charset="0"/>
            </a:endParaRPr>
          </a:p>
        </p:txBody>
      </p:sp>
      <p:sp>
        <p:nvSpPr>
          <p:cNvPr id="81" name="任意多边形 80"/>
          <p:cNvSpPr/>
          <p:nvPr/>
        </p:nvSpPr>
        <p:spPr bwMode="gray">
          <a:xfrm>
            <a:off x="3077752" y="3684179"/>
            <a:ext cx="390809" cy="52768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2" name="任意多边形 81"/>
          <p:cNvSpPr/>
          <p:nvPr/>
        </p:nvSpPr>
        <p:spPr bwMode="gray">
          <a:xfrm rot="19515453">
            <a:off x="5555962" y="3570316"/>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3" name="椭圆 82"/>
          <p:cNvSpPr/>
          <p:nvPr/>
        </p:nvSpPr>
        <p:spPr bwMode="gray">
          <a:xfrm>
            <a:off x="1934030" y="300159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文本框 83"/>
          <p:cNvSpPr txBox="1"/>
          <p:nvPr/>
        </p:nvSpPr>
        <p:spPr bwMode="gray">
          <a:xfrm>
            <a:off x="1845264" y="3083053"/>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Sales_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椭圆 84"/>
          <p:cNvSpPr/>
          <p:nvPr/>
        </p:nvSpPr>
        <p:spPr bwMode="gray">
          <a:xfrm>
            <a:off x="2712487" y="300159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6" name="文本框 85"/>
          <p:cNvSpPr txBox="1"/>
          <p:nvPr/>
        </p:nvSpPr>
        <p:spPr bwMode="gray">
          <a:xfrm>
            <a:off x="2623721" y="3083053"/>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Wired</a:t>
            </a:r>
            <a:endParaRPr lang="en-US" sz="1200" dirty="0">
              <a:latin typeface="Huawei Sans" panose="020C0503030203020204" pitchFamily="34" charset="0"/>
            </a:endParaRPr>
          </a:p>
        </p:txBody>
      </p:sp>
      <p:sp>
        <p:nvSpPr>
          <p:cNvPr id="87" name="椭圆 86"/>
          <p:cNvSpPr/>
          <p:nvPr/>
        </p:nvSpPr>
        <p:spPr bwMode="gray">
          <a:xfrm>
            <a:off x="3497581" y="300159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8" name="文本框 87"/>
          <p:cNvSpPr txBox="1"/>
          <p:nvPr/>
        </p:nvSpPr>
        <p:spPr bwMode="gray">
          <a:xfrm>
            <a:off x="3408815" y="3083053"/>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9" name="图片 88"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3256993" y="4262618"/>
            <a:ext cx="445506" cy="342149"/>
          </a:xfrm>
          <a:prstGeom prst="rect">
            <a:avLst/>
          </a:prstGeom>
        </p:spPr>
      </p:pic>
      <p:sp>
        <p:nvSpPr>
          <p:cNvPr id="90" name="文本框 89"/>
          <p:cNvSpPr txBox="1"/>
          <p:nvPr/>
        </p:nvSpPr>
        <p:spPr bwMode="gray">
          <a:xfrm>
            <a:off x="3081240" y="4590910"/>
            <a:ext cx="79701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sz="1200" dirty="0">
              <a:latin typeface="Huawei Sans" panose="020C0503030203020204" pitchFamily="34" charset="0"/>
            </a:endParaRPr>
          </a:p>
        </p:txBody>
      </p:sp>
      <p:pic>
        <p:nvPicPr>
          <p:cNvPr id="91" name="图片 14" descr="日志告警服务器-蓝.png"/>
          <p:cNvPicPr>
            <a:picLocks noChangeAspect="1"/>
          </p:cNvPicPr>
          <p:nvPr/>
        </p:nvPicPr>
        <p:blipFill>
          <a:blip r:embed="rId5" cstate="print"/>
          <a:stretch>
            <a:fillRect/>
          </a:stretch>
        </p:blipFill>
        <p:spPr bwMode="gray">
          <a:xfrm>
            <a:off x="4391543" y="4300245"/>
            <a:ext cx="445956" cy="278465"/>
          </a:xfrm>
          <a:prstGeom prst="rect">
            <a:avLst/>
          </a:prstGeom>
        </p:spPr>
      </p:pic>
      <p:sp>
        <p:nvSpPr>
          <p:cNvPr id="92" name="文本框 91"/>
          <p:cNvSpPr txBox="1"/>
          <p:nvPr/>
        </p:nvSpPr>
        <p:spPr bwMode="gray">
          <a:xfrm>
            <a:off x="4220412" y="4590910"/>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3" name="五边形 4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48" name="燕尾形 47"/>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49" name="燕尾形 48"/>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0" name="燕尾形 49"/>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52" name="燕尾形 51"/>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61" name="燕尾形 60"/>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62" name="燕尾形 61"/>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71557864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Lab: Creating a Resource Group</a:t>
            </a:r>
            <a:endParaRPr lang="en-US" altLang="zh-CN" dirty="0"/>
          </a:p>
        </p:txBody>
      </p:sp>
      <p:sp>
        <p:nvSpPr>
          <p:cNvPr id="9" name="文本占位符 8"/>
          <p:cNvSpPr>
            <a:spLocks noGrp="1"/>
          </p:cNvSpPr>
          <p:nvPr>
            <p:ph type="body" sz="quarter" idx="10"/>
          </p:nvPr>
        </p:nvSpPr>
        <p:spPr bwMode="gray">
          <a:xfrm>
            <a:off x="455612" y="1052514"/>
            <a:ext cx="11293476" cy="1256225"/>
          </a:xfrm>
        </p:spPr>
        <p:txBody>
          <a:bodyPr/>
          <a:lstStyle/>
          <a:p>
            <a:r>
              <a:rPr lang="en-US" sz="1800" smtClean="0"/>
              <a:t>Different network service resources can be allocated to different resource groups. You can configure access permissions from security groups (source) to resource groups (destination) to manage the access to network service resources.</a:t>
            </a:r>
            <a:endParaRPr lang="en-US" altLang="zh-CN" sz="1800" dirty="0" smtClean="0"/>
          </a:p>
        </p:txBody>
      </p:sp>
      <p:sp>
        <p:nvSpPr>
          <p:cNvPr id="36" name="圆角矩形 35"/>
          <p:cNvSpPr/>
          <p:nvPr/>
        </p:nvSpPr>
        <p:spPr bwMode="gray">
          <a:xfrm>
            <a:off x="848805" y="2993760"/>
            <a:ext cx="5223356" cy="1816453"/>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梯形 38"/>
          <p:cNvSpPr/>
          <p:nvPr/>
        </p:nvSpPr>
        <p:spPr bwMode="gray">
          <a:xfrm>
            <a:off x="4508530" y="4135313"/>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4880382" y="4313029"/>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sp>
        <p:nvSpPr>
          <p:cNvPr id="44" name="文本框 43"/>
          <p:cNvSpPr txBox="1"/>
          <p:nvPr/>
        </p:nvSpPr>
        <p:spPr bwMode="gray">
          <a:xfrm>
            <a:off x="878348" y="3026113"/>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5" name="图片 44"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5375208" y="4942427"/>
            <a:ext cx="445506" cy="342149"/>
          </a:xfrm>
          <a:prstGeom prst="rect">
            <a:avLst/>
          </a:prstGeom>
        </p:spPr>
      </p:pic>
      <p:sp>
        <p:nvSpPr>
          <p:cNvPr id="46" name="文本框 45"/>
          <p:cNvSpPr txBox="1"/>
          <p:nvPr/>
        </p:nvSpPr>
        <p:spPr bwMode="gray">
          <a:xfrm>
            <a:off x="5205865" y="5270719"/>
            <a:ext cx="78418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RD</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7" name="梯形 46"/>
          <p:cNvSpPr/>
          <p:nvPr/>
        </p:nvSpPr>
        <p:spPr bwMode="gray">
          <a:xfrm>
            <a:off x="1056570" y="4135313"/>
            <a:ext cx="3138794"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2293171" y="4313029"/>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55" name="图片 54"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1141690" y="4942427"/>
            <a:ext cx="445506" cy="342149"/>
          </a:xfrm>
          <a:prstGeom prst="rect">
            <a:avLst/>
          </a:prstGeom>
        </p:spPr>
      </p:pic>
      <p:sp>
        <p:nvSpPr>
          <p:cNvPr id="70" name="文本框 69"/>
          <p:cNvSpPr txBox="1"/>
          <p:nvPr/>
        </p:nvSpPr>
        <p:spPr bwMode="gray">
          <a:xfrm>
            <a:off x="972351" y="5270719"/>
            <a:ext cx="784189"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4" name="图片 14" descr="日志告警服务器-蓝.png"/>
          <p:cNvPicPr>
            <a:picLocks noChangeAspect="1"/>
          </p:cNvPicPr>
          <p:nvPr/>
        </p:nvPicPr>
        <p:blipFill>
          <a:blip r:embed="rId4" cstate="print"/>
          <a:stretch>
            <a:fillRect/>
          </a:stretch>
        </p:blipFill>
        <p:spPr bwMode="gray">
          <a:xfrm>
            <a:off x="2199844" y="4980054"/>
            <a:ext cx="445956" cy="278465"/>
          </a:xfrm>
          <a:prstGeom prst="rect">
            <a:avLst/>
          </a:prstGeom>
        </p:spPr>
      </p:pic>
      <p:sp>
        <p:nvSpPr>
          <p:cNvPr id="75" name="文本框 74"/>
          <p:cNvSpPr txBox="1"/>
          <p:nvPr/>
        </p:nvSpPr>
        <p:spPr bwMode="gray">
          <a:xfrm>
            <a:off x="2015222" y="5270719"/>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76" name="椭圆 75"/>
          <p:cNvSpPr/>
          <p:nvPr/>
        </p:nvSpPr>
        <p:spPr bwMode="gray">
          <a:xfrm>
            <a:off x="1139619" y="368139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7" name="文本框 76"/>
          <p:cNvSpPr txBox="1"/>
          <p:nvPr/>
        </p:nvSpPr>
        <p:spPr bwMode="gray">
          <a:xfrm>
            <a:off x="1141690" y="3762862"/>
            <a:ext cx="618630" cy="461665"/>
          </a:xfrm>
          <a:prstGeom prst="rect">
            <a:avLst/>
          </a:prstGeom>
          <a:noFill/>
        </p:spPr>
        <p:txBody>
          <a:bodyPr wrap="square" rtlCol="0">
            <a:spAutoFit/>
          </a:bodyPr>
          <a:lstStyle/>
          <a:p>
            <a:pPr algn="ctr" fontAlgn="ctr"/>
            <a:r>
              <a:rPr lang="en-US" sz="1200" dirty="0" err="1" smtClean="0">
                <a:latin typeface="Huawei Sans" panose="020C0503030203020204" pitchFamily="34" charset="0"/>
              </a:rPr>
              <a:t>Sales_Wired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8" name="椭圆 77"/>
          <p:cNvSpPr/>
          <p:nvPr/>
        </p:nvSpPr>
        <p:spPr bwMode="gray">
          <a:xfrm>
            <a:off x="4887048" y="368139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9" name="文本框 78"/>
          <p:cNvSpPr txBox="1"/>
          <p:nvPr/>
        </p:nvSpPr>
        <p:spPr bwMode="gray">
          <a:xfrm>
            <a:off x="4997322" y="3861020"/>
            <a:ext cx="39145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RD</a:t>
            </a:r>
            <a:endParaRPr lang="en-US" sz="1200" dirty="0">
              <a:latin typeface="Huawei Sans" panose="020C0503030203020204" pitchFamily="34" charset="0"/>
            </a:endParaRPr>
          </a:p>
        </p:txBody>
      </p:sp>
      <p:sp>
        <p:nvSpPr>
          <p:cNvPr id="81" name="任意多边形 80"/>
          <p:cNvSpPr/>
          <p:nvPr/>
        </p:nvSpPr>
        <p:spPr bwMode="gray">
          <a:xfrm>
            <a:off x="3079207" y="4363988"/>
            <a:ext cx="390809" cy="52768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2" name="任意多边形 81"/>
          <p:cNvSpPr/>
          <p:nvPr/>
        </p:nvSpPr>
        <p:spPr bwMode="gray">
          <a:xfrm rot="19515453">
            <a:off x="5557417" y="4250125"/>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3" name="椭圆 82"/>
          <p:cNvSpPr/>
          <p:nvPr/>
        </p:nvSpPr>
        <p:spPr bwMode="gray">
          <a:xfrm>
            <a:off x="1935485" y="368139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文本框 83"/>
          <p:cNvSpPr txBox="1"/>
          <p:nvPr/>
        </p:nvSpPr>
        <p:spPr bwMode="gray">
          <a:xfrm>
            <a:off x="1846719" y="3762862"/>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Sales_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椭圆 84"/>
          <p:cNvSpPr/>
          <p:nvPr/>
        </p:nvSpPr>
        <p:spPr bwMode="gray">
          <a:xfrm>
            <a:off x="2713942" y="368139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6" name="文本框 85"/>
          <p:cNvSpPr txBox="1"/>
          <p:nvPr/>
        </p:nvSpPr>
        <p:spPr bwMode="gray">
          <a:xfrm>
            <a:off x="2625176" y="3762862"/>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Wired</a:t>
            </a:r>
            <a:endParaRPr lang="en-US" sz="1200" dirty="0">
              <a:latin typeface="Huawei Sans" panose="020C0503030203020204" pitchFamily="34" charset="0"/>
            </a:endParaRPr>
          </a:p>
        </p:txBody>
      </p:sp>
      <p:sp>
        <p:nvSpPr>
          <p:cNvPr id="87" name="椭圆 86"/>
          <p:cNvSpPr/>
          <p:nvPr/>
        </p:nvSpPr>
        <p:spPr bwMode="gray">
          <a:xfrm>
            <a:off x="3499036" y="3681399"/>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8" name="文本框 87"/>
          <p:cNvSpPr txBox="1"/>
          <p:nvPr/>
        </p:nvSpPr>
        <p:spPr bwMode="gray">
          <a:xfrm>
            <a:off x="3410270" y="3762862"/>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9" name="图片 88" descr="PC.png">
            <a:extLst>
              <a:ext uri="{FF2B5EF4-FFF2-40B4-BE49-F238E27FC236}">
                <a16:creationId xmlns:a16="http://schemas.microsoft.com/office/drawing/2014/main" xmlns="" id="{4666702E-823D-4236-BF2F-880359158C83}"/>
              </a:ext>
            </a:extLst>
          </p:cNvPr>
          <p:cNvPicPr>
            <a:picLocks noChangeAspect="1"/>
          </p:cNvPicPr>
          <p:nvPr/>
        </p:nvPicPr>
        <p:blipFill>
          <a:blip r:embed="rId3" cstate="print"/>
          <a:stretch>
            <a:fillRect/>
          </a:stretch>
        </p:blipFill>
        <p:spPr bwMode="gray">
          <a:xfrm>
            <a:off x="3258448" y="4942427"/>
            <a:ext cx="445506" cy="342149"/>
          </a:xfrm>
          <a:prstGeom prst="rect">
            <a:avLst/>
          </a:prstGeom>
        </p:spPr>
      </p:pic>
      <p:sp>
        <p:nvSpPr>
          <p:cNvPr id="90" name="文本框 89"/>
          <p:cNvSpPr txBox="1"/>
          <p:nvPr/>
        </p:nvSpPr>
        <p:spPr bwMode="gray">
          <a:xfrm>
            <a:off x="3082695" y="5270719"/>
            <a:ext cx="79701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sz="1200" dirty="0">
              <a:latin typeface="Huawei Sans" panose="020C0503030203020204" pitchFamily="34" charset="0"/>
            </a:endParaRPr>
          </a:p>
        </p:txBody>
      </p:sp>
      <p:pic>
        <p:nvPicPr>
          <p:cNvPr id="91" name="图片 14" descr="日志告警服务器-蓝.png"/>
          <p:cNvPicPr>
            <a:picLocks noChangeAspect="1"/>
          </p:cNvPicPr>
          <p:nvPr/>
        </p:nvPicPr>
        <p:blipFill>
          <a:blip r:embed="rId4" cstate="print"/>
          <a:stretch>
            <a:fillRect/>
          </a:stretch>
        </p:blipFill>
        <p:spPr bwMode="gray">
          <a:xfrm>
            <a:off x="4392998" y="4980054"/>
            <a:ext cx="445956" cy="278465"/>
          </a:xfrm>
          <a:prstGeom prst="rect">
            <a:avLst/>
          </a:prstGeom>
        </p:spPr>
      </p:pic>
      <p:sp>
        <p:nvSpPr>
          <p:cNvPr id="92" name="文本框 91"/>
          <p:cNvSpPr txBox="1"/>
          <p:nvPr/>
        </p:nvSpPr>
        <p:spPr bwMode="gray">
          <a:xfrm>
            <a:off x="4221867" y="5270719"/>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1" name="椭圆 40"/>
          <p:cNvSpPr/>
          <p:nvPr/>
        </p:nvSpPr>
        <p:spPr bwMode="gray">
          <a:xfrm>
            <a:off x="2339800" y="2308739"/>
            <a:ext cx="612000" cy="612000"/>
          </a:xfrm>
          <a:prstGeom prst="ellipse">
            <a:avLst/>
          </a:prstGeom>
          <a:solidFill>
            <a:srgbClr val="E5F2DE"/>
          </a:solidFill>
          <a:ln>
            <a:solidFill>
              <a:srgbClr val="81C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文本框 42"/>
          <p:cNvSpPr txBox="1"/>
          <p:nvPr/>
        </p:nvSpPr>
        <p:spPr bwMode="gray">
          <a:xfrm>
            <a:off x="2310612" y="2475191"/>
            <a:ext cx="670376" cy="276999"/>
          </a:xfrm>
          <a:prstGeom prst="rect">
            <a:avLst/>
          </a:prstGeom>
          <a:noFill/>
        </p:spPr>
        <p:txBody>
          <a:bodyPr wrap="none" rtlCol="0">
            <a:spAutoFit/>
          </a:bodyPr>
          <a:lstStyle/>
          <a:p>
            <a:pPr algn="ctr" fontAlgn="ctr"/>
            <a:r>
              <a:rPr lang="en-US" sz="1200" b="1" dirty="0" err="1" smtClean="0">
                <a:solidFill>
                  <a:srgbClr val="62B230"/>
                </a:solidFill>
                <a:latin typeface="Huawei Sans" panose="020C0503030203020204" pitchFamily="34" charset="0"/>
              </a:rPr>
              <a:t>E_mail</a:t>
            </a:r>
            <a:endParaRPr lang="en-US" altLang="zh-CN" sz="1200" b="1" dirty="0">
              <a:solidFill>
                <a:srgbClr val="62B230"/>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 name="图片 2"/>
          <p:cNvPicPr>
            <a:picLocks noChangeAspect="1"/>
          </p:cNvPicPr>
          <p:nvPr/>
        </p:nvPicPr>
        <p:blipFill>
          <a:blip r:embed="rId5"/>
          <a:stretch>
            <a:fillRect/>
          </a:stretch>
        </p:blipFill>
        <p:spPr bwMode="gray">
          <a:xfrm>
            <a:off x="6492126" y="2421309"/>
            <a:ext cx="4298995" cy="3569250"/>
          </a:xfrm>
          <a:prstGeom prst="rect">
            <a:avLst/>
          </a:prstGeom>
          <a:ln w="12700">
            <a:solidFill>
              <a:schemeClr val="bg1">
                <a:lumMod val="85000"/>
              </a:schemeClr>
            </a:solidFill>
          </a:ln>
        </p:spPr>
      </p:pic>
      <p:sp>
        <p:nvSpPr>
          <p:cNvPr id="48" name="五边形 47"/>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49" name="燕尾形 48"/>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50" name="燕尾形 49"/>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2" name="燕尾形 51"/>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53" name="燕尾形 52"/>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54" name="燕尾形 53"/>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56" name="燕尾形 5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017478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bwMode="gray">
          <a:xfrm>
            <a:off x="5495539" y="2572485"/>
            <a:ext cx="6127255" cy="3057858"/>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Creating a Policy Control Matrix (1)</a:t>
            </a:r>
            <a:endParaRPr lang="en-US" altLang="zh-CN" dirty="0"/>
          </a:p>
        </p:txBody>
      </p:sp>
      <p:sp>
        <p:nvSpPr>
          <p:cNvPr id="3" name="文本占位符 2"/>
          <p:cNvSpPr>
            <a:spLocks noGrp="1"/>
          </p:cNvSpPr>
          <p:nvPr>
            <p:ph type="body" sz="quarter" idx="10"/>
          </p:nvPr>
        </p:nvSpPr>
        <p:spPr bwMode="gray">
          <a:xfrm>
            <a:off x="455612" y="1052514"/>
            <a:ext cx="11293476" cy="1009920"/>
          </a:xfrm>
        </p:spPr>
        <p:txBody>
          <a:bodyPr/>
          <a:lstStyle/>
          <a:p>
            <a:r>
              <a:rPr lang="en-US" sz="1800" smtClean="0"/>
              <a:t>Administrators can define network-wide permission control policies based on security groups. An inter-group policy controls access between groups.</a:t>
            </a:r>
            <a:endParaRPr lang="en-US" altLang="zh-CN" sz="1800" dirty="0"/>
          </a:p>
        </p:txBody>
      </p:sp>
      <p:sp>
        <p:nvSpPr>
          <p:cNvPr id="45" name="TextBox 179"/>
          <p:cNvSpPr txBox="1"/>
          <p:nvPr/>
        </p:nvSpPr>
        <p:spPr bwMode="gray">
          <a:xfrm>
            <a:off x="9381534" y="1938252"/>
            <a:ext cx="2010366" cy="511361"/>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Select policy enforcement points for free mobility.</a:t>
            </a:r>
            <a:endParaRPr lang="en-US" altLang="zh-CN" dirty="0">
              <a:latin typeface="Huawei Sans" panose="020C0503030203020204" pitchFamily="34" charset="0"/>
            </a:endParaRPr>
          </a:p>
        </p:txBody>
      </p:sp>
      <p:cxnSp>
        <p:nvCxnSpPr>
          <p:cNvPr id="46" name="直接箭头连接符 45"/>
          <p:cNvCxnSpPr/>
          <p:nvPr/>
        </p:nvCxnSpPr>
        <p:spPr bwMode="gray">
          <a:xfrm flipH="1">
            <a:off x="9138915" y="2405581"/>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08" name="圆角矩形 107"/>
          <p:cNvSpPr/>
          <p:nvPr/>
        </p:nvSpPr>
        <p:spPr bwMode="gray">
          <a:xfrm>
            <a:off x="878704" y="2548727"/>
            <a:ext cx="3990111" cy="312067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9" name="Freeform 159"/>
          <p:cNvSpPr/>
          <p:nvPr/>
        </p:nvSpPr>
        <p:spPr bwMode="gray">
          <a:xfrm flipH="1">
            <a:off x="1379861" y="2811720"/>
            <a:ext cx="2670047" cy="15284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110" name="Straight Connector 166"/>
          <p:cNvCxnSpPr>
            <a:stCxn id="126" idx="2"/>
            <a:endCxn id="112" idx="0"/>
          </p:cNvCxnSpPr>
          <p:nvPr/>
        </p:nvCxnSpPr>
        <p:spPr bwMode="gray">
          <a:xfrm>
            <a:off x="1731493"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66"/>
          <p:cNvCxnSpPr>
            <a:stCxn id="127" idx="2"/>
            <a:endCxn id="113" idx="0"/>
          </p:cNvCxnSpPr>
          <p:nvPr/>
        </p:nvCxnSpPr>
        <p:spPr bwMode="gray">
          <a:xfrm>
            <a:off x="3662294" y="4166130"/>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2" name="图片 76" descr="接入交换机.png"/>
          <p:cNvPicPr>
            <a:picLocks noChangeAspect="1"/>
          </p:cNvPicPr>
          <p:nvPr/>
        </p:nvPicPr>
        <p:blipFill>
          <a:blip r:embed="rId4" cstate="print"/>
          <a:stretch>
            <a:fillRect/>
          </a:stretch>
        </p:blipFill>
        <p:spPr bwMode="gray">
          <a:xfrm>
            <a:off x="1508352" y="4569407"/>
            <a:ext cx="446281" cy="365139"/>
          </a:xfrm>
          <a:prstGeom prst="rect">
            <a:avLst/>
          </a:prstGeom>
        </p:spPr>
      </p:pic>
      <p:pic>
        <p:nvPicPr>
          <p:cNvPr id="113" name="图片 112" descr="接入交换机.png"/>
          <p:cNvPicPr>
            <a:picLocks noChangeAspect="1"/>
          </p:cNvPicPr>
          <p:nvPr/>
        </p:nvPicPr>
        <p:blipFill>
          <a:blip r:embed="rId4" cstate="print"/>
          <a:stretch>
            <a:fillRect/>
          </a:stretch>
        </p:blipFill>
        <p:spPr bwMode="gray">
          <a:xfrm>
            <a:off x="3439153" y="4569407"/>
            <a:ext cx="446281" cy="365139"/>
          </a:xfrm>
          <a:prstGeom prst="rect">
            <a:avLst/>
          </a:prstGeom>
        </p:spPr>
      </p:pic>
      <p:sp>
        <p:nvSpPr>
          <p:cNvPr id="114" name="文本框 113"/>
          <p:cNvSpPr txBox="1"/>
          <p:nvPr/>
        </p:nvSpPr>
        <p:spPr bwMode="gray">
          <a:xfrm>
            <a:off x="893888" y="2723362"/>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15" name="图片 105" descr="AP.png"/>
          <p:cNvPicPr>
            <a:picLocks noChangeAspect="1"/>
          </p:cNvPicPr>
          <p:nvPr/>
        </p:nvPicPr>
        <p:blipFill>
          <a:blip r:embed="rId5" cstate="print"/>
          <a:stretch>
            <a:fillRect/>
          </a:stretch>
        </p:blipFill>
        <p:spPr bwMode="gray">
          <a:xfrm>
            <a:off x="4345712" y="4601092"/>
            <a:ext cx="368827" cy="301768"/>
          </a:xfrm>
          <a:prstGeom prst="rect">
            <a:avLst/>
          </a:prstGeom>
        </p:spPr>
      </p:pic>
      <p:cxnSp>
        <p:nvCxnSpPr>
          <p:cNvPr id="116" name="Straight Connector 166"/>
          <p:cNvCxnSpPr>
            <a:stCxn id="113" idx="3"/>
            <a:endCxn id="115" idx="1"/>
          </p:cNvCxnSpPr>
          <p:nvPr/>
        </p:nvCxnSpPr>
        <p:spPr bwMode="gray">
          <a:xfrm flipV="1">
            <a:off x="3885434" y="4751976"/>
            <a:ext cx="46027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7" name="图片 14" descr="日志告警服务器-蓝.png"/>
          <p:cNvPicPr>
            <a:picLocks noChangeAspect="1"/>
          </p:cNvPicPr>
          <p:nvPr/>
        </p:nvPicPr>
        <p:blipFill>
          <a:blip r:embed="rId6" cstate="print"/>
          <a:stretch>
            <a:fillRect/>
          </a:stretch>
        </p:blipFill>
        <p:spPr bwMode="gray">
          <a:xfrm>
            <a:off x="4300639" y="5112943"/>
            <a:ext cx="445956" cy="278465"/>
          </a:xfrm>
          <a:prstGeom prst="rect">
            <a:avLst/>
          </a:prstGeom>
        </p:spPr>
      </p:pic>
      <p:pic>
        <p:nvPicPr>
          <p:cNvPr id="118" name="图片 117"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1508739" y="5084666"/>
            <a:ext cx="445506" cy="342149"/>
          </a:xfrm>
          <a:prstGeom prst="rect">
            <a:avLst/>
          </a:prstGeom>
        </p:spPr>
      </p:pic>
      <p:pic>
        <p:nvPicPr>
          <p:cNvPr id="119" name="图片 118"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3439540" y="5084333"/>
            <a:ext cx="445506" cy="342149"/>
          </a:xfrm>
          <a:prstGeom prst="rect">
            <a:avLst/>
          </a:prstGeom>
        </p:spPr>
      </p:pic>
      <p:cxnSp>
        <p:nvCxnSpPr>
          <p:cNvPr id="120" name="Straight Connector 167"/>
          <p:cNvCxnSpPr/>
          <p:nvPr/>
        </p:nvCxnSpPr>
        <p:spPr bwMode="gray">
          <a:xfrm flipH="1">
            <a:off x="1732203" y="3106898"/>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1" name="Straight Connector 167"/>
          <p:cNvCxnSpPr/>
          <p:nvPr/>
        </p:nvCxnSpPr>
        <p:spPr bwMode="gray">
          <a:xfrm flipH="1" flipV="1">
            <a:off x="2700413" y="3104421"/>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2" name="图片 86" descr="核心交换机.png"/>
          <p:cNvPicPr>
            <a:picLocks noChangeAspect="1"/>
          </p:cNvPicPr>
          <p:nvPr/>
        </p:nvPicPr>
        <p:blipFill>
          <a:blip r:embed="rId8" cstate="print"/>
          <a:stretch>
            <a:fillRect/>
          </a:stretch>
        </p:blipFill>
        <p:spPr bwMode="gray">
          <a:xfrm>
            <a:off x="2488045" y="2924329"/>
            <a:ext cx="446281" cy="365139"/>
          </a:xfrm>
          <a:prstGeom prst="rect">
            <a:avLst/>
          </a:prstGeom>
        </p:spPr>
      </p:pic>
      <p:sp>
        <p:nvSpPr>
          <p:cNvPr id="123" name="文本框 122"/>
          <p:cNvSpPr txBox="1"/>
          <p:nvPr/>
        </p:nvSpPr>
        <p:spPr bwMode="gray">
          <a:xfrm>
            <a:off x="1890738" y="2950284"/>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4" name="文本框 123"/>
          <p:cNvSpPr txBox="1"/>
          <p:nvPr/>
        </p:nvSpPr>
        <p:spPr bwMode="gray">
          <a:xfrm>
            <a:off x="895398" y="4015818"/>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5" name="文本框 124"/>
          <p:cNvSpPr txBox="1"/>
          <p:nvPr/>
        </p:nvSpPr>
        <p:spPr bwMode="gray">
          <a:xfrm>
            <a:off x="948297"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126" name="图片 87" descr="汇聚交换机.png"/>
          <p:cNvPicPr>
            <a:picLocks noChangeAspect="1"/>
          </p:cNvPicPr>
          <p:nvPr/>
        </p:nvPicPr>
        <p:blipFill>
          <a:blip r:embed="rId9" cstate="print"/>
          <a:stretch>
            <a:fillRect/>
          </a:stretch>
        </p:blipFill>
        <p:spPr bwMode="gray">
          <a:xfrm>
            <a:off x="1508352" y="3800991"/>
            <a:ext cx="446281" cy="365139"/>
          </a:xfrm>
          <a:prstGeom prst="rect">
            <a:avLst/>
          </a:prstGeom>
        </p:spPr>
      </p:pic>
      <p:pic>
        <p:nvPicPr>
          <p:cNvPr id="127" name="图片 87" descr="汇聚交换机.png"/>
          <p:cNvPicPr>
            <a:picLocks noChangeAspect="1"/>
          </p:cNvPicPr>
          <p:nvPr/>
        </p:nvPicPr>
        <p:blipFill>
          <a:blip r:embed="rId9" cstate="print"/>
          <a:stretch>
            <a:fillRect/>
          </a:stretch>
        </p:blipFill>
        <p:spPr bwMode="gray">
          <a:xfrm>
            <a:off x="3439153" y="3800991"/>
            <a:ext cx="446281" cy="365139"/>
          </a:xfrm>
          <a:prstGeom prst="rect">
            <a:avLst/>
          </a:prstGeom>
        </p:spPr>
      </p:pic>
      <p:sp>
        <p:nvSpPr>
          <p:cNvPr id="128" name="文本框 127"/>
          <p:cNvSpPr txBox="1"/>
          <p:nvPr/>
        </p:nvSpPr>
        <p:spPr bwMode="gray">
          <a:xfrm>
            <a:off x="3842963" y="4015818"/>
            <a:ext cx="684803" cy="276999"/>
          </a:xfrm>
          <a:prstGeom prst="rect">
            <a:avLst/>
          </a:prstGeom>
          <a:noFill/>
        </p:spPr>
        <p:txBody>
          <a:bodyPr wrap="none" rtlCol="0">
            <a:spAutoFit/>
          </a:bodyPr>
          <a:lstStyle/>
          <a:p>
            <a:pPr fontAlgn="ctr"/>
            <a:r>
              <a:rPr lang="en-US" sz="1200" dirty="0" smtClean="0">
                <a:latin typeface="Huawei Sans" panose="020C0503030203020204" pitchFamily="34" charset="0"/>
              </a:rPr>
              <a:t>Edge_2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9" name="文本框 128"/>
          <p:cNvSpPr txBox="1"/>
          <p:nvPr/>
        </p:nvSpPr>
        <p:spPr bwMode="gray">
          <a:xfrm>
            <a:off x="4293426" y="4358871"/>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0" name="文本框 129"/>
          <p:cNvSpPr txBox="1"/>
          <p:nvPr/>
        </p:nvSpPr>
        <p:spPr bwMode="gray">
          <a:xfrm>
            <a:off x="1504507"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1" name="文本框 130"/>
          <p:cNvSpPr txBox="1"/>
          <p:nvPr/>
        </p:nvSpPr>
        <p:spPr bwMode="gray">
          <a:xfrm>
            <a:off x="3435308"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32" name="Straight Connector 166"/>
          <p:cNvCxnSpPr>
            <a:stCxn id="112" idx="2"/>
            <a:endCxn id="118" idx="0"/>
          </p:cNvCxnSpPr>
          <p:nvPr/>
        </p:nvCxnSpPr>
        <p:spPr bwMode="gray">
          <a:xfrm flipH="1">
            <a:off x="1731492" y="4934546"/>
            <a:ext cx="1" cy="150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66"/>
          <p:cNvCxnSpPr>
            <a:stCxn id="113" idx="2"/>
            <a:endCxn id="119" idx="0"/>
          </p:cNvCxnSpPr>
          <p:nvPr/>
        </p:nvCxnSpPr>
        <p:spPr bwMode="gray">
          <a:xfrm flipH="1">
            <a:off x="3662293" y="4934546"/>
            <a:ext cx="1" cy="149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4" name="文本框 133"/>
          <p:cNvSpPr txBox="1"/>
          <p:nvPr/>
        </p:nvSpPr>
        <p:spPr bwMode="gray">
          <a:xfrm>
            <a:off x="4303140" y="5392407"/>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5" name="文本框 134"/>
          <p:cNvSpPr txBox="1"/>
          <p:nvPr/>
        </p:nvSpPr>
        <p:spPr bwMode="gray">
          <a:xfrm>
            <a:off x="2834929" y="4605357"/>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grpSp>
        <p:nvGrpSpPr>
          <p:cNvPr id="140" name="组合 758"/>
          <p:cNvGrpSpPr/>
          <p:nvPr/>
        </p:nvGrpSpPr>
        <p:grpSpPr bwMode="gray">
          <a:xfrm flipV="1">
            <a:off x="4439160" y="4922631"/>
            <a:ext cx="168914" cy="131950"/>
            <a:chOff x="7440613" y="4868863"/>
            <a:chExt cx="1019175" cy="828675"/>
          </a:xfrm>
          <a:solidFill>
            <a:schemeClr val="bg1">
              <a:lumMod val="50000"/>
            </a:schemeClr>
          </a:solidFill>
        </p:grpSpPr>
        <p:sp>
          <p:nvSpPr>
            <p:cNvPr id="14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47" name="图片 1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944130" y="2611059"/>
            <a:ext cx="865097" cy="491769"/>
          </a:xfrm>
          <a:prstGeom prst="rect">
            <a:avLst/>
          </a:prstGeom>
        </p:spPr>
      </p:pic>
      <p:sp>
        <p:nvSpPr>
          <p:cNvPr id="148" name="文本框 147"/>
          <p:cNvSpPr txBox="1"/>
          <p:nvPr/>
        </p:nvSpPr>
        <p:spPr bwMode="gray">
          <a:xfrm>
            <a:off x="2388498" y="3824415"/>
            <a:ext cx="606256"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Fabric</a:t>
            </a:r>
            <a:endParaRPr lang="en-US" altLang="zh-CN" sz="12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椭圆 9"/>
          <p:cNvSpPr/>
          <p:nvPr/>
        </p:nvSpPr>
        <p:spPr bwMode="gray">
          <a:xfrm>
            <a:off x="1659493" y="4101414"/>
            <a:ext cx="144000" cy="144000"/>
          </a:xfrm>
          <a:prstGeom prst="ellipse">
            <a:avLst/>
          </a:prstGeom>
          <a:solidFill>
            <a:srgbClr val="FAD3BB"/>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9" name="椭圆 148"/>
          <p:cNvSpPr/>
          <p:nvPr/>
        </p:nvSpPr>
        <p:spPr bwMode="gray">
          <a:xfrm>
            <a:off x="3567199" y="4101414"/>
            <a:ext cx="144000" cy="144000"/>
          </a:xfrm>
          <a:prstGeom prst="ellipse">
            <a:avLst/>
          </a:prstGeom>
          <a:solidFill>
            <a:srgbClr val="FAD3BB"/>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0" name="椭圆 149"/>
          <p:cNvSpPr/>
          <p:nvPr/>
        </p:nvSpPr>
        <p:spPr bwMode="gray">
          <a:xfrm>
            <a:off x="2613650" y="3201998"/>
            <a:ext cx="144000" cy="144000"/>
          </a:xfrm>
          <a:prstGeom prst="ellipse">
            <a:avLst/>
          </a:prstGeom>
          <a:solidFill>
            <a:srgbClr val="FAD3BB"/>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1" name="椭圆 150"/>
          <p:cNvSpPr/>
          <p:nvPr/>
        </p:nvSpPr>
        <p:spPr bwMode="gray">
          <a:xfrm>
            <a:off x="4714539" y="5905712"/>
            <a:ext cx="144000" cy="144000"/>
          </a:xfrm>
          <a:prstGeom prst="ellipse">
            <a:avLst/>
          </a:prstGeom>
          <a:solidFill>
            <a:srgbClr val="FAD3BB"/>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52" name="文本框 151"/>
          <p:cNvSpPr txBox="1"/>
          <p:nvPr/>
        </p:nvSpPr>
        <p:spPr bwMode="gray">
          <a:xfrm>
            <a:off x="4871365" y="5839212"/>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4" name="五边形 53"/>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55" name="燕尾形 54"/>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56" name="燕尾形 55"/>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7" name="燕尾形 56"/>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65" name="燕尾形 64"/>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66" name="燕尾形 65"/>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67" name="燕尾形 66"/>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109614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bwMode="gray">
          <a:xfrm>
            <a:off x="5724354" y="2647051"/>
            <a:ext cx="5957575" cy="3197052"/>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Creating a Policy Control Matrix (2)</a:t>
            </a:r>
            <a:endParaRPr lang="en-US" altLang="zh-CN" dirty="0"/>
          </a:p>
        </p:txBody>
      </p:sp>
      <p:sp>
        <p:nvSpPr>
          <p:cNvPr id="3" name="文本占位符 2"/>
          <p:cNvSpPr>
            <a:spLocks noGrp="1"/>
          </p:cNvSpPr>
          <p:nvPr>
            <p:ph type="body" sz="quarter" idx="10"/>
          </p:nvPr>
        </p:nvSpPr>
        <p:spPr bwMode="gray">
          <a:xfrm>
            <a:off x="455612" y="1052514"/>
            <a:ext cx="11293476" cy="977243"/>
          </a:xfrm>
        </p:spPr>
        <p:txBody>
          <a:bodyPr/>
          <a:lstStyle/>
          <a:p>
            <a:r>
              <a:rPr lang="en-US" sz="1800" smtClean="0"/>
              <a:t>Administrators can define network-wide permission control policies based on security groups. An inter-group policy controls access between groups.</a:t>
            </a:r>
            <a:endParaRPr lang="en-US" altLang="zh-CN" sz="1800" dirty="0"/>
          </a:p>
        </p:txBody>
      </p:sp>
      <p:sp>
        <p:nvSpPr>
          <p:cNvPr id="44" name="圆角矩形 43"/>
          <p:cNvSpPr/>
          <p:nvPr/>
        </p:nvSpPr>
        <p:spPr bwMode="gray">
          <a:xfrm>
            <a:off x="455613" y="2653001"/>
            <a:ext cx="5223356" cy="1816453"/>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梯形 50"/>
          <p:cNvSpPr/>
          <p:nvPr/>
        </p:nvSpPr>
        <p:spPr bwMode="gray">
          <a:xfrm>
            <a:off x="4115338" y="3794554"/>
            <a:ext cx="1439730" cy="501291"/>
          </a:xfrm>
          <a:prstGeom prst="trapezoid">
            <a:avLst>
              <a:gd name="adj" fmla="val 22961"/>
            </a:avLst>
          </a:prstGeom>
          <a:gradFill flip="none" rotWithShape="1">
            <a:gsLst>
              <a:gs pos="0">
                <a:schemeClr val="bg1">
                  <a:alpha val="4000"/>
                </a:schemeClr>
              </a:gs>
              <a:gs pos="100000">
                <a:schemeClr val="accent2">
                  <a:lumMod val="20000"/>
                  <a:lumOff val="80000"/>
                </a:schemeClr>
              </a:gs>
            </a:gsLst>
            <a:lin ang="5400000" scaled="1"/>
            <a:tileRect/>
          </a:gradFill>
          <a:ln>
            <a:gradFill flip="none" rotWithShape="1">
              <a:gsLst>
                <a:gs pos="0">
                  <a:schemeClr val="accent1">
                    <a:lumMod val="5000"/>
                    <a:lumOff val="95000"/>
                    <a:alpha val="0"/>
                  </a:schemeClr>
                </a:gs>
                <a:gs pos="82000">
                  <a:schemeClr val="accent2">
                    <a:lumMod val="60000"/>
                    <a:lumOff val="4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4487190" y="3972270"/>
            <a:ext cx="69602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RD_VN</a:t>
            </a:r>
            <a:endParaRPr lang="en-US" sz="1200" b="1" dirty="0">
              <a:latin typeface="Huawei Sans" panose="020C0503030203020204" pitchFamily="34" charset="0"/>
            </a:endParaRPr>
          </a:p>
        </p:txBody>
      </p:sp>
      <p:cxnSp>
        <p:nvCxnSpPr>
          <p:cNvPr id="73" name="曲线连接符 72"/>
          <p:cNvCxnSpPr>
            <a:stCxn id="92" idx="7"/>
            <a:endCxn id="85" idx="1"/>
          </p:cNvCxnSpPr>
          <p:nvPr/>
        </p:nvCxnSpPr>
        <p:spPr bwMode="gray">
          <a:xfrm rot="5400000" flipH="1" flipV="1">
            <a:off x="3713303" y="2560087"/>
            <a:ext cx="12700" cy="1740356"/>
          </a:xfrm>
          <a:prstGeom prst="curvedConnector3">
            <a:avLst>
              <a:gd name="adj1" fmla="val 3131795"/>
            </a:avLst>
          </a:prstGeom>
          <a:ln w="5715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bwMode="gray">
          <a:xfrm>
            <a:off x="485156" y="2685354"/>
            <a:ext cx="708848" cy="307777"/>
          </a:xfrm>
          <a:prstGeom prst="rect">
            <a:avLst/>
          </a:prstGeom>
          <a:noFill/>
        </p:spPr>
        <p:txBody>
          <a:bodyPr wrap="none" rtlCol="0">
            <a:spAutoFit/>
          </a:bodyPr>
          <a:lstStyle/>
          <a:p>
            <a:pPr fontAlgn="ctr"/>
            <a:r>
              <a:rPr lang="en-US" sz="1400" b="1" dirty="0" smtClean="0">
                <a:latin typeface="Huawei Sans" panose="020C0503030203020204" pitchFamily="34" charset="0"/>
              </a:rPr>
              <a:t>Fabric</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75" name="图片 74"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4982016" y="4601668"/>
            <a:ext cx="445506" cy="342149"/>
          </a:xfrm>
          <a:prstGeom prst="rect">
            <a:avLst/>
          </a:prstGeom>
        </p:spPr>
      </p:pic>
      <p:sp>
        <p:nvSpPr>
          <p:cNvPr id="76" name="文本框 75"/>
          <p:cNvSpPr txBox="1"/>
          <p:nvPr/>
        </p:nvSpPr>
        <p:spPr bwMode="gray">
          <a:xfrm>
            <a:off x="4812673" y="4929960"/>
            <a:ext cx="78418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RD</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7" name="梯形 76"/>
          <p:cNvSpPr/>
          <p:nvPr/>
        </p:nvSpPr>
        <p:spPr bwMode="gray">
          <a:xfrm>
            <a:off x="663378" y="3794554"/>
            <a:ext cx="3138794"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1899979" y="3972270"/>
            <a:ext cx="7120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OA_VN</a:t>
            </a:r>
            <a:endParaRPr lang="en-US" sz="1200" b="1" dirty="0">
              <a:latin typeface="Huawei Sans" panose="020C0503030203020204" pitchFamily="34" charset="0"/>
            </a:endParaRPr>
          </a:p>
        </p:txBody>
      </p:sp>
      <p:pic>
        <p:nvPicPr>
          <p:cNvPr id="79" name="图片 78"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748498" y="4601668"/>
            <a:ext cx="445506" cy="342149"/>
          </a:xfrm>
          <a:prstGeom prst="rect">
            <a:avLst/>
          </a:prstGeom>
        </p:spPr>
      </p:pic>
      <p:sp>
        <p:nvSpPr>
          <p:cNvPr id="80" name="文本框 79"/>
          <p:cNvSpPr txBox="1"/>
          <p:nvPr/>
        </p:nvSpPr>
        <p:spPr bwMode="gray">
          <a:xfrm>
            <a:off x="579159" y="4929960"/>
            <a:ext cx="784189"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81" name="图片 14" descr="日志告警服务器-蓝.png"/>
          <p:cNvPicPr>
            <a:picLocks noChangeAspect="1"/>
          </p:cNvPicPr>
          <p:nvPr/>
        </p:nvPicPr>
        <p:blipFill>
          <a:blip r:embed="rId5" cstate="print"/>
          <a:stretch>
            <a:fillRect/>
          </a:stretch>
        </p:blipFill>
        <p:spPr bwMode="gray">
          <a:xfrm>
            <a:off x="1806652" y="4639295"/>
            <a:ext cx="445956" cy="278465"/>
          </a:xfrm>
          <a:prstGeom prst="rect">
            <a:avLst/>
          </a:prstGeom>
        </p:spPr>
      </p:pic>
      <p:sp>
        <p:nvSpPr>
          <p:cNvPr id="82" name="文本框 81"/>
          <p:cNvSpPr txBox="1"/>
          <p:nvPr/>
        </p:nvSpPr>
        <p:spPr bwMode="gray">
          <a:xfrm>
            <a:off x="1622030" y="4929960"/>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83" name="椭圆 82"/>
          <p:cNvSpPr/>
          <p:nvPr/>
        </p:nvSpPr>
        <p:spPr bwMode="gray">
          <a:xfrm>
            <a:off x="746427" y="334064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文本框 83"/>
          <p:cNvSpPr txBox="1"/>
          <p:nvPr/>
        </p:nvSpPr>
        <p:spPr bwMode="gray">
          <a:xfrm>
            <a:off x="748498" y="3422103"/>
            <a:ext cx="618630" cy="461665"/>
          </a:xfrm>
          <a:prstGeom prst="rect">
            <a:avLst/>
          </a:prstGeom>
          <a:noFill/>
        </p:spPr>
        <p:txBody>
          <a:bodyPr wrap="square" rtlCol="0">
            <a:spAutoFit/>
          </a:bodyPr>
          <a:lstStyle/>
          <a:p>
            <a:pPr algn="ctr" fontAlgn="ctr"/>
            <a:r>
              <a:rPr lang="en-US" sz="1200" dirty="0" err="1" smtClean="0">
                <a:latin typeface="Huawei Sans" panose="020C0503030203020204" pitchFamily="34" charset="0"/>
              </a:rPr>
              <a:t>Sales_Wired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椭圆 84"/>
          <p:cNvSpPr/>
          <p:nvPr/>
        </p:nvSpPr>
        <p:spPr bwMode="gray">
          <a:xfrm>
            <a:off x="4493856" y="334064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6" name="文本框 85"/>
          <p:cNvSpPr txBox="1"/>
          <p:nvPr/>
        </p:nvSpPr>
        <p:spPr bwMode="gray">
          <a:xfrm>
            <a:off x="4604130" y="3531125"/>
            <a:ext cx="39145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RD</a:t>
            </a:r>
            <a:endParaRPr lang="en-US" sz="1200" dirty="0">
              <a:latin typeface="Huawei Sans" panose="020C0503030203020204" pitchFamily="34" charset="0"/>
            </a:endParaRPr>
          </a:p>
        </p:txBody>
      </p:sp>
      <p:sp>
        <p:nvSpPr>
          <p:cNvPr id="87" name="文本框 86"/>
          <p:cNvSpPr txBox="1"/>
          <p:nvPr/>
        </p:nvSpPr>
        <p:spPr bwMode="gray">
          <a:xfrm>
            <a:off x="3272043" y="2589904"/>
            <a:ext cx="2018588" cy="461665"/>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Security group-based policy control matrix</a:t>
            </a:r>
            <a:endParaRPr lang="en-US" altLang="zh-CN" sz="12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8" name="任意多边形 87"/>
          <p:cNvSpPr/>
          <p:nvPr/>
        </p:nvSpPr>
        <p:spPr bwMode="gray">
          <a:xfrm>
            <a:off x="2686015" y="4023229"/>
            <a:ext cx="390809" cy="527688"/>
          </a:xfrm>
          <a:custGeom>
            <a:avLst/>
            <a:gdLst>
              <a:gd name="connsiteX0" fmla="*/ 390809 w 390809"/>
              <a:gd name="connsiteY0" fmla="*/ 712381 h 712381"/>
              <a:gd name="connsiteX1" fmla="*/ 50567 w 390809"/>
              <a:gd name="connsiteY1" fmla="*/ 340242 h 712381"/>
              <a:gd name="connsiteX2" fmla="*/ 8037 w 390809"/>
              <a:gd name="connsiteY2" fmla="*/ 0 h 712381"/>
            </a:gdLst>
            <a:ahLst/>
            <a:cxnLst>
              <a:cxn ang="0">
                <a:pos x="connsiteX0" y="connsiteY0"/>
              </a:cxn>
              <a:cxn ang="0">
                <a:pos x="connsiteX1" y="connsiteY1"/>
              </a:cxn>
              <a:cxn ang="0">
                <a:pos x="connsiteX2" y="connsiteY2"/>
              </a:cxn>
            </a:cxnLst>
            <a:rect l="l" t="t" r="r" b="b"/>
            <a:pathLst>
              <a:path w="390809" h="712381">
                <a:moveTo>
                  <a:pt x="390809" y="712381"/>
                </a:moveTo>
                <a:cubicBezTo>
                  <a:pt x="252585" y="585676"/>
                  <a:pt x="114362" y="458972"/>
                  <a:pt x="50567" y="340242"/>
                </a:cubicBezTo>
                <a:cubicBezTo>
                  <a:pt x="-13228" y="221512"/>
                  <a:pt x="-2596" y="110756"/>
                  <a:pt x="8037" y="0"/>
                </a:cubicBezTo>
              </a:path>
            </a:pathLst>
          </a:custGeom>
          <a:noFill/>
          <a:ln w="28575">
            <a:solidFill>
              <a:srgbClr val="C0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89" name="任意多边形 88"/>
          <p:cNvSpPr/>
          <p:nvPr/>
        </p:nvSpPr>
        <p:spPr bwMode="gray">
          <a:xfrm rot="19515453">
            <a:off x="5164225" y="3909366"/>
            <a:ext cx="255685" cy="649727"/>
          </a:xfrm>
          <a:custGeom>
            <a:avLst/>
            <a:gdLst>
              <a:gd name="connsiteX0" fmla="*/ 0 w 255685"/>
              <a:gd name="connsiteY0" fmla="*/ 797442 h 797442"/>
              <a:gd name="connsiteX1" fmla="*/ 244549 w 255685"/>
              <a:gd name="connsiteY1" fmla="*/ 382772 h 797442"/>
              <a:gd name="connsiteX2" fmla="*/ 191386 w 255685"/>
              <a:gd name="connsiteY2" fmla="*/ 0 h 797442"/>
            </a:gdLst>
            <a:ahLst/>
            <a:cxnLst>
              <a:cxn ang="0">
                <a:pos x="connsiteX0" y="connsiteY0"/>
              </a:cxn>
              <a:cxn ang="0">
                <a:pos x="connsiteX1" y="connsiteY1"/>
              </a:cxn>
              <a:cxn ang="0">
                <a:pos x="connsiteX2" y="connsiteY2"/>
              </a:cxn>
            </a:cxnLst>
            <a:rect l="l" t="t" r="r" b="b"/>
            <a:pathLst>
              <a:path w="255685" h="797442">
                <a:moveTo>
                  <a:pt x="0" y="797442"/>
                </a:moveTo>
                <a:cubicBezTo>
                  <a:pt x="106325" y="656560"/>
                  <a:pt x="212651" y="515679"/>
                  <a:pt x="244549" y="382772"/>
                </a:cubicBezTo>
                <a:cubicBezTo>
                  <a:pt x="276447" y="249865"/>
                  <a:pt x="233916" y="124932"/>
                  <a:pt x="191386" y="0"/>
                </a:cubicBezTo>
              </a:path>
            </a:pathLst>
          </a:custGeom>
          <a:noFill/>
          <a:ln w="28575">
            <a:solidFill>
              <a:srgbClr val="00B05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90" name="椭圆 89"/>
          <p:cNvSpPr/>
          <p:nvPr/>
        </p:nvSpPr>
        <p:spPr bwMode="gray">
          <a:xfrm>
            <a:off x="1542293" y="334064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1" name="文本框 90"/>
          <p:cNvSpPr txBox="1"/>
          <p:nvPr/>
        </p:nvSpPr>
        <p:spPr bwMode="gray">
          <a:xfrm>
            <a:off x="1453527" y="3422103"/>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Sales_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2" name="椭圆 91"/>
          <p:cNvSpPr/>
          <p:nvPr/>
        </p:nvSpPr>
        <p:spPr bwMode="gray">
          <a:xfrm>
            <a:off x="2320750" y="334064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2231984" y="3422103"/>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Wired</a:t>
            </a:r>
            <a:endParaRPr lang="en-US" sz="1200" dirty="0">
              <a:latin typeface="Huawei Sans" panose="020C0503030203020204" pitchFamily="34" charset="0"/>
            </a:endParaRPr>
          </a:p>
        </p:txBody>
      </p:sp>
      <p:sp>
        <p:nvSpPr>
          <p:cNvPr id="94" name="椭圆 93"/>
          <p:cNvSpPr/>
          <p:nvPr/>
        </p:nvSpPr>
        <p:spPr bwMode="gray">
          <a:xfrm>
            <a:off x="3105844" y="3340640"/>
            <a:ext cx="612000" cy="612000"/>
          </a:xfrm>
          <a:prstGeom prst="ellipse">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5" name="文本框 94"/>
          <p:cNvSpPr txBox="1"/>
          <p:nvPr/>
        </p:nvSpPr>
        <p:spPr bwMode="gray">
          <a:xfrm>
            <a:off x="3017078" y="3422103"/>
            <a:ext cx="78509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Market_</a:t>
            </a:r>
          </a:p>
          <a:p>
            <a:pPr algn="ctr" fontAlgn="ctr"/>
            <a:r>
              <a:rPr lang="en-US" sz="1200" dirty="0" smtClean="0">
                <a:latin typeface="Huawei Sans" panose="020C0503030203020204" pitchFamily="34" charset="0"/>
              </a:rPr>
              <a:t>Wireless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96" name="图片 95" descr="PC.png">
            <a:extLst>
              <a:ext uri="{FF2B5EF4-FFF2-40B4-BE49-F238E27FC236}">
                <a16:creationId xmlns:a16="http://schemas.microsoft.com/office/drawing/2014/main" xmlns="" id="{4666702E-823D-4236-BF2F-880359158C83}"/>
              </a:ext>
            </a:extLst>
          </p:cNvPr>
          <p:cNvPicPr>
            <a:picLocks noChangeAspect="1"/>
          </p:cNvPicPr>
          <p:nvPr/>
        </p:nvPicPr>
        <p:blipFill>
          <a:blip r:embed="rId4" cstate="print"/>
          <a:stretch>
            <a:fillRect/>
          </a:stretch>
        </p:blipFill>
        <p:spPr bwMode="gray">
          <a:xfrm>
            <a:off x="2865256" y="4601668"/>
            <a:ext cx="445506" cy="342149"/>
          </a:xfrm>
          <a:prstGeom prst="rect">
            <a:avLst/>
          </a:prstGeom>
        </p:spPr>
      </p:pic>
      <p:sp>
        <p:nvSpPr>
          <p:cNvPr id="97" name="文本框 96"/>
          <p:cNvSpPr txBox="1"/>
          <p:nvPr/>
        </p:nvSpPr>
        <p:spPr bwMode="gray">
          <a:xfrm>
            <a:off x="2689503" y="4929960"/>
            <a:ext cx="79701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Wired</a:t>
            </a:r>
          </a:p>
          <a:p>
            <a:pPr algn="ctr" fontAlgn="ctr"/>
            <a:r>
              <a:rPr lang="en-US" sz="1200" dirty="0" smtClean="0">
                <a:latin typeface="Huawei Sans" panose="020C0503030203020204" pitchFamily="34" charset="0"/>
              </a:rPr>
              <a:t>(802.1X)</a:t>
            </a:r>
            <a:endParaRPr lang="en-US" sz="1200" dirty="0">
              <a:latin typeface="Huawei Sans" panose="020C0503030203020204" pitchFamily="34" charset="0"/>
            </a:endParaRPr>
          </a:p>
        </p:txBody>
      </p:sp>
      <p:pic>
        <p:nvPicPr>
          <p:cNvPr id="98" name="图片 14" descr="日志告警服务器-蓝.png"/>
          <p:cNvPicPr>
            <a:picLocks noChangeAspect="1"/>
          </p:cNvPicPr>
          <p:nvPr/>
        </p:nvPicPr>
        <p:blipFill>
          <a:blip r:embed="rId5" cstate="print"/>
          <a:stretch>
            <a:fillRect/>
          </a:stretch>
        </p:blipFill>
        <p:spPr bwMode="gray">
          <a:xfrm>
            <a:off x="3999806" y="4639295"/>
            <a:ext cx="445956" cy="278465"/>
          </a:xfrm>
          <a:prstGeom prst="rect">
            <a:avLst/>
          </a:prstGeom>
        </p:spPr>
      </p:pic>
      <p:sp>
        <p:nvSpPr>
          <p:cNvPr id="99" name="文本框 98"/>
          <p:cNvSpPr txBox="1"/>
          <p:nvPr/>
        </p:nvSpPr>
        <p:spPr bwMode="gray">
          <a:xfrm>
            <a:off x="3828675" y="4929960"/>
            <a:ext cx="813043"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Market_</a:t>
            </a:r>
          </a:p>
          <a:p>
            <a:pPr algn="ctr" fontAlgn="ctr"/>
            <a:r>
              <a:rPr lang="en-US" sz="1200" b="1" dirty="0" smtClean="0">
                <a:latin typeface="Huawei Sans" panose="020C0503030203020204" pitchFamily="34" charset="0"/>
              </a:rPr>
              <a:t>Wireless</a:t>
            </a:r>
          </a:p>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100" name="椭圆 99"/>
          <p:cNvSpPr/>
          <p:nvPr/>
        </p:nvSpPr>
        <p:spPr bwMode="gray">
          <a:xfrm>
            <a:off x="1946608" y="1941691"/>
            <a:ext cx="612000" cy="612000"/>
          </a:xfrm>
          <a:prstGeom prst="ellipse">
            <a:avLst/>
          </a:prstGeom>
          <a:solidFill>
            <a:srgbClr val="E5F2DE"/>
          </a:solidFill>
          <a:ln>
            <a:solidFill>
              <a:srgbClr val="81C1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1917420" y="2108143"/>
            <a:ext cx="670376" cy="276999"/>
          </a:xfrm>
          <a:prstGeom prst="rect">
            <a:avLst/>
          </a:prstGeom>
          <a:noFill/>
        </p:spPr>
        <p:txBody>
          <a:bodyPr wrap="none" rtlCol="0">
            <a:spAutoFit/>
          </a:bodyPr>
          <a:lstStyle/>
          <a:p>
            <a:pPr algn="ctr" fontAlgn="ctr"/>
            <a:r>
              <a:rPr lang="en-US" sz="1200" b="1" dirty="0" err="1" smtClean="0">
                <a:solidFill>
                  <a:srgbClr val="62B230"/>
                </a:solidFill>
                <a:latin typeface="Huawei Sans" panose="020C0503030203020204" pitchFamily="34" charset="0"/>
              </a:rPr>
              <a:t>E_mail</a:t>
            </a:r>
            <a:endParaRPr lang="en-US" altLang="zh-CN" sz="1200" b="1" dirty="0">
              <a:solidFill>
                <a:srgbClr val="62B23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2" name="任意多边形 101"/>
          <p:cNvSpPr/>
          <p:nvPr/>
        </p:nvSpPr>
        <p:spPr bwMode="gray">
          <a:xfrm>
            <a:off x="1093304" y="2493497"/>
            <a:ext cx="795131" cy="735496"/>
          </a:xfrm>
          <a:custGeom>
            <a:avLst/>
            <a:gdLst>
              <a:gd name="connsiteX0" fmla="*/ 0 w 795131"/>
              <a:gd name="connsiteY0" fmla="*/ 735496 h 735496"/>
              <a:gd name="connsiteX1" fmla="*/ 168966 w 795131"/>
              <a:gd name="connsiteY1" fmla="*/ 367748 h 735496"/>
              <a:gd name="connsiteX2" fmla="*/ 795131 w 795131"/>
              <a:gd name="connsiteY2" fmla="*/ 0 h 735496"/>
            </a:gdLst>
            <a:ahLst/>
            <a:cxnLst>
              <a:cxn ang="0">
                <a:pos x="connsiteX0" y="connsiteY0"/>
              </a:cxn>
              <a:cxn ang="0">
                <a:pos x="connsiteX1" y="connsiteY1"/>
              </a:cxn>
              <a:cxn ang="0">
                <a:pos x="connsiteX2" y="connsiteY2"/>
              </a:cxn>
            </a:cxnLst>
            <a:rect l="l" t="t" r="r" b="b"/>
            <a:pathLst>
              <a:path w="795131" h="735496">
                <a:moveTo>
                  <a:pt x="0" y="735496"/>
                </a:moveTo>
                <a:cubicBezTo>
                  <a:pt x="18222" y="612913"/>
                  <a:pt x="36444" y="490331"/>
                  <a:pt x="168966" y="367748"/>
                </a:cubicBezTo>
                <a:cubicBezTo>
                  <a:pt x="301488" y="245165"/>
                  <a:pt x="548309" y="122582"/>
                  <a:pt x="795131"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3" name="任意多边形 102"/>
          <p:cNvSpPr/>
          <p:nvPr/>
        </p:nvSpPr>
        <p:spPr bwMode="gray">
          <a:xfrm flipH="1">
            <a:off x="2632989" y="2493497"/>
            <a:ext cx="795131" cy="735496"/>
          </a:xfrm>
          <a:custGeom>
            <a:avLst/>
            <a:gdLst>
              <a:gd name="connsiteX0" fmla="*/ 0 w 795131"/>
              <a:gd name="connsiteY0" fmla="*/ 735496 h 735496"/>
              <a:gd name="connsiteX1" fmla="*/ 168966 w 795131"/>
              <a:gd name="connsiteY1" fmla="*/ 367748 h 735496"/>
              <a:gd name="connsiteX2" fmla="*/ 795131 w 795131"/>
              <a:gd name="connsiteY2" fmla="*/ 0 h 735496"/>
            </a:gdLst>
            <a:ahLst/>
            <a:cxnLst>
              <a:cxn ang="0">
                <a:pos x="connsiteX0" y="connsiteY0"/>
              </a:cxn>
              <a:cxn ang="0">
                <a:pos x="connsiteX1" y="connsiteY1"/>
              </a:cxn>
              <a:cxn ang="0">
                <a:pos x="connsiteX2" y="connsiteY2"/>
              </a:cxn>
            </a:cxnLst>
            <a:rect l="l" t="t" r="r" b="b"/>
            <a:pathLst>
              <a:path w="795131" h="735496">
                <a:moveTo>
                  <a:pt x="0" y="735496"/>
                </a:moveTo>
                <a:cubicBezTo>
                  <a:pt x="18222" y="612913"/>
                  <a:pt x="36444" y="490331"/>
                  <a:pt x="168966" y="367748"/>
                </a:cubicBezTo>
                <a:cubicBezTo>
                  <a:pt x="301488" y="245165"/>
                  <a:pt x="548309" y="122582"/>
                  <a:pt x="795131"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4" name="任意多边形 103"/>
          <p:cNvSpPr/>
          <p:nvPr/>
        </p:nvSpPr>
        <p:spPr bwMode="gray">
          <a:xfrm>
            <a:off x="1828800" y="2652523"/>
            <a:ext cx="298174" cy="576470"/>
          </a:xfrm>
          <a:custGeom>
            <a:avLst/>
            <a:gdLst>
              <a:gd name="connsiteX0" fmla="*/ 0 w 298174"/>
              <a:gd name="connsiteY0" fmla="*/ 576470 h 576470"/>
              <a:gd name="connsiteX1" fmla="*/ 69574 w 298174"/>
              <a:gd name="connsiteY1" fmla="*/ 218661 h 576470"/>
              <a:gd name="connsiteX2" fmla="*/ 298174 w 298174"/>
              <a:gd name="connsiteY2" fmla="*/ 0 h 576470"/>
            </a:gdLst>
            <a:ahLst/>
            <a:cxnLst>
              <a:cxn ang="0">
                <a:pos x="connsiteX0" y="connsiteY0"/>
              </a:cxn>
              <a:cxn ang="0">
                <a:pos x="connsiteX1" y="connsiteY1"/>
              </a:cxn>
              <a:cxn ang="0">
                <a:pos x="connsiteX2" y="connsiteY2"/>
              </a:cxn>
            </a:cxnLst>
            <a:rect l="l" t="t" r="r" b="b"/>
            <a:pathLst>
              <a:path w="298174" h="576470">
                <a:moveTo>
                  <a:pt x="0" y="576470"/>
                </a:moveTo>
                <a:cubicBezTo>
                  <a:pt x="9939" y="445604"/>
                  <a:pt x="19878" y="314739"/>
                  <a:pt x="69574" y="218661"/>
                </a:cubicBezTo>
                <a:cubicBezTo>
                  <a:pt x="119270" y="122583"/>
                  <a:pt x="208722" y="61291"/>
                  <a:pt x="298174"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5" name="任意多边形 104"/>
          <p:cNvSpPr/>
          <p:nvPr/>
        </p:nvSpPr>
        <p:spPr bwMode="gray">
          <a:xfrm flipH="1">
            <a:off x="2349887" y="2652523"/>
            <a:ext cx="298174" cy="576470"/>
          </a:xfrm>
          <a:custGeom>
            <a:avLst/>
            <a:gdLst>
              <a:gd name="connsiteX0" fmla="*/ 0 w 298174"/>
              <a:gd name="connsiteY0" fmla="*/ 576470 h 576470"/>
              <a:gd name="connsiteX1" fmla="*/ 69574 w 298174"/>
              <a:gd name="connsiteY1" fmla="*/ 218661 h 576470"/>
              <a:gd name="connsiteX2" fmla="*/ 298174 w 298174"/>
              <a:gd name="connsiteY2" fmla="*/ 0 h 576470"/>
            </a:gdLst>
            <a:ahLst/>
            <a:cxnLst>
              <a:cxn ang="0">
                <a:pos x="connsiteX0" y="connsiteY0"/>
              </a:cxn>
              <a:cxn ang="0">
                <a:pos x="connsiteX1" y="connsiteY1"/>
              </a:cxn>
              <a:cxn ang="0">
                <a:pos x="connsiteX2" y="connsiteY2"/>
              </a:cxn>
            </a:cxnLst>
            <a:rect l="l" t="t" r="r" b="b"/>
            <a:pathLst>
              <a:path w="298174" h="576470">
                <a:moveTo>
                  <a:pt x="0" y="576470"/>
                </a:moveTo>
                <a:cubicBezTo>
                  <a:pt x="9939" y="445604"/>
                  <a:pt x="19878" y="314739"/>
                  <a:pt x="69574" y="218661"/>
                </a:cubicBezTo>
                <a:cubicBezTo>
                  <a:pt x="119270" y="122583"/>
                  <a:pt x="208722" y="61291"/>
                  <a:pt x="298174" y="0"/>
                </a:cubicBezTo>
              </a:path>
            </a:pathLst>
          </a:custGeom>
          <a:noFill/>
          <a:ln w="28575">
            <a:solidFill>
              <a:srgbClr val="56C4D2"/>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0" name="TextBox 179"/>
          <p:cNvSpPr txBox="1"/>
          <p:nvPr/>
        </p:nvSpPr>
        <p:spPr bwMode="gray">
          <a:xfrm>
            <a:off x="8164286" y="1888174"/>
            <a:ext cx="3548289" cy="680491"/>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Policy control matrix: enables visualized management of communication policies between security groups on a campus network.</a:t>
            </a:r>
            <a:endParaRPr lang="en-US" altLang="zh-CN" dirty="0">
              <a:latin typeface="Huawei Sans" panose="020C0503030203020204" pitchFamily="34" charset="0"/>
            </a:endParaRPr>
          </a:p>
        </p:txBody>
      </p:sp>
      <p:cxnSp>
        <p:nvCxnSpPr>
          <p:cNvPr id="52" name="直接箭头连接符 51"/>
          <p:cNvCxnSpPr/>
          <p:nvPr/>
        </p:nvCxnSpPr>
        <p:spPr bwMode="gray">
          <a:xfrm flipH="1">
            <a:off x="9138915" y="2522408"/>
            <a:ext cx="275641" cy="276999"/>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3" name="五边形 5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54" name="燕尾形 53"/>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55" name="燕尾形 54"/>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6" name="燕尾形 55"/>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57" name="燕尾形 56"/>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58" name="燕尾形 57"/>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66" name="燕尾形 6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814062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Three Deployment Modes of </a:t>
            </a:r>
            <a:r>
              <a:rPr lang="en-US" dirty="0" err="1" smtClean="0"/>
              <a:t>CloudCampus</a:t>
            </a:r>
            <a:endParaRPr lang="en-US" altLang="zh-CN" dirty="0">
              <a:sym typeface="Huawei Sans" panose="020C0503030203020204" pitchFamily="34" charset="0"/>
            </a:endParaRPr>
          </a:p>
        </p:txBody>
      </p:sp>
      <p:sp>
        <p:nvSpPr>
          <p:cNvPr id="3" name="矩形 2"/>
          <p:cNvSpPr/>
          <p:nvPr/>
        </p:nvSpPr>
        <p:spPr bwMode="gray">
          <a:xfrm>
            <a:off x="480826" y="4472352"/>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531532" y="4351247"/>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Operations entity</a:t>
            </a:r>
            <a:endParaRPr lang="en-US" sz="1200" dirty="0">
              <a:solidFill>
                <a:srgbClr val="30B5C5"/>
              </a:solidFill>
              <a:latin typeface="Huawei Sans" panose="020C0503030203020204" pitchFamily="34" charset="0"/>
            </a:endParaRPr>
          </a:p>
        </p:txBody>
      </p:sp>
      <p:sp>
        <p:nvSpPr>
          <p:cNvPr id="5" name="矩形 4"/>
          <p:cNvSpPr/>
          <p:nvPr/>
        </p:nvSpPr>
        <p:spPr bwMode="gray">
          <a:xfrm>
            <a:off x="1938555" y="4541509"/>
            <a:ext cx="3321069"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矩形 5"/>
          <p:cNvSpPr/>
          <p:nvPr/>
        </p:nvSpPr>
        <p:spPr bwMode="gray">
          <a:xfrm>
            <a:off x="8386804" y="4541509"/>
            <a:ext cx="3252580"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MSP, carrier</a:t>
            </a:r>
            <a:endParaRPr lang="en-US" sz="1200" dirty="0">
              <a:solidFill>
                <a:prstClr val="black"/>
              </a:solidFill>
              <a:latin typeface="Huawei Sans" panose="020C0503030203020204" pitchFamily="34" charset="0"/>
            </a:endParaRPr>
          </a:p>
        </p:txBody>
      </p:sp>
      <p:sp>
        <p:nvSpPr>
          <p:cNvPr id="7" name="矩形 6"/>
          <p:cNvSpPr/>
          <p:nvPr/>
        </p:nvSpPr>
        <p:spPr bwMode="gray">
          <a:xfrm>
            <a:off x="5348350" y="4541509"/>
            <a:ext cx="2949728"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Huawei</a:t>
            </a:r>
            <a:endParaRPr lang="en-US" sz="1200" dirty="0">
              <a:solidFill>
                <a:prstClr val="black"/>
              </a:solidFill>
              <a:latin typeface="Huawei Sans" panose="020C0503030203020204" pitchFamily="34" charset="0"/>
            </a:endParaRPr>
          </a:p>
        </p:txBody>
      </p:sp>
      <p:sp>
        <p:nvSpPr>
          <p:cNvPr id="8" name="矩形 7"/>
          <p:cNvSpPr/>
          <p:nvPr/>
        </p:nvSpPr>
        <p:spPr bwMode="gray">
          <a:xfrm>
            <a:off x="480826" y="3618141"/>
            <a:ext cx="11247283" cy="741270"/>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480826" y="2373486"/>
            <a:ext cx="11247283" cy="1131714"/>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1938555" y="1616608"/>
            <a:ext cx="3321069"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On-Premise</a:t>
            </a:r>
            <a:endParaRPr lang="en-US" sz="1400" dirty="0">
              <a:solidFill>
                <a:srgbClr val="30B5C5"/>
              </a:solidFill>
              <a:latin typeface="Huawei Sans" panose="020C0503030203020204" pitchFamily="34" charset="0"/>
            </a:endParaRPr>
          </a:p>
        </p:txBody>
      </p:sp>
      <p:sp>
        <p:nvSpPr>
          <p:cNvPr id="11" name="矩形 10"/>
          <p:cNvSpPr/>
          <p:nvPr/>
        </p:nvSpPr>
        <p:spPr bwMode="gray">
          <a:xfrm>
            <a:off x="8386804" y="1616608"/>
            <a:ext cx="3252580"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 MSP-owned Cloud</a:t>
            </a:r>
            <a:endParaRPr lang="en-US" sz="1400" dirty="0">
              <a:solidFill>
                <a:srgbClr val="30B5C5"/>
              </a:solidFill>
              <a:latin typeface="Huawei Sans" panose="020C0503030203020204" pitchFamily="34" charset="0"/>
            </a:endParaRPr>
          </a:p>
        </p:txBody>
      </p:sp>
      <p:sp>
        <p:nvSpPr>
          <p:cNvPr id="12" name="矩形 11"/>
          <p:cNvSpPr/>
          <p:nvPr/>
        </p:nvSpPr>
        <p:spPr bwMode="gray">
          <a:xfrm>
            <a:off x="531532" y="2555945"/>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Scenario definition</a:t>
            </a:r>
            <a:endParaRPr lang="en-US" altLang="zh-CN" sz="12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p:cNvSpPr/>
          <p:nvPr/>
        </p:nvSpPr>
        <p:spPr bwMode="gray">
          <a:xfrm>
            <a:off x="531532" y="3639963"/>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Target customer</a:t>
            </a:r>
            <a:endParaRPr lang="en-US" altLang="zh-CN" sz="12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13"/>
          <p:cNvSpPr/>
          <p:nvPr/>
        </p:nvSpPr>
        <p:spPr bwMode="gray">
          <a:xfrm>
            <a:off x="5348350" y="1616608"/>
            <a:ext cx="2949728"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Huawei Public Cloud</a:t>
            </a:r>
            <a:endParaRPr lang="en-US" sz="1400" dirty="0">
              <a:solidFill>
                <a:srgbClr val="30B5C5"/>
              </a:solidFill>
              <a:latin typeface="Huawei Sans" panose="020C0503030203020204" pitchFamily="34" charset="0"/>
            </a:endParaRPr>
          </a:p>
        </p:txBody>
      </p:sp>
      <p:sp>
        <p:nvSpPr>
          <p:cNvPr id="15" name="矩形 14"/>
          <p:cNvSpPr/>
          <p:nvPr/>
        </p:nvSpPr>
        <p:spPr bwMode="gray">
          <a:xfrm>
            <a:off x="1938555" y="2446493"/>
            <a:ext cx="3321069"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Customers purchase and own </a:t>
            </a:r>
            <a:r>
              <a:rPr lang="en-US" sz="1200" dirty="0" smtClean="0">
                <a:latin typeface="Huawei Sans" panose="020C0503030203020204" pitchFamily="34" charset="0"/>
              </a:rPr>
              <a:t>software entities, such as the controller and analyzer, which can be deployed in their data centers or on the public cloud platform.</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矩形 15"/>
          <p:cNvSpPr/>
          <p:nvPr/>
        </p:nvSpPr>
        <p:spPr bwMode="gray">
          <a:xfrm>
            <a:off x="8386804" y="2446493"/>
            <a:ext cx="3252580"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MSPs purchase software, such as the controller and analyzer, for operational purposes. </a:t>
            </a:r>
            <a:r>
              <a:rPr lang="en-US" sz="1200" dirty="0" smtClean="0">
                <a:latin typeface="Huawei Sans" panose="020C0503030203020204" pitchFamily="34" charset="0"/>
              </a:rPr>
              <a:t>The software can be deployed in their data centers or on the public cloud platform.</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矩形 16"/>
          <p:cNvSpPr/>
          <p:nvPr/>
        </p:nvSpPr>
        <p:spPr bwMode="gray">
          <a:xfrm>
            <a:off x="5348350" y="2446493"/>
            <a:ext cx="2949728"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Huawei operates </a:t>
            </a:r>
            <a:r>
              <a:rPr lang="en-US" sz="1200" dirty="0" smtClean="0">
                <a:latin typeface="Huawei Sans" panose="020C0503030203020204" pitchFamily="34" charset="0"/>
              </a:rPr>
              <a:t>the public cloud and customers do not need to purchase the controller or analyzer software. Instead, </a:t>
            </a:r>
            <a:r>
              <a:rPr lang="en-US" sz="1200" dirty="0" smtClean="0">
                <a:solidFill>
                  <a:srgbClr val="C7000B"/>
                </a:solidFill>
                <a:latin typeface="Huawei Sans" panose="020C0503030203020204" pitchFamily="34" charset="0"/>
              </a:rPr>
              <a:t>customers just purchase Huawei's cloud managed network service.</a:t>
            </a:r>
            <a:endParaRPr lang="en-US" altLang="zh-CN" sz="1200"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矩形 17"/>
          <p:cNvSpPr/>
          <p:nvPr/>
        </p:nvSpPr>
        <p:spPr bwMode="gray">
          <a:xfrm>
            <a:off x="1938555" y="3693903"/>
            <a:ext cx="3321069"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Customers in industries such as government, education, large enterprise, retail, and financial services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矩形 18"/>
          <p:cNvSpPr/>
          <p:nvPr/>
        </p:nvSpPr>
        <p:spPr bwMode="gray">
          <a:xfrm>
            <a:off x="8386804" y="3693903"/>
            <a:ext cx="3252580"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MSP, carrier</a:t>
            </a:r>
            <a:endParaRPr lang="en-US" sz="1200" dirty="0">
              <a:solidFill>
                <a:prstClr val="black"/>
              </a:solidFill>
              <a:latin typeface="Huawei Sans" panose="020C0503030203020204" pitchFamily="34" charset="0"/>
            </a:endParaRPr>
          </a:p>
        </p:txBody>
      </p:sp>
      <p:sp>
        <p:nvSpPr>
          <p:cNvPr id="20" name="矩形 19"/>
          <p:cNvSpPr/>
          <p:nvPr/>
        </p:nvSpPr>
        <p:spPr bwMode="gray">
          <a:xfrm>
            <a:off x="5348350" y="3693903"/>
            <a:ext cx="2949728"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Customers in industries such as government, education, large enterprise, retail, and financial services</a:t>
            </a:r>
            <a:endParaRPr lang="en-US" sz="1200" dirty="0">
              <a:solidFill>
                <a:prstClr val="black"/>
              </a:solidFill>
              <a:latin typeface="Huawei Sans" panose="020C0503030203020204" pitchFamily="34" charset="0"/>
            </a:endParaRPr>
          </a:p>
        </p:txBody>
      </p:sp>
      <p:sp>
        <p:nvSpPr>
          <p:cNvPr id="21" name="矩形 20"/>
          <p:cNvSpPr/>
          <p:nvPr/>
        </p:nvSpPr>
        <p:spPr bwMode="gray">
          <a:xfrm>
            <a:off x="480826" y="5040407"/>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31532" y="5101928"/>
            <a:ext cx="1371512" cy="332072"/>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Software transaction mode</a:t>
            </a:r>
            <a:endParaRPr lang="en-US" sz="1200" dirty="0">
              <a:solidFill>
                <a:srgbClr val="30B5C5"/>
              </a:solidFill>
              <a:latin typeface="Huawei Sans" panose="020C0503030203020204" pitchFamily="34" charset="0"/>
            </a:endParaRPr>
          </a:p>
        </p:txBody>
      </p:sp>
      <p:sp>
        <p:nvSpPr>
          <p:cNvPr id="23" name="矩形 22"/>
          <p:cNvSpPr/>
          <p:nvPr/>
        </p:nvSpPr>
        <p:spPr bwMode="gray">
          <a:xfrm>
            <a:off x="1938555" y="5109564"/>
            <a:ext cx="3321069"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Perpetual license + </a:t>
            </a:r>
            <a:r>
              <a:rPr lang="en-US" sz="1200" dirty="0" err="1" smtClean="0">
                <a:solidFill>
                  <a:prstClr val="black"/>
                </a:solidFill>
                <a:latin typeface="Huawei Sans" panose="020C0503030203020204" pitchFamily="34" charset="0"/>
              </a:rPr>
              <a:t>SnS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矩形 23"/>
          <p:cNvSpPr/>
          <p:nvPr/>
        </p:nvSpPr>
        <p:spPr bwMode="gray">
          <a:xfrm>
            <a:off x="8386804" y="5109564"/>
            <a:ext cx="3252580"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TBL subscription mode</a:t>
            </a:r>
            <a:endParaRPr lang="en-US" sz="1200" dirty="0">
              <a:solidFill>
                <a:prstClr val="black"/>
              </a:solidFill>
              <a:latin typeface="Huawei Sans" panose="020C0503030203020204" pitchFamily="34" charset="0"/>
            </a:endParaRPr>
          </a:p>
        </p:txBody>
      </p:sp>
      <p:sp>
        <p:nvSpPr>
          <p:cNvPr id="25" name="矩形 24"/>
          <p:cNvSpPr/>
          <p:nvPr/>
        </p:nvSpPr>
        <p:spPr bwMode="gray">
          <a:xfrm>
            <a:off x="5348350" y="5109564"/>
            <a:ext cx="2949728"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SaaS mode</a:t>
            </a:r>
            <a:endParaRPr lang="en-US" sz="1200" dirty="0">
              <a:solidFill>
                <a:prstClr val="black"/>
              </a:solidFill>
              <a:latin typeface="Huawei Sans" panose="020C0503030203020204" pitchFamily="34" charset="0"/>
            </a:endParaRPr>
          </a:p>
        </p:txBody>
      </p:sp>
      <p:sp>
        <p:nvSpPr>
          <p:cNvPr id="26" name="Freeform 298"/>
          <p:cNvSpPr>
            <a:spLocks/>
          </p:cNvSpPr>
          <p:nvPr/>
        </p:nvSpPr>
        <p:spPr bwMode="gray">
          <a:xfrm>
            <a:off x="4690775" y="1547449"/>
            <a:ext cx="408808" cy="345018"/>
          </a:xfrm>
          <a:custGeom>
            <a:avLst/>
            <a:gdLst>
              <a:gd name="T0" fmla="*/ 0 w 648"/>
              <a:gd name="T1" fmla="*/ 2147483647 h 618"/>
              <a:gd name="T2" fmla="*/ 2147483647 w 648"/>
              <a:gd name="T3" fmla="*/ 2147483647 h 618"/>
              <a:gd name="T4" fmla="*/ 2147483647 w 648"/>
              <a:gd name="T5" fmla="*/ 2147483647 h 618"/>
              <a:gd name="T6" fmla="*/ 2147483647 w 648"/>
              <a:gd name="T7" fmla="*/ 2147483647 h 618"/>
              <a:gd name="T8" fmla="*/ 2147483647 w 648"/>
              <a:gd name="T9" fmla="*/ 2147483647 h 618"/>
              <a:gd name="T10" fmla="*/ 2147483647 w 648"/>
              <a:gd name="T11" fmla="*/ 2147483647 h 618"/>
              <a:gd name="T12" fmla="*/ 2147483647 w 648"/>
              <a:gd name="T13" fmla="*/ 2147483647 h 618"/>
              <a:gd name="T14" fmla="*/ 2147483647 w 648"/>
              <a:gd name="T15" fmla="*/ 0 h 618"/>
              <a:gd name="T16" fmla="*/ 2147483647 w 648"/>
              <a:gd name="T17" fmla="*/ 2147483647 h 618"/>
              <a:gd name="T18" fmla="*/ 2147483647 w 648"/>
              <a:gd name="T19" fmla="*/ 2147483647 h 618"/>
              <a:gd name="T20" fmla="*/ 2147483647 w 648"/>
              <a:gd name="T21" fmla="*/ 2147483647 h 618"/>
              <a:gd name="T22" fmla="*/ 2147483647 w 648"/>
              <a:gd name="T23" fmla="*/ 2147483647 h 618"/>
              <a:gd name="T24" fmla="*/ 2147483647 w 648"/>
              <a:gd name="T25" fmla="*/ 2147483647 h 618"/>
              <a:gd name="T26" fmla="*/ 2147483647 w 648"/>
              <a:gd name="T27" fmla="*/ 2147483647 h 618"/>
              <a:gd name="T28" fmla="*/ 2147483647 w 648"/>
              <a:gd name="T29" fmla="*/ 2147483647 h 618"/>
              <a:gd name="T30" fmla="*/ 2147483647 w 648"/>
              <a:gd name="T31" fmla="*/ 2147483647 h 618"/>
              <a:gd name="T32" fmla="*/ 0 w 648"/>
              <a:gd name="T33" fmla="*/ 2147483647 h 6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8" h="618">
                <a:moveTo>
                  <a:pt x="0" y="374"/>
                </a:moveTo>
                <a:lnTo>
                  <a:pt x="88" y="320"/>
                </a:lnTo>
                <a:lnTo>
                  <a:pt x="122" y="340"/>
                </a:lnTo>
                <a:lnTo>
                  <a:pt x="184" y="452"/>
                </a:lnTo>
                <a:lnTo>
                  <a:pt x="278" y="316"/>
                </a:lnTo>
                <a:lnTo>
                  <a:pt x="434" y="148"/>
                </a:lnTo>
                <a:lnTo>
                  <a:pt x="534" y="60"/>
                </a:lnTo>
                <a:lnTo>
                  <a:pt x="632" y="0"/>
                </a:lnTo>
                <a:lnTo>
                  <a:pt x="648" y="26"/>
                </a:lnTo>
                <a:lnTo>
                  <a:pt x="566" y="98"/>
                </a:lnTo>
                <a:lnTo>
                  <a:pt x="448" y="230"/>
                </a:lnTo>
                <a:lnTo>
                  <a:pt x="346" y="360"/>
                </a:lnTo>
                <a:lnTo>
                  <a:pt x="234" y="554"/>
                </a:lnTo>
                <a:lnTo>
                  <a:pt x="144" y="618"/>
                </a:lnTo>
                <a:lnTo>
                  <a:pt x="82" y="466"/>
                </a:lnTo>
                <a:lnTo>
                  <a:pt x="42" y="404"/>
                </a:lnTo>
                <a:lnTo>
                  <a:pt x="0" y="374"/>
                </a:lnTo>
                <a:close/>
              </a:path>
            </a:pathLst>
          </a:custGeom>
          <a:solidFill>
            <a:srgbClr val="30B5C5"/>
          </a:solidFill>
          <a:ln>
            <a:noFill/>
          </a:ln>
          <a:effectLst/>
        </p:spPr>
        <p:txBody>
          <a:bodyPr wrap="none" lIns="92382" tIns="46191" rIns="92382" bIns="46191" anchor="ctr"/>
          <a:lstStyle/>
          <a:p>
            <a:endParaRPr lang="zh-CN" altLang="en-US">
              <a:cs typeface="+mn-ea"/>
              <a:sym typeface="+mn-lt"/>
            </a:endParaRPr>
          </a:p>
        </p:txBody>
      </p:sp>
    </p:spTree>
    <p:extLst>
      <p:ext uri="{BB962C8B-B14F-4D97-AF65-F5344CB8AC3E}">
        <p14:creationId xmlns:p14="http://schemas.microsoft.com/office/powerpoint/2010/main" val="1948540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Access Authentication</a:t>
            </a:r>
            <a:endParaRPr lang="en-US" altLang="zh-CN" dirty="0"/>
          </a:p>
        </p:txBody>
      </p:sp>
      <p:graphicFrame>
        <p:nvGraphicFramePr>
          <p:cNvPr id="10" name="表格 9"/>
          <p:cNvGraphicFramePr>
            <a:graphicFrameLocks noGrp="1"/>
          </p:cNvGraphicFramePr>
          <p:nvPr>
            <p:extLst>
              <p:ext uri="{D42A27DB-BD31-4B8C-83A1-F6EECF244321}">
                <p14:modId xmlns:p14="http://schemas.microsoft.com/office/powerpoint/2010/main" val="3556538800"/>
              </p:ext>
            </p:extLst>
          </p:nvPr>
        </p:nvGraphicFramePr>
        <p:xfrm>
          <a:off x="804900" y="3320107"/>
          <a:ext cx="4939731" cy="1475786"/>
        </p:xfrm>
        <a:graphic>
          <a:graphicData uri="http://schemas.openxmlformats.org/drawingml/2006/table">
            <a:tbl>
              <a:tblPr/>
              <a:tblGrid>
                <a:gridCol w="1405224"/>
                <a:gridCol w="3534507"/>
              </a:tblGrid>
              <a:tr h="284461">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191325">
                <a:tc>
                  <a:txBody>
                    <a:bodyPr/>
                    <a:lstStyle/>
                    <a:p>
                      <a:pPr algn="ctr" fontAlgn="ctr">
                        <a:lnSpc>
                          <a:spcPct val="100000"/>
                        </a:lnSpc>
                      </a:pPr>
                      <a:r>
                        <a:rPr lang="en-US" sz="1200" dirty="0" smtClean="0">
                          <a:latin typeface="Huawei Sans" panose="020C0503030203020204" pitchFamily="34" charset="0"/>
                        </a:rPr>
                        <a:t>Configure 802.1X authentication.</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180975" indent="-180975" algn="l" defTabSz="914034" rtl="0" eaLnBrk="1" fontAlgn="ctr" latinLnBrk="0" hangingPunct="1">
                        <a:lnSpc>
                          <a:spcPct val="100000"/>
                        </a:lnSpc>
                        <a:spcAft>
                          <a:spcPts val="0"/>
                        </a:spcAft>
                        <a:buFont typeface="+mj-lt"/>
                        <a:buAutoNum type="arabicPeriod"/>
                      </a:pPr>
                      <a:r>
                        <a:rPr lang="en-US" sz="1200" kern="1200" dirty="0" smtClean="0">
                          <a:solidFill>
                            <a:schemeClr val="tx1"/>
                          </a:solidFill>
                          <a:latin typeface="Huawei Sans" panose="020C0503030203020204" pitchFamily="34" charset="0"/>
                          <a:ea typeface="+mn-ea"/>
                          <a:cs typeface="+mn-cs"/>
                        </a:rPr>
                        <a:t>Create user authentication accounts.</a:t>
                      </a:r>
                    </a:p>
                    <a:p>
                      <a:pPr marL="180975" indent="-180975" algn="l" defTabSz="914034" rtl="0" eaLnBrk="1" fontAlgn="ctr" latinLnBrk="0" hangingPunct="1">
                        <a:lnSpc>
                          <a:spcPct val="100000"/>
                        </a:lnSpc>
                        <a:spcAft>
                          <a:spcPts val="0"/>
                        </a:spcAft>
                        <a:buFont typeface="+mj-lt"/>
                        <a:buAutoNum type="arabicPeriod"/>
                      </a:pPr>
                      <a:r>
                        <a:rPr lang="en-US" sz="1200" kern="1200" dirty="0" smtClean="0">
                          <a:solidFill>
                            <a:schemeClr val="tx1"/>
                          </a:solidFill>
                          <a:latin typeface="Huawei Sans" panose="020C0503030203020204" pitchFamily="34" charset="0"/>
                          <a:ea typeface="+mn-ea"/>
                          <a:cs typeface="+mn-cs"/>
                        </a:rPr>
                        <a:t>Configure authentication rules.</a:t>
                      </a:r>
                    </a:p>
                    <a:p>
                      <a:pPr marL="180975" indent="-180975" algn="l" defTabSz="914034" rtl="0" eaLnBrk="1" fontAlgn="ctr" latinLnBrk="0" hangingPunct="1">
                        <a:lnSpc>
                          <a:spcPct val="100000"/>
                        </a:lnSpc>
                        <a:spcAft>
                          <a:spcPts val="0"/>
                        </a:spcAft>
                        <a:buFont typeface="+mj-lt"/>
                        <a:buAutoNum type="arabicPeriod"/>
                      </a:pPr>
                      <a:r>
                        <a:rPr lang="en-US" sz="1200" kern="1200" dirty="0" smtClean="0">
                          <a:solidFill>
                            <a:schemeClr val="tx1"/>
                          </a:solidFill>
                          <a:latin typeface="Huawei Sans" panose="020C0503030203020204" pitchFamily="34" charset="0"/>
                          <a:ea typeface="+mn-ea"/>
                          <a:cs typeface="+mn-cs"/>
                        </a:rPr>
                        <a:t>Configure authorization results and authorization rules.</a:t>
                      </a:r>
                      <a:endParaRPr lang="en-US" altLang="zh-CN" sz="1200" kern="1200" dirty="0">
                        <a:solidFill>
                          <a:schemeClr val="tx1"/>
                        </a:solidFill>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20" name="表格 19"/>
          <p:cNvGraphicFramePr>
            <a:graphicFrameLocks noGrp="1"/>
          </p:cNvGraphicFramePr>
          <p:nvPr>
            <p:extLst>
              <p:ext uri="{D42A27DB-BD31-4B8C-83A1-F6EECF244321}">
                <p14:modId xmlns:p14="http://schemas.microsoft.com/office/powerpoint/2010/main" val="3161559722"/>
              </p:ext>
            </p:extLst>
          </p:nvPr>
        </p:nvGraphicFramePr>
        <p:xfrm>
          <a:off x="6232849" y="3974046"/>
          <a:ext cx="5438725" cy="2103120"/>
        </p:xfrm>
        <a:graphic>
          <a:graphicData uri="http://schemas.openxmlformats.org/drawingml/2006/table">
            <a:tbl>
              <a:tblPr/>
              <a:tblGrid>
                <a:gridCol w="1721906"/>
                <a:gridCol w="3716819"/>
              </a:tblGrid>
              <a:tr h="190089">
                <a:tc>
                  <a:txBody>
                    <a:bodyPr/>
                    <a:lstStyle/>
                    <a:p>
                      <a:pPr algn="ctr" fontAlgn="ctr">
                        <a:lnSpc>
                          <a:spcPct val="100000"/>
                        </a:lnSpc>
                      </a:pP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200" b="1" dirty="0" smtClean="0">
                          <a:latin typeface="Huawei Sans" panose="020C0503030203020204" pitchFamily="34" charset="0"/>
                        </a:rPr>
                        <a:t>Procedure</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704318">
                <a:tc>
                  <a:txBody>
                    <a:bodyPr/>
                    <a:lstStyle/>
                    <a:p>
                      <a:pPr algn="ctr" fontAlgn="ctr">
                        <a:lnSpc>
                          <a:spcPct val="100000"/>
                        </a:lnSpc>
                      </a:pPr>
                      <a:r>
                        <a:rPr lang="en-US" sz="1200" dirty="0" smtClean="0">
                          <a:latin typeface="Huawei Sans" panose="020C0503030203020204" pitchFamily="34" charset="0"/>
                        </a:rPr>
                        <a:t>Configure Portal authentication.</a:t>
                      </a:r>
                      <a:endParaRPr lang="en-US" sz="1200" dirty="0">
                        <a:effectLst/>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180975" indent="-180975" algn="l" defTabSz="914034" rtl="0" eaLnBrk="1" fontAlgn="ctr" latinLnBrk="0" hangingPunct="1">
                        <a:lnSpc>
                          <a:spcPct val="100000"/>
                        </a:lnSpc>
                        <a:spcAft>
                          <a:spcPts val="0"/>
                        </a:spcAft>
                        <a:buFont typeface="+mj-lt"/>
                        <a:buAutoNum type="arabicPeriod"/>
                      </a:pPr>
                      <a:r>
                        <a:rPr lang="en-US" sz="1200" kern="1200" dirty="0" smtClean="0">
                          <a:solidFill>
                            <a:schemeClr val="tx1"/>
                          </a:solidFill>
                          <a:latin typeface="Huawei Sans" panose="020C0503030203020204" pitchFamily="34" charset="0"/>
                          <a:ea typeface="+mn-ea"/>
                          <a:cs typeface="+mn-cs"/>
                        </a:rPr>
                        <a:t>Create user authentication accounts.</a:t>
                      </a:r>
                    </a:p>
                    <a:p>
                      <a:pPr marL="180975" indent="-180975" algn="l" defTabSz="914034" rtl="0" eaLnBrk="1" fontAlgn="ctr" latinLnBrk="0" hangingPunct="1">
                        <a:lnSpc>
                          <a:spcPct val="100000"/>
                        </a:lnSpc>
                        <a:spcAft>
                          <a:spcPts val="0"/>
                        </a:spcAft>
                        <a:buFont typeface="+mj-lt"/>
                        <a:buAutoNum type="arabicPeriod"/>
                      </a:pPr>
                      <a:r>
                        <a:rPr lang="en-US" sz="1200" kern="1200" dirty="0" smtClean="0">
                          <a:solidFill>
                            <a:schemeClr val="tx1"/>
                          </a:solidFill>
                          <a:latin typeface="Huawei Sans" panose="020C0503030203020204" pitchFamily="34" charset="0"/>
                          <a:ea typeface="+mn-ea"/>
                          <a:cs typeface="+mn-cs"/>
                        </a:rPr>
                        <a:t>Configure authentication rules.</a:t>
                      </a:r>
                    </a:p>
                    <a:p>
                      <a:pPr marL="180975" indent="-180975" algn="l" defTabSz="914034" rtl="0" eaLnBrk="1" fontAlgn="ctr" latinLnBrk="0" hangingPunct="1">
                        <a:lnSpc>
                          <a:spcPct val="100000"/>
                        </a:lnSpc>
                        <a:spcAft>
                          <a:spcPts val="0"/>
                        </a:spcAft>
                        <a:buFont typeface="+mj-lt"/>
                        <a:buAutoNum type="arabicPeriod"/>
                      </a:pPr>
                      <a:r>
                        <a:rPr lang="en-US" sz="1200" kern="1200" dirty="0" smtClean="0">
                          <a:solidFill>
                            <a:schemeClr val="tx1"/>
                          </a:solidFill>
                          <a:latin typeface="Huawei Sans" panose="020C0503030203020204" pitchFamily="34" charset="0"/>
                          <a:ea typeface="+mn-ea"/>
                          <a:cs typeface="+mn-cs"/>
                        </a:rPr>
                        <a:t>Configure authorization results and authorization rules.</a:t>
                      </a:r>
                      <a:endParaRPr lang="en-US" altLang="zh-CN" sz="1200" kern="1200" dirty="0">
                        <a:solidFill>
                          <a:schemeClr val="tx1"/>
                        </a:solidFill>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794265">
                <a:tc>
                  <a:txBody>
                    <a:bodyPr/>
                    <a:lstStyle/>
                    <a:p>
                      <a:pPr algn="ctr" fontAlgn="ctr">
                        <a:lnSpc>
                          <a:spcPct val="100000"/>
                        </a:lnSpc>
                      </a:pPr>
                      <a:r>
                        <a:rPr lang="en-US" sz="1200" dirty="0" smtClean="0">
                          <a:latin typeface="Huawei Sans" panose="020C0503030203020204" pitchFamily="34" charset="0"/>
                        </a:rPr>
                        <a:t>(Optional) Configure a MAC authentication exemption policy.</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indent="0" fontAlgn="ctr">
                        <a:lnSpc>
                          <a:spcPct val="100000"/>
                        </a:lnSpc>
                        <a:spcAft>
                          <a:spcPts val="600"/>
                        </a:spcAft>
                        <a:buFont typeface="+mj-lt"/>
                        <a:buNone/>
                      </a:pPr>
                      <a:r>
                        <a:rPr lang="en-US" sz="1200" dirty="0" smtClean="0">
                          <a:latin typeface="Huawei Sans" panose="020C0503030203020204" pitchFamily="34" charset="0"/>
                        </a:rPr>
                        <a:t>To enable a user client to be exempt from authentication based on its MAC address within a period after the client passes Portal authentication for the first time, configure a MAC authentication exemption policy in the user control policy.</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3" name="TextBox 321"/>
          <p:cNvSpPr txBox="1"/>
          <p:nvPr/>
        </p:nvSpPr>
        <p:spPr bwMode="gray">
          <a:xfrm>
            <a:off x="483677" y="1000046"/>
            <a:ext cx="558217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802.1X authentication</a:t>
            </a:r>
            <a:endParaRPr lang="en-US" altLang="zh-CN" dirty="0">
              <a:latin typeface="Huawei Sans" panose="020C0503030203020204" pitchFamily="34" charset="0"/>
              <a:sym typeface="Huawei Sans" panose="020C0503030203020204" pitchFamily="34" charset="0"/>
            </a:endParaRPr>
          </a:p>
        </p:txBody>
      </p:sp>
      <p:sp>
        <p:nvSpPr>
          <p:cNvPr id="24" name="圆角矩形 75"/>
          <p:cNvSpPr/>
          <p:nvPr/>
        </p:nvSpPr>
        <p:spPr bwMode="gray">
          <a:xfrm>
            <a:off x="483678" y="1429861"/>
            <a:ext cx="5582179" cy="477091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文本占位符 8"/>
          <p:cNvSpPr txBox="1">
            <a:spLocks/>
          </p:cNvSpPr>
          <p:nvPr/>
        </p:nvSpPr>
        <p:spPr bwMode="gray">
          <a:xfrm>
            <a:off x="483678" y="1424838"/>
            <a:ext cx="5582177" cy="21478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sz="1200" dirty="0" smtClean="0">
                <a:latin typeface="Huawei Sans" panose="020C0503030203020204" pitchFamily="34" charset="0"/>
              </a:rPr>
              <a:t>802.1X is a port-based network access control protocol. It verifies user identities and controls access permissions of users on ports of LAN access devices.</a:t>
            </a:r>
            <a:endParaRPr lang="en-US" altLang="zh-CN" sz="1200" dirty="0" smtClean="0">
              <a:latin typeface="Huawei Sans" panose="020C0503030203020204" pitchFamily="34" charset="0"/>
            </a:endParaRPr>
          </a:p>
          <a:p>
            <a:pPr algn="l"/>
            <a:r>
              <a:rPr lang="en-US" sz="1200" dirty="0" smtClean="0">
                <a:latin typeface="Huawei Sans" panose="020C0503030203020204" pitchFamily="34" charset="0"/>
              </a:rPr>
              <a:t>When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functions as a RADIUS server, 802.1X authentication configuration on the server is illustrated in the following table:</a:t>
            </a:r>
            <a:endParaRPr lang="en-US" altLang="zh-CN" sz="1200" dirty="0">
              <a:latin typeface="Huawei Sans" panose="020C0503030203020204" pitchFamily="34" charset="0"/>
            </a:endParaRPr>
          </a:p>
        </p:txBody>
      </p:sp>
      <p:sp>
        <p:nvSpPr>
          <p:cNvPr id="26" name="TextBox 321"/>
          <p:cNvSpPr txBox="1"/>
          <p:nvPr/>
        </p:nvSpPr>
        <p:spPr bwMode="gray">
          <a:xfrm>
            <a:off x="6130393" y="1000046"/>
            <a:ext cx="5582179"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Portal authentication</a:t>
            </a:r>
            <a:endParaRPr lang="en-US" altLang="zh-CN" dirty="0">
              <a:latin typeface="Huawei Sans" panose="020C0503030203020204" pitchFamily="34" charset="0"/>
              <a:sym typeface="Huawei Sans" panose="020C0503030203020204" pitchFamily="34" charset="0"/>
            </a:endParaRPr>
          </a:p>
        </p:txBody>
      </p:sp>
      <p:sp>
        <p:nvSpPr>
          <p:cNvPr id="27" name="圆角矩形 75"/>
          <p:cNvSpPr/>
          <p:nvPr/>
        </p:nvSpPr>
        <p:spPr bwMode="gray">
          <a:xfrm>
            <a:off x="6130394" y="1429861"/>
            <a:ext cx="5582179" cy="477091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文本占位符 8"/>
          <p:cNvSpPr txBox="1">
            <a:spLocks/>
          </p:cNvSpPr>
          <p:nvPr/>
        </p:nvSpPr>
        <p:spPr bwMode="gray">
          <a:xfrm>
            <a:off x="6130398" y="1424837"/>
            <a:ext cx="5582177" cy="24256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defPPr>
              <a:defRPr lang="en-US"/>
            </a:defPPr>
            <a:lvl1pPr marL="302279" indent="-302279" algn="just" defTabSz="914034" fontAlgn="base">
              <a:lnSpc>
                <a:spcPct val="140000"/>
              </a:lnSpc>
              <a:spcBef>
                <a:spcPts val="792"/>
              </a:spcBef>
              <a:buClrTx/>
              <a:buSzPct val="50000"/>
              <a:buFont typeface="Wingdings" panose="05000000000000000000" pitchFamily="2" charset="2"/>
              <a:buChar char="l"/>
              <a:defRPr sz="1600" baseline="0">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fontAlgn="ctr"/>
            <a:r>
              <a:rPr lang="en-US" sz="1200" dirty="0" smtClean="0">
                <a:latin typeface="Huawei Sans" panose="020C0503030203020204" pitchFamily="34" charset="0"/>
              </a:rPr>
              <a:t>Portal authentication is also known as web authentication, and websites for Portal authentication are referred to as web portals. When a user accesses the network, the user must be authenticated on the web portal. If the user fails the authentication, the user can access only specified network resources. The user can access other network resources only after being authenticated successfully.</a:t>
            </a:r>
            <a:endParaRPr lang="en-US" altLang="zh-CN" sz="1200" dirty="0" smtClean="0">
              <a:latin typeface="Huawei Sans" panose="020C0503030203020204" pitchFamily="34" charset="0"/>
            </a:endParaRPr>
          </a:p>
          <a:p>
            <a:pPr algn="l" fontAlgn="ctr"/>
            <a:r>
              <a:rPr lang="en-US" sz="1200" dirty="0" smtClean="0">
                <a:latin typeface="Huawei Sans" panose="020C0503030203020204" pitchFamily="34" charset="0"/>
              </a:rPr>
              <a:t>When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functions as the Portal server and RADIUS server, Portal authentication configuration on the server is </a:t>
            </a:r>
            <a:r>
              <a:rPr lang="en-US" altLang="zh-CN" sz="1200" dirty="0" smtClean="0">
                <a:latin typeface="Huawei Sans" panose="020C0503030203020204" pitchFamily="34" charset="0"/>
              </a:rPr>
              <a:t>illustrated </a:t>
            </a:r>
            <a:r>
              <a:rPr lang="en-US" altLang="zh-CN" sz="1200" dirty="0">
                <a:latin typeface="Huawei Sans" panose="020C0503030203020204" pitchFamily="34" charset="0"/>
              </a:rPr>
              <a:t>in the following </a:t>
            </a:r>
            <a:r>
              <a:rPr lang="en-US" altLang="zh-CN" sz="1200" dirty="0" smtClean="0">
                <a:latin typeface="Huawei Sans" panose="020C0503030203020204" pitchFamily="34" charset="0"/>
              </a:rPr>
              <a:t>table:</a:t>
            </a:r>
            <a:endParaRPr lang="en-US" altLang="zh-CN" sz="1200" dirty="0">
              <a:latin typeface="Huawei Sans" panose="020C0503030203020204" pitchFamily="34" charset="0"/>
            </a:endParaRPr>
          </a:p>
        </p:txBody>
      </p:sp>
      <p:sp>
        <p:nvSpPr>
          <p:cNvPr id="30" name="五边形 29"/>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31" name="燕尾形 30"/>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32" name="燕尾形 31"/>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3" name="燕尾形 32"/>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34" name="燕尾形 3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35" name="燕尾形 34"/>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36" name="燕尾形 35"/>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179606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bwMode="gray">
          <a:xfrm>
            <a:off x="5734974" y="2719596"/>
            <a:ext cx="5795719" cy="3422897"/>
          </a:xfrm>
          <a:prstGeom prst="rect">
            <a:avLst/>
          </a:prstGeom>
          <a:ln w="12700">
            <a:solidFill>
              <a:schemeClr val="bg1">
                <a:lumMod val="85000"/>
              </a:schemeClr>
            </a:solidFill>
          </a:ln>
        </p:spPr>
      </p:pic>
      <p:pic>
        <p:nvPicPr>
          <p:cNvPr id="4" name="图片 3"/>
          <p:cNvPicPr>
            <a:picLocks noChangeAspect="1"/>
          </p:cNvPicPr>
          <p:nvPr/>
        </p:nvPicPr>
        <p:blipFill>
          <a:blip r:embed="rId4"/>
          <a:stretch>
            <a:fillRect/>
          </a:stretch>
        </p:blipFill>
        <p:spPr bwMode="gray">
          <a:xfrm>
            <a:off x="1077261" y="2719596"/>
            <a:ext cx="4331013" cy="3422897"/>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Creating a User Group and Account</a:t>
            </a:r>
            <a:endParaRPr lang="en-US" altLang="zh-CN" dirty="0"/>
          </a:p>
        </p:txBody>
      </p:sp>
      <p:sp>
        <p:nvSpPr>
          <p:cNvPr id="10" name="文本占位符 9"/>
          <p:cNvSpPr>
            <a:spLocks noGrp="1"/>
          </p:cNvSpPr>
          <p:nvPr>
            <p:ph type="body" sz="quarter" idx="10"/>
          </p:nvPr>
        </p:nvSpPr>
        <p:spPr bwMode="gray">
          <a:xfrm>
            <a:off x="455612" y="1052514"/>
            <a:ext cx="11293476" cy="1667082"/>
          </a:xfrm>
        </p:spPr>
        <p:txBody>
          <a:bodyPr/>
          <a:lstStyle/>
          <a:p>
            <a:r>
              <a:rPr lang="en-US" sz="1600" dirty="0" smtClean="0"/>
              <a:t>In the enterprise employee access scenario, user name and password authentication can be used to implement end user access. </a:t>
            </a:r>
          </a:p>
          <a:p>
            <a:r>
              <a:rPr lang="en-US" sz="1600" dirty="0" smtClean="0"/>
              <a:t>During 802.1X and Portal authentication, users need to enter account information for authentication. </a:t>
            </a:r>
          </a:p>
          <a:p>
            <a:pPr lvl="1"/>
            <a:r>
              <a:rPr lang="en-US" sz="1400" dirty="0" smtClean="0"/>
              <a:t>Account: includes the user name and password. It is created by the administrator on </a:t>
            </a:r>
            <a:r>
              <a:rPr lang="en-US" sz="1400" dirty="0" err="1" smtClean="0"/>
              <a:t>iMaster</a:t>
            </a:r>
            <a:r>
              <a:rPr lang="en-US" sz="1400" dirty="0" smtClean="0"/>
              <a:t> NCE-Campus in advance.</a:t>
            </a:r>
          </a:p>
          <a:p>
            <a:endParaRPr lang="en-US" altLang="zh-CN" sz="1600" dirty="0"/>
          </a:p>
        </p:txBody>
      </p:sp>
      <p:cxnSp>
        <p:nvCxnSpPr>
          <p:cNvPr id="18" name="直接箭头连接符 17"/>
          <p:cNvCxnSpPr>
            <a:stCxn id="19" idx="1"/>
          </p:cNvCxnSpPr>
          <p:nvPr/>
        </p:nvCxnSpPr>
        <p:spPr bwMode="gray">
          <a:xfrm flipH="1">
            <a:off x="4092024" y="3343705"/>
            <a:ext cx="298494" cy="0"/>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79"/>
          <p:cNvSpPr txBox="1"/>
          <p:nvPr/>
        </p:nvSpPr>
        <p:spPr bwMode="gray">
          <a:xfrm>
            <a:off x="4390518" y="2934560"/>
            <a:ext cx="1138341" cy="81829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1. Create a user group to which the user belongs.</a:t>
            </a:r>
            <a:endParaRPr lang="en-US" altLang="zh-CN" dirty="0">
              <a:latin typeface="Huawei Sans" panose="020C0503030203020204" pitchFamily="34" charset="0"/>
            </a:endParaRPr>
          </a:p>
        </p:txBody>
      </p:sp>
      <p:cxnSp>
        <p:nvCxnSpPr>
          <p:cNvPr id="20" name="直接箭头连接符 19"/>
          <p:cNvCxnSpPr>
            <a:stCxn id="21" idx="1"/>
          </p:cNvCxnSpPr>
          <p:nvPr/>
        </p:nvCxnSpPr>
        <p:spPr bwMode="gray">
          <a:xfrm flipH="1">
            <a:off x="9417277" y="3342751"/>
            <a:ext cx="298494" cy="0"/>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179"/>
          <p:cNvSpPr txBox="1"/>
          <p:nvPr/>
        </p:nvSpPr>
        <p:spPr bwMode="gray">
          <a:xfrm>
            <a:off x="9715771" y="2933606"/>
            <a:ext cx="1218929" cy="81829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2. Create an account in the matching user group.</a:t>
            </a:r>
            <a:endParaRPr lang="en-US" dirty="0">
              <a:latin typeface="Huawei Sans" panose="020C0503030203020204" pitchFamily="34" charset="0"/>
            </a:endParaRPr>
          </a:p>
        </p:txBody>
      </p:sp>
      <p:sp>
        <p:nvSpPr>
          <p:cNvPr id="22" name="五边形 2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23" name="燕尾形 22"/>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5" name="燕尾形 24"/>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636297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stretch>
            <a:fillRect/>
          </a:stretch>
        </p:blipFill>
        <p:spPr bwMode="gray">
          <a:xfrm>
            <a:off x="1911083" y="2594799"/>
            <a:ext cx="8369833" cy="3605976"/>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Configuring Authentication Rules</a:t>
            </a:r>
            <a:endParaRPr lang="en-US" altLang="zh-CN" dirty="0"/>
          </a:p>
        </p:txBody>
      </p:sp>
      <p:sp>
        <p:nvSpPr>
          <p:cNvPr id="4" name="文本占位符 3"/>
          <p:cNvSpPr>
            <a:spLocks noGrp="1"/>
          </p:cNvSpPr>
          <p:nvPr>
            <p:ph type="body" sz="quarter" idx="10"/>
          </p:nvPr>
        </p:nvSpPr>
        <p:spPr bwMode="gray">
          <a:xfrm>
            <a:off x="455612" y="1052514"/>
            <a:ext cx="11293476" cy="1505959"/>
          </a:xfrm>
        </p:spPr>
        <p:txBody>
          <a:bodyPr/>
          <a:lstStyle/>
          <a:p>
            <a:r>
              <a:rPr lang="en-US" sz="1600" dirty="0" smtClean="0"/>
              <a:t>You can configure authentication rules to authenticate clients and users who access the network, ensuring network security.</a:t>
            </a:r>
            <a:endParaRPr lang="en-US" altLang="zh-CN" sz="1600" dirty="0" smtClean="0"/>
          </a:p>
          <a:p>
            <a:r>
              <a:rPr lang="en-US" sz="1600" dirty="0" err="1" smtClean="0"/>
              <a:t>iMaster</a:t>
            </a:r>
            <a:r>
              <a:rPr lang="en-US" sz="1600" dirty="0" smtClean="0"/>
              <a:t> NCE-Campus has a default authentication rule named </a:t>
            </a:r>
            <a:r>
              <a:rPr lang="en-US" altLang="zh-CN" sz="1600" b="1" dirty="0" smtClean="0"/>
              <a:t>D</a:t>
            </a:r>
            <a:r>
              <a:rPr lang="en-US" sz="1600" b="1" dirty="0" smtClean="0"/>
              <a:t>efault</a:t>
            </a:r>
            <a:r>
              <a:rPr lang="en-US" sz="1600" dirty="0" smtClean="0"/>
              <a:t>. According to the rule, the local data source is used for authentication.</a:t>
            </a:r>
            <a:endParaRPr lang="en-US" altLang="zh-CN" sz="1600" dirty="0" smtClean="0"/>
          </a:p>
          <a:p>
            <a:endParaRPr lang="en-US" altLang="zh-CN" sz="1600" dirty="0" smtClean="0"/>
          </a:p>
          <a:p>
            <a:endParaRPr lang="en-US" altLang="zh-CN" sz="1600" dirty="0"/>
          </a:p>
        </p:txBody>
      </p:sp>
      <p:sp>
        <p:nvSpPr>
          <p:cNvPr id="16" name="五边形 15"/>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7" name="燕尾形 16"/>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8" name="燕尾形 17"/>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9" name="燕尾形 18"/>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6844109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bwMode="gray">
          <a:xfrm>
            <a:off x="6200824" y="1080430"/>
            <a:ext cx="5013067" cy="5040840"/>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dirty="0" smtClean="0"/>
              <a:t>Lab: Configuring Authorization Results</a:t>
            </a:r>
            <a:endParaRPr lang="en-US" altLang="zh-CN" dirty="0"/>
          </a:p>
        </p:txBody>
      </p:sp>
      <p:sp>
        <p:nvSpPr>
          <p:cNvPr id="3" name="文本占位符 2"/>
          <p:cNvSpPr>
            <a:spLocks noGrp="1"/>
          </p:cNvSpPr>
          <p:nvPr>
            <p:ph type="body" sz="quarter" idx="10"/>
          </p:nvPr>
        </p:nvSpPr>
        <p:spPr bwMode="gray">
          <a:xfrm>
            <a:off x="455612" y="1052514"/>
            <a:ext cx="5640388" cy="4875042"/>
          </a:xfrm>
        </p:spPr>
        <p:txBody>
          <a:bodyPr/>
          <a:lstStyle/>
          <a:p>
            <a:r>
              <a:rPr lang="en-US" sz="1600" dirty="0" smtClean="0"/>
              <a:t>When configuring access authentication, you need to configure the rights obtained by users after they pass authentication.</a:t>
            </a:r>
            <a:endParaRPr lang="en-US" altLang="zh-CN" sz="1600" dirty="0" smtClean="0"/>
          </a:p>
          <a:p>
            <a:r>
              <a:rPr lang="en-US" sz="1600" dirty="0" smtClean="0"/>
              <a:t>In the authorization result, you can define the rights to be authorized to users, such as ACLs, security groups, URL filtering policies, and VLANs.</a:t>
            </a:r>
            <a:endParaRPr lang="en-US" altLang="zh-CN" sz="1600" dirty="0" smtClean="0"/>
          </a:p>
          <a:p>
            <a:endParaRPr lang="en-US" altLang="zh-CN" sz="1600" dirty="0"/>
          </a:p>
        </p:txBody>
      </p:sp>
      <p:sp>
        <p:nvSpPr>
          <p:cNvPr id="16" name="五边形 15"/>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7" name="燕尾形 16"/>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8" name="燕尾形 17"/>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4" name="燕尾形 23"/>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442538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bwMode="gray">
          <a:xfrm>
            <a:off x="847725" y="2306991"/>
            <a:ext cx="9128490" cy="2902962"/>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Configuring an Authorization Rule (1)</a:t>
            </a:r>
            <a:endParaRPr lang="en-US" altLang="zh-CN" dirty="0"/>
          </a:p>
        </p:txBody>
      </p:sp>
      <p:sp>
        <p:nvSpPr>
          <p:cNvPr id="3" name="文本占位符 2"/>
          <p:cNvSpPr>
            <a:spLocks noGrp="1"/>
          </p:cNvSpPr>
          <p:nvPr>
            <p:ph type="body" sz="quarter" idx="10"/>
          </p:nvPr>
        </p:nvSpPr>
        <p:spPr bwMode="gray">
          <a:xfrm>
            <a:off x="455612" y="1052514"/>
            <a:ext cx="11293476" cy="846843"/>
          </a:xfrm>
        </p:spPr>
        <p:txBody>
          <a:bodyPr/>
          <a:lstStyle/>
          <a:p>
            <a:r>
              <a:rPr lang="en-US" sz="1600" smtClean="0"/>
              <a:t>When authorizing a user who passes the authentication, the system matches the user against an authorization rule and grants specific permissions (called authorization results) to the user based on the matching rule.</a:t>
            </a:r>
          </a:p>
          <a:p>
            <a:endParaRPr lang="en-US" altLang="zh-CN" sz="1600" dirty="0"/>
          </a:p>
        </p:txBody>
      </p:sp>
      <p:cxnSp>
        <p:nvCxnSpPr>
          <p:cNvPr id="26" name="直接箭头连接符 25"/>
          <p:cNvCxnSpPr/>
          <p:nvPr/>
        </p:nvCxnSpPr>
        <p:spPr bwMode="gray">
          <a:xfrm flipH="1">
            <a:off x="8131932" y="2368156"/>
            <a:ext cx="326330" cy="276648"/>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179"/>
          <p:cNvSpPr txBox="1"/>
          <p:nvPr/>
        </p:nvSpPr>
        <p:spPr bwMode="gray">
          <a:xfrm>
            <a:off x="8425238" y="1899357"/>
            <a:ext cx="1943090" cy="815268"/>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1. Configure the authorization rule name, authentication mode, and access mode.</a:t>
            </a:r>
            <a:endParaRPr lang="en-US" altLang="zh-CN" dirty="0">
              <a:latin typeface="Huawei Sans" panose="020C0503030203020204" pitchFamily="34" charset="0"/>
            </a:endParaRPr>
          </a:p>
        </p:txBody>
      </p:sp>
      <p:sp>
        <p:nvSpPr>
          <p:cNvPr id="23" name="五边形 22"/>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24" name="燕尾形 23"/>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8" name="燕尾形 27"/>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9" name="燕尾形 28"/>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30" name="燕尾形 29"/>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31" name="燕尾形 30"/>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6317370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bwMode="gray">
          <a:xfrm>
            <a:off x="2877317" y="5054407"/>
            <a:ext cx="5610225" cy="933450"/>
          </a:xfrm>
          <a:prstGeom prst="rect">
            <a:avLst/>
          </a:prstGeom>
          <a:ln w="12700">
            <a:solidFill>
              <a:schemeClr val="bg1">
                <a:lumMod val="85000"/>
              </a:schemeClr>
            </a:solidFill>
          </a:ln>
        </p:spPr>
      </p:pic>
      <p:pic>
        <p:nvPicPr>
          <p:cNvPr id="5" name="图片 4"/>
          <p:cNvPicPr>
            <a:picLocks noChangeAspect="1"/>
          </p:cNvPicPr>
          <p:nvPr/>
        </p:nvPicPr>
        <p:blipFill>
          <a:blip r:embed="rId4"/>
          <a:stretch>
            <a:fillRect/>
          </a:stretch>
        </p:blipFill>
        <p:spPr bwMode="gray">
          <a:xfrm>
            <a:off x="2877317" y="1096733"/>
            <a:ext cx="7047861" cy="3610695"/>
          </a:xfrm>
          <a:prstGeom prst="rect">
            <a:avLst/>
          </a:prstGeom>
        </p:spPr>
      </p:pic>
      <p:sp>
        <p:nvSpPr>
          <p:cNvPr id="2" name="标题 1"/>
          <p:cNvSpPr>
            <a:spLocks noGrp="1"/>
          </p:cNvSpPr>
          <p:nvPr>
            <p:ph type="title"/>
          </p:nvPr>
        </p:nvSpPr>
        <p:spPr bwMode="gray"/>
        <p:txBody>
          <a:bodyPr/>
          <a:lstStyle/>
          <a:p>
            <a:r>
              <a:rPr lang="en-US" dirty="0" smtClean="0"/>
              <a:t>Lab: Configuring an Authorization Rule (2)</a:t>
            </a:r>
            <a:endParaRPr lang="en-US" altLang="zh-CN" dirty="0"/>
          </a:p>
        </p:txBody>
      </p:sp>
      <p:cxnSp>
        <p:nvCxnSpPr>
          <p:cNvPr id="29" name="直接箭头连接符 28"/>
          <p:cNvCxnSpPr>
            <a:stCxn id="28" idx="3"/>
          </p:cNvCxnSpPr>
          <p:nvPr/>
        </p:nvCxnSpPr>
        <p:spPr bwMode="gray">
          <a:xfrm>
            <a:off x="2711499" y="1317213"/>
            <a:ext cx="281855" cy="61165"/>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179"/>
          <p:cNvSpPr txBox="1"/>
          <p:nvPr/>
        </p:nvSpPr>
        <p:spPr bwMode="gray">
          <a:xfrm>
            <a:off x="648586" y="1117724"/>
            <a:ext cx="2062913" cy="398978"/>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2. Match users by user group information.</a:t>
            </a:r>
            <a:endParaRPr lang="en-US" altLang="zh-CN" dirty="0">
              <a:latin typeface="Huawei Sans" panose="020C0503030203020204" pitchFamily="34" charset="0"/>
            </a:endParaRPr>
          </a:p>
        </p:txBody>
      </p:sp>
      <p:cxnSp>
        <p:nvCxnSpPr>
          <p:cNvPr id="27" name="直接箭头连接符 26"/>
          <p:cNvCxnSpPr>
            <a:stCxn id="30" idx="3"/>
          </p:cNvCxnSpPr>
          <p:nvPr/>
        </p:nvCxnSpPr>
        <p:spPr bwMode="gray">
          <a:xfrm>
            <a:off x="2711499" y="5057556"/>
            <a:ext cx="281855" cy="61165"/>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179"/>
          <p:cNvSpPr txBox="1"/>
          <p:nvPr/>
        </p:nvSpPr>
        <p:spPr bwMode="gray">
          <a:xfrm>
            <a:off x="838200" y="4733487"/>
            <a:ext cx="1873299" cy="648138"/>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3. Bind the authorization result to the authorization rule.</a:t>
            </a:r>
            <a:endParaRPr lang="en-US" dirty="0">
              <a:latin typeface="Huawei Sans" panose="020C0503030203020204" pitchFamily="34" charset="0"/>
            </a:endParaRPr>
          </a:p>
        </p:txBody>
      </p:sp>
      <p:sp>
        <p:nvSpPr>
          <p:cNvPr id="16" name="五边形 15"/>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7" name="燕尾形 16"/>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18" name="燕尾形 17"/>
          <p:cNvSpPr/>
          <p:nvPr/>
        </p:nvSpPr>
        <p:spPr bwMode="gray">
          <a:xfrm>
            <a:off x="9577272" y="57117"/>
            <a:ext cx="1296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Service Deployment</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6" name="燕尾形 25"/>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31" name="燕尾形 30"/>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32" name="燕尾形 31"/>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33" name="燕尾形 32"/>
          <p:cNvSpPr/>
          <p:nvPr/>
        </p:nvSpPr>
        <p:spPr bwMode="gray">
          <a:xfrm>
            <a:off x="10741088" y="57117"/>
            <a:ext cx="1008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WLAN Service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1609410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WLAN Service</a:t>
            </a:r>
            <a:endParaRPr lang="en-US" altLang="zh-CN" dirty="0"/>
          </a:p>
        </p:txBody>
      </p:sp>
      <p:sp>
        <p:nvSpPr>
          <p:cNvPr id="10" name="文本占位符 9"/>
          <p:cNvSpPr>
            <a:spLocks noGrp="1"/>
          </p:cNvSpPr>
          <p:nvPr>
            <p:ph type="body" sz="quarter" idx="10"/>
          </p:nvPr>
        </p:nvSpPr>
        <p:spPr bwMode="gray">
          <a:xfrm>
            <a:off x="455612" y="1052514"/>
            <a:ext cx="11293476" cy="1499303"/>
          </a:xfrm>
        </p:spPr>
        <p:txBody>
          <a:bodyPr/>
          <a:lstStyle/>
          <a:p>
            <a:r>
              <a:rPr lang="en-US" sz="1600" smtClean="0"/>
              <a:t>In the distributed gateway solution, if the fabric uses a networking model where VXLAN is deployed across the core and aggregation layers and the border device provides the native AC function, APs need to go onboarded and get managed by the border device. APs on the campus need to broadcast an SSID for wireless access, and STAs that have associated with this SSID need to undergo Portal authentication.</a:t>
            </a:r>
            <a:endParaRPr lang="en-US" altLang="zh-CN" sz="1600" dirty="0" smtClean="0"/>
          </a:p>
        </p:txBody>
      </p:sp>
      <p:sp>
        <p:nvSpPr>
          <p:cNvPr id="11" name="圆角矩形 10"/>
          <p:cNvSpPr/>
          <p:nvPr/>
        </p:nvSpPr>
        <p:spPr bwMode="gray">
          <a:xfrm>
            <a:off x="856255" y="2600567"/>
            <a:ext cx="4309958" cy="3552019"/>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9" name="Freeform 159"/>
          <p:cNvSpPr/>
          <p:nvPr/>
        </p:nvSpPr>
        <p:spPr bwMode="gray">
          <a:xfrm flipH="1">
            <a:off x="1398551" y="3141419"/>
            <a:ext cx="2481973" cy="14208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cxnSp>
        <p:nvCxnSpPr>
          <p:cNvPr id="20" name="Straight Connector 166"/>
          <p:cNvCxnSpPr>
            <a:stCxn id="36" idx="2"/>
            <a:endCxn id="22" idx="0"/>
          </p:cNvCxnSpPr>
          <p:nvPr/>
        </p:nvCxnSpPr>
        <p:spPr bwMode="gray">
          <a:xfrm>
            <a:off x="1709044" y="4426256"/>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166"/>
          <p:cNvCxnSpPr>
            <a:stCxn id="37" idx="2"/>
            <a:endCxn id="23" idx="0"/>
          </p:cNvCxnSpPr>
          <p:nvPr/>
        </p:nvCxnSpPr>
        <p:spPr bwMode="gray">
          <a:xfrm>
            <a:off x="3639845" y="4426256"/>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图片 76" descr="接入交换机.png"/>
          <p:cNvPicPr>
            <a:picLocks noChangeAspect="1"/>
          </p:cNvPicPr>
          <p:nvPr/>
        </p:nvPicPr>
        <p:blipFill>
          <a:blip r:embed="rId3" cstate="print"/>
          <a:stretch>
            <a:fillRect/>
          </a:stretch>
        </p:blipFill>
        <p:spPr bwMode="gray">
          <a:xfrm>
            <a:off x="1485903" y="4829533"/>
            <a:ext cx="446281" cy="365139"/>
          </a:xfrm>
          <a:prstGeom prst="rect">
            <a:avLst/>
          </a:prstGeom>
        </p:spPr>
      </p:pic>
      <p:pic>
        <p:nvPicPr>
          <p:cNvPr id="23" name="图片 76" descr="接入交换机.png"/>
          <p:cNvPicPr>
            <a:picLocks noChangeAspect="1"/>
          </p:cNvPicPr>
          <p:nvPr/>
        </p:nvPicPr>
        <p:blipFill>
          <a:blip r:embed="rId3" cstate="print"/>
          <a:stretch>
            <a:fillRect/>
          </a:stretch>
        </p:blipFill>
        <p:spPr bwMode="gray">
          <a:xfrm>
            <a:off x="3416704" y="4829533"/>
            <a:ext cx="446281" cy="365139"/>
          </a:xfrm>
          <a:prstGeom prst="rect">
            <a:avLst/>
          </a:prstGeom>
        </p:spPr>
      </p:pic>
      <p:sp>
        <p:nvSpPr>
          <p:cNvPr id="24" name="文本框 23"/>
          <p:cNvSpPr txBox="1"/>
          <p:nvPr/>
        </p:nvSpPr>
        <p:spPr bwMode="gray">
          <a:xfrm>
            <a:off x="853311" y="2825904"/>
            <a:ext cx="468398" cy="307777"/>
          </a:xfrm>
          <a:prstGeom prst="rect">
            <a:avLst/>
          </a:prstGeom>
          <a:noFill/>
        </p:spPr>
        <p:txBody>
          <a:bodyPr wrap="none" rtlCol="0">
            <a:spAutoFit/>
          </a:bodyPr>
          <a:lstStyle/>
          <a:p>
            <a:pPr fontAlgn="ctr"/>
            <a:r>
              <a:rPr lang="en-US" sz="1400" b="1" dirty="0" smtClean="0">
                <a:latin typeface="Huawei Sans" panose="020C0503030203020204" pitchFamily="34" charset="0"/>
              </a:rPr>
              <a:t>HQ</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105" descr="AP.png"/>
          <p:cNvPicPr>
            <a:picLocks noChangeAspect="1"/>
          </p:cNvPicPr>
          <p:nvPr/>
        </p:nvPicPr>
        <p:blipFill>
          <a:blip r:embed="rId4" cstate="print"/>
          <a:stretch>
            <a:fillRect/>
          </a:stretch>
        </p:blipFill>
        <p:spPr bwMode="gray">
          <a:xfrm>
            <a:off x="4578638" y="4861218"/>
            <a:ext cx="368827" cy="301768"/>
          </a:xfrm>
          <a:prstGeom prst="rect">
            <a:avLst/>
          </a:prstGeom>
        </p:spPr>
      </p:pic>
      <p:cxnSp>
        <p:nvCxnSpPr>
          <p:cNvPr id="26" name="Straight Connector 166"/>
          <p:cNvCxnSpPr>
            <a:stCxn id="23" idx="3"/>
            <a:endCxn id="25" idx="1"/>
          </p:cNvCxnSpPr>
          <p:nvPr/>
        </p:nvCxnSpPr>
        <p:spPr bwMode="gray">
          <a:xfrm flipV="1">
            <a:off x="3862985" y="5012102"/>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14" descr="日志告警服务器-蓝.png"/>
          <p:cNvPicPr>
            <a:picLocks noChangeAspect="1"/>
          </p:cNvPicPr>
          <p:nvPr/>
        </p:nvPicPr>
        <p:blipFill>
          <a:blip r:embed="rId5" cstate="print"/>
          <a:stretch>
            <a:fillRect/>
          </a:stretch>
        </p:blipFill>
        <p:spPr bwMode="gray">
          <a:xfrm>
            <a:off x="4535398" y="5596124"/>
            <a:ext cx="445956" cy="278465"/>
          </a:xfrm>
          <a:prstGeom prst="rect">
            <a:avLst/>
          </a:prstGeom>
        </p:spPr>
      </p:pic>
      <p:pic>
        <p:nvPicPr>
          <p:cNvPr id="28" name="图片 27"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1486290" y="5567847"/>
            <a:ext cx="445506" cy="342149"/>
          </a:xfrm>
          <a:prstGeom prst="rect">
            <a:avLst/>
          </a:prstGeom>
        </p:spPr>
      </p:pic>
      <p:pic>
        <p:nvPicPr>
          <p:cNvPr id="29" name="图片 28" descr="PC.png">
            <a:extLst>
              <a:ext uri="{FF2B5EF4-FFF2-40B4-BE49-F238E27FC236}">
                <a16:creationId xmlns:a16="http://schemas.microsoft.com/office/drawing/2014/main" xmlns="" id="{4666702E-823D-4236-BF2F-880359158C83}"/>
              </a:ext>
            </a:extLst>
          </p:cNvPr>
          <p:cNvPicPr>
            <a:picLocks noChangeAspect="1"/>
          </p:cNvPicPr>
          <p:nvPr/>
        </p:nvPicPr>
        <p:blipFill>
          <a:blip r:embed="rId6" cstate="print"/>
          <a:stretch>
            <a:fillRect/>
          </a:stretch>
        </p:blipFill>
        <p:spPr bwMode="gray">
          <a:xfrm>
            <a:off x="3417091" y="5567514"/>
            <a:ext cx="445506" cy="342149"/>
          </a:xfrm>
          <a:prstGeom prst="rect">
            <a:avLst/>
          </a:prstGeom>
        </p:spPr>
      </p:pic>
      <p:cxnSp>
        <p:nvCxnSpPr>
          <p:cNvPr id="30" name="Straight Connector 167"/>
          <p:cNvCxnSpPr/>
          <p:nvPr/>
        </p:nvCxnSpPr>
        <p:spPr bwMode="gray">
          <a:xfrm flipH="1">
            <a:off x="1709754" y="3367024"/>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167"/>
          <p:cNvCxnSpPr/>
          <p:nvPr/>
        </p:nvCxnSpPr>
        <p:spPr bwMode="gray">
          <a:xfrm flipH="1" flipV="1">
            <a:off x="2677964" y="3364547"/>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32" name="图片 86" descr="核心交换机.png"/>
          <p:cNvPicPr>
            <a:picLocks noChangeAspect="1"/>
          </p:cNvPicPr>
          <p:nvPr/>
        </p:nvPicPr>
        <p:blipFill>
          <a:blip r:embed="rId7" cstate="print"/>
          <a:stretch>
            <a:fillRect/>
          </a:stretch>
        </p:blipFill>
        <p:spPr bwMode="gray">
          <a:xfrm>
            <a:off x="2465596" y="3184455"/>
            <a:ext cx="446281" cy="365139"/>
          </a:xfrm>
          <a:prstGeom prst="rect">
            <a:avLst/>
          </a:prstGeom>
        </p:spPr>
      </p:pic>
      <p:sp>
        <p:nvSpPr>
          <p:cNvPr id="33" name="文本框 32"/>
          <p:cNvSpPr txBox="1"/>
          <p:nvPr/>
        </p:nvSpPr>
        <p:spPr bwMode="gray">
          <a:xfrm>
            <a:off x="1576284" y="3128403"/>
            <a:ext cx="923651" cy="461665"/>
          </a:xfrm>
          <a:prstGeom prst="rect">
            <a:avLst/>
          </a:prstGeom>
          <a:noFill/>
        </p:spPr>
        <p:txBody>
          <a:bodyPr wrap="none" rtlCol="0">
            <a:spAutoFit/>
          </a:bodyPr>
          <a:lstStyle/>
          <a:p>
            <a:pPr algn="r" fontAlgn="ctr"/>
            <a:r>
              <a:rPr lang="en-US" sz="1200" b="1" dirty="0" smtClean="0">
                <a:latin typeface="Huawei Sans" panose="020C0503030203020204" pitchFamily="34" charset="0"/>
              </a:rPr>
              <a:t>Border</a:t>
            </a:r>
          </a:p>
          <a:p>
            <a:pPr algn="r" fontAlgn="ctr"/>
            <a:r>
              <a:rPr lang="en-US" sz="1200" b="1" dirty="0" smtClean="0">
                <a:latin typeface="Huawei Sans" panose="020C0503030203020204" pitchFamily="34" charset="0"/>
              </a:rPr>
              <a:t>Native AC</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4" name="文本框 33"/>
          <p:cNvSpPr txBox="1"/>
          <p:nvPr/>
        </p:nvSpPr>
        <p:spPr bwMode="gray">
          <a:xfrm>
            <a:off x="872948" y="4093483"/>
            <a:ext cx="6848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5" name="文本框 34"/>
          <p:cNvSpPr txBox="1"/>
          <p:nvPr/>
        </p:nvSpPr>
        <p:spPr bwMode="gray">
          <a:xfrm>
            <a:off x="925848" y="4807745"/>
            <a:ext cx="6319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ACC_1</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36" name="图片 87" descr="汇聚交换机.png"/>
          <p:cNvPicPr>
            <a:picLocks noChangeAspect="1"/>
          </p:cNvPicPr>
          <p:nvPr/>
        </p:nvPicPr>
        <p:blipFill>
          <a:blip r:embed="rId8" cstate="print"/>
          <a:stretch>
            <a:fillRect/>
          </a:stretch>
        </p:blipFill>
        <p:spPr bwMode="gray">
          <a:xfrm>
            <a:off x="1485903" y="4061117"/>
            <a:ext cx="446281" cy="365139"/>
          </a:xfrm>
          <a:prstGeom prst="rect">
            <a:avLst/>
          </a:prstGeom>
        </p:spPr>
      </p:pic>
      <p:pic>
        <p:nvPicPr>
          <p:cNvPr id="37" name="图片 87" descr="汇聚交换机.png"/>
          <p:cNvPicPr>
            <a:picLocks noChangeAspect="1"/>
          </p:cNvPicPr>
          <p:nvPr/>
        </p:nvPicPr>
        <p:blipFill>
          <a:blip r:embed="rId8" cstate="print"/>
          <a:stretch>
            <a:fillRect/>
          </a:stretch>
        </p:blipFill>
        <p:spPr bwMode="gray">
          <a:xfrm>
            <a:off x="3416704" y="4061117"/>
            <a:ext cx="446281" cy="365139"/>
          </a:xfrm>
          <a:prstGeom prst="rect">
            <a:avLst/>
          </a:prstGeom>
        </p:spPr>
      </p:pic>
      <p:sp>
        <p:nvSpPr>
          <p:cNvPr id="38" name="文本框 37"/>
          <p:cNvSpPr txBox="1"/>
          <p:nvPr/>
        </p:nvSpPr>
        <p:spPr bwMode="gray">
          <a:xfrm>
            <a:off x="4526352" y="4618997"/>
            <a:ext cx="4603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AP1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文本框 38"/>
          <p:cNvSpPr txBox="1"/>
          <p:nvPr/>
        </p:nvSpPr>
        <p:spPr bwMode="gray">
          <a:xfrm>
            <a:off x="1482058" y="5875588"/>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0" name="文本框 39"/>
          <p:cNvSpPr txBox="1"/>
          <p:nvPr/>
        </p:nvSpPr>
        <p:spPr bwMode="gray">
          <a:xfrm>
            <a:off x="3412859" y="5875588"/>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41" name="Straight Connector 166"/>
          <p:cNvCxnSpPr>
            <a:stCxn id="22" idx="2"/>
            <a:endCxn id="28" idx="0"/>
          </p:cNvCxnSpPr>
          <p:nvPr/>
        </p:nvCxnSpPr>
        <p:spPr bwMode="gray">
          <a:xfrm flipH="1">
            <a:off x="1709043" y="5194672"/>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166"/>
          <p:cNvCxnSpPr>
            <a:stCxn id="23" idx="2"/>
            <a:endCxn id="29" idx="0"/>
          </p:cNvCxnSpPr>
          <p:nvPr/>
        </p:nvCxnSpPr>
        <p:spPr bwMode="gray">
          <a:xfrm flipH="1">
            <a:off x="3639844" y="5194672"/>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bwMode="gray">
          <a:xfrm>
            <a:off x="4537899" y="5875588"/>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4" name="文本框 43"/>
          <p:cNvSpPr txBox="1"/>
          <p:nvPr/>
        </p:nvSpPr>
        <p:spPr bwMode="gray">
          <a:xfrm>
            <a:off x="2277006" y="3815222"/>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sz="1200" dirty="0" smtClean="0">
                <a:latin typeface="Huawei Sans" panose="020C0503030203020204" pitchFamily="34" charset="0"/>
              </a:rPr>
              <a:t>VXLAN</a:t>
            </a:r>
            <a:endParaRPr lang="en-US" altLang="zh-CN" sz="1200" dirty="0">
              <a:latin typeface="Huawei Sans" panose="020C0503030203020204" pitchFamily="34" charset="0"/>
            </a:endParaRPr>
          </a:p>
        </p:txBody>
      </p:sp>
      <p:sp>
        <p:nvSpPr>
          <p:cNvPr id="45" name="文本框 44"/>
          <p:cNvSpPr txBox="1"/>
          <p:nvPr/>
        </p:nvSpPr>
        <p:spPr bwMode="gray">
          <a:xfrm>
            <a:off x="2812481" y="4807745"/>
            <a:ext cx="6319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ACC_2</a:t>
            </a:r>
            <a:endParaRPr lang="en-US" sz="1200" dirty="0">
              <a:latin typeface="Huawei Sans" panose="020C0503030203020204" pitchFamily="34" charset="0"/>
            </a:endParaRPr>
          </a:p>
        </p:txBody>
      </p:sp>
      <p:grpSp>
        <p:nvGrpSpPr>
          <p:cNvPr id="46" name="组合 758"/>
          <p:cNvGrpSpPr/>
          <p:nvPr/>
        </p:nvGrpSpPr>
        <p:grpSpPr bwMode="gray">
          <a:xfrm flipV="1">
            <a:off x="4650201" y="5237071"/>
            <a:ext cx="225699" cy="191129"/>
            <a:chOff x="7440613" y="4868863"/>
            <a:chExt cx="1019175" cy="828675"/>
          </a:xfrm>
          <a:solidFill>
            <a:schemeClr val="bg1">
              <a:lumMod val="50000"/>
            </a:schemeClr>
          </a:solidFill>
        </p:grpSpPr>
        <p:sp>
          <p:nvSpPr>
            <p:cNvPr id="4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矩形 2"/>
          <p:cNvSpPr/>
          <p:nvPr/>
        </p:nvSpPr>
        <p:spPr bwMode="gray">
          <a:xfrm>
            <a:off x="2765078" y="3299445"/>
            <a:ext cx="216000" cy="105107"/>
          </a:xfrm>
          <a:prstGeom prst="rect">
            <a:avLst/>
          </a:prstGeom>
          <a:solidFill>
            <a:srgbClr val="FCC800"/>
          </a:solidFill>
          <a:ln>
            <a:solidFill>
              <a:srgbClr val="FEEE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文本框 49"/>
          <p:cNvSpPr txBox="1"/>
          <p:nvPr/>
        </p:nvSpPr>
        <p:spPr bwMode="gray">
          <a:xfrm>
            <a:off x="2981078" y="3123379"/>
            <a:ext cx="2371477" cy="646331"/>
          </a:xfrm>
          <a:prstGeom prst="rect">
            <a:avLst/>
          </a:prstGeom>
          <a:noFill/>
        </p:spPr>
        <p:txBody>
          <a:bodyPr wrap="square" rtlCol="0">
            <a:spAutoFit/>
          </a:bodyPr>
          <a:lstStyle/>
          <a:p>
            <a:pPr fontAlgn="ctr"/>
            <a:r>
              <a:rPr lang="en-US" sz="1200" dirty="0" smtClean="0">
                <a:latin typeface="Huawei Sans" panose="020C0503030203020204" pitchFamily="34" charset="0"/>
              </a:rPr>
              <a:t>Management IP address: 172.16.20.254</a:t>
            </a:r>
          </a:p>
          <a:p>
            <a:pPr fontAlgn="ctr"/>
            <a:r>
              <a:rPr lang="en-US" sz="1200" dirty="0" smtClean="0">
                <a:latin typeface="Huawei Sans" panose="020C0503030203020204" pitchFamily="34" charset="0"/>
              </a:rPr>
              <a:t>Management VLAN: VLAN 2</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1" name="图片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439399" y="2716803"/>
            <a:ext cx="1608093" cy="296575"/>
          </a:xfrm>
          <a:prstGeom prst="rect">
            <a:avLst/>
          </a:prstGeom>
        </p:spPr>
      </p:pic>
      <p:sp>
        <p:nvSpPr>
          <p:cNvPr id="53" name="文本框 52"/>
          <p:cNvSpPr txBox="1"/>
          <p:nvPr/>
        </p:nvSpPr>
        <p:spPr bwMode="gray">
          <a:xfrm>
            <a:off x="2759581" y="4091770"/>
            <a:ext cx="68480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Edge_2</a:t>
            </a:r>
            <a:endParaRPr lang="en-US" sz="1200" dirty="0">
              <a:latin typeface="Huawei Sans" panose="020C0503030203020204" pitchFamily="34" charset="0"/>
            </a:endParaRPr>
          </a:p>
        </p:txBody>
      </p:sp>
      <p:graphicFrame>
        <p:nvGraphicFramePr>
          <p:cNvPr id="55" name="表格 54"/>
          <p:cNvGraphicFramePr>
            <a:graphicFrameLocks noGrp="1"/>
          </p:cNvGraphicFramePr>
          <p:nvPr>
            <p:extLst/>
          </p:nvPr>
        </p:nvGraphicFramePr>
        <p:xfrm>
          <a:off x="5352555" y="2646522"/>
          <a:ext cx="6371683" cy="3203918"/>
        </p:xfrm>
        <a:graphic>
          <a:graphicData uri="http://schemas.openxmlformats.org/drawingml/2006/table">
            <a:tbl>
              <a:tblPr/>
              <a:tblGrid>
                <a:gridCol w="1866392"/>
                <a:gridCol w="4505291"/>
              </a:tblGrid>
              <a:tr h="259329">
                <a:tc>
                  <a:txBody>
                    <a:bodyPr/>
                    <a:lstStyle/>
                    <a:p>
                      <a:pPr algn="ctr" fontAlgn="ctr"/>
                      <a:r>
                        <a:rPr lang="en-US" sz="1200" b="1" dirty="0" smtClean="0">
                          <a:latin typeface="Huawei Sans" panose="020C0503030203020204" pitchFamily="34" charset="0"/>
                        </a:rPr>
                        <a:t>Task</a:t>
                      </a:r>
                      <a:endParaRPr lang="en-US" sz="1200" b="1" dirty="0">
                        <a:latin typeface="Huawei Sans" panose="020C0503030203020204" pitchFamily="34" charset="0"/>
                      </a:endParaRPr>
                    </a:p>
                  </a:txBody>
                  <a:tcPr marT="46800" marB="468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Procedure</a:t>
                      </a:r>
                      <a:endParaRPr lang="en-US" altLang="zh-CN" sz="1200" b="1" dirty="0">
                        <a:effectLst/>
                        <a:latin typeface="Huawei Sans" panose="020C0503030203020204" pitchFamily="34" charset="0"/>
                      </a:endParaRPr>
                    </a:p>
                  </a:txBody>
                  <a:tcPr marT="46800" marB="468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460078">
                <a:tc>
                  <a:txBody>
                    <a:bodyPr/>
                    <a:lstStyle/>
                    <a:p>
                      <a:pPr algn="ctr" fontAlgn="ctr">
                        <a:lnSpc>
                          <a:spcPct val="100000"/>
                        </a:lnSpc>
                        <a:spcAft>
                          <a:spcPts val="0"/>
                        </a:spcAft>
                      </a:pPr>
                      <a:r>
                        <a:rPr lang="en-US" sz="1200" dirty="0" smtClean="0">
                          <a:latin typeface="Huawei Sans" panose="020C0503030203020204" pitchFamily="34" charset="0"/>
                        </a:rPr>
                        <a:t>AP onboarding</a:t>
                      </a:r>
                      <a:endParaRPr lang="en-US" altLang="zh-CN" sz="1200" dirty="0">
                        <a:effectLst/>
                        <a:latin typeface="Huawei Sans" panose="020C0503030203020204" pitchFamily="34" charset="0"/>
                      </a:endParaRPr>
                    </a:p>
                  </a:txBody>
                  <a:tcPr marT="46800" marB="46800" anchor="ctr">
                    <a:lnL w="28575" cap="flat" cmpd="sng" algn="ctr">
                      <a:solidFill>
                        <a:schemeClr val="tx1"/>
                      </a:solidFill>
                      <a:prstDash val="solid"/>
                      <a:round/>
                      <a:headEnd type="none" w="med" len="med"/>
                      <a:tailEnd type="none" w="med" len="med"/>
                    </a:lnL>
                  </a:tcPr>
                </a:tc>
                <a:tc>
                  <a:txBody>
                    <a:bodyPr/>
                    <a:lstStyle/>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Add APs to the HQ site and associate the APs with the border device.</a:t>
                      </a:r>
                    </a:p>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Create a management network segment and a management VLAN for AP onboarding.</a:t>
                      </a:r>
                    </a:p>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Configure the PnP management VLAN for wireless devices.</a:t>
                      </a:r>
                    </a:p>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Configure the source interface for the CAPWAP tunnel on the border device.</a:t>
                      </a:r>
                      <a:endParaRPr lang="en-US" sz="1200" dirty="0">
                        <a:solidFill>
                          <a:schemeClr val="tx1"/>
                        </a:solidFill>
                        <a:latin typeface="Huawei Sans" panose="020C0503030203020204" pitchFamily="34" charset="0"/>
                      </a:endParaRPr>
                    </a:p>
                  </a:txBody>
                  <a:tcPr marT="46800" marB="46800" anchor="ctr">
                    <a:lnR w="28575" cap="flat" cmpd="sng" algn="ctr">
                      <a:solidFill>
                        <a:schemeClr val="tx1"/>
                      </a:solidFill>
                      <a:prstDash val="solid"/>
                      <a:round/>
                      <a:headEnd type="none" w="med" len="med"/>
                      <a:tailEnd type="none" w="med" len="med"/>
                    </a:lnR>
                  </a:tcPr>
                </a:tc>
              </a:tr>
              <a:tr h="602401">
                <a:tc>
                  <a:txBody>
                    <a:bodyPr/>
                    <a:lstStyle/>
                    <a:p>
                      <a:pPr algn="ctr" fontAlgn="ctr">
                        <a:lnSpc>
                          <a:spcPct val="100000"/>
                        </a:lnSpc>
                        <a:spcAft>
                          <a:spcPts val="0"/>
                        </a:spcAft>
                      </a:pPr>
                      <a:r>
                        <a:rPr lang="en-US" sz="1200" dirty="0" smtClean="0">
                          <a:latin typeface="Huawei Sans" panose="020C0503030203020204" pitchFamily="34" charset="0"/>
                        </a:rPr>
                        <a:t>Wireless service configuration on the controller</a:t>
                      </a:r>
                      <a:endParaRPr lang="en-US" altLang="zh-CN" sz="1200" dirty="0">
                        <a:effectLst/>
                        <a:latin typeface="Huawei Sans" panose="020C0503030203020204" pitchFamily="34" charset="0"/>
                      </a:endParaRPr>
                    </a:p>
                  </a:txBody>
                  <a:tcPr marT="46800" marB="46800" anchor="ctr">
                    <a:lnL w="28575" cap="flat" cmpd="sng" algn="ctr">
                      <a:solidFill>
                        <a:schemeClr val="tx1"/>
                      </a:solidFill>
                      <a:prstDash val="solid"/>
                      <a:round/>
                      <a:headEnd type="none" w="med" len="med"/>
                      <a:tailEnd type="none" w="med" len="med"/>
                    </a:lnL>
                  </a:tcPr>
                </a:tc>
                <a:tc>
                  <a:txBody>
                    <a:bodyPr/>
                    <a:lstStyle/>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Create wireless authentication and configure Portal authentication information.</a:t>
                      </a:r>
                      <a:endParaRPr lang="en-US" sz="1200" dirty="0">
                        <a:solidFill>
                          <a:schemeClr val="tx1"/>
                        </a:solidFill>
                        <a:latin typeface="Huawei Sans" panose="020C0503030203020204" pitchFamily="34" charset="0"/>
                      </a:endParaRPr>
                    </a:p>
                  </a:txBody>
                  <a:tcPr marT="46800" marB="46800" anchor="ctr">
                    <a:lnR w="28575" cap="flat" cmpd="sng" algn="ctr">
                      <a:solidFill>
                        <a:schemeClr val="tx1"/>
                      </a:solidFill>
                      <a:prstDash val="solid"/>
                      <a:round/>
                      <a:headEnd type="none" w="med" len="med"/>
                      <a:tailEnd type="none" w="med" len="med"/>
                    </a:lnR>
                  </a:tcPr>
                </a:tc>
              </a:tr>
              <a:tr h="773936">
                <a:tc>
                  <a:txBody>
                    <a:bodyPr/>
                    <a:lstStyle/>
                    <a:p>
                      <a:pPr algn="ctr" fontAlgn="ctr">
                        <a:lnSpc>
                          <a:spcPct val="100000"/>
                        </a:lnSpc>
                        <a:spcAft>
                          <a:spcPts val="0"/>
                        </a:spcAft>
                      </a:pPr>
                      <a:r>
                        <a:rPr lang="en-US" sz="1200" dirty="0" smtClean="0">
                          <a:latin typeface="Huawei Sans" panose="020C0503030203020204" pitchFamily="34" charset="0"/>
                        </a:rPr>
                        <a:t>Wireless service delivery (Web UI of the border device)</a:t>
                      </a:r>
                      <a:endParaRPr lang="en-US" altLang="zh-CN" sz="1200" dirty="0">
                        <a:effectLst/>
                        <a:latin typeface="Huawei Sans" panose="020C0503030203020204" pitchFamily="34" charset="0"/>
                      </a:endParaRPr>
                    </a:p>
                  </a:txBody>
                  <a:tcPr marT="46800" marB="468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Configure an SSID profile.</a:t>
                      </a:r>
                      <a:endParaRPr lang="en-US" altLang="zh-CN" sz="1200" kern="1200" dirty="0" smtClean="0">
                        <a:solidFill>
                          <a:schemeClr val="tx1"/>
                        </a:solidFill>
                        <a:effectLst/>
                        <a:latin typeface="Huawei Sans" panose="020C0503030203020204" pitchFamily="34" charset="0"/>
                        <a:ea typeface="+mn-ea"/>
                        <a:cs typeface="+mn-cs"/>
                      </a:endParaRPr>
                    </a:p>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Configure a VAP profile, and bind the SSID profile and authentication profile to it.</a:t>
                      </a:r>
                      <a:endParaRPr lang="en-US" altLang="zh-CN" sz="1200" kern="1200" dirty="0" smtClean="0">
                        <a:solidFill>
                          <a:schemeClr val="tx1"/>
                        </a:solidFill>
                        <a:effectLst/>
                        <a:latin typeface="Huawei Sans" panose="020C0503030203020204" pitchFamily="34" charset="0"/>
                        <a:ea typeface="+mn-ea"/>
                        <a:cs typeface="+mn-cs"/>
                      </a:endParaRPr>
                    </a:p>
                    <a:p>
                      <a:pPr marL="180975" indent="-180975" algn="l" defTabSz="914034" rtl="0" eaLnBrk="1" fontAlgn="ctr" latinLnBrk="0" hangingPunct="1">
                        <a:lnSpc>
                          <a:spcPct val="100000"/>
                        </a:lnSpc>
                        <a:spcAft>
                          <a:spcPts val="0"/>
                        </a:spcAft>
                        <a:buFont typeface="+mj-lt"/>
                        <a:buAutoNum type="arabicPeriod"/>
                      </a:pPr>
                      <a:r>
                        <a:rPr lang="en-US" sz="1200" dirty="0" smtClean="0">
                          <a:solidFill>
                            <a:schemeClr val="tx1"/>
                          </a:solidFill>
                          <a:latin typeface="Huawei Sans" panose="020C0503030203020204" pitchFamily="34" charset="0"/>
                        </a:rPr>
                        <a:t>Bind the VAP profile to an AP group.</a:t>
                      </a:r>
                      <a:endParaRPr lang="en-US" altLang="zh-CN" sz="1200" kern="1200" dirty="0" smtClean="0">
                        <a:solidFill>
                          <a:schemeClr val="tx1"/>
                        </a:solidFill>
                        <a:effectLst/>
                        <a:latin typeface="Huawei Sans" panose="020C0503030203020204" pitchFamily="34" charset="0"/>
                        <a:ea typeface="+mn-ea"/>
                        <a:cs typeface="+mn-cs"/>
                      </a:endParaRPr>
                    </a:p>
                  </a:txBody>
                  <a:tcPr marT="46800" marB="468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56" name="五边形 55"/>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57" name="燕尾形 56"/>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58" name="燕尾形 57"/>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59" name="燕尾形 58"/>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60" name="燕尾形 59"/>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61" name="燕尾形 60"/>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62" name="燕尾形 61"/>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88824797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bwMode="gray">
          <a:xfrm>
            <a:off x="808551" y="4295854"/>
            <a:ext cx="10940507" cy="1845299"/>
          </a:xfrm>
          <a:prstGeom prst="rect">
            <a:avLst/>
          </a:prstGeom>
          <a:ln w="12700">
            <a:solidFill>
              <a:schemeClr val="bg1">
                <a:lumMod val="85000"/>
              </a:schemeClr>
            </a:solidFill>
          </a:ln>
        </p:spPr>
      </p:pic>
      <p:pic>
        <p:nvPicPr>
          <p:cNvPr id="4" name="图片 3"/>
          <p:cNvPicPr>
            <a:picLocks noChangeAspect="1"/>
          </p:cNvPicPr>
          <p:nvPr/>
        </p:nvPicPr>
        <p:blipFill>
          <a:blip r:embed="rId4"/>
          <a:stretch>
            <a:fillRect/>
          </a:stretch>
        </p:blipFill>
        <p:spPr bwMode="gray">
          <a:xfrm>
            <a:off x="808551" y="1888964"/>
            <a:ext cx="10940507" cy="1641689"/>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AP Onboarding (1)</a:t>
            </a:r>
            <a:endParaRPr lang="en-US" altLang="zh-CN" dirty="0"/>
          </a:p>
        </p:txBody>
      </p:sp>
      <p:sp>
        <p:nvSpPr>
          <p:cNvPr id="3" name="文本占位符 2"/>
          <p:cNvSpPr>
            <a:spLocks noGrp="1"/>
          </p:cNvSpPr>
          <p:nvPr>
            <p:ph type="body" sz="quarter" idx="10"/>
          </p:nvPr>
        </p:nvSpPr>
        <p:spPr bwMode="gray">
          <a:xfrm>
            <a:off x="455612" y="1052514"/>
            <a:ext cx="11293476" cy="3243340"/>
          </a:xfrm>
        </p:spPr>
        <p:txBody>
          <a:bodyPr/>
          <a:lstStyle/>
          <a:p>
            <a:pPr algn="l"/>
            <a:r>
              <a:rPr lang="en-US" sz="1600" dirty="0" smtClean="0"/>
              <a:t>Choose </a:t>
            </a:r>
            <a:r>
              <a:rPr lang="en-US" sz="1600" b="1" dirty="0" smtClean="0"/>
              <a:t>Design</a:t>
            </a:r>
            <a:r>
              <a:rPr lang="en-US" sz="1600" dirty="0" smtClean="0"/>
              <a:t> &gt; </a:t>
            </a:r>
            <a:r>
              <a:rPr lang="en-US" sz="1600" b="1" dirty="0" smtClean="0"/>
              <a:t>Device Management</a:t>
            </a:r>
            <a:r>
              <a:rPr lang="en-US" sz="1600" dirty="0" smtClean="0"/>
              <a:t>, and manually add a device to the HQ site. Set the protocol type to NETCONF, and add an AP by entering its ESN. As the AP is not </a:t>
            </a:r>
            <a:r>
              <a:rPr lang="en-US" sz="1600" dirty="0" err="1" smtClean="0"/>
              <a:t>onboarded</a:t>
            </a:r>
            <a:r>
              <a:rPr lang="en-US" sz="1600" dirty="0" smtClean="0"/>
              <a:t>, it is in the unregistered state.</a:t>
            </a:r>
            <a:endParaRPr lang="en-US" altLang="zh-CN" sz="1600" dirty="0"/>
          </a:p>
        </p:txBody>
      </p:sp>
      <p:sp>
        <p:nvSpPr>
          <p:cNvPr id="13" name="文本占位符 2"/>
          <p:cNvSpPr txBox="1">
            <a:spLocks/>
          </p:cNvSpPr>
          <p:nvPr/>
        </p:nvSpPr>
        <p:spPr bwMode="gray">
          <a:xfrm>
            <a:off x="455612" y="3508109"/>
            <a:ext cx="11293475" cy="7877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sz="1600" dirty="0" smtClean="0">
                <a:latin typeface="Huawei Sans" panose="020C0503030203020204" pitchFamily="34" charset="0"/>
              </a:rPr>
              <a:t>Choose </a:t>
            </a:r>
            <a:r>
              <a:rPr lang="en-US" sz="1600" b="1" dirty="0" smtClean="0">
                <a:latin typeface="Huawei Sans" panose="020C0503030203020204" pitchFamily="34" charset="0"/>
              </a:rPr>
              <a:t>Provision &gt; Site Configuration</a:t>
            </a:r>
            <a:r>
              <a:rPr lang="en-US" sz="1600" dirty="0" smtClean="0">
                <a:latin typeface="Huawei Sans" panose="020C0503030203020204" pitchFamily="34" charset="0"/>
              </a:rPr>
              <a:t>, select the </a:t>
            </a:r>
            <a:r>
              <a:rPr lang="en-US" sz="1600" b="1" dirty="0" smtClean="0">
                <a:latin typeface="Huawei Sans" panose="020C0503030203020204" pitchFamily="34" charset="0"/>
              </a:rPr>
              <a:t>Fit AP Management</a:t>
            </a:r>
            <a:r>
              <a:rPr lang="en-US" sz="1600" dirty="0" smtClean="0">
                <a:latin typeface="Huawei Sans" panose="020C0503030203020204" pitchFamily="34" charset="0"/>
              </a:rPr>
              <a:t> function of the switch, click the border device, and click </a:t>
            </a:r>
            <a:r>
              <a:rPr lang="en-US" sz="1600" b="1" dirty="0" smtClean="0">
                <a:latin typeface="Huawei Sans" panose="020C0503030203020204" pitchFamily="34" charset="0"/>
              </a:rPr>
              <a:t>Add</a:t>
            </a:r>
            <a:r>
              <a:rPr lang="en-US" sz="1600" dirty="0" smtClean="0">
                <a:latin typeface="Huawei Sans" panose="020C0503030203020204" pitchFamily="34" charset="0"/>
              </a:rPr>
              <a:t> to associate AP1 with the border device.</a:t>
            </a:r>
            <a:endParaRPr lang="en-US" sz="1600" dirty="0">
              <a:latin typeface="Huawei Sans" panose="020C0503030203020204" pitchFamily="34" charset="0"/>
            </a:endParaRPr>
          </a:p>
        </p:txBody>
      </p:sp>
      <p:sp>
        <p:nvSpPr>
          <p:cNvPr id="14" name="五边形 13"/>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5" name="燕尾形 14"/>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862785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bwMode="gray">
          <a:xfrm>
            <a:off x="6063488" y="1805872"/>
            <a:ext cx="3742985" cy="4375990"/>
          </a:xfrm>
          <a:prstGeom prst="rect">
            <a:avLst/>
          </a:prstGeom>
          <a:ln w="12700">
            <a:solidFill>
              <a:schemeClr val="bg1">
                <a:lumMod val="85000"/>
              </a:schemeClr>
            </a:solidFill>
          </a:ln>
        </p:spPr>
      </p:pic>
      <p:pic>
        <p:nvPicPr>
          <p:cNvPr id="5" name="图片 4"/>
          <p:cNvPicPr>
            <a:picLocks noChangeAspect="1"/>
          </p:cNvPicPr>
          <p:nvPr/>
        </p:nvPicPr>
        <p:blipFill>
          <a:blip r:embed="rId4"/>
          <a:stretch>
            <a:fillRect/>
          </a:stretch>
        </p:blipFill>
        <p:spPr bwMode="gray">
          <a:xfrm>
            <a:off x="865927" y="2108040"/>
            <a:ext cx="4376030" cy="3949100"/>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AP Onboarding (2)</a:t>
            </a:r>
            <a:endParaRPr lang="en-US" altLang="zh-CN" dirty="0"/>
          </a:p>
        </p:txBody>
      </p:sp>
      <p:sp>
        <p:nvSpPr>
          <p:cNvPr id="3" name="文本占位符 2"/>
          <p:cNvSpPr>
            <a:spLocks noGrp="1"/>
          </p:cNvSpPr>
          <p:nvPr>
            <p:ph type="body" sz="quarter" idx="10"/>
          </p:nvPr>
        </p:nvSpPr>
        <p:spPr bwMode="gray">
          <a:xfrm>
            <a:off x="455612" y="1052514"/>
            <a:ext cx="11293476" cy="724220"/>
          </a:xfrm>
        </p:spPr>
        <p:txBody>
          <a:bodyPr/>
          <a:lstStyle/>
          <a:p>
            <a:r>
              <a:rPr lang="en-US" sz="1600" dirty="0" smtClean="0"/>
              <a:t>Choose </a:t>
            </a:r>
            <a:r>
              <a:rPr lang="en-US" sz="1600" b="1" dirty="0" smtClean="0"/>
              <a:t>Provision</a:t>
            </a:r>
            <a:r>
              <a:rPr lang="en-US" sz="1600" dirty="0" smtClean="0"/>
              <a:t> &gt; </a:t>
            </a:r>
            <a:r>
              <a:rPr lang="en-US" sz="1600" b="1" dirty="0" smtClean="0"/>
              <a:t>Site Configuration</a:t>
            </a:r>
            <a:r>
              <a:rPr lang="en-US" sz="1600" dirty="0" smtClean="0"/>
              <a:t>, select the </a:t>
            </a:r>
            <a:r>
              <a:rPr lang="en-US" sz="1600" b="1" dirty="0" smtClean="0"/>
              <a:t>Subnet</a:t>
            </a:r>
            <a:r>
              <a:rPr lang="en-US" sz="1600" dirty="0" smtClean="0"/>
              <a:t> function of the switch, and create a subnet for AP onboarding. Through this subnet, the AP can obtain the IP addresses of the AC and controller.</a:t>
            </a:r>
            <a:endParaRPr lang="en-US" altLang="zh-CN" sz="1600" dirty="0" smtClean="0"/>
          </a:p>
        </p:txBody>
      </p:sp>
      <p:sp>
        <p:nvSpPr>
          <p:cNvPr id="21" name="TextBox 179"/>
          <p:cNvSpPr txBox="1"/>
          <p:nvPr/>
        </p:nvSpPr>
        <p:spPr bwMode="gray">
          <a:xfrm>
            <a:off x="990965" y="5153025"/>
            <a:ext cx="4125953" cy="622624"/>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1. Set the subnet name and management VLAN ID, select the method of obtaining the IP address of the AP, and set the management network segment of the AP.</a:t>
            </a:r>
            <a:endParaRPr lang="en-US" altLang="zh-CN" dirty="0">
              <a:latin typeface="Huawei Sans" panose="020C0503030203020204" pitchFamily="34" charset="0"/>
            </a:endParaRPr>
          </a:p>
        </p:txBody>
      </p:sp>
      <p:sp>
        <p:nvSpPr>
          <p:cNvPr id="22" name="TextBox 179"/>
          <p:cNvSpPr txBox="1"/>
          <p:nvPr/>
        </p:nvSpPr>
        <p:spPr bwMode="gray">
          <a:xfrm>
            <a:off x="8908241" y="4867286"/>
            <a:ext cx="2686364" cy="98327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2. Enable the DHCP function, set the AP working mode to Fit AP, and enable the controller address auto-negotiation and AC address auto-negotiation functions.</a:t>
            </a:r>
            <a:endParaRPr lang="en-US" altLang="zh-CN" dirty="0">
              <a:latin typeface="Huawei Sans" panose="020C0503030203020204" pitchFamily="34" charset="0"/>
            </a:endParaRPr>
          </a:p>
        </p:txBody>
      </p:sp>
      <p:sp>
        <p:nvSpPr>
          <p:cNvPr id="15" name="五边形 14"/>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6" name="燕尾形 15"/>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2927187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bwMode="gray">
          <a:xfrm>
            <a:off x="857250" y="5643311"/>
            <a:ext cx="10329392" cy="554121"/>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AP Onboarding (3)</a:t>
            </a:r>
            <a:endParaRPr lang="en-US" altLang="zh-CN" dirty="0"/>
          </a:p>
        </p:txBody>
      </p:sp>
      <p:sp>
        <p:nvSpPr>
          <p:cNvPr id="3" name="文本占位符 2"/>
          <p:cNvSpPr>
            <a:spLocks noGrp="1"/>
          </p:cNvSpPr>
          <p:nvPr>
            <p:ph type="body" sz="quarter" idx="10"/>
          </p:nvPr>
        </p:nvSpPr>
        <p:spPr bwMode="gray">
          <a:xfrm>
            <a:off x="455612" y="1052514"/>
            <a:ext cx="11293476" cy="747953"/>
          </a:xfrm>
        </p:spPr>
        <p:txBody>
          <a:bodyPr/>
          <a:lstStyle/>
          <a:p>
            <a:pPr algn="l">
              <a:lnSpc>
                <a:spcPct val="130000"/>
              </a:lnSpc>
            </a:pPr>
            <a:r>
              <a:rPr lang="en-US" sz="1600" dirty="0" smtClean="0"/>
              <a:t>Choose </a:t>
            </a:r>
            <a:r>
              <a:rPr lang="en-US" sz="1600" b="1" dirty="0" smtClean="0"/>
              <a:t>Provision</a:t>
            </a:r>
            <a:r>
              <a:rPr lang="en-US" sz="1600" dirty="0" smtClean="0"/>
              <a:t> &gt; </a:t>
            </a:r>
            <a:r>
              <a:rPr lang="en-US" sz="1600" b="1" dirty="0" smtClean="0"/>
              <a:t>Site Configuration</a:t>
            </a:r>
            <a:r>
              <a:rPr lang="en-US" sz="1600" dirty="0" smtClean="0"/>
              <a:t>, select the </a:t>
            </a:r>
            <a:r>
              <a:rPr lang="en-US" sz="1600" b="1" dirty="0" smtClean="0"/>
              <a:t>Management VLAN </a:t>
            </a:r>
            <a:r>
              <a:rPr lang="en-US" sz="1600" dirty="0" smtClean="0"/>
              <a:t>function of the site, and set the wireless PnP VLAN ID of the border device.</a:t>
            </a:r>
            <a:endParaRPr lang="en-US" altLang="zh-CN" sz="1600" dirty="0" smtClean="0"/>
          </a:p>
        </p:txBody>
      </p:sp>
      <p:sp>
        <p:nvSpPr>
          <p:cNvPr id="19" name="文本占位符 2"/>
          <p:cNvSpPr txBox="1">
            <a:spLocks/>
          </p:cNvSpPr>
          <p:nvPr/>
        </p:nvSpPr>
        <p:spPr bwMode="gray">
          <a:xfrm>
            <a:off x="455612" y="4567555"/>
            <a:ext cx="11293475" cy="107575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lnSpc>
                <a:spcPct val="130000"/>
              </a:lnSpc>
            </a:pPr>
            <a:r>
              <a:rPr lang="en-US" sz="1600" dirty="0" smtClean="0">
                <a:latin typeface="Huawei Sans" panose="020C0503030203020204" pitchFamily="34" charset="0"/>
              </a:rPr>
              <a:t>Then set the source address of the CAPWAP tunnel on the web UI of the border node. The AP can then obtain its own IP address, AC address, and controller address from the address pool of the VLANIF2 interface and successfully register with the border device and controller. After the registration, the AP status changes to normal.</a:t>
            </a:r>
            <a:endParaRPr lang="en-US" altLang="zh-CN" sz="1600" dirty="0" smtClean="0">
              <a:latin typeface="Huawei Sans" panose="020C0503030203020204" pitchFamily="34" charset="0"/>
            </a:endParaRPr>
          </a:p>
        </p:txBody>
      </p:sp>
      <p:pic>
        <p:nvPicPr>
          <p:cNvPr id="4" name="图片 3"/>
          <p:cNvPicPr>
            <a:picLocks noChangeAspect="1"/>
          </p:cNvPicPr>
          <p:nvPr/>
        </p:nvPicPr>
        <p:blipFill>
          <a:blip r:embed="rId4"/>
          <a:stretch>
            <a:fillRect/>
          </a:stretch>
        </p:blipFill>
        <p:spPr bwMode="gray">
          <a:xfrm>
            <a:off x="857250" y="1800467"/>
            <a:ext cx="3263422" cy="2846960"/>
          </a:xfrm>
          <a:prstGeom prst="rect">
            <a:avLst/>
          </a:prstGeom>
          <a:ln w="12700">
            <a:solidFill>
              <a:schemeClr val="bg1">
                <a:lumMod val="85000"/>
              </a:schemeClr>
            </a:solidFill>
          </a:ln>
        </p:spPr>
      </p:pic>
      <p:sp>
        <p:nvSpPr>
          <p:cNvPr id="14" name="五边形 13"/>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5" name="燕尾形 14"/>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822484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梯形 4"/>
          <p:cNvSpPr/>
          <p:nvPr/>
        </p:nvSpPr>
        <p:spPr bwMode="gray">
          <a:xfrm>
            <a:off x="493914" y="4548420"/>
            <a:ext cx="6050762" cy="1520276"/>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493914" y="2857162"/>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2618307" y="3111072"/>
            <a:ext cx="2339859" cy="123280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Review: Virtualized Campus Network Architecture</a:t>
            </a:r>
            <a:endParaRPr lang="en-US" altLang="zh-CN" dirty="0"/>
          </a:p>
        </p:txBody>
      </p:sp>
      <p:sp>
        <p:nvSpPr>
          <p:cNvPr id="32" name="文本占位符 31"/>
          <p:cNvSpPr>
            <a:spLocks noGrp="1"/>
          </p:cNvSpPr>
          <p:nvPr>
            <p:ph type="body" sz="quarter" idx="10"/>
          </p:nvPr>
        </p:nvSpPr>
        <p:spPr bwMode="gray">
          <a:xfrm>
            <a:off x="6606758" y="1362910"/>
            <a:ext cx="5142329" cy="4564646"/>
          </a:xfrm>
        </p:spPr>
        <p:txBody>
          <a:bodyPr/>
          <a:lstStyle/>
          <a:p>
            <a:r>
              <a:rPr lang="en-US" altLang="zh-CN" sz="1400" b="1" dirty="0" smtClean="0"/>
              <a:t>Underlay:</a:t>
            </a:r>
            <a:r>
              <a:rPr lang="en-US" altLang="zh-CN" sz="1400" dirty="0" smtClean="0"/>
              <a:t> a physical topology consisting of physical network devices, such as switches, access points (APs), firewalls, and routers, to provide interconnection capabilities for all services on the campus network, building the basic bearer network for campus service data forwarding.</a:t>
            </a:r>
          </a:p>
          <a:p>
            <a:r>
              <a:rPr lang="en-US" altLang="zh-CN" sz="1400" b="1" dirty="0" smtClean="0"/>
              <a:t>Fabric: </a:t>
            </a:r>
            <a:r>
              <a:rPr lang="en-US" altLang="zh-CN" sz="1400" dirty="0" smtClean="0"/>
              <a:t>a network with pooled resources abstracted from the underlay network. When creating an instantiated virtual network, you can select the pooled network resources on the fabric.</a:t>
            </a:r>
          </a:p>
          <a:p>
            <a:r>
              <a:rPr lang="en-US" altLang="zh-CN" sz="1400" b="1" dirty="0" smtClean="0"/>
              <a:t>Virtual network: </a:t>
            </a:r>
            <a:r>
              <a:rPr lang="en-US" altLang="zh-CN" sz="1400" dirty="0" smtClean="0"/>
              <a:t>a logically isolated virtual network instance that is constructed by instantiating a fabric. One virtual network corresponds to one isolated network (service network), for example, research network.</a:t>
            </a:r>
          </a:p>
          <a:p>
            <a:endParaRPr lang="zh-CN" altLang="en-US" sz="1400" dirty="0"/>
          </a:p>
        </p:txBody>
      </p:sp>
      <p:cxnSp>
        <p:nvCxnSpPr>
          <p:cNvPr id="7" name="直接连接符 6"/>
          <p:cNvCxnSpPr/>
          <p:nvPr/>
        </p:nvCxnSpPr>
        <p:spPr bwMode="gray">
          <a:xfrm flipH="1" flipV="1">
            <a:off x="2746842" y="5358511"/>
            <a:ext cx="1283264" cy="36647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a:off x="2772681" y="4820071"/>
            <a:ext cx="1025914" cy="552357"/>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flipV="1">
            <a:off x="3606342" y="4888811"/>
            <a:ext cx="2450448" cy="839468"/>
            <a:chOff x="3911288" y="4456131"/>
            <a:chExt cx="2450448" cy="674979"/>
          </a:xfrm>
        </p:grpSpPr>
        <p:cxnSp>
          <p:nvCxnSpPr>
            <p:cNvPr id="10" name="直接连接符 9"/>
            <p:cNvCxnSpPr/>
            <p:nvPr/>
          </p:nvCxnSpPr>
          <p:spPr bwMode="gray">
            <a:xfrm>
              <a:off x="4393093" y="4456131"/>
              <a:ext cx="1323508"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3911288" y="5131110"/>
              <a:ext cx="1582732"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5800440" y="4456131"/>
              <a:ext cx="561296"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3" name="图片 87" descr="汇聚交换机.png"/>
          <p:cNvPicPr>
            <a:picLocks noChangeAspect="1"/>
          </p:cNvPicPr>
          <p:nvPr/>
        </p:nvPicPr>
        <p:blipFill>
          <a:blip r:embed="rId3"/>
          <a:stretch>
            <a:fillRect/>
          </a:stretch>
        </p:blipFill>
        <p:spPr bwMode="gray">
          <a:xfrm>
            <a:off x="3484139" y="4779137"/>
            <a:ext cx="343433" cy="280992"/>
          </a:xfrm>
          <a:prstGeom prst="rect">
            <a:avLst/>
          </a:prstGeom>
        </p:spPr>
      </p:pic>
      <p:pic>
        <p:nvPicPr>
          <p:cNvPr id="14" name="图片 87" descr="汇聚交换机.png"/>
          <p:cNvPicPr>
            <a:picLocks noChangeAspect="1"/>
          </p:cNvPicPr>
          <p:nvPr/>
        </p:nvPicPr>
        <p:blipFill>
          <a:blip r:embed="rId3"/>
          <a:stretch>
            <a:fillRect/>
          </a:stretch>
        </p:blipFill>
        <p:spPr bwMode="gray">
          <a:xfrm>
            <a:off x="3828666" y="5574605"/>
            <a:ext cx="343433" cy="280992"/>
          </a:xfrm>
          <a:prstGeom prst="rect">
            <a:avLst/>
          </a:prstGeom>
        </p:spPr>
      </p:pic>
      <p:pic>
        <p:nvPicPr>
          <p:cNvPr id="15" name="图片 76" descr="接入交换机.png"/>
          <p:cNvPicPr>
            <a:picLocks noChangeAspect="1"/>
          </p:cNvPicPr>
          <p:nvPr/>
        </p:nvPicPr>
        <p:blipFill>
          <a:blip r:embed="rId4"/>
          <a:stretch>
            <a:fillRect/>
          </a:stretch>
        </p:blipFill>
        <p:spPr bwMode="gray">
          <a:xfrm>
            <a:off x="5262871" y="5574605"/>
            <a:ext cx="343433" cy="280992"/>
          </a:xfrm>
          <a:prstGeom prst="rect">
            <a:avLst/>
          </a:prstGeom>
        </p:spPr>
      </p:pic>
      <p:pic>
        <p:nvPicPr>
          <p:cNvPr id="16" name="图片 15" descr="接入交换机.png"/>
          <p:cNvPicPr>
            <a:picLocks noChangeAspect="1"/>
          </p:cNvPicPr>
          <p:nvPr/>
        </p:nvPicPr>
        <p:blipFill>
          <a:blip r:embed="rId4"/>
          <a:stretch>
            <a:fillRect/>
          </a:stretch>
        </p:blipFill>
        <p:spPr bwMode="gray">
          <a:xfrm>
            <a:off x="4919438" y="4779137"/>
            <a:ext cx="343433" cy="280992"/>
          </a:xfrm>
          <a:prstGeom prst="rect">
            <a:avLst/>
          </a:prstGeom>
        </p:spPr>
      </p:pic>
      <p:cxnSp>
        <p:nvCxnSpPr>
          <p:cNvPr id="17" name="直接连接符 16"/>
          <p:cNvCxnSpPr/>
          <p:nvPr/>
        </p:nvCxnSpPr>
        <p:spPr bwMode="gray">
          <a:xfrm>
            <a:off x="1995893" y="5358515"/>
            <a:ext cx="796587"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86" descr="核心交换机.png"/>
          <p:cNvPicPr>
            <a:picLocks noChangeAspect="1"/>
          </p:cNvPicPr>
          <p:nvPr/>
        </p:nvPicPr>
        <p:blipFill>
          <a:blip r:embed="rId5"/>
          <a:stretch>
            <a:fillRect/>
          </a:stretch>
        </p:blipFill>
        <p:spPr bwMode="gray">
          <a:xfrm>
            <a:off x="2595282" y="5222017"/>
            <a:ext cx="343433" cy="280992"/>
          </a:xfrm>
          <a:prstGeom prst="rect">
            <a:avLst/>
          </a:prstGeom>
        </p:spPr>
      </p:pic>
      <p:pic>
        <p:nvPicPr>
          <p:cNvPr id="1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51338" y="5225346"/>
            <a:ext cx="335297" cy="274335"/>
          </a:xfrm>
          <a:prstGeom prst="rect">
            <a:avLst/>
          </a:prstGeom>
        </p:spPr>
      </p:pic>
      <p:sp>
        <p:nvSpPr>
          <p:cNvPr id="21" name="矩形 20"/>
          <p:cNvSpPr/>
          <p:nvPr/>
        </p:nvSpPr>
        <p:spPr bwMode="gray">
          <a:xfrm>
            <a:off x="604888" y="5746851"/>
            <a:ext cx="3001454" cy="305105"/>
          </a:xfrm>
          <a:prstGeom prst="rect">
            <a:avLst/>
          </a:prstGeom>
        </p:spPr>
        <p:txBody>
          <a:bodyPr wrap="square">
            <a:noAutofit/>
          </a:bodyPr>
          <a:lstStyle/>
          <a:p>
            <a:pPr fontAlgn="ctr"/>
            <a:r>
              <a:rPr lang="en-US" sz="1200" dirty="0" smtClean="0">
                <a:solidFill>
                  <a:schemeClr val="bg1">
                    <a:lumMod val="50000"/>
                  </a:schemeClr>
                </a:solidFill>
                <a:latin typeface="Huawei Sans" panose="020C0503030203020204" pitchFamily="34" charset="0"/>
              </a:rPr>
              <a:t>Underlay (physical network layer)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604888" y="4207378"/>
            <a:ext cx="681597" cy="307777"/>
          </a:xfrm>
          <a:prstGeom prst="rect">
            <a:avLst/>
          </a:prstGeom>
        </p:spPr>
        <p:txBody>
          <a:bodyPr wrap="square">
            <a:noAutofit/>
          </a:bodyPr>
          <a:lstStyle/>
          <a:p>
            <a:pPr fontAlgn="ctr"/>
            <a:r>
              <a:rPr lang="en-US" sz="1200" dirty="0" smtClean="0">
                <a:solidFill>
                  <a:schemeClr val="bg1">
                    <a:lumMod val="50000"/>
                  </a:schemeClr>
                </a:solidFill>
                <a:latin typeface="Huawei Sans" panose="020C0503030203020204" pitchFamily="34" charset="0"/>
              </a:rPr>
              <a:t>Fabric</a:t>
            </a:r>
            <a:endParaRPr lang="en-US" sz="1200" dirty="0">
              <a:solidFill>
                <a:schemeClr val="bg1">
                  <a:lumMod val="50000"/>
                </a:schemeClr>
              </a:solidFill>
              <a:latin typeface="Huawei Sans" panose="020C0503030203020204" pitchFamily="34" charset="0"/>
            </a:endParaRPr>
          </a:p>
        </p:txBody>
      </p:sp>
      <p:pic>
        <p:nvPicPr>
          <p:cNvPr id="48" name="图片 105" descr="AP.png"/>
          <p:cNvPicPr>
            <a:picLocks noChangeAspect="1"/>
          </p:cNvPicPr>
          <p:nvPr/>
        </p:nvPicPr>
        <p:blipFill>
          <a:blip r:embed="rId7"/>
          <a:stretch>
            <a:fillRect/>
          </a:stretch>
        </p:blipFill>
        <p:spPr bwMode="gray">
          <a:xfrm>
            <a:off x="5937695" y="5577934"/>
            <a:ext cx="335297" cy="274335"/>
          </a:xfrm>
          <a:prstGeom prst="rect">
            <a:avLst/>
          </a:prstGeom>
        </p:spPr>
      </p:pic>
      <p:sp>
        <p:nvSpPr>
          <p:cNvPr id="69" name="矩形 68"/>
          <p:cNvSpPr/>
          <p:nvPr/>
        </p:nvSpPr>
        <p:spPr bwMode="gray">
          <a:xfrm>
            <a:off x="2520776" y="4939024"/>
            <a:ext cx="506870" cy="276999"/>
          </a:xfrm>
          <a:prstGeom prst="rect">
            <a:avLst/>
          </a:prstGeom>
        </p:spPr>
        <p:txBody>
          <a:bodyPr wrap="none">
            <a:sp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3171649" y="5061420"/>
            <a:ext cx="1047082" cy="276999"/>
          </a:xfrm>
          <a:prstGeom prst="rect">
            <a:avLst/>
          </a:prstGeom>
        </p:spPr>
        <p:txBody>
          <a:bodyPr wrap="none">
            <a:spAutoFit/>
          </a:bodyPr>
          <a:lstStyle/>
          <a:p>
            <a:pP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3506565" y="5806826"/>
            <a:ext cx="1047082" cy="276999"/>
          </a:xfrm>
          <a:prstGeom prst="rect">
            <a:avLst/>
          </a:prstGeom>
        </p:spPr>
        <p:txBody>
          <a:bodyPr wrap="none">
            <a:spAutoFit/>
          </a:bodyPr>
          <a:lstStyle/>
          <a:p>
            <a:pP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4765877" y="5081516"/>
            <a:ext cx="639919" cy="276999"/>
          </a:xfrm>
          <a:prstGeom prst="rect">
            <a:avLst/>
          </a:prstGeom>
        </p:spPr>
        <p:txBody>
          <a:bodyPr wrap="none">
            <a:spAutoFit/>
          </a:bodyPr>
          <a:lstStyle/>
          <a:p>
            <a:pP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102143" y="5806826"/>
            <a:ext cx="639919" cy="276999"/>
          </a:xfrm>
          <a:prstGeom prst="rect">
            <a:avLst/>
          </a:prstGeom>
        </p:spPr>
        <p:txBody>
          <a:bodyPr wrap="none">
            <a:spAutoFit/>
          </a:bodyPr>
          <a:lstStyle/>
          <a:p>
            <a:pP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5"/>
          <a:stretch>
            <a:fillRect/>
          </a:stretch>
        </p:blipFill>
        <p:spPr bwMode="gray">
          <a:xfrm>
            <a:off x="2453042" y="3710298"/>
            <a:ext cx="343433" cy="280992"/>
          </a:xfrm>
          <a:prstGeom prst="rect">
            <a:avLst/>
          </a:prstGeom>
        </p:spPr>
      </p:pic>
      <p:cxnSp>
        <p:nvCxnSpPr>
          <p:cNvPr id="77" name="直接连接符 76"/>
          <p:cNvCxnSpPr>
            <a:endCxn id="105" idx="1"/>
          </p:cNvCxnSpPr>
          <p:nvPr/>
        </p:nvCxnSpPr>
        <p:spPr bwMode="gray">
          <a:xfrm flipV="1">
            <a:off x="2796475" y="3407914"/>
            <a:ext cx="1618802" cy="399234"/>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6" idx="3"/>
            <a:endCxn id="104" idx="1"/>
          </p:cNvCxnSpPr>
          <p:nvPr/>
        </p:nvCxnSpPr>
        <p:spPr bwMode="gray">
          <a:xfrm>
            <a:off x="2796475" y="3850794"/>
            <a:ext cx="1962235" cy="352588"/>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2324115" y="4003238"/>
            <a:ext cx="651140" cy="276999"/>
          </a:xfrm>
          <a:prstGeom prst="rect">
            <a:avLst/>
          </a:prstGeom>
        </p:spPr>
        <p:txBody>
          <a:bodyPr wrap="none">
            <a:spAutoFit/>
          </a:bodyPr>
          <a:lstStyle/>
          <a:p>
            <a:pP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rot="20786260">
            <a:off x="3170875" y="3356889"/>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rot="629115">
            <a:off x="3330714" y="4011620"/>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1061242" y="3810143"/>
            <a:ext cx="1050459" cy="371099"/>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External networks</a:t>
            </a:r>
            <a:endParaRPr lang="en-US" sz="1200" dirty="0">
              <a:solidFill>
                <a:schemeClr val="bg1"/>
              </a:solidFill>
              <a:latin typeface="Huawei Sans" panose="020C0503030203020204" pitchFamily="34" charset="0"/>
            </a:endParaRPr>
          </a:p>
        </p:txBody>
      </p:sp>
      <p:sp>
        <p:nvSpPr>
          <p:cNvPr id="90" name="圆角矩形 89"/>
          <p:cNvSpPr/>
          <p:nvPr/>
        </p:nvSpPr>
        <p:spPr bwMode="gray">
          <a:xfrm>
            <a:off x="858757" y="3152678"/>
            <a:ext cx="1050459" cy="549931"/>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service resources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stCxn id="90" idx="3"/>
            <a:endCxn id="76" idx="1"/>
          </p:cNvCxnSpPr>
          <p:nvPr/>
        </p:nvCxnSpPr>
        <p:spPr bwMode="gray">
          <a:xfrm>
            <a:off x="1909216" y="3427644"/>
            <a:ext cx="543826" cy="42315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9" idx="3"/>
            <a:endCxn id="76" idx="1"/>
          </p:cNvCxnSpPr>
          <p:nvPr/>
        </p:nvCxnSpPr>
        <p:spPr bwMode="gray">
          <a:xfrm flipV="1">
            <a:off x="2111701" y="3850794"/>
            <a:ext cx="341341" cy="144899"/>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pic>
        <p:nvPicPr>
          <p:cNvPr id="104" name="图片 76" descr="接入交换机.png"/>
          <p:cNvPicPr>
            <a:picLocks noChangeAspect="1"/>
          </p:cNvPicPr>
          <p:nvPr/>
        </p:nvPicPr>
        <p:blipFill>
          <a:blip r:embed="rId4"/>
          <a:stretch>
            <a:fillRect/>
          </a:stretch>
        </p:blipFill>
        <p:spPr bwMode="gray">
          <a:xfrm>
            <a:off x="4758710" y="4062886"/>
            <a:ext cx="343433" cy="280992"/>
          </a:xfrm>
          <a:prstGeom prst="rect">
            <a:avLst/>
          </a:prstGeom>
        </p:spPr>
      </p:pic>
      <p:pic>
        <p:nvPicPr>
          <p:cNvPr id="105" name="图片 104" descr="接入交换机.png"/>
          <p:cNvPicPr>
            <a:picLocks noChangeAspect="1"/>
          </p:cNvPicPr>
          <p:nvPr/>
        </p:nvPicPr>
        <p:blipFill>
          <a:blip r:embed="rId4"/>
          <a:stretch>
            <a:fillRect/>
          </a:stretch>
        </p:blipFill>
        <p:spPr bwMode="gray">
          <a:xfrm>
            <a:off x="4415277" y="3267418"/>
            <a:ext cx="343433" cy="280992"/>
          </a:xfrm>
          <a:prstGeom prst="rect">
            <a:avLst/>
          </a:prstGeom>
        </p:spPr>
      </p:pic>
      <p:sp>
        <p:nvSpPr>
          <p:cNvPr id="106" name="矩形 105"/>
          <p:cNvSpPr/>
          <p:nvPr/>
        </p:nvSpPr>
        <p:spPr bwMode="gray">
          <a:xfrm>
            <a:off x="4341706" y="3559791"/>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4643639" y="3807148"/>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5052300" y="3311134"/>
            <a:ext cx="1050459" cy="252000"/>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Wired access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5414221" y="3995693"/>
            <a:ext cx="1050459" cy="362769"/>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Wireless access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a:off x="4751397" y="3407430"/>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a:off x="5102524" y="4215644"/>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4" name="梯形 113"/>
          <p:cNvSpPr/>
          <p:nvPr/>
        </p:nvSpPr>
        <p:spPr bwMode="gray">
          <a:xfrm>
            <a:off x="493914" y="1335088"/>
            <a:ext cx="6050762" cy="163492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梯形 114"/>
          <p:cNvSpPr/>
          <p:nvPr/>
        </p:nvSpPr>
        <p:spPr bwMode="gray">
          <a:xfrm>
            <a:off x="767590" y="1362910"/>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604887" y="2622602"/>
            <a:ext cx="2708227" cy="305105"/>
          </a:xfrm>
          <a:prstGeom prst="rect">
            <a:avLst/>
          </a:prstGeom>
        </p:spPr>
        <p:txBody>
          <a:bodyPr wrap="square">
            <a:noAutofit/>
          </a:bodyPr>
          <a:lstStyle/>
          <a:p>
            <a:pPr fontAlgn="ctr"/>
            <a:r>
              <a:rPr lang="en-US" sz="1200" dirty="0" smtClean="0">
                <a:solidFill>
                  <a:schemeClr val="bg1">
                    <a:lumMod val="50000"/>
                  </a:schemeClr>
                </a:solidFill>
                <a:latin typeface="Huawei Sans" panose="020C0503030203020204" pitchFamily="34" charset="0"/>
              </a:rPr>
              <a:t>Overlay (virtual network layer)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p:cNvGrpSpPr/>
          <p:nvPr/>
        </p:nvGrpSpPr>
        <p:grpSpPr bwMode="gray">
          <a:xfrm>
            <a:off x="1203482" y="1518179"/>
            <a:ext cx="556773" cy="629606"/>
            <a:chOff x="7493567" y="5008689"/>
            <a:chExt cx="1283264" cy="956570"/>
          </a:xfrm>
        </p:grpSpPr>
        <p:cxnSp>
          <p:nvCxnSpPr>
            <p:cNvPr id="118" name="直接连接符 117"/>
            <p:cNvCxnSpPr/>
            <p:nvPr/>
          </p:nvCxnSpPr>
          <p:spPr bwMode="gray">
            <a:xfrm flipH="1" flipV="1">
              <a:off x="7493567" y="5598789"/>
              <a:ext cx="1283264" cy="36647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H="1">
              <a:off x="7588319" y="5008689"/>
              <a:ext cx="847863" cy="456494"/>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120" name="直接连接符 119"/>
          <p:cNvCxnSpPr>
            <a:stCxn id="123" idx="3"/>
            <a:endCxn id="124" idx="1"/>
          </p:cNvCxnSpPr>
          <p:nvPr/>
        </p:nvCxnSpPr>
        <p:spPr bwMode="gray">
          <a:xfrm>
            <a:off x="1854171" y="2164728"/>
            <a:ext cx="24181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22" idx="3"/>
            <a:endCxn id="125" idx="1"/>
          </p:cNvCxnSpPr>
          <p:nvPr/>
        </p:nvCxnSpPr>
        <p:spPr bwMode="gray">
          <a:xfrm>
            <a:off x="1674777" y="1559248"/>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22" name="图片 87" descr="汇聚交换机.png"/>
          <p:cNvPicPr>
            <a:picLocks noChangeAspect="1"/>
          </p:cNvPicPr>
          <p:nvPr/>
        </p:nvPicPr>
        <p:blipFill>
          <a:blip r:embed="rId3"/>
          <a:stretch>
            <a:fillRect/>
          </a:stretch>
        </p:blipFill>
        <p:spPr bwMode="gray">
          <a:xfrm>
            <a:off x="1440208" y="1463287"/>
            <a:ext cx="234569" cy="191922"/>
          </a:xfrm>
          <a:prstGeom prst="rect">
            <a:avLst/>
          </a:prstGeom>
        </p:spPr>
      </p:pic>
      <p:pic>
        <p:nvPicPr>
          <p:cNvPr id="123" name="图片 87" descr="汇聚交换机.png"/>
          <p:cNvPicPr>
            <a:picLocks noChangeAspect="1"/>
          </p:cNvPicPr>
          <p:nvPr/>
        </p:nvPicPr>
        <p:blipFill>
          <a:blip r:embed="rId3"/>
          <a:stretch>
            <a:fillRect/>
          </a:stretch>
        </p:blipFill>
        <p:spPr bwMode="gray">
          <a:xfrm>
            <a:off x="1619602" y="2068767"/>
            <a:ext cx="234569" cy="191922"/>
          </a:xfrm>
          <a:prstGeom prst="rect">
            <a:avLst/>
          </a:prstGeom>
        </p:spPr>
      </p:pic>
      <p:pic>
        <p:nvPicPr>
          <p:cNvPr id="124" name="图片 76" descr="接入交换机.png"/>
          <p:cNvPicPr>
            <a:picLocks noChangeAspect="1"/>
          </p:cNvPicPr>
          <p:nvPr/>
        </p:nvPicPr>
        <p:blipFill>
          <a:blip r:embed="rId4"/>
          <a:stretch>
            <a:fillRect/>
          </a:stretch>
        </p:blipFill>
        <p:spPr bwMode="gray">
          <a:xfrm>
            <a:off x="2095981" y="2068767"/>
            <a:ext cx="234569" cy="191922"/>
          </a:xfrm>
          <a:prstGeom prst="rect">
            <a:avLst/>
          </a:prstGeom>
        </p:spPr>
      </p:pic>
      <p:pic>
        <p:nvPicPr>
          <p:cNvPr id="125" name="图片 124" descr="接入交换机.png"/>
          <p:cNvPicPr>
            <a:picLocks noChangeAspect="1"/>
          </p:cNvPicPr>
          <p:nvPr/>
        </p:nvPicPr>
        <p:blipFill>
          <a:blip r:embed="rId4"/>
          <a:stretch>
            <a:fillRect/>
          </a:stretch>
        </p:blipFill>
        <p:spPr bwMode="gray">
          <a:xfrm>
            <a:off x="1917681" y="1463287"/>
            <a:ext cx="234569" cy="191922"/>
          </a:xfrm>
          <a:prstGeom prst="rect">
            <a:avLst/>
          </a:prstGeom>
        </p:spPr>
      </p:pic>
      <p:pic>
        <p:nvPicPr>
          <p:cNvPr id="126" name="图片 86" descr="核心交换机.png"/>
          <p:cNvPicPr>
            <a:picLocks noChangeAspect="1"/>
          </p:cNvPicPr>
          <p:nvPr/>
        </p:nvPicPr>
        <p:blipFill>
          <a:blip r:embed="rId5"/>
          <a:stretch>
            <a:fillRect/>
          </a:stretch>
        </p:blipFill>
        <p:spPr bwMode="gray">
          <a:xfrm>
            <a:off x="1057279" y="1780437"/>
            <a:ext cx="234569" cy="191922"/>
          </a:xfrm>
          <a:prstGeom prst="rect">
            <a:avLst/>
          </a:prstGeom>
        </p:spPr>
      </p:pic>
      <p:sp>
        <p:nvSpPr>
          <p:cNvPr id="127" name="矩形 126"/>
          <p:cNvSpPr/>
          <p:nvPr/>
        </p:nvSpPr>
        <p:spPr bwMode="gray">
          <a:xfrm>
            <a:off x="790659" y="2291604"/>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Virtual network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梯形 127"/>
          <p:cNvSpPr/>
          <p:nvPr/>
        </p:nvSpPr>
        <p:spPr bwMode="gray">
          <a:xfrm>
            <a:off x="2640497" y="1362910"/>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9" name="直接连接符 128"/>
          <p:cNvCxnSpPr/>
          <p:nvPr/>
        </p:nvCxnSpPr>
        <p:spPr bwMode="gray">
          <a:xfrm flipH="1">
            <a:off x="3117495" y="1518175"/>
            <a:ext cx="367864" cy="30046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1" idx="3"/>
            <a:endCxn id="132" idx="1"/>
          </p:cNvCxnSpPr>
          <p:nvPr/>
        </p:nvCxnSpPr>
        <p:spPr bwMode="gray">
          <a:xfrm>
            <a:off x="3547684" y="1559248"/>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31" name="图片 87" descr="汇聚交换机.png"/>
          <p:cNvPicPr>
            <a:picLocks noChangeAspect="1"/>
          </p:cNvPicPr>
          <p:nvPr/>
        </p:nvPicPr>
        <p:blipFill>
          <a:blip r:embed="rId3"/>
          <a:stretch>
            <a:fillRect/>
          </a:stretch>
        </p:blipFill>
        <p:spPr bwMode="gray">
          <a:xfrm>
            <a:off x="3313115" y="1463287"/>
            <a:ext cx="234569" cy="191922"/>
          </a:xfrm>
          <a:prstGeom prst="rect">
            <a:avLst/>
          </a:prstGeom>
        </p:spPr>
      </p:pic>
      <p:pic>
        <p:nvPicPr>
          <p:cNvPr id="132" name="图片 131" descr="接入交换机.png"/>
          <p:cNvPicPr>
            <a:picLocks noChangeAspect="1"/>
          </p:cNvPicPr>
          <p:nvPr/>
        </p:nvPicPr>
        <p:blipFill>
          <a:blip r:embed="rId4"/>
          <a:stretch>
            <a:fillRect/>
          </a:stretch>
        </p:blipFill>
        <p:spPr bwMode="gray">
          <a:xfrm>
            <a:off x="3790588" y="1463287"/>
            <a:ext cx="234569" cy="191922"/>
          </a:xfrm>
          <a:prstGeom prst="rect">
            <a:avLst/>
          </a:prstGeom>
        </p:spPr>
      </p:pic>
      <p:pic>
        <p:nvPicPr>
          <p:cNvPr id="133" name="图片 86" descr="核心交换机.png"/>
          <p:cNvPicPr>
            <a:picLocks noChangeAspect="1"/>
          </p:cNvPicPr>
          <p:nvPr/>
        </p:nvPicPr>
        <p:blipFill>
          <a:blip r:embed="rId5"/>
          <a:stretch>
            <a:fillRect/>
          </a:stretch>
        </p:blipFill>
        <p:spPr bwMode="gray">
          <a:xfrm>
            <a:off x="2930186" y="1780437"/>
            <a:ext cx="234569" cy="191922"/>
          </a:xfrm>
          <a:prstGeom prst="rect">
            <a:avLst/>
          </a:prstGeom>
        </p:spPr>
      </p:pic>
      <p:sp>
        <p:nvSpPr>
          <p:cNvPr id="134" name="矩形 133"/>
          <p:cNvSpPr/>
          <p:nvPr/>
        </p:nvSpPr>
        <p:spPr bwMode="gray">
          <a:xfrm>
            <a:off x="2663566" y="2291604"/>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Virtual network N</a:t>
            </a:r>
            <a:endParaRPr lang="en-US" sz="1200" dirty="0">
              <a:latin typeface="Huawei Sans" panose="020C0503030203020204" pitchFamily="34" charset="0"/>
            </a:endParaRPr>
          </a:p>
        </p:txBody>
      </p:sp>
      <p:sp>
        <p:nvSpPr>
          <p:cNvPr id="135" name="梯形 134"/>
          <p:cNvSpPr/>
          <p:nvPr/>
        </p:nvSpPr>
        <p:spPr bwMode="gray">
          <a:xfrm>
            <a:off x="4527416" y="1362910"/>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p:cNvSpPr/>
          <p:nvPr/>
        </p:nvSpPr>
        <p:spPr bwMode="gray">
          <a:xfrm>
            <a:off x="1334556" y="1700842"/>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矩形 142"/>
          <p:cNvSpPr/>
          <p:nvPr/>
        </p:nvSpPr>
        <p:spPr bwMode="gray">
          <a:xfrm>
            <a:off x="3213972" y="1700842"/>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Group 3"/>
          <p:cNvGrpSpPr/>
          <p:nvPr/>
        </p:nvGrpSpPr>
        <p:grpSpPr bwMode="gray">
          <a:xfrm>
            <a:off x="2456335" y="1948947"/>
            <a:ext cx="261965" cy="61979"/>
            <a:chOff x="559282" y="6488261"/>
            <a:chExt cx="261965" cy="61979"/>
          </a:xfrm>
          <a:solidFill>
            <a:schemeClr val="bg1">
              <a:lumMod val="50000"/>
            </a:schemeClr>
          </a:solidFill>
        </p:grpSpPr>
        <p:sp>
          <p:nvSpPr>
            <p:cNvPr id="14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4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4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grpSp>
      <p:sp>
        <p:nvSpPr>
          <p:cNvPr id="150" name="圆角矩形 149"/>
          <p:cNvSpPr/>
          <p:nvPr/>
        </p:nvSpPr>
        <p:spPr bwMode="gray">
          <a:xfrm>
            <a:off x="4676180" y="1136048"/>
            <a:ext cx="717477" cy="371206"/>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egress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圆角矩形 150"/>
          <p:cNvSpPr/>
          <p:nvPr/>
        </p:nvSpPr>
        <p:spPr bwMode="gray">
          <a:xfrm>
            <a:off x="4936115" y="1698423"/>
            <a:ext cx="1008000" cy="218361"/>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IP/VLAN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圆角矩形 151"/>
          <p:cNvSpPr/>
          <p:nvPr/>
        </p:nvSpPr>
        <p:spPr bwMode="gray">
          <a:xfrm>
            <a:off x="4936115" y="2072079"/>
            <a:ext cx="1008000" cy="218361"/>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Access point</a:t>
            </a:r>
            <a:endParaRPr lang="en-US" sz="1200" dirty="0">
              <a:solidFill>
                <a:schemeClr val="bg1"/>
              </a:solidFill>
              <a:latin typeface="Huawei Sans" panose="020C0503030203020204" pitchFamily="34" charset="0"/>
            </a:endParaRPr>
          </a:p>
        </p:txBody>
      </p:sp>
      <p:sp>
        <p:nvSpPr>
          <p:cNvPr id="153" name="圆角矩形 152"/>
          <p:cNvSpPr/>
          <p:nvPr/>
        </p:nvSpPr>
        <p:spPr bwMode="gray">
          <a:xfrm>
            <a:off x="5495494" y="1136048"/>
            <a:ext cx="717477" cy="371206"/>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services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5" name="直接连接符 154"/>
          <p:cNvCxnSpPr>
            <a:stCxn id="150" idx="2"/>
            <a:endCxn id="151" idx="0"/>
          </p:cNvCxnSpPr>
          <p:nvPr/>
        </p:nvCxnSpPr>
        <p:spPr bwMode="gray">
          <a:xfrm>
            <a:off x="5034919" y="1507254"/>
            <a:ext cx="405196" cy="191169"/>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53" idx="2"/>
            <a:endCxn id="151" idx="0"/>
          </p:cNvCxnSpPr>
          <p:nvPr/>
        </p:nvCxnSpPr>
        <p:spPr bwMode="gray">
          <a:xfrm flipH="1">
            <a:off x="5440115" y="1507254"/>
            <a:ext cx="414118" cy="191169"/>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1" idx="2"/>
            <a:endCxn id="152" idx="0"/>
          </p:cNvCxnSpPr>
          <p:nvPr/>
        </p:nvCxnSpPr>
        <p:spPr bwMode="gray">
          <a:xfrm>
            <a:off x="5440115" y="1916784"/>
            <a:ext cx="0" cy="155295"/>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sp>
        <p:nvSpPr>
          <p:cNvPr id="162" name="矩形 161"/>
          <p:cNvSpPr/>
          <p:nvPr/>
        </p:nvSpPr>
        <p:spPr bwMode="gray">
          <a:xfrm>
            <a:off x="4669210" y="2305614"/>
            <a:ext cx="1531189" cy="276999"/>
          </a:xfrm>
          <a:prstGeom prst="rect">
            <a:avLst/>
          </a:prstGeom>
        </p:spPr>
        <p:txBody>
          <a:bodyPr wrap="none">
            <a:spAutoFit/>
          </a:bodyPr>
          <a:lstStyle/>
          <a:p>
            <a:pPr algn="ctr" fontAlgn="ctr"/>
            <a:r>
              <a:rPr lang="en-US" sz="1200" dirty="0" smtClean="0">
                <a:latin typeface="Huawei Sans" panose="020C0503030203020204" pitchFamily="34" charset="0"/>
              </a:rPr>
              <a:t>Fabric instantiation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4080261" y="5183237"/>
            <a:ext cx="619080" cy="307777"/>
          </a:xfrm>
          <a:prstGeom prst="rect">
            <a:avLst/>
          </a:prstGeom>
        </p:spPr>
        <p:txBody>
          <a:bodyPr wrap="square">
            <a:noAutofit/>
          </a:bodyPr>
          <a:lstStyle/>
          <a:p>
            <a:pPr fontAlgn="ctr"/>
            <a:r>
              <a:rPr lang="en-US" sz="1200" dirty="0" smtClean="0">
                <a:solidFill>
                  <a:schemeClr val="bg1">
                    <a:lumMod val="50000"/>
                  </a:schemeClr>
                </a:solidFill>
                <a:latin typeface="Huawei Sans" panose="020C0503030203020204" pitchFamily="34" charset="0"/>
              </a:rPr>
              <a:t>OSPF</a:t>
            </a:r>
            <a:endParaRPr lang="en-US" sz="1200" dirty="0">
              <a:solidFill>
                <a:schemeClr val="bg1">
                  <a:lumMod val="50000"/>
                </a:schemeClr>
              </a:solidFill>
              <a:latin typeface="Huawei Sans" panose="020C0503030203020204" pitchFamily="34" charset="0"/>
            </a:endParaRPr>
          </a:p>
        </p:txBody>
      </p:sp>
      <p:sp>
        <p:nvSpPr>
          <p:cNvPr id="84" name="文本框 83"/>
          <p:cNvSpPr txBox="1"/>
          <p:nvPr/>
        </p:nvSpPr>
        <p:spPr bwMode="gray">
          <a:xfrm>
            <a:off x="3313114" y="3650359"/>
            <a:ext cx="1033430" cy="278383"/>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VXLAN </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5135216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bwMode="gray">
          <a:xfrm>
            <a:off x="5152845" y="2543884"/>
            <a:ext cx="6459355" cy="3653723"/>
          </a:xfrm>
          <a:prstGeom prst="rect">
            <a:avLst/>
          </a:prstGeom>
          <a:ln w="12700">
            <a:solidFill>
              <a:schemeClr val="bg1">
                <a:lumMod val="85000"/>
              </a:schemeClr>
            </a:solidFill>
          </a:ln>
        </p:spPr>
      </p:pic>
      <p:pic>
        <p:nvPicPr>
          <p:cNvPr id="5" name="图片 4"/>
          <p:cNvPicPr>
            <a:picLocks noChangeAspect="1"/>
          </p:cNvPicPr>
          <p:nvPr/>
        </p:nvPicPr>
        <p:blipFill>
          <a:blip r:embed="rId4"/>
          <a:stretch>
            <a:fillRect/>
          </a:stretch>
        </p:blipFill>
        <p:spPr bwMode="gray">
          <a:xfrm>
            <a:off x="511674" y="2543884"/>
            <a:ext cx="4502578" cy="2038132"/>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Wireless Service Configuration on the Controller (1)</a:t>
            </a:r>
            <a:endParaRPr lang="en-US" altLang="zh-CN" dirty="0"/>
          </a:p>
        </p:txBody>
      </p:sp>
      <p:sp>
        <p:nvSpPr>
          <p:cNvPr id="3" name="文本占位符 2"/>
          <p:cNvSpPr>
            <a:spLocks noGrp="1"/>
          </p:cNvSpPr>
          <p:nvPr>
            <p:ph type="body" sz="quarter" idx="10"/>
          </p:nvPr>
        </p:nvSpPr>
        <p:spPr bwMode="gray">
          <a:xfrm>
            <a:off x="455612" y="1052514"/>
            <a:ext cx="11293476" cy="888253"/>
          </a:xfrm>
        </p:spPr>
        <p:txBody>
          <a:bodyPr/>
          <a:lstStyle/>
          <a:p>
            <a:r>
              <a:rPr lang="en-US" sz="1800" dirty="0" smtClean="0"/>
              <a:t>Choose </a:t>
            </a:r>
            <a:r>
              <a:rPr lang="en-US" sz="1800" b="1" dirty="0" smtClean="0"/>
              <a:t>Provision &gt; Site Configuration</a:t>
            </a:r>
            <a:r>
              <a:rPr lang="en-US" sz="1800" dirty="0" smtClean="0"/>
              <a:t>, select the </a:t>
            </a:r>
            <a:r>
              <a:rPr lang="en-US" sz="1800" b="1" dirty="0" smtClean="0"/>
              <a:t>Wireless Authentication </a:t>
            </a:r>
            <a:r>
              <a:rPr lang="en-US" sz="1800" dirty="0" smtClean="0"/>
              <a:t>function of the switch, and configure wireless authentication.</a:t>
            </a:r>
            <a:endParaRPr lang="en-US" altLang="zh-CN" sz="1800" dirty="0"/>
          </a:p>
        </p:txBody>
      </p:sp>
      <p:sp>
        <p:nvSpPr>
          <p:cNvPr id="20" name="TextBox 179"/>
          <p:cNvSpPr txBox="1"/>
          <p:nvPr/>
        </p:nvSpPr>
        <p:spPr bwMode="gray">
          <a:xfrm>
            <a:off x="2908427" y="4582016"/>
            <a:ext cx="2076450" cy="796452"/>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1. Set the wireless authentication name and SSID name, and select the authentication mode.</a:t>
            </a:r>
            <a:endParaRPr lang="en-US" altLang="zh-CN" dirty="0">
              <a:latin typeface="Huawei Sans" panose="020C0503030203020204" pitchFamily="34" charset="0"/>
            </a:endParaRPr>
          </a:p>
        </p:txBody>
      </p:sp>
      <p:sp>
        <p:nvSpPr>
          <p:cNvPr id="21" name="TextBox 179"/>
          <p:cNvSpPr txBox="1"/>
          <p:nvPr/>
        </p:nvSpPr>
        <p:spPr bwMode="gray">
          <a:xfrm>
            <a:off x="9272635" y="1940766"/>
            <a:ext cx="2076450" cy="687833"/>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2. Set the page push mode, and select the Portal and RADIUS servers.</a:t>
            </a:r>
            <a:endParaRPr lang="en-US" altLang="zh-CN" dirty="0">
              <a:latin typeface="Huawei Sans" panose="020C0503030203020204" pitchFamily="34" charset="0"/>
            </a:endParaRPr>
          </a:p>
        </p:txBody>
      </p:sp>
      <p:sp>
        <p:nvSpPr>
          <p:cNvPr id="15" name="五边形 14"/>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6" name="燕尾形 15"/>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345264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stretch>
            <a:fillRect/>
          </a:stretch>
        </p:blipFill>
        <p:spPr bwMode="gray">
          <a:xfrm>
            <a:off x="495547" y="1581430"/>
            <a:ext cx="11195007" cy="3893915"/>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Wireless Service Configuration on the Controller (2)</a:t>
            </a:r>
            <a:endParaRPr lang="en-US" altLang="zh-CN" dirty="0"/>
          </a:p>
        </p:txBody>
      </p:sp>
      <p:sp>
        <p:nvSpPr>
          <p:cNvPr id="20" name="TextBox 179"/>
          <p:cNvSpPr txBox="1"/>
          <p:nvPr/>
        </p:nvSpPr>
        <p:spPr bwMode="gray">
          <a:xfrm>
            <a:off x="8864083" y="1372160"/>
            <a:ext cx="2587184" cy="298020"/>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3. Select an authentication policy.</a:t>
            </a:r>
            <a:endParaRPr lang="en-US" altLang="zh-CN" dirty="0">
              <a:latin typeface="Huawei Sans" panose="020C0503030203020204" pitchFamily="34" charset="0"/>
            </a:endParaRPr>
          </a:p>
        </p:txBody>
      </p:sp>
      <p:sp>
        <p:nvSpPr>
          <p:cNvPr id="12" name="五边形 11"/>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21" name="燕尾形 20"/>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0254358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bwMode="gray">
          <a:xfrm>
            <a:off x="866775" y="4814736"/>
            <a:ext cx="10458450" cy="1219339"/>
          </a:xfrm>
          <a:prstGeom prst="rect">
            <a:avLst/>
          </a:prstGeom>
          <a:ln w="12700">
            <a:solidFill>
              <a:schemeClr val="bg1">
                <a:lumMod val="85000"/>
              </a:schemeClr>
            </a:solidFill>
          </a:ln>
        </p:spPr>
      </p:pic>
      <p:pic>
        <p:nvPicPr>
          <p:cNvPr id="3" name="图片 2"/>
          <p:cNvPicPr>
            <a:picLocks noChangeAspect="1"/>
          </p:cNvPicPr>
          <p:nvPr/>
        </p:nvPicPr>
        <p:blipFill>
          <a:blip r:embed="rId4"/>
          <a:stretch>
            <a:fillRect/>
          </a:stretch>
        </p:blipFill>
        <p:spPr bwMode="gray">
          <a:xfrm>
            <a:off x="866775" y="1274698"/>
            <a:ext cx="10458450" cy="3114675"/>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Wireless Service Configuration on the Controller (3)</a:t>
            </a:r>
            <a:endParaRPr lang="en-US" altLang="zh-CN" dirty="0"/>
          </a:p>
        </p:txBody>
      </p:sp>
      <p:sp>
        <p:nvSpPr>
          <p:cNvPr id="19" name="TextBox 179"/>
          <p:cNvSpPr txBox="1"/>
          <p:nvPr/>
        </p:nvSpPr>
        <p:spPr bwMode="gray">
          <a:xfrm>
            <a:off x="9296401" y="1106304"/>
            <a:ext cx="1925572" cy="420616"/>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4. Select a security authentication policy.</a:t>
            </a:r>
            <a:endParaRPr lang="en-US" altLang="zh-CN" dirty="0">
              <a:latin typeface="Huawei Sans" panose="020C0503030203020204" pitchFamily="34" charset="0"/>
            </a:endParaRPr>
          </a:p>
        </p:txBody>
      </p:sp>
      <p:sp>
        <p:nvSpPr>
          <p:cNvPr id="22" name="TextBox 179"/>
          <p:cNvSpPr txBox="1"/>
          <p:nvPr/>
        </p:nvSpPr>
        <p:spPr bwMode="gray">
          <a:xfrm>
            <a:off x="9296401" y="4481120"/>
            <a:ext cx="1925572" cy="420616"/>
          </a:xfrm>
          <a:prstGeom prst="roundRect">
            <a:avLst>
              <a:gd name="adj" fmla="val 12806"/>
            </a:avLst>
          </a:prstGeom>
          <a:solidFill>
            <a:srgbClr val="30B5C5"/>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5. Select a wireless authentication device.</a:t>
            </a:r>
            <a:endParaRPr lang="en-US" altLang="zh-CN" dirty="0">
              <a:latin typeface="Huawei Sans" panose="020C0503030203020204" pitchFamily="34" charset="0"/>
            </a:endParaRPr>
          </a:p>
        </p:txBody>
      </p:sp>
      <p:sp>
        <p:nvSpPr>
          <p:cNvPr id="14" name="五边形 13"/>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23" name="燕尾形 22"/>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8" name="燕尾形 27"/>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0594509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24383" t="15432" r="24454" b="22438"/>
          <a:stretch/>
        </p:blipFill>
        <p:spPr bwMode="gray">
          <a:xfrm>
            <a:off x="3436688" y="3265775"/>
            <a:ext cx="5314552" cy="2635315"/>
          </a:xfrm>
          <a:prstGeom prst="rect">
            <a:avLst/>
          </a:prstGeom>
          <a:ln w="12700">
            <a:solidFill>
              <a:schemeClr val="bg1">
                <a:lumMod val="85000"/>
              </a:schemeClr>
            </a:solidFill>
          </a:ln>
        </p:spPr>
      </p:pic>
      <p:pic>
        <p:nvPicPr>
          <p:cNvPr id="4" name="图片 3"/>
          <p:cNvPicPr>
            <a:picLocks noChangeAspect="1"/>
          </p:cNvPicPr>
          <p:nvPr/>
        </p:nvPicPr>
        <p:blipFill>
          <a:blip r:embed="rId4"/>
          <a:stretch>
            <a:fillRect/>
          </a:stretch>
        </p:blipFill>
        <p:spPr bwMode="gray">
          <a:xfrm>
            <a:off x="495678" y="1885936"/>
            <a:ext cx="11200644" cy="879084"/>
          </a:xfrm>
          <a:prstGeom prst="rect">
            <a:avLst/>
          </a:prstGeom>
          <a:ln w="12700">
            <a:solidFill>
              <a:schemeClr val="bg1">
                <a:lumMod val="85000"/>
              </a:schemeClr>
            </a:solidFill>
          </a:ln>
        </p:spPr>
      </p:pic>
      <p:sp>
        <p:nvSpPr>
          <p:cNvPr id="2" name="标题 1"/>
          <p:cNvSpPr>
            <a:spLocks noGrp="1"/>
          </p:cNvSpPr>
          <p:nvPr>
            <p:ph type="title"/>
          </p:nvPr>
        </p:nvSpPr>
        <p:spPr bwMode="gray"/>
        <p:txBody>
          <a:bodyPr/>
          <a:lstStyle/>
          <a:p>
            <a:r>
              <a:rPr lang="en-US" smtClean="0"/>
              <a:t>Lab: Wireless Service Delivery</a:t>
            </a:r>
            <a:endParaRPr lang="en-US" altLang="zh-CN" dirty="0"/>
          </a:p>
        </p:txBody>
      </p:sp>
      <p:sp>
        <p:nvSpPr>
          <p:cNvPr id="3" name="文本占位符 2"/>
          <p:cNvSpPr>
            <a:spLocks noGrp="1"/>
          </p:cNvSpPr>
          <p:nvPr>
            <p:ph type="body" sz="quarter" idx="10"/>
          </p:nvPr>
        </p:nvSpPr>
        <p:spPr bwMode="gray">
          <a:xfrm>
            <a:off x="455612" y="1052514"/>
            <a:ext cx="11293476" cy="795035"/>
          </a:xfrm>
        </p:spPr>
        <p:txBody>
          <a:bodyPr/>
          <a:lstStyle/>
          <a:p>
            <a:pPr algn="l"/>
            <a:r>
              <a:rPr lang="en-US" sz="1600" dirty="0" smtClean="0"/>
              <a:t>Choose </a:t>
            </a:r>
            <a:r>
              <a:rPr lang="en-US" sz="1600" b="1" dirty="0" smtClean="0"/>
              <a:t>Design</a:t>
            </a:r>
            <a:r>
              <a:rPr lang="en-US" sz="1600" dirty="0" smtClean="0"/>
              <a:t> &gt; </a:t>
            </a:r>
            <a:r>
              <a:rPr lang="en-US" sz="1600" b="1" dirty="0" smtClean="0"/>
              <a:t>Device Management</a:t>
            </a:r>
            <a:r>
              <a:rPr lang="en-US" sz="1600" dirty="0" smtClean="0"/>
              <a:t>, select the HQ site, and click the border device to access the border device management page.</a:t>
            </a:r>
            <a:endParaRPr lang="en-US" altLang="zh-CN" sz="1600" dirty="0"/>
          </a:p>
        </p:txBody>
      </p:sp>
      <p:sp>
        <p:nvSpPr>
          <p:cNvPr id="19" name="文本占位符 2"/>
          <p:cNvSpPr txBox="1">
            <a:spLocks/>
          </p:cNvSpPr>
          <p:nvPr/>
        </p:nvSpPr>
        <p:spPr bwMode="gray">
          <a:xfrm>
            <a:off x="455612" y="2790825"/>
            <a:ext cx="11293475" cy="4365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en-US" sz="1600" dirty="0" smtClean="0">
                <a:latin typeface="Huawei Sans" panose="020C0503030203020204" pitchFamily="34" charset="0"/>
              </a:rPr>
              <a:t>Click </a:t>
            </a:r>
            <a:r>
              <a:rPr lang="en-US" sz="1600" b="1" dirty="0" smtClean="0">
                <a:latin typeface="Huawei Sans" panose="020C0503030203020204" pitchFamily="34" charset="0"/>
              </a:rPr>
              <a:t>Device Configuration</a:t>
            </a:r>
            <a:r>
              <a:rPr lang="en-US" sz="1600" dirty="0" smtClean="0">
                <a:latin typeface="Huawei Sans" panose="020C0503030203020204" pitchFamily="34" charset="0"/>
              </a:rPr>
              <a:t> to access the web UI of the border device.</a:t>
            </a:r>
            <a:endParaRPr lang="en-US" altLang="zh-CN" sz="1600" dirty="0">
              <a:latin typeface="Huawei Sans" panose="020C0503030203020204" pitchFamily="34" charset="0"/>
            </a:endParaRPr>
          </a:p>
        </p:txBody>
      </p:sp>
      <p:sp>
        <p:nvSpPr>
          <p:cNvPr id="22" name="文本框 21"/>
          <p:cNvSpPr txBox="1"/>
          <p:nvPr/>
        </p:nvSpPr>
        <p:spPr bwMode="gray">
          <a:xfrm>
            <a:off x="5323931" y="5910143"/>
            <a:ext cx="6425157" cy="276999"/>
          </a:xfrm>
          <a:prstGeom prst="rect">
            <a:avLst/>
          </a:prstGeom>
          <a:noFill/>
        </p:spPr>
        <p:txBody>
          <a:bodyPr wrap="none" rtlCol="0">
            <a:spAutoFit/>
          </a:bodyPr>
          <a:lstStyle/>
          <a:p>
            <a:pPr algn="r" fontAlgn="ctr"/>
            <a:r>
              <a:rPr lang="en-US" sz="1200" dirty="0" smtClean="0">
                <a:latin typeface="Huawei Sans" panose="020C0503030203020204" pitchFamily="34" charset="0"/>
              </a:rPr>
              <a:t>The WLAN service configuration on the web UI of the border device is not provided here.</a:t>
            </a:r>
            <a:endPar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五边形 14"/>
          <p:cNvSpPr/>
          <p:nvPr/>
        </p:nvSpPr>
        <p:spPr bwMode="gray">
          <a:xfrm>
            <a:off x="4335994" y="57117"/>
            <a:ext cx="1196954"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Site Management</a:t>
            </a:r>
          </a:p>
        </p:txBody>
      </p:sp>
      <p:sp>
        <p:nvSpPr>
          <p:cNvPr id="16" name="燕尾形 15"/>
          <p:cNvSpPr/>
          <p:nvPr/>
        </p:nvSpPr>
        <p:spPr bwMode="gray">
          <a:xfrm>
            <a:off x="8570299" y="57117"/>
            <a:ext cx="11391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Logical Network</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9577272" y="57117"/>
            <a:ext cx="1296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Service Deployment</a:t>
            </a:r>
            <a:endParaRPr lang="en-US" altLang="zh-CN" sz="1200" dirty="0">
              <a:latin typeface="Huawei Sans" panose="020C0503030203020204" pitchFamily="34" charset="0"/>
              <a:sym typeface="Huawei Sans" panose="020C0503030203020204" pitchFamily="34" charset="0"/>
            </a:endParaRPr>
          </a:p>
        </p:txBody>
      </p:sp>
      <p:sp>
        <p:nvSpPr>
          <p:cNvPr id="24" name="燕尾形 23"/>
          <p:cNvSpPr/>
          <p:nvPr/>
        </p:nvSpPr>
        <p:spPr bwMode="gray">
          <a:xfrm>
            <a:off x="7636038"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Fabric Network</a:t>
            </a:r>
            <a:endParaRPr lang="en-US" altLang="zh-CN" sz="1200" dirty="0">
              <a:latin typeface="Huawei Sans" panose="020C0503030203020204" pitchFamily="34" charset="0"/>
              <a:sym typeface="Huawei Sans" panose="020C0503030203020204" pitchFamily="34" charset="0"/>
            </a:endParaRPr>
          </a:p>
        </p:txBody>
      </p:sp>
      <p:sp>
        <p:nvSpPr>
          <p:cNvPr id="25" name="燕尾形 24"/>
          <p:cNvSpPr/>
          <p:nvPr/>
        </p:nvSpPr>
        <p:spPr bwMode="gray">
          <a:xfrm>
            <a:off x="6701777" y="57117"/>
            <a:ext cx="106644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Network Planning</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gray">
          <a:xfrm>
            <a:off x="5400761" y="57117"/>
            <a:ext cx="143320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dirty="0">
                <a:latin typeface="Huawei Sans" panose="020C0503030203020204" pitchFamily="34" charset="0"/>
              </a:rPr>
              <a:t>Device Management</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10741088" y="57117"/>
            <a:ext cx="1008000"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sz="1200" b="1" dirty="0">
                <a:solidFill>
                  <a:srgbClr val="FFFFFF"/>
                </a:solidFill>
                <a:latin typeface="Huawei Sans" panose="020C0503030203020204" pitchFamily="34" charset="0"/>
              </a:rPr>
              <a:t>WLAN Service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7854119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t>(Short-answer question) What site creation methods are supported by </a:t>
            </a:r>
            <a:r>
              <a:rPr lang="en-US" altLang="zh-CN" dirty="0" err="1" smtClean="0"/>
              <a:t>iMaster</a:t>
            </a:r>
            <a:r>
              <a:rPr lang="en-US" altLang="zh-CN" dirty="0" smtClean="0"/>
              <a:t> NCE-Campus? </a:t>
            </a:r>
          </a:p>
          <a:p>
            <a:r>
              <a:rPr lang="en-US" altLang="zh-CN" dirty="0" smtClean="0"/>
              <a:t>(Multiple-answer question) Which of the following parameters can be entered in the fabric global resource pool? (     )</a:t>
            </a:r>
          </a:p>
          <a:p>
            <a:pPr lvl="1"/>
            <a:r>
              <a:rPr lang="en-US" altLang="zh-CN" dirty="0" smtClean="0"/>
              <a:t>VLAN</a:t>
            </a:r>
          </a:p>
          <a:p>
            <a:pPr lvl="1"/>
            <a:r>
              <a:rPr lang="en-US" altLang="zh-CN" dirty="0" smtClean="0"/>
              <a:t>Loopback interface IP address</a:t>
            </a:r>
          </a:p>
          <a:p>
            <a:pPr lvl="1"/>
            <a:r>
              <a:rPr lang="en-US" altLang="zh-CN" dirty="0" smtClean="0"/>
              <a:t>Bridge domain (BD)</a:t>
            </a:r>
          </a:p>
          <a:p>
            <a:pPr lvl="1"/>
            <a:r>
              <a:rPr lang="en-US" altLang="zh-CN" dirty="0" smtClean="0"/>
              <a:t>VXLAN network identifier (VNI)</a:t>
            </a:r>
            <a:endParaRPr lang="en-US" altLang="zh-CN" dirty="0"/>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dirty="0" smtClean="0"/>
              <a:t>This course introduces the process of deploying a virtualized campus network, and provides hands-on labs to help trainees understand the functions of the </a:t>
            </a:r>
            <a:r>
              <a:rPr lang="en-US" altLang="zh-CN" dirty="0" err="1" smtClean="0"/>
              <a:t>CloudCampus</a:t>
            </a:r>
            <a:r>
              <a:rPr lang="en-US" altLang="zh-CN" dirty="0" smtClean="0"/>
              <a:t> Solution and develop skills required for deploying a virtualized campus network.</a:t>
            </a:r>
          </a:p>
          <a:p>
            <a:r>
              <a:rPr lang="en-US" altLang="zh-CN" dirty="0" smtClean="0"/>
              <a:t>Upon completion of this course, you will be able to deploy the virtualized campus network solution on your own and perform network O&amp;M and management.</a:t>
            </a:r>
            <a:endParaRPr lang="en-US" altLang="zh-CN" dirty="0"/>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Review: Network Nodes on a Virtualized Campus Network</a:t>
            </a:r>
            <a:endParaRPr lang="en-US" altLang="zh-CN" dirty="0"/>
          </a:p>
        </p:txBody>
      </p:sp>
      <p:sp>
        <p:nvSpPr>
          <p:cNvPr id="13" name="文本占位符 12"/>
          <p:cNvSpPr>
            <a:spLocks noGrp="1"/>
          </p:cNvSpPr>
          <p:nvPr>
            <p:ph type="body" sz="quarter" idx="10"/>
          </p:nvPr>
        </p:nvSpPr>
        <p:spPr bwMode="gray">
          <a:xfrm>
            <a:off x="6096000" y="1069931"/>
            <a:ext cx="5653088" cy="4921547"/>
          </a:xfrm>
        </p:spPr>
        <p:txBody>
          <a:bodyPr/>
          <a:lstStyle/>
          <a:p>
            <a:r>
              <a:rPr lang="en-US" altLang="zh-CN" sz="1300" b="1" dirty="0" smtClean="0"/>
              <a:t>Egress gateway: </a:t>
            </a:r>
            <a:r>
              <a:rPr lang="en-US" altLang="zh-CN" sz="1300" dirty="0" smtClean="0"/>
              <a:t>is an egress device of the campus network, which can be an AR router or a firewall.</a:t>
            </a:r>
            <a:endParaRPr lang="en-US" altLang="zh-CN" sz="1300" dirty="0" smtClean="0">
              <a:sym typeface="Huawei Sans" panose="020C0503030203020204" pitchFamily="34" charset="0"/>
            </a:endParaRPr>
          </a:p>
          <a:p>
            <a:r>
              <a:rPr lang="en-US" altLang="zh-CN" sz="1300" b="1" dirty="0" smtClean="0"/>
              <a:t>Border node:</a:t>
            </a:r>
            <a:r>
              <a:rPr lang="en-US" altLang="zh-CN" sz="1300" dirty="0" smtClean="0"/>
              <a:t> implements communication between the fabric and external networks. It is typically a core switch.</a:t>
            </a:r>
            <a:endParaRPr lang="en-US" altLang="zh-CN" sz="1300" dirty="0" smtClean="0">
              <a:sym typeface="Huawei Sans" panose="020C0503030203020204" pitchFamily="34" charset="0"/>
            </a:endParaRPr>
          </a:p>
          <a:p>
            <a:r>
              <a:rPr lang="en-US" altLang="zh-CN" sz="1300" b="1" dirty="0" smtClean="0"/>
              <a:t>Edge node:</a:t>
            </a:r>
            <a:r>
              <a:rPr lang="en-US" altLang="zh-CN" sz="1300" dirty="0" smtClean="0"/>
              <a:t> is a fabric edge device that connects user-side devices to the fabric. Data packets from wired users are encapsulated into VXLAN packets on edge nodes.</a:t>
            </a:r>
            <a:endParaRPr lang="en-US" altLang="zh-CN" sz="1300" dirty="0" smtClean="0">
              <a:sym typeface="Huawei Sans" panose="020C0503030203020204" pitchFamily="34" charset="0"/>
            </a:endParaRPr>
          </a:p>
          <a:p>
            <a:r>
              <a:rPr lang="en-US" altLang="zh-CN" sz="1300" b="1" dirty="0" smtClean="0"/>
              <a:t>Transparent node: </a:t>
            </a:r>
            <a:r>
              <a:rPr lang="en-US" altLang="zh-CN" sz="1300" dirty="0" smtClean="0"/>
              <a:t>is a transparent device on the fabric, and does not need to support VXLAN.</a:t>
            </a:r>
            <a:endParaRPr lang="en-US" altLang="zh-CN" sz="1300" dirty="0" smtClean="0">
              <a:sym typeface="Huawei Sans" panose="020C0503030203020204" pitchFamily="34" charset="0"/>
            </a:endParaRPr>
          </a:p>
          <a:p>
            <a:r>
              <a:rPr lang="en-US" altLang="zh-CN" sz="1300" b="1" dirty="0" smtClean="0"/>
              <a:t>Access node:</a:t>
            </a:r>
            <a:r>
              <a:rPr lang="en-US" altLang="zh-CN" sz="1300" dirty="0" smtClean="0"/>
              <a:t> is typically an access switch (wired access node) or an AP (wireless access node). Wired access nodes can be combined with edge nodes, that is, VXLAN is deployed to the access layer. If wired access nodes do not need to support VXLAN, aggregation nodes can be combined with edge nodes, that is, VXLAN is deployed to the aggregation layer, and policy association is deployed on wired access nodes and VXLAN edge nodes.</a:t>
            </a:r>
            <a:endParaRPr lang="en-US" altLang="zh-CN" sz="1300" dirty="0" smtClean="0">
              <a:sym typeface="Huawei Sans" panose="020C0503030203020204" pitchFamily="34" charset="0"/>
            </a:endParaRPr>
          </a:p>
        </p:txBody>
      </p:sp>
      <p:pic>
        <p:nvPicPr>
          <p:cNvPr id="3" name="图片 87" descr="汇聚交换机.png"/>
          <p:cNvPicPr>
            <a:picLocks noChangeAspect="1"/>
          </p:cNvPicPr>
          <p:nvPr/>
        </p:nvPicPr>
        <p:blipFill>
          <a:blip r:embed="rId3"/>
          <a:stretch>
            <a:fillRect/>
          </a:stretch>
        </p:blipFill>
        <p:spPr bwMode="gray">
          <a:xfrm>
            <a:off x="2888961" y="3578358"/>
            <a:ext cx="369473" cy="302297"/>
          </a:xfrm>
          <a:prstGeom prst="rect">
            <a:avLst/>
          </a:prstGeom>
          <a:effectLst/>
        </p:spPr>
      </p:pic>
      <p:sp>
        <p:nvSpPr>
          <p:cNvPr id="4" name="任意多边形 3"/>
          <p:cNvSpPr/>
          <p:nvPr/>
        </p:nvSpPr>
        <p:spPr bwMode="gray">
          <a:xfrm>
            <a:off x="1947969" y="2657953"/>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947969" y="4928076"/>
            <a:ext cx="4092504" cy="992207"/>
          </a:xfrm>
          <a:prstGeom prst="roundRect">
            <a:avLst/>
          </a:prstGeom>
          <a:solidFill>
            <a:sysClr val="window" lastClr="FFFFFF">
              <a:lumMod val="95000"/>
            </a:sysClr>
          </a:solidFill>
          <a:ln w="12700" cap="flat" cmpd="sng" algn="ctr">
            <a:noFill/>
            <a:prstDash val="solid"/>
            <a:miter lim="800000"/>
          </a:ln>
          <a:effectLst/>
        </p:spPr>
        <p:txBody>
          <a:bodyPr wrap="square" rtlCol="0" anchor="ctr">
            <a:noAutofit/>
          </a:bodyPr>
          <a:lstStyle/>
          <a:p>
            <a:pPr algn="ctr" defTabSz="1219170" fontAlgn="ctr">
              <a:defRPr/>
            </a:pPr>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165"/>
          <p:cNvGrpSpPr/>
          <p:nvPr/>
        </p:nvGrpSpPr>
        <p:grpSpPr bwMode="gray">
          <a:xfrm rot="10800000">
            <a:off x="4600736" y="4838227"/>
            <a:ext cx="1001411" cy="575601"/>
            <a:chOff x="-1233037" y="914446"/>
            <a:chExt cx="1573823" cy="778776"/>
          </a:xfrm>
        </p:grpSpPr>
        <p:cxnSp>
          <p:nvCxnSpPr>
            <p:cNvPr id="8"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9"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10" name="Group 165"/>
          <p:cNvGrpSpPr/>
          <p:nvPr/>
        </p:nvGrpSpPr>
        <p:grpSpPr bwMode="gray">
          <a:xfrm rot="10800000">
            <a:off x="2463288" y="4838227"/>
            <a:ext cx="1001411" cy="575601"/>
            <a:chOff x="-1233037" y="914446"/>
            <a:chExt cx="1573823" cy="778776"/>
          </a:xfrm>
        </p:grpSpPr>
        <p:cxnSp>
          <p:nvCxnSpPr>
            <p:cNvPr id="11"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12"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pic>
        <p:nvPicPr>
          <p:cNvPr id="16" name="图片 87" descr="汇聚交换机.png"/>
          <p:cNvPicPr>
            <a:picLocks noChangeAspect="1"/>
          </p:cNvPicPr>
          <p:nvPr/>
        </p:nvPicPr>
        <p:blipFill>
          <a:blip r:embed="rId3"/>
          <a:stretch>
            <a:fillRect/>
          </a:stretch>
        </p:blipFill>
        <p:spPr bwMode="gray">
          <a:xfrm>
            <a:off x="2780298" y="4728778"/>
            <a:ext cx="369473" cy="302297"/>
          </a:xfrm>
          <a:prstGeom prst="rect">
            <a:avLst/>
          </a:prstGeom>
        </p:spPr>
      </p:pic>
      <p:pic>
        <p:nvPicPr>
          <p:cNvPr id="17" name="图片 76" descr="接入交换机.png"/>
          <p:cNvPicPr>
            <a:picLocks noChangeAspect="1"/>
          </p:cNvPicPr>
          <p:nvPr/>
        </p:nvPicPr>
        <p:blipFill>
          <a:blip r:embed="rId4"/>
          <a:stretch>
            <a:fillRect/>
          </a:stretch>
        </p:blipFill>
        <p:spPr bwMode="gray">
          <a:xfrm>
            <a:off x="2265434" y="5395017"/>
            <a:ext cx="369473" cy="302297"/>
          </a:xfrm>
          <a:prstGeom prst="rect">
            <a:avLst/>
          </a:prstGeom>
        </p:spPr>
      </p:pic>
      <p:pic>
        <p:nvPicPr>
          <p:cNvPr id="19" name="图片 105" descr="AP.png"/>
          <p:cNvPicPr>
            <a:picLocks noChangeAspect="1"/>
          </p:cNvPicPr>
          <p:nvPr/>
        </p:nvPicPr>
        <p:blipFill>
          <a:blip r:embed="rId5"/>
          <a:stretch>
            <a:fillRect/>
          </a:stretch>
        </p:blipFill>
        <p:spPr bwMode="gray">
          <a:xfrm>
            <a:off x="3295034" y="5394910"/>
            <a:ext cx="366860" cy="300160"/>
          </a:xfrm>
          <a:prstGeom prst="rect">
            <a:avLst/>
          </a:prstGeom>
        </p:spPr>
      </p:pic>
      <p:pic>
        <p:nvPicPr>
          <p:cNvPr id="20" name="图片 87" descr="汇聚交换机.png"/>
          <p:cNvPicPr>
            <a:picLocks noChangeAspect="1"/>
          </p:cNvPicPr>
          <p:nvPr/>
        </p:nvPicPr>
        <p:blipFill>
          <a:blip r:embed="rId3"/>
          <a:stretch>
            <a:fillRect/>
          </a:stretch>
        </p:blipFill>
        <p:spPr bwMode="gray">
          <a:xfrm>
            <a:off x="4924316" y="4728778"/>
            <a:ext cx="369473" cy="302297"/>
          </a:xfrm>
          <a:prstGeom prst="rect">
            <a:avLst/>
          </a:prstGeom>
        </p:spPr>
      </p:pic>
      <p:pic>
        <p:nvPicPr>
          <p:cNvPr id="21" name="图片 76" descr="接入交换机.png"/>
          <p:cNvPicPr>
            <a:picLocks noChangeAspect="1"/>
          </p:cNvPicPr>
          <p:nvPr/>
        </p:nvPicPr>
        <p:blipFill>
          <a:blip r:embed="rId4"/>
          <a:stretch>
            <a:fillRect/>
          </a:stretch>
        </p:blipFill>
        <p:spPr bwMode="gray">
          <a:xfrm>
            <a:off x="4409452" y="5395017"/>
            <a:ext cx="369473" cy="302297"/>
          </a:xfrm>
          <a:prstGeom prst="rect">
            <a:avLst/>
          </a:prstGeom>
        </p:spPr>
      </p:pic>
      <p:pic>
        <p:nvPicPr>
          <p:cNvPr id="22" name="图片 105" descr="AP.png"/>
          <p:cNvPicPr>
            <a:picLocks noChangeAspect="1"/>
          </p:cNvPicPr>
          <p:nvPr/>
        </p:nvPicPr>
        <p:blipFill>
          <a:blip r:embed="rId5"/>
          <a:stretch>
            <a:fillRect/>
          </a:stretch>
        </p:blipFill>
        <p:spPr bwMode="gray">
          <a:xfrm>
            <a:off x="5439051" y="5394910"/>
            <a:ext cx="366860" cy="300160"/>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786504" y="1941739"/>
            <a:ext cx="369473" cy="302297"/>
          </a:xfrm>
          <a:prstGeom prst="rect">
            <a:avLst/>
          </a:prstGeom>
          <a:noFill/>
        </p:spPr>
      </p:pic>
      <p:sp>
        <p:nvSpPr>
          <p:cNvPr id="25" name="文本框 24"/>
          <p:cNvSpPr txBox="1"/>
          <p:nvPr/>
        </p:nvSpPr>
        <p:spPr bwMode="gray">
          <a:xfrm>
            <a:off x="3210100" y="3617021"/>
            <a:ext cx="1516761" cy="584775"/>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Fabric domain (VXLAN)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p:cNvCxnSpPr/>
          <p:nvPr/>
        </p:nvCxnSpPr>
        <p:spPr bwMode="gray">
          <a:xfrm>
            <a:off x="1550750" y="2883401"/>
            <a:ext cx="227522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8" name="直接箭头连接符 27"/>
          <p:cNvCxnSpPr/>
          <p:nvPr/>
        </p:nvCxnSpPr>
        <p:spPr bwMode="gray">
          <a:xfrm>
            <a:off x="1550749" y="3736902"/>
            <a:ext cx="1320091"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9" name="直接箭头连接符 28"/>
          <p:cNvCxnSpPr/>
          <p:nvPr/>
        </p:nvCxnSpPr>
        <p:spPr bwMode="gray">
          <a:xfrm>
            <a:off x="1550750" y="4808080"/>
            <a:ext cx="1190804"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0" name="直接箭头连接符 29"/>
          <p:cNvCxnSpPr/>
          <p:nvPr/>
        </p:nvCxnSpPr>
        <p:spPr bwMode="gray">
          <a:xfrm>
            <a:off x="1550750" y="5495082"/>
            <a:ext cx="64323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1" name="直接箭头连接符 30"/>
          <p:cNvCxnSpPr/>
          <p:nvPr/>
        </p:nvCxnSpPr>
        <p:spPr bwMode="gray">
          <a:xfrm flipV="1">
            <a:off x="2972402" y="5710766"/>
            <a:ext cx="359585" cy="317164"/>
          </a:xfrm>
          <a:prstGeom prst="straightConnector1">
            <a:avLst/>
          </a:prstGeom>
          <a:noFill/>
          <a:ln w="6350" cap="flat" cmpd="sng" algn="ctr">
            <a:solidFill>
              <a:schemeClr val="bg1">
                <a:lumMod val="75000"/>
              </a:schemeClr>
            </a:solidFill>
            <a:prstDash val="solid"/>
            <a:miter lim="800000"/>
            <a:tailEnd type="triangle"/>
          </a:ln>
          <a:effectLst/>
        </p:spPr>
      </p:cxnSp>
      <p:sp>
        <p:nvSpPr>
          <p:cNvPr id="32" name="文本框 31"/>
          <p:cNvSpPr txBox="1"/>
          <p:nvPr/>
        </p:nvSpPr>
        <p:spPr bwMode="gray">
          <a:xfrm>
            <a:off x="3352477" y="4969213"/>
            <a:ext cx="1426448" cy="305105"/>
          </a:xfrm>
          <a:prstGeom prst="rect">
            <a:avLst/>
          </a:prstGeom>
          <a:noFill/>
        </p:spPr>
        <p:txBody>
          <a:bodyPr wrap="square" rtlCol="0">
            <a:noAutofit/>
          </a:bodyPr>
          <a:lstStyle/>
          <a:p>
            <a:pPr algn="ctr" fontAlgn="ctr"/>
            <a:r>
              <a:rPr lang="en-US" sz="1400" dirty="0" smtClean="0">
                <a:solidFill>
                  <a:prstClr val="white">
                    <a:lumMod val="50000"/>
                  </a:prstClr>
                </a:solidFill>
                <a:latin typeface="Huawei Sans" panose="020C0503030203020204" pitchFamily="34" charset="0"/>
              </a:rPr>
              <a:t>Access domain</a:t>
            </a:r>
            <a:endParaRPr lang="en-US" sz="1400" dirty="0">
              <a:solidFill>
                <a:prstClr val="white">
                  <a:lumMod val="50000"/>
                </a:prstClr>
              </a:solidFill>
              <a:latin typeface="Huawei Sans" panose="020C0503030203020204" pitchFamily="34" charset="0"/>
            </a:endParaRPr>
          </a:p>
        </p:txBody>
      </p:sp>
      <p:cxnSp>
        <p:nvCxnSpPr>
          <p:cNvPr id="33" name="Straight Connector 167"/>
          <p:cNvCxnSpPr>
            <a:endCxn id="24" idx="2"/>
          </p:cNvCxnSpPr>
          <p:nvPr/>
        </p:nvCxnSpPr>
        <p:spPr bwMode="gray">
          <a:xfrm flipH="1" flipV="1">
            <a:off x="3971240" y="2244037"/>
            <a:ext cx="0" cy="438921"/>
          </a:xfrm>
          <a:prstGeom prst="line">
            <a:avLst/>
          </a:prstGeom>
          <a:noFill/>
          <a:ln w="12700" cap="flat" cmpd="sng" algn="ctr">
            <a:solidFill>
              <a:schemeClr val="tx1"/>
            </a:solidFill>
            <a:prstDash val="solid"/>
            <a:miter lim="800000"/>
          </a:ln>
          <a:effectLst/>
        </p:spPr>
      </p:cxnSp>
      <p:pic>
        <p:nvPicPr>
          <p:cNvPr id="34" name="图片 86" descr="核心交换机.png"/>
          <p:cNvPicPr>
            <a:picLocks noChangeAspect="1"/>
          </p:cNvPicPr>
          <p:nvPr/>
        </p:nvPicPr>
        <p:blipFill>
          <a:blip r:embed="rId7"/>
          <a:stretch>
            <a:fillRect/>
          </a:stretch>
        </p:blipFill>
        <p:spPr bwMode="gray">
          <a:xfrm>
            <a:off x="3786504" y="2682958"/>
            <a:ext cx="369473" cy="302297"/>
          </a:xfrm>
          <a:prstGeom prst="rect">
            <a:avLst/>
          </a:prstGeom>
        </p:spPr>
      </p:pic>
      <p:pic>
        <p:nvPicPr>
          <p:cNvPr id="35" name="图片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968007" y="1363830"/>
            <a:ext cx="1792651" cy="330612"/>
          </a:xfrm>
          <a:prstGeom prst="rect">
            <a:avLst/>
          </a:prstGeom>
        </p:spPr>
      </p:pic>
      <p:sp>
        <p:nvSpPr>
          <p:cNvPr id="41" name="TextBox 177"/>
          <p:cNvSpPr txBox="1"/>
          <p:nvPr/>
        </p:nvSpPr>
        <p:spPr bwMode="gray">
          <a:xfrm>
            <a:off x="4478513" y="5974061"/>
            <a:ext cx="1588423" cy="229959"/>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VXLAN-capable nodes</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p:nvPr/>
        </p:nvCxnSpPr>
        <p:spPr bwMode="gray">
          <a:xfrm>
            <a:off x="1714500" y="6030796"/>
            <a:ext cx="1257902" cy="0"/>
          </a:xfrm>
          <a:prstGeom prst="straightConnector1">
            <a:avLst/>
          </a:prstGeom>
          <a:noFill/>
          <a:ln w="6350" cap="flat" cmpd="sng" algn="ctr">
            <a:solidFill>
              <a:schemeClr val="bg1">
                <a:lumMod val="75000"/>
              </a:schemeClr>
            </a:solidFill>
            <a:prstDash val="solid"/>
            <a:miter lim="800000"/>
            <a:tailEnd type="none"/>
          </a:ln>
          <a:effectLst/>
        </p:spPr>
      </p:cxnSp>
      <p:cxnSp>
        <p:nvCxnSpPr>
          <p:cNvPr id="43" name="直接箭头连接符 42"/>
          <p:cNvCxnSpPr/>
          <p:nvPr/>
        </p:nvCxnSpPr>
        <p:spPr bwMode="gray">
          <a:xfrm>
            <a:off x="1213254" y="5647017"/>
            <a:ext cx="501246" cy="383779"/>
          </a:xfrm>
          <a:prstGeom prst="straightConnector1">
            <a:avLst/>
          </a:prstGeom>
          <a:noFill/>
          <a:ln w="6350" cap="flat" cmpd="sng" algn="ctr">
            <a:solidFill>
              <a:schemeClr val="bg1">
                <a:lumMod val="75000"/>
              </a:schemeClr>
            </a:solidFill>
            <a:prstDash val="solid"/>
            <a:miter lim="800000"/>
            <a:tailEnd type="none"/>
          </a:ln>
          <a:effectLst/>
        </p:spPr>
      </p:cxnSp>
      <p:cxnSp>
        <p:nvCxnSpPr>
          <p:cNvPr id="44" name="直接箭头连接符 43"/>
          <p:cNvCxnSpPr/>
          <p:nvPr/>
        </p:nvCxnSpPr>
        <p:spPr bwMode="gray">
          <a:xfrm>
            <a:off x="1550749" y="2035319"/>
            <a:ext cx="2243224" cy="0"/>
          </a:xfrm>
          <a:prstGeom prst="straightConnector1">
            <a:avLst/>
          </a:prstGeom>
          <a:noFill/>
          <a:ln w="6350" cap="flat" cmpd="sng" algn="ctr">
            <a:solidFill>
              <a:schemeClr val="bg1">
                <a:lumMod val="75000"/>
              </a:schemeClr>
            </a:solidFill>
            <a:prstDash val="solid"/>
            <a:miter lim="800000"/>
            <a:tailEnd type="triangle"/>
          </a:ln>
          <a:effectLst/>
        </p:spPr>
      </p:cxnSp>
      <p:sp>
        <p:nvSpPr>
          <p:cNvPr id="37" name="TextBox 177"/>
          <p:cNvSpPr txBox="1"/>
          <p:nvPr/>
        </p:nvSpPr>
        <p:spPr bwMode="gray">
          <a:xfrm>
            <a:off x="484358" y="2753296"/>
            <a:ext cx="1117131" cy="252000"/>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Border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77"/>
          <p:cNvSpPr txBox="1"/>
          <p:nvPr/>
        </p:nvSpPr>
        <p:spPr bwMode="gray">
          <a:xfrm>
            <a:off x="484358" y="3527727"/>
            <a:ext cx="1117131" cy="400685"/>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Transparent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77"/>
          <p:cNvSpPr txBox="1"/>
          <p:nvPr/>
        </p:nvSpPr>
        <p:spPr bwMode="gray">
          <a:xfrm>
            <a:off x="484358" y="4682080"/>
            <a:ext cx="1117131" cy="252000"/>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Edge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77"/>
          <p:cNvSpPr txBox="1"/>
          <p:nvPr/>
        </p:nvSpPr>
        <p:spPr bwMode="gray">
          <a:xfrm>
            <a:off x="484358" y="5395017"/>
            <a:ext cx="1117131"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Access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77"/>
          <p:cNvSpPr txBox="1"/>
          <p:nvPr/>
        </p:nvSpPr>
        <p:spPr bwMode="gray">
          <a:xfrm>
            <a:off x="484358" y="1905214"/>
            <a:ext cx="1117131"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200" dirty="0" smtClean="0">
                <a:solidFill>
                  <a:prstClr val="black"/>
                </a:solidFill>
                <a:latin typeface="Huawei Sans" panose="020C0503030203020204" pitchFamily="34" charset="0"/>
              </a:rPr>
              <a:t>Egress gateway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688079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Lab: Requirements</a:t>
            </a:r>
            <a:endParaRPr lang="en-US" altLang="zh-CN" dirty="0"/>
          </a:p>
        </p:txBody>
      </p:sp>
      <p:sp>
        <p:nvSpPr>
          <p:cNvPr id="10" name="文本占位符 9"/>
          <p:cNvSpPr>
            <a:spLocks noGrp="1"/>
          </p:cNvSpPr>
          <p:nvPr>
            <p:ph type="body" sz="quarter" idx="10"/>
          </p:nvPr>
        </p:nvSpPr>
        <p:spPr bwMode="gray">
          <a:xfrm>
            <a:off x="5306006" y="1332410"/>
            <a:ext cx="6443081" cy="4711339"/>
          </a:xfrm>
        </p:spPr>
        <p:txBody>
          <a:bodyPr/>
          <a:lstStyle/>
          <a:p>
            <a:r>
              <a:rPr lang="en-US" altLang="zh-CN" sz="1400" dirty="0" smtClean="0"/>
              <a:t>To implement multi-service convergence on a campus network, virtual networks are deployed and configured on the campus network through </a:t>
            </a:r>
            <a:r>
              <a:rPr lang="en-US" altLang="zh-CN" sz="1400" dirty="0" err="1" smtClean="0"/>
              <a:t>iMaster</a:t>
            </a:r>
            <a:r>
              <a:rPr lang="en-US" altLang="zh-CN" sz="1400" dirty="0" smtClean="0"/>
              <a:t> NCE-Campus. This enables different virtual networks on the same physical network to be divided based on services.</a:t>
            </a:r>
          </a:p>
          <a:p>
            <a:r>
              <a:rPr lang="en-US" altLang="zh-CN" sz="1400" dirty="0" smtClean="0"/>
              <a:t>Using the VXLAN technology, virtual networks meet the following requirements:</a:t>
            </a:r>
            <a:endParaRPr lang="en-US" altLang="zh-CN" sz="1400" dirty="0" smtClean="0">
              <a:sym typeface="Huawei Sans" panose="020C0503030203020204" pitchFamily="34" charset="0"/>
            </a:endParaRPr>
          </a:p>
          <a:p>
            <a:pPr lvl="1"/>
            <a:r>
              <a:rPr lang="en-US" altLang="zh-CN" sz="1200" dirty="0" smtClean="0"/>
              <a:t>Network devices support DHCP-based plug-and-play provisioning.</a:t>
            </a:r>
            <a:endParaRPr lang="en-US" altLang="zh-CN" sz="1200" dirty="0" smtClean="0">
              <a:sym typeface="Huawei Sans" panose="020C0503030203020204" pitchFamily="34" charset="0"/>
            </a:endParaRPr>
          </a:p>
          <a:p>
            <a:pPr lvl="1"/>
            <a:r>
              <a:rPr lang="en-US" altLang="zh-CN" sz="1200" dirty="0" smtClean="0"/>
              <a:t>Multiple services on the campus network share the same physical network, but are logically isolated. Mutual access control can be implemented among these services.</a:t>
            </a:r>
            <a:endParaRPr lang="en-US" altLang="zh-CN" sz="1200" dirty="0" smtClean="0">
              <a:sym typeface="Huawei Sans" panose="020C0503030203020204" pitchFamily="34" charset="0"/>
            </a:endParaRPr>
          </a:p>
          <a:p>
            <a:pPr lvl="1"/>
            <a:r>
              <a:rPr lang="en-US" altLang="zh-CN" sz="1200" dirty="0" smtClean="0"/>
              <a:t>Service configuration is automated, and virtual network configurations are delivered by </a:t>
            </a:r>
            <a:r>
              <a:rPr lang="en-US" altLang="zh-CN" sz="1200" dirty="0" err="1" smtClean="0"/>
              <a:t>iMaster</a:t>
            </a:r>
            <a:r>
              <a:rPr lang="en-US" altLang="zh-CN" sz="1200" dirty="0" smtClean="0"/>
              <a:t> NCE-Campus, removing the need to log in to devices to manually configure them.</a:t>
            </a:r>
          </a:p>
          <a:p>
            <a:pPr lvl="1"/>
            <a:r>
              <a:rPr lang="en-US" altLang="zh-CN" sz="1200" dirty="0" smtClean="0"/>
              <a:t>Users can access virtual networks from anywhere on the campus network, implementing flexible user authentication, onboarding, and free mobility.</a:t>
            </a:r>
            <a:endParaRPr lang="en-US" altLang="zh-CN" sz="1200" dirty="0" smtClean="0">
              <a:sym typeface="Huawei Sans" panose="020C0503030203020204" pitchFamily="34" charset="0"/>
            </a:endParaRPr>
          </a:p>
          <a:p>
            <a:pPr lvl="1"/>
            <a:endParaRPr lang="zh-CN" altLang="en-US" sz="1200" dirty="0"/>
          </a:p>
        </p:txBody>
      </p:sp>
      <p:sp>
        <p:nvSpPr>
          <p:cNvPr id="56" name="圆角矩形 55"/>
          <p:cNvSpPr/>
          <p:nvPr/>
        </p:nvSpPr>
        <p:spPr bwMode="gray">
          <a:xfrm>
            <a:off x="970555" y="1559227"/>
            <a:ext cx="4309958" cy="3963506"/>
          </a:xfrm>
          <a:prstGeom prst="roundRect">
            <a:avLst>
              <a:gd name="adj" fmla="val 316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57" name="Straight Connector 166"/>
          <p:cNvCxnSpPr>
            <a:stCxn id="80" idx="2"/>
            <a:endCxn id="59" idx="0"/>
          </p:cNvCxnSpPr>
          <p:nvPr/>
        </p:nvCxnSpPr>
        <p:spPr bwMode="gray">
          <a:xfrm>
            <a:off x="1823344" y="3796402"/>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166"/>
          <p:cNvCxnSpPr>
            <a:stCxn id="81" idx="2"/>
            <a:endCxn id="60" idx="0"/>
          </p:cNvCxnSpPr>
          <p:nvPr/>
        </p:nvCxnSpPr>
        <p:spPr bwMode="gray">
          <a:xfrm>
            <a:off x="3754145" y="3796402"/>
            <a:ext cx="0" cy="4032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76" descr="接入交换机.png"/>
          <p:cNvPicPr>
            <a:picLocks noChangeAspect="1"/>
          </p:cNvPicPr>
          <p:nvPr/>
        </p:nvPicPr>
        <p:blipFill>
          <a:blip r:embed="rId3" cstate="print"/>
          <a:stretch>
            <a:fillRect/>
          </a:stretch>
        </p:blipFill>
        <p:spPr bwMode="gray">
          <a:xfrm>
            <a:off x="1600203" y="4199679"/>
            <a:ext cx="446281" cy="365139"/>
          </a:xfrm>
          <a:prstGeom prst="rect">
            <a:avLst/>
          </a:prstGeom>
        </p:spPr>
      </p:pic>
      <p:pic>
        <p:nvPicPr>
          <p:cNvPr id="60" name="图片 76" descr="接入交换机.png"/>
          <p:cNvPicPr>
            <a:picLocks noChangeAspect="1"/>
          </p:cNvPicPr>
          <p:nvPr/>
        </p:nvPicPr>
        <p:blipFill>
          <a:blip r:embed="rId3" cstate="print"/>
          <a:stretch>
            <a:fillRect/>
          </a:stretch>
        </p:blipFill>
        <p:spPr bwMode="gray">
          <a:xfrm>
            <a:off x="3531004" y="4199679"/>
            <a:ext cx="446281" cy="365139"/>
          </a:xfrm>
          <a:prstGeom prst="rect">
            <a:avLst/>
          </a:prstGeom>
        </p:spPr>
      </p:pic>
      <p:sp>
        <p:nvSpPr>
          <p:cNvPr id="61" name="文本框 60"/>
          <p:cNvSpPr txBox="1"/>
          <p:nvPr/>
        </p:nvSpPr>
        <p:spPr bwMode="gray">
          <a:xfrm>
            <a:off x="967611" y="1559227"/>
            <a:ext cx="468398"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HQ</a:t>
            </a:r>
            <a:endParaRPr lang="zh-CN" altLang="en-US" sz="1400" b="1"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2" name="图片 105" descr="AP.png"/>
          <p:cNvPicPr>
            <a:picLocks noChangeAspect="1"/>
          </p:cNvPicPr>
          <p:nvPr/>
        </p:nvPicPr>
        <p:blipFill>
          <a:blip r:embed="rId4" cstate="print"/>
          <a:stretch>
            <a:fillRect/>
          </a:stretch>
        </p:blipFill>
        <p:spPr bwMode="gray">
          <a:xfrm>
            <a:off x="4692938" y="4231364"/>
            <a:ext cx="368827" cy="301768"/>
          </a:xfrm>
          <a:prstGeom prst="rect">
            <a:avLst/>
          </a:prstGeom>
        </p:spPr>
      </p:pic>
      <p:cxnSp>
        <p:nvCxnSpPr>
          <p:cNvPr id="63" name="Straight Connector 166"/>
          <p:cNvCxnSpPr>
            <a:stCxn id="60" idx="3"/>
            <a:endCxn id="62" idx="1"/>
          </p:cNvCxnSpPr>
          <p:nvPr/>
        </p:nvCxnSpPr>
        <p:spPr bwMode="gray">
          <a:xfrm flipV="1">
            <a:off x="3977285" y="4382248"/>
            <a:ext cx="7156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579896" y="1822935"/>
            <a:ext cx="446281" cy="365138"/>
          </a:xfrm>
          <a:prstGeom prst="rect">
            <a:avLst/>
          </a:prstGeom>
          <a:noFill/>
        </p:spPr>
      </p:pic>
      <p:sp>
        <p:nvSpPr>
          <p:cNvPr id="65" name="文本框 64"/>
          <p:cNvSpPr txBox="1"/>
          <p:nvPr/>
        </p:nvSpPr>
        <p:spPr bwMode="gray">
          <a:xfrm>
            <a:off x="2144820" y="1867004"/>
            <a:ext cx="46679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AR3</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6" name="图片 14" descr="日志告警服务器-蓝.png"/>
          <p:cNvPicPr>
            <a:picLocks noChangeAspect="1"/>
          </p:cNvPicPr>
          <p:nvPr/>
        </p:nvPicPr>
        <p:blipFill>
          <a:blip r:embed="rId6" cstate="print"/>
          <a:stretch>
            <a:fillRect/>
          </a:stretch>
        </p:blipFill>
        <p:spPr bwMode="gray">
          <a:xfrm>
            <a:off x="4649698" y="4966270"/>
            <a:ext cx="445956" cy="278465"/>
          </a:xfrm>
          <a:prstGeom prst="rect">
            <a:avLst/>
          </a:prstGeom>
        </p:spPr>
      </p:pic>
      <p:pic>
        <p:nvPicPr>
          <p:cNvPr id="67" name="图片 66"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1600590" y="4937993"/>
            <a:ext cx="445506" cy="342149"/>
          </a:xfrm>
          <a:prstGeom prst="rect">
            <a:avLst/>
          </a:prstGeom>
        </p:spPr>
      </p:pic>
      <p:pic>
        <p:nvPicPr>
          <p:cNvPr id="68" name="图片 67"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3531391" y="4937660"/>
            <a:ext cx="445506" cy="342149"/>
          </a:xfrm>
          <a:prstGeom prst="rect">
            <a:avLst/>
          </a:prstGeom>
        </p:spPr>
      </p:pic>
      <p:cxnSp>
        <p:nvCxnSpPr>
          <p:cNvPr id="69" name="Straight Connector 166"/>
          <p:cNvCxnSpPr>
            <a:stCxn id="76" idx="0"/>
            <a:endCxn id="64" idx="2"/>
          </p:cNvCxnSpPr>
          <p:nvPr/>
        </p:nvCxnSpPr>
        <p:spPr bwMode="gray">
          <a:xfrm flipV="1">
            <a:off x="2803037" y="2188073"/>
            <a:ext cx="0" cy="366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167"/>
          <p:cNvCxnSpPr/>
          <p:nvPr/>
        </p:nvCxnSpPr>
        <p:spPr bwMode="gray">
          <a:xfrm flipH="1">
            <a:off x="1824054" y="2737170"/>
            <a:ext cx="971589" cy="87620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67"/>
          <p:cNvCxnSpPr/>
          <p:nvPr/>
        </p:nvCxnSpPr>
        <p:spPr bwMode="gray">
          <a:xfrm flipH="1" flipV="1">
            <a:off x="2792264" y="2734693"/>
            <a:ext cx="975076" cy="883934"/>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6" name="图片 86" descr="核心交换机.png"/>
          <p:cNvPicPr>
            <a:picLocks noChangeAspect="1"/>
          </p:cNvPicPr>
          <p:nvPr/>
        </p:nvPicPr>
        <p:blipFill>
          <a:blip r:embed="rId8" cstate="print"/>
          <a:stretch>
            <a:fillRect/>
          </a:stretch>
        </p:blipFill>
        <p:spPr bwMode="gray">
          <a:xfrm>
            <a:off x="2579896" y="2554601"/>
            <a:ext cx="446281" cy="365139"/>
          </a:xfrm>
          <a:prstGeom prst="rect">
            <a:avLst/>
          </a:prstGeom>
        </p:spPr>
      </p:pic>
      <p:sp>
        <p:nvSpPr>
          <p:cNvPr id="77" name="文本框 76"/>
          <p:cNvSpPr txBox="1"/>
          <p:nvPr/>
        </p:nvSpPr>
        <p:spPr bwMode="gray">
          <a:xfrm>
            <a:off x="1961400" y="2562366"/>
            <a:ext cx="665567"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Border</a:t>
            </a:r>
          </a:p>
        </p:txBody>
      </p:sp>
      <p:sp>
        <p:nvSpPr>
          <p:cNvPr id="78" name="文本框 77"/>
          <p:cNvSpPr txBox="1"/>
          <p:nvPr/>
        </p:nvSpPr>
        <p:spPr bwMode="gray">
          <a:xfrm>
            <a:off x="987249" y="3463629"/>
            <a:ext cx="684803"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Edge_1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9" name="文本框 78"/>
          <p:cNvSpPr txBox="1"/>
          <p:nvPr/>
        </p:nvSpPr>
        <p:spPr bwMode="gray">
          <a:xfrm>
            <a:off x="1040148" y="4239731"/>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ACC_1</a:t>
            </a:r>
          </a:p>
        </p:txBody>
      </p:sp>
      <p:pic>
        <p:nvPicPr>
          <p:cNvPr id="80" name="图片 87" descr="汇聚交换机.png"/>
          <p:cNvPicPr>
            <a:picLocks noChangeAspect="1"/>
          </p:cNvPicPr>
          <p:nvPr/>
        </p:nvPicPr>
        <p:blipFill>
          <a:blip r:embed="rId9" cstate="print"/>
          <a:stretch>
            <a:fillRect/>
          </a:stretch>
        </p:blipFill>
        <p:spPr bwMode="gray">
          <a:xfrm>
            <a:off x="1600203" y="3431263"/>
            <a:ext cx="446281" cy="365139"/>
          </a:xfrm>
          <a:prstGeom prst="rect">
            <a:avLst/>
          </a:prstGeom>
        </p:spPr>
      </p:pic>
      <p:pic>
        <p:nvPicPr>
          <p:cNvPr id="81" name="图片 87" descr="汇聚交换机.png"/>
          <p:cNvPicPr>
            <a:picLocks noChangeAspect="1"/>
          </p:cNvPicPr>
          <p:nvPr/>
        </p:nvPicPr>
        <p:blipFill>
          <a:blip r:embed="rId9" cstate="print"/>
          <a:stretch>
            <a:fillRect/>
          </a:stretch>
        </p:blipFill>
        <p:spPr bwMode="gray">
          <a:xfrm>
            <a:off x="3531004" y="3431263"/>
            <a:ext cx="446281" cy="365139"/>
          </a:xfrm>
          <a:prstGeom prst="rect">
            <a:avLst/>
          </a:prstGeom>
        </p:spPr>
      </p:pic>
      <p:sp>
        <p:nvSpPr>
          <p:cNvPr id="82" name="文本框 81"/>
          <p:cNvSpPr txBox="1"/>
          <p:nvPr/>
        </p:nvSpPr>
        <p:spPr bwMode="gray">
          <a:xfrm>
            <a:off x="3895847" y="3463629"/>
            <a:ext cx="684803"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Edge_2</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3" name="文本框 82"/>
          <p:cNvSpPr txBox="1"/>
          <p:nvPr/>
        </p:nvSpPr>
        <p:spPr bwMode="gray">
          <a:xfrm>
            <a:off x="4640652" y="3989143"/>
            <a:ext cx="460382"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AP1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4" name="文本框 83"/>
          <p:cNvSpPr txBox="1"/>
          <p:nvPr/>
        </p:nvSpPr>
        <p:spPr bwMode="gray">
          <a:xfrm>
            <a:off x="1596358" y="5245734"/>
            <a:ext cx="453970"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文本框 84"/>
          <p:cNvSpPr txBox="1"/>
          <p:nvPr/>
        </p:nvSpPr>
        <p:spPr bwMode="gray">
          <a:xfrm>
            <a:off x="3527159" y="5245734"/>
            <a:ext cx="453970"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PC2</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86" name="Straight Connector 166"/>
          <p:cNvCxnSpPr>
            <a:stCxn id="59" idx="2"/>
            <a:endCxn id="67" idx="0"/>
          </p:cNvCxnSpPr>
          <p:nvPr/>
        </p:nvCxnSpPr>
        <p:spPr bwMode="gray">
          <a:xfrm flipH="1">
            <a:off x="1823343" y="4564818"/>
            <a:ext cx="1" cy="3731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60" idx="2"/>
            <a:endCxn id="68" idx="0"/>
          </p:cNvCxnSpPr>
          <p:nvPr/>
        </p:nvCxnSpPr>
        <p:spPr bwMode="gray">
          <a:xfrm flipH="1">
            <a:off x="3754144" y="4564818"/>
            <a:ext cx="1" cy="3728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bwMode="gray">
          <a:xfrm>
            <a:off x="4652199" y="5245734"/>
            <a:ext cx="453970" cy="276999"/>
          </a:xfrm>
          <a:prstGeom prst="rect">
            <a:avLst/>
          </a:prstGeom>
          <a:noFill/>
        </p:spPr>
        <p:txBody>
          <a:bodyPr wrap="none" rtlCol="0">
            <a:spAutoFit/>
          </a:bodyPr>
          <a:lstStyle/>
          <a:p>
            <a:pPr algn="ct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PC3</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9" name="文本框 88"/>
          <p:cNvSpPr txBox="1"/>
          <p:nvPr/>
        </p:nvSpPr>
        <p:spPr bwMode="gray">
          <a:xfrm>
            <a:off x="2759812" y="2227910"/>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0" name="文本框 89"/>
          <p:cNvSpPr txBox="1"/>
          <p:nvPr/>
        </p:nvSpPr>
        <p:spPr bwMode="gray">
          <a:xfrm>
            <a:off x="2926780" y="4239731"/>
            <a:ext cx="631904" cy="276999"/>
          </a:xfrm>
          <a:prstGeom prst="rect">
            <a:avLst/>
          </a:prstGeom>
          <a:noFill/>
        </p:spPr>
        <p:txBody>
          <a:bodyPr wrap="none" rtlCol="0">
            <a:spAutoFit/>
          </a:bodyPr>
          <a:lstStyle/>
          <a:p>
            <a:pPr algn="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ACC_2</a:t>
            </a:r>
          </a:p>
        </p:txBody>
      </p:sp>
      <p:sp>
        <p:nvSpPr>
          <p:cNvPr id="91" name="文本框 90"/>
          <p:cNvSpPr txBox="1"/>
          <p:nvPr/>
        </p:nvSpPr>
        <p:spPr bwMode="gray">
          <a:xfrm>
            <a:off x="1750178" y="2793077"/>
            <a:ext cx="843501"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GE0/0/23</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2" name="文本框 91"/>
          <p:cNvSpPr txBox="1"/>
          <p:nvPr/>
        </p:nvSpPr>
        <p:spPr bwMode="gray">
          <a:xfrm>
            <a:off x="2982348" y="2793077"/>
            <a:ext cx="843501"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GE0/0/24</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3" name="文本框 92"/>
          <p:cNvSpPr txBox="1"/>
          <p:nvPr/>
        </p:nvSpPr>
        <p:spPr bwMode="gray">
          <a:xfrm>
            <a:off x="1770501" y="3978175"/>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4" name="文本框 93"/>
          <p:cNvSpPr txBox="1"/>
          <p:nvPr/>
        </p:nvSpPr>
        <p:spPr bwMode="gray">
          <a:xfrm>
            <a:off x="1770501" y="4549455"/>
            <a:ext cx="843501"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GE0/0/24</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5" name="文本框 94"/>
          <p:cNvSpPr txBox="1"/>
          <p:nvPr/>
        </p:nvSpPr>
        <p:spPr bwMode="gray">
          <a:xfrm>
            <a:off x="3683182" y="4549455"/>
            <a:ext cx="843501"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GE0/0/23</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6" name="文本框 95"/>
          <p:cNvSpPr txBox="1"/>
          <p:nvPr/>
        </p:nvSpPr>
        <p:spPr bwMode="gray">
          <a:xfrm>
            <a:off x="3893353" y="4348938"/>
            <a:ext cx="843501"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GE0/0/24</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7" name="文本框 96"/>
          <p:cNvSpPr txBox="1"/>
          <p:nvPr/>
        </p:nvSpPr>
        <p:spPr bwMode="gray">
          <a:xfrm>
            <a:off x="3693695" y="3978175"/>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8" name="文本框 97"/>
          <p:cNvSpPr txBox="1"/>
          <p:nvPr/>
        </p:nvSpPr>
        <p:spPr bwMode="gray">
          <a:xfrm>
            <a:off x="1770501" y="3767312"/>
            <a:ext cx="843501"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GE0/0/24</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9" name="文本框 98"/>
          <p:cNvSpPr txBox="1"/>
          <p:nvPr/>
        </p:nvSpPr>
        <p:spPr bwMode="gray">
          <a:xfrm>
            <a:off x="3689683" y="3767312"/>
            <a:ext cx="843501"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GE0/0/24</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0" name="文本框 99"/>
          <p:cNvSpPr txBox="1"/>
          <p:nvPr/>
        </p:nvSpPr>
        <p:spPr bwMode="gray">
          <a:xfrm>
            <a:off x="1397996" y="3204613"/>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1" name="文本框 100"/>
          <p:cNvSpPr txBox="1"/>
          <p:nvPr/>
        </p:nvSpPr>
        <p:spPr bwMode="gray">
          <a:xfrm>
            <a:off x="3474299" y="3204613"/>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102" name="组合 758"/>
          <p:cNvGrpSpPr/>
          <p:nvPr/>
        </p:nvGrpSpPr>
        <p:grpSpPr bwMode="gray">
          <a:xfrm flipV="1">
            <a:off x="4764501" y="4607217"/>
            <a:ext cx="225699" cy="191129"/>
            <a:chOff x="7440613" y="4868863"/>
            <a:chExt cx="1019175" cy="828675"/>
          </a:xfrm>
          <a:solidFill>
            <a:schemeClr val="bg1">
              <a:lumMod val="50000"/>
            </a:schemeClr>
          </a:solidFill>
        </p:grpSpPr>
        <p:sp>
          <p:nvSpPr>
            <p:cNvPr id="10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zh-CN" altLang="en-US"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4853809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9636B7-D015-4663-AE7B-B69117447CB8}"/>
</file>

<file path=customXml/itemProps2.xml><?xml version="1.0" encoding="utf-8"?>
<ds:datastoreItem xmlns:ds="http://schemas.openxmlformats.org/officeDocument/2006/customXml" ds:itemID="{12296AD3-5121-4DF6-8150-62C25C031437}">
  <ds:schemaRefs>
    <ds:schemaRef ds:uri="http://schemas.microsoft.com/office/2006/metadata/propertie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475f1e55-3009-46d8-9566-5d569a2b3a98"/>
    <ds:schemaRef ds:uri="http://purl.org/dc/terms/"/>
    <ds:schemaRef ds:uri="http://purl.org/dc/elements/1.1/"/>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827</TotalTime>
  <Words>10788</Words>
  <Application>Microsoft Office PowerPoint</Application>
  <PresentationFormat>宽屏</PresentationFormat>
  <Paragraphs>1621</Paragraphs>
  <Slides>76</Slides>
  <Notes>76</Notes>
  <HiddenSlides>1</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76</vt:i4>
      </vt:variant>
    </vt:vector>
  </HeadingPairs>
  <TitlesOfParts>
    <vt:vector size="87" baseType="lpstr">
      <vt:lpstr>方正兰亭黑简体</vt:lpstr>
      <vt:lpstr>方正兰亭细黑简体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Virtualized Campus Network Deployment Guide</vt:lpstr>
      <vt:lpstr>PowerPoint 演示文稿</vt:lpstr>
      <vt:lpstr>PowerPoint 演示文稿</vt:lpstr>
      <vt:lpstr>PowerPoint 演示文稿</vt:lpstr>
      <vt:lpstr>Three Deployment Modes of CloudCampus</vt:lpstr>
      <vt:lpstr>Review: Virtualized Campus Network Architecture</vt:lpstr>
      <vt:lpstr>Review: Network Nodes on a Virtualized Campus Network</vt:lpstr>
      <vt:lpstr>Lab: Requirements</vt:lpstr>
      <vt:lpstr>Lab: Gateway Solution Selection</vt:lpstr>
      <vt:lpstr>Lab: Physical and VXLAN Networking</vt:lpstr>
      <vt:lpstr>Lab: Virtual Network</vt:lpstr>
      <vt:lpstr>Lab: Security Group and Policy Control Matrix</vt:lpstr>
      <vt:lpstr>PowerPoint 演示文稿</vt:lpstr>
      <vt:lpstr>Virtualized Campus Network Deployment Flowchart</vt:lpstr>
      <vt:lpstr>PowerPoint 演示文稿</vt:lpstr>
      <vt:lpstr>Installing Servers and Software (1)</vt:lpstr>
      <vt:lpstr>Installing Servers and Software (2)</vt:lpstr>
      <vt:lpstr>Preconfiguring Devices</vt:lpstr>
      <vt:lpstr>PowerPoint 演示文稿</vt:lpstr>
      <vt:lpstr>Creating Sites and Adding Devices</vt:lpstr>
      <vt:lpstr>How to Create Sites and Add Devices</vt:lpstr>
      <vt:lpstr>Lab: Creating a Site, Adding Devices, and Configuring the Plug-and-Play Function</vt:lpstr>
      <vt:lpstr>Configuring Resource Pools: Global Resource Pool for the Fabric</vt:lpstr>
      <vt:lpstr>Lab: Configuring a Fabric Global Resource Pool</vt:lpstr>
      <vt:lpstr>Configuring Resource Pools: Underlay Automation Resource Pool</vt:lpstr>
      <vt:lpstr>Lab: Configuring an Underlay Automation Resource Pool</vt:lpstr>
      <vt:lpstr>Configuring Policy Template Resources: User Access Authentication</vt:lpstr>
      <vt:lpstr>Lab: Configuring User Authentication Templates</vt:lpstr>
      <vt:lpstr>Configuring a Fabric</vt:lpstr>
      <vt:lpstr>Configuring a Fabric: Creating a Fabric</vt:lpstr>
      <vt:lpstr>Lab: Creating a Fabric (1)</vt:lpstr>
      <vt:lpstr>Lab: Creating a Fabric (2)</vt:lpstr>
      <vt:lpstr>Lab: Creating a Fabric (3)</vt:lpstr>
      <vt:lpstr>Lab: Creating a Fabric (4)</vt:lpstr>
      <vt:lpstr>Configuring a Fabric: Creating an External Network</vt:lpstr>
      <vt:lpstr>Lab: Creating an External Network (1)</vt:lpstr>
      <vt:lpstr>Lab: Creating an External Network (2)</vt:lpstr>
      <vt:lpstr>Lab: Creating an External Network (3)</vt:lpstr>
      <vt:lpstr>Configuring a Fabric: Creating Network Service Resources</vt:lpstr>
      <vt:lpstr>Lab: Creating Network Service Resources (1)</vt:lpstr>
      <vt:lpstr>Lab: Creating Network Service Resources (2)</vt:lpstr>
      <vt:lpstr>Configuring a Fabric: Configuring Access Management</vt:lpstr>
      <vt:lpstr>Lab: Configuring Fabric Access Management (1)</vt:lpstr>
      <vt:lpstr>Lab: Configuring Fabric Access Management (2)</vt:lpstr>
      <vt:lpstr>Logical Network</vt:lpstr>
      <vt:lpstr>Fabric Resource Pools and Resource Invoking During Virtual Network Creation</vt:lpstr>
      <vt:lpstr>Creating a Virtual Network</vt:lpstr>
      <vt:lpstr>Lab: Creating a Virtual Network (1)</vt:lpstr>
      <vt:lpstr>Lab: Creating a Virtual Network (2)</vt:lpstr>
      <vt:lpstr>Lab: Creating a Virtual Network (3)</vt:lpstr>
      <vt:lpstr>Lab: Creating a Virtual Network (4)</vt:lpstr>
      <vt:lpstr>Communication Between Virtual Networks</vt:lpstr>
      <vt:lpstr>Lab: Configuring Virtual Network Interworking</vt:lpstr>
      <vt:lpstr>Service Deployment</vt:lpstr>
      <vt:lpstr>Lab: Creating a Security Group</vt:lpstr>
      <vt:lpstr>Lab: Creating a Resource Group</vt:lpstr>
      <vt:lpstr>Lab: Creating a Policy Control Matrix (1)</vt:lpstr>
      <vt:lpstr>Lab: Creating a Policy Control Matrix (2)</vt:lpstr>
      <vt:lpstr>Access Authentication</vt:lpstr>
      <vt:lpstr>Lab: Creating a User Group and Account</vt:lpstr>
      <vt:lpstr>Lab: Configuring Authentication Rules</vt:lpstr>
      <vt:lpstr>Lab: Configuring Authorization Results</vt:lpstr>
      <vt:lpstr>Lab: Configuring an Authorization Rule (1)</vt:lpstr>
      <vt:lpstr>Lab: Configuring an Authorization Rule (2)</vt:lpstr>
      <vt:lpstr>WLAN Service</vt:lpstr>
      <vt:lpstr>Lab: AP Onboarding (1)</vt:lpstr>
      <vt:lpstr>Lab: AP Onboarding (2)</vt:lpstr>
      <vt:lpstr>Lab: AP Onboarding (3)</vt:lpstr>
      <vt:lpstr>Lab: Wireless Service Configuration on the Controller (1)</vt:lpstr>
      <vt:lpstr>Lab: Wireless Service Configuration on the Controller (2)</vt:lpstr>
      <vt:lpstr>Lab: Wireless Service Configuration on the Controller (3)</vt:lpstr>
      <vt:lpstr>Lab: Wireless Service Delivery</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249</cp:revision>
  <dcterms:created xsi:type="dcterms:W3CDTF">2018-11-29T10:16:29Z</dcterms:created>
  <dcterms:modified xsi:type="dcterms:W3CDTF">2021-11-02T11:13:11Z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(3)1fe6l1KSfNthskA4tKutghl45IcwDBgFnv5QCZaxd4SLEYJwW47UhankAeZQYKZZVCAmiaO7
WtBRz+Bt5g5jaU7TGv6RHYPblH10MXoiHrn92yXv4UjprGLqd5U6V19uzQEWkByrUAge5spv
wKpPZlC4wEB/Gb5eAD+f0wCyeB29veOlZuv0Gn/dqB31syEw7Sz4u6Nbh2yrxrw1RgDAm89p
R0u0zImtRYktYGnSM1</vt:lpwstr>
  </property>
  <property fmtid="{D5CDD505-2E9C-101B-9397-08002B2CF9AE}" pid="3" name="_2015_ms_pID_7253431">
    <vt:lpwstr>g/LV1NqzcZvVVa5EF9sQNowXtK9E9Cvfo+zOL00Piej2oMU6ccN6py
Z/MZZ7VJlltp286TRhi+7526V6VxTW0bEelEXxSXNs417jAoXWyKMiPFF5hFR4sVAVRwIt6u
ru2HjyQlGGbyWiqbSSVwaKkzn4UTygAfsb4SgeJKP7zcSekxyyc/NBbNiIQLVfiDarhaBkB2
R+T+dJNsA0qSPKQ5Vz34AaC94bxisQ7x7iUu</vt:lpwstr>
  </property>
  <property fmtid="{D5CDD505-2E9C-101B-9397-08002B2CF9AE}" pid="4" name="_2015_ms_pID_7253432">
    <vt:lpwstr>hjGNcvP3fRmrkzJ9caTlNzI=</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