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76" r:id="rId4"/>
    <p:sldMasterId id="2147483878" r:id="rId5"/>
    <p:sldMasterId id="2147483889" r:id="rId6"/>
    <p:sldMasterId id="2147483895" r:id="rId7"/>
  </p:sldMasterIdLst>
  <p:notesMasterIdLst>
    <p:notesMasterId r:id="rId49"/>
  </p:notesMasterIdLst>
  <p:handoutMasterIdLst>
    <p:handoutMasterId r:id="rId50"/>
  </p:handoutMasterIdLst>
  <p:sldIdLst>
    <p:sldId id="271" r:id="rId8"/>
    <p:sldId id="272" r:id="rId9"/>
    <p:sldId id="273" r:id="rId10"/>
    <p:sldId id="274" r:id="rId11"/>
    <p:sldId id="275" r:id="rId12"/>
    <p:sldId id="276" r:id="rId13"/>
    <p:sldId id="277" r:id="rId14"/>
    <p:sldId id="278" r:id="rId15"/>
    <p:sldId id="279" r:id="rId16"/>
    <p:sldId id="280" r:id="rId17"/>
    <p:sldId id="281" r:id="rId18"/>
    <p:sldId id="282" r:id="rId19"/>
    <p:sldId id="283" r:id="rId20"/>
    <p:sldId id="284" r:id="rId21"/>
    <p:sldId id="285" r:id="rId22"/>
    <p:sldId id="286" r:id="rId23"/>
    <p:sldId id="287" r:id="rId24"/>
    <p:sldId id="288" r:id="rId25"/>
    <p:sldId id="289" r:id="rId26"/>
    <p:sldId id="290" r:id="rId27"/>
    <p:sldId id="291" r:id="rId28"/>
    <p:sldId id="292" r:id="rId29"/>
    <p:sldId id="293" r:id="rId30"/>
    <p:sldId id="294" r:id="rId31"/>
    <p:sldId id="295" r:id="rId32"/>
    <p:sldId id="296" r:id="rId33"/>
    <p:sldId id="297" r:id="rId34"/>
    <p:sldId id="298" r:id="rId35"/>
    <p:sldId id="299" r:id="rId36"/>
    <p:sldId id="300" r:id="rId37"/>
    <p:sldId id="301" r:id="rId38"/>
    <p:sldId id="302" r:id="rId39"/>
    <p:sldId id="303" r:id="rId40"/>
    <p:sldId id="304" r:id="rId41"/>
    <p:sldId id="305" r:id="rId42"/>
    <p:sldId id="306" r:id="rId43"/>
    <p:sldId id="307" r:id="rId44"/>
    <p:sldId id="308" r:id="rId45"/>
    <p:sldId id="309" r:id="rId46"/>
    <p:sldId id="310" r:id="rId47"/>
    <p:sldId id="311" r:id="rId48"/>
  </p:sldIdLst>
  <p:sldSz cx="12192000" cy="6858000"/>
  <p:notesSz cx="6797675" cy="9926638"/>
  <p:embeddedFontLst>
    <p:embeddedFont>
      <p:font typeface="微软雅黑" panose="020B0503020204020204" pitchFamily="34" charset="-122"/>
      <p:regular r:id="rId51"/>
      <p:bold r:id="rId52"/>
    </p:embeddedFont>
    <p:embeddedFont>
      <p:font typeface="Huawei Sans" panose="020C0503030203020204" pitchFamily="34" charset="0"/>
      <p:regular r:id="rId53"/>
      <p:bold r:id="rId54"/>
    </p:embeddedFont>
    <p:embeddedFont>
      <p:font typeface="方正兰亭黑简体" panose="02000000000000000000" pitchFamily="2" charset="-122"/>
      <p:regular r:id="rId55"/>
    </p:embeddedFont>
    <p:embeddedFont>
      <p:font typeface="微软雅黑" panose="020B0503020204020204" pitchFamily="34" charset="-122"/>
      <p:regular r:id="rId51"/>
      <p:bold r:id="rId52"/>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18" clrIdx="0">
    <p:extLst>
      <p:ext uri="{19B8F6BF-5375-455C-9EA6-DF929625EA0E}">
        <p15:presenceInfo xmlns:p15="http://schemas.microsoft.com/office/powerpoint/2012/main" userId="S-1-5-21-147214757-305610072-1517763936-47361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000B"/>
    <a:srgbClr val="C8102E"/>
    <a:srgbClr val="56C4D2"/>
    <a:srgbClr val="1AABE2"/>
    <a:srgbClr val="151515"/>
    <a:srgbClr val="575756"/>
    <a:srgbClr val="FFFFFF"/>
    <a:srgbClr val="DD4654"/>
    <a:srgbClr val="F3D2D5"/>
    <a:srgbClr val="E6A8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34" autoAdjust="0"/>
    <p:restoredTop sz="86967" autoAdjust="0"/>
  </p:normalViewPr>
  <p:slideViewPr>
    <p:cSldViewPr snapToGrid="0" snapToObjects="1">
      <p:cViewPr varScale="1">
        <p:scale>
          <a:sx n="100" d="100"/>
          <a:sy n="100" d="100"/>
        </p:scale>
        <p:origin x="72" y="39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100" d="100"/>
          <a:sy n="100" d="100"/>
        </p:scale>
        <p:origin x="3486" y="-1248"/>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handoutMaster" Target="handoutMasters/handoutMaster1.xml"/><Relationship Id="rId55" Type="http://schemas.openxmlformats.org/officeDocument/2006/relationships/font" Target="fonts/font5.fntdata"/><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font" Target="fonts/font3.fntdata"/><Relationship Id="rId58" Type="http://schemas.openxmlformats.org/officeDocument/2006/relationships/viewProps" Target="viewProps.xml"/><Relationship Id="rId5" Type="http://schemas.openxmlformats.org/officeDocument/2006/relationships/slideMaster" Target="slideMasters/slideMaster2.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font" Target="fonts/font1.fntdata"/><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theme" Target="theme/theme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notesMaster" Target="notesMasters/notesMaster1.xml"/><Relationship Id="rId57" Type="http://schemas.openxmlformats.org/officeDocument/2006/relationships/presProps" Target="presProps.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font" Target="fonts/font2.fntdata"/><Relationship Id="rId6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11/5/2021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3574556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An API is a particular set of rules and specifications that are used for communication between software programs.</a:t>
            </a:r>
            <a:endParaRPr lang="en-US" altLang="zh-CN"/>
          </a:p>
          <a:p>
            <a:pPr lvl="0"/>
            <a:r>
              <a:rPr lang="en-US"/>
              <a:t>For more information about RESTful, see the HCIP Programming and Automation Course — RESTful Fundamentals and Practices.</a:t>
            </a:r>
            <a:endParaRPr lang="en-US" altLang="zh-CN" dirty="0"/>
          </a:p>
        </p:txBody>
      </p:sp>
      <p:sp>
        <p:nvSpPr>
          <p:cNvPr id="4" name="幻灯片图像占位符 3">
            <a:extLst>
              <a:ext uri="{FF2B5EF4-FFF2-40B4-BE49-F238E27FC236}">
                <a16:creationId xmlns:a16="http://schemas.microsoft.com/office/drawing/2014/main" xmlns="" id="{72915328-86DD-4FCF-B234-3259791A2E38}"/>
              </a:ext>
            </a:extLst>
          </p:cNvPr>
          <p:cNvSpPr>
            <a:spLocks noGrp="1" noRot="1" noChangeAspect="1"/>
          </p:cNvSpPr>
          <p:nvPr>
            <p:ph type="sldImg"/>
          </p:nvPr>
        </p:nvSpPr>
        <p:spPr/>
      </p:sp>
    </p:spTree>
    <p:extLst>
      <p:ext uri="{BB962C8B-B14F-4D97-AF65-F5344CB8AC3E}">
        <p14:creationId xmlns:p14="http://schemas.microsoft.com/office/powerpoint/2010/main" val="18321138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The OPS allows you to compile Python scripts, install the scripts on network devices, and send HTTP requests when the scripts are running to manage network devices.</a:t>
            </a:r>
            <a:endParaRPr lang="en-US" altLang="zh-CN" dirty="0"/>
          </a:p>
        </p:txBody>
      </p:sp>
      <p:sp>
        <p:nvSpPr>
          <p:cNvPr id="4" name="幻灯片图像占位符 3">
            <a:extLst>
              <a:ext uri="{FF2B5EF4-FFF2-40B4-BE49-F238E27FC236}">
                <a16:creationId xmlns:a16="http://schemas.microsoft.com/office/drawing/2014/main" xmlns="" id="{CA061B9A-E9D0-4735-BA02-6E9BC7E02C27}"/>
              </a:ext>
            </a:extLst>
          </p:cNvPr>
          <p:cNvSpPr>
            <a:spLocks noGrp="1" noRot="1" noChangeAspect="1"/>
          </p:cNvSpPr>
          <p:nvPr>
            <p:ph type="sldImg"/>
          </p:nvPr>
        </p:nvSpPr>
        <p:spPr/>
      </p:sp>
    </p:spTree>
    <p:extLst>
      <p:ext uri="{BB962C8B-B14F-4D97-AF65-F5344CB8AC3E}">
        <p14:creationId xmlns:p14="http://schemas.microsoft.com/office/powerpoint/2010/main" val="31974118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Currently, the implementation of RESTful APIs uses the HTTP standard specifications. Therefore, this section briefly describes HTTP.</a:t>
            </a:r>
            <a:endParaRPr lang="en-US" altLang="zh-CN" dirty="0"/>
          </a:p>
        </p:txBody>
      </p:sp>
      <p:sp>
        <p:nvSpPr>
          <p:cNvPr id="4" name="幻灯片图像占位符 3">
            <a:extLst>
              <a:ext uri="{FF2B5EF4-FFF2-40B4-BE49-F238E27FC236}">
                <a16:creationId xmlns:a16="http://schemas.microsoft.com/office/drawing/2014/main" xmlns="" id="{42CF3D55-7F15-442F-AA53-A732A8AF95C1}"/>
              </a:ext>
            </a:extLst>
          </p:cNvPr>
          <p:cNvSpPr>
            <a:spLocks noGrp="1" noRot="1" noChangeAspect="1"/>
          </p:cNvSpPr>
          <p:nvPr>
            <p:ph type="sldImg"/>
          </p:nvPr>
        </p:nvSpPr>
        <p:spPr/>
      </p:sp>
    </p:spTree>
    <p:extLst>
      <p:ext uri="{BB962C8B-B14F-4D97-AF65-F5344CB8AC3E}">
        <p14:creationId xmlns:p14="http://schemas.microsoft.com/office/powerpoint/2010/main" val="146485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xmlns="" id="{89DB24D8-6991-45D5-A7A9-52F36093C28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xmlns="" id="{3D65C316-5DA7-4F7C-A7A6-E5C4F9EEE5A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138175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&lt;headers&gt; and &lt;entity-body&gt; are the header field and body of the packet on the previous page.</a:t>
            </a:r>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5126916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0000"/>
              </a:lnSpc>
            </a:pPr>
            <a:r>
              <a:rPr lang="en-US" dirty="0"/>
              <a:t>Header field:</a:t>
            </a:r>
            <a:endParaRPr lang="en-US" altLang="zh-CN" dirty="0"/>
          </a:p>
          <a:p>
            <a:pPr lvl="1">
              <a:lnSpc>
                <a:spcPct val="110000"/>
              </a:lnSpc>
            </a:pPr>
            <a:r>
              <a:rPr lang="en-US" dirty="0"/>
              <a:t>Host: contains host name and port number of the web server.</a:t>
            </a:r>
            <a:endParaRPr lang="en-US" altLang="zh-CN" dirty="0"/>
          </a:p>
          <a:p>
            <a:pPr lvl="1">
              <a:lnSpc>
                <a:spcPct val="110000"/>
              </a:lnSpc>
            </a:pPr>
            <a:r>
              <a:rPr lang="en-US" dirty="0"/>
              <a:t>User-Agent: </a:t>
            </a:r>
            <a:r>
              <a:rPr lang="en-US" altLang="zh-CN" dirty="0"/>
              <a:t>contains information about the user agent originating the request.</a:t>
            </a:r>
          </a:p>
          <a:p>
            <a:pPr lvl="1">
              <a:lnSpc>
                <a:spcPct val="110000"/>
              </a:lnSpc>
            </a:pPr>
            <a:r>
              <a:rPr lang="en-US" dirty="0"/>
              <a:t>Accept: </a:t>
            </a:r>
            <a:r>
              <a:rPr lang="en-US" altLang="zh-CN" dirty="0"/>
              <a:t>specifies response media types that are acceptable.</a:t>
            </a:r>
          </a:p>
          <a:p>
            <a:pPr lvl="1">
              <a:lnSpc>
                <a:spcPct val="110000"/>
              </a:lnSpc>
            </a:pPr>
            <a:r>
              <a:rPr lang="en-US" dirty="0"/>
              <a:t>Accept-Language: </a:t>
            </a:r>
            <a:r>
              <a:rPr lang="en-US" altLang="zh-CN" dirty="0"/>
              <a:t>indicate the set of natural languages that are preferred in the response.</a:t>
            </a:r>
          </a:p>
          <a:p>
            <a:pPr lvl="1">
              <a:lnSpc>
                <a:spcPct val="110000"/>
              </a:lnSpc>
            </a:pPr>
            <a:r>
              <a:rPr lang="en-US" dirty="0"/>
              <a:t>Date: </a:t>
            </a:r>
            <a:r>
              <a:rPr lang="en-US" altLang="zh-CN" dirty="0"/>
              <a:t>represents the date and time at which the message was originated.</a:t>
            </a:r>
          </a:p>
          <a:p>
            <a:pPr lvl="1">
              <a:lnSpc>
                <a:spcPct val="110000"/>
              </a:lnSpc>
            </a:pPr>
            <a:r>
              <a:rPr lang="en-US" dirty="0"/>
              <a:t>Server:</a:t>
            </a:r>
            <a:r>
              <a:rPr lang="en-US" altLang="zh-CN" dirty="0"/>
              <a:t> contains information about the software used by the origin server to handle the request.</a:t>
            </a:r>
          </a:p>
          <a:p>
            <a:pPr lvl="1">
              <a:lnSpc>
                <a:spcPct val="110000"/>
              </a:lnSpc>
            </a:pPr>
            <a:r>
              <a:rPr lang="en-US" dirty="0"/>
              <a:t>Last-Modified: </a:t>
            </a:r>
            <a:r>
              <a:rPr lang="en-US" altLang="zh-CN" dirty="0"/>
              <a:t>last modified date for the requested object</a:t>
            </a:r>
            <a:r>
              <a:rPr lang="en-US" dirty="0"/>
              <a:t>.</a:t>
            </a:r>
            <a:endParaRPr lang="en-US" altLang="zh-CN" dirty="0"/>
          </a:p>
          <a:p>
            <a:pPr lvl="1">
              <a:lnSpc>
                <a:spcPct val="110000"/>
              </a:lnSpc>
            </a:pPr>
            <a:r>
              <a:rPr lang="en-US" dirty="0" err="1"/>
              <a:t>ETag</a:t>
            </a:r>
            <a:r>
              <a:rPr lang="en-US" dirty="0"/>
              <a:t>: specifies a</a:t>
            </a:r>
            <a:r>
              <a:rPr lang="en-US" altLang="zh-CN" dirty="0"/>
              <a:t>n identifier for a specific version of a resource, often a message digest.</a:t>
            </a:r>
          </a:p>
          <a:p>
            <a:pPr lvl="1">
              <a:lnSpc>
                <a:spcPct val="110000"/>
              </a:lnSpc>
            </a:pPr>
            <a:r>
              <a:rPr lang="en-US" dirty="0"/>
              <a:t>Accept-Ranges: </a:t>
            </a:r>
            <a:r>
              <a:rPr lang="en-US" altLang="zh-CN" dirty="0"/>
              <a:t>allows a server to indicate that it supports range requests for the target resource.</a:t>
            </a:r>
          </a:p>
          <a:p>
            <a:pPr lvl="1">
              <a:lnSpc>
                <a:spcPct val="110000"/>
              </a:lnSpc>
            </a:pPr>
            <a:r>
              <a:rPr lang="en-US" dirty="0"/>
              <a:t>Vary: </a:t>
            </a:r>
            <a:r>
              <a:rPr lang="en-US" altLang="zh-CN" dirty="0"/>
              <a:t>describes what parts of a request message, aside from the method, Host header field, and request target, might influence the origin server's process for selecting and representing this response.</a:t>
            </a:r>
          </a:p>
          <a:p>
            <a:pPr lvl="1">
              <a:lnSpc>
                <a:spcPct val="110000"/>
              </a:lnSpc>
            </a:pPr>
            <a:r>
              <a:rPr lang="en-US" dirty="0"/>
              <a:t>Content-Length: indicates </a:t>
            </a:r>
            <a:r>
              <a:rPr lang="en-US" altLang="zh-CN" dirty="0"/>
              <a:t>length of the response body in octets</a:t>
            </a:r>
            <a:r>
              <a:rPr lang="en-US" dirty="0"/>
              <a:t>.</a:t>
            </a:r>
            <a:endParaRPr lang="en-US" altLang="zh-CN" dirty="0"/>
          </a:p>
          <a:p>
            <a:pPr lvl="1">
              <a:lnSpc>
                <a:spcPct val="110000"/>
              </a:lnSpc>
            </a:pPr>
            <a:r>
              <a:rPr lang="en-US" dirty="0"/>
              <a:t>Content-Type: indicates </a:t>
            </a:r>
            <a:r>
              <a:rPr lang="en-US" altLang="zh-CN" dirty="0"/>
              <a:t>Multipurpose Internet Mail Extensions (MIME) type of content.</a:t>
            </a:r>
          </a:p>
          <a:p>
            <a:pPr lvl="0">
              <a:lnSpc>
                <a:spcPct val="110000"/>
              </a:lnSpc>
            </a:pPr>
            <a:r>
              <a:rPr lang="en-US" dirty="0"/>
              <a:t>For details about the header fields, see RFC 2616.</a:t>
            </a:r>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9039724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The formats of the OPS RESTful API request and response packets are similar to those of the HTTP request and response packets described in the previous slide.</a:t>
            </a:r>
            <a:endParaRPr lang="en-US" altLang="zh-CN"/>
          </a:p>
          <a:p>
            <a:r>
              <a:rPr lang="en-US"/>
              <a:t>Extensible Markup Language (XML) is designed to transmit and store data.</a:t>
            </a:r>
            <a:endParaRPr lang="en-US" altLang="zh-CN"/>
          </a:p>
          <a:p>
            <a:r>
              <a:rPr lang="en-US"/>
              <a:t>Currently the OPS RESTful APIs use the XML format to transmit data. In a later version, the APIs can use the JavaScript Object Notation (JSON) format to transmit data. Therefore, the body of the OPS RESTful API request and response packets is in XML format.</a:t>
            </a:r>
            <a:endParaRPr lang="en-US" altLang="zh-CN"/>
          </a:p>
          <a:p>
            <a:r>
              <a:rPr lang="en-US"/>
              <a:t>You can download RESTful API Reference on the network device page of http://support.huawei.com.</a:t>
            </a:r>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5913523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The maintenance assistant is a function of Huawei network devices. You can set the trigger conditions and the Python script to be executed when the conditions are met. The system monitors device running in real time. When the specified trigger condition is met, the network device system automatically executes the Python script to complete the actions defined in the script. For more information about the maintenance assistant, see the Huawei network device product documentation.</a:t>
            </a:r>
            <a:endParaRPr lang="en-US" altLang="zh-CN" dirty="0"/>
          </a:p>
        </p:txBody>
      </p:sp>
      <p:sp>
        <p:nvSpPr>
          <p:cNvPr id="4" name="幻灯片图像占位符 3">
            <a:extLst>
              <a:ext uri="{FF2B5EF4-FFF2-40B4-BE49-F238E27FC236}">
                <a16:creationId xmlns:a16="http://schemas.microsoft.com/office/drawing/2014/main" xmlns="" id="{385043B3-48CB-4B30-9E50-4EAFBCD6C7DB}"/>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8393252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DFC40B01-B0FF-4613-B972-6C8260A45912}"/>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7C55E174-6165-4A0F-863B-5C636259073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032194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DHCP server: allocates the temporary IP address, default gateway, and script file server address to the device to be automatically deployed. </a:t>
            </a:r>
            <a:endParaRPr lang="en-US" altLang="zh-CN"/>
          </a:p>
          <a:p>
            <a:r>
              <a:rPr lang="en-US"/>
              <a:t>DHCP relay agent: forwards packets exchanged between the device to be automatically deployed and the DHCP server when they are located on different network segments.</a:t>
            </a:r>
            <a:endParaRPr lang="en-US" altLang="zh-CN"/>
          </a:p>
          <a:p>
            <a:r>
              <a:rPr lang="en-US"/>
              <a:t>Script file server: stores scripts (Python) required for automatic network device deployment. By running the script files, a network device can obtain information such as the IP address of the software and configuration file server, version file, and configuration file.</a:t>
            </a:r>
            <a:endParaRPr lang="en-US" altLang="zh-CN"/>
          </a:p>
          <a:p>
            <a:r>
              <a:rPr lang="en-US"/>
              <a:t>Software and configuration file server: stores system software, configuration files, and patch files required for automatic network device deployment.</a:t>
            </a:r>
            <a:endParaRPr lang="en-US" altLang="zh-CN"/>
          </a:p>
          <a:p>
            <a:endParaRPr lang="en-US" altLang="zh-CN"/>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914493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C4F28113-DB51-4EE5-B296-7C397CD6FB4B}"/>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A3DFF99E-FB96-4193-BA37-DF1C61D04CE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75117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A Python script can be compiled to deliver commands. When the network is disconnected, the execution result is temporarily stored on the device. After the network is recovered, the execution result is transmitted to the server. Therefore, the impact of network disconnection can be mitigated.</a:t>
            </a:r>
            <a:endParaRPr lang="en-US" altLang="zh-CN" dirty="0"/>
          </a:p>
        </p:txBody>
      </p:sp>
      <p:sp>
        <p:nvSpPr>
          <p:cNvPr id="4" name="幻灯片图像占位符 3">
            <a:extLst>
              <a:ext uri="{FF2B5EF4-FFF2-40B4-BE49-F238E27FC236}">
                <a16:creationId xmlns:a16="http://schemas.microsoft.com/office/drawing/2014/main" xmlns="" id="{B22E6997-099E-4450-BBE7-0FB2D53DA6F3}"/>
              </a:ext>
            </a:extLst>
          </p:cNvPr>
          <p:cNvSpPr>
            <a:spLocks noGrp="1" noRot="1" noChangeAspect="1"/>
          </p:cNvSpPr>
          <p:nvPr>
            <p:ph type="sldImg"/>
          </p:nvPr>
        </p:nvSpPr>
        <p:spPr/>
      </p:sp>
    </p:spTree>
    <p:extLst>
      <p:ext uri="{BB962C8B-B14F-4D97-AF65-F5344CB8AC3E}">
        <p14:creationId xmlns:p14="http://schemas.microsoft.com/office/powerpoint/2010/main" val="1981667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a:extLst>
              <a:ext uri="{FF2B5EF4-FFF2-40B4-BE49-F238E27FC236}">
                <a16:creationId xmlns:a16="http://schemas.microsoft.com/office/drawing/2014/main" xmlns="" id="{71AF1E0F-DB90-4DD9-B1D8-FD5ACBF293B6}"/>
              </a:ext>
            </a:extLst>
          </p:cNvPr>
          <p:cNvSpPr>
            <a:spLocks noGrp="1" noRot="1" noChangeAspect="1"/>
          </p:cNvSpPr>
          <p:nvPr>
            <p:ph type="sldImg"/>
          </p:nvPr>
        </p:nvSpPr>
        <p:spPr/>
      </p:sp>
      <p:sp>
        <p:nvSpPr>
          <p:cNvPr id="4" name="备注占位符 3">
            <a:extLst>
              <a:ext uri="{FF2B5EF4-FFF2-40B4-BE49-F238E27FC236}">
                <a16:creationId xmlns:a16="http://schemas.microsoft.com/office/drawing/2014/main" xmlns="" id="{6C082B6D-B832-44F1-A45F-5E66F7FE35B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032538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CD0D0677-3158-4995-B1C4-3EAF1C413C00}"/>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4B0A2BB6-E26B-4308-9DDA-1B9E1830A6D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645127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a:extLst>
              <a:ext uri="{FF2B5EF4-FFF2-40B4-BE49-F238E27FC236}">
                <a16:creationId xmlns:a16="http://schemas.microsoft.com/office/drawing/2014/main" xmlns="" id="{EAD0DC1B-06E3-4A39-A5AD-F50FFA0C0FB4}"/>
              </a:ext>
            </a:extLst>
          </p:cNvPr>
          <p:cNvSpPr>
            <a:spLocks noGrp="1" noRot="1" noChangeAspect="1"/>
          </p:cNvSpPr>
          <p:nvPr>
            <p:ph type="sldImg"/>
          </p:nvPr>
        </p:nvSpPr>
        <p:spPr>
          <a:xfrm>
            <a:off x="455613" y="766763"/>
            <a:ext cx="5932487" cy="3338512"/>
          </a:xfrm>
        </p:spPr>
      </p:sp>
      <p:sp>
        <p:nvSpPr>
          <p:cNvPr id="4" name="备注占位符 3">
            <a:extLst>
              <a:ext uri="{FF2B5EF4-FFF2-40B4-BE49-F238E27FC236}">
                <a16:creationId xmlns:a16="http://schemas.microsoft.com/office/drawing/2014/main" xmlns="" id="{527000A5-3C6C-4E18-8BF7-B491758EC39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089231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a:extLst>
              <a:ext uri="{FF2B5EF4-FFF2-40B4-BE49-F238E27FC236}">
                <a16:creationId xmlns:a16="http://schemas.microsoft.com/office/drawing/2014/main" xmlns="" id="{7738DD38-69D4-442C-90E5-23ED70ECD7BB}"/>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3FB07091-FB30-43B8-A5F6-83445FE6C7F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004407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a:extLst>
              <a:ext uri="{FF2B5EF4-FFF2-40B4-BE49-F238E27FC236}">
                <a16:creationId xmlns:a16="http://schemas.microsoft.com/office/drawing/2014/main" xmlns="" id="{87FEB56A-EC04-464E-B75C-CD14B7217851}"/>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xmlns="" id="{ABEB985B-67F2-4383-AC84-8DFAEABC4A7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765052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a:extLst>
              <a:ext uri="{FF2B5EF4-FFF2-40B4-BE49-F238E27FC236}">
                <a16:creationId xmlns:a16="http://schemas.microsoft.com/office/drawing/2014/main" xmlns="" id="{FD8A0381-ACE1-4507-86DD-827F3FA999E4}"/>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xmlns="" id="{FC63972E-7C50-4386-9A91-12D0F639F3F9}"/>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260798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a:extLst>
              <a:ext uri="{FF2B5EF4-FFF2-40B4-BE49-F238E27FC236}">
                <a16:creationId xmlns:a16="http://schemas.microsoft.com/office/drawing/2014/main" xmlns="" id="{B9655190-A1FF-45FF-89A6-AC5BB93BB8A4}"/>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D509255E-CE49-4D79-B3CB-AF056D41E4F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543403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a:extLst>
              <a:ext uri="{FF2B5EF4-FFF2-40B4-BE49-F238E27FC236}">
                <a16:creationId xmlns:a16="http://schemas.microsoft.com/office/drawing/2014/main" xmlns="" id="{4B8989A6-0EB8-44E9-A6C7-9F7FEC04CBF1}"/>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9DD65D44-DBBB-4112-9AAF-EE5FAC8B8CB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569788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a:extLst>
              <a:ext uri="{FF2B5EF4-FFF2-40B4-BE49-F238E27FC236}">
                <a16:creationId xmlns:a16="http://schemas.microsoft.com/office/drawing/2014/main" xmlns="" id="{755A9191-9AB8-46FB-8248-3CF1280D3EAA}"/>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A0F7F24D-128D-41FF-8127-72AA0203EF7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44652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a:extLst>
              <a:ext uri="{FF2B5EF4-FFF2-40B4-BE49-F238E27FC236}">
                <a16:creationId xmlns:a16="http://schemas.microsoft.com/office/drawing/2014/main" xmlns="" id="{AA339D58-E915-4BAB-A990-3410D0B093AC}"/>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D7344FCC-0049-46E9-A5BB-5CB095B7F41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88512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a:extLst>
              <a:ext uri="{FF2B5EF4-FFF2-40B4-BE49-F238E27FC236}">
                <a16:creationId xmlns:a16="http://schemas.microsoft.com/office/drawing/2014/main" xmlns="" id="{635AE582-9C70-48D0-9199-25FA3C40536C}"/>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5EFE20A2-075A-4B2D-8488-BF7B72F29C4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800045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a:extLst>
              <a:ext uri="{FF2B5EF4-FFF2-40B4-BE49-F238E27FC236}">
                <a16:creationId xmlns:a16="http://schemas.microsoft.com/office/drawing/2014/main" xmlns="" id="{9F047B3D-CDF8-49EC-A67E-2B475D38B589}"/>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EE3315B5-C329-4C7D-86D2-5BC1EC9AA092}"/>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442970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a:t>After knowing the format of the response message, you can parse the response message in the Python script. In this case, the response message is only displayed. You can try to parse the response message to implement more complex functions.</a:t>
            </a:r>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0864574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a:extLst>
              <a:ext uri="{FF2B5EF4-FFF2-40B4-BE49-F238E27FC236}">
                <a16:creationId xmlns:a16="http://schemas.microsoft.com/office/drawing/2014/main" xmlns="" id="{328B3002-20DB-458F-A5C8-0462DB9B949A}"/>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AAC94383-3D92-43F1-A3D3-A308DCDEA87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672600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pPr lvl="0"/>
            <a:r>
              <a:rPr lang="en-US"/>
              <a:t>For details about how to enable the FTP server on the local PC, you can easily search the way from a search engine.</a:t>
            </a:r>
            <a:endParaRPr lang="en-US" altLang="zh-CN" dirty="0"/>
          </a:p>
        </p:txBody>
      </p:sp>
      <p:sp>
        <p:nvSpPr>
          <p:cNvPr id="3" name="幻灯片图像占位符 2">
            <a:extLst>
              <a:ext uri="{FF2B5EF4-FFF2-40B4-BE49-F238E27FC236}">
                <a16:creationId xmlns:a16="http://schemas.microsoft.com/office/drawing/2014/main" xmlns="" id="{80AAC4A6-B83F-4F79-9F5F-46A70C20B8A7}"/>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2912761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a:extLst>
              <a:ext uri="{FF2B5EF4-FFF2-40B4-BE49-F238E27FC236}">
                <a16:creationId xmlns:a16="http://schemas.microsoft.com/office/drawing/2014/main" xmlns="" id="{EC1661D7-9BE8-4D63-A2B5-20C574F1C449}"/>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xmlns="" id="{9C391909-A950-481D-B0D7-4ADCA0A5B6FB}"/>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17081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a:extLst>
              <a:ext uri="{FF2B5EF4-FFF2-40B4-BE49-F238E27FC236}">
                <a16:creationId xmlns:a16="http://schemas.microsoft.com/office/drawing/2014/main" xmlns="" id="{E938FA4C-C850-4A8A-8D45-E87419B9E4B6}"/>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B7F0D2FB-1A1A-41D5-B30D-E085BF96858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681113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a:extLst>
              <a:ext uri="{FF2B5EF4-FFF2-40B4-BE49-F238E27FC236}">
                <a16:creationId xmlns:a16="http://schemas.microsoft.com/office/drawing/2014/main" xmlns="" id="{73F552DB-0903-4D74-A46D-E79D520D599E}"/>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xmlns="" id="{B18CAF46-4425-49B6-A64C-3E0DD7B44E9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204180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a:t>ABCD</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7089589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xmlns="" id="{128D172E-C4B0-449F-AB1A-1E9558BAA81F}"/>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xmlns="" id="{1F09CBB0-D015-43AD-AD64-714D875AC30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306576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494CD95D-92C7-44FE-BB45-394345D19D40}"/>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B78CE7E7-5BEE-42A7-B019-EB70BBD4C4E9}"/>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961680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The REST software architecture was first mentioned by Roy Fielding in his doctoral paper. Roy Fielding is one of the major authors of the HTTP specifications.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4924271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66E45BEF-A9D4-4DEF-8FF6-5011B0FEE315}"/>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xmlns="" id="{A84A51B7-7049-4D3B-9DAD-BED6D31EFC9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646555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12998BA6-ACAD-4076-A7C5-699115219DF1}"/>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313929C1-3AF8-43C1-B472-44B05CEFB02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73426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Traditional network devices are relatively closed and cannot meet flexible and differentiated network management requirements.</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643931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With the OPS, you can compile scripts based on their requirements and import the scripts to network devices for running, which is flexible and efficient.</a:t>
            </a:r>
            <a:endParaRPr lang="en-US" dirty="0"/>
          </a:p>
        </p:txBody>
      </p:sp>
      <p:sp>
        <p:nvSpPr>
          <p:cNvPr id="4" name="幻灯片图像占位符 3">
            <a:extLst>
              <a:ext uri="{FF2B5EF4-FFF2-40B4-BE49-F238E27FC236}">
                <a16:creationId xmlns:a16="http://schemas.microsoft.com/office/drawing/2014/main" xmlns="" id="{DE912E2C-A7CB-460E-8776-AFAC65354D3F}"/>
              </a:ext>
            </a:extLst>
          </p:cNvPr>
          <p:cNvSpPr>
            <a:spLocks noGrp="1" noRot="1" noChangeAspect="1"/>
          </p:cNvSpPr>
          <p:nvPr>
            <p:ph type="sldImg"/>
          </p:nvPr>
        </p:nvSpPr>
        <p:spPr/>
      </p:sp>
    </p:spTree>
    <p:extLst>
      <p:ext uri="{BB962C8B-B14F-4D97-AF65-F5344CB8AC3E}">
        <p14:creationId xmlns:p14="http://schemas.microsoft.com/office/powerpoint/2010/main" val="4179005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71377368-9C86-44B1-B6B6-644C3D65B017}"/>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FA82CFB7-1C2B-4355-8ACD-4AC00E319CF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291893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The VRP system is developed by Huawei based on years of research and network application experience </a:t>
            </a:r>
            <a:r>
              <a:rPr lang="en-US" altLang="zh-CN" dirty="0"/>
              <a:t>and its </a:t>
            </a:r>
            <a:r>
              <a:rPr lang="en-US" dirty="0"/>
              <a:t>intellectual property rights is owned by Huawei. </a:t>
            </a:r>
            <a:endParaRPr lang="en-US" altLang="zh-CN" dirty="0"/>
          </a:p>
          <a:p>
            <a:r>
              <a:rPr lang="en-US" altLang="zh-CN" dirty="0"/>
              <a:t>Managed object (MO)</a:t>
            </a:r>
            <a:r>
              <a:rPr lang="en-US" dirty="0"/>
              <a:t>: an object that can be used to manage network devices by invoking </a:t>
            </a:r>
            <a:r>
              <a:rPr lang="en-US" dirty="0" err="1"/>
              <a:t>RESTful</a:t>
            </a:r>
            <a:r>
              <a:rPr lang="en-US" dirty="0"/>
              <a:t> APIs, such as CPU information, system information, and interface information.</a:t>
            </a:r>
            <a:endParaRPr lang="en-US" altLang="zh-CN" dirty="0"/>
          </a:p>
          <a:p>
            <a:r>
              <a:rPr lang="en-US" altLang="zh-CN" dirty="0"/>
              <a:t>Uniform Resource Identifier (URI)</a:t>
            </a:r>
            <a:r>
              <a:rPr lang="en-US" dirty="0"/>
              <a:t>: identifies a specific resource. In the OPS, URIs are used to identify </a:t>
            </a:r>
            <a:r>
              <a:rPr lang="en-US" dirty="0" err="1"/>
              <a:t>MOs.</a:t>
            </a:r>
            <a:r>
              <a:rPr lang="en-US" dirty="0"/>
              <a:t> For example, the URI of the CPU information is /</a:t>
            </a:r>
            <a:r>
              <a:rPr lang="en-US" dirty="0" err="1"/>
              <a:t>devm</a:t>
            </a:r>
            <a:r>
              <a:rPr lang="en-US" dirty="0"/>
              <a:t>/</a:t>
            </a:r>
            <a:r>
              <a:rPr lang="en-US" dirty="0" err="1"/>
              <a:t>cpuInfos</a:t>
            </a:r>
            <a:r>
              <a:rPr lang="en-US" dirty="0"/>
              <a:t>/</a:t>
            </a:r>
            <a:r>
              <a:rPr lang="en-US" dirty="0" err="1"/>
              <a:t>cpuInfo</a:t>
            </a:r>
            <a:r>
              <a:rPr lang="en-US" dirty="0"/>
              <a:t>, which uniquely identifies the CPU information.</a:t>
            </a:r>
          </a:p>
          <a:p>
            <a:r>
              <a:rPr lang="en-US" altLang="zh-CN" dirty="0"/>
              <a:t>Uniform resource locator (URL): A URL is a URI that can be used to present a resource and specify how to locate the resource, for example, http://www.ietf.org/rfc/rfc2396.txt and ftp://ftp.is.co.za/rfc/rfc1808.txt. </a:t>
            </a:r>
          </a:p>
          <a:p>
            <a:r>
              <a:rPr lang="en-US" dirty="0"/>
              <a:t>Huawei network devices that support the OPS provides a running environment for Python scripts. Scripts in Java and C/C++ languages are not supported.</a:t>
            </a:r>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9167350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1" lang="zh-CN" altLang="en-US" sz="900" b="0" i="0" u="none" strike="noStrike" kern="1200" cap="none" spc="0" normalizeH="0" baseline="0" noProof="0">
              <a:ln>
                <a:noFill/>
              </a:ln>
              <a:solidFill>
                <a:prstClr val="white"/>
              </a:solidFill>
              <a:effectLst/>
              <a:uLnTx/>
              <a:uFillTx/>
              <a:latin typeface="Huawei Sans" panose="020C0503030203020204" pitchFamily="34" charset="0"/>
              <a:ea typeface="方正兰亭黑简体" panose="02000000000000000000" pitchFamily="2" charset="-122"/>
              <a:cs typeface="+mn-cs"/>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7972543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marL="0" marR="0" lvl="0" indent="0" algn="l" defTabSz="1001624" rtl="0" eaLnBrk="0" fontAlgn="ctr" latinLnBrk="0" hangingPunct="0">
              <a:lnSpc>
                <a:spcPct val="10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17772761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marL="0" marR="0" lvl="0" indent="0" algn="l" defTabSz="1001624" rtl="0" eaLnBrk="0" fontAlgn="ctr" latinLnBrk="0" hangingPunct="0">
              <a:lnSpc>
                <a:spcPct val="10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6679289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44511945"/>
      </p:ext>
    </p:extLst>
  </p:cSld>
  <p:clrMapOvr>
    <a:masterClrMapping/>
  </p:clrMapOvr>
  <p:extLst mod="1">
    <p:ext uri="{DCECCB84-F9BA-43D5-87BE-67443E8EF086}">
      <p15:sldGuideLst xmlns:p15="http://schemas.microsoft.com/office/powerpoint/2012/main">
        <p15:guide id="1" orient="horz" pos="93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635911647"/>
      </p:ext>
    </p:extLst>
  </p:cSld>
  <p:clrMapOvr>
    <a:masterClrMapping/>
  </p:clrMapOvr>
  <p:extLst mod="1">
    <p:ext uri="{DCECCB84-F9BA-43D5-87BE-67443E8EF086}">
      <p15:sldGuideLst xmlns:p15="http://schemas.microsoft.com/office/powerpoint/2012/main">
        <p15:guide id="1" orient="horz" pos="595">
          <p15:clr>
            <a:srgbClr val="FBAE40"/>
          </p15:clr>
        </p15:guide>
        <p15:guide id="0" orient="horz" pos="66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6583642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826886063"/>
      </p:ext>
    </p:extLst>
  </p:cSld>
  <p:clrMapOvr>
    <a:masterClrMapping/>
  </p:clrMapOvr>
  <p:extLst mod="1">
    <p:ext uri="{DCECCB84-F9BA-43D5-87BE-67443E8EF086}">
      <p15:sldGuideLst xmlns:p15="http://schemas.microsoft.com/office/powerpoint/2012/main">
        <p15:guide id="1" orient="horz" pos="59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9715915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sz="4940" b="0" i="0" u="none" strike="noStrike" kern="1200" cap="none" spc="0" normalizeH="0" baseline="0" noProof="0" dirty="0">
                <a:ln>
                  <a:noFill/>
                </a:ln>
                <a:solidFill>
                  <a:srgbClr val="1D1D1A"/>
                </a:solidFill>
                <a:effectLst/>
                <a:uLnTx/>
                <a:uFillTx/>
                <a:latin typeface="Arial" panose="020B0604020202020204"/>
                <a:ea typeface="+mn-ea"/>
                <a:cs typeface="+mn-cs"/>
              </a:rPr>
              <a:t>Thank you.</a:t>
            </a:r>
          </a:p>
        </p:txBody>
      </p:sp>
    </p:spTree>
    <p:extLst>
      <p:ext uri="{BB962C8B-B14F-4D97-AF65-F5344CB8AC3E}">
        <p14:creationId xmlns:p14="http://schemas.microsoft.com/office/powerpoint/2010/main" val="172547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kumimoji="0" lang="en-US" altLang="zh-CN" sz="35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mn-cs"/>
              </a:rPr>
              <a:t>Revision Record</a:t>
            </a:r>
            <a:endParaRPr kumimoji="0" lang="zh-CN" altLang="en-US" sz="35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mn-cs"/>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marL="0" marR="0" lvl="0" indent="0" algn="l" defTabSz="914478" rtl="0" eaLnBrk="1" fontAlgn="ctr" latinLnBrk="0" hangingPunct="1">
              <a:lnSpc>
                <a:spcPct val="100000"/>
              </a:lnSpc>
              <a:spcBef>
                <a:spcPct val="50000"/>
              </a:spcBef>
              <a:spcAft>
                <a:spcPts val="0"/>
              </a:spcAft>
              <a:buClrTx/>
              <a:buSzTx/>
              <a:buFontTx/>
              <a:buNone/>
              <a:tabLst/>
              <a:defRPr/>
            </a:pPr>
            <a:r>
              <a:rPr kumimoji="0" lang="en-US" altLang="zh-CN" sz="28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mn-cs"/>
              </a:rPr>
              <a:t>Do Not Print this Page</a:t>
            </a:r>
            <a:endParaRPr kumimoji="0" lang="zh-CN" altLang="en-US" sz="28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V5R2</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V1.0</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9160080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Foreword</a:t>
            </a:r>
            <a:endParaRPr kumimoji="0" lang="zh-CN" altLang="en-US"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96012246"/>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marL="0" marR="0" lvl="0" indent="0" algn="l" defTabSz="914478" rtl="0" eaLnBrk="1" fontAlgn="ctr"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3907164186"/>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auto">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marL="0" marR="0" lvl="0" indent="0" algn="l" defTabSz="1001624" rtl="0" eaLnBrk="0" fontAlgn="ctr" latinLnBrk="0" hangingPunct="0">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254647564"/>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marL="0" marR="0" lvl="0" indent="0" algn="l" defTabSz="914478" rtl="0" eaLnBrk="1" fontAlgn="ctr"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959349107"/>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marL="0" marR="0" lvl="0" indent="0" algn="l" defTabSz="914478" rtl="0" eaLnBrk="1" fontAlgn="ctr"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17321058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marL="0" marR="0" lvl="0" indent="0" algn="l" defTabSz="914478" rtl="0" eaLnBrk="1" fontAlgn="ctr"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1062230143"/>
      </p:ext>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marL="0" marR="0" lvl="0" indent="0" algn="l" defTabSz="1001624" rtl="0" eaLnBrk="0" fontAlgn="ctr" latinLnBrk="0" hangingPunct="0">
              <a:lnSpc>
                <a:spcPct val="10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26870058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mn-cs"/>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242/137/68</a:t>
              </a:r>
              <a:endParaRPr kumimoji="1" lang="mr-IN" altLang="zh-CN" sz="5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PANTONE 185C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mn-cs"/>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PANTONE 186C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246/183/140</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250/211/187</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137/137/</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181/181/</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221/221/</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255/255/</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a:t>
              </a:r>
            </a:p>
          </p:txBody>
        </p:sp>
      </p:grpSp>
    </p:spTree>
    <p:extLst>
      <p:ext uri="{BB962C8B-B14F-4D97-AF65-F5344CB8AC3E}">
        <p14:creationId xmlns:p14="http://schemas.microsoft.com/office/powerpoint/2010/main" val="536837416"/>
      </p:ext>
    </p:extLst>
  </p:cSld>
  <p:clrMap bg1="lt1" tx1="dk1" bg2="lt2" tx2="dk2" accent1="accent1" accent2="accent2" accent3="accent3" accent4="accent4" accent5="accent5" accent6="accent6" hlink="hlink" folHlink="folHlink"/>
  <p:sldLayoutIdLst>
    <p:sldLayoutId id="214748387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sz="974" b="0" i="0" u="none" strike="noStrike" kern="1200" cap="none" spc="0" normalizeH="0" baseline="0" noProof="0" dirty="0">
                <a:ln>
                  <a:noFill/>
                </a:ln>
                <a:solidFill>
                  <a:srgbClr val="1D1D1B"/>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kumimoji="0" lang="en-US" sz="974" b="0" i="0" u="none" strike="noStrike" kern="1200" cap="none" spc="0" normalizeH="0" baseline="0" noProof="0" smtClean="0">
                <a:ln>
                  <a:noFill/>
                </a:ln>
                <a:solidFill>
                  <a:srgbClr val="1D1D1B"/>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kumimoji="0" lang="en-US" sz="974" b="0" i="0" u="none" strike="noStrike" kern="1200" cap="none" spc="0" normalizeH="0" baseline="0" noProof="0" dirty="0">
              <a:ln>
                <a:noFill/>
              </a:ln>
              <a:solidFill>
                <a:srgbClr val="1D1D1B"/>
              </a:solidFill>
              <a:effectLst/>
              <a:uLnTx/>
              <a:uFillTx/>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mn-cs"/>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242/137/68</a:t>
              </a:r>
              <a:endParaRPr kumimoji="1" lang="mr-IN" altLang="zh-CN" sz="5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PANTONE 185C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mn-cs"/>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PANTONE 186C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246/183/140</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250/211/187</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137/137/</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181/181/</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221/221/</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255/255/</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a:t>
              </a:r>
            </a:p>
          </p:txBody>
        </p:sp>
      </p:grpSp>
    </p:spTree>
    <p:extLst>
      <p:ext uri="{BB962C8B-B14F-4D97-AF65-F5344CB8AC3E}">
        <p14:creationId xmlns:p14="http://schemas.microsoft.com/office/powerpoint/2010/main" val="693197873"/>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 id="2147483886" r:id="rId8"/>
    <p:sldLayoutId id="2147483887" r:id="rId9"/>
    <p:sldLayoutId id="2147483888"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sz="974" b="0" i="0" u="none" strike="noStrike" kern="1200" cap="none" spc="0" normalizeH="0" baseline="0" noProof="0" dirty="0">
                <a:ln>
                  <a:noFill/>
                </a:ln>
                <a:solidFill>
                  <a:srgbClr val="1D1D1B"/>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kumimoji="0" lang="en-US" sz="974" b="0" i="0" u="none" strike="noStrike" kern="1200" cap="none" spc="0" normalizeH="0" baseline="0" noProof="0" smtClean="0">
                <a:ln>
                  <a:noFill/>
                </a:ln>
                <a:solidFill>
                  <a:srgbClr val="1D1D1B"/>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kumimoji="0" lang="en-US" sz="974" b="0" i="0" u="none" strike="noStrike" kern="1200" cap="none" spc="0" normalizeH="0" baseline="0" noProof="0" dirty="0">
              <a:ln>
                <a:noFill/>
              </a:ln>
              <a:solidFill>
                <a:srgbClr val="1D1D1B"/>
              </a:solidFill>
              <a:effectLst/>
              <a:uLnTx/>
              <a:uFillTx/>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mn-cs"/>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242/137/68</a:t>
              </a:r>
              <a:endParaRPr kumimoji="1" lang="mr-IN" altLang="zh-CN" sz="5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PANTONE 185C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mn-cs"/>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PANTONE 186C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246/183/140</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250/211/187</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137/137/</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181/181/</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221/221/</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255/255/</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a:t>
              </a:r>
            </a:p>
          </p:txBody>
        </p:sp>
      </p:grpSp>
    </p:spTree>
    <p:extLst>
      <p:ext uri="{BB962C8B-B14F-4D97-AF65-F5344CB8AC3E}">
        <p14:creationId xmlns:p14="http://schemas.microsoft.com/office/powerpoint/2010/main" val="677611785"/>
      </p:ext>
    </p:extLst>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srgbClr val="1D1D1A"/>
                  </a:solidFill>
                  <a:effectLst/>
                  <a:uLnTx/>
                  <a:uFillTx/>
                  <a:latin typeface="Microsoft YaHei" panose="020B0503020204020204" pitchFamily="34" charset="-122"/>
                  <a:ea typeface="Microsoft YaHei" panose="020B0503020204020204" pitchFamily="34" charset="-122"/>
                  <a:cs typeface="+mn-cs"/>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242/137/68</a:t>
              </a:r>
              <a:endParaRPr kumimoji="1" lang="mr-IN" altLang="zh-CN" sz="5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PANTONE 185C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srgbClr val="1D1D1A"/>
                  </a:solidFill>
                  <a:effectLst/>
                  <a:uLnTx/>
                  <a:uFillTx/>
                  <a:latin typeface="Microsoft YaHei" panose="020B0503020204020204" pitchFamily="34" charset="-122"/>
                  <a:ea typeface="Microsoft YaHei" panose="020B0503020204020204" pitchFamily="34" charset="-122"/>
                  <a:cs typeface="+mn-cs"/>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PANTONE 186C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246/183/140</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250/211/187</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137/137/</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181/181/</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221/221/</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255/255/</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1065"/>
              </a:lnSpc>
              <a:spcBef>
                <a:spcPts val="1000"/>
              </a:spcBef>
              <a:spcAft>
                <a:spcPts val="0"/>
              </a:spcAft>
              <a:buClrTx/>
              <a:buSzTx/>
              <a:buFont typeface="Arial" panose="020B0604020202020204" pitchFamily="34" charset="0"/>
              <a:buNone/>
              <a:tabLst/>
              <a:defRPr/>
            </a:pPr>
            <a:r>
              <a:rPr kumimoji="1" lang="en-US" altLang="zh-CN" sz="850" b="1"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mn-cs"/>
              </a:rPr>
              <a:t>Copyright©2021 Huawei Technologies Co., Ltd.</a:t>
            </a:r>
            <a:br>
              <a:rPr kumimoji="1" lang="en-US" altLang="zh-CN" sz="850" b="1"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mn-cs"/>
              </a:rPr>
            </a:br>
            <a:r>
              <a:rPr kumimoji="1" lang="en-US" altLang="zh-CN" sz="850" b="1"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mn-cs"/>
              </a:rPr>
              <a:t>All Rights Reserved.</a:t>
            </a:r>
            <a:r>
              <a:rPr kumimoji="1" lang="en-US" altLang="zh-CN" sz="779"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mn-cs"/>
              </a:rPr>
              <a:t/>
            </a:r>
            <a:br>
              <a:rPr kumimoji="1" lang="en-US" altLang="zh-CN" sz="779"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mn-cs"/>
              </a:rPr>
            </a:br>
            <a:r>
              <a:rPr kumimoji="1" lang="en-US" altLang="zh-CN" sz="779"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mn-cs"/>
              </a:rPr>
              <a:t/>
            </a:r>
            <a:br>
              <a:rPr kumimoji="1" lang="en-US" altLang="zh-CN" sz="779"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mn-cs"/>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The information in this document may contain predictive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statements including, without limitation, statements regarding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the future financial and operating results, future product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portfolio, new technology, etc. There are a number of factors that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could cause actual results and developments to differ materially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from those expressed or implied in the predictive statements.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Therefore, such information is provided for reference purpose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only and constitutes neither an offer nor an acceptance. Huawei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may change the information at any time without notice. </a:t>
            </a:r>
          </a:p>
          <a:p>
            <a:pPr marL="0" marR="0" lvl="0" indent="0" algn="l" defTabSz="914400" rtl="0" eaLnBrk="1" fontAlgn="auto" latinLnBrk="0" hangingPunct="1">
              <a:lnSpc>
                <a:spcPts val="1065"/>
              </a:lnSpc>
              <a:spcBef>
                <a:spcPts val="1000"/>
              </a:spcBef>
              <a:spcAft>
                <a:spcPts val="0"/>
              </a:spcAft>
              <a:buClrTx/>
              <a:buSzTx/>
              <a:buFont typeface="Arial" panose="020B0604020202020204" pitchFamily="34" charset="0"/>
              <a:buNone/>
              <a:tabLst/>
              <a:defRPr/>
            </a:pPr>
            <a:endParaRPr kumimoji="1" lang="zh-CN" altLang="en-US" sz="779"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mn-cs"/>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1681"/>
              </a:lnSpc>
              <a:spcBef>
                <a:spcPts val="0"/>
              </a:spcBef>
              <a:spcAft>
                <a:spcPts val="0"/>
              </a:spcAft>
              <a:buClrTx/>
              <a:buSzTx/>
              <a:buFont typeface="Arial" panose="020B0604020202020204" pitchFamily="34" charset="0"/>
              <a:buNone/>
              <a:tabLst/>
              <a:defRPr/>
            </a:pPr>
            <a:r>
              <a:rPr kumimoji="1" lang="zh-CN" altLang="en-US" sz="1300" b="0" i="0" u="none" strike="noStrike" kern="1200" cap="none" spc="0" normalizeH="0" baseline="0" noProof="0" dirty="0">
                <a:ln>
                  <a:noFill/>
                </a:ln>
                <a:solidFill>
                  <a:srgbClr val="1D1D1B"/>
                </a:solidFill>
                <a:effectLst/>
                <a:uLnTx/>
                <a:uFillTx/>
                <a:latin typeface="Microsoft YaHei" charset="-122"/>
                <a:ea typeface="Microsoft YaHei" charset="-122"/>
                <a:cs typeface="Microsoft YaHei" charset="-122"/>
              </a:rPr>
              <a:t>把数字世界带入每个人、每个家庭、</a:t>
            </a:r>
            <a:r>
              <a:rPr kumimoji="1" lang="en-US" altLang="zh-CN" sz="1300" b="0" i="0" u="none" strike="noStrike" kern="1200" cap="none" spc="0" normalizeH="0" baseline="0" noProof="0" dirty="0">
                <a:ln>
                  <a:noFill/>
                </a:ln>
                <a:solidFill>
                  <a:srgbClr val="1D1D1B"/>
                </a:solidFill>
                <a:effectLst/>
                <a:uLnTx/>
                <a:uFillTx/>
                <a:latin typeface="Microsoft YaHei" charset="-122"/>
                <a:ea typeface="Microsoft YaHei" charset="-122"/>
                <a:cs typeface="Microsoft YaHei" charset="-122"/>
              </a:rPr>
              <a:t/>
            </a:r>
            <a:br>
              <a:rPr kumimoji="1" lang="en-US" altLang="zh-CN" sz="1300" b="0" i="0" u="none" strike="noStrike" kern="1200" cap="none" spc="0" normalizeH="0" baseline="0" noProof="0" dirty="0">
                <a:ln>
                  <a:noFill/>
                </a:ln>
                <a:solidFill>
                  <a:srgbClr val="1D1D1B"/>
                </a:solidFill>
                <a:effectLst/>
                <a:uLnTx/>
                <a:uFillTx/>
                <a:latin typeface="Microsoft YaHei" charset="-122"/>
                <a:ea typeface="Microsoft YaHei" charset="-122"/>
                <a:cs typeface="Microsoft YaHei" charset="-122"/>
              </a:rPr>
            </a:br>
            <a:r>
              <a:rPr kumimoji="1" lang="zh-CN" altLang="en-US" sz="1300" b="0" i="0" u="none" strike="noStrike" kern="1200" cap="none" spc="0" normalizeH="0" baseline="0" noProof="0" dirty="0">
                <a:ln>
                  <a:noFill/>
                </a:ln>
                <a:solidFill>
                  <a:srgbClr val="1D1D1B"/>
                </a:solidFill>
                <a:effectLst/>
                <a:uLnTx/>
                <a:uFillTx/>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ts val="1294"/>
              </a:lnSpc>
              <a:spcBef>
                <a:spcPts val="1000"/>
              </a:spcBef>
              <a:spcAft>
                <a:spcPts val="0"/>
              </a:spcAft>
              <a:buClrTx/>
              <a:buSzTx/>
              <a:buFont typeface="Arial" panose="020B0604020202020204" pitchFamily="34" charset="0"/>
              <a:buNone/>
              <a:tabLst/>
              <a:defRPr/>
            </a:pPr>
            <a:r>
              <a:rPr kumimoji="1" lang="en-US" altLang="zh-CN" sz="120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Bring digital to every person, home, and </a:t>
            </a:r>
            <a:br>
              <a:rPr kumimoji="1" lang="en-US" altLang="zh-CN" sz="120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120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organization for a fully connected, </a:t>
            </a:r>
            <a:br>
              <a:rPr kumimoji="1" lang="en-US" altLang="zh-CN" sz="120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120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intelligent world.</a:t>
            </a:r>
            <a:endParaRPr kumimoji="1" lang="zh-CN" altLang="en-US" sz="1200" b="0" i="0" u="none" strike="noStrike" kern="1200" cap="none" spc="0" normalizeH="0" baseline="0" noProof="0" dirty="0">
              <a:ln>
                <a:noFill/>
              </a:ln>
              <a:solidFill>
                <a:srgbClr val="1D1D1B"/>
              </a:solidFill>
              <a:effectLst/>
              <a:uLnTx/>
              <a:uFillTx/>
              <a:latin typeface="Arial" panose="020B0604020202020204"/>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4157932779"/>
      </p:ext>
    </p:extLst>
  </p:cSld>
  <p:clrMap bg1="lt1" tx1="dk1" bg2="lt2" tx2="dk2" accent1="accent1" accent2="accent2" accent3="accent3" accent4="accent4" accent5="accent5" accent6="accent6" hlink="hlink" folHlink="folHlink"/>
  <p:sldLayoutIdLst>
    <p:sldLayoutId id="2147483896"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8" name="文本占位符 3"/>
          <p:cNvSpPr>
            <a:spLocks noGrp="1"/>
          </p:cNvSpPr>
          <p:nvPr>
            <p:ph type="body" sz="quarter" idx="17"/>
          </p:nvPr>
        </p:nvSpPr>
        <p:spPr bwMode="gray"/>
        <p:txBody>
          <a:bodyPr/>
          <a:lstStyle/>
          <a:p>
            <a:endParaRPr lang="en-US" altLang="zh-CN" dirty="0"/>
          </a:p>
        </p:txBody>
      </p:sp>
      <p:sp>
        <p:nvSpPr>
          <p:cNvPr id="29" name="文本占位符 4"/>
          <p:cNvSpPr>
            <a:spLocks noGrp="1"/>
          </p:cNvSpPr>
          <p:nvPr>
            <p:ph type="body" sz="quarter" idx="18"/>
          </p:nvPr>
        </p:nvSpPr>
        <p:spPr bwMode="gray"/>
        <p:txBody>
          <a:bodyPr/>
          <a:lstStyle/>
          <a:p>
            <a:r>
              <a:rPr lang="en-US" altLang="zh-CN" dirty="0"/>
              <a:t>Datacom</a:t>
            </a:r>
          </a:p>
        </p:txBody>
      </p:sp>
      <p:sp>
        <p:nvSpPr>
          <p:cNvPr id="37" name="文本占位符 12"/>
          <p:cNvSpPr>
            <a:spLocks noGrp="1"/>
          </p:cNvSpPr>
          <p:nvPr>
            <p:ph type="body" sz="quarter" idx="19"/>
          </p:nvPr>
        </p:nvSpPr>
        <p:spPr bwMode="gray"/>
        <p:txBody>
          <a:bodyPr/>
          <a:lstStyle/>
          <a:p>
            <a:r>
              <a:rPr lang="en-US" altLang="zh-CN" dirty="0"/>
              <a:t>General</a:t>
            </a:r>
          </a:p>
        </p:txBody>
      </p:sp>
      <p:sp>
        <p:nvSpPr>
          <p:cNvPr id="41" name="文本占位符 16"/>
          <p:cNvSpPr>
            <a:spLocks noGrp="1"/>
          </p:cNvSpPr>
          <p:nvPr>
            <p:ph type="body" sz="quarter" idx="20"/>
          </p:nvPr>
        </p:nvSpPr>
        <p:spPr bwMode="gray"/>
        <p:txBody>
          <a:bodyPr/>
          <a:lstStyle/>
          <a:p>
            <a:r>
              <a:rPr lang="en-US" altLang="zh-CN" dirty="0"/>
              <a:t>V1.0</a:t>
            </a:r>
          </a:p>
        </p:txBody>
      </p:sp>
      <p:sp>
        <p:nvSpPr>
          <p:cNvPr id="30" name="文本占位符 5"/>
          <p:cNvSpPr>
            <a:spLocks noGrp="1"/>
          </p:cNvSpPr>
          <p:nvPr>
            <p:ph type="body" sz="quarter" idx="13"/>
          </p:nvPr>
        </p:nvSpPr>
        <p:spPr bwMode="gray"/>
        <p:txBody>
          <a:bodyPr/>
          <a:lstStyle/>
          <a:p>
            <a:r>
              <a:rPr lang="en-US" dirty="0"/>
              <a:t>Wei </a:t>
            </a:r>
            <a:r>
              <a:rPr lang="en-US" dirty="0" err="1"/>
              <a:t>Jiongjian</a:t>
            </a:r>
            <a:r>
              <a:rPr lang="en-US" dirty="0"/>
              <a:t>/WX935519</a:t>
            </a:r>
            <a:endParaRPr lang="en-US" altLang="zh-CN" dirty="0"/>
          </a:p>
        </p:txBody>
      </p:sp>
      <p:sp>
        <p:nvSpPr>
          <p:cNvPr id="31" name="文本占位符 6"/>
          <p:cNvSpPr>
            <a:spLocks noGrp="1"/>
          </p:cNvSpPr>
          <p:nvPr>
            <p:ph type="body" sz="quarter" idx="14"/>
          </p:nvPr>
        </p:nvSpPr>
        <p:spPr bwMode="gray"/>
        <p:txBody>
          <a:bodyPr/>
          <a:lstStyle/>
          <a:p>
            <a:r>
              <a:rPr lang="en-US"/>
              <a:t>2020.06.16</a:t>
            </a:r>
            <a:endParaRPr lang="en-US" altLang="zh-CN" dirty="0"/>
          </a:p>
        </p:txBody>
      </p:sp>
      <p:sp>
        <p:nvSpPr>
          <p:cNvPr id="32" name="文本占位符 7"/>
          <p:cNvSpPr>
            <a:spLocks noGrp="1"/>
          </p:cNvSpPr>
          <p:nvPr>
            <p:ph type="body" sz="quarter" idx="15"/>
          </p:nvPr>
        </p:nvSpPr>
        <p:spPr bwMode="gray"/>
        <p:txBody>
          <a:bodyPr/>
          <a:lstStyle/>
          <a:p>
            <a:r>
              <a:rPr lang="en-US" altLang="zh-CN" dirty="0"/>
              <a:t>Wan </a:t>
            </a:r>
            <a:r>
              <a:rPr lang="en-US" altLang="zh-CN" dirty="0" err="1"/>
              <a:t>Changli</a:t>
            </a:r>
            <a:r>
              <a:rPr lang="en-US" altLang="zh-CN" dirty="0"/>
              <a:t>/WX</a:t>
            </a:r>
            <a:r>
              <a:rPr lang="en-US" dirty="0"/>
              <a:t>408647 </a:t>
            </a:r>
            <a:endParaRPr lang="en-US" altLang="zh-CN" dirty="0"/>
          </a:p>
        </p:txBody>
      </p:sp>
      <p:sp>
        <p:nvSpPr>
          <p:cNvPr id="33" name="文本占位符 8"/>
          <p:cNvSpPr>
            <a:spLocks noGrp="1"/>
          </p:cNvSpPr>
          <p:nvPr>
            <p:ph type="body" sz="quarter" idx="16"/>
          </p:nvPr>
        </p:nvSpPr>
        <p:spPr bwMode="gray"/>
        <p:txBody>
          <a:bodyPr/>
          <a:lstStyle/>
          <a:p>
            <a:r>
              <a:rPr lang="en-US"/>
              <a:t>New</a:t>
            </a:r>
            <a:endParaRPr lang="en-US" altLang="zh-CN" dirty="0"/>
          </a:p>
        </p:txBody>
      </p:sp>
      <p:sp>
        <p:nvSpPr>
          <p:cNvPr id="45" name="文本占位符 20"/>
          <p:cNvSpPr>
            <a:spLocks noGrp="1"/>
          </p:cNvSpPr>
          <p:nvPr>
            <p:ph type="body" sz="quarter" idx="21"/>
          </p:nvPr>
        </p:nvSpPr>
        <p:spPr bwMode="gray"/>
        <p:txBody>
          <a:bodyPr/>
          <a:lstStyle/>
          <a:p>
            <a:r>
              <a:rPr lang="en-US" altLang="zh-CN" dirty="0"/>
              <a:t>He </a:t>
            </a:r>
            <a:r>
              <a:rPr lang="en-US" altLang="zh-CN" dirty="0" err="1"/>
              <a:t>Junjian</a:t>
            </a:r>
            <a:r>
              <a:rPr lang="en-US" altLang="zh-CN" dirty="0"/>
              <a:t>/WX580230</a:t>
            </a:r>
          </a:p>
        </p:txBody>
      </p:sp>
      <p:sp>
        <p:nvSpPr>
          <p:cNvPr id="49" name="文本占位符 24"/>
          <p:cNvSpPr>
            <a:spLocks noGrp="1"/>
          </p:cNvSpPr>
          <p:nvPr>
            <p:ph type="body" sz="quarter" idx="22"/>
          </p:nvPr>
        </p:nvSpPr>
        <p:spPr bwMode="gray"/>
        <p:txBody>
          <a:bodyPr/>
          <a:lstStyle/>
          <a:p>
            <a:r>
              <a:rPr lang="en-US" altLang="zh-CN" dirty="0"/>
              <a:t>2021.08.24</a:t>
            </a:r>
          </a:p>
        </p:txBody>
      </p:sp>
      <p:sp>
        <p:nvSpPr>
          <p:cNvPr id="106" name="文本占位符 105">
            <a:extLst>
              <a:ext uri="{FF2B5EF4-FFF2-40B4-BE49-F238E27FC236}">
                <a16:creationId xmlns:a16="http://schemas.microsoft.com/office/drawing/2014/main" xmlns="" id="{A8FDCB51-5D1D-42B3-8249-072D18C726CD}"/>
              </a:ext>
            </a:extLst>
          </p:cNvPr>
          <p:cNvSpPr>
            <a:spLocks noGrp="1"/>
          </p:cNvSpPr>
          <p:nvPr>
            <p:ph type="body" sz="quarter" idx="23"/>
          </p:nvPr>
        </p:nvSpPr>
        <p:spPr bwMode="gray"/>
        <p:txBody>
          <a:bodyPr/>
          <a:lstStyle/>
          <a:p>
            <a:r>
              <a:rPr lang="en-US" altLang="zh-CN" dirty="0"/>
              <a:t>Li Xianzhi/00354681</a:t>
            </a:r>
            <a:endParaRPr lang="zh-CN" altLang="en-US" dirty="0"/>
          </a:p>
        </p:txBody>
      </p:sp>
      <p:sp>
        <p:nvSpPr>
          <p:cNvPr id="107" name="文本占位符 106">
            <a:extLst>
              <a:ext uri="{FF2B5EF4-FFF2-40B4-BE49-F238E27FC236}">
                <a16:creationId xmlns:a16="http://schemas.microsoft.com/office/drawing/2014/main" xmlns="" id="{BC593C97-FD58-4401-A59D-5CA91426708D}"/>
              </a:ext>
            </a:extLst>
          </p:cNvPr>
          <p:cNvSpPr>
            <a:spLocks noGrp="1"/>
          </p:cNvSpPr>
          <p:nvPr>
            <p:ph type="body" sz="quarter" idx="24"/>
          </p:nvPr>
        </p:nvSpPr>
        <p:spPr bwMode="gray"/>
        <p:txBody>
          <a:bodyPr/>
          <a:lstStyle/>
          <a:p>
            <a:r>
              <a:rPr lang="en-US" altLang="zh-CN" dirty="0"/>
              <a:t>Update</a:t>
            </a:r>
            <a:endParaRPr lang="zh-CN" altLang="en-US" dirty="0"/>
          </a:p>
        </p:txBody>
      </p:sp>
      <p:sp>
        <p:nvSpPr>
          <p:cNvPr id="108" name="文本占位符 107">
            <a:extLst>
              <a:ext uri="{FF2B5EF4-FFF2-40B4-BE49-F238E27FC236}">
                <a16:creationId xmlns:a16="http://schemas.microsoft.com/office/drawing/2014/main" xmlns="" id="{02D4F3AD-0FDB-4E49-9AD3-9D3281AD5EBF}"/>
              </a:ext>
            </a:extLst>
          </p:cNvPr>
          <p:cNvSpPr>
            <a:spLocks noGrp="1"/>
          </p:cNvSpPr>
          <p:nvPr>
            <p:ph type="body" sz="quarter" idx="25"/>
          </p:nvPr>
        </p:nvSpPr>
        <p:spPr bwMode="gray"/>
        <p:txBody>
          <a:bodyPr/>
          <a:lstStyle/>
          <a:p>
            <a:r>
              <a:rPr lang="en-US" altLang="zh-CN" dirty="0"/>
              <a:t>Yu Sheng/WX1092303</a:t>
            </a:r>
            <a:endParaRPr lang="zh-CN" altLang="en-US" dirty="0"/>
          </a:p>
        </p:txBody>
      </p:sp>
      <p:sp>
        <p:nvSpPr>
          <p:cNvPr id="109" name="文本占位符 108">
            <a:extLst>
              <a:ext uri="{FF2B5EF4-FFF2-40B4-BE49-F238E27FC236}">
                <a16:creationId xmlns:a16="http://schemas.microsoft.com/office/drawing/2014/main" xmlns="" id="{D50F6CB9-82AF-492E-9582-FE9364F274B5}"/>
              </a:ext>
            </a:extLst>
          </p:cNvPr>
          <p:cNvSpPr>
            <a:spLocks noGrp="1"/>
          </p:cNvSpPr>
          <p:nvPr>
            <p:ph type="body" sz="quarter" idx="26"/>
          </p:nvPr>
        </p:nvSpPr>
        <p:spPr bwMode="gray"/>
        <p:txBody>
          <a:bodyPr/>
          <a:lstStyle/>
          <a:p>
            <a:r>
              <a:rPr lang="en-US" altLang="zh-CN" dirty="0"/>
              <a:t>2021.10.25</a:t>
            </a:r>
            <a:endParaRPr lang="zh-CN" altLang="en-US" dirty="0"/>
          </a:p>
        </p:txBody>
      </p:sp>
      <p:sp>
        <p:nvSpPr>
          <p:cNvPr id="110" name="文本占位符 109">
            <a:extLst>
              <a:ext uri="{FF2B5EF4-FFF2-40B4-BE49-F238E27FC236}">
                <a16:creationId xmlns:a16="http://schemas.microsoft.com/office/drawing/2014/main" xmlns="" id="{C431FF4E-D581-4B7C-A16B-D938401C7E38}"/>
              </a:ext>
            </a:extLst>
          </p:cNvPr>
          <p:cNvSpPr>
            <a:spLocks noGrp="1"/>
          </p:cNvSpPr>
          <p:nvPr>
            <p:ph type="body" sz="quarter" idx="27"/>
          </p:nvPr>
        </p:nvSpPr>
        <p:spPr bwMode="gray"/>
        <p:txBody>
          <a:bodyPr/>
          <a:lstStyle/>
          <a:p>
            <a:r>
              <a:rPr lang="en-US" altLang="zh-CN" dirty="0"/>
              <a:t>Lu </a:t>
            </a:r>
            <a:r>
              <a:rPr lang="en-US" altLang="zh-CN" dirty="0" err="1"/>
              <a:t>Yueyue</a:t>
            </a:r>
            <a:r>
              <a:rPr lang="en-US" altLang="zh-CN" dirty="0"/>
              <a:t>/WX445705</a:t>
            </a:r>
            <a:endParaRPr lang="zh-CN" altLang="en-US" dirty="0"/>
          </a:p>
        </p:txBody>
      </p:sp>
      <p:sp>
        <p:nvSpPr>
          <p:cNvPr id="111" name="文本占位符 110">
            <a:extLst>
              <a:ext uri="{FF2B5EF4-FFF2-40B4-BE49-F238E27FC236}">
                <a16:creationId xmlns:a16="http://schemas.microsoft.com/office/drawing/2014/main" xmlns="" id="{168CF2E3-D4D9-4DE5-8503-EFFD0F13CD24}"/>
              </a:ext>
            </a:extLst>
          </p:cNvPr>
          <p:cNvSpPr>
            <a:spLocks noGrp="1"/>
          </p:cNvSpPr>
          <p:nvPr>
            <p:ph type="body" sz="quarter" idx="28"/>
          </p:nvPr>
        </p:nvSpPr>
        <p:spPr bwMode="gray"/>
        <p:txBody>
          <a:bodyPr/>
          <a:lstStyle/>
          <a:p>
            <a:r>
              <a:rPr lang="en-US" altLang="zh-CN" dirty="0"/>
              <a:t>Update</a:t>
            </a:r>
            <a:endParaRPr lang="zh-CN" altLang="en-US" dirty="0"/>
          </a:p>
        </p:txBody>
      </p:sp>
      <p:sp>
        <p:nvSpPr>
          <p:cNvPr id="112" name="文本占位符 111">
            <a:extLst>
              <a:ext uri="{FF2B5EF4-FFF2-40B4-BE49-F238E27FC236}">
                <a16:creationId xmlns:a16="http://schemas.microsoft.com/office/drawing/2014/main" xmlns="" id="{F518C99E-FD35-492D-877D-901365D0A2D1}"/>
              </a:ext>
            </a:extLst>
          </p:cNvPr>
          <p:cNvSpPr>
            <a:spLocks noGrp="1"/>
          </p:cNvSpPr>
          <p:nvPr>
            <p:ph type="body" sz="quarter" idx="29"/>
          </p:nvPr>
        </p:nvSpPr>
        <p:spPr bwMode="gray"/>
        <p:txBody>
          <a:bodyPr/>
          <a:lstStyle/>
          <a:p>
            <a:endParaRPr lang="zh-CN" altLang="en-US"/>
          </a:p>
        </p:txBody>
      </p:sp>
      <p:sp>
        <p:nvSpPr>
          <p:cNvPr id="113" name="文本占位符 112">
            <a:extLst>
              <a:ext uri="{FF2B5EF4-FFF2-40B4-BE49-F238E27FC236}">
                <a16:creationId xmlns:a16="http://schemas.microsoft.com/office/drawing/2014/main" xmlns="" id="{CB9F5200-42EB-45D1-A97E-C21C2DDB2642}"/>
              </a:ext>
            </a:extLst>
          </p:cNvPr>
          <p:cNvSpPr>
            <a:spLocks noGrp="1"/>
          </p:cNvSpPr>
          <p:nvPr>
            <p:ph type="body" sz="quarter" idx="30"/>
          </p:nvPr>
        </p:nvSpPr>
        <p:spPr bwMode="gray"/>
        <p:txBody>
          <a:bodyPr/>
          <a:lstStyle/>
          <a:p>
            <a:endParaRPr lang="zh-CN" altLang="en-US"/>
          </a:p>
        </p:txBody>
      </p:sp>
      <p:sp>
        <p:nvSpPr>
          <p:cNvPr id="114" name="文本占位符 113">
            <a:extLst>
              <a:ext uri="{FF2B5EF4-FFF2-40B4-BE49-F238E27FC236}">
                <a16:creationId xmlns:a16="http://schemas.microsoft.com/office/drawing/2014/main" xmlns="" id="{B59E1196-A61A-448B-AFA5-DC08935B58D6}"/>
              </a:ext>
            </a:extLst>
          </p:cNvPr>
          <p:cNvSpPr>
            <a:spLocks noGrp="1"/>
          </p:cNvSpPr>
          <p:nvPr>
            <p:ph type="body" sz="quarter" idx="31"/>
          </p:nvPr>
        </p:nvSpPr>
        <p:spPr bwMode="gray"/>
        <p:txBody>
          <a:bodyPr/>
          <a:lstStyle/>
          <a:p>
            <a:endParaRPr lang="zh-CN" altLang="en-US"/>
          </a:p>
        </p:txBody>
      </p:sp>
      <p:sp>
        <p:nvSpPr>
          <p:cNvPr id="115" name="文本占位符 114">
            <a:extLst>
              <a:ext uri="{FF2B5EF4-FFF2-40B4-BE49-F238E27FC236}">
                <a16:creationId xmlns:a16="http://schemas.microsoft.com/office/drawing/2014/main" xmlns="" id="{D8134E44-AFDD-4C6B-B261-53D28CD9FDEC}"/>
              </a:ext>
            </a:extLst>
          </p:cNvPr>
          <p:cNvSpPr>
            <a:spLocks noGrp="1"/>
          </p:cNvSpPr>
          <p:nvPr>
            <p:ph type="body" sz="quarter" idx="32"/>
          </p:nvPr>
        </p:nvSpPr>
        <p:spPr bwMode="gray"/>
        <p:txBody>
          <a:bodyPr/>
          <a:lstStyle/>
          <a:p>
            <a:endParaRPr lang="zh-CN" altLang="en-US"/>
          </a:p>
        </p:txBody>
      </p:sp>
      <p:sp>
        <p:nvSpPr>
          <p:cNvPr id="116" name="文本占位符 115">
            <a:extLst>
              <a:ext uri="{FF2B5EF4-FFF2-40B4-BE49-F238E27FC236}">
                <a16:creationId xmlns:a16="http://schemas.microsoft.com/office/drawing/2014/main" xmlns="" id="{5691725E-4816-45B5-AF89-58634D352D89}"/>
              </a:ext>
            </a:extLst>
          </p:cNvPr>
          <p:cNvSpPr>
            <a:spLocks noGrp="1"/>
          </p:cNvSpPr>
          <p:nvPr>
            <p:ph type="body" sz="quarter" idx="33"/>
          </p:nvPr>
        </p:nvSpPr>
        <p:spPr bwMode="gray"/>
        <p:txBody>
          <a:bodyPr/>
          <a:lstStyle/>
          <a:p>
            <a:endParaRPr lang="zh-CN" altLang="en-US"/>
          </a:p>
        </p:txBody>
      </p:sp>
      <p:sp>
        <p:nvSpPr>
          <p:cNvPr id="117" name="文本占位符 116">
            <a:extLst>
              <a:ext uri="{FF2B5EF4-FFF2-40B4-BE49-F238E27FC236}">
                <a16:creationId xmlns:a16="http://schemas.microsoft.com/office/drawing/2014/main" xmlns="" id="{D99AEC25-4F28-41F2-94F4-B181D1AA290A}"/>
              </a:ext>
            </a:extLst>
          </p:cNvPr>
          <p:cNvSpPr>
            <a:spLocks noGrp="1"/>
          </p:cNvSpPr>
          <p:nvPr>
            <p:ph type="body" sz="quarter" idx="34"/>
          </p:nvPr>
        </p:nvSpPr>
        <p:spPr bwMode="gray"/>
        <p:txBody>
          <a:bodyPr/>
          <a:lstStyle/>
          <a:p>
            <a:endParaRPr lang="zh-CN" altLang="en-US"/>
          </a:p>
        </p:txBody>
      </p:sp>
      <p:sp>
        <p:nvSpPr>
          <p:cNvPr id="118" name="文本占位符 117">
            <a:extLst>
              <a:ext uri="{FF2B5EF4-FFF2-40B4-BE49-F238E27FC236}">
                <a16:creationId xmlns:a16="http://schemas.microsoft.com/office/drawing/2014/main" xmlns="" id="{1F2B93E2-5C57-4819-AFAE-E84B4A1082D1}"/>
              </a:ext>
            </a:extLst>
          </p:cNvPr>
          <p:cNvSpPr>
            <a:spLocks noGrp="1"/>
          </p:cNvSpPr>
          <p:nvPr>
            <p:ph type="body" sz="quarter" idx="35"/>
          </p:nvPr>
        </p:nvSpPr>
        <p:spPr bwMode="gray"/>
        <p:txBody>
          <a:bodyPr/>
          <a:lstStyle/>
          <a:p>
            <a:endParaRPr lang="zh-CN" altLang="en-US"/>
          </a:p>
        </p:txBody>
      </p:sp>
      <p:sp>
        <p:nvSpPr>
          <p:cNvPr id="119" name="文本占位符 118">
            <a:extLst>
              <a:ext uri="{FF2B5EF4-FFF2-40B4-BE49-F238E27FC236}">
                <a16:creationId xmlns:a16="http://schemas.microsoft.com/office/drawing/2014/main" xmlns="" id="{AD28EB11-95A5-4D5D-A1C6-3328EBB92EC2}"/>
              </a:ext>
            </a:extLst>
          </p:cNvPr>
          <p:cNvSpPr>
            <a:spLocks noGrp="1"/>
          </p:cNvSpPr>
          <p:nvPr>
            <p:ph type="body" sz="quarter" idx="36"/>
          </p:nvPr>
        </p:nvSpPr>
        <p:spPr bwMode="gray"/>
        <p:txBody>
          <a:bodyPr/>
          <a:lstStyle/>
          <a:p>
            <a:endParaRPr lang="zh-CN" altLang="en-US"/>
          </a:p>
        </p:txBody>
      </p:sp>
    </p:spTree>
    <p:extLst>
      <p:ext uri="{BB962C8B-B14F-4D97-AF65-F5344CB8AC3E}">
        <p14:creationId xmlns:p14="http://schemas.microsoft.com/office/powerpoint/2010/main" val="8604945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Introduction to RESTful APIs</a:t>
            </a:r>
            <a:endParaRPr lang="en-US" dirty="0"/>
          </a:p>
        </p:txBody>
      </p:sp>
      <p:sp>
        <p:nvSpPr>
          <p:cNvPr id="3" name="文本占位符 2"/>
          <p:cNvSpPr>
            <a:spLocks noGrp="1"/>
          </p:cNvSpPr>
          <p:nvPr>
            <p:ph type="body" sz="quarter" idx="10"/>
          </p:nvPr>
        </p:nvSpPr>
        <p:spPr bwMode="gray"/>
        <p:txBody>
          <a:bodyPr/>
          <a:lstStyle/>
          <a:p>
            <a:r>
              <a:rPr lang="en-US" sz="1800" dirty="0"/>
              <a:t>Representational State Transfer (REST) is a style of software architecture. The design concepts and principles are as follows:</a:t>
            </a:r>
            <a:endParaRPr lang="en-US" altLang="zh-CN" sz="1800" dirty="0"/>
          </a:p>
          <a:p>
            <a:pPr lvl="1"/>
            <a:r>
              <a:rPr lang="en-US" sz="1600" dirty="0"/>
              <a:t>All elements on networks can be abstracted as resources.</a:t>
            </a:r>
            <a:endParaRPr lang="en-US" altLang="zh-CN" sz="1600" dirty="0"/>
          </a:p>
          <a:p>
            <a:pPr lvl="1"/>
            <a:r>
              <a:rPr lang="en-US" sz="1600" dirty="0"/>
              <a:t>Each resource has a unique resource ID. Operations on resources do not change the resource IDs.</a:t>
            </a:r>
            <a:endParaRPr lang="en-US" altLang="zh-CN" sz="1600" dirty="0"/>
          </a:p>
          <a:p>
            <a:pPr lvl="1"/>
            <a:r>
              <a:rPr lang="en-US" sz="1600" dirty="0"/>
              <a:t>Standard methods are used to operate resources. The core operations are GET, PUT, POST and DELETE defined in HTTP.</a:t>
            </a:r>
            <a:endParaRPr lang="en-US" altLang="zh-CN" sz="1600" dirty="0"/>
          </a:p>
          <a:p>
            <a:pPr lvl="1"/>
            <a:r>
              <a:rPr lang="en-US" sz="1600" dirty="0"/>
              <a:t>All operations are stateless.</a:t>
            </a:r>
            <a:endParaRPr lang="en-US" altLang="zh-CN" sz="1600" dirty="0"/>
          </a:p>
          <a:p>
            <a:r>
              <a:rPr lang="en-US" sz="1800" dirty="0"/>
              <a:t>RESTful API:</a:t>
            </a:r>
            <a:r>
              <a:rPr lang="en-US" altLang="zh-CN" sz="1800" dirty="0"/>
              <a:t> application programming interfaces</a:t>
            </a:r>
            <a:r>
              <a:rPr lang="en-US" sz="1800" dirty="0"/>
              <a:t> (APIs) that comply with the REST architecture.</a:t>
            </a:r>
            <a:endParaRPr lang="en-US" altLang="zh-CN" sz="1800" dirty="0"/>
          </a:p>
          <a:p>
            <a:r>
              <a:rPr lang="en-US" sz="1800" dirty="0"/>
              <a:t>The OPS defines a set of RESTful APIs and uses URIs to identify open </a:t>
            </a:r>
            <a:r>
              <a:rPr lang="en-US" sz="1800" dirty="0" err="1"/>
              <a:t>MOs.</a:t>
            </a:r>
            <a:r>
              <a:rPr lang="en-US" sz="1800" dirty="0"/>
              <a:t> You can access MOs using standard HTTP methods (GET, PUT, POST, and DELETE).</a:t>
            </a:r>
            <a:endParaRPr lang="en-US" altLang="zh-CN" sz="1800" dirty="0"/>
          </a:p>
        </p:txBody>
      </p:sp>
    </p:spTree>
    <p:extLst>
      <p:ext uri="{BB962C8B-B14F-4D97-AF65-F5344CB8AC3E}">
        <p14:creationId xmlns:p14="http://schemas.microsoft.com/office/powerpoint/2010/main" val="35744568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OPS </a:t>
            </a:r>
            <a:r>
              <a:rPr lang="en-US" dirty="0" err="1"/>
              <a:t>RESTful</a:t>
            </a:r>
            <a:r>
              <a:rPr lang="en-US" dirty="0"/>
              <a:t> API Interaction Example</a:t>
            </a:r>
          </a:p>
        </p:txBody>
      </p:sp>
      <p:sp>
        <p:nvSpPr>
          <p:cNvPr id="3" name="文本占位符 2"/>
          <p:cNvSpPr>
            <a:spLocks noGrp="1"/>
          </p:cNvSpPr>
          <p:nvPr>
            <p:ph type="body" sz="quarter" idx="10"/>
          </p:nvPr>
        </p:nvSpPr>
        <p:spPr bwMode="gray">
          <a:xfrm>
            <a:off x="455612" y="1052514"/>
            <a:ext cx="11293476" cy="1218925"/>
          </a:xfrm>
        </p:spPr>
        <p:txBody>
          <a:bodyPr/>
          <a:lstStyle/>
          <a:p>
            <a:r>
              <a:rPr lang="en-US" sz="1800" dirty="0"/>
              <a:t>With RESTful APIs defined by the OPS, you can write Python scripts to send HTTP requests to perform operations on MOs of network devices. Network devices will return HTTP response messages based on the operation results.</a:t>
            </a:r>
            <a:endParaRPr lang="en-US" altLang="zh-CN" sz="1800" dirty="0"/>
          </a:p>
        </p:txBody>
      </p:sp>
      <p:sp>
        <p:nvSpPr>
          <p:cNvPr id="19" name="矩形 18">
            <a:extLst>
              <a:ext uri="{FF2B5EF4-FFF2-40B4-BE49-F238E27FC236}">
                <a16:creationId xmlns:a16="http://schemas.microsoft.com/office/drawing/2014/main" xmlns="" id="{A6EBEF2B-1498-489C-AD0F-52E7BC60266E}"/>
              </a:ext>
            </a:extLst>
          </p:cNvPr>
          <p:cNvSpPr/>
          <p:nvPr/>
        </p:nvSpPr>
        <p:spPr bwMode="gray">
          <a:xfrm>
            <a:off x="2470883" y="2567958"/>
            <a:ext cx="7250234" cy="3298784"/>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a:extLst>
              <a:ext uri="{FF2B5EF4-FFF2-40B4-BE49-F238E27FC236}">
                <a16:creationId xmlns:a16="http://schemas.microsoft.com/office/drawing/2014/main" xmlns="" id="{36C3B332-C0BF-4514-BF96-1B54FBAD01DB}"/>
              </a:ext>
            </a:extLst>
          </p:cNvPr>
          <p:cNvSpPr txBox="1"/>
          <p:nvPr/>
        </p:nvSpPr>
        <p:spPr bwMode="gray">
          <a:xfrm>
            <a:off x="6989489" y="2602682"/>
            <a:ext cx="2434542" cy="369332"/>
          </a:xfrm>
          <a:prstGeom prst="rect">
            <a:avLst/>
          </a:prstGeom>
          <a:noFill/>
        </p:spPr>
        <p:txBody>
          <a:bodyPr wrap="square" rtlCol="0">
            <a:spAutoFit/>
          </a:bodyPr>
          <a:lstStyle/>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MOs:</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a:extLst>
              <a:ext uri="{FF2B5EF4-FFF2-40B4-BE49-F238E27FC236}">
                <a16:creationId xmlns:a16="http://schemas.microsoft.com/office/drawing/2014/main" xmlns="" id="{F7908CB4-086B-45AE-8310-DA0844EB80FA}"/>
              </a:ext>
            </a:extLst>
          </p:cNvPr>
          <p:cNvSpPr/>
          <p:nvPr/>
        </p:nvSpPr>
        <p:spPr bwMode="gray">
          <a:xfrm>
            <a:off x="7107669" y="3018952"/>
            <a:ext cx="2495263" cy="2734833"/>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a:extLst>
              <a:ext uri="{FF2B5EF4-FFF2-40B4-BE49-F238E27FC236}">
                <a16:creationId xmlns:a16="http://schemas.microsoft.com/office/drawing/2014/main" xmlns="" id="{E0AAB166-BF14-411A-B3CD-295450AEF40A}"/>
              </a:ext>
            </a:extLst>
          </p:cNvPr>
          <p:cNvSpPr txBox="1"/>
          <p:nvPr/>
        </p:nvSpPr>
        <p:spPr bwMode="gray">
          <a:xfrm>
            <a:off x="7192893" y="3315967"/>
            <a:ext cx="2323856" cy="1938992"/>
          </a:xfrm>
          <a:prstGeom prst="rect">
            <a:avLst/>
          </a:prstGeom>
          <a:noFill/>
        </p:spPr>
        <p:txBody>
          <a:bodyPr wrap="square" rtlCol="0">
            <a:spAutoFit/>
          </a:bodyPr>
          <a:lstStyle/>
          <a:p>
            <a:pPr algn="ctr">
              <a:spcBef>
                <a:spcPts val="1200"/>
              </a:spcBef>
            </a:pPr>
            <a:r>
              <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CPU</a:t>
            </a:r>
            <a:r>
              <a:rPr lang="zh-CN" alt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Information</a:t>
            </a:r>
          </a:p>
          <a:p>
            <a:pPr algn="ctr">
              <a:spcBef>
                <a:spcPts val="1200"/>
              </a:spcBef>
            </a:pPr>
            <a:r>
              <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System Information</a:t>
            </a:r>
          </a:p>
          <a:p>
            <a:pPr algn="ctr">
              <a:spcBef>
                <a:spcPts val="1200"/>
              </a:spcBef>
            </a:pPr>
            <a:r>
              <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Interface Information</a:t>
            </a:r>
          </a:p>
          <a:p>
            <a:pPr algn="ctr">
              <a:spcBef>
                <a:spcPts val="1200"/>
              </a:spcBef>
            </a:pPr>
            <a:r>
              <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Routing</a:t>
            </a:r>
            <a:r>
              <a:rPr lang="zh-CN" alt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Information</a:t>
            </a:r>
          </a:p>
          <a:p>
            <a:pPr algn="ctr">
              <a:spcBef>
                <a:spcPts val="1200"/>
              </a:spcBef>
            </a:pPr>
            <a:r>
              <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t>
            </a:r>
          </a:p>
        </p:txBody>
      </p:sp>
      <p:cxnSp>
        <p:nvCxnSpPr>
          <p:cNvPr id="25" name="直接箭头连接符 24">
            <a:extLst>
              <a:ext uri="{FF2B5EF4-FFF2-40B4-BE49-F238E27FC236}">
                <a16:creationId xmlns:a16="http://schemas.microsoft.com/office/drawing/2014/main" xmlns="" id="{3AD6B8F6-E15A-46B6-9606-DF43A26F307F}"/>
              </a:ext>
            </a:extLst>
          </p:cNvPr>
          <p:cNvCxnSpPr/>
          <p:nvPr/>
        </p:nvCxnSpPr>
        <p:spPr bwMode="gray">
          <a:xfrm>
            <a:off x="4218413" y="3961076"/>
            <a:ext cx="2880000"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xmlns="" id="{6F0ABEAC-1681-4A93-9876-74BAC9DCA7FD}"/>
              </a:ext>
            </a:extLst>
          </p:cNvPr>
          <p:cNvSpPr txBox="1"/>
          <p:nvPr/>
        </p:nvSpPr>
        <p:spPr bwMode="gray">
          <a:xfrm>
            <a:off x="4957718" y="3799868"/>
            <a:ext cx="1431434" cy="358002"/>
          </a:xfrm>
          <a:prstGeom prst="rect">
            <a:avLst/>
          </a:prstGeom>
          <a:solidFill>
            <a:srgbClr val="BEE9EE"/>
          </a:solidFill>
          <a:ln w="9525">
            <a:noFill/>
          </a:ln>
        </p:spPr>
        <p:txBody>
          <a:bodyPr wrap="none" lIns="0" tIns="0" rIns="0" bIns="0" rtlCol="0" anchor="ctr" anchorCtr="0">
            <a:noAutofit/>
          </a:bodyPr>
          <a:lstStyle>
            <a:defPPr>
              <a:defRPr lang="en-US"/>
            </a:defPPr>
            <a:lvl1pPr algn="ctr">
              <a:defRPr sz="1400">
                <a:solidFill>
                  <a:srgbClr val="EC7061"/>
                </a:solidFill>
                <a:latin typeface="Huawei Sans" panose="020C0503030203020204" pitchFamily="34" charset="0"/>
                <a:ea typeface="方正兰亭黑简体" panose="02000000000000000000" pitchFamily="2" charset="-122"/>
              </a:defRPr>
            </a:lvl1pPr>
          </a:lstStyle>
          <a:p>
            <a:r>
              <a:rPr lang="en-US" altLang="zh-CN" dirty="0">
                <a:solidFill>
                  <a:schemeClr val="tx1"/>
                </a:solidFill>
                <a:sym typeface="Huawei Sans" panose="020C0503030203020204" pitchFamily="34" charset="0"/>
              </a:rPr>
              <a:t>HTTP Request</a:t>
            </a:r>
            <a:endParaRPr lang="zh-CN" altLang="en-US" dirty="0">
              <a:solidFill>
                <a:schemeClr val="tx1"/>
              </a:solidFill>
              <a:sym typeface="Huawei Sans" panose="020C0503030203020204" pitchFamily="34" charset="0"/>
            </a:endParaRPr>
          </a:p>
        </p:txBody>
      </p:sp>
      <p:cxnSp>
        <p:nvCxnSpPr>
          <p:cNvPr id="27" name="直接箭头连接符 26">
            <a:extLst>
              <a:ext uri="{FF2B5EF4-FFF2-40B4-BE49-F238E27FC236}">
                <a16:creationId xmlns:a16="http://schemas.microsoft.com/office/drawing/2014/main" xmlns="" id="{5E784C92-7290-4859-9524-35B8FF8F0BB6}"/>
              </a:ext>
            </a:extLst>
          </p:cNvPr>
          <p:cNvCxnSpPr/>
          <p:nvPr/>
        </p:nvCxnSpPr>
        <p:spPr bwMode="gray">
          <a:xfrm flipH="1">
            <a:off x="4218413" y="4528236"/>
            <a:ext cx="2880000" cy="0"/>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A26DC34E-2ECA-4018-8F1D-D65E050BAE4E}"/>
              </a:ext>
            </a:extLst>
          </p:cNvPr>
          <p:cNvSpPr txBox="1"/>
          <p:nvPr/>
        </p:nvSpPr>
        <p:spPr bwMode="gray">
          <a:xfrm>
            <a:off x="5348917" y="4349235"/>
            <a:ext cx="1399494" cy="358002"/>
          </a:xfrm>
          <a:prstGeom prst="rect">
            <a:avLst/>
          </a:prstGeom>
          <a:solidFill>
            <a:srgbClr val="BEE9EE"/>
          </a:solidFill>
          <a:ln w="9525">
            <a:noFill/>
          </a:ln>
        </p:spPr>
        <p:txBody>
          <a:bodyPr wrap="none" lIns="0" tIns="0" rIns="0" bIns="0" rtlCol="0" anchor="ctr" anchorCtr="0">
            <a:noAutofit/>
          </a:bodyPr>
          <a:lstStyle>
            <a:defPPr>
              <a:defRPr lang="en-US"/>
            </a:defPPr>
            <a:lvl1pPr algn="ctr">
              <a:defRPr sz="1400">
                <a:solidFill>
                  <a:srgbClr val="EC7061"/>
                </a:solidFill>
                <a:latin typeface="Huawei Sans" panose="020C0503030203020204" pitchFamily="34" charset="0"/>
                <a:ea typeface="方正兰亭黑简体" panose="02000000000000000000" pitchFamily="2" charset="-122"/>
              </a:defRPr>
            </a:lvl1pPr>
          </a:lstStyle>
          <a:p>
            <a:r>
              <a:rPr lang="en-US" altLang="zh-CN" dirty="0">
                <a:solidFill>
                  <a:schemeClr val="tx1"/>
                </a:solidFill>
                <a:sym typeface="Huawei Sans" panose="020C0503030203020204" pitchFamily="34" charset="0"/>
              </a:rPr>
              <a:t>HTTP Response</a:t>
            </a:r>
            <a:endParaRPr lang="zh-CN" altLang="en-US" dirty="0">
              <a:solidFill>
                <a:schemeClr val="tx1"/>
              </a:solidFill>
              <a:sym typeface="Huawei Sans" panose="020C0503030203020204" pitchFamily="34" charset="0"/>
            </a:endParaRPr>
          </a:p>
        </p:txBody>
      </p:sp>
      <p:sp>
        <p:nvSpPr>
          <p:cNvPr id="29" name="竖卷形 14">
            <a:extLst>
              <a:ext uri="{FF2B5EF4-FFF2-40B4-BE49-F238E27FC236}">
                <a16:creationId xmlns:a16="http://schemas.microsoft.com/office/drawing/2014/main" xmlns="" id="{1A403AE1-2B7C-4192-8D2E-425C06E3228A}"/>
              </a:ext>
            </a:extLst>
          </p:cNvPr>
          <p:cNvSpPr/>
          <p:nvPr/>
        </p:nvSpPr>
        <p:spPr bwMode="gray">
          <a:xfrm>
            <a:off x="2767379" y="3459207"/>
            <a:ext cx="1527586" cy="1481560"/>
          </a:xfrm>
          <a:prstGeom prst="verticalScroll">
            <a:avLst/>
          </a:prstGeom>
          <a:solidFill>
            <a:srgbClr val="56C4D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Python</a:t>
            </a:r>
          </a:p>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Script</a:t>
            </a:r>
          </a:p>
        </p:txBody>
      </p:sp>
    </p:spTree>
    <p:extLst>
      <p:ext uri="{BB962C8B-B14F-4D97-AF65-F5344CB8AC3E}">
        <p14:creationId xmlns:p14="http://schemas.microsoft.com/office/powerpoint/2010/main" val="6893266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B75F51C-8FE0-4244-907B-D4B71BA72F6B}"/>
              </a:ext>
            </a:extLst>
          </p:cNvPr>
          <p:cNvSpPr>
            <a:spLocks noGrp="1"/>
          </p:cNvSpPr>
          <p:nvPr>
            <p:ph type="title"/>
          </p:nvPr>
        </p:nvSpPr>
        <p:spPr bwMode="gray"/>
        <p:txBody>
          <a:bodyPr/>
          <a:lstStyle/>
          <a:p>
            <a:r>
              <a:rPr lang="en-US"/>
              <a:t>Overview of HTTP</a:t>
            </a:r>
            <a:endParaRPr lang="en-US" dirty="0"/>
          </a:p>
        </p:txBody>
      </p:sp>
      <p:sp>
        <p:nvSpPr>
          <p:cNvPr id="3" name="文本占位符 2">
            <a:extLst>
              <a:ext uri="{FF2B5EF4-FFF2-40B4-BE49-F238E27FC236}">
                <a16:creationId xmlns:a16="http://schemas.microsoft.com/office/drawing/2014/main" xmlns="" id="{CF60ADDD-39FF-453B-93A9-7BE149D4B4CB}"/>
              </a:ext>
            </a:extLst>
          </p:cNvPr>
          <p:cNvSpPr>
            <a:spLocks noGrp="1"/>
          </p:cNvSpPr>
          <p:nvPr>
            <p:ph type="body" sz="quarter" idx="10"/>
          </p:nvPr>
        </p:nvSpPr>
        <p:spPr bwMode="gray">
          <a:xfrm>
            <a:off x="455612" y="1052514"/>
            <a:ext cx="11293476" cy="1806704"/>
          </a:xfrm>
        </p:spPr>
        <p:txBody>
          <a:bodyPr/>
          <a:lstStyle/>
          <a:p>
            <a:r>
              <a:rPr lang="en-US" sz="1800" dirty="0"/>
              <a:t>Hyper Text Transfer Protocol (HTTP) is the most widely used network transfer protocol on the Internet. It is used to transfer hypertext from the World Wide Web server to the local browser.</a:t>
            </a:r>
            <a:endParaRPr lang="en-US" altLang="zh-CN" sz="1800" dirty="0"/>
          </a:p>
          <a:p>
            <a:r>
              <a:rPr lang="en-US" sz="1800" dirty="0"/>
              <a:t>HTTP uses the client/server (C/S) architecture model and uses TCP/IP to transfer data, such as HTML files, image files, and query results. HTTP uses the TCP port 80 by default. </a:t>
            </a:r>
            <a:endParaRPr lang="en-US" altLang="zh-CN" sz="1800" dirty="0"/>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36682" y="4168032"/>
            <a:ext cx="836971" cy="659158"/>
          </a:xfrm>
          <a:prstGeom prst="rect">
            <a:avLst/>
          </a:prstGeom>
        </p:spPr>
      </p:pic>
      <p:pic>
        <p:nvPicPr>
          <p:cNvPr id="6" name="图片 5" descr="笔记本电脑.png"/>
          <p:cNvPicPr>
            <a:picLocks noChangeAspect="1"/>
          </p:cNvPicPr>
          <p:nvPr/>
        </p:nvPicPr>
        <p:blipFill>
          <a:blip r:embed="rId4" cstate="print"/>
          <a:stretch>
            <a:fillRect/>
          </a:stretch>
        </p:blipFill>
        <p:spPr bwMode="gray">
          <a:xfrm>
            <a:off x="2868294" y="4172358"/>
            <a:ext cx="1051417" cy="659158"/>
          </a:xfrm>
          <a:prstGeom prst="rect">
            <a:avLst/>
          </a:prstGeom>
        </p:spPr>
      </p:pic>
      <p:cxnSp>
        <p:nvCxnSpPr>
          <p:cNvPr id="10" name="直接箭头连接符 9">
            <a:extLst>
              <a:ext uri="{FF2B5EF4-FFF2-40B4-BE49-F238E27FC236}">
                <a16:creationId xmlns:a16="http://schemas.microsoft.com/office/drawing/2014/main" xmlns="" id="{BA877C97-A666-4A1C-8CE5-234683096791}"/>
              </a:ext>
            </a:extLst>
          </p:cNvPr>
          <p:cNvCxnSpPr>
            <a:cxnSpLocks/>
          </p:cNvCxnSpPr>
          <p:nvPr/>
        </p:nvCxnSpPr>
        <p:spPr bwMode="gray">
          <a:xfrm>
            <a:off x="4071240" y="4300350"/>
            <a:ext cx="4126087" cy="0"/>
          </a:xfrm>
          <a:prstGeom prst="straightConnector1">
            <a:avLst/>
          </a:prstGeom>
          <a:ln w="571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a:extLst>
              <a:ext uri="{FF2B5EF4-FFF2-40B4-BE49-F238E27FC236}">
                <a16:creationId xmlns:a16="http://schemas.microsoft.com/office/drawing/2014/main" xmlns="" id="{BA877C97-A666-4A1C-8CE5-234683096791}"/>
              </a:ext>
            </a:extLst>
          </p:cNvPr>
          <p:cNvCxnSpPr>
            <a:cxnSpLocks/>
          </p:cNvCxnSpPr>
          <p:nvPr/>
        </p:nvCxnSpPr>
        <p:spPr bwMode="gray">
          <a:xfrm>
            <a:off x="4071240" y="4657782"/>
            <a:ext cx="4126087" cy="0"/>
          </a:xfrm>
          <a:prstGeom prst="straightConnector1">
            <a:avLst/>
          </a:prstGeom>
          <a:ln w="571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bwMode="gray">
          <a:xfrm>
            <a:off x="5379378" y="3870652"/>
            <a:ext cx="1740315" cy="338554"/>
          </a:xfrm>
          <a:prstGeom prst="rect">
            <a:avLst/>
          </a:prstGeom>
          <a:noFill/>
        </p:spPr>
        <p:txBody>
          <a:bodyPr wrap="square" rtlCol="0">
            <a:spAutoFit/>
          </a:bodyPr>
          <a:lstStyle/>
          <a:p>
            <a:pPr algn="ctr" fontAlgn="ctr"/>
            <a:r>
              <a:rPr lang="en-US" sz="1600" dirty="0">
                <a:latin typeface="Huawei Sans" panose="020C0503030203020204" pitchFamily="34" charset="0"/>
              </a:rPr>
              <a:t>HTTP Request</a:t>
            </a:r>
          </a:p>
        </p:txBody>
      </p:sp>
      <p:sp>
        <p:nvSpPr>
          <p:cNvPr id="15" name="文本框 14"/>
          <p:cNvSpPr txBox="1"/>
          <p:nvPr/>
        </p:nvSpPr>
        <p:spPr bwMode="gray">
          <a:xfrm>
            <a:off x="5379378" y="4788925"/>
            <a:ext cx="1740315" cy="338554"/>
          </a:xfrm>
          <a:prstGeom prst="rect">
            <a:avLst/>
          </a:prstGeom>
          <a:noFill/>
        </p:spPr>
        <p:txBody>
          <a:bodyPr wrap="square" rtlCol="0">
            <a:spAutoFit/>
          </a:bodyPr>
          <a:lstStyle/>
          <a:p>
            <a:pPr algn="ctr" fontAlgn="ctr"/>
            <a:r>
              <a:rPr lang="en-US" sz="1600" dirty="0">
                <a:latin typeface="Huawei Sans" panose="020C0503030203020204" pitchFamily="34" charset="0"/>
              </a:rPr>
              <a:t>HTTP Response</a:t>
            </a:r>
          </a:p>
        </p:txBody>
      </p:sp>
      <p:sp>
        <p:nvSpPr>
          <p:cNvPr id="16" name="文本框 15"/>
          <p:cNvSpPr txBox="1"/>
          <p:nvPr/>
        </p:nvSpPr>
        <p:spPr bwMode="gray">
          <a:xfrm>
            <a:off x="8065615" y="4967965"/>
            <a:ext cx="1506070" cy="369332"/>
          </a:xfrm>
          <a:prstGeom prst="rect">
            <a:avLst/>
          </a:prstGeom>
          <a:noFill/>
        </p:spPr>
        <p:txBody>
          <a:bodyPr wrap="square" rtlCol="0">
            <a:spAutoFit/>
          </a:bodyPr>
          <a:lstStyle/>
          <a:p>
            <a:pPr fontAlgn="ctr"/>
            <a:r>
              <a:rPr lang="en-US" dirty="0">
                <a:latin typeface="Huawei Sans" panose="020C0503030203020204" pitchFamily="34" charset="0"/>
              </a:rPr>
              <a:t>Web Server</a:t>
            </a:r>
          </a:p>
        </p:txBody>
      </p:sp>
      <p:sp>
        <p:nvSpPr>
          <p:cNvPr id="17" name="文本框 16"/>
          <p:cNvSpPr txBox="1"/>
          <p:nvPr/>
        </p:nvSpPr>
        <p:spPr bwMode="gray">
          <a:xfrm>
            <a:off x="2927212" y="4992288"/>
            <a:ext cx="933579" cy="369332"/>
          </a:xfrm>
          <a:prstGeom prst="rect">
            <a:avLst/>
          </a:prstGeom>
          <a:noFill/>
        </p:spPr>
        <p:txBody>
          <a:bodyPr wrap="square" rtlCol="0">
            <a:spAutoFit/>
          </a:bodyPr>
          <a:lstStyle/>
          <a:p>
            <a:pPr fontAlgn="ctr"/>
            <a:r>
              <a:rPr lang="en-US" dirty="0">
                <a:latin typeface="Huawei Sans" panose="020C0503030203020204" pitchFamily="34" charset="0"/>
              </a:rPr>
              <a:t>Client</a:t>
            </a:r>
          </a:p>
        </p:txBody>
      </p:sp>
    </p:spTree>
    <p:extLst>
      <p:ext uri="{BB962C8B-B14F-4D97-AF65-F5344CB8AC3E}">
        <p14:creationId xmlns:p14="http://schemas.microsoft.com/office/powerpoint/2010/main" val="25318270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B75F51C-8FE0-4244-907B-D4B71BA72F6B}"/>
              </a:ext>
            </a:extLst>
          </p:cNvPr>
          <p:cNvSpPr>
            <a:spLocks noGrp="1"/>
          </p:cNvSpPr>
          <p:nvPr>
            <p:ph type="title"/>
          </p:nvPr>
        </p:nvSpPr>
        <p:spPr bwMode="gray"/>
        <p:txBody>
          <a:bodyPr/>
          <a:lstStyle/>
          <a:p>
            <a:r>
              <a:rPr lang="en-US" dirty="0"/>
              <a:t>HTTP Packet Format (1)</a:t>
            </a:r>
            <a:endParaRPr lang="en-US" altLang="zh-CN" dirty="0"/>
          </a:p>
        </p:txBody>
      </p:sp>
      <p:sp>
        <p:nvSpPr>
          <p:cNvPr id="3" name="文本占位符 2">
            <a:extLst>
              <a:ext uri="{FF2B5EF4-FFF2-40B4-BE49-F238E27FC236}">
                <a16:creationId xmlns:a16="http://schemas.microsoft.com/office/drawing/2014/main" xmlns="" id="{CF60ADDD-39FF-453B-93A9-7BE149D4B4CB}"/>
              </a:ext>
            </a:extLst>
          </p:cNvPr>
          <p:cNvSpPr>
            <a:spLocks noGrp="1"/>
          </p:cNvSpPr>
          <p:nvPr>
            <p:ph type="body" sz="quarter" idx="10"/>
          </p:nvPr>
        </p:nvSpPr>
        <p:spPr bwMode="gray">
          <a:xfrm>
            <a:off x="455612" y="1052514"/>
            <a:ext cx="11293476" cy="448996"/>
          </a:xfrm>
        </p:spPr>
        <p:txBody>
          <a:bodyPr/>
          <a:lstStyle/>
          <a:p>
            <a:r>
              <a:rPr lang="en-US" sz="1600" dirty="0"/>
              <a:t>HTTP packets are carried over TCP. The following figure shows the position of HTTP packets in TCP packets.</a:t>
            </a:r>
            <a:endParaRPr lang="en-US" altLang="zh-CN" sz="1600" dirty="0"/>
          </a:p>
          <a:p>
            <a:endParaRPr lang="en-US" altLang="zh-CN" sz="1600" dirty="0"/>
          </a:p>
        </p:txBody>
      </p:sp>
      <p:sp>
        <p:nvSpPr>
          <p:cNvPr id="40" name="文本占位符 2">
            <a:extLst>
              <a:ext uri="{FF2B5EF4-FFF2-40B4-BE49-F238E27FC236}">
                <a16:creationId xmlns:a16="http://schemas.microsoft.com/office/drawing/2014/main" xmlns="" id="{CF60ADDD-39FF-453B-93A9-7BE149D4B4CB}"/>
              </a:ext>
            </a:extLst>
          </p:cNvPr>
          <p:cNvSpPr txBox="1">
            <a:spLocks/>
          </p:cNvSpPr>
          <p:nvPr/>
        </p:nvSpPr>
        <p:spPr bwMode="gray">
          <a:xfrm>
            <a:off x="457908" y="3640230"/>
            <a:ext cx="10838277" cy="240568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400" dirty="0">
                <a:latin typeface="Huawei Sans" panose="020C0503030203020204" pitchFamily="34" charset="0"/>
              </a:rPr>
              <a:t>An HTTP packet (request message and response </a:t>
            </a:r>
            <a:r>
              <a:rPr lang="en-US" altLang="zh-CN" sz="1400" dirty="0">
                <a:latin typeface="Huawei Sans" panose="020C0503030203020204" pitchFamily="34" charset="0"/>
              </a:rPr>
              <a:t>message</a:t>
            </a:r>
            <a:r>
              <a:rPr lang="en-US" sz="1400" dirty="0">
                <a:latin typeface="Huawei Sans" panose="020C0503030203020204" pitchFamily="34" charset="0"/>
              </a:rPr>
              <a:t>) consists of the following:</a:t>
            </a:r>
            <a:endParaRPr lang="en-US" altLang="zh-CN" sz="1400" dirty="0">
              <a:latin typeface="Huawei Sans" panose="020C0503030203020204" pitchFamily="34" charset="0"/>
            </a:endParaRPr>
          </a:p>
          <a:p>
            <a:pPr marL="628650" lvl="1" indent="-314325" fontAlgn="ctr"/>
            <a:r>
              <a:rPr lang="en-US" sz="1400" dirty="0">
                <a:latin typeface="Huawei Sans" panose="020C0503030203020204" pitchFamily="34" charset="0"/>
              </a:rPr>
              <a:t>Start line: describes operations to be performed in a request packet and the execution result in a response packet.</a:t>
            </a:r>
            <a:endParaRPr lang="en-US" altLang="zh-CN" sz="1400" dirty="0">
              <a:latin typeface="Huawei Sans" panose="020C0503030203020204" pitchFamily="34" charset="0"/>
            </a:endParaRPr>
          </a:p>
          <a:p>
            <a:pPr marL="628650" lvl="1" indent="-314325" fontAlgn="ctr"/>
            <a:r>
              <a:rPr lang="en-US" sz="1400" dirty="0">
                <a:latin typeface="Huawei Sans" panose="020C0503030203020204" pitchFamily="34" charset="0"/>
              </a:rPr>
              <a:t>Header field:</a:t>
            </a:r>
            <a:r>
              <a:rPr lang="en-US" altLang="zh-CN" sz="1400" dirty="0">
                <a:latin typeface="Huawei Sans" panose="020C0503030203020204" pitchFamily="34" charset="0"/>
              </a:rPr>
              <a:t> describes</a:t>
            </a:r>
            <a:r>
              <a:rPr lang="en-US" sz="1400" dirty="0">
                <a:latin typeface="Huawei Sans" panose="020C0503030203020204" pitchFamily="34" charset="0"/>
              </a:rPr>
              <a:t> additional information about the request and response packets. For example, the header field Host in a request packet specifies the Internet host of the requested resource, and the header field Content-Type in the response packet header indicates the type of the content in the packet body.</a:t>
            </a:r>
            <a:endParaRPr lang="en-US" altLang="zh-CN" sz="1400" dirty="0">
              <a:latin typeface="Huawei Sans" panose="020C0503030203020204" pitchFamily="34" charset="0"/>
            </a:endParaRPr>
          </a:p>
          <a:p>
            <a:pPr marL="628650" lvl="1" indent="-314325" fontAlgn="ctr"/>
            <a:r>
              <a:rPr lang="en-US" sz="1400" dirty="0">
                <a:latin typeface="Huawei Sans" panose="020C0503030203020204" pitchFamily="34" charset="0"/>
              </a:rPr>
              <a:t>Body: The body of a request packet is the data to be sent by the client to the web server. The body of a response packet is the data to be returned by the web server to the client, such as HTML texts, images, and videos.</a:t>
            </a:r>
            <a:endParaRPr lang="en-US" altLang="zh-CN" sz="1400" dirty="0">
              <a:latin typeface="Huawei Sans" panose="020C0503030203020204" pitchFamily="34" charset="0"/>
            </a:endParaRPr>
          </a:p>
        </p:txBody>
      </p:sp>
      <p:grpSp>
        <p:nvGrpSpPr>
          <p:cNvPr id="7" name="组合 6">
            <a:extLst>
              <a:ext uri="{FF2B5EF4-FFF2-40B4-BE49-F238E27FC236}">
                <a16:creationId xmlns:a16="http://schemas.microsoft.com/office/drawing/2014/main" xmlns="" id="{BA92D1A6-59CF-4C83-B81C-B7A6D2D495B5}"/>
              </a:ext>
            </a:extLst>
          </p:cNvPr>
          <p:cNvGrpSpPr/>
          <p:nvPr/>
        </p:nvGrpSpPr>
        <p:grpSpPr bwMode="gray">
          <a:xfrm>
            <a:off x="1594177" y="1917398"/>
            <a:ext cx="8312895" cy="1421618"/>
            <a:chOff x="1594177" y="1917398"/>
            <a:chExt cx="8312895" cy="1421618"/>
          </a:xfrm>
        </p:grpSpPr>
        <p:sp>
          <p:nvSpPr>
            <p:cNvPr id="5" name="矩形 4"/>
            <p:cNvSpPr/>
            <p:nvPr/>
          </p:nvSpPr>
          <p:spPr bwMode="gray">
            <a:xfrm>
              <a:off x="1594177" y="2822255"/>
              <a:ext cx="1355464" cy="512562"/>
            </a:xfrm>
            <a:prstGeom prst="rect">
              <a:avLst/>
            </a:prstGeom>
            <a:noFill/>
            <a:ln w="1905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ea typeface="方正兰亭黑简体" panose="02000000000000000000" pitchFamily="2" charset="-122"/>
                </a:rPr>
                <a:t>IP header</a:t>
              </a:r>
              <a:endParaRPr lang="en-US" sz="1600" dirty="0">
                <a:solidFill>
                  <a:schemeClr val="tx1"/>
                </a:solidFill>
                <a:latin typeface="Huawei Sans" panose="020C0503030203020204" pitchFamily="34" charset="0"/>
                <a:ea typeface="方正兰亭黑简体" panose="02000000000000000000" pitchFamily="2" charset="-122"/>
              </a:endParaRPr>
            </a:p>
          </p:txBody>
        </p:sp>
        <p:sp>
          <p:nvSpPr>
            <p:cNvPr id="13" name="矩形 12"/>
            <p:cNvSpPr/>
            <p:nvPr/>
          </p:nvSpPr>
          <p:spPr bwMode="gray">
            <a:xfrm>
              <a:off x="2949641" y="2822255"/>
              <a:ext cx="1355464" cy="512562"/>
            </a:xfrm>
            <a:prstGeom prst="rect">
              <a:avLst/>
            </a:prstGeom>
            <a:noFill/>
            <a:ln w="1905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Huawei Sans" panose="020C0503030203020204" pitchFamily="34" charset="0"/>
                  <a:ea typeface="方正兰亭黑简体" panose="02000000000000000000" pitchFamily="2" charset="-122"/>
                </a:rPr>
                <a:t>TCP header</a:t>
              </a:r>
            </a:p>
          </p:txBody>
        </p:sp>
        <p:sp>
          <p:nvSpPr>
            <p:cNvPr id="18" name="矩形 17"/>
            <p:cNvSpPr/>
            <p:nvPr/>
          </p:nvSpPr>
          <p:spPr bwMode="gray">
            <a:xfrm>
              <a:off x="4305105" y="2822255"/>
              <a:ext cx="3151990" cy="512562"/>
            </a:xfrm>
            <a:prstGeom prst="rect">
              <a:avLst/>
            </a:prstGeom>
            <a:solidFill>
              <a:srgbClr val="56C4D2"/>
            </a:solidFill>
            <a:ln w="1905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Huawei Sans" panose="020C0503030203020204" pitchFamily="34" charset="0"/>
                  <a:ea typeface="方正兰亭黑简体" panose="02000000000000000000" pitchFamily="2" charset="-122"/>
                </a:rPr>
                <a:t>TCP data</a:t>
              </a:r>
            </a:p>
          </p:txBody>
        </p:sp>
        <p:cxnSp>
          <p:nvCxnSpPr>
            <p:cNvPr id="8" name="直接连接符 7"/>
            <p:cNvCxnSpPr/>
            <p:nvPr/>
          </p:nvCxnSpPr>
          <p:spPr bwMode="gray">
            <a:xfrm flipV="1">
              <a:off x="2949641" y="2359675"/>
              <a:ext cx="0" cy="3334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gray">
            <a:xfrm flipV="1">
              <a:off x="7446338" y="2359675"/>
              <a:ext cx="0" cy="3334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bwMode="gray">
            <a:xfrm>
              <a:off x="2949641" y="2521040"/>
              <a:ext cx="4496697" cy="0"/>
            </a:xfrm>
            <a:prstGeom prst="straightConnector1">
              <a:avLst/>
            </a:prstGeom>
            <a:ln w="19050">
              <a:solidFill>
                <a:schemeClr val="tx1"/>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bwMode="gray">
            <a:xfrm>
              <a:off x="4002724" y="2336374"/>
              <a:ext cx="2102240" cy="338554"/>
            </a:xfrm>
            <a:prstGeom prst="rect">
              <a:avLst/>
            </a:prstGeom>
            <a:solidFill>
              <a:schemeClr val="bg1"/>
            </a:solidFill>
          </p:spPr>
          <p:txBody>
            <a:bodyPr wrap="square" rtlCol="0">
              <a:spAutoFit/>
            </a:bodyPr>
            <a:lstStyle/>
            <a:p>
              <a:pPr algn="ctr" fontAlgn="ctr"/>
              <a:r>
                <a:rPr lang="en-US" sz="1600" dirty="0">
                  <a:latin typeface="Huawei Sans" panose="020C0503030203020204" pitchFamily="34" charset="0"/>
                </a:rPr>
                <a:t>TCP packet segment</a:t>
              </a:r>
            </a:p>
          </p:txBody>
        </p:sp>
        <p:cxnSp>
          <p:nvCxnSpPr>
            <p:cNvPr id="22" name="直接连接符 21"/>
            <p:cNvCxnSpPr/>
            <p:nvPr/>
          </p:nvCxnSpPr>
          <p:spPr bwMode="gray">
            <a:xfrm flipV="1">
              <a:off x="1594177" y="1930943"/>
              <a:ext cx="0" cy="3334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bwMode="gray">
            <a:xfrm flipV="1">
              <a:off x="7446338" y="1930943"/>
              <a:ext cx="0" cy="3334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bwMode="gray">
            <a:xfrm>
              <a:off x="1594177" y="2097687"/>
              <a:ext cx="5852161" cy="0"/>
            </a:xfrm>
            <a:prstGeom prst="straightConnector1">
              <a:avLst/>
            </a:prstGeom>
            <a:ln w="19050">
              <a:solidFill>
                <a:schemeClr val="tx1"/>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bwMode="gray">
            <a:xfrm>
              <a:off x="2847976" y="1917398"/>
              <a:ext cx="2012330" cy="338554"/>
            </a:xfrm>
            <a:prstGeom prst="rect">
              <a:avLst/>
            </a:prstGeom>
            <a:solidFill>
              <a:schemeClr val="bg1"/>
            </a:solidFill>
          </p:spPr>
          <p:txBody>
            <a:bodyPr wrap="square" rtlCol="0">
              <a:spAutoFit/>
            </a:bodyPr>
            <a:lstStyle/>
            <a:p>
              <a:pPr algn="ctr" fontAlgn="ctr"/>
              <a:r>
                <a:rPr lang="en-US" sz="1600" dirty="0">
                  <a:latin typeface="Huawei Sans" panose="020C0503030203020204" pitchFamily="34" charset="0"/>
                </a:rPr>
                <a:t>IP packet segment</a:t>
              </a:r>
            </a:p>
          </p:txBody>
        </p:sp>
        <p:sp>
          <p:nvSpPr>
            <p:cNvPr id="29" name="折角形 28"/>
            <p:cNvSpPr/>
            <p:nvPr/>
          </p:nvSpPr>
          <p:spPr bwMode="gray">
            <a:xfrm>
              <a:off x="8801408" y="2101886"/>
              <a:ext cx="1105664" cy="1237130"/>
            </a:xfrm>
            <a:prstGeom prst="foldedCorner">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Huawei Sans" panose="020C0503030203020204" pitchFamily="34" charset="0"/>
                  <a:ea typeface="方正兰亭黑简体" panose="02000000000000000000" pitchFamily="2" charset="-122"/>
                </a:rPr>
                <a:t>HTTP packet</a:t>
              </a:r>
            </a:p>
          </p:txBody>
        </p:sp>
        <p:sp>
          <p:nvSpPr>
            <p:cNvPr id="25" name="矩形 24">
              <a:extLst>
                <a:ext uri="{FF2B5EF4-FFF2-40B4-BE49-F238E27FC236}">
                  <a16:creationId xmlns:a16="http://schemas.microsoft.com/office/drawing/2014/main" xmlns="" id="{42A16889-4597-40A0-92C2-C60E6B6ED359}"/>
                </a:ext>
              </a:extLst>
            </p:cNvPr>
            <p:cNvSpPr/>
            <p:nvPr/>
          </p:nvSpPr>
          <p:spPr bwMode="gray">
            <a:xfrm>
              <a:off x="7457095" y="2819826"/>
              <a:ext cx="1244502" cy="512563"/>
            </a:xfrm>
            <a:prstGeom prst="rect">
              <a:avLst/>
            </a:prstGeom>
            <a:gradFill>
              <a:gsLst>
                <a:gs pos="100000">
                  <a:srgbClr val="56C4D2"/>
                </a:gs>
                <a:gs pos="0">
                  <a:schemeClr val="accent1">
                    <a:lumMod val="50000"/>
                    <a:lumOff val="50000"/>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直角三角形 27">
              <a:extLst>
                <a:ext uri="{FF2B5EF4-FFF2-40B4-BE49-F238E27FC236}">
                  <a16:creationId xmlns:a16="http://schemas.microsoft.com/office/drawing/2014/main" xmlns="" id="{B93A028B-0B44-405C-9220-FF3BF1EAF7FE}"/>
                </a:ext>
              </a:extLst>
            </p:cNvPr>
            <p:cNvSpPr/>
            <p:nvPr/>
          </p:nvSpPr>
          <p:spPr bwMode="gray">
            <a:xfrm flipH="1">
              <a:off x="7457095" y="2095260"/>
              <a:ext cx="1244501" cy="724570"/>
            </a:xfrm>
            <a:prstGeom prst="rtTriangle">
              <a:avLst/>
            </a:prstGeom>
            <a:gradFill>
              <a:gsLst>
                <a:gs pos="100000">
                  <a:srgbClr val="56C4D2"/>
                </a:gs>
                <a:gs pos="0">
                  <a:schemeClr val="accent1">
                    <a:lumMod val="50000"/>
                    <a:lumOff val="50000"/>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5575204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B75F51C-8FE0-4244-907B-D4B71BA72F6B}"/>
              </a:ext>
            </a:extLst>
          </p:cNvPr>
          <p:cNvSpPr>
            <a:spLocks noGrp="1"/>
          </p:cNvSpPr>
          <p:nvPr>
            <p:ph type="title"/>
          </p:nvPr>
        </p:nvSpPr>
        <p:spPr bwMode="gray">
          <a:xfrm>
            <a:off x="455612" y="447468"/>
            <a:ext cx="11293475" cy="443499"/>
          </a:xfrm>
        </p:spPr>
        <p:txBody>
          <a:bodyPr/>
          <a:lstStyle/>
          <a:p>
            <a:r>
              <a:rPr lang="en-US"/>
              <a:t>HTTP Packet Format (2)</a:t>
            </a:r>
            <a:endParaRPr lang="en-US" altLang="zh-CN" dirty="0"/>
          </a:p>
        </p:txBody>
      </p:sp>
      <p:sp>
        <p:nvSpPr>
          <p:cNvPr id="12" name="文本占位符 11"/>
          <p:cNvSpPr>
            <a:spLocks noGrp="1"/>
          </p:cNvSpPr>
          <p:nvPr>
            <p:ph type="body" sz="quarter" idx="10"/>
          </p:nvPr>
        </p:nvSpPr>
        <p:spPr bwMode="gray">
          <a:xfrm>
            <a:off x="455612" y="1052515"/>
            <a:ext cx="11293476" cy="360028"/>
          </a:xfrm>
        </p:spPr>
        <p:txBody>
          <a:bodyPr/>
          <a:lstStyle/>
          <a:p>
            <a:r>
              <a:rPr lang="en-US" sz="1800" dirty="0"/>
              <a:t>The syntax of HTTP packets is as follows:</a:t>
            </a:r>
          </a:p>
        </p:txBody>
      </p:sp>
      <p:graphicFrame>
        <p:nvGraphicFramePr>
          <p:cNvPr id="30" name="表格 29"/>
          <p:cNvGraphicFramePr>
            <a:graphicFrameLocks noGrp="1"/>
          </p:cNvGraphicFramePr>
          <p:nvPr>
            <p:extLst>
              <p:ext uri="{D42A27DB-BD31-4B8C-83A1-F6EECF244321}">
                <p14:modId xmlns:p14="http://schemas.microsoft.com/office/powerpoint/2010/main" val="1159187539"/>
              </p:ext>
            </p:extLst>
          </p:nvPr>
        </p:nvGraphicFramePr>
        <p:xfrm>
          <a:off x="858431" y="1910670"/>
          <a:ext cx="10352494" cy="1417449"/>
        </p:xfrm>
        <a:graphic>
          <a:graphicData uri="http://schemas.openxmlformats.org/drawingml/2006/table">
            <a:tbl>
              <a:tblPr/>
              <a:tblGrid>
                <a:gridCol w="1678757">
                  <a:extLst>
                    <a:ext uri="{9D8B030D-6E8A-4147-A177-3AD203B41FA5}">
                      <a16:colId xmlns:a16="http://schemas.microsoft.com/office/drawing/2014/main" xmlns="" val="20000"/>
                    </a:ext>
                  </a:extLst>
                </a:gridCol>
                <a:gridCol w="4128263">
                  <a:extLst>
                    <a:ext uri="{9D8B030D-6E8A-4147-A177-3AD203B41FA5}">
                      <a16:colId xmlns:a16="http://schemas.microsoft.com/office/drawing/2014/main" xmlns="" val="20001"/>
                    </a:ext>
                  </a:extLst>
                </a:gridCol>
                <a:gridCol w="4545474">
                  <a:extLst>
                    <a:ext uri="{9D8B030D-6E8A-4147-A177-3AD203B41FA5}">
                      <a16:colId xmlns:a16="http://schemas.microsoft.com/office/drawing/2014/main" xmlns="" val="20002"/>
                    </a:ext>
                  </a:extLst>
                </a:gridCol>
              </a:tblGrid>
              <a:tr h="382011">
                <a:tc>
                  <a:txBody>
                    <a:bodyPr/>
                    <a:lstStyle/>
                    <a:p>
                      <a:pPr algn="ctr" fontAlgn="ctr">
                        <a:lnSpc>
                          <a:spcPct val="100000"/>
                        </a:lnSpc>
                      </a:pPr>
                      <a:endParaRPr lang="en-US" altLang="zh-CN" sz="1600" b="1" dirty="0">
                        <a:solidFill>
                          <a:sysClr val="windowText" lastClr="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ct val="100000"/>
                        </a:lnSpc>
                      </a:pPr>
                      <a:r>
                        <a:rPr lang="en-US" sz="1600" b="1" dirty="0">
                          <a:solidFill>
                            <a:sysClr val="windowText" lastClr="000000"/>
                          </a:solidFill>
                          <a:latin typeface="Huawei Sans" panose="020C0503030203020204" pitchFamily="34" charset="0"/>
                        </a:rPr>
                        <a:t>Request Packet Format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ct val="100000"/>
                        </a:lnSpc>
                      </a:pPr>
                      <a:r>
                        <a:rPr lang="en-US" sz="1600" b="1" dirty="0">
                          <a:solidFill>
                            <a:sysClr val="windowText" lastClr="000000"/>
                          </a:solidFill>
                          <a:latin typeface="Huawei Sans" panose="020C0503030203020204" pitchFamily="34" charset="0"/>
                        </a:rPr>
                        <a:t>Response Packet Format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xmlns="" val="10000"/>
                  </a:ext>
                </a:extLst>
              </a:tr>
              <a:tr h="345146">
                <a:tc>
                  <a:txBody>
                    <a:bodyPr/>
                    <a:lstStyle/>
                    <a:p>
                      <a:pPr algn="ctr" fontAlgn="ctr">
                        <a:lnSpc>
                          <a:spcPct val="100000"/>
                        </a:lnSpc>
                      </a:pPr>
                      <a:r>
                        <a:rPr lang="en-US" sz="1400" dirty="0">
                          <a:solidFill>
                            <a:sysClr val="windowText" lastClr="000000"/>
                          </a:solidFill>
                          <a:latin typeface="Huawei Sans" panose="020C0503030203020204" pitchFamily="34" charset="0"/>
                        </a:rPr>
                        <a:t>Start line</a:t>
                      </a:r>
                      <a:endParaRPr lang="en-US" sz="1400" dirty="0">
                        <a:solidFill>
                          <a:sysClr val="windowText" lastClr="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400" dirty="0">
                          <a:solidFill>
                            <a:sysClr val="windowText" lastClr="000000"/>
                          </a:solidFill>
                          <a:latin typeface="Huawei Sans" panose="020C0503030203020204" pitchFamily="34" charset="0"/>
                        </a:rPr>
                        <a:t>&lt;method&gt; &lt;request-URL&gt; &lt;version&gt;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ysClr val="windowText" lastClr="000000"/>
                          </a:solidFill>
                          <a:latin typeface="Huawei Sans" panose="020C0503030203020204" pitchFamily="34" charset="0"/>
                        </a:rPr>
                        <a:t>&lt;version&gt; &lt;status-code&gt; &lt;reason-phrase&gt;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345146">
                <a:tc>
                  <a:txBody>
                    <a:bodyPr/>
                    <a:lstStyle/>
                    <a:p>
                      <a:pPr algn="ctr" fontAlgn="ctr">
                        <a:lnSpc>
                          <a:spcPct val="100000"/>
                        </a:lnSpc>
                      </a:pPr>
                      <a:r>
                        <a:rPr lang="en-US" sz="1400" dirty="0">
                          <a:solidFill>
                            <a:sysClr val="windowText" lastClr="000000"/>
                          </a:solidFill>
                          <a:latin typeface="Huawei Sans" panose="020C0503030203020204" pitchFamily="34" charset="0"/>
                        </a:rPr>
                        <a:t>Header field</a:t>
                      </a:r>
                      <a:endParaRPr lang="en-US" sz="1400" dirty="0">
                        <a:solidFill>
                          <a:sysClr val="windowText" lastClr="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400" dirty="0">
                          <a:solidFill>
                            <a:sysClr val="windowText" lastClr="000000"/>
                          </a:solidFill>
                          <a:latin typeface="Huawei Sans" panose="020C0503030203020204" pitchFamily="34" charset="0"/>
                        </a:rPr>
                        <a:t>&lt;headers&gt;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ysClr val="windowText" lastClr="000000"/>
                          </a:solidFill>
                          <a:latin typeface="Huawei Sans" panose="020C0503030203020204" pitchFamily="34" charset="0"/>
                        </a:rPr>
                        <a:t>&lt;headers&gt;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345146">
                <a:tc>
                  <a:txBody>
                    <a:bodyPr/>
                    <a:lstStyle/>
                    <a:p>
                      <a:pPr algn="ctr" fontAlgn="ctr">
                        <a:lnSpc>
                          <a:spcPct val="100000"/>
                        </a:lnSpc>
                      </a:pPr>
                      <a:r>
                        <a:rPr lang="en-US" sz="1400" dirty="0">
                          <a:solidFill>
                            <a:sysClr val="windowText" lastClr="000000"/>
                          </a:solidFill>
                          <a:latin typeface="Huawei Sans" panose="020C0503030203020204" pitchFamily="34" charset="0"/>
                        </a:rPr>
                        <a:t>Body</a:t>
                      </a:r>
                      <a:endParaRPr lang="en-US" sz="1400" dirty="0">
                        <a:solidFill>
                          <a:sysClr val="windowText" lastClr="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400" dirty="0">
                          <a:solidFill>
                            <a:sysClr val="windowText" lastClr="000000"/>
                          </a:solidFill>
                          <a:latin typeface="Huawei Sans" panose="020C0503030203020204" pitchFamily="34" charset="0"/>
                        </a:rPr>
                        <a:t>&lt;entity-body&gt;</a:t>
                      </a:r>
                      <a:endParaRPr lang="en-US" altLang="zh-CN" sz="1400" dirty="0">
                        <a:solidFill>
                          <a:sysClr val="windowText" lastClr="000000"/>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ysClr val="windowText" lastClr="000000"/>
                          </a:solidFill>
                          <a:latin typeface="Huawei Sans" panose="020C0503030203020204" pitchFamily="34" charset="0"/>
                        </a:rPr>
                        <a:t>&lt;entity-body&gt;</a:t>
                      </a:r>
                      <a:endParaRPr lang="en-US" altLang="zh-CN" sz="1400" dirty="0">
                        <a:solidFill>
                          <a:sysClr val="windowText" lastClr="000000"/>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bl>
          </a:graphicData>
        </a:graphic>
      </p:graphicFrame>
      <p:sp>
        <p:nvSpPr>
          <p:cNvPr id="15" name="文本框 14"/>
          <p:cNvSpPr txBox="1"/>
          <p:nvPr/>
        </p:nvSpPr>
        <p:spPr bwMode="gray">
          <a:xfrm>
            <a:off x="858431" y="3515443"/>
            <a:ext cx="10352494" cy="2437590"/>
          </a:xfrm>
          <a:prstGeom prst="rect">
            <a:avLst/>
          </a:prstGeom>
          <a:noFill/>
        </p:spPr>
        <p:txBody>
          <a:bodyPr wrap="square" rtlCol="0">
            <a:spAutoFit/>
          </a:bodyPr>
          <a:lstStyle/>
          <a:p>
            <a:pPr fontAlgn="ctr">
              <a:lnSpc>
                <a:spcPct val="130000"/>
              </a:lnSpc>
              <a:spcBef>
                <a:spcPts val="600"/>
              </a:spcBef>
            </a:pPr>
            <a:r>
              <a:rPr lang="en-US" sz="1400" dirty="0">
                <a:latin typeface="Huawei Sans" panose="020C0503030203020204" pitchFamily="34" charset="0"/>
              </a:rPr>
              <a:t>The request and response packets differ only in the syntax of the start line.</a:t>
            </a:r>
            <a:endParaRPr lang="en-US" altLang="zh-CN" sz="1400" dirty="0">
              <a:latin typeface="Huawei Sans" panose="020C0503030203020204" pitchFamily="34" charset="0"/>
            </a:endParaRPr>
          </a:p>
          <a:p>
            <a:pPr marL="285750" indent="-285750" fontAlgn="ctr">
              <a:lnSpc>
                <a:spcPct val="130000"/>
              </a:lnSpc>
              <a:spcBef>
                <a:spcPts val="600"/>
              </a:spcBef>
              <a:buFont typeface="Arial" panose="020B0604020202020204" pitchFamily="34" charset="0"/>
              <a:buChar char="•"/>
            </a:pPr>
            <a:r>
              <a:rPr lang="en-US" sz="1400" dirty="0">
                <a:latin typeface="Huawei Sans" panose="020C0503030203020204" pitchFamily="34" charset="0"/>
              </a:rPr>
              <a:t>method: action that the client expects the server to perform on a resource. It is a single word, for example, GET or POST.</a:t>
            </a:r>
            <a:endParaRPr lang="en-US" altLang="zh-CN" sz="1400" dirty="0">
              <a:latin typeface="Huawei Sans" panose="020C0503030203020204" pitchFamily="34" charset="0"/>
            </a:endParaRPr>
          </a:p>
          <a:p>
            <a:pPr marL="285750" indent="-285750" fontAlgn="ctr">
              <a:lnSpc>
                <a:spcPct val="130000"/>
              </a:lnSpc>
              <a:spcBef>
                <a:spcPts val="600"/>
              </a:spcBef>
              <a:buFont typeface="Arial" panose="020B0604020202020204" pitchFamily="34" charset="0"/>
              <a:buChar char="•"/>
            </a:pPr>
            <a:r>
              <a:rPr lang="en-US" sz="1400" dirty="0">
                <a:latin typeface="Huawei Sans" panose="020C0503030203020204" pitchFamily="34" charset="0"/>
              </a:rPr>
              <a:t>request-URL: path of the requested resource on the server.</a:t>
            </a:r>
            <a:endParaRPr lang="en-US" altLang="zh-CN" sz="1400" dirty="0">
              <a:latin typeface="Huawei Sans" panose="020C0503030203020204" pitchFamily="34" charset="0"/>
            </a:endParaRPr>
          </a:p>
          <a:p>
            <a:pPr marL="285750" indent="-285750" fontAlgn="ctr">
              <a:lnSpc>
                <a:spcPct val="130000"/>
              </a:lnSpc>
              <a:spcBef>
                <a:spcPts val="600"/>
              </a:spcBef>
              <a:buFont typeface="Arial" panose="020B0604020202020204" pitchFamily="34" charset="0"/>
              <a:buChar char="•"/>
            </a:pPr>
            <a:r>
              <a:rPr lang="en-US" sz="1400" dirty="0">
                <a:latin typeface="Huawei Sans" panose="020C0503030203020204" pitchFamily="34" charset="0"/>
              </a:rPr>
              <a:t>version: HTTP version used by packets. The format is as follows: HTTP/&lt;major version No.&gt;.&lt;minor version No.&gt;.</a:t>
            </a:r>
            <a:endParaRPr lang="en-US" altLang="zh-CN" sz="1400" dirty="0">
              <a:latin typeface="Huawei Sans" panose="020C0503030203020204" pitchFamily="34" charset="0"/>
            </a:endParaRPr>
          </a:p>
          <a:p>
            <a:pPr marL="285750" indent="-285750" fontAlgn="ctr">
              <a:lnSpc>
                <a:spcPct val="130000"/>
              </a:lnSpc>
              <a:spcBef>
                <a:spcPts val="600"/>
              </a:spcBef>
              <a:buFont typeface="Arial" panose="020B0604020202020204" pitchFamily="34" charset="0"/>
              <a:buChar char="•"/>
            </a:pPr>
            <a:r>
              <a:rPr lang="en-US" sz="1400" dirty="0">
                <a:latin typeface="Huawei Sans" panose="020C0503030203020204" pitchFamily="34" charset="0"/>
              </a:rPr>
              <a:t>status-code: HTTP status code, which indicates the execution result of a request operation. The status code is a three-digit number.</a:t>
            </a:r>
            <a:endParaRPr lang="en-US" altLang="zh-CN" sz="1400" dirty="0">
              <a:latin typeface="Huawei Sans" panose="020C0503030203020204" pitchFamily="34" charset="0"/>
            </a:endParaRPr>
          </a:p>
          <a:p>
            <a:pPr marL="285750" indent="-285750" fontAlgn="ctr">
              <a:lnSpc>
                <a:spcPct val="130000"/>
              </a:lnSpc>
              <a:spcBef>
                <a:spcPts val="600"/>
              </a:spcBef>
              <a:buFont typeface="Arial" panose="020B0604020202020204" pitchFamily="34" charset="0"/>
              <a:buChar char="•"/>
            </a:pPr>
            <a:r>
              <a:rPr lang="en-US" sz="1400" dirty="0">
                <a:latin typeface="Huawei Sans" panose="020C0503030203020204" pitchFamily="34" charset="0"/>
              </a:rPr>
              <a:t>reason-phrase: reason phrase, which explains the status code in human-readable mode.</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1555876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bwMode="gray">
          <a:xfrm>
            <a:off x="837690" y="4163210"/>
            <a:ext cx="10361020" cy="1839558"/>
          </a:xfrm>
          <a:prstGeom prst="rect">
            <a:avLst/>
          </a:prstGeom>
          <a:solidFill>
            <a:srgbClr val="8BC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8" name="矩形 7"/>
          <p:cNvSpPr/>
          <p:nvPr/>
        </p:nvSpPr>
        <p:spPr bwMode="gray">
          <a:xfrm>
            <a:off x="837689" y="2411648"/>
            <a:ext cx="10361021" cy="1800000"/>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7" name="矩形 6"/>
          <p:cNvSpPr/>
          <p:nvPr/>
        </p:nvSpPr>
        <p:spPr bwMode="gray">
          <a:xfrm>
            <a:off x="837690" y="2118412"/>
            <a:ext cx="10361020" cy="293236"/>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2" name="标题 1">
            <a:extLst>
              <a:ext uri="{FF2B5EF4-FFF2-40B4-BE49-F238E27FC236}">
                <a16:creationId xmlns:a16="http://schemas.microsoft.com/office/drawing/2014/main" xmlns="" id="{0B75F51C-8FE0-4244-907B-D4B71BA72F6B}"/>
              </a:ext>
            </a:extLst>
          </p:cNvPr>
          <p:cNvSpPr>
            <a:spLocks noGrp="1"/>
          </p:cNvSpPr>
          <p:nvPr>
            <p:ph type="title"/>
          </p:nvPr>
        </p:nvSpPr>
        <p:spPr bwMode="gray"/>
        <p:txBody>
          <a:bodyPr/>
          <a:lstStyle/>
          <a:p>
            <a:r>
              <a:rPr lang="en-US"/>
              <a:t>HTTP Packet Format (3)</a:t>
            </a:r>
            <a:endParaRPr lang="en-US" altLang="zh-CN" dirty="0"/>
          </a:p>
        </p:txBody>
      </p:sp>
      <p:sp>
        <p:nvSpPr>
          <p:cNvPr id="12" name="文本占位符 11"/>
          <p:cNvSpPr>
            <a:spLocks noGrp="1"/>
          </p:cNvSpPr>
          <p:nvPr>
            <p:ph type="body" sz="quarter" idx="10"/>
          </p:nvPr>
        </p:nvSpPr>
        <p:spPr bwMode="gray">
          <a:xfrm>
            <a:off x="455612" y="1052514"/>
            <a:ext cx="11293476" cy="522990"/>
          </a:xfrm>
        </p:spPr>
        <p:txBody>
          <a:bodyPr/>
          <a:lstStyle/>
          <a:p>
            <a:r>
              <a:rPr lang="en-US" sz="1800" dirty="0"/>
              <a:t>HTTP packet instance:</a:t>
            </a:r>
          </a:p>
        </p:txBody>
      </p:sp>
      <p:sp>
        <p:nvSpPr>
          <p:cNvPr id="4" name="文本框 3"/>
          <p:cNvSpPr txBox="1"/>
          <p:nvPr/>
        </p:nvSpPr>
        <p:spPr bwMode="gray">
          <a:xfrm>
            <a:off x="2244523" y="2118410"/>
            <a:ext cx="4527508" cy="307777"/>
          </a:xfrm>
          <a:prstGeom prst="rect">
            <a:avLst/>
          </a:prstGeom>
          <a:noFill/>
        </p:spPr>
        <p:txBody>
          <a:bodyPr wrap="square" rtlCol="0">
            <a:spAutoFit/>
          </a:bodyPr>
          <a:lstStyle/>
          <a:p>
            <a:pPr fontAlgn="ctr">
              <a:spcBef>
                <a:spcPts val="600"/>
              </a:spcBef>
            </a:pPr>
            <a:r>
              <a:rPr lang="en-US" sz="1400" dirty="0">
                <a:latin typeface="Huawei Sans" panose="020C0503030203020204" pitchFamily="34" charset="0"/>
              </a:rPr>
              <a:t>GET / HTTP/1.1</a:t>
            </a:r>
          </a:p>
        </p:txBody>
      </p:sp>
      <p:sp>
        <p:nvSpPr>
          <p:cNvPr id="9" name="文本框 8"/>
          <p:cNvSpPr txBox="1"/>
          <p:nvPr/>
        </p:nvSpPr>
        <p:spPr bwMode="gray">
          <a:xfrm>
            <a:off x="6790895" y="2118410"/>
            <a:ext cx="4194339" cy="307777"/>
          </a:xfrm>
          <a:prstGeom prst="rect">
            <a:avLst/>
          </a:prstGeom>
          <a:noFill/>
        </p:spPr>
        <p:txBody>
          <a:bodyPr wrap="square" rtlCol="0">
            <a:spAutoFit/>
          </a:bodyPr>
          <a:lstStyle>
            <a:defPPr>
              <a:defRPr lang="en-US"/>
            </a:defPPr>
            <a:lvl1pPr>
              <a:lnSpc>
                <a:spcPct val="130000"/>
              </a:lnSpc>
              <a:spcBef>
                <a:spcPts val="600"/>
              </a:spcBef>
            </a:lvl1pPr>
          </a:lstStyle>
          <a:p>
            <a:pPr fontAlgn="ctr">
              <a:lnSpc>
                <a:spcPct val="100000"/>
              </a:lnSpc>
            </a:pPr>
            <a:r>
              <a:rPr lang="en-US" sz="1400" dirty="0">
                <a:latin typeface="Huawei Sans" panose="020C0503030203020204" pitchFamily="34" charset="0"/>
              </a:rPr>
              <a:t>HTTP/1.1 200 OK</a:t>
            </a:r>
          </a:p>
        </p:txBody>
      </p:sp>
      <p:sp>
        <p:nvSpPr>
          <p:cNvPr id="11" name="圆角矩形 75"/>
          <p:cNvSpPr/>
          <p:nvPr/>
        </p:nvSpPr>
        <p:spPr bwMode="gray">
          <a:xfrm>
            <a:off x="837690" y="1731424"/>
            <a:ext cx="5810536" cy="386987"/>
          </a:xfrm>
          <a:prstGeom prst="rect">
            <a:avLst/>
          </a:prstGeom>
          <a:solidFill>
            <a:srgbClr val="56C4D2"/>
          </a:solidFill>
          <a:ln>
            <a:noFill/>
          </a:ln>
        </p:spPr>
        <p:txBody>
          <a:bodyPr wrap="square" rtlCol="0" anchor="ctr" anchorCtr="0">
            <a:noAutofit/>
          </a:bodyPr>
          <a:lstStyle/>
          <a:p>
            <a:pPr algn="ctr"/>
            <a:r>
              <a:rPr lang="en-US" sz="1600" b="1" dirty="0">
                <a:solidFill>
                  <a:prstClr val="white"/>
                </a:solidFill>
                <a:latin typeface="Huawei Sans" panose="020C0503030203020204" pitchFamily="34" charset="0"/>
                <a:ea typeface="方正兰亭黑简体" panose="02000000000000000000" pitchFamily="2" charset="-122"/>
              </a:rPr>
              <a:t>Request Packet</a:t>
            </a:r>
          </a:p>
        </p:txBody>
      </p:sp>
      <p:sp>
        <p:nvSpPr>
          <p:cNvPr id="13" name="圆角矩形 75"/>
          <p:cNvSpPr/>
          <p:nvPr/>
        </p:nvSpPr>
        <p:spPr bwMode="gray">
          <a:xfrm>
            <a:off x="6648226" y="1731424"/>
            <a:ext cx="4550483" cy="386987"/>
          </a:xfrm>
          <a:prstGeom prst="rect">
            <a:avLst/>
          </a:prstGeom>
          <a:solidFill>
            <a:srgbClr val="56C4D2"/>
          </a:solidFill>
          <a:ln>
            <a:noFill/>
          </a:ln>
        </p:spPr>
        <p:txBody>
          <a:bodyPr wrap="square" rtlCol="0" anchor="ctr" anchorCtr="0">
            <a:noAutofit/>
          </a:bodyPr>
          <a:lstStyle/>
          <a:p>
            <a:pPr algn="ctr"/>
            <a:r>
              <a:rPr lang="en-US" sz="1600" b="1" dirty="0">
                <a:solidFill>
                  <a:prstClr val="white"/>
                </a:solidFill>
                <a:latin typeface="Huawei Sans" panose="020C0503030203020204" pitchFamily="34" charset="0"/>
                <a:ea typeface="方正兰亭黑简体" panose="02000000000000000000" pitchFamily="2" charset="-122"/>
              </a:rPr>
              <a:t>Response Packet</a:t>
            </a:r>
          </a:p>
        </p:txBody>
      </p:sp>
      <p:cxnSp>
        <p:nvCxnSpPr>
          <p:cNvPr id="14" name="直接连接符 13"/>
          <p:cNvCxnSpPr/>
          <p:nvPr/>
        </p:nvCxnSpPr>
        <p:spPr bwMode="gray">
          <a:xfrm flipH="1">
            <a:off x="6648226" y="1731424"/>
            <a:ext cx="0" cy="441119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bwMode="gray">
          <a:xfrm flipH="1">
            <a:off x="2206788" y="1731424"/>
            <a:ext cx="0" cy="441119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bwMode="gray">
          <a:xfrm>
            <a:off x="1060532" y="2111141"/>
            <a:ext cx="957431" cy="307777"/>
          </a:xfrm>
          <a:prstGeom prst="rect">
            <a:avLst/>
          </a:prstGeom>
          <a:noFill/>
        </p:spPr>
        <p:txBody>
          <a:bodyPr wrap="square" rtlCol="0">
            <a:spAutoFit/>
          </a:bodyPr>
          <a:lstStyle/>
          <a:p>
            <a:pPr algn="ctr" fontAlgn="ctr"/>
            <a:r>
              <a:rPr lang="en-US" sz="1400" dirty="0">
                <a:latin typeface="Huawei Sans" panose="020C0503030203020204" pitchFamily="34" charset="0"/>
              </a:rPr>
              <a:t>Start line</a:t>
            </a:r>
          </a:p>
        </p:txBody>
      </p:sp>
      <p:sp>
        <p:nvSpPr>
          <p:cNvPr id="17" name="文本框 16"/>
          <p:cNvSpPr txBox="1"/>
          <p:nvPr/>
        </p:nvSpPr>
        <p:spPr bwMode="gray">
          <a:xfrm>
            <a:off x="938747" y="3091028"/>
            <a:ext cx="1201000" cy="307777"/>
          </a:xfrm>
          <a:prstGeom prst="rect">
            <a:avLst/>
          </a:prstGeom>
          <a:noFill/>
        </p:spPr>
        <p:txBody>
          <a:bodyPr wrap="square" rtlCol="0">
            <a:spAutoFit/>
          </a:bodyPr>
          <a:lstStyle/>
          <a:p>
            <a:pPr algn="ctr" fontAlgn="ctr"/>
            <a:r>
              <a:rPr lang="en-US" sz="1400" dirty="0">
                <a:latin typeface="Huawei Sans" panose="020C0503030203020204" pitchFamily="34" charset="0"/>
              </a:rPr>
              <a:t>Header field</a:t>
            </a:r>
          </a:p>
        </p:txBody>
      </p:sp>
      <p:sp>
        <p:nvSpPr>
          <p:cNvPr id="18" name="文本框 17"/>
          <p:cNvSpPr txBox="1"/>
          <p:nvPr/>
        </p:nvSpPr>
        <p:spPr bwMode="gray">
          <a:xfrm>
            <a:off x="1060532" y="4842589"/>
            <a:ext cx="957431" cy="307777"/>
          </a:xfrm>
          <a:prstGeom prst="rect">
            <a:avLst/>
          </a:prstGeom>
          <a:noFill/>
        </p:spPr>
        <p:txBody>
          <a:bodyPr wrap="square" rtlCol="0">
            <a:spAutoFit/>
          </a:bodyPr>
          <a:lstStyle/>
          <a:p>
            <a:pPr algn="ctr" fontAlgn="ctr"/>
            <a:r>
              <a:rPr lang="en-US" sz="1400" dirty="0">
                <a:latin typeface="Huawei Sans" panose="020C0503030203020204" pitchFamily="34" charset="0"/>
              </a:rPr>
              <a:t>Body</a:t>
            </a:r>
          </a:p>
        </p:txBody>
      </p:sp>
      <p:sp>
        <p:nvSpPr>
          <p:cNvPr id="19" name="文本框 18"/>
          <p:cNvSpPr txBox="1"/>
          <p:nvPr/>
        </p:nvSpPr>
        <p:spPr bwMode="gray">
          <a:xfrm>
            <a:off x="2244523" y="4731006"/>
            <a:ext cx="4356077" cy="523220"/>
          </a:xfrm>
          <a:prstGeom prst="rect">
            <a:avLst/>
          </a:prstGeom>
          <a:noFill/>
        </p:spPr>
        <p:txBody>
          <a:bodyPr wrap="square" rtlCol="0">
            <a:spAutoFit/>
          </a:bodyPr>
          <a:lstStyle/>
          <a:p>
            <a:pPr fontAlgn="ctr"/>
            <a:r>
              <a:rPr lang="en-US" sz="1400" b="1" dirty="0">
                <a:solidFill>
                  <a:schemeClr val="bg1"/>
                </a:solidFill>
                <a:latin typeface="Huawei Sans" panose="020C0503030203020204" pitchFamily="34" charset="0"/>
              </a:rPr>
              <a:t>The GET method is usually used to request the server to send a resource whose body is empty.</a:t>
            </a:r>
          </a:p>
        </p:txBody>
      </p:sp>
      <p:sp>
        <p:nvSpPr>
          <p:cNvPr id="20" name="文本框 19"/>
          <p:cNvSpPr txBox="1"/>
          <p:nvPr/>
        </p:nvSpPr>
        <p:spPr bwMode="gray">
          <a:xfrm>
            <a:off x="2244523" y="2720990"/>
            <a:ext cx="4022206" cy="1169551"/>
          </a:xfrm>
          <a:prstGeom prst="rect">
            <a:avLst/>
          </a:prstGeom>
          <a:noFill/>
        </p:spPr>
        <p:txBody>
          <a:bodyPr wrap="square" rtlCol="0">
            <a:spAutoFit/>
          </a:bodyPr>
          <a:lstStyle/>
          <a:p>
            <a:pPr fontAlgn="ctr">
              <a:spcBef>
                <a:spcPts val="600"/>
              </a:spcBef>
            </a:pPr>
            <a:r>
              <a:rPr lang="en-US" altLang="zh-CN" sz="1400" dirty="0">
                <a:latin typeface="Huawei Sans" panose="020C0503030203020204" pitchFamily="34" charset="0"/>
              </a:rPr>
              <a:t>Host: www.example.com</a:t>
            </a:r>
          </a:p>
          <a:p>
            <a:pPr fontAlgn="ctr"/>
            <a:r>
              <a:rPr lang="en-US" altLang="zh-CN" sz="1400" dirty="0">
                <a:latin typeface="Huawei Sans" panose="020C0503030203020204" pitchFamily="34" charset="0"/>
              </a:rPr>
              <a:t>User-Agent: Mozilla/5.0 (Windows NT 10.0; Win64; x64)</a:t>
            </a:r>
          </a:p>
          <a:p>
            <a:pPr fontAlgn="ctr"/>
            <a:r>
              <a:rPr lang="en-US" altLang="zh-CN" sz="1400" dirty="0">
                <a:latin typeface="Huawei Sans" panose="020C0503030203020204" pitchFamily="34" charset="0"/>
              </a:rPr>
              <a:t>Accept: text/</a:t>
            </a:r>
            <a:r>
              <a:rPr lang="en-US" altLang="zh-CN" sz="1400" dirty="0" err="1">
                <a:latin typeface="Huawei Sans" panose="020C0503030203020204" pitchFamily="34" charset="0"/>
              </a:rPr>
              <a:t>html,application</a:t>
            </a:r>
            <a:r>
              <a:rPr lang="en-US" altLang="zh-CN" sz="1400" dirty="0">
                <a:latin typeface="Huawei Sans" panose="020C0503030203020204" pitchFamily="34" charset="0"/>
              </a:rPr>
              <a:t>/</a:t>
            </a:r>
            <a:r>
              <a:rPr lang="en-US" altLang="zh-CN" sz="1400" dirty="0" err="1">
                <a:latin typeface="Huawei Sans" panose="020C0503030203020204" pitchFamily="34" charset="0"/>
              </a:rPr>
              <a:t>xhtml+xml</a:t>
            </a:r>
            <a:endParaRPr lang="en-US" altLang="zh-CN" sz="1400" dirty="0">
              <a:latin typeface="Huawei Sans" panose="020C0503030203020204" pitchFamily="34" charset="0"/>
            </a:endParaRPr>
          </a:p>
          <a:p>
            <a:pPr fontAlgn="ctr"/>
            <a:r>
              <a:rPr lang="en-US" altLang="zh-CN" sz="1400" dirty="0">
                <a:latin typeface="Huawei Sans" panose="020C0503030203020204" pitchFamily="34" charset="0"/>
              </a:rPr>
              <a:t>Accept-Language: </a:t>
            </a:r>
            <a:r>
              <a:rPr lang="en-US" altLang="zh-CN" sz="1400" dirty="0" err="1">
                <a:latin typeface="Huawei Sans" panose="020C0503030203020204" pitchFamily="34" charset="0"/>
              </a:rPr>
              <a:t>zh-CN,zh;q</a:t>
            </a:r>
            <a:r>
              <a:rPr lang="en-US" altLang="zh-CN" sz="1400" dirty="0">
                <a:latin typeface="Huawei Sans" panose="020C0503030203020204" pitchFamily="34" charset="0"/>
              </a:rPr>
              <a:t>=0.9</a:t>
            </a:r>
          </a:p>
        </p:txBody>
      </p:sp>
      <p:sp>
        <p:nvSpPr>
          <p:cNvPr id="21" name="文本框 20"/>
          <p:cNvSpPr txBox="1"/>
          <p:nvPr/>
        </p:nvSpPr>
        <p:spPr bwMode="gray">
          <a:xfrm>
            <a:off x="6790895" y="2397824"/>
            <a:ext cx="4194339" cy="1815882"/>
          </a:xfrm>
          <a:prstGeom prst="rect">
            <a:avLst/>
          </a:prstGeom>
          <a:noFill/>
        </p:spPr>
        <p:txBody>
          <a:bodyPr wrap="square" rtlCol="0">
            <a:spAutoFit/>
          </a:bodyPr>
          <a:lstStyle>
            <a:defPPr>
              <a:defRPr lang="en-US"/>
            </a:defPPr>
            <a:lvl1pPr>
              <a:lnSpc>
                <a:spcPct val="130000"/>
              </a:lnSpc>
              <a:spcBef>
                <a:spcPts val="600"/>
              </a:spcBef>
            </a:lvl1pPr>
          </a:lstStyle>
          <a:p>
            <a:pPr fontAlgn="ctr">
              <a:lnSpc>
                <a:spcPct val="100000"/>
              </a:lnSpc>
            </a:pPr>
            <a:r>
              <a:rPr lang="en-US" altLang="zh-CN" sz="1400" dirty="0">
                <a:latin typeface="Huawei Sans" panose="020C0503030203020204" pitchFamily="34" charset="0"/>
              </a:rPr>
              <a:t>Date: Mon, </a:t>
            </a:r>
            <a:r>
              <a:rPr lang="en-US" altLang="zh-CN" sz="1400" dirty="0" smtClean="0">
                <a:latin typeface="Huawei Sans" panose="020C0503030203020204" pitchFamily="34" charset="0"/>
              </a:rPr>
              <a:t>YY-MM-DD 10:21:47 </a:t>
            </a:r>
            <a:r>
              <a:rPr lang="en-US" altLang="zh-CN" sz="1400" dirty="0">
                <a:latin typeface="Huawei Sans" panose="020C0503030203020204" pitchFamily="34" charset="0"/>
              </a:rPr>
              <a:t>GMT</a:t>
            </a:r>
          </a:p>
          <a:p>
            <a:pPr fontAlgn="ctr">
              <a:lnSpc>
                <a:spcPct val="100000"/>
              </a:lnSpc>
              <a:spcBef>
                <a:spcPts val="0"/>
              </a:spcBef>
            </a:pPr>
            <a:r>
              <a:rPr lang="en-US" altLang="zh-CN" sz="1400" dirty="0">
                <a:latin typeface="Huawei Sans" panose="020C0503030203020204" pitchFamily="34" charset="0"/>
              </a:rPr>
              <a:t>Server: </a:t>
            </a:r>
            <a:r>
              <a:rPr lang="en-US" altLang="zh-CN" sz="1400" dirty="0" err="1">
                <a:latin typeface="Huawei Sans" panose="020C0503030203020204" pitchFamily="34" charset="0"/>
              </a:rPr>
              <a:t>VWebServer</a:t>
            </a:r>
            <a:endParaRPr lang="en-US" altLang="zh-CN" sz="1400" dirty="0">
              <a:latin typeface="Huawei Sans" panose="020C0503030203020204" pitchFamily="34" charset="0"/>
            </a:endParaRPr>
          </a:p>
          <a:p>
            <a:pPr fontAlgn="ctr">
              <a:lnSpc>
                <a:spcPct val="100000"/>
              </a:lnSpc>
              <a:spcBef>
                <a:spcPts val="0"/>
              </a:spcBef>
            </a:pPr>
            <a:r>
              <a:rPr lang="en-US" altLang="zh-CN" sz="1400" dirty="0">
                <a:latin typeface="Huawei Sans" panose="020C0503030203020204" pitchFamily="34" charset="0"/>
              </a:rPr>
              <a:t>Last-Modified: Mon, 15 Jun 2020 10:11:12 GMT</a:t>
            </a:r>
          </a:p>
          <a:p>
            <a:pPr fontAlgn="ctr">
              <a:lnSpc>
                <a:spcPct val="100000"/>
              </a:lnSpc>
              <a:spcBef>
                <a:spcPts val="0"/>
              </a:spcBef>
            </a:pPr>
            <a:r>
              <a:rPr lang="en-US" altLang="zh-CN" sz="1400" dirty="0" err="1">
                <a:latin typeface="Huawei Sans" panose="020C0503030203020204" pitchFamily="34" charset="0"/>
              </a:rPr>
              <a:t>ETag</a:t>
            </a:r>
            <a:r>
              <a:rPr lang="en-US" altLang="zh-CN" sz="1400" dirty="0">
                <a:latin typeface="Huawei Sans" panose="020C0503030203020204" pitchFamily="34" charset="0"/>
              </a:rPr>
              <a:t>: "e211-5a81ca574d000"</a:t>
            </a:r>
          </a:p>
          <a:p>
            <a:pPr fontAlgn="ctr">
              <a:lnSpc>
                <a:spcPct val="100000"/>
              </a:lnSpc>
              <a:spcBef>
                <a:spcPts val="0"/>
              </a:spcBef>
            </a:pPr>
            <a:r>
              <a:rPr lang="en-US" altLang="zh-CN" sz="1400" dirty="0">
                <a:latin typeface="Huawei Sans" panose="020C0503030203020204" pitchFamily="34" charset="0"/>
              </a:rPr>
              <a:t>Accept-Ranges: bytes</a:t>
            </a:r>
          </a:p>
          <a:p>
            <a:pPr fontAlgn="ctr">
              <a:lnSpc>
                <a:spcPct val="100000"/>
              </a:lnSpc>
              <a:spcBef>
                <a:spcPts val="0"/>
              </a:spcBef>
            </a:pPr>
            <a:r>
              <a:rPr lang="en-US" altLang="zh-CN" sz="1400" dirty="0">
                <a:latin typeface="Huawei Sans" panose="020C0503030203020204" pitchFamily="34" charset="0"/>
              </a:rPr>
              <a:t>Vary: Accept-Encoding</a:t>
            </a:r>
          </a:p>
          <a:p>
            <a:pPr fontAlgn="ctr">
              <a:lnSpc>
                <a:spcPct val="100000"/>
              </a:lnSpc>
              <a:spcBef>
                <a:spcPts val="0"/>
              </a:spcBef>
            </a:pPr>
            <a:r>
              <a:rPr lang="en-US" altLang="zh-CN" sz="1400" dirty="0">
                <a:latin typeface="Huawei Sans" panose="020C0503030203020204" pitchFamily="34" charset="0"/>
              </a:rPr>
              <a:t>Content-Length: 13358</a:t>
            </a:r>
          </a:p>
          <a:p>
            <a:pPr fontAlgn="ctr">
              <a:lnSpc>
                <a:spcPct val="100000"/>
              </a:lnSpc>
              <a:spcBef>
                <a:spcPts val="0"/>
              </a:spcBef>
            </a:pPr>
            <a:r>
              <a:rPr lang="en-US" altLang="zh-CN" sz="1400" dirty="0">
                <a:latin typeface="Huawei Sans" panose="020C0503030203020204" pitchFamily="34" charset="0"/>
              </a:rPr>
              <a:t>Content-Type: text/html</a:t>
            </a:r>
          </a:p>
        </p:txBody>
      </p:sp>
      <p:sp>
        <p:nvSpPr>
          <p:cNvPr id="22" name="文本框 21"/>
          <p:cNvSpPr txBox="1"/>
          <p:nvPr/>
        </p:nvSpPr>
        <p:spPr bwMode="gray">
          <a:xfrm>
            <a:off x="6790895" y="4192397"/>
            <a:ext cx="4194339" cy="1815882"/>
          </a:xfrm>
          <a:prstGeom prst="rect">
            <a:avLst/>
          </a:prstGeom>
          <a:noFill/>
        </p:spPr>
        <p:txBody>
          <a:bodyPr wrap="square" rtlCol="0">
            <a:spAutoFit/>
          </a:bodyPr>
          <a:lstStyle>
            <a:defPPr>
              <a:defRPr lang="en-US"/>
            </a:defPPr>
            <a:lvl1pPr>
              <a:lnSpc>
                <a:spcPct val="130000"/>
              </a:lnSpc>
              <a:spcBef>
                <a:spcPts val="600"/>
              </a:spcBef>
            </a:lvl1pPr>
          </a:lstStyle>
          <a:p>
            <a:pPr fontAlgn="ctr">
              <a:lnSpc>
                <a:spcPct val="100000"/>
              </a:lnSpc>
            </a:pPr>
            <a:r>
              <a:rPr lang="en-US" altLang="zh-CN" sz="1400" dirty="0">
                <a:latin typeface="Huawei Sans" panose="020C0503030203020204" pitchFamily="34" charset="0"/>
              </a:rPr>
              <a:t>&lt;HTML&gt;</a:t>
            </a:r>
          </a:p>
          <a:p>
            <a:pPr fontAlgn="ctr">
              <a:lnSpc>
                <a:spcPct val="100000"/>
              </a:lnSpc>
              <a:spcBef>
                <a:spcPts val="0"/>
              </a:spcBef>
            </a:pPr>
            <a:r>
              <a:rPr lang="en-US" altLang="zh-CN" sz="1400" dirty="0">
                <a:latin typeface="Huawei Sans" panose="020C0503030203020204" pitchFamily="34" charset="0"/>
              </a:rPr>
              <a:t>&lt;HEAD&gt;</a:t>
            </a:r>
          </a:p>
          <a:p>
            <a:pPr fontAlgn="ctr">
              <a:lnSpc>
                <a:spcPct val="100000"/>
              </a:lnSpc>
              <a:spcBef>
                <a:spcPts val="0"/>
              </a:spcBef>
            </a:pPr>
            <a:r>
              <a:rPr lang="en-US" altLang="zh-CN" sz="1400" dirty="0">
                <a:latin typeface="Huawei Sans" panose="020C0503030203020204" pitchFamily="34" charset="0"/>
              </a:rPr>
              <a:t>&lt;TITLE&gt;Example Homepage&lt;/TITLE&gt;</a:t>
            </a:r>
          </a:p>
          <a:p>
            <a:pPr fontAlgn="ctr">
              <a:lnSpc>
                <a:spcPct val="100000"/>
              </a:lnSpc>
              <a:spcBef>
                <a:spcPts val="0"/>
              </a:spcBef>
            </a:pPr>
            <a:r>
              <a:rPr lang="en-US" altLang="zh-CN" sz="1400" dirty="0">
                <a:latin typeface="Huawei Sans" panose="020C0503030203020204" pitchFamily="34" charset="0"/>
              </a:rPr>
              <a:t>&lt;/HEAD&gt;</a:t>
            </a:r>
          </a:p>
          <a:p>
            <a:pPr fontAlgn="ctr">
              <a:lnSpc>
                <a:spcPct val="100000"/>
              </a:lnSpc>
              <a:spcBef>
                <a:spcPts val="0"/>
              </a:spcBef>
            </a:pPr>
            <a:r>
              <a:rPr lang="en-US" altLang="zh-CN" sz="1400" dirty="0">
                <a:latin typeface="Huawei Sans" panose="020C0503030203020204" pitchFamily="34" charset="0"/>
              </a:rPr>
              <a:t>&lt;BODY&gt;</a:t>
            </a:r>
          </a:p>
          <a:p>
            <a:pPr fontAlgn="ctr">
              <a:lnSpc>
                <a:spcPct val="100000"/>
              </a:lnSpc>
              <a:spcBef>
                <a:spcPts val="0"/>
              </a:spcBef>
            </a:pPr>
            <a:r>
              <a:rPr lang="en-US" altLang="zh-CN" sz="1400" dirty="0">
                <a:latin typeface="Huawei Sans" panose="020C0503030203020204" pitchFamily="34" charset="0"/>
              </a:rPr>
              <a:t>&lt;!– Body goes here --&gt;</a:t>
            </a:r>
          </a:p>
          <a:p>
            <a:pPr fontAlgn="ctr">
              <a:lnSpc>
                <a:spcPct val="100000"/>
              </a:lnSpc>
              <a:spcBef>
                <a:spcPts val="0"/>
              </a:spcBef>
            </a:pPr>
            <a:r>
              <a:rPr lang="en-US" altLang="zh-CN" sz="1400" dirty="0">
                <a:latin typeface="Huawei Sans" panose="020C0503030203020204" pitchFamily="34" charset="0"/>
              </a:rPr>
              <a:t>&lt;/BODY&gt;</a:t>
            </a:r>
          </a:p>
          <a:p>
            <a:pPr fontAlgn="ctr">
              <a:lnSpc>
                <a:spcPct val="100000"/>
              </a:lnSpc>
              <a:spcBef>
                <a:spcPts val="0"/>
              </a:spcBef>
            </a:pPr>
            <a:r>
              <a:rPr lang="en-US" altLang="zh-CN" sz="1400" dirty="0">
                <a:latin typeface="Huawei Sans" panose="020C0503030203020204" pitchFamily="34" charset="0"/>
              </a:rPr>
              <a:t>&lt;/HTML&gt;</a:t>
            </a:r>
          </a:p>
        </p:txBody>
      </p:sp>
    </p:spTree>
    <p:extLst>
      <p:ext uri="{BB962C8B-B14F-4D97-AF65-F5344CB8AC3E}">
        <p14:creationId xmlns:p14="http://schemas.microsoft.com/office/powerpoint/2010/main" val="32428748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OPS RESTful API Description Example</a:t>
            </a:r>
          </a:p>
        </p:txBody>
      </p:sp>
      <p:sp>
        <p:nvSpPr>
          <p:cNvPr id="3" name="文本占位符 2"/>
          <p:cNvSpPr>
            <a:spLocks noGrp="1"/>
          </p:cNvSpPr>
          <p:nvPr>
            <p:ph type="body" sz="quarter" idx="10"/>
          </p:nvPr>
        </p:nvSpPr>
        <p:spPr bwMode="gray">
          <a:xfrm>
            <a:off x="455612" y="1052514"/>
            <a:ext cx="11293476" cy="857825"/>
          </a:xfrm>
        </p:spPr>
        <p:txBody>
          <a:bodyPr/>
          <a:lstStyle/>
          <a:p>
            <a:r>
              <a:rPr lang="en-US" sz="1800" dirty="0"/>
              <a:t>The HTTP requests sent by a user must be constructed based on the RESTful APIs defined by the OPS. The API for obtaining system information is described as follows:</a:t>
            </a:r>
            <a:endParaRPr lang="en-US" altLang="zh-CN" sz="1800" dirty="0"/>
          </a:p>
        </p:txBody>
      </p:sp>
      <p:sp>
        <p:nvSpPr>
          <p:cNvPr id="12" name="文本框 11"/>
          <p:cNvSpPr txBox="1"/>
          <p:nvPr/>
        </p:nvSpPr>
        <p:spPr bwMode="gray">
          <a:xfrm>
            <a:off x="926431" y="2054889"/>
            <a:ext cx="4393049" cy="584775"/>
          </a:xfrm>
          <a:prstGeom prst="rect">
            <a:avLst/>
          </a:prstGeom>
          <a:solidFill>
            <a:srgbClr val="56C4D2"/>
          </a:solidFill>
          <a:ln>
            <a:solidFill>
              <a:srgbClr val="56C4D2"/>
            </a:solidFill>
          </a:ln>
        </p:spPr>
        <p:txBody>
          <a:bodyPr wrap="square" rtlCol="0">
            <a:spAutoFit/>
          </a:bodyPr>
          <a:lstStyle>
            <a:defPPr>
              <a:defRPr lang="en-US"/>
            </a:defPPr>
            <a:lvl1pPr algn="ctr">
              <a:defRPr>
                <a:solidFill>
                  <a:schemeClr val="bg1"/>
                </a:solidFill>
                <a:latin typeface="Huawei Sans" panose="020C0503030203020204" pitchFamily="34" charset="0"/>
                <a:ea typeface="方正兰亭黑简体" panose="02000000000000000000" pitchFamily="2" charset="-122"/>
              </a:defRPr>
            </a:lvl1pPr>
          </a:lstStyle>
          <a:p>
            <a:r>
              <a:rPr lang="en-US" sz="1600" dirty="0"/>
              <a:t>Request example including the HTTP header (XML format):</a:t>
            </a:r>
          </a:p>
        </p:txBody>
      </p:sp>
      <p:sp>
        <p:nvSpPr>
          <p:cNvPr id="24" name="文本框 23"/>
          <p:cNvSpPr txBox="1"/>
          <p:nvPr/>
        </p:nvSpPr>
        <p:spPr bwMode="gray">
          <a:xfrm>
            <a:off x="6264831" y="2055063"/>
            <a:ext cx="4796945" cy="584775"/>
          </a:xfrm>
          <a:prstGeom prst="rect">
            <a:avLst/>
          </a:prstGeom>
          <a:solidFill>
            <a:srgbClr val="56C4D2"/>
          </a:solidFill>
          <a:ln>
            <a:solidFill>
              <a:srgbClr val="56C4D2"/>
            </a:solidFill>
          </a:ln>
        </p:spPr>
        <p:txBody>
          <a:bodyPr wrap="square" rtlCol="0">
            <a:spAutoFit/>
          </a:bodyPr>
          <a:lstStyle>
            <a:defPPr>
              <a:defRPr lang="en-US"/>
            </a:defPPr>
            <a:lvl1pPr algn="ctr">
              <a:defRPr sz="1200">
                <a:solidFill>
                  <a:schemeClr val="bg1"/>
                </a:solidFill>
                <a:latin typeface="Huawei Sans" panose="020C0503030203020204" pitchFamily="34" charset="0"/>
                <a:ea typeface="方正兰亭黑简体" panose="02000000000000000000" pitchFamily="2" charset="-122"/>
              </a:defRPr>
            </a:lvl1pPr>
          </a:lstStyle>
          <a:p>
            <a:r>
              <a:rPr lang="en-US" sz="1600" dirty="0"/>
              <a:t>Response example </a:t>
            </a:r>
            <a:r>
              <a:rPr lang="en-US" altLang="zh-CN" sz="1600" dirty="0"/>
              <a:t>including </a:t>
            </a:r>
            <a:r>
              <a:rPr lang="en-US" sz="1600" dirty="0"/>
              <a:t>the HTTP header (XML format):</a:t>
            </a:r>
          </a:p>
        </p:txBody>
      </p:sp>
      <p:sp>
        <p:nvSpPr>
          <p:cNvPr id="11" name="文本框 25">
            <a:extLst>
              <a:ext uri="{FF2B5EF4-FFF2-40B4-BE49-F238E27FC236}">
                <a16:creationId xmlns:a16="http://schemas.microsoft.com/office/drawing/2014/main" xmlns="" id="{CCA2CAA6-5F63-45B9-9AE5-C55C68789BCC}"/>
              </a:ext>
            </a:extLst>
          </p:cNvPr>
          <p:cNvSpPr txBox="1"/>
          <p:nvPr/>
        </p:nvSpPr>
        <p:spPr bwMode="gray">
          <a:xfrm>
            <a:off x="926431" y="2639664"/>
            <a:ext cx="4393050" cy="2246769"/>
          </a:xfrm>
          <a:prstGeom prst="rect">
            <a:avLst/>
          </a:prstGeom>
          <a:noFill/>
          <a:ln>
            <a:solidFill>
              <a:srgbClr val="56C4D2"/>
            </a:solid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GET /system/</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systemInfo</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HTTP/1.1</a:t>
            </a: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Host: </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localhost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Accept-Encoding: identity</a:t>
            </a: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Content-Length: 66</a:t>
            </a: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Content-type: application/xml</a:t>
            </a: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Accept: application/xml</a:t>
            </a:r>
          </a:p>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&lt;?xml version="1.0" encoding="UTF-8"?&gt;</a:t>
            </a: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systemInfo</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&gt; </a:t>
            </a: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&lt;/</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systemInfo</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&gt;</a:t>
            </a:r>
            <a:endParaRPr lang="pt-BR"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25">
            <a:extLst>
              <a:ext uri="{FF2B5EF4-FFF2-40B4-BE49-F238E27FC236}">
                <a16:creationId xmlns:a16="http://schemas.microsoft.com/office/drawing/2014/main" xmlns="" id="{FA3A038B-9C9C-4013-A709-5CB20D5F5106}"/>
              </a:ext>
            </a:extLst>
          </p:cNvPr>
          <p:cNvSpPr txBox="1"/>
          <p:nvPr/>
        </p:nvSpPr>
        <p:spPr bwMode="gray">
          <a:xfrm>
            <a:off x="6264831" y="2624880"/>
            <a:ext cx="4796945" cy="3108543"/>
          </a:xfrm>
          <a:prstGeom prst="rect">
            <a:avLst/>
          </a:prstGeom>
          <a:noFill/>
          <a:ln>
            <a:solidFill>
              <a:srgbClr val="56C4D2"/>
            </a:solid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HTTP/1.1 200 OK</a:t>
            </a: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Cache-Control: no-cache</a:t>
            </a: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Content-Type: application/xml</a:t>
            </a:r>
          </a:p>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&lt;?xml version="1.0" encoding="UTF-8"?&gt; &lt;</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systemInfo</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&gt;</a:t>
            </a: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sysName</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&gt;HUAWEI&lt;/</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sysName</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&gt;</a:t>
            </a: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platformName</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&gt;VRP&lt;/</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platformName</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&gt;</a:t>
            </a: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platformVer</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&gt;v800r007c00&lt;/</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platformVer</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&gt;</a:t>
            </a: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productName</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&gt;Device&lt;/</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productName</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&gt;</a:t>
            </a: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productVer</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&gt;V800R007C00&lt;/</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productVer</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&gt;</a:t>
            </a: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patchVer</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&gt;&lt;/</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patchVer</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&gt;</a:t>
            </a: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esn</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&gt;123456789&lt;/</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esn</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&gt;</a:t>
            </a: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&lt;mac&gt;00e0-fc34-1234&lt;/mac&gt;</a:t>
            </a: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systemInfo</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&gt;</a:t>
            </a:r>
            <a:endParaRPr lang="pt-BR"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680632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Usage of Python Scripts</a:t>
            </a:r>
            <a:endParaRPr lang="en-US" dirty="0"/>
          </a:p>
        </p:txBody>
      </p:sp>
      <p:sp>
        <p:nvSpPr>
          <p:cNvPr id="4" name="文本占位符 3"/>
          <p:cNvSpPr>
            <a:spLocks noGrp="1"/>
          </p:cNvSpPr>
          <p:nvPr>
            <p:ph type="body" sz="quarter" idx="10"/>
          </p:nvPr>
        </p:nvSpPr>
        <p:spPr bwMode="gray">
          <a:xfrm>
            <a:off x="455612" y="1052514"/>
            <a:ext cx="11293476" cy="1999291"/>
          </a:xfrm>
        </p:spPr>
        <p:txBody>
          <a:bodyPr/>
          <a:lstStyle/>
          <a:p>
            <a:r>
              <a:rPr lang="en-US" sz="1800" dirty="0"/>
              <a:t>Currently, the OPS RESTful APIs can be used only in the Embedded Running Environment (ERE). You can compile Python scripts based on OPS APIs and install them on the devices that provide a Python running system. When a Python script is running, an HTTP request is sent to the system to manage devices.</a:t>
            </a:r>
          </a:p>
        </p:txBody>
      </p:sp>
      <p:sp>
        <p:nvSpPr>
          <p:cNvPr id="8" name="文本框 7"/>
          <p:cNvSpPr txBox="1"/>
          <p:nvPr/>
        </p:nvSpPr>
        <p:spPr bwMode="gray">
          <a:xfrm>
            <a:off x="442912" y="2713251"/>
            <a:ext cx="7044298" cy="338554"/>
          </a:xfrm>
          <a:prstGeom prst="rect">
            <a:avLst/>
          </a:prstGeom>
          <a:noFill/>
        </p:spPr>
        <p:txBody>
          <a:bodyPr wrap="square" rtlCol="0">
            <a:spAutoFit/>
          </a:bodyPr>
          <a:lstStyle/>
          <a:p>
            <a:pPr marL="285750" indent="-285750" fontAlgn="ctr">
              <a:buFont typeface="Arial" panose="020B0604020202020204" pitchFamily="34" charset="0"/>
              <a:buChar char="•"/>
            </a:pPr>
            <a:r>
              <a:rPr lang="en-US" sz="1600" dirty="0">
                <a:latin typeface="Huawei Sans" panose="020C0503030203020204" pitchFamily="34" charset="0"/>
              </a:rPr>
              <a:t>The following figure shows the Python script execution process.</a:t>
            </a:r>
          </a:p>
        </p:txBody>
      </p:sp>
      <p:grpSp>
        <p:nvGrpSpPr>
          <p:cNvPr id="18" name="组合 17">
            <a:extLst>
              <a:ext uri="{FF2B5EF4-FFF2-40B4-BE49-F238E27FC236}">
                <a16:creationId xmlns:a16="http://schemas.microsoft.com/office/drawing/2014/main" xmlns="" id="{791745FD-B9CF-404C-AF82-B6C340142429}"/>
              </a:ext>
            </a:extLst>
          </p:cNvPr>
          <p:cNvGrpSpPr/>
          <p:nvPr/>
        </p:nvGrpSpPr>
        <p:grpSpPr bwMode="gray">
          <a:xfrm>
            <a:off x="1160840" y="3414531"/>
            <a:ext cx="9457398" cy="2628318"/>
            <a:chOff x="1160840" y="3414531"/>
            <a:chExt cx="9457398" cy="2628318"/>
          </a:xfrm>
        </p:grpSpPr>
        <p:grpSp>
          <p:nvGrpSpPr>
            <p:cNvPr id="19" name="组合 18">
              <a:extLst>
                <a:ext uri="{FF2B5EF4-FFF2-40B4-BE49-F238E27FC236}">
                  <a16:creationId xmlns:a16="http://schemas.microsoft.com/office/drawing/2014/main" xmlns="" id="{935B03D5-77DD-421F-AE60-4555431A2FD0}"/>
                </a:ext>
              </a:extLst>
            </p:cNvPr>
            <p:cNvGrpSpPr/>
            <p:nvPr/>
          </p:nvGrpSpPr>
          <p:grpSpPr bwMode="gray">
            <a:xfrm>
              <a:off x="1160840" y="3429000"/>
              <a:ext cx="2754776" cy="2579990"/>
              <a:chOff x="1160840" y="3429000"/>
              <a:chExt cx="2754776" cy="2579990"/>
            </a:xfrm>
          </p:grpSpPr>
          <p:sp>
            <p:nvSpPr>
              <p:cNvPr id="24" name="圆角矩形 4">
                <a:extLst>
                  <a:ext uri="{FF2B5EF4-FFF2-40B4-BE49-F238E27FC236}">
                    <a16:creationId xmlns:a16="http://schemas.microsoft.com/office/drawing/2014/main" xmlns="" id="{55E4E53E-F26D-448D-A0DC-C0609E076826}"/>
                  </a:ext>
                </a:extLst>
              </p:cNvPr>
              <p:cNvSpPr/>
              <p:nvPr/>
            </p:nvSpPr>
            <p:spPr bwMode="gray">
              <a:xfrm>
                <a:off x="1160841" y="3429000"/>
                <a:ext cx="2754775" cy="510151"/>
              </a:xfrm>
              <a:prstGeom prst="round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ctr"/>
                <a:r>
                  <a:rPr lang="en-US" altLang="zh-CN" sz="1400" dirty="0">
                    <a:solidFill>
                      <a:prstClr val="white"/>
                    </a:solidFill>
                    <a:latin typeface="Huawei Sans" panose="020C0503030203020204" pitchFamily="34" charset="0"/>
                  </a:rPr>
                  <a:t>Compile and upload a Python script</a:t>
                </a:r>
              </a:p>
            </p:txBody>
          </p:sp>
          <p:sp>
            <p:nvSpPr>
              <p:cNvPr id="26" name="圆角矩形 10">
                <a:extLst>
                  <a:ext uri="{FF2B5EF4-FFF2-40B4-BE49-F238E27FC236}">
                    <a16:creationId xmlns:a16="http://schemas.microsoft.com/office/drawing/2014/main" xmlns="" id="{4D2EFD2E-2420-48C1-8A9E-D1AA48170B45}"/>
                  </a:ext>
                </a:extLst>
              </p:cNvPr>
              <p:cNvSpPr/>
              <p:nvPr/>
            </p:nvSpPr>
            <p:spPr bwMode="gray">
              <a:xfrm>
                <a:off x="1160840" y="4456686"/>
                <a:ext cx="2754775" cy="510151"/>
              </a:xfrm>
              <a:prstGeom prst="round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ctr"/>
                <a:r>
                  <a:rPr lang="en-US" altLang="zh-CN" sz="1400" dirty="0">
                    <a:solidFill>
                      <a:prstClr val="white"/>
                    </a:solidFill>
                    <a:latin typeface="Huawei Sans" panose="020C0503030203020204" pitchFamily="34" charset="0"/>
                  </a:rPr>
                  <a:t>Install the Python script</a:t>
                </a:r>
              </a:p>
            </p:txBody>
          </p:sp>
          <p:sp>
            <p:nvSpPr>
              <p:cNvPr id="27" name="圆角矩形 12">
                <a:extLst>
                  <a:ext uri="{FF2B5EF4-FFF2-40B4-BE49-F238E27FC236}">
                    <a16:creationId xmlns:a16="http://schemas.microsoft.com/office/drawing/2014/main" xmlns="" id="{0F7F8231-3E10-4C2B-9057-CB8E045EB4F6}"/>
                  </a:ext>
                </a:extLst>
              </p:cNvPr>
              <p:cNvSpPr/>
              <p:nvPr/>
            </p:nvSpPr>
            <p:spPr bwMode="gray">
              <a:xfrm>
                <a:off x="1160841" y="5498839"/>
                <a:ext cx="2754775" cy="510151"/>
              </a:xfrm>
              <a:prstGeom prst="round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ctr"/>
                <a:r>
                  <a:rPr lang="en-US" altLang="zh-CN" sz="1400" dirty="0">
                    <a:solidFill>
                      <a:prstClr val="white"/>
                    </a:solidFill>
                    <a:latin typeface="Huawei Sans" panose="020C0503030203020204" pitchFamily="34" charset="0"/>
                  </a:rPr>
                  <a:t>Run the Python script</a:t>
                </a:r>
              </a:p>
            </p:txBody>
          </p:sp>
          <p:cxnSp>
            <p:nvCxnSpPr>
              <p:cNvPr id="28" name="直接箭头连接符 27">
                <a:extLst>
                  <a:ext uri="{FF2B5EF4-FFF2-40B4-BE49-F238E27FC236}">
                    <a16:creationId xmlns:a16="http://schemas.microsoft.com/office/drawing/2014/main" xmlns="" id="{F5E7BFBD-0040-46A9-A634-9D6372DA11F4}"/>
                  </a:ext>
                </a:extLst>
              </p:cNvPr>
              <p:cNvCxnSpPr>
                <a:stCxn id="24" idx="2"/>
                <a:endCxn id="26" idx="0"/>
              </p:cNvCxnSpPr>
              <p:nvPr/>
            </p:nvCxnSpPr>
            <p:spPr bwMode="gray">
              <a:xfrm flipH="1">
                <a:off x="2538228" y="3939151"/>
                <a:ext cx="1" cy="517535"/>
              </a:xfrm>
              <a:prstGeom prst="straightConnector1">
                <a:avLst/>
              </a:prstGeom>
              <a:solidFill>
                <a:srgbClr val="56C4D2"/>
              </a:solidFill>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a:extLst>
                  <a:ext uri="{FF2B5EF4-FFF2-40B4-BE49-F238E27FC236}">
                    <a16:creationId xmlns:a16="http://schemas.microsoft.com/office/drawing/2014/main" xmlns="" id="{CEF091C1-C071-48F6-81B0-C632851DECAC}"/>
                  </a:ext>
                </a:extLst>
              </p:cNvPr>
              <p:cNvCxnSpPr/>
              <p:nvPr/>
            </p:nvCxnSpPr>
            <p:spPr bwMode="gray">
              <a:xfrm flipH="1">
                <a:off x="2538226" y="4966836"/>
                <a:ext cx="1" cy="532003"/>
              </a:xfrm>
              <a:prstGeom prst="straightConnector1">
                <a:avLst/>
              </a:prstGeom>
              <a:solidFill>
                <a:srgbClr val="56C4D2"/>
              </a:solidFill>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grpSp>
        <p:sp>
          <p:nvSpPr>
            <p:cNvPr id="20" name="线形标注 1(带边框和强调线) 16">
              <a:extLst>
                <a:ext uri="{FF2B5EF4-FFF2-40B4-BE49-F238E27FC236}">
                  <a16:creationId xmlns:a16="http://schemas.microsoft.com/office/drawing/2014/main" xmlns="" id="{9564C279-391E-4A6D-8E85-5EA15B0D3636}"/>
                </a:ext>
              </a:extLst>
            </p:cNvPr>
            <p:cNvSpPr/>
            <p:nvPr/>
          </p:nvSpPr>
          <p:spPr bwMode="gray">
            <a:xfrm>
              <a:off x="5879937" y="5312779"/>
              <a:ext cx="4738301" cy="730070"/>
            </a:xfrm>
            <a:prstGeom prst="accentBorderCallout1">
              <a:avLst>
                <a:gd name="adj1" fmla="val 36652"/>
                <a:gd name="adj2" fmla="val -7455"/>
                <a:gd name="adj3" fmla="val 63724"/>
                <a:gd name="adj4" fmla="val -41789"/>
              </a:avLst>
            </a:prstGeom>
            <a:solidFill>
              <a:srgbClr val="56C4D2"/>
            </a:solidFill>
            <a:ln w="1905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ctr">
                <a:spcBef>
                  <a:spcPts val="600"/>
                </a:spcBef>
              </a:pPr>
              <a:r>
                <a:rPr lang="en-US" altLang="zh-CN" sz="1400" dirty="0">
                  <a:solidFill>
                    <a:prstClr val="white"/>
                  </a:solidFill>
                  <a:latin typeface="Huawei Sans" panose="020C0503030203020204" pitchFamily="34" charset="0"/>
                </a:rPr>
                <a:t>You can manually run a Python script using a command or configure the maintenance assistant function to run a Python script.</a:t>
              </a:r>
            </a:p>
          </p:txBody>
        </p:sp>
        <p:sp>
          <p:nvSpPr>
            <p:cNvPr id="21" name="线形标注 1(带边框和强调线) 21">
              <a:extLst>
                <a:ext uri="{FF2B5EF4-FFF2-40B4-BE49-F238E27FC236}">
                  <a16:creationId xmlns:a16="http://schemas.microsoft.com/office/drawing/2014/main" xmlns="" id="{08FA10D0-7E34-430F-9E13-1AA052DEE913}"/>
                </a:ext>
              </a:extLst>
            </p:cNvPr>
            <p:cNvSpPr/>
            <p:nvPr/>
          </p:nvSpPr>
          <p:spPr bwMode="gray">
            <a:xfrm>
              <a:off x="5879938" y="4363656"/>
              <a:ext cx="4738300" cy="450000"/>
            </a:xfrm>
            <a:prstGeom prst="accentBorderCallout1">
              <a:avLst>
                <a:gd name="adj1" fmla="val 45702"/>
                <a:gd name="adj2" fmla="val -7404"/>
                <a:gd name="adj3" fmla="val 82781"/>
                <a:gd name="adj4" fmla="val -41481"/>
              </a:avLst>
            </a:prstGeom>
            <a:solidFill>
              <a:srgbClr val="56C4D2"/>
            </a:solidFill>
            <a:ln w="1905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ctr">
                <a:spcBef>
                  <a:spcPts val="600"/>
                </a:spcBef>
              </a:pPr>
              <a:r>
                <a:rPr lang="en-US" altLang="zh-CN" sz="1400" dirty="0">
                  <a:solidFill>
                    <a:prstClr val="white"/>
                  </a:solidFill>
                  <a:latin typeface="Huawei Sans" panose="020C0503030203020204" pitchFamily="34" charset="0"/>
                </a:rPr>
                <a:t>Only installed Python scripts can be run on a device.</a:t>
              </a:r>
            </a:p>
          </p:txBody>
        </p:sp>
        <p:sp>
          <p:nvSpPr>
            <p:cNvPr id="23" name="线形标注 1(带边框和强调线) 24">
              <a:extLst>
                <a:ext uri="{FF2B5EF4-FFF2-40B4-BE49-F238E27FC236}">
                  <a16:creationId xmlns:a16="http://schemas.microsoft.com/office/drawing/2014/main" xmlns="" id="{21BAFEC7-1A74-49A7-A704-19C40D675BAB}"/>
                </a:ext>
              </a:extLst>
            </p:cNvPr>
            <p:cNvSpPr/>
            <p:nvPr/>
          </p:nvSpPr>
          <p:spPr bwMode="gray">
            <a:xfrm>
              <a:off x="5879939" y="3414531"/>
              <a:ext cx="4738299" cy="450000"/>
            </a:xfrm>
            <a:prstGeom prst="accentBorderCallout1">
              <a:avLst>
                <a:gd name="adj1" fmla="val 48844"/>
                <a:gd name="adj2" fmla="val -7299"/>
                <a:gd name="adj3" fmla="val 66630"/>
                <a:gd name="adj4" fmla="val -52533"/>
              </a:avLst>
            </a:prstGeom>
            <a:solidFill>
              <a:srgbClr val="56C4D2"/>
            </a:solidFill>
            <a:ln w="1905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ctr">
                <a:spcBef>
                  <a:spcPts val="600"/>
                </a:spcBef>
              </a:pPr>
              <a:r>
                <a:rPr lang="en-US" altLang="zh-CN" sz="1400" dirty="0">
                  <a:solidFill>
                    <a:prstClr val="white"/>
                  </a:solidFill>
                  <a:latin typeface="Huawei Sans" panose="020C0503030203020204" pitchFamily="34" charset="0"/>
                </a:rPr>
                <a:t>Upload a Python script to a network device.</a:t>
              </a:r>
            </a:p>
          </p:txBody>
        </p:sp>
      </p:grpSp>
    </p:spTree>
    <p:extLst>
      <p:ext uri="{BB962C8B-B14F-4D97-AF65-F5344CB8AC3E}">
        <p14:creationId xmlns:p14="http://schemas.microsoft.com/office/powerpoint/2010/main" val="31979614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rPr>
              <a:t>OPS Overview</a:t>
            </a:r>
            <a:endParaRPr lang="en-US" altLang="zh-CN" dirty="0">
              <a:solidFill>
                <a:schemeClr val="bg1">
                  <a:lumMod val="50000"/>
                </a:schemeClr>
              </a:solidFill>
            </a:endParaRPr>
          </a:p>
          <a:p>
            <a:r>
              <a:rPr lang="en-US" dirty="0">
                <a:solidFill>
                  <a:schemeClr val="bg1">
                    <a:lumMod val="50000"/>
                  </a:schemeClr>
                </a:solidFill>
              </a:rPr>
              <a:t>OPS Fundamentals </a:t>
            </a:r>
            <a:endParaRPr lang="en-US" altLang="zh-CN" dirty="0">
              <a:solidFill>
                <a:schemeClr val="bg1">
                  <a:lumMod val="50000"/>
                </a:schemeClr>
              </a:solidFill>
            </a:endParaRPr>
          </a:p>
          <a:p>
            <a:r>
              <a:rPr lang="en-US" b="1" dirty="0"/>
              <a:t>OPS Application Scenarios</a:t>
            </a:r>
            <a:endParaRPr lang="en-US" altLang="zh-CN" b="1" dirty="0"/>
          </a:p>
          <a:p>
            <a:r>
              <a:rPr lang="en-US" dirty="0">
                <a:solidFill>
                  <a:schemeClr val="bg1">
                    <a:lumMod val="50000"/>
                  </a:schemeClr>
                </a:solidFill>
              </a:rPr>
              <a:t>OPS Configuration Practices</a:t>
            </a:r>
            <a:endParaRPr lang="en-US" altLang="zh-CN" dirty="0">
              <a:solidFill>
                <a:schemeClr val="bg1">
                  <a:lumMod val="50000"/>
                </a:schemeClr>
              </a:solidFill>
            </a:endParaRPr>
          </a:p>
        </p:txBody>
      </p:sp>
    </p:spTree>
    <p:extLst>
      <p:ext uri="{BB962C8B-B14F-4D97-AF65-F5344CB8AC3E}">
        <p14:creationId xmlns:p14="http://schemas.microsoft.com/office/powerpoint/2010/main" val="38320072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Scenario 1: Automatic Deployment of </a:t>
            </a:r>
            <a:r>
              <a:rPr lang="en-US" dirty="0" err="1"/>
              <a:t>Unconfigured</a:t>
            </a:r>
            <a:r>
              <a:rPr lang="en-US" dirty="0"/>
              <a:t> Devices</a:t>
            </a:r>
          </a:p>
        </p:txBody>
      </p:sp>
      <p:sp>
        <p:nvSpPr>
          <p:cNvPr id="4" name="文本占位符 3"/>
          <p:cNvSpPr>
            <a:spLocks noGrp="1"/>
          </p:cNvSpPr>
          <p:nvPr>
            <p:ph type="body" sz="quarter" idx="10"/>
          </p:nvPr>
        </p:nvSpPr>
        <p:spPr bwMode="gray">
          <a:xfrm>
            <a:off x="455612" y="1052514"/>
            <a:ext cx="11293476" cy="885727"/>
          </a:xfrm>
        </p:spPr>
        <p:txBody>
          <a:bodyPr/>
          <a:lstStyle/>
          <a:p>
            <a:r>
              <a:rPr lang="en-US" sz="1800" dirty="0"/>
              <a:t>The OPS can implement automatic deployment of unconfigured devices without the need of on-site installation, reducing labor costs and improving deployment efficiency.</a:t>
            </a:r>
          </a:p>
        </p:txBody>
      </p:sp>
      <p:grpSp>
        <p:nvGrpSpPr>
          <p:cNvPr id="1039" name="组合 1038"/>
          <p:cNvGrpSpPr/>
          <p:nvPr/>
        </p:nvGrpSpPr>
        <p:grpSpPr bwMode="gray">
          <a:xfrm>
            <a:off x="1238695" y="2283347"/>
            <a:ext cx="9683573" cy="3406783"/>
            <a:chOff x="1677717" y="2152892"/>
            <a:chExt cx="9683573" cy="3406783"/>
          </a:xfrm>
        </p:grpSpPr>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51041" y="3391382"/>
              <a:ext cx="868101" cy="767756"/>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097701" y="3448909"/>
              <a:ext cx="763929" cy="767756"/>
            </a:xfrm>
            <a:prstGeom prst="rect">
              <a:avLst/>
            </a:prstGeom>
          </p:spPr>
        </p:pic>
        <p:pic>
          <p:nvPicPr>
            <p:cNvPr id="30" name="图片 2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097701" y="4791919"/>
              <a:ext cx="763929" cy="767756"/>
            </a:xfrm>
            <a:prstGeom prst="rect">
              <a:avLst/>
            </a:prstGeom>
          </p:spPr>
        </p:pic>
        <p:pic>
          <p:nvPicPr>
            <p:cNvPr id="31" name="图片 3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9097701" y="2152892"/>
              <a:ext cx="763928" cy="709882"/>
            </a:xfrm>
            <a:prstGeom prst="rect">
              <a:avLst/>
            </a:prstGeom>
          </p:spPr>
        </p:pic>
        <p:sp>
          <p:nvSpPr>
            <p:cNvPr id="33" name="Freeform 159"/>
            <p:cNvSpPr/>
            <p:nvPr/>
          </p:nvSpPr>
          <p:spPr bwMode="gray">
            <a:xfrm flipH="1">
              <a:off x="4938237" y="3243497"/>
              <a:ext cx="1419534" cy="8629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2" name="图片 31"/>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603214" y="3391382"/>
              <a:ext cx="810228" cy="767756"/>
            </a:xfrm>
            <a:prstGeom prst="rect">
              <a:avLst/>
            </a:prstGeom>
          </p:spPr>
        </p:pic>
        <p:cxnSp>
          <p:nvCxnSpPr>
            <p:cNvPr id="34" name="直接连接符 33"/>
            <p:cNvCxnSpPr>
              <a:stCxn id="33" idx="5"/>
              <a:endCxn id="31" idx="1"/>
            </p:cNvCxnSpPr>
            <p:nvPr/>
          </p:nvCxnSpPr>
          <p:spPr bwMode="gray">
            <a:xfrm flipV="1">
              <a:off x="6188768" y="2507833"/>
              <a:ext cx="2908933" cy="1050171"/>
            </a:xfrm>
            <a:prstGeom prst="line">
              <a:avLst/>
            </a:prstGeom>
            <a:ln w="19050">
              <a:solidFill>
                <a:srgbClr val="56C4D2"/>
              </a:solidFill>
              <a:tailEnd type="none"/>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3" idx="8"/>
              <a:endCxn id="29" idx="1"/>
            </p:cNvCxnSpPr>
            <p:nvPr/>
          </p:nvCxnSpPr>
          <p:spPr bwMode="gray">
            <a:xfrm>
              <a:off x="6357771" y="3832787"/>
              <a:ext cx="2739930" cy="0"/>
            </a:xfrm>
            <a:prstGeom prst="line">
              <a:avLst/>
            </a:prstGeom>
            <a:ln w="19050">
              <a:solidFill>
                <a:srgbClr val="56C4D2"/>
              </a:solidFill>
              <a:tailEnd type="none"/>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33" idx="14"/>
              <a:endCxn id="30" idx="1"/>
            </p:cNvCxnSpPr>
            <p:nvPr/>
          </p:nvCxnSpPr>
          <p:spPr bwMode="gray">
            <a:xfrm>
              <a:off x="6124526" y="4106426"/>
              <a:ext cx="2973175" cy="1069371"/>
            </a:xfrm>
            <a:prstGeom prst="line">
              <a:avLst/>
            </a:prstGeom>
            <a:ln w="19050">
              <a:solidFill>
                <a:srgbClr val="56C4D2"/>
              </a:solidFill>
              <a:tailEnd type="none"/>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28" idx="3"/>
              <a:endCxn id="32" idx="1"/>
            </p:cNvCxnSpPr>
            <p:nvPr/>
          </p:nvCxnSpPr>
          <p:spPr bwMode="gray">
            <a:xfrm>
              <a:off x="2819142" y="3775260"/>
              <a:ext cx="1784072" cy="0"/>
            </a:xfrm>
            <a:prstGeom prst="line">
              <a:avLst/>
            </a:prstGeom>
            <a:ln w="19050">
              <a:solidFill>
                <a:srgbClr val="56C4D2"/>
              </a:solidFill>
              <a:tailEnd type="none"/>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bwMode="gray">
            <a:xfrm>
              <a:off x="9946543" y="2215445"/>
              <a:ext cx="1030147" cy="523220"/>
            </a:xfrm>
            <a:prstGeom prst="rect">
              <a:avLst/>
            </a:prstGeom>
            <a:noFill/>
          </p:spPr>
          <p:txBody>
            <a:bodyPr wrap="square" rtlCol="0">
              <a:spAutoFit/>
            </a:bodyPr>
            <a:lstStyle/>
            <a:p>
              <a:pPr fontAlgn="ctr"/>
              <a:r>
                <a:rPr lang="en-US" sz="1400" dirty="0">
                  <a:latin typeface="Huawei Sans" panose="020C0503030203020204" pitchFamily="34" charset="0"/>
                </a:rPr>
                <a:t>DHCP</a:t>
              </a:r>
            </a:p>
            <a:p>
              <a:pPr fontAlgn="ctr"/>
              <a:r>
                <a:rPr lang="en-US" sz="1400" dirty="0">
                  <a:latin typeface="Huawei Sans" panose="020C0503030203020204" pitchFamily="34" charset="0"/>
                </a:rPr>
                <a:t>server</a:t>
              </a:r>
            </a:p>
          </p:txBody>
        </p:sp>
        <p:sp>
          <p:nvSpPr>
            <p:cNvPr id="49" name="文本框 48"/>
            <p:cNvSpPr txBox="1"/>
            <p:nvPr/>
          </p:nvSpPr>
          <p:spPr bwMode="gray">
            <a:xfrm>
              <a:off x="9946543" y="3547029"/>
              <a:ext cx="1131050" cy="523220"/>
            </a:xfrm>
            <a:prstGeom prst="rect">
              <a:avLst/>
            </a:prstGeom>
            <a:noFill/>
          </p:spPr>
          <p:txBody>
            <a:bodyPr wrap="square" rtlCol="0">
              <a:spAutoFit/>
            </a:bodyPr>
            <a:lstStyle/>
            <a:p>
              <a:pPr fontAlgn="ctr"/>
              <a:r>
                <a:rPr lang="en-US" sz="1400" dirty="0">
                  <a:latin typeface="Huawei Sans" panose="020C0503030203020204" pitchFamily="34" charset="0"/>
                </a:rPr>
                <a:t>Script file server</a:t>
              </a:r>
            </a:p>
          </p:txBody>
        </p:sp>
        <p:sp>
          <p:nvSpPr>
            <p:cNvPr id="50" name="文本框 49"/>
            <p:cNvSpPr txBox="1"/>
            <p:nvPr/>
          </p:nvSpPr>
          <p:spPr bwMode="gray">
            <a:xfrm>
              <a:off x="9946543" y="4809612"/>
              <a:ext cx="1414747" cy="738664"/>
            </a:xfrm>
            <a:prstGeom prst="rect">
              <a:avLst/>
            </a:prstGeom>
            <a:noFill/>
          </p:spPr>
          <p:txBody>
            <a:bodyPr wrap="square" rtlCol="0">
              <a:spAutoFit/>
            </a:bodyPr>
            <a:lstStyle/>
            <a:p>
              <a:pPr fontAlgn="ctr"/>
              <a:r>
                <a:rPr lang="en-US" sz="1400" dirty="0">
                  <a:latin typeface="Huawei Sans" panose="020C0503030203020204" pitchFamily="34" charset="0"/>
                </a:rPr>
                <a:t>Software and configuration</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file server</a:t>
              </a:r>
            </a:p>
          </p:txBody>
        </p:sp>
        <p:sp>
          <p:nvSpPr>
            <p:cNvPr id="51" name="文本框 50"/>
            <p:cNvSpPr txBox="1"/>
            <p:nvPr/>
          </p:nvSpPr>
          <p:spPr bwMode="gray">
            <a:xfrm>
              <a:off x="4300954" y="4286977"/>
              <a:ext cx="1414747" cy="307777"/>
            </a:xfrm>
            <a:prstGeom prst="rect">
              <a:avLst/>
            </a:prstGeom>
            <a:noFill/>
          </p:spPr>
          <p:txBody>
            <a:bodyPr wrap="square" rtlCol="0">
              <a:spAutoFit/>
            </a:bodyPr>
            <a:lstStyle/>
            <a:p>
              <a:pPr algn="ctr" fontAlgn="ctr"/>
              <a:r>
                <a:rPr lang="en-US" sz="1400" dirty="0">
                  <a:latin typeface="Huawei Sans" panose="020C0503030203020204" pitchFamily="34" charset="0"/>
                </a:rPr>
                <a:t>DHCP relay</a:t>
              </a:r>
            </a:p>
          </p:txBody>
        </p:sp>
        <p:sp>
          <p:nvSpPr>
            <p:cNvPr id="52" name="文本框 51"/>
            <p:cNvSpPr txBox="1"/>
            <p:nvPr/>
          </p:nvSpPr>
          <p:spPr bwMode="gray">
            <a:xfrm>
              <a:off x="1677717" y="4286977"/>
              <a:ext cx="1414747" cy="307777"/>
            </a:xfrm>
            <a:prstGeom prst="rect">
              <a:avLst/>
            </a:prstGeom>
            <a:noFill/>
          </p:spPr>
          <p:txBody>
            <a:bodyPr wrap="square" rtlCol="0">
              <a:spAutoFit/>
            </a:bodyPr>
            <a:lstStyle/>
            <a:p>
              <a:pPr algn="ctr" fontAlgn="ctr"/>
              <a:r>
                <a:rPr lang="en-US" sz="1400" dirty="0">
                  <a:latin typeface="Huawei Sans" panose="020C0503030203020204" pitchFamily="34" charset="0"/>
                </a:rPr>
                <a:t>Switch</a:t>
              </a:r>
              <a:endParaRPr lang="en-US" altLang="zh-CN" sz="1400" dirty="0">
                <a:latin typeface="Huawei Sans" panose="020C0503030203020204" pitchFamily="34" charset="0"/>
              </a:endParaRPr>
            </a:p>
          </p:txBody>
        </p:sp>
        <p:cxnSp>
          <p:nvCxnSpPr>
            <p:cNvPr id="53" name="直接箭头连接符 52"/>
            <p:cNvCxnSpPr>
              <a:stCxn id="28" idx="0"/>
            </p:cNvCxnSpPr>
            <p:nvPr/>
          </p:nvCxnSpPr>
          <p:spPr bwMode="gray">
            <a:xfrm flipV="1">
              <a:off x="2385092" y="2862774"/>
              <a:ext cx="311809" cy="528608"/>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bwMode="gray">
            <a:xfrm>
              <a:off x="1743327" y="2258362"/>
              <a:ext cx="1838783" cy="523220"/>
            </a:xfrm>
            <a:prstGeom prst="rect">
              <a:avLst/>
            </a:prstGeom>
            <a:noFill/>
          </p:spPr>
          <p:txBody>
            <a:bodyPr wrap="square" rtlCol="0">
              <a:spAutoFit/>
            </a:bodyPr>
            <a:lstStyle/>
            <a:p>
              <a:pPr algn="ctr" fontAlgn="ctr"/>
              <a:r>
                <a:rPr lang="en-US" sz="1400" dirty="0">
                  <a:latin typeface="Huawei Sans" panose="020C0503030203020204" pitchFamily="34" charset="0"/>
                </a:rPr>
                <a:t>Download and run a Python script</a:t>
              </a:r>
            </a:p>
          </p:txBody>
        </p:sp>
        <p:cxnSp>
          <p:nvCxnSpPr>
            <p:cNvPr id="56" name="直接箭头连接符 55"/>
            <p:cNvCxnSpPr/>
            <p:nvPr/>
          </p:nvCxnSpPr>
          <p:spPr bwMode="gray">
            <a:xfrm flipH="1">
              <a:off x="3057739" y="3608880"/>
              <a:ext cx="1329065"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直接连接符 69"/>
            <p:cNvCxnSpPr>
              <a:cxnSpLocks noChangeAspect="1"/>
            </p:cNvCxnSpPr>
            <p:nvPr/>
          </p:nvCxnSpPr>
          <p:spPr bwMode="gray">
            <a:xfrm flipV="1">
              <a:off x="6318018" y="2451895"/>
              <a:ext cx="2520000" cy="910693"/>
            </a:xfrm>
            <a:prstGeom prst="line">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直接连接符 70"/>
            <p:cNvCxnSpPr>
              <a:cxnSpLocks noChangeAspect="1"/>
            </p:cNvCxnSpPr>
            <p:nvPr/>
          </p:nvCxnSpPr>
          <p:spPr bwMode="gray">
            <a:xfrm>
              <a:off x="6385534" y="4374052"/>
              <a:ext cx="2520000" cy="906102"/>
            </a:xfrm>
            <a:prstGeom prst="line">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bwMode="gray">
            <a:xfrm>
              <a:off x="6510171" y="3718968"/>
              <a:ext cx="2413910" cy="10380"/>
            </a:xfrm>
            <a:prstGeom prst="line">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74" name="文本框 73"/>
            <p:cNvSpPr txBox="1"/>
            <p:nvPr/>
          </p:nvSpPr>
          <p:spPr bwMode="gray">
            <a:xfrm rot="20378739">
              <a:off x="5911640" y="2343368"/>
              <a:ext cx="3104081" cy="523220"/>
            </a:xfrm>
            <a:prstGeom prst="rect">
              <a:avLst/>
            </a:prstGeom>
            <a:noFill/>
          </p:spPr>
          <p:txBody>
            <a:bodyPr wrap="square" rtlCol="0">
              <a:spAutoFit/>
            </a:bodyPr>
            <a:lstStyle/>
            <a:p>
              <a:pPr marL="342900" indent="-342900" algn="ctr" fontAlgn="ctr">
                <a:buFont typeface="+mj-ea"/>
                <a:buAutoNum type="circleNumDbPlain"/>
              </a:pPr>
              <a:r>
                <a:rPr lang="en-US" sz="1400" dirty="0">
                  <a:latin typeface="Huawei Sans" panose="020C0503030203020204" pitchFamily="34" charset="0"/>
                </a:rPr>
                <a:t>Obtain the IP address, script server name, and script name</a:t>
              </a:r>
            </a:p>
          </p:txBody>
        </p:sp>
        <p:sp>
          <p:nvSpPr>
            <p:cNvPr id="75" name="文本框 74"/>
            <p:cNvSpPr txBox="1"/>
            <p:nvPr/>
          </p:nvSpPr>
          <p:spPr bwMode="gray">
            <a:xfrm>
              <a:off x="7021614" y="3174802"/>
              <a:ext cx="1989277" cy="523220"/>
            </a:xfrm>
            <a:prstGeom prst="rect">
              <a:avLst/>
            </a:prstGeom>
            <a:noFill/>
          </p:spPr>
          <p:txBody>
            <a:bodyPr wrap="square" rtlCol="0">
              <a:spAutoFit/>
            </a:bodyPr>
            <a:lstStyle/>
            <a:p>
              <a:pPr marL="342900" indent="-342900" algn="ctr" fontAlgn="ctr">
                <a:buFont typeface="+mj-ea"/>
                <a:buAutoNum type="circleNumDbPlain" startAt="2"/>
              </a:pPr>
              <a:r>
                <a:rPr lang="en-US" sz="1400" dirty="0">
                  <a:latin typeface="Huawei Sans" panose="020C0503030203020204" pitchFamily="34" charset="0"/>
                </a:rPr>
                <a:t>Download the Python script</a:t>
              </a:r>
            </a:p>
          </p:txBody>
        </p:sp>
        <p:sp>
          <p:nvSpPr>
            <p:cNvPr id="83" name="文本框 82"/>
            <p:cNvSpPr txBox="1"/>
            <p:nvPr/>
          </p:nvSpPr>
          <p:spPr bwMode="gray">
            <a:xfrm rot="1176972">
              <a:off x="5719898" y="4769772"/>
              <a:ext cx="3120033" cy="523220"/>
            </a:xfrm>
            <a:prstGeom prst="rect">
              <a:avLst/>
            </a:prstGeom>
            <a:noFill/>
          </p:spPr>
          <p:txBody>
            <a:bodyPr wrap="square" rtlCol="0">
              <a:spAutoFit/>
            </a:bodyPr>
            <a:lstStyle/>
            <a:p>
              <a:pPr marL="342900" indent="-342900" algn="ctr" fontAlgn="ctr">
                <a:buFont typeface="+mj-ea"/>
                <a:buAutoNum type="circleNumDbPlain" startAt="3"/>
              </a:pPr>
              <a:r>
                <a:rPr lang="en-US" sz="1400" dirty="0">
                  <a:latin typeface="Huawei Sans" panose="020C0503030203020204" pitchFamily="34" charset="0"/>
                </a:rPr>
                <a:t>Download the system software and configuration file</a:t>
              </a:r>
            </a:p>
          </p:txBody>
        </p:sp>
      </p:grpSp>
    </p:spTree>
    <p:extLst>
      <p:ext uri="{BB962C8B-B14F-4D97-AF65-F5344CB8AC3E}">
        <p14:creationId xmlns:p14="http://schemas.microsoft.com/office/powerpoint/2010/main" val="41963791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bwMode="gray"/>
        <p:txBody>
          <a:bodyPr/>
          <a:lstStyle/>
          <a:p>
            <a:r>
              <a:rPr lang="en-US"/>
              <a:t>OPS Fundamentals and Practices</a:t>
            </a:r>
            <a:endParaRPr lang="en-US" dirty="0"/>
          </a:p>
        </p:txBody>
      </p:sp>
    </p:spTree>
    <p:extLst>
      <p:ext uri="{BB962C8B-B14F-4D97-AF65-F5344CB8AC3E}">
        <p14:creationId xmlns:p14="http://schemas.microsoft.com/office/powerpoint/2010/main" val="25125457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Scenario 2: Automatic Health Check</a:t>
            </a:r>
            <a:endParaRPr lang="en-US" dirty="0"/>
          </a:p>
        </p:txBody>
      </p:sp>
      <p:sp>
        <p:nvSpPr>
          <p:cNvPr id="4" name="文本占位符 3"/>
          <p:cNvSpPr>
            <a:spLocks noGrp="1"/>
          </p:cNvSpPr>
          <p:nvPr>
            <p:ph type="body" sz="quarter" idx="10"/>
          </p:nvPr>
        </p:nvSpPr>
        <p:spPr bwMode="gray">
          <a:xfrm>
            <a:off x="455612" y="1052514"/>
            <a:ext cx="11293476" cy="2820582"/>
          </a:xfrm>
        </p:spPr>
        <p:txBody>
          <a:bodyPr/>
          <a:lstStyle/>
          <a:p>
            <a:r>
              <a:rPr lang="en-US" sz="1800" dirty="0"/>
              <a:t>During conventional device health check, you need to log in to a device and run commands to check the hardware and service running status.</a:t>
            </a:r>
            <a:endParaRPr lang="en-US" altLang="zh-CN" sz="1800" dirty="0"/>
          </a:p>
          <a:p>
            <a:r>
              <a:rPr lang="en-US" sz="1800" dirty="0"/>
              <a:t>With the OPS function, a device can automatically run the health check commands, periodically collects health check results, and sends the results to a server for analysis. This function reduces maintenance workload. These commands are delivered through the Python scripts installed in the network device system instead of being remotely delivered. Therefore, you do not need to worry about network disconnection.</a:t>
            </a:r>
            <a:endParaRPr lang="en-US" altLang="zh-CN" sz="1800" dirty="0"/>
          </a:p>
        </p:txBody>
      </p:sp>
      <p:grpSp>
        <p:nvGrpSpPr>
          <p:cNvPr id="14" name="组合 13"/>
          <p:cNvGrpSpPr/>
          <p:nvPr/>
        </p:nvGrpSpPr>
        <p:grpSpPr bwMode="gray">
          <a:xfrm>
            <a:off x="2136587" y="4111105"/>
            <a:ext cx="7747839" cy="1724690"/>
            <a:chOff x="1893518" y="3958687"/>
            <a:chExt cx="7747839" cy="1724690"/>
          </a:xfrm>
        </p:grpSpPr>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56827" y="4483231"/>
              <a:ext cx="868101" cy="767756"/>
            </a:xfrm>
            <a:prstGeom prst="rect">
              <a:avLst/>
            </a:prstGeom>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762035" y="4483231"/>
              <a:ext cx="763929" cy="767756"/>
            </a:xfrm>
            <a:prstGeom prst="rect">
              <a:avLst/>
            </a:prstGeom>
          </p:spPr>
        </p:pic>
        <p:cxnSp>
          <p:nvCxnSpPr>
            <p:cNvPr id="9" name="直接连接符 8"/>
            <p:cNvCxnSpPr>
              <a:stCxn id="6" idx="3"/>
              <a:endCxn id="7" idx="1"/>
            </p:cNvCxnSpPr>
            <p:nvPr/>
          </p:nvCxnSpPr>
          <p:spPr bwMode="gray">
            <a:xfrm>
              <a:off x="2824928" y="4867109"/>
              <a:ext cx="5937107"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8" name="Freeform 159"/>
            <p:cNvSpPr/>
            <p:nvPr/>
          </p:nvSpPr>
          <p:spPr bwMode="gray">
            <a:xfrm flipH="1">
              <a:off x="5259715" y="4643155"/>
              <a:ext cx="1035329" cy="5476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3775521" y="3958687"/>
              <a:ext cx="4178461" cy="584775"/>
            </a:xfrm>
            <a:prstGeom prst="rect">
              <a:avLst/>
            </a:prstGeom>
            <a:noFill/>
          </p:spPr>
          <p:txBody>
            <a:bodyPr wrap="square" rtlCol="0">
              <a:spAutoFit/>
            </a:bodyPr>
            <a:lstStyle/>
            <a:p>
              <a:pPr algn="ctr" fontAlgn="ctr"/>
              <a:r>
                <a:rPr lang="en-US" sz="1600" dirty="0">
                  <a:latin typeface="Huawei Sans" panose="020C0503030203020204" pitchFamily="34" charset="0"/>
                </a:rPr>
                <a:t>Automatically collects and sends device health information</a:t>
              </a:r>
            </a:p>
          </p:txBody>
        </p:sp>
        <p:sp>
          <p:nvSpPr>
            <p:cNvPr id="13" name="文本框 12"/>
            <p:cNvSpPr txBox="1"/>
            <p:nvPr/>
          </p:nvSpPr>
          <p:spPr bwMode="gray">
            <a:xfrm>
              <a:off x="1893518" y="5344823"/>
              <a:ext cx="994717" cy="338554"/>
            </a:xfrm>
            <a:prstGeom prst="rect">
              <a:avLst/>
            </a:prstGeom>
            <a:noFill/>
          </p:spPr>
          <p:txBody>
            <a:bodyPr wrap="square" rtlCol="0">
              <a:spAutoFit/>
            </a:bodyPr>
            <a:lstStyle/>
            <a:p>
              <a:pPr algn="ctr" fontAlgn="ctr"/>
              <a:r>
                <a:rPr lang="en-US" sz="1600" dirty="0">
                  <a:latin typeface="Huawei Sans" panose="020C0503030203020204" pitchFamily="34" charset="0"/>
                </a:rPr>
                <a:t>Switch</a:t>
              </a:r>
              <a:endParaRPr lang="en-US" altLang="zh-CN" sz="1600" dirty="0">
                <a:latin typeface="Huawei Sans" panose="020C0503030203020204" pitchFamily="34" charset="0"/>
              </a:endParaRPr>
            </a:p>
          </p:txBody>
        </p:sp>
        <p:sp>
          <p:nvSpPr>
            <p:cNvPr id="15" name="文本框 14"/>
            <p:cNvSpPr txBox="1"/>
            <p:nvPr/>
          </p:nvSpPr>
          <p:spPr bwMode="gray">
            <a:xfrm>
              <a:off x="8646640" y="5344823"/>
              <a:ext cx="994717" cy="338554"/>
            </a:xfrm>
            <a:prstGeom prst="rect">
              <a:avLst/>
            </a:prstGeom>
            <a:noFill/>
          </p:spPr>
          <p:txBody>
            <a:bodyPr wrap="square" rtlCol="0">
              <a:spAutoFit/>
            </a:bodyPr>
            <a:lstStyle/>
            <a:p>
              <a:pPr algn="ctr" fontAlgn="ctr"/>
              <a:r>
                <a:rPr lang="en-US" sz="1600" dirty="0">
                  <a:latin typeface="Huawei Sans" panose="020C0503030203020204" pitchFamily="34" charset="0"/>
                </a:rPr>
                <a:t>Server</a:t>
              </a:r>
              <a:endParaRPr lang="en-US" altLang="zh-CN" sz="1600" dirty="0">
                <a:latin typeface="Huawei Sans" panose="020C0503030203020204" pitchFamily="34" charset="0"/>
              </a:endParaRPr>
            </a:p>
          </p:txBody>
        </p:sp>
        <p:cxnSp>
          <p:nvCxnSpPr>
            <p:cNvPr id="11" name="直接箭头连接符 10"/>
            <p:cNvCxnSpPr/>
            <p:nvPr/>
          </p:nvCxnSpPr>
          <p:spPr bwMode="gray">
            <a:xfrm>
              <a:off x="3213903" y="4560402"/>
              <a:ext cx="5278056"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491272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Scenario 3: Automatic Backup of Configuration Files</a:t>
            </a:r>
            <a:endParaRPr lang="en-US" dirty="0"/>
          </a:p>
        </p:txBody>
      </p:sp>
      <p:sp>
        <p:nvSpPr>
          <p:cNvPr id="4" name="文本占位符 3"/>
          <p:cNvSpPr>
            <a:spLocks noGrp="1"/>
          </p:cNvSpPr>
          <p:nvPr>
            <p:ph type="body" sz="quarter" idx="10"/>
          </p:nvPr>
        </p:nvSpPr>
        <p:spPr bwMode="gray">
          <a:xfrm>
            <a:off x="455612" y="1052514"/>
            <a:ext cx="11293476" cy="1667388"/>
          </a:xfrm>
        </p:spPr>
        <p:txBody>
          <a:bodyPr/>
          <a:lstStyle/>
          <a:p>
            <a:r>
              <a:rPr lang="en-US" sz="1800" dirty="0"/>
              <a:t>A network device subscribes to the configuration file saving events through the maintenance assistant. After the configuration is saved, the device automatically runs the Python script and sends its configuration file to the server for backup, reducing the manual backup workload.</a:t>
            </a:r>
            <a:endParaRPr lang="en-US" altLang="zh-CN" sz="1800" dirty="0"/>
          </a:p>
        </p:txBody>
      </p:sp>
      <p:grpSp>
        <p:nvGrpSpPr>
          <p:cNvPr id="14" name="组合 13"/>
          <p:cNvGrpSpPr/>
          <p:nvPr/>
        </p:nvGrpSpPr>
        <p:grpSpPr bwMode="gray">
          <a:xfrm>
            <a:off x="2233901" y="2980986"/>
            <a:ext cx="7747839" cy="1789810"/>
            <a:chOff x="1893518" y="3944367"/>
            <a:chExt cx="7747839" cy="1789810"/>
          </a:xfrm>
        </p:grpSpPr>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56827" y="4483231"/>
              <a:ext cx="868101" cy="767756"/>
            </a:xfrm>
            <a:prstGeom prst="rect">
              <a:avLst/>
            </a:prstGeom>
          </p:spPr>
        </p:pic>
        <p:pic>
          <p:nvPicPr>
            <p:cNvPr id="16" name="图片 1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762035" y="4483231"/>
              <a:ext cx="763929" cy="767756"/>
            </a:xfrm>
            <a:prstGeom prst="rect">
              <a:avLst/>
            </a:prstGeom>
          </p:spPr>
        </p:pic>
        <p:cxnSp>
          <p:nvCxnSpPr>
            <p:cNvPr id="17" name="直接连接符 16"/>
            <p:cNvCxnSpPr>
              <a:stCxn id="15" idx="3"/>
              <a:endCxn id="16" idx="1"/>
            </p:cNvCxnSpPr>
            <p:nvPr/>
          </p:nvCxnSpPr>
          <p:spPr bwMode="gray">
            <a:xfrm>
              <a:off x="2824928" y="4867109"/>
              <a:ext cx="5937107"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8" name="Freeform 159"/>
            <p:cNvSpPr/>
            <p:nvPr/>
          </p:nvSpPr>
          <p:spPr bwMode="gray">
            <a:xfrm flipH="1">
              <a:off x="5259715" y="4643155"/>
              <a:ext cx="1035329" cy="5476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a:off x="3704250" y="3944367"/>
              <a:ext cx="4178461" cy="584775"/>
            </a:xfrm>
            <a:prstGeom prst="rect">
              <a:avLst/>
            </a:prstGeom>
            <a:noFill/>
          </p:spPr>
          <p:txBody>
            <a:bodyPr wrap="square" rtlCol="0">
              <a:spAutoFit/>
            </a:bodyPr>
            <a:lstStyle/>
            <a:p>
              <a:pPr algn="ctr" fontAlgn="ctr"/>
              <a:r>
                <a:rPr lang="en-US" sz="1600" dirty="0">
                  <a:latin typeface="Huawei Sans" panose="020C0503030203020204" pitchFamily="34" charset="0"/>
                </a:rPr>
                <a:t>Automatically back up the configuration file to the server</a:t>
              </a:r>
              <a:endParaRPr lang="en-US" altLang="zh-CN" sz="1600" dirty="0">
                <a:latin typeface="Huawei Sans" panose="020C0503030203020204" pitchFamily="34" charset="0"/>
              </a:endParaRPr>
            </a:p>
          </p:txBody>
        </p:sp>
        <p:sp>
          <p:nvSpPr>
            <p:cNvPr id="20" name="文本框 19"/>
            <p:cNvSpPr txBox="1"/>
            <p:nvPr/>
          </p:nvSpPr>
          <p:spPr bwMode="gray">
            <a:xfrm>
              <a:off x="1893518" y="5395623"/>
              <a:ext cx="994717" cy="338554"/>
            </a:xfrm>
            <a:prstGeom prst="rect">
              <a:avLst/>
            </a:prstGeom>
            <a:noFill/>
          </p:spPr>
          <p:txBody>
            <a:bodyPr wrap="square" rtlCol="0">
              <a:spAutoFit/>
            </a:bodyPr>
            <a:lstStyle/>
            <a:p>
              <a:pPr algn="ctr" fontAlgn="ctr"/>
              <a:r>
                <a:rPr lang="en-US" sz="1600" dirty="0">
                  <a:latin typeface="Huawei Sans" panose="020C0503030203020204" pitchFamily="34" charset="0"/>
                </a:rPr>
                <a:t>Switch</a:t>
              </a:r>
              <a:endParaRPr lang="en-US" altLang="zh-CN" sz="1600" dirty="0">
                <a:latin typeface="Huawei Sans" panose="020C0503030203020204" pitchFamily="34" charset="0"/>
              </a:endParaRPr>
            </a:p>
          </p:txBody>
        </p:sp>
        <p:sp>
          <p:nvSpPr>
            <p:cNvPr id="21" name="文本框 20"/>
            <p:cNvSpPr txBox="1"/>
            <p:nvPr/>
          </p:nvSpPr>
          <p:spPr bwMode="gray">
            <a:xfrm>
              <a:off x="8646640" y="5395623"/>
              <a:ext cx="994717" cy="338554"/>
            </a:xfrm>
            <a:prstGeom prst="rect">
              <a:avLst/>
            </a:prstGeom>
            <a:noFill/>
          </p:spPr>
          <p:txBody>
            <a:bodyPr wrap="square" rtlCol="0">
              <a:spAutoFit/>
            </a:bodyPr>
            <a:lstStyle/>
            <a:p>
              <a:pPr algn="ctr" fontAlgn="ctr"/>
              <a:r>
                <a:rPr lang="en-US" sz="1600" dirty="0">
                  <a:latin typeface="Huawei Sans" panose="020C0503030203020204" pitchFamily="34" charset="0"/>
                </a:rPr>
                <a:t>Server</a:t>
              </a:r>
              <a:endParaRPr lang="en-US" altLang="zh-CN" sz="1600" dirty="0">
                <a:latin typeface="Huawei Sans" panose="020C0503030203020204" pitchFamily="34" charset="0"/>
              </a:endParaRPr>
            </a:p>
          </p:txBody>
        </p:sp>
        <p:cxnSp>
          <p:nvCxnSpPr>
            <p:cNvPr id="22" name="直接箭头连接符 21"/>
            <p:cNvCxnSpPr/>
            <p:nvPr/>
          </p:nvCxnSpPr>
          <p:spPr bwMode="gray">
            <a:xfrm>
              <a:off x="3213903" y="4560402"/>
              <a:ext cx="5278056"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227091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rPr>
              <a:t>OPS Overview</a:t>
            </a:r>
            <a:endParaRPr lang="en-US" altLang="zh-CN" dirty="0">
              <a:solidFill>
                <a:schemeClr val="bg1">
                  <a:lumMod val="50000"/>
                </a:schemeClr>
              </a:solidFill>
            </a:endParaRPr>
          </a:p>
          <a:p>
            <a:r>
              <a:rPr lang="en-US" dirty="0">
                <a:solidFill>
                  <a:schemeClr val="bg1">
                    <a:lumMod val="50000"/>
                  </a:schemeClr>
                </a:solidFill>
              </a:rPr>
              <a:t>OPS Fundamentals </a:t>
            </a:r>
            <a:endParaRPr lang="en-US" altLang="zh-CN" dirty="0">
              <a:solidFill>
                <a:schemeClr val="bg1">
                  <a:lumMod val="50000"/>
                </a:schemeClr>
              </a:solidFill>
            </a:endParaRPr>
          </a:p>
          <a:p>
            <a:r>
              <a:rPr lang="en-US" dirty="0">
                <a:solidFill>
                  <a:schemeClr val="bg1">
                    <a:lumMod val="50000"/>
                  </a:schemeClr>
                </a:solidFill>
              </a:rPr>
              <a:t>OPS Application Scenarios</a:t>
            </a:r>
            <a:endParaRPr lang="en-US" altLang="zh-CN" dirty="0">
              <a:solidFill>
                <a:schemeClr val="bg1">
                  <a:lumMod val="50000"/>
                </a:schemeClr>
              </a:solidFill>
            </a:endParaRPr>
          </a:p>
          <a:p>
            <a:r>
              <a:rPr lang="en-US" b="1" dirty="0"/>
              <a:t>OPS Configuration Practices</a:t>
            </a:r>
            <a:endParaRPr lang="en-US" altLang="zh-CN" b="1" dirty="0"/>
          </a:p>
          <a:p>
            <a:endParaRPr lang="en-US" altLang="zh-CN" dirty="0"/>
          </a:p>
        </p:txBody>
      </p:sp>
    </p:spTree>
    <p:extLst>
      <p:ext uri="{BB962C8B-B14F-4D97-AF65-F5344CB8AC3E}">
        <p14:creationId xmlns:p14="http://schemas.microsoft.com/office/powerpoint/2010/main" val="10154360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左大括号 42"/>
          <p:cNvSpPr/>
          <p:nvPr/>
        </p:nvSpPr>
        <p:spPr bwMode="gray">
          <a:xfrm>
            <a:off x="7422309" y="4451997"/>
            <a:ext cx="786356" cy="850790"/>
          </a:xfrm>
          <a:prstGeom prst="leftBrace">
            <a:avLst>
              <a:gd name="adj1" fmla="val 6337"/>
              <a:gd name="adj2" fmla="val 49370"/>
            </a:avLst>
          </a:prstGeom>
          <a:ln w="76200">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27" name="左大括号 26"/>
          <p:cNvSpPr/>
          <p:nvPr/>
        </p:nvSpPr>
        <p:spPr bwMode="gray">
          <a:xfrm>
            <a:off x="3418917" y="4853900"/>
            <a:ext cx="1109483" cy="850790"/>
          </a:xfrm>
          <a:prstGeom prst="leftBrace">
            <a:avLst>
              <a:gd name="adj1" fmla="val 6337"/>
              <a:gd name="adj2" fmla="val 49370"/>
            </a:avLst>
          </a:prstGeom>
          <a:ln w="76200">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a:xfrm>
            <a:off x="455612" y="279221"/>
            <a:ext cx="11293475" cy="497095"/>
          </a:xfrm>
        </p:spPr>
        <p:txBody>
          <a:bodyPr/>
          <a:lstStyle/>
          <a:p>
            <a:r>
              <a:rPr lang="en-US"/>
              <a:t>Configuration Roadmap</a:t>
            </a:r>
            <a:endParaRPr lang="en-US" dirty="0"/>
          </a:p>
        </p:txBody>
      </p:sp>
      <p:sp>
        <p:nvSpPr>
          <p:cNvPr id="7" name="文本占位符 6"/>
          <p:cNvSpPr>
            <a:spLocks noGrp="1"/>
          </p:cNvSpPr>
          <p:nvPr>
            <p:ph type="body" sz="quarter" idx="10"/>
          </p:nvPr>
        </p:nvSpPr>
        <p:spPr bwMode="gray">
          <a:xfrm>
            <a:off x="455612" y="1052514"/>
            <a:ext cx="11293476" cy="810832"/>
          </a:xfrm>
        </p:spPr>
        <p:txBody>
          <a:bodyPr/>
          <a:lstStyle/>
          <a:p>
            <a:r>
              <a:rPr lang="en-US" sz="1600" dirty="0"/>
              <a:t>The configuration roadmap is as follows: The core is to compile Python scripts, which will be detailed later. For the operation modes and involved commands of the other three steps, see the following figure.</a:t>
            </a:r>
            <a:endParaRPr lang="en-US" altLang="zh-CN" sz="1600" dirty="0"/>
          </a:p>
        </p:txBody>
      </p:sp>
      <p:sp>
        <p:nvSpPr>
          <p:cNvPr id="17" name="圆角矩形 16"/>
          <p:cNvSpPr/>
          <p:nvPr/>
        </p:nvSpPr>
        <p:spPr bwMode="gray">
          <a:xfrm>
            <a:off x="883048" y="3021887"/>
            <a:ext cx="2754775" cy="510151"/>
          </a:xfrm>
          <a:prstGeom prst="round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Huawei Sans" panose="020C0503030203020204" pitchFamily="34" charset="0"/>
                <a:ea typeface="方正兰亭黑简体" panose="02000000000000000000" pitchFamily="2" charset="-122"/>
              </a:rPr>
              <a:t>Upload a Python script</a:t>
            </a:r>
          </a:p>
        </p:txBody>
      </p:sp>
      <p:sp>
        <p:nvSpPr>
          <p:cNvPr id="18" name="圆角矩形 17"/>
          <p:cNvSpPr/>
          <p:nvPr/>
        </p:nvSpPr>
        <p:spPr bwMode="gray">
          <a:xfrm>
            <a:off x="883047" y="4030016"/>
            <a:ext cx="2754775" cy="510151"/>
          </a:xfrm>
          <a:prstGeom prst="round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Huawei Sans" panose="020C0503030203020204" pitchFamily="34" charset="0"/>
                <a:ea typeface="方正兰亭黑简体" panose="02000000000000000000" pitchFamily="2" charset="-122"/>
              </a:rPr>
              <a:t>Install the Python script</a:t>
            </a:r>
          </a:p>
        </p:txBody>
      </p:sp>
      <p:sp>
        <p:nvSpPr>
          <p:cNvPr id="19" name="圆角矩形 18"/>
          <p:cNvSpPr/>
          <p:nvPr/>
        </p:nvSpPr>
        <p:spPr bwMode="gray">
          <a:xfrm>
            <a:off x="883048" y="5038144"/>
            <a:ext cx="2754775" cy="510151"/>
          </a:xfrm>
          <a:prstGeom prst="round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Huawei Sans" panose="020C0503030203020204" pitchFamily="34" charset="0"/>
                <a:ea typeface="方正兰亭黑简体" panose="02000000000000000000" pitchFamily="2" charset="-122"/>
              </a:rPr>
              <a:t>Run the Python script</a:t>
            </a:r>
          </a:p>
        </p:txBody>
      </p:sp>
      <p:cxnSp>
        <p:nvCxnSpPr>
          <p:cNvPr id="20" name="直接箭头连接符 19"/>
          <p:cNvCxnSpPr>
            <a:stCxn id="17" idx="2"/>
            <a:endCxn id="18" idx="0"/>
          </p:cNvCxnSpPr>
          <p:nvPr/>
        </p:nvCxnSpPr>
        <p:spPr bwMode="gray">
          <a:xfrm flipH="1">
            <a:off x="2260435" y="3532038"/>
            <a:ext cx="1" cy="497978"/>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bwMode="gray">
          <a:xfrm flipH="1">
            <a:off x="2260433" y="4506141"/>
            <a:ext cx="1" cy="532003"/>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3" name="圆角矩形 22"/>
          <p:cNvSpPr/>
          <p:nvPr/>
        </p:nvSpPr>
        <p:spPr bwMode="gray">
          <a:xfrm>
            <a:off x="883048" y="2013758"/>
            <a:ext cx="2754775" cy="510151"/>
          </a:xfrm>
          <a:prstGeom prst="round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Huawei Sans" panose="020C0503030203020204" pitchFamily="34" charset="0"/>
                <a:ea typeface="方正兰亭黑简体" panose="02000000000000000000" pitchFamily="2" charset="-122"/>
              </a:rPr>
              <a:t>Compile the Python script</a:t>
            </a:r>
          </a:p>
        </p:txBody>
      </p:sp>
      <p:cxnSp>
        <p:nvCxnSpPr>
          <p:cNvPr id="24" name="直接箭头连接符 23"/>
          <p:cNvCxnSpPr>
            <a:stCxn id="23" idx="2"/>
            <a:endCxn id="17" idx="0"/>
          </p:cNvCxnSpPr>
          <p:nvPr/>
        </p:nvCxnSpPr>
        <p:spPr bwMode="gray">
          <a:xfrm>
            <a:off x="2260436" y="2523909"/>
            <a:ext cx="0" cy="497978"/>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15" name="矩形 14"/>
          <p:cNvSpPr/>
          <p:nvPr/>
        </p:nvSpPr>
        <p:spPr bwMode="gray">
          <a:xfrm>
            <a:off x="4762780" y="4651915"/>
            <a:ext cx="2766591" cy="456688"/>
          </a:xfrm>
          <a:prstGeom prst="rec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Huawei Sans" panose="020C0503030203020204" pitchFamily="34" charset="0"/>
                <a:ea typeface="方正兰亭黑简体" panose="02000000000000000000" pitchFamily="2" charset="-122"/>
              </a:rPr>
              <a:t>Through the maintenance assistant</a:t>
            </a:r>
          </a:p>
        </p:txBody>
      </p:sp>
      <p:sp>
        <p:nvSpPr>
          <p:cNvPr id="30" name="矩形 29"/>
          <p:cNvSpPr/>
          <p:nvPr/>
        </p:nvSpPr>
        <p:spPr bwMode="gray">
          <a:xfrm>
            <a:off x="4762780" y="5334866"/>
            <a:ext cx="2772337" cy="397675"/>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Huawei Sans" panose="020C0503030203020204" pitchFamily="34" charset="0"/>
                <a:ea typeface="方正兰亭黑简体" panose="02000000000000000000" pitchFamily="2" charset="-122"/>
              </a:rPr>
              <a:t>Through the CLI (manual)</a:t>
            </a:r>
          </a:p>
        </p:txBody>
      </p:sp>
      <p:sp>
        <p:nvSpPr>
          <p:cNvPr id="33" name="矩形 32"/>
          <p:cNvSpPr/>
          <p:nvPr/>
        </p:nvSpPr>
        <p:spPr bwMode="gray">
          <a:xfrm>
            <a:off x="8422162" y="4263703"/>
            <a:ext cx="2446032" cy="393912"/>
          </a:xfrm>
          <a:prstGeom prst="rec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Huawei Sans" panose="020C0503030203020204" pitchFamily="34" charset="0"/>
                <a:ea typeface="方正兰亭黑简体" panose="02000000000000000000" pitchFamily="2" charset="-122"/>
              </a:rPr>
              <a:t>Command assistant</a:t>
            </a:r>
          </a:p>
        </p:txBody>
      </p:sp>
      <p:sp>
        <p:nvSpPr>
          <p:cNvPr id="35" name="矩形 34"/>
          <p:cNvSpPr/>
          <p:nvPr/>
        </p:nvSpPr>
        <p:spPr bwMode="gray">
          <a:xfrm>
            <a:off x="8422162" y="5023865"/>
            <a:ext cx="2442500" cy="404518"/>
          </a:xfrm>
          <a:prstGeom prst="rec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Huawei Sans" panose="020C0503030203020204" pitchFamily="34" charset="0"/>
                <a:ea typeface="方正兰亭黑简体" panose="02000000000000000000" pitchFamily="2" charset="-122"/>
              </a:rPr>
              <a:t>Script assistant</a:t>
            </a:r>
          </a:p>
        </p:txBody>
      </p:sp>
      <p:sp>
        <p:nvSpPr>
          <p:cNvPr id="29" name="文本框 28"/>
          <p:cNvSpPr txBox="1"/>
          <p:nvPr/>
        </p:nvSpPr>
        <p:spPr bwMode="gray">
          <a:xfrm>
            <a:off x="4741016" y="5785288"/>
            <a:ext cx="2945958" cy="307777"/>
          </a:xfrm>
          <a:prstGeom prst="rect">
            <a:avLst/>
          </a:prstGeom>
          <a:noFill/>
        </p:spPr>
        <p:txBody>
          <a:bodyPr wrap="square" rtlCol="0" anchor="ctr">
            <a:spAutoFit/>
          </a:bodyPr>
          <a:lstStyle/>
          <a:p>
            <a:pPr fontAlgn="ctr"/>
            <a:r>
              <a:rPr lang="en-US" sz="1400" dirty="0">
                <a:latin typeface="Huawei Sans" panose="020C0503030203020204" pitchFamily="34" charset="0"/>
              </a:rPr>
              <a:t>ops run python </a:t>
            </a:r>
            <a:r>
              <a:rPr lang="en-US" sz="1400" i="1" dirty="0">
                <a:latin typeface="Huawei Sans" panose="020C0503030203020204" pitchFamily="34" charset="0"/>
              </a:rPr>
              <a:t>file-name</a:t>
            </a:r>
            <a:endParaRPr lang="en-US" altLang="zh-CN" sz="1400" i="1" dirty="0">
              <a:latin typeface="Huawei Sans" panose="020C0503030203020204" pitchFamily="34" charset="0"/>
            </a:endParaRPr>
          </a:p>
        </p:txBody>
      </p:sp>
      <p:sp>
        <p:nvSpPr>
          <p:cNvPr id="36" name="矩形 35"/>
          <p:cNvSpPr/>
          <p:nvPr/>
        </p:nvSpPr>
        <p:spPr bwMode="gray">
          <a:xfrm>
            <a:off x="4762781" y="5732541"/>
            <a:ext cx="2772336" cy="386668"/>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108000"/>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grpSp>
        <p:nvGrpSpPr>
          <p:cNvPr id="51" name="组合 50"/>
          <p:cNvGrpSpPr/>
          <p:nvPr/>
        </p:nvGrpSpPr>
        <p:grpSpPr bwMode="gray">
          <a:xfrm>
            <a:off x="3637825" y="4041999"/>
            <a:ext cx="3897292" cy="386668"/>
            <a:chOff x="3498930" y="4202085"/>
            <a:chExt cx="3897292" cy="386668"/>
          </a:xfrm>
        </p:grpSpPr>
        <p:cxnSp>
          <p:nvCxnSpPr>
            <p:cNvPr id="45" name="直接箭头连接符 44"/>
            <p:cNvCxnSpPr/>
            <p:nvPr/>
          </p:nvCxnSpPr>
          <p:spPr bwMode="gray">
            <a:xfrm flipH="1">
              <a:off x="3498930" y="4395420"/>
              <a:ext cx="911748" cy="0"/>
            </a:xfrm>
            <a:prstGeom prst="straightConnector1">
              <a:avLst/>
            </a:prstGeom>
            <a:ln w="7620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bwMode="gray">
            <a:xfrm>
              <a:off x="4619745" y="4258864"/>
              <a:ext cx="2776477" cy="307777"/>
            </a:xfrm>
            <a:prstGeom prst="rect">
              <a:avLst/>
            </a:prstGeom>
            <a:noFill/>
            <a:ln>
              <a:noFill/>
            </a:ln>
          </p:spPr>
          <p:txBody>
            <a:bodyPr wrap="square" rtlCol="0" anchor="ctr">
              <a:spAutoFit/>
            </a:bodyPr>
            <a:lstStyle/>
            <a:p>
              <a:pPr fontAlgn="ctr"/>
              <a:r>
                <a:rPr lang="en-US" sz="1400" dirty="0">
                  <a:latin typeface="Huawei Sans" panose="020C0503030203020204" pitchFamily="34" charset="0"/>
                </a:rPr>
                <a:t>ops install file </a:t>
              </a:r>
              <a:r>
                <a:rPr lang="en-US" sz="1400" i="1" dirty="0">
                  <a:latin typeface="Huawei Sans" panose="020C0503030203020204" pitchFamily="34" charset="0"/>
                </a:rPr>
                <a:t>file-name</a:t>
              </a:r>
              <a:endParaRPr lang="en-US" altLang="zh-CN" sz="1400" i="1" dirty="0">
                <a:latin typeface="Huawei Sans" panose="020C0503030203020204" pitchFamily="34" charset="0"/>
              </a:endParaRPr>
            </a:p>
          </p:txBody>
        </p:sp>
        <p:sp>
          <p:nvSpPr>
            <p:cNvPr id="52" name="矩形 51"/>
            <p:cNvSpPr/>
            <p:nvPr/>
          </p:nvSpPr>
          <p:spPr bwMode="gray">
            <a:xfrm>
              <a:off x="4623886" y="4202085"/>
              <a:ext cx="2772336" cy="386668"/>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108000"/>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grpSp>
      <p:grpSp>
        <p:nvGrpSpPr>
          <p:cNvPr id="57" name="组合 56"/>
          <p:cNvGrpSpPr/>
          <p:nvPr/>
        </p:nvGrpSpPr>
        <p:grpSpPr bwMode="gray">
          <a:xfrm>
            <a:off x="3621902" y="2956365"/>
            <a:ext cx="3913215" cy="630488"/>
            <a:chOff x="3483007" y="3104451"/>
            <a:chExt cx="3913215" cy="630488"/>
          </a:xfrm>
        </p:grpSpPr>
        <p:cxnSp>
          <p:nvCxnSpPr>
            <p:cNvPr id="54" name="直接箭头连接符 53"/>
            <p:cNvCxnSpPr/>
            <p:nvPr/>
          </p:nvCxnSpPr>
          <p:spPr bwMode="gray">
            <a:xfrm flipH="1">
              <a:off x="3483007" y="3410783"/>
              <a:ext cx="911748" cy="0"/>
            </a:xfrm>
            <a:prstGeom prst="straightConnector1">
              <a:avLst/>
            </a:prstGeom>
            <a:ln w="7620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5" name="矩形 54"/>
            <p:cNvSpPr/>
            <p:nvPr/>
          </p:nvSpPr>
          <p:spPr bwMode="gray">
            <a:xfrm>
              <a:off x="4623886" y="3104451"/>
              <a:ext cx="2772336" cy="630488"/>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108000"/>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56" name="文本框 55"/>
            <p:cNvSpPr txBox="1"/>
            <p:nvPr/>
          </p:nvSpPr>
          <p:spPr bwMode="gray">
            <a:xfrm>
              <a:off x="4623886" y="3165047"/>
              <a:ext cx="2772336" cy="523220"/>
            </a:xfrm>
            <a:prstGeom prst="rect">
              <a:avLst/>
            </a:prstGeom>
            <a:noFill/>
            <a:ln>
              <a:noFill/>
            </a:ln>
          </p:spPr>
          <p:txBody>
            <a:bodyPr wrap="square" rtlCol="0" anchor="ctr">
              <a:spAutoFit/>
            </a:bodyPr>
            <a:lstStyle/>
            <a:p>
              <a:pPr fontAlgn="ctr"/>
              <a:r>
                <a:rPr lang="en-US" sz="1400" dirty="0">
                  <a:latin typeface="Huawei Sans" panose="020C0503030203020204" pitchFamily="34" charset="0"/>
                </a:rPr>
                <a:t>Upload the script to the network device through FTP.</a:t>
              </a:r>
              <a:endParaRPr lang="en-US" altLang="zh-CN" sz="1400" i="1" dirty="0">
                <a:latin typeface="Huawei Sans" panose="020C0503030203020204" pitchFamily="34" charset="0"/>
              </a:endParaRPr>
            </a:p>
          </p:txBody>
        </p:sp>
      </p:grpSp>
      <p:sp>
        <p:nvSpPr>
          <p:cNvPr id="58" name="矩形 57"/>
          <p:cNvSpPr/>
          <p:nvPr/>
        </p:nvSpPr>
        <p:spPr bwMode="gray">
          <a:xfrm>
            <a:off x="8579554" y="3044937"/>
            <a:ext cx="216000" cy="216000"/>
          </a:xfrm>
          <a:prstGeom prst="rec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latin typeface="Huawei Sans" panose="020C0503030203020204" pitchFamily="34" charset="0"/>
              <a:ea typeface="方正兰亭黑简体" panose="02000000000000000000" pitchFamily="2" charset="-122"/>
            </a:endParaRPr>
          </a:p>
        </p:txBody>
      </p:sp>
      <p:sp>
        <p:nvSpPr>
          <p:cNvPr id="59" name="文本框 58"/>
          <p:cNvSpPr txBox="1"/>
          <p:nvPr/>
        </p:nvSpPr>
        <p:spPr bwMode="gray">
          <a:xfrm>
            <a:off x="8808783" y="2953840"/>
            <a:ext cx="2795841" cy="738664"/>
          </a:xfrm>
          <a:prstGeom prst="rect">
            <a:avLst/>
          </a:prstGeom>
          <a:noFill/>
        </p:spPr>
        <p:txBody>
          <a:bodyPr wrap="square" rtlCol="0" anchor="ctr">
            <a:spAutoFit/>
          </a:bodyPr>
          <a:lstStyle/>
          <a:p>
            <a:pPr fontAlgn="ctr"/>
            <a:r>
              <a:rPr lang="en-US" sz="1400" dirty="0">
                <a:latin typeface="Huawei Sans" panose="020C0503030203020204" pitchFamily="34" charset="0"/>
              </a:rPr>
              <a:t>For details about the maintenance assistant, see the product documentation.</a:t>
            </a:r>
          </a:p>
        </p:txBody>
      </p:sp>
      <p:sp>
        <p:nvSpPr>
          <p:cNvPr id="3" name="文本框 2"/>
          <p:cNvSpPr txBox="1"/>
          <p:nvPr/>
        </p:nvSpPr>
        <p:spPr bwMode="gray">
          <a:xfrm>
            <a:off x="4758640" y="2011908"/>
            <a:ext cx="6017514" cy="561683"/>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marL="108000">
              <a:defRPr kern="0">
                <a:solidFill>
                  <a:srgbClr val="1D1D1A"/>
                </a:solidFill>
                <a:latin typeface="Huawei Sans" panose="020C0503030203020204" pitchFamily="34" charset="0"/>
                <a:ea typeface="方正兰亭黑简体" panose="02000000000000000000" pitchFamily="2" charset="-122"/>
              </a:defRPr>
            </a:lvl1pPr>
          </a:lstStyle>
          <a:p>
            <a:r>
              <a:rPr lang="en-US" sz="1400" dirty="0"/>
              <a:t>Assume that a Python script has been compiled. Perform the following three steps to complete the configuration.</a:t>
            </a:r>
          </a:p>
        </p:txBody>
      </p:sp>
    </p:spTree>
    <p:extLst>
      <p:ext uri="{BB962C8B-B14F-4D97-AF65-F5344CB8AC3E}">
        <p14:creationId xmlns:p14="http://schemas.microsoft.com/office/powerpoint/2010/main" val="35788662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Compiling a Python Script (1)</a:t>
            </a:r>
            <a:endParaRPr lang="en-US" altLang="zh-CN" dirty="0"/>
          </a:p>
        </p:txBody>
      </p:sp>
      <p:sp>
        <p:nvSpPr>
          <p:cNvPr id="4" name="文本占位符 3"/>
          <p:cNvSpPr>
            <a:spLocks noGrp="1"/>
          </p:cNvSpPr>
          <p:nvPr>
            <p:ph type="body" sz="quarter" idx="10"/>
          </p:nvPr>
        </p:nvSpPr>
        <p:spPr bwMode="gray">
          <a:xfrm>
            <a:off x="455612" y="1052514"/>
            <a:ext cx="11293476" cy="1300464"/>
          </a:xfrm>
        </p:spPr>
        <p:txBody>
          <a:bodyPr/>
          <a:lstStyle/>
          <a:p>
            <a:r>
              <a:rPr lang="en-US" sz="1600" dirty="0"/>
              <a:t>Python scripts are used to deliver HTTP requests to the system for management. Huawei provides Python script templates. You only need to search for RESTful APIs based on the functions to be implemented and modify code.</a:t>
            </a:r>
            <a:endParaRPr lang="en-US" altLang="zh-CN" sz="1600" dirty="0"/>
          </a:p>
          <a:p>
            <a:r>
              <a:rPr lang="en-US" sz="1600" dirty="0"/>
              <a:t>Example of a Python script template:</a:t>
            </a:r>
            <a:endParaRPr lang="en-US" altLang="zh-CN" sz="1600" dirty="0"/>
          </a:p>
        </p:txBody>
      </p:sp>
      <p:sp>
        <p:nvSpPr>
          <p:cNvPr id="11" name="文本占位符 3">
            <a:extLst>
              <a:ext uri="{FF2B5EF4-FFF2-40B4-BE49-F238E27FC236}">
                <a16:creationId xmlns:a16="http://schemas.microsoft.com/office/drawing/2014/main" xmlns="" id="{CA0EE224-3D73-4EE2-BA18-107CD32B12DC}"/>
              </a:ext>
            </a:extLst>
          </p:cNvPr>
          <p:cNvSpPr txBox="1">
            <a:spLocks/>
          </p:cNvSpPr>
          <p:nvPr/>
        </p:nvSpPr>
        <p:spPr bwMode="gray">
          <a:xfrm>
            <a:off x="455612" y="2268823"/>
            <a:ext cx="6105600" cy="3904647"/>
          </a:xfrm>
          <a:prstGeom prst="rect">
            <a:avLst/>
          </a:prstGeom>
          <a:noFill/>
          <a:ln w="9525">
            <a:solidFill>
              <a:srgbClr val="56C4D2"/>
            </a:solidFill>
            <a:miter lim="800000"/>
            <a:headEnd/>
            <a:tailEnd/>
          </a:ln>
        </p:spPr>
        <p:txBody>
          <a:bodyPr vert="horz" wrap="square" lIns="80141" tIns="40071" rIns="80141" bIns="40071" numCol="1" anchor="t" anchorCtr="0" compatLnSpc="1">
            <a:prstTxWarp prst="textNoShape">
              <a:avLst/>
            </a:prstTxWarp>
          </a:bodyPr>
          <a:lstStyle>
            <a:defPPr>
              <a:defRPr lang="en-US"/>
            </a:defPPr>
            <a:lvl1pPr indent="0" algn="just" defTabSz="801688" fontAlgn="base">
              <a:lnSpc>
                <a:spcPct val="100000"/>
              </a:lnSpc>
              <a:spcBef>
                <a:spcPct val="30000"/>
              </a:spcBef>
              <a:spcAft>
                <a:spcPct val="0"/>
              </a:spcAft>
              <a:buClr>
                <a:schemeClr val="bg1">
                  <a:lumMod val="50000"/>
                </a:schemeClr>
              </a:buClr>
              <a:buSzPct val="60000"/>
              <a:buFont typeface="Wingdings" pitchFamily="2" charset="2"/>
              <a:buNone/>
              <a:defRPr sz="1200" kern="0">
                <a:latin typeface="Huawei Sans" panose="020C0503030203020204" pitchFamily="34" charset="0"/>
                <a:ea typeface="方正兰亭黑简体" panose="02000000000000000000" pitchFamily="2" charset="-122"/>
                <a:cs typeface="Arial" panose="020B0604020202020204" pitchFamily="34" charset="0"/>
              </a:defRPr>
            </a:lvl1pPr>
            <a:lvl2pPr marL="654050" indent="-252413" defTabSz="801688" fontAlgn="base">
              <a:lnSpc>
                <a:spcPct val="140000"/>
              </a:lnSpc>
              <a:spcBef>
                <a:spcPct val="30000"/>
              </a:spcBef>
              <a:spcAft>
                <a:spcPct val="0"/>
              </a:spcAft>
              <a:buClr>
                <a:schemeClr val="tx1"/>
              </a:buClr>
              <a:buSzPct val="50000"/>
              <a:buFont typeface="Wingdings" pitchFamily="2" charset="2"/>
              <a:buChar char="p"/>
              <a:defRPr sz="2000"/>
            </a:lvl2pPr>
            <a:lvl3pPr marL="1003300" indent="-201613" defTabSz="801688" fontAlgn="base">
              <a:lnSpc>
                <a:spcPct val="140000"/>
              </a:lnSpc>
              <a:spcBef>
                <a:spcPct val="30000"/>
              </a:spcBef>
              <a:spcAft>
                <a:spcPct val="0"/>
              </a:spcAft>
              <a:buSzPct val="50000"/>
              <a:buFont typeface="Wingdings" pitchFamily="2" charset="2"/>
              <a:buChar char="n"/>
              <a:defRPr>
                <a:latin typeface="FrutigerNext LT Light" pitchFamily="34" charset="0"/>
              </a:defRPr>
            </a:lvl3pPr>
            <a:lvl4pPr marL="1400175" indent="-198438" defTabSz="801688" fontAlgn="base">
              <a:lnSpc>
                <a:spcPct val="140000"/>
              </a:lnSpc>
              <a:spcBef>
                <a:spcPct val="30000"/>
              </a:spcBef>
              <a:spcAft>
                <a:spcPct val="0"/>
              </a:spcAft>
              <a:buChar char="–"/>
              <a:defRPr sz="1600">
                <a:latin typeface="+mj-lt"/>
              </a:defRPr>
            </a:lvl4pPr>
            <a:lvl5pPr marL="1801813" indent="-201613" defTabSz="801688" fontAlgn="base">
              <a:lnSpc>
                <a:spcPct val="140000"/>
              </a:lnSpc>
              <a:spcBef>
                <a:spcPct val="30000"/>
              </a:spcBef>
              <a:spcAft>
                <a:spcPct val="0"/>
              </a:spcAft>
              <a:buFont typeface="FrutigerNext LT Medium" pitchFamily="34" charset="0"/>
              <a:buChar char="~"/>
              <a:defRPr sz="1600">
                <a:latin typeface="+mj-lt"/>
              </a:defRPr>
            </a:lvl5pPr>
            <a:lvl6pPr marL="2259013" indent="-201613" defTabSz="801688" fontAlgn="base">
              <a:lnSpc>
                <a:spcPct val="140000"/>
              </a:lnSpc>
              <a:spcBef>
                <a:spcPct val="30000"/>
              </a:spcBef>
              <a:spcAft>
                <a:spcPct val="0"/>
              </a:spcAft>
              <a:buFont typeface="FrutigerNext LT Medium" pitchFamily="34" charset="0"/>
              <a:buChar char="~"/>
              <a:defRPr sz="1600">
                <a:latin typeface="+mj-lt"/>
              </a:defRPr>
            </a:lvl6pPr>
            <a:lvl7pPr marL="2716213" indent="-201613" defTabSz="801688" fontAlgn="base">
              <a:lnSpc>
                <a:spcPct val="140000"/>
              </a:lnSpc>
              <a:spcBef>
                <a:spcPct val="30000"/>
              </a:spcBef>
              <a:spcAft>
                <a:spcPct val="0"/>
              </a:spcAft>
              <a:buFont typeface="FrutigerNext LT Medium" pitchFamily="34" charset="0"/>
              <a:buChar char="~"/>
              <a:defRPr sz="1600">
                <a:latin typeface="+mj-lt"/>
              </a:defRPr>
            </a:lvl7pPr>
            <a:lvl8pPr marL="3173413" indent="-201613" defTabSz="801688" fontAlgn="base">
              <a:lnSpc>
                <a:spcPct val="140000"/>
              </a:lnSpc>
              <a:spcBef>
                <a:spcPct val="30000"/>
              </a:spcBef>
              <a:spcAft>
                <a:spcPct val="0"/>
              </a:spcAft>
              <a:buFont typeface="FrutigerNext LT Medium" pitchFamily="34" charset="0"/>
              <a:buChar char="~"/>
              <a:defRPr sz="1600">
                <a:latin typeface="+mj-lt"/>
              </a:defRPr>
            </a:lvl8pPr>
            <a:lvl9pPr marL="3630613" indent="-201613" defTabSz="801688" fontAlgn="base">
              <a:lnSpc>
                <a:spcPct val="140000"/>
              </a:lnSpc>
              <a:spcBef>
                <a:spcPct val="30000"/>
              </a:spcBef>
              <a:spcAft>
                <a:spcPct val="0"/>
              </a:spcAft>
              <a:buFont typeface="FrutigerNext LT Medium" pitchFamily="34" charset="0"/>
              <a:buChar char="~"/>
              <a:defRPr sz="1600">
                <a:latin typeface="+mj-lt"/>
              </a:defRPr>
            </a:lvl9pPr>
          </a:lstStyle>
          <a:p>
            <a:r>
              <a:rPr lang="en-US" dirty="0"/>
              <a:t>#!/</a:t>
            </a:r>
            <a:r>
              <a:rPr lang="en-US" dirty="0" err="1"/>
              <a:t>usr</a:t>
            </a:r>
            <a:r>
              <a:rPr lang="en-US" dirty="0"/>
              <a:t>/bin/</a:t>
            </a:r>
            <a:r>
              <a:rPr lang="en-US" dirty="0" err="1"/>
              <a:t>env</a:t>
            </a:r>
            <a:r>
              <a:rPr lang="en-US" dirty="0"/>
              <a:t> python</a:t>
            </a:r>
          </a:p>
          <a:p>
            <a:r>
              <a:rPr lang="en-US" dirty="0"/>
              <a:t># -*- coding: utf-8 -*- </a:t>
            </a:r>
          </a:p>
          <a:p>
            <a:endParaRPr lang="en-US" altLang="zh-CN" dirty="0"/>
          </a:p>
          <a:p>
            <a:r>
              <a:rPr lang="en-US" dirty="0"/>
              <a:t>import </a:t>
            </a:r>
            <a:r>
              <a:rPr lang="en-US" dirty="0" err="1"/>
              <a:t>traceback</a:t>
            </a:r>
            <a:endParaRPr lang="en-US" altLang="zh-CN" dirty="0"/>
          </a:p>
          <a:p>
            <a:r>
              <a:rPr lang="en-US" dirty="0"/>
              <a:t>import </a:t>
            </a:r>
            <a:r>
              <a:rPr lang="en-US" dirty="0" err="1"/>
              <a:t>httplib</a:t>
            </a:r>
            <a:endParaRPr lang="en-US" altLang="zh-CN" dirty="0"/>
          </a:p>
          <a:p>
            <a:r>
              <a:rPr lang="en-US" dirty="0"/>
              <a:t>import string</a:t>
            </a:r>
          </a:p>
          <a:p>
            <a:endParaRPr lang="en-US" altLang="zh-CN" dirty="0"/>
          </a:p>
          <a:p>
            <a:r>
              <a:rPr lang="en-US" dirty="0"/>
              <a:t>class </a:t>
            </a:r>
            <a:r>
              <a:rPr lang="en-US" dirty="0" err="1"/>
              <a:t>OPSConnection</a:t>
            </a:r>
            <a:r>
              <a:rPr lang="en-US" dirty="0"/>
              <a:t>(object):</a:t>
            </a:r>
          </a:p>
          <a:p>
            <a:r>
              <a:rPr lang="en-US" dirty="0"/>
              <a:t>    """Make an OPS connection instance."""</a:t>
            </a:r>
          </a:p>
          <a:p>
            <a:endParaRPr lang="en-US" altLang="zh-CN" dirty="0"/>
          </a:p>
          <a:p>
            <a:r>
              <a:rPr lang="en-US" dirty="0"/>
              <a:t>#: an initialization class that creates an HTTP connection</a:t>
            </a:r>
          </a:p>
          <a:p>
            <a:r>
              <a:rPr lang="en-US" dirty="0"/>
              <a:t> </a:t>
            </a:r>
            <a:r>
              <a:rPr lang="en-US" dirty="0" err="1"/>
              <a:t>def</a:t>
            </a:r>
            <a:r>
              <a:rPr lang="en-US" dirty="0"/>
              <a:t> __</a:t>
            </a:r>
            <a:r>
              <a:rPr lang="en-US" dirty="0" err="1"/>
              <a:t>init</a:t>
            </a:r>
            <a:r>
              <a:rPr lang="en-US" dirty="0"/>
              <a:t>__(self, host, port = 80):</a:t>
            </a:r>
          </a:p>
          <a:p>
            <a:r>
              <a:rPr lang="en-US" dirty="0"/>
              <a:t>        </a:t>
            </a:r>
            <a:r>
              <a:rPr lang="en-US" dirty="0" err="1"/>
              <a:t>self.host</a:t>
            </a:r>
            <a:r>
              <a:rPr lang="en-US" dirty="0"/>
              <a:t> = host</a:t>
            </a:r>
          </a:p>
          <a:p>
            <a:r>
              <a:rPr lang="en-US" dirty="0"/>
              <a:t>        </a:t>
            </a:r>
            <a:r>
              <a:rPr lang="en-US" dirty="0" err="1"/>
              <a:t>self.port</a:t>
            </a:r>
            <a:r>
              <a:rPr lang="en-US" dirty="0"/>
              <a:t> = port</a:t>
            </a:r>
          </a:p>
          <a:p>
            <a:r>
              <a:rPr lang="en-US" dirty="0"/>
              <a:t>        </a:t>
            </a:r>
            <a:r>
              <a:rPr lang="en-US" dirty="0" err="1"/>
              <a:t>self.headers</a:t>
            </a:r>
            <a:r>
              <a:rPr lang="en-US" dirty="0"/>
              <a:t> = {</a:t>
            </a:r>
          </a:p>
          <a:p>
            <a:r>
              <a:rPr lang="en-US" altLang="zh-CN" dirty="0"/>
              <a:t>(See the next slide for the rest of code.)</a:t>
            </a:r>
          </a:p>
          <a:p>
            <a:endParaRPr lang="en-US" altLang="zh-CN" dirty="0"/>
          </a:p>
        </p:txBody>
      </p:sp>
      <p:sp>
        <p:nvSpPr>
          <p:cNvPr id="12" name="文本框 11"/>
          <p:cNvSpPr txBox="1"/>
          <p:nvPr/>
        </p:nvSpPr>
        <p:spPr bwMode="gray">
          <a:xfrm>
            <a:off x="6824714" y="2714743"/>
            <a:ext cx="4766379" cy="2582245"/>
          </a:xfrm>
          <a:prstGeom prst="rect">
            <a:avLst/>
          </a:prstGeom>
          <a:noFill/>
        </p:spPr>
        <p:txBody>
          <a:bodyPr wrap="square" rtlCol="0">
            <a:spAutoFit/>
          </a:bodyPr>
          <a:lstStyle/>
          <a:p>
            <a:pPr marL="285750" indent="-285750" fontAlgn="ctr">
              <a:lnSpc>
                <a:spcPct val="140000"/>
              </a:lnSpc>
              <a:spcBef>
                <a:spcPts val="600"/>
              </a:spcBef>
              <a:buSzPct val="70000"/>
              <a:buFont typeface="Wingdings" panose="05000000000000000000" pitchFamily="2" charset="2"/>
              <a:buChar char="l"/>
            </a:pPr>
            <a:r>
              <a:rPr lang="en-US" sz="1600" dirty="0">
                <a:latin typeface="Huawei Sans" panose="020C0503030203020204" pitchFamily="34" charset="0"/>
              </a:rPr>
              <a:t>The import statement is used to import third-party modules required in the Python script template.</a:t>
            </a:r>
            <a:endParaRPr lang="en-US" altLang="zh-CN" sz="1600" dirty="0">
              <a:latin typeface="Huawei Sans" panose="020C0503030203020204" pitchFamily="34" charset="0"/>
            </a:endParaRPr>
          </a:p>
          <a:p>
            <a:pPr marL="285750" indent="-285750" fontAlgn="ctr">
              <a:lnSpc>
                <a:spcPct val="140000"/>
              </a:lnSpc>
              <a:spcBef>
                <a:spcPts val="600"/>
              </a:spcBef>
              <a:buSzPct val="70000"/>
              <a:buFont typeface="Wingdings" panose="05000000000000000000" pitchFamily="2" charset="2"/>
              <a:buChar char="l"/>
            </a:pPr>
            <a:r>
              <a:rPr lang="en-US" sz="1600" dirty="0">
                <a:latin typeface="Huawei Sans" panose="020C0503030203020204" pitchFamily="34" charset="0"/>
              </a:rPr>
              <a:t>The </a:t>
            </a:r>
            <a:r>
              <a:rPr lang="en-US" sz="1600" dirty="0" err="1">
                <a:latin typeface="Huawei Sans" panose="020C0503030203020204" pitchFamily="34" charset="0"/>
              </a:rPr>
              <a:t>OPSConnection</a:t>
            </a:r>
            <a:r>
              <a:rPr lang="en-US" sz="1600" dirty="0">
                <a:latin typeface="Huawei Sans" panose="020C0503030203020204" pitchFamily="34" charset="0"/>
              </a:rPr>
              <a:t> class is used to invoke RESTful APIs. This class defines methods for establishing HTTP connections and does not need to be modified. </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4890987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Compiling a Python Script (2)</a:t>
            </a:r>
            <a:endParaRPr lang="en-US" altLang="zh-CN" dirty="0"/>
          </a:p>
        </p:txBody>
      </p:sp>
      <p:sp>
        <p:nvSpPr>
          <p:cNvPr id="7" name="文本占位符 3">
            <a:extLst>
              <a:ext uri="{FF2B5EF4-FFF2-40B4-BE49-F238E27FC236}">
                <a16:creationId xmlns:a16="http://schemas.microsoft.com/office/drawing/2014/main" xmlns="" id="{CA0EE224-3D73-4EE2-BA18-107CD32B12DC}"/>
              </a:ext>
            </a:extLst>
          </p:cNvPr>
          <p:cNvSpPr txBox="1">
            <a:spLocks/>
          </p:cNvSpPr>
          <p:nvPr/>
        </p:nvSpPr>
        <p:spPr bwMode="gray">
          <a:xfrm>
            <a:off x="446088" y="944564"/>
            <a:ext cx="6105600" cy="5256211"/>
          </a:xfrm>
          <a:prstGeom prst="rect">
            <a:avLst/>
          </a:prstGeom>
          <a:noFill/>
          <a:ln w="9525">
            <a:solidFill>
              <a:srgbClr val="56C4D2"/>
            </a:solidFill>
            <a:miter lim="800000"/>
            <a:headEnd/>
            <a:tailEnd/>
          </a:ln>
        </p:spPr>
        <p:txBody>
          <a:bodyPr vert="horz" wrap="square" lIns="80141" tIns="40071" rIns="80141" bIns="40071" numCol="1" anchor="t" anchorCtr="0" compatLnSpc="1">
            <a:prstTxWarp prst="textNoShape">
              <a:avLst/>
            </a:prstTxWarp>
          </a:bodyPr>
          <a:lstStyle>
            <a:defPPr>
              <a:defRPr lang="en-US"/>
            </a:defPPr>
            <a:lvl1pPr indent="0" algn="just" defTabSz="801688" fontAlgn="base">
              <a:lnSpc>
                <a:spcPct val="100000"/>
              </a:lnSpc>
              <a:spcBef>
                <a:spcPct val="30000"/>
              </a:spcBef>
              <a:spcAft>
                <a:spcPct val="0"/>
              </a:spcAft>
              <a:buClr>
                <a:schemeClr val="bg1">
                  <a:lumMod val="50000"/>
                </a:schemeClr>
              </a:buClr>
              <a:buSzPct val="60000"/>
              <a:buFont typeface="Wingdings" pitchFamily="2" charset="2"/>
              <a:buNone/>
              <a:defRPr sz="1200" kern="0">
                <a:latin typeface="Huawei Sans" panose="020C0503030203020204" pitchFamily="34" charset="0"/>
                <a:ea typeface="方正兰亭黑简体" panose="02000000000000000000" pitchFamily="2" charset="-122"/>
                <a:cs typeface="Arial" panose="020B0604020202020204" pitchFamily="34" charset="0"/>
              </a:defRPr>
            </a:lvl1pPr>
            <a:lvl2pPr marL="654050" indent="-252413" defTabSz="801688" fontAlgn="base">
              <a:lnSpc>
                <a:spcPct val="140000"/>
              </a:lnSpc>
              <a:spcBef>
                <a:spcPct val="30000"/>
              </a:spcBef>
              <a:spcAft>
                <a:spcPct val="0"/>
              </a:spcAft>
              <a:buClr>
                <a:schemeClr val="tx1"/>
              </a:buClr>
              <a:buSzPct val="50000"/>
              <a:buFont typeface="Wingdings" pitchFamily="2" charset="2"/>
              <a:buChar char="p"/>
              <a:defRPr sz="2000"/>
            </a:lvl2pPr>
            <a:lvl3pPr marL="1003300" indent="-201613" defTabSz="801688" fontAlgn="base">
              <a:lnSpc>
                <a:spcPct val="140000"/>
              </a:lnSpc>
              <a:spcBef>
                <a:spcPct val="30000"/>
              </a:spcBef>
              <a:spcAft>
                <a:spcPct val="0"/>
              </a:spcAft>
              <a:buSzPct val="50000"/>
              <a:buFont typeface="Wingdings" pitchFamily="2" charset="2"/>
              <a:buChar char="n"/>
              <a:defRPr>
                <a:latin typeface="FrutigerNext LT Light" pitchFamily="34" charset="0"/>
              </a:defRPr>
            </a:lvl3pPr>
            <a:lvl4pPr marL="1400175" indent="-198438" defTabSz="801688" fontAlgn="base">
              <a:lnSpc>
                <a:spcPct val="140000"/>
              </a:lnSpc>
              <a:spcBef>
                <a:spcPct val="30000"/>
              </a:spcBef>
              <a:spcAft>
                <a:spcPct val="0"/>
              </a:spcAft>
              <a:buChar char="–"/>
              <a:defRPr sz="1600">
                <a:latin typeface="+mj-lt"/>
              </a:defRPr>
            </a:lvl4pPr>
            <a:lvl5pPr marL="1801813" indent="-201613" defTabSz="801688" fontAlgn="base">
              <a:lnSpc>
                <a:spcPct val="140000"/>
              </a:lnSpc>
              <a:spcBef>
                <a:spcPct val="30000"/>
              </a:spcBef>
              <a:spcAft>
                <a:spcPct val="0"/>
              </a:spcAft>
              <a:buFont typeface="FrutigerNext LT Medium" pitchFamily="34" charset="0"/>
              <a:buChar char="~"/>
              <a:defRPr sz="1600">
                <a:latin typeface="+mj-lt"/>
              </a:defRPr>
            </a:lvl5pPr>
            <a:lvl6pPr marL="2259013" indent="-201613" defTabSz="801688" fontAlgn="base">
              <a:lnSpc>
                <a:spcPct val="140000"/>
              </a:lnSpc>
              <a:spcBef>
                <a:spcPct val="30000"/>
              </a:spcBef>
              <a:spcAft>
                <a:spcPct val="0"/>
              </a:spcAft>
              <a:buFont typeface="FrutigerNext LT Medium" pitchFamily="34" charset="0"/>
              <a:buChar char="~"/>
              <a:defRPr sz="1600">
                <a:latin typeface="+mj-lt"/>
              </a:defRPr>
            </a:lvl6pPr>
            <a:lvl7pPr marL="2716213" indent="-201613" defTabSz="801688" fontAlgn="base">
              <a:lnSpc>
                <a:spcPct val="140000"/>
              </a:lnSpc>
              <a:spcBef>
                <a:spcPct val="30000"/>
              </a:spcBef>
              <a:spcAft>
                <a:spcPct val="0"/>
              </a:spcAft>
              <a:buFont typeface="FrutigerNext LT Medium" pitchFamily="34" charset="0"/>
              <a:buChar char="~"/>
              <a:defRPr sz="1600">
                <a:latin typeface="+mj-lt"/>
              </a:defRPr>
            </a:lvl7pPr>
            <a:lvl8pPr marL="3173413" indent="-201613" defTabSz="801688" fontAlgn="base">
              <a:lnSpc>
                <a:spcPct val="140000"/>
              </a:lnSpc>
              <a:spcBef>
                <a:spcPct val="30000"/>
              </a:spcBef>
              <a:spcAft>
                <a:spcPct val="0"/>
              </a:spcAft>
              <a:buFont typeface="FrutigerNext LT Medium" pitchFamily="34" charset="0"/>
              <a:buChar char="~"/>
              <a:defRPr sz="1600">
                <a:latin typeface="+mj-lt"/>
              </a:defRPr>
            </a:lvl8pPr>
            <a:lvl9pPr marL="3630613" indent="-201613" defTabSz="801688" fontAlgn="base">
              <a:lnSpc>
                <a:spcPct val="140000"/>
              </a:lnSpc>
              <a:spcBef>
                <a:spcPct val="30000"/>
              </a:spcBef>
              <a:spcAft>
                <a:spcPct val="0"/>
              </a:spcAft>
              <a:buFont typeface="FrutigerNext LT Medium" pitchFamily="34" charset="0"/>
              <a:buChar char="~"/>
              <a:defRPr sz="1600">
                <a:latin typeface="+mj-lt"/>
              </a:defRPr>
            </a:lvl9pPr>
          </a:lstStyle>
          <a:p>
            <a:r>
              <a:rPr lang="en-US" dirty="0"/>
              <a:t>            "Content-type": "text/xml",</a:t>
            </a:r>
          </a:p>
          <a:p>
            <a:r>
              <a:rPr lang="en-US" dirty="0"/>
              <a:t>            "Accept":       "text/xml"</a:t>
            </a:r>
          </a:p>
          <a:p>
            <a:r>
              <a:rPr lang="en-US" dirty="0"/>
              <a:t>            }</a:t>
            </a:r>
          </a:p>
          <a:p>
            <a:r>
              <a:rPr lang="en-US" dirty="0"/>
              <a:t>        </a:t>
            </a:r>
            <a:r>
              <a:rPr lang="en-US" dirty="0" err="1"/>
              <a:t>self.conn</a:t>
            </a:r>
            <a:r>
              <a:rPr lang="en-US" dirty="0"/>
              <a:t> = None</a:t>
            </a:r>
          </a:p>
          <a:p>
            <a:endParaRPr lang="en-US" altLang="zh-CN" dirty="0"/>
          </a:p>
          <a:p>
            <a:r>
              <a:rPr lang="en-US" dirty="0"/>
              <a:t># Disable an HTTP connection.</a:t>
            </a:r>
          </a:p>
          <a:p>
            <a:r>
              <a:rPr lang="en-US" dirty="0"/>
              <a:t>    def close(self):</a:t>
            </a:r>
          </a:p>
          <a:p>
            <a:r>
              <a:rPr lang="en-US" dirty="0"/>
              <a:t>        """Close the connection"""</a:t>
            </a:r>
          </a:p>
          <a:p>
            <a:r>
              <a:rPr lang="en-US" dirty="0"/>
              <a:t>        </a:t>
            </a:r>
            <a:r>
              <a:rPr lang="en-US" dirty="0" err="1"/>
              <a:t>self.conn.close</a:t>
            </a:r>
            <a:r>
              <a:rPr lang="en-US" dirty="0"/>
              <a:t>()</a:t>
            </a:r>
          </a:p>
          <a:p>
            <a:endParaRPr lang="en-US" altLang="zh-CN" dirty="0"/>
          </a:p>
          <a:p>
            <a:r>
              <a:rPr lang="en-US" dirty="0"/>
              <a:t>    # Create device resources.</a:t>
            </a:r>
          </a:p>
          <a:p>
            <a:r>
              <a:rPr lang="en-US" dirty="0"/>
              <a:t>    def create(self, </a:t>
            </a:r>
            <a:r>
              <a:rPr lang="en-US" dirty="0" err="1"/>
              <a:t>uri</a:t>
            </a:r>
            <a:r>
              <a:rPr lang="en-US" dirty="0"/>
              <a:t>, </a:t>
            </a:r>
            <a:r>
              <a:rPr lang="en-US" dirty="0" err="1"/>
              <a:t>req_data</a:t>
            </a:r>
            <a:r>
              <a:rPr lang="en-US" dirty="0"/>
              <a:t>):</a:t>
            </a:r>
          </a:p>
          <a:p>
            <a:r>
              <a:rPr lang="en-US" dirty="0"/>
              <a:t>        """Create operation"""</a:t>
            </a:r>
          </a:p>
          <a:p>
            <a:r>
              <a:rPr lang="en-US" dirty="0"/>
              <a:t>        ret = </a:t>
            </a:r>
            <a:r>
              <a:rPr lang="en-US" dirty="0" err="1"/>
              <a:t>self.rest_call</a:t>
            </a:r>
            <a:r>
              <a:rPr lang="en-US" dirty="0"/>
              <a:t>("POST", </a:t>
            </a:r>
            <a:r>
              <a:rPr lang="en-US" dirty="0" err="1"/>
              <a:t>uri</a:t>
            </a:r>
            <a:r>
              <a:rPr lang="en-US" dirty="0"/>
              <a:t>, </a:t>
            </a:r>
            <a:r>
              <a:rPr lang="en-US" dirty="0" err="1"/>
              <a:t>req_data</a:t>
            </a:r>
            <a:r>
              <a:rPr lang="en-US" dirty="0"/>
              <a:t>)</a:t>
            </a:r>
          </a:p>
          <a:p>
            <a:r>
              <a:rPr lang="en-US" dirty="0"/>
              <a:t>        return ret</a:t>
            </a:r>
          </a:p>
          <a:p>
            <a:endParaRPr lang="en-US" altLang="zh-CN" dirty="0"/>
          </a:p>
          <a:p>
            <a:r>
              <a:rPr lang="en-US" dirty="0"/>
              <a:t>    # Delete device resources.</a:t>
            </a:r>
          </a:p>
          <a:p>
            <a:r>
              <a:rPr lang="en-US" dirty="0"/>
              <a:t>    def delete(self, </a:t>
            </a:r>
            <a:r>
              <a:rPr lang="en-US" dirty="0" err="1"/>
              <a:t>uri</a:t>
            </a:r>
            <a:r>
              <a:rPr lang="en-US" dirty="0"/>
              <a:t>, </a:t>
            </a:r>
            <a:r>
              <a:rPr lang="en-US" dirty="0" err="1"/>
              <a:t>req_data</a:t>
            </a:r>
            <a:r>
              <a:rPr lang="en-US" dirty="0"/>
              <a:t>):</a:t>
            </a:r>
          </a:p>
          <a:p>
            <a:r>
              <a:rPr lang="en-US" dirty="0"/>
              <a:t>        """Delete operation""“</a:t>
            </a:r>
          </a:p>
          <a:p>
            <a:r>
              <a:rPr lang="en-US" dirty="0"/>
              <a:t>        ret = </a:t>
            </a:r>
            <a:r>
              <a:rPr lang="en-US" dirty="0" err="1"/>
              <a:t>self.rest_call</a:t>
            </a:r>
            <a:r>
              <a:rPr lang="en-US" dirty="0"/>
              <a:t>("DELETE", </a:t>
            </a:r>
            <a:r>
              <a:rPr lang="en-US" dirty="0" err="1"/>
              <a:t>uri</a:t>
            </a:r>
            <a:r>
              <a:rPr lang="en-US" dirty="0"/>
              <a:t>, </a:t>
            </a:r>
            <a:r>
              <a:rPr lang="en-US" dirty="0" err="1"/>
              <a:t>req_data</a:t>
            </a:r>
            <a:r>
              <a:rPr lang="en-US" dirty="0"/>
              <a:t>)</a:t>
            </a:r>
          </a:p>
          <a:p>
            <a:r>
              <a:rPr lang="en-US" dirty="0"/>
              <a:t>        return ret</a:t>
            </a:r>
          </a:p>
          <a:p>
            <a:r>
              <a:rPr lang="en-US" altLang="zh-CN" dirty="0"/>
              <a:t>(See the next slide for the rest of code.)</a:t>
            </a:r>
          </a:p>
          <a:p>
            <a:endParaRPr lang="en-US" dirty="0"/>
          </a:p>
        </p:txBody>
      </p:sp>
      <p:sp>
        <p:nvSpPr>
          <p:cNvPr id="8" name="文本框 7"/>
          <p:cNvSpPr txBox="1"/>
          <p:nvPr/>
        </p:nvSpPr>
        <p:spPr bwMode="gray">
          <a:xfrm>
            <a:off x="6829295" y="1286797"/>
            <a:ext cx="4824252" cy="2813078"/>
          </a:xfrm>
          <a:prstGeom prst="rect">
            <a:avLst/>
          </a:prstGeom>
          <a:noFill/>
        </p:spPr>
        <p:txBody>
          <a:bodyPr wrap="square" rtlCol="0">
            <a:spAutoFit/>
          </a:bodyPr>
          <a:lstStyle/>
          <a:p>
            <a:pPr marL="285750" indent="-285750" fontAlgn="ctr">
              <a:lnSpc>
                <a:spcPct val="140000"/>
              </a:lnSpc>
              <a:spcBef>
                <a:spcPts val="600"/>
              </a:spcBef>
              <a:buSzPct val="70000"/>
              <a:buFont typeface="Wingdings" panose="05000000000000000000" pitchFamily="2" charset="2"/>
              <a:buChar char="l"/>
            </a:pPr>
            <a:r>
              <a:rPr lang="en-US" sz="1600" dirty="0">
                <a:latin typeface="Huawei Sans" panose="020C0503030203020204" pitchFamily="34" charset="0"/>
              </a:rPr>
              <a:t>Methods defined in the </a:t>
            </a:r>
            <a:r>
              <a:rPr lang="en-US" sz="1600" dirty="0" err="1">
                <a:latin typeface="Huawei Sans" panose="020C0503030203020204" pitchFamily="34" charset="0"/>
              </a:rPr>
              <a:t>OPSConnection</a:t>
            </a:r>
            <a:r>
              <a:rPr lang="en-US" sz="1600" dirty="0">
                <a:latin typeface="Huawei Sans" panose="020C0503030203020204" pitchFamily="34" charset="0"/>
              </a:rPr>
              <a:t> class:</a:t>
            </a:r>
            <a:endParaRPr lang="en-US" altLang="zh-CN" sz="1600" dirty="0">
              <a:latin typeface="Huawei Sans" panose="020C0503030203020204" pitchFamily="34" charset="0"/>
            </a:endParaRPr>
          </a:p>
          <a:p>
            <a:pPr marL="628650" lvl="1" indent="-314325" fontAlgn="ctr">
              <a:lnSpc>
                <a:spcPct val="140000"/>
              </a:lnSpc>
              <a:spcBef>
                <a:spcPts val="600"/>
              </a:spcBef>
              <a:buSzPct val="60000"/>
              <a:buFont typeface="Wingdings" panose="05000000000000000000" pitchFamily="2" charset="2"/>
              <a:buChar char="p"/>
            </a:pPr>
            <a:r>
              <a:rPr lang="en-US" sz="1600" dirty="0">
                <a:latin typeface="Huawei Sans" panose="020C0503030203020204" pitchFamily="34" charset="0"/>
              </a:rPr>
              <a:t>def _</a:t>
            </a:r>
            <a:r>
              <a:rPr lang="en-US" sz="1600" dirty="0" err="1">
                <a:latin typeface="Huawei Sans" panose="020C0503030203020204" pitchFamily="34" charset="0"/>
              </a:rPr>
              <a:t>init</a:t>
            </a:r>
            <a:r>
              <a:rPr lang="en-US" sz="1600" dirty="0">
                <a:latin typeface="Huawei Sans" panose="020C0503030203020204" pitchFamily="34" charset="0"/>
              </a:rPr>
              <a:t>_(): is an initialization method that creates an HTTP connection.</a:t>
            </a:r>
            <a:endParaRPr lang="en-US" altLang="zh-CN" sz="1600" dirty="0">
              <a:latin typeface="Huawei Sans" panose="020C0503030203020204" pitchFamily="34" charset="0"/>
            </a:endParaRPr>
          </a:p>
          <a:p>
            <a:pPr marL="628650" lvl="1" indent="-314325" fontAlgn="ctr">
              <a:lnSpc>
                <a:spcPct val="140000"/>
              </a:lnSpc>
              <a:spcBef>
                <a:spcPts val="600"/>
              </a:spcBef>
              <a:buSzPct val="60000"/>
              <a:buFont typeface="Wingdings" panose="05000000000000000000" pitchFamily="2" charset="2"/>
              <a:buChar char="p"/>
            </a:pPr>
            <a:r>
              <a:rPr lang="en-US" sz="1600" dirty="0">
                <a:latin typeface="Huawei Sans" panose="020C0503030203020204" pitchFamily="34" charset="0"/>
              </a:rPr>
              <a:t>def close(): shuts down an HTTP connection.</a:t>
            </a:r>
            <a:endParaRPr lang="en-US" altLang="zh-CN" sz="1600" dirty="0">
              <a:latin typeface="Huawei Sans" panose="020C0503030203020204" pitchFamily="34" charset="0"/>
            </a:endParaRPr>
          </a:p>
          <a:p>
            <a:pPr marL="628650" lvl="1" indent="-314325" fontAlgn="ctr">
              <a:lnSpc>
                <a:spcPct val="140000"/>
              </a:lnSpc>
              <a:spcBef>
                <a:spcPts val="600"/>
              </a:spcBef>
              <a:buSzPct val="60000"/>
              <a:buFont typeface="Wingdings" panose="05000000000000000000" pitchFamily="2" charset="2"/>
              <a:buChar char="p"/>
            </a:pPr>
            <a:r>
              <a:rPr lang="en-US" sz="1600" dirty="0" err="1">
                <a:latin typeface="Huawei Sans" panose="020C0503030203020204" pitchFamily="34" charset="0"/>
              </a:rPr>
              <a:t>def</a:t>
            </a:r>
            <a:r>
              <a:rPr lang="en-US" sz="1600" dirty="0">
                <a:latin typeface="Huawei Sans" panose="020C0503030203020204" pitchFamily="34" charset="0"/>
              </a:rPr>
              <a:t> create(): creates device resources.</a:t>
            </a:r>
            <a:endParaRPr lang="en-US" altLang="zh-CN" sz="1600" dirty="0">
              <a:latin typeface="Huawei Sans" panose="020C0503030203020204" pitchFamily="34" charset="0"/>
            </a:endParaRPr>
          </a:p>
          <a:p>
            <a:pPr marL="628650" lvl="1" indent="-314325" fontAlgn="ctr">
              <a:lnSpc>
                <a:spcPct val="140000"/>
              </a:lnSpc>
              <a:spcBef>
                <a:spcPts val="600"/>
              </a:spcBef>
              <a:buSzPct val="60000"/>
              <a:buFont typeface="Wingdings" panose="05000000000000000000" pitchFamily="2" charset="2"/>
              <a:buChar char="p"/>
            </a:pPr>
            <a:r>
              <a:rPr lang="en-US" sz="1600" dirty="0">
                <a:latin typeface="Huawei Sans" panose="020C0503030203020204" pitchFamily="34" charset="0"/>
              </a:rPr>
              <a:t>def delete(): deletes device resources.</a:t>
            </a:r>
          </a:p>
        </p:txBody>
      </p:sp>
    </p:spTree>
    <p:extLst>
      <p:ext uri="{BB962C8B-B14F-4D97-AF65-F5344CB8AC3E}">
        <p14:creationId xmlns:p14="http://schemas.microsoft.com/office/powerpoint/2010/main" val="41420115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Compiling a Python Script (3)</a:t>
            </a:r>
            <a:endParaRPr lang="en-US" altLang="zh-CN" dirty="0"/>
          </a:p>
        </p:txBody>
      </p:sp>
      <p:sp>
        <p:nvSpPr>
          <p:cNvPr id="7" name="文本占位符 3">
            <a:extLst>
              <a:ext uri="{FF2B5EF4-FFF2-40B4-BE49-F238E27FC236}">
                <a16:creationId xmlns:a16="http://schemas.microsoft.com/office/drawing/2014/main" xmlns="" id="{CA0EE224-3D73-4EE2-BA18-107CD32B12DC}"/>
              </a:ext>
            </a:extLst>
          </p:cNvPr>
          <p:cNvSpPr txBox="1">
            <a:spLocks/>
          </p:cNvSpPr>
          <p:nvPr/>
        </p:nvSpPr>
        <p:spPr bwMode="gray">
          <a:xfrm>
            <a:off x="455613" y="1066867"/>
            <a:ext cx="6105600" cy="5133500"/>
          </a:xfrm>
          <a:prstGeom prst="rect">
            <a:avLst/>
          </a:prstGeom>
          <a:noFill/>
          <a:ln w="9525">
            <a:solidFill>
              <a:srgbClr val="56C4D2"/>
            </a:solidFill>
            <a:miter lim="800000"/>
            <a:headEnd/>
            <a:tailEnd/>
          </a:ln>
        </p:spPr>
        <p:txBody>
          <a:bodyPr vert="horz" wrap="square" lIns="80141" tIns="40071" rIns="80141" bIns="40071" numCol="1" anchor="t" anchorCtr="0" compatLnSpc="1">
            <a:prstTxWarp prst="textNoShape">
              <a:avLst/>
            </a:prstTxWarp>
          </a:bodyPr>
          <a:lstStyle>
            <a:defPPr>
              <a:defRPr lang="en-US"/>
            </a:defPPr>
            <a:lvl1pPr indent="0" algn="just" defTabSz="801688" fontAlgn="base">
              <a:lnSpc>
                <a:spcPct val="100000"/>
              </a:lnSpc>
              <a:spcBef>
                <a:spcPct val="30000"/>
              </a:spcBef>
              <a:spcAft>
                <a:spcPct val="0"/>
              </a:spcAft>
              <a:buClr>
                <a:schemeClr val="bg1">
                  <a:lumMod val="50000"/>
                </a:schemeClr>
              </a:buClr>
              <a:buSzPct val="60000"/>
              <a:buFont typeface="Wingdings" pitchFamily="2" charset="2"/>
              <a:buNone/>
              <a:defRPr sz="1200" kern="0">
                <a:latin typeface="Huawei Sans" panose="020C0503030203020204" pitchFamily="34" charset="0"/>
                <a:ea typeface="方正兰亭黑简体" panose="02000000000000000000" pitchFamily="2" charset="-122"/>
                <a:cs typeface="Arial" panose="020B0604020202020204" pitchFamily="34" charset="0"/>
              </a:defRPr>
            </a:lvl1pPr>
            <a:lvl2pPr marL="654050" indent="-252413" defTabSz="801688" fontAlgn="base">
              <a:lnSpc>
                <a:spcPct val="140000"/>
              </a:lnSpc>
              <a:spcBef>
                <a:spcPct val="30000"/>
              </a:spcBef>
              <a:spcAft>
                <a:spcPct val="0"/>
              </a:spcAft>
              <a:buClr>
                <a:schemeClr val="tx1"/>
              </a:buClr>
              <a:buSzPct val="50000"/>
              <a:buFont typeface="Wingdings" pitchFamily="2" charset="2"/>
              <a:buChar char="p"/>
              <a:defRPr sz="2000"/>
            </a:lvl2pPr>
            <a:lvl3pPr marL="1003300" indent="-201613" defTabSz="801688" fontAlgn="base">
              <a:lnSpc>
                <a:spcPct val="140000"/>
              </a:lnSpc>
              <a:spcBef>
                <a:spcPct val="30000"/>
              </a:spcBef>
              <a:spcAft>
                <a:spcPct val="0"/>
              </a:spcAft>
              <a:buSzPct val="50000"/>
              <a:buFont typeface="Wingdings" pitchFamily="2" charset="2"/>
              <a:buChar char="n"/>
              <a:defRPr>
                <a:latin typeface="FrutigerNext LT Light" pitchFamily="34" charset="0"/>
              </a:defRPr>
            </a:lvl3pPr>
            <a:lvl4pPr marL="1400175" indent="-198438" defTabSz="801688" fontAlgn="base">
              <a:lnSpc>
                <a:spcPct val="140000"/>
              </a:lnSpc>
              <a:spcBef>
                <a:spcPct val="30000"/>
              </a:spcBef>
              <a:spcAft>
                <a:spcPct val="0"/>
              </a:spcAft>
              <a:buChar char="–"/>
              <a:defRPr sz="1600">
                <a:latin typeface="+mj-lt"/>
              </a:defRPr>
            </a:lvl4pPr>
            <a:lvl5pPr marL="1801813" indent="-201613" defTabSz="801688" fontAlgn="base">
              <a:lnSpc>
                <a:spcPct val="140000"/>
              </a:lnSpc>
              <a:spcBef>
                <a:spcPct val="30000"/>
              </a:spcBef>
              <a:spcAft>
                <a:spcPct val="0"/>
              </a:spcAft>
              <a:buFont typeface="FrutigerNext LT Medium" pitchFamily="34" charset="0"/>
              <a:buChar char="~"/>
              <a:defRPr sz="1600">
                <a:latin typeface="+mj-lt"/>
              </a:defRPr>
            </a:lvl5pPr>
            <a:lvl6pPr marL="2259013" indent="-201613" defTabSz="801688" fontAlgn="base">
              <a:lnSpc>
                <a:spcPct val="140000"/>
              </a:lnSpc>
              <a:spcBef>
                <a:spcPct val="30000"/>
              </a:spcBef>
              <a:spcAft>
                <a:spcPct val="0"/>
              </a:spcAft>
              <a:buFont typeface="FrutigerNext LT Medium" pitchFamily="34" charset="0"/>
              <a:buChar char="~"/>
              <a:defRPr sz="1600">
                <a:latin typeface="+mj-lt"/>
              </a:defRPr>
            </a:lvl6pPr>
            <a:lvl7pPr marL="2716213" indent="-201613" defTabSz="801688" fontAlgn="base">
              <a:lnSpc>
                <a:spcPct val="140000"/>
              </a:lnSpc>
              <a:spcBef>
                <a:spcPct val="30000"/>
              </a:spcBef>
              <a:spcAft>
                <a:spcPct val="0"/>
              </a:spcAft>
              <a:buFont typeface="FrutigerNext LT Medium" pitchFamily="34" charset="0"/>
              <a:buChar char="~"/>
              <a:defRPr sz="1600">
                <a:latin typeface="+mj-lt"/>
              </a:defRPr>
            </a:lvl7pPr>
            <a:lvl8pPr marL="3173413" indent="-201613" defTabSz="801688" fontAlgn="base">
              <a:lnSpc>
                <a:spcPct val="140000"/>
              </a:lnSpc>
              <a:spcBef>
                <a:spcPct val="30000"/>
              </a:spcBef>
              <a:spcAft>
                <a:spcPct val="0"/>
              </a:spcAft>
              <a:buFont typeface="FrutigerNext LT Medium" pitchFamily="34" charset="0"/>
              <a:buChar char="~"/>
              <a:defRPr sz="1600">
                <a:latin typeface="+mj-lt"/>
              </a:defRPr>
            </a:lvl8pPr>
            <a:lvl9pPr marL="3630613" indent="-201613" defTabSz="801688" fontAlgn="base">
              <a:lnSpc>
                <a:spcPct val="140000"/>
              </a:lnSpc>
              <a:spcBef>
                <a:spcPct val="30000"/>
              </a:spcBef>
              <a:spcAft>
                <a:spcPct val="0"/>
              </a:spcAft>
              <a:buFont typeface="FrutigerNext LT Medium" pitchFamily="34" charset="0"/>
              <a:buChar char="~"/>
              <a:defRPr sz="1600">
                <a:latin typeface="+mj-lt"/>
              </a:defRPr>
            </a:lvl9pPr>
          </a:lstStyle>
          <a:p>
            <a:r>
              <a:rPr lang="en-US" dirty="0"/>
              <a:t>    # Query device resources.</a:t>
            </a:r>
          </a:p>
          <a:p>
            <a:r>
              <a:rPr lang="en-US" dirty="0"/>
              <a:t>    def get(self</a:t>
            </a:r>
            <a:r>
              <a:rPr lang="en-US"/>
              <a:t>, uri, </a:t>
            </a:r>
            <a:r>
              <a:rPr lang="en-US" dirty="0" err="1"/>
              <a:t>req</a:t>
            </a:r>
            <a:r>
              <a:rPr lang="en-US" err="1"/>
              <a:t>_</a:t>
            </a:r>
            <a:r>
              <a:rPr lang="en-US"/>
              <a:t>data</a:t>
            </a:r>
            <a:r>
              <a:rPr lang="en-US" dirty="0"/>
              <a:t> = None):</a:t>
            </a:r>
          </a:p>
          <a:p>
            <a:r>
              <a:rPr lang="en-US" dirty="0"/>
              <a:t>        """Get operation"""</a:t>
            </a:r>
          </a:p>
          <a:p>
            <a:r>
              <a:rPr lang="en-US" dirty="0"/>
              <a:t>        ret </a:t>
            </a:r>
            <a:r>
              <a:rPr lang="en-US"/>
              <a:t>= </a:t>
            </a:r>
            <a:r>
              <a:rPr lang="en-US" dirty="0" err="1"/>
              <a:t>self.rest</a:t>
            </a:r>
            <a:r>
              <a:rPr lang="en-US" err="1"/>
              <a:t>_</a:t>
            </a:r>
            <a:r>
              <a:rPr lang="en-US"/>
              <a:t>call</a:t>
            </a:r>
            <a:r>
              <a:rPr lang="en-US" dirty="0"/>
              <a:t>("GET</a:t>
            </a:r>
            <a:r>
              <a:rPr lang="en-US"/>
              <a:t>", uri, </a:t>
            </a:r>
            <a:r>
              <a:rPr lang="en-US" dirty="0" err="1"/>
              <a:t>req</a:t>
            </a:r>
            <a:r>
              <a:rPr lang="en-US" err="1"/>
              <a:t>_</a:t>
            </a:r>
            <a:r>
              <a:rPr lang="en-US"/>
              <a:t>data</a:t>
            </a:r>
            <a:r>
              <a:rPr lang="en-US" dirty="0"/>
              <a:t>)</a:t>
            </a:r>
          </a:p>
          <a:p>
            <a:r>
              <a:rPr lang="en-US" dirty="0"/>
              <a:t>        return ret</a:t>
            </a:r>
          </a:p>
          <a:p>
            <a:endParaRPr lang="en-US" altLang="zh-CN" dirty="0"/>
          </a:p>
          <a:p>
            <a:r>
              <a:rPr lang="en-US" dirty="0"/>
              <a:t>    # Modify device resources.</a:t>
            </a:r>
          </a:p>
          <a:p>
            <a:r>
              <a:rPr lang="en-US"/>
              <a:t>    def</a:t>
            </a:r>
            <a:r>
              <a:rPr lang="en-US" dirty="0"/>
              <a:t> set(self</a:t>
            </a:r>
            <a:r>
              <a:rPr lang="en-US"/>
              <a:t>, uri, </a:t>
            </a:r>
            <a:r>
              <a:rPr lang="en-US" dirty="0" err="1"/>
              <a:t>req</a:t>
            </a:r>
            <a:r>
              <a:rPr lang="en-US" err="1"/>
              <a:t>_</a:t>
            </a:r>
            <a:r>
              <a:rPr lang="en-US"/>
              <a:t>data</a:t>
            </a:r>
            <a:r>
              <a:rPr lang="en-US" dirty="0"/>
              <a:t>):</a:t>
            </a:r>
          </a:p>
          <a:p>
            <a:r>
              <a:rPr lang="en-US" dirty="0"/>
              <a:t>        """Set operation"""</a:t>
            </a:r>
          </a:p>
          <a:p>
            <a:r>
              <a:rPr lang="en-US" dirty="0"/>
              <a:t>        ret </a:t>
            </a:r>
            <a:r>
              <a:rPr lang="en-US"/>
              <a:t>= </a:t>
            </a:r>
            <a:r>
              <a:rPr lang="en-US" dirty="0" err="1"/>
              <a:t>self.rest</a:t>
            </a:r>
            <a:r>
              <a:rPr lang="en-US" err="1"/>
              <a:t>_</a:t>
            </a:r>
            <a:r>
              <a:rPr lang="en-US"/>
              <a:t>call</a:t>
            </a:r>
            <a:r>
              <a:rPr lang="en-US" dirty="0"/>
              <a:t>("PUT</a:t>
            </a:r>
            <a:r>
              <a:rPr lang="en-US"/>
              <a:t>", uri, </a:t>
            </a:r>
            <a:r>
              <a:rPr lang="en-US" dirty="0" err="1"/>
              <a:t>req</a:t>
            </a:r>
            <a:r>
              <a:rPr lang="en-US" err="1"/>
              <a:t>_</a:t>
            </a:r>
            <a:r>
              <a:rPr lang="en-US"/>
              <a:t>data</a:t>
            </a:r>
            <a:r>
              <a:rPr lang="en-US" dirty="0"/>
              <a:t>)</a:t>
            </a:r>
          </a:p>
          <a:p>
            <a:r>
              <a:rPr lang="en-US" dirty="0"/>
              <a:t>        return ret</a:t>
            </a:r>
          </a:p>
          <a:p>
            <a:endParaRPr lang="en-US" altLang="zh-CN" dirty="0"/>
          </a:p>
          <a:p>
            <a:r>
              <a:rPr lang="en-US" dirty="0"/>
              <a:t>    # Invoke classes internally.</a:t>
            </a:r>
          </a:p>
          <a:p>
            <a:r>
              <a:rPr lang="en-US" dirty="0"/>
              <a:t>    </a:t>
            </a:r>
            <a:r>
              <a:rPr lang="en-US"/>
              <a:t>def </a:t>
            </a:r>
            <a:r>
              <a:rPr lang="en-US" dirty="0" err="1"/>
              <a:t>rest</a:t>
            </a:r>
            <a:r>
              <a:rPr lang="en-US" err="1"/>
              <a:t>_</a:t>
            </a:r>
            <a:r>
              <a:rPr lang="en-US"/>
              <a:t>call</a:t>
            </a:r>
            <a:r>
              <a:rPr lang="en-US" dirty="0"/>
              <a:t>(self, method</a:t>
            </a:r>
            <a:r>
              <a:rPr lang="en-US"/>
              <a:t>, uri, </a:t>
            </a:r>
            <a:r>
              <a:rPr lang="en-US" dirty="0" err="1"/>
              <a:t>req</a:t>
            </a:r>
            <a:r>
              <a:rPr lang="en-US" err="1"/>
              <a:t>_</a:t>
            </a:r>
            <a:r>
              <a:rPr lang="en-US"/>
              <a:t>data</a:t>
            </a:r>
            <a:r>
              <a:rPr lang="en-US" dirty="0"/>
              <a:t>):</a:t>
            </a:r>
          </a:p>
          <a:p>
            <a:r>
              <a:rPr lang="en-US" dirty="0"/>
              <a:t>        """REST call"""</a:t>
            </a:r>
          </a:p>
          <a:p>
            <a:r>
              <a:rPr lang="en-US" dirty="0"/>
              <a:t>        print('|---------------------------------- request: ----------------------------------|')</a:t>
            </a:r>
          </a:p>
          <a:p>
            <a:r>
              <a:rPr lang="en-US" dirty="0"/>
              <a:t>        print('%s %s HTTP/1.1\n' % (method</a:t>
            </a:r>
            <a:r>
              <a:rPr lang="en-US"/>
              <a:t>, uri</a:t>
            </a:r>
            <a:r>
              <a:rPr lang="en-US" dirty="0"/>
              <a:t>))</a:t>
            </a:r>
          </a:p>
          <a:p>
            <a:r>
              <a:rPr lang="en-US" dirty="0"/>
              <a:t>        </a:t>
            </a:r>
            <a:r>
              <a:rPr lang="en-US"/>
              <a:t>if </a:t>
            </a:r>
            <a:r>
              <a:rPr lang="en-US" dirty="0" err="1"/>
              <a:t>req</a:t>
            </a:r>
            <a:r>
              <a:rPr lang="en-US" err="1"/>
              <a:t>_</a:t>
            </a:r>
            <a:r>
              <a:rPr lang="en-US"/>
              <a:t>data</a:t>
            </a:r>
            <a:r>
              <a:rPr lang="en-US" dirty="0"/>
              <a:t> == None:</a:t>
            </a:r>
          </a:p>
          <a:p>
            <a:r>
              <a:rPr lang="en-US" dirty="0"/>
              <a:t>             body = ""</a:t>
            </a:r>
          </a:p>
          <a:p>
            <a:r>
              <a:rPr lang="en-US" dirty="0"/>
              <a:t>        else:</a:t>
            </a:r>
          </a:p>
          <a:p>
            <a:r>
              <a:rPr lang="en-US" dirty="0"/>
              <a:t>            body </a:t>
            </a:r>
            <a:r>
              <a:rPr lang="en-US"/>
              <a:t>= </a:t>
            </a:r>
            <a:r>
              <a:rPr lang="en-US" dirty="0" err="1"/>
              <a:t>req</a:t>
            </a:r>
            <a:r>
              <a:rPr lang="en-US" err="1"/>
              <a:t>_</a:t>
            </a:r>
            <a:r>
              <a:rPr lang="en-US"/>
              <a:t>data</a:t>
            </a:r>
            <a:endParaRPr lang="en-US" altLang="zh-CN" dirty="0"/>
          </a:p>
        </p:txBody>
      </p:sp>
      <p:sp>
        <p:nvSpPr>
          <p:cNvPr id="4" name="文本框 3"/>
          <p:cNvSpPr txBox="1"/>
          <p:nvPr/>
        </p:nvSpPr>
        <p:spPr bwMode="gray">
          <a:xfrm>
            <a:off x="6828477" y="1277465"/>
            <a:ext cx="4824252" cy="3157788"/>
          </a:xfrm>
          <a:prstGeom prst="rect">
            <a:avLst/>
          </a:prstGeom>
          <a:noFill/>
        </p:spPr>
        <p:txBody>
          <a:bodyPr wrap="square" rtlCol="0">
            <a:spAutoFit/>
          </a:bodyPr>
          <a:lstStyle/>
          <a:p>
            <a:pPr marL="285750" indent="-285750" fontAlgn="ctr">
              <a:lnSpc>
                <a:spcPct val="140000"/>
              </a:lnSpc>
              <a:spcBef>
                <a:spcPts val="600"/>
              </a:spcBef>
              <a:buSzPct val="70000"/>
              <a:buFont typeface="Wingdings" panose="05000000000000000000" pitchFamily="2" charset="2"/>
              <a:buChar char="l"/>
            </a:pPr>
            <a:r>
              <a:rPr lang="en-US" sz="1600" dirty="0">
                <a:latin typeface="Huawei Sans" panose="020C0503030203020204" pitchFamily="34" charset="0"/>
              </a:rPr>
              <a:t>Methods defined in the </a:t>
            </a:r>
            <a:r>
              <a:rPr lang="en-US" sz="1600" dirty="0" err="1">
                <a:latin typeface="Huawei Sans" panose="020C0503030203020204" pitchFamily="34" charset="0"/>
              </a:rPr>
              <a:t>OPSConnection</a:t>
            </a:r>
            <a:r>
              <a:rPr lang="en-US" sz="1600" dirty="0">
                <a:latin typeface="Huawei Sans" panose="020C0503030203020204" pitchFamily="34" charset="0"/>
              </a:rPr>
              <a:t> class:</a:t>
            </a:r>
            <a:endParaRPr lang="en-US" altLang="zh-CN" sz="1600" dirty="0">
              <a:latin typeface="Huawei Sans" panose="020C0503030203020204" pitchFamily="34" charset="0"/>
            </a:endParaRPr>
          </a:p>
          <a:p>
            <a:pPr marL="628650" lvl="1" indent="-314325" fontAlgn="ctr">
              <a:lnSpc>
                <a:spcPct val="140000"/>
              </a:lnSpc>
              <a:spcBef>
                <a:spcPts val="600"/>
              </a:spcBef>
              <a:buSzPct val="60000"/>
              <a:buFont typeface="Wingdings" panose="05000000000000000000" pitchFamily="2" charset="2"/>
              <a:buChar char="p"/>
            </a:pPr>
            <a:r>
              <a:rPr lang="en-US" sz="1600" dirty="0">
                <a:latin typeface="Huawei Sans" panose="020C0503030203020204" pitchFamily="34" charset="0"/>
              </a:rPr>
              <a:t>def get(): queries device resources.</a:t>
            </a:r>
            <a:endParaRPr lang="en-US" altLang="zh-CN" sz="1600" dirty="0">
              <a:latin typeface="Huawei Sans" panose="020C0503030203020204" pitchFamily="34" charset="0"/>
            </a:endParaRPr>
          </a:p>
          <a:p>
            <a:pPr marL="628650" lvl="1" indent="-314325" fontAlgn="ctr">
              <a:lnSpc>
                <a:spcPct val="140000"/>
              </a:lnSpc>
              <a:spcBef>
                <a:spcPts val="600"/>
              </a:spcBef>
              <a:buSzPct val="60000"/>
              <a:buFont typeface="Wingdings" panose="05000000000000000000" pitchFamily="2" charset="2"/>
              <a:buChar char="p"/>
            </a:pPr>
            <a:r>
              <a:rPr lang="en-US" sz="1600" dirty="0" err="1">
                <a:latin typeface="Huawei Sans" panose="020C0503030203020204" pitchFamily="34" charset="0"/>
              </a:rPr>
              <a:t>def</a:t>
            </a:r>
            <a:r>
              <a:rPr lang="en-US" sz="1600" dirty="0">
                <a:latin typeface="Huawei Sans" panose="020C0503030203020204" pitchFamily="34" charset="0"/>
              </a:rPr>
              <a:t> set(): modifies device resources.</a:t>
            </a:r>
            <a:endParaRPr lang="en-US" altLang="zh-CN" sz="1600" dirty="0">
              <a:latin typeface="Huawei Sans" panose="020C0503030203020204" pitchFamily="34" charset="0"/>
            </a:endParaRPr>
          </a:p>
          <a:p>
            <a:pPr marL="628650" lvl="1" indent="-314325" fontAlgn="ctr">
              <a:lnSpc>
                <a:spcPct val="140000"/>
              </a:lnSpc>
              <a:spcBef>
                <a:spcPts val="600"/>
              </a:spcBef>
              <a:buSzPct val="60000"/>
              <a:buFont typeface="Wingdings" panose="05000000000000000000" pitchFamily="2" charset="2"/>
              <a:buChar char="p"/>
            </a:pPr>
            <a:r>
              <a:rPr lang="en-US" sz="1600" dirty="0">
                <a:latin typeface="Huawei Sans" panose="020C0503030203020204" pitchFamily="34" charset="0"/>
              </a:rPr>
              <a:t>def </a:t>
            </a:r>
            <a:r>
              <a:rPr lang="en-US" sz="1600" dirty="0" err="1">
                <a:latin typeface="Huawei Sans" panose="020C0503030203020204" pitchFamily="34" charset="0"/>
              </a:rPr>
              <a:t>rest_call</a:t>
            </a:r>
            <a:r>
              <a:rPr lang="en-US" sz="1600" dirty="0">
                <a:latin typeface="Huawei Sans" panose="020C0503030203020204" pitchFamily="34" charset="0"/>
              </a:rPr>
              <a:t>(): indicates a class method that is invoked by a method mentioned above (create, delete, get, or set).</a:t>
            </a:r>
            <a:endParaRPr lang="en-US" altLang="zh-CN" sz="1600" dirty="0">
              <a:latin typeface="Huawei Sans" panose="020C0503030203020204" pitchFamily="34" charset="0"/>
            </a:endParaRPr>
          </a:p>
          <a:p>
            <a:pPr marL="285750" indent="-285750" fontAlgn="ctr">
              <a:lnSpc>
                <a:spcPct val="140000"/>
              </a:lnSpc>
              <a:spcBef>
                <a:spcPts val="600"/>
              </a:spcBef>
              <a:buSzPct val="70000"/>
              <a:buFont typeface="Wingdings" panose="05000000000000000000" pitchFamily="2" charset="2"/>
              <a:buChar char="l"/>
            </a:pPr>
            <a:r>
              <a:rPr lang="en-US" sz="1600" dirty="0">
                <a:latin typeface="Huawei Sans" panose="020C0503030203020204" pitchFamily="34" charset="0"/>
              </a:rPr>
              <a:t>You do not need to modify the methods defined in the </a:t>
            </a:r>
            <a:r>
              <a:rPr lang="en-US" sz="1600" dirty="0" err="1">
                <a:latin typeface="Huawei Sans" panose="020C0503030203020204" pitchFamily="34" charset="0"/>
              </a:rPr>
              <a:t>OPSConnection</a:t>
            </a:r>
            <a:r>
              <a:rPr lang="en-US" sz="1600" dirty="0">
                <a:latin typeface="Huawei Sans" panose="020C0503030203020204" pitchFamily="34" charset="0"/>
              </a:rPr>
              <a:t> class.</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7146041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Compiling a Python Script (4)</a:t>
            </a:r>
            <a:endParaRPr lang="en-US" altLang="zh-CN" dirty="0"/>
          </a:p>
        </p:txBody>
      </p:sp>
      <p:sp>
        <p:nvSpPr>
          <p:cNvPr id="7" name="文本占位符 3">
            <a:extLst>
              <a:ext uri="{FF2B5EF4-FFF2-40B4-BE49-F238E27FC236}">
                <a16:creationId xmlns:a16="http://schemas.microsoft.com/office/drawing/2014/main" xmlns="" id="{CA0EE224-3D73-4EE2-BA18-107CD32B12DC}"/>
              </a:ext>
            </a:extLst>
          </p:cNvPr>
          <p:cNvSpPr txBox="1">
            <a:spLocks/>
          </p:cNvSpPr>
          <p:nvPr/>
        </p:nvSpPr>
        <p:spPr bwMode="gray">
          <a:xfrm>
            <a:off x="446088" y="1013701"/>
            <a:ext cx="6105180" cy="5148262"/>
          </a:xfrm>
          <a:prstGeom prst="rect">
            <a:avLst/>
          </a:prstGeom>
          <a:noFill/>
          <a:ln w="9525">
            <a:solidFill>
              <a:srgbClr val="56C4D2"/>
            </a:solidFill>
            <a:miter lim="800000"/>
            <a:headEnd/>
            <a:tailEnd/>
          </a:ln>
        </p:spPr>
        <p:txBody>
          <a:bodyPr vert="horz" wrap="square" lIns="80141" tIns="40071" rIns="80141" bIns="40071" numCol="1" anchor="t" anchorCtr="0" compatLnSpc="1">
            <a:prstTxWarp prst="textNoShape">
              <a:avLst/>
            </a:prstTxWarp>
          </a:bodyPr>
          <a:lstStyle>
            <a:defPPr>
              <a:defRPr lang="en-US"/>
            </a:defPPr>
            <a:lvl1pPr indent="0" algn="just" defTabSz="801688" fontAlgn="base">
              <a:lnSpc>
                <a:spcPct val="100000"/>
              </a:lnSpc>
              <a:spcBef>
                <a:spcPct val="30000"/>
              </a:spcBef>
              <a:spcAft>
                <a:spcPct val="0"/>
              </a:spcAft>
              <a:buClr>
                <a:schemeClr val="bg1">
                  <a:lumMod val="50000"/>
                </a:schemeClr>
              </a:buClr>
              <a:buSzPct val="60000"/>
              <a:buFont typeface="Wingdings" pitchFamily="2" charset="2"/>
              <a:buNone/>
              <a:defRPr sz="1200" kern="0">
                <a:latin typeface="Huawei Sans" panose="020C0503030203020204" pitchFamily="34" charset="0"/>
                <a:ea typeface="方正兰亭黑简体" panose="02000000000000000000" pitchFamily="2" charset="-122"/>
                <a:cs typeface="Arial" panose="020B0604020202020204" pitchFamily="34" charset="0"/>
              </a:defRPr>
            </a:lvl1pPr>
            <a:lvl2pPr marL="654050" indent="-252413" defTabSz="801688" fontAlgn="base">
              <a:lnSpc>
                <a:spcPct val="140000"/>
              </a:lnSpc>
              <a:spcBef>
                <a:spcPct val="30000"/>
              </a:spcBef>
              <a:spcAft>
                <a:spcPct val="0"/>
              </a:spcAft>
              <a:buClr>
                <a:schemeClr val="tx1"/>
              </a:buClr>
              <a:buSzPct val="50000"/>
              <a:buFont typeface="Wingdings" pitchFamily="2" charset="2"/>
              <a:buChar char="p"/>
              <a:defRPr sz="2000"/>
            </a:lvl2pPr>
            <a:lvl3pPr marL="1003300" indent="-201613" defTabSz="801688" fontAlgn="base">
              <a:lnSpc>
                <a:spcPct val="140000"/>
              </a:lnSpc>
              <a:spcBef>
                <a:spcPct val="30000"/>
              </a:spcBef>
              <a:spcAft>
                <a:spcPct val="0"/>
              </a:spcAft>
              <a:buSzPct val="50000"/>
              <a:buFont typeface="Wingdings" pitchFamily="2" charset="2"/>
              <a:buChar char="n"/>
              <a:defRPr>
                <a:latin typeface="FrutigerNext LT Light" pitchFamily="34" charset="0"/>
              </a:defRPr>
            </a:lvl3pPr>
            <a:lvl4pPr marL="1400175" indent="-198438" defTabSz="801688" fontAlgn="base">
              <a:lnSpc>
                <a:spcPct val="140000"/>
              </a:lnSpc>
              <a:spcBef>
                <a:spcPct val="30000"/>
              </a:spcBef>
              <a:spcAft>
                <a:spcPct val="0"/>
              </a:spcAft>
              <a:buChar char="–"/>
              <a:defRPr sz="1600">
                <a:latin typeface="+mj-lt"/>
              </a:defRPr>
            </a:lvl4pPr>
            <a:lvl5pPr marL="1801813" indent="-201613" defTabSz="801688" fontAlgn="base">
              <a:lnSpc>
                <a:spcPct val="140000"/>
              </a:lnSpc>
              <a:spcBef>
                <a:spcPct val="30000"/>
              </a:spcBef>
              <a:spcAft>
                <a:spcPct val="0"/>
              </a:spcAft>
              <a:buFont typeface="FrutigerNext LT Medium" pitchFamily="34" charset="0"/>
              <a:buChar char="~"/>
              <a:defRPr sz="1600">
                <a:latin typeface="+mj-lt"/>
              </a:defRPr>
            </a:lvl5pPr>
            <a:lvl6pPr marL="2259013" indent="-201613" defTabSz="801688" fontAlgn="base">
              <a:lnSpc>
                <a:spcPct val="140000"/>
              </a:lnSpc>
              <a:spcBef>
                <a:spcPct val="30000"/>
              </a:spcBef>
              <a:spcAft>
                <a:spcPct val="0"/>
              </a:spcAft>
              <a:buFont typeface="FrutigerNext LT Medium" pitchFamily="34" charset="0"/>
              <a:buChar char="~"/>
              <a:defRPr sz="1600">
                <a:latin typeface="+mj-lt"/>
              </a:defRPr>
            </a:lvl6pPr>
            <a:lvl7pPr marL="2716213" indent="-201613" defTabSz="801688" fontAlgn="base">
              <a:lnSpc>
                <a:spcPct val="140000"/>
              </a:lnSpc>
              <a:spcBef>
                <a:spcPct val="30000"/>
              </a:spcBef>
              <a:spcAft>
                <a:spcPct val="0"/>
              </a:spcAft>
              <a:buFont typeface="FrutigerNext LT Medium" pitchFamily="34" charset="0"/>
              <a:buChar char="~"/>
              <a:defRPr sz="1600">
                <a:latin typeface="+mj-lt"/>
              </a:defRPr>
            </a:lvl7pPr>
            <a:lvl8pPr marL="3173413" indent="-201613" defTabSz="801688" fontAlgn="base">
              <a:lnSpc>
                <a:spcPct val="140000"/>
              </a:lnSpc>
              <a:spcBef>
                <a:spcPct val="30000"/>
              </a:spcBef>
              <a:spcAft>
                <a:spcPct val="0"/>
              </a:spcAft>
              <a:buFont typeface="FrutigerNext LT Medium" pitchFamily="34" charset="0"/>
              <a:buChar char="~"/>
              <a:defRPr sz="1600">
                <a:latin typeface="+mj-lt"/>
              </a:defRPr>
            </a:lvl8pPr>
            <a:lvl9pPr marL="3630613" indent="-201613" defTabSz="801688" fontAlgn="base">
              <a:lnSpc>
                <a:spcPct val="140000"/>
              </a:lnSpc>
              <a:spcBef>
                <a:spcPct val="30000"/>
              </a:spcBef>
              <a:spcAft>
                <a:spcPct val="0"/>
              </a:spcAft>
              <a:buFont typeface="FrutigerNext LT Medium" pitchFamily="34" charset="0"/>
              <a:buChar char="~"/>
              <a:defRPr sz="1600">
                <a:latin typeface="+mj-lt"/>
              </a:defRPr>
            </a:lvl9pPr>
          </a:lstStyle>
          <a:p>
            <a:r>
              <a:rPr lang="en-US" dirty="0"/>
              <a:t>            print(body)</a:t>
            </a:r>
          </a:p>
          <a:p>
            <a:r>
              <a:rPr lang="en-US" dirty="0"/>
              <a:t>        if </a:t>
            </a:r>
            <a:r>
              <a:rPr lang="en-US" dirty="0" err="1"/>
              <a:t>self.conn</a:t>
            </a:r>
            <a:r>
              <a:rPr lang="en-US" dirty="0"/>
              <a:t>:</a:t>
            </a:r>
          </a:p>
          <a:p>
            <a:r>
              <a:rPr lang="en-US" dirty="0"/>
              <a:t>            </a:t>
            </a:r>
            <a:r>
              <a:rPr lang="en-US" dirty="0" err="1"/>
              <a:t>self.conn.close</a:t>
            </a:r>
            <a:r>
              <a:rPr lang="en-US" dirty="0"/>
              <a:t>()</a:t>
            </a:r>
          </a:p>
          <a:p>
            <a:r>
              <a:rPr lang="en-US" dirty="0"/>
              <a:t>        </a:t>
            </a:r>
            <a:r>
              <a:rPr lang="en-US" dirty="0" err="1"/>
              <a:t>self.conn</a:t>
            </a:r>
            <a:r>
              <a:rPr lang="en-US" dirty="0"/>
              <a:t> = </a:t>
            </a:r>
            <a:r>
              <a:rPr lang="en-US" dirty="0" err="1"/>
              <a:t>httplib.HTTPConnection</a:t>
            </a:r>
            <a:r>
              <a:rPr lang="en-US" dirty="0"/>
              <a:t>(</a:t>
            </a:r>
            <a:r>
              <a:rPr lang="en-US" dirty="0" err="1"/>
              <a:t>self.host</a:t>
            </a:r>
            <a:r>
              <a:rPr lang="en-US" dirty="0"/>
              <a:t>, </a:t>
            </a:r>
            <a:r>
              <a:rPr lang="en-US" dirty="0" err="1"/>
              <a:t>self.port</a:t>
            </a:r>
            <a:r>
              <a:rPr lang="en-US" dirty="0"/>
              <a:t>)</a:t>
            </a:r>
          </a:p>
          <a:p>
            <a:endParaRPr lang="en-US" altLang="zh-CN" dirty="0"/>
          </a:p>
          <a:p>
            <a:r>
              <a:rPr lang="en-US" dirty="0"/>
              <a:t>        </a:t>
            </a:r>
            <a:r>
              <a:rPr lang="en-US" dirty="0" err="1"/>
              <a:t>self.conn.request</a:t>
            </a:r>
            <a:r>
              <a:rPr lang="en-US" dirty="0"/>
              <a:t>(method, </a:t>
            </a:r>
            <a:r>
              <a:rPr lang="en-US" dirty="0" err="1"/>
              <a:t>uri</a:t>
            </a:r>
            <a:r>
              <a:rPr lang="en-US" dirty="0"/>
              <a:t>, body, </a:t>
            </a:r>
            <a:r>
              <a:rPr lang="en-US" dirty="0" err="1"/>
              <a:t>self.headers</a:t>
            </a:r>
            <a:r>
              <a:rPr lang="en-US" dirty="0"/>
              <a:t>)</a:t>
            </a:r>
          </a:p>
          <a:p>
            <a:r>
              <a:rPr lang="en-US" dirty="0"/>
              <a:t>        response = </a:t>
            </a:r>
            <a:r>
              <a:rPr lang="en-US" dirty="0" err="1"/>
              <a:t>self.conn.getresponse</a:t>
            </a:r>
            <a:r>
              <a:rPr lang="en-US" dirty="0"/>
              <a:t>()</a:t>
            </a:r>
          </a:p>
          <a:p>
            <a:r>
              <a:rPr lang="en-US" dirty="0"/>
              <a:t>        </a:t>
            </a:r>
            <a:r>
              <a:rPr lang="en-US" dirty="0" err="1"/>
              <a:t>response.status</a:t>
            </a:r>
            <a:r>
              <a:rPr lang="en-US" dirty="0"/>
              <a:t> = </a:t>
            </a:r>
            <a:r>
              <a:rPr lang="en-US" dirty="0" err="1"/>
              <a:t>httplib.OK</a:t>
            </a:r>
            <a:r>
              <a:rPr lang="en-US" dirty="0"/>
              <a:t>    # stub code</a:t>
            </a:r>
          </a:p>
          <a:p>
            <a:r>
              <a:rPr lang="en-US" dirty="0"/>
              <a:t>        ret = (</a:t>
            </a:r>
            <a:r>
              <a:rPr lang="en-US" dirty="0" err="1"/>
              <a:t>response.status</a:t>
            </a:r>
            <a:r>
              <a:rPr lang="en-US" dirty="0"/>
              <a:t>, </a:t>
            </a:r>
            <a:r>
              <a:rPr lang="en-US" dirty="0" err="1"/>
              <a:t>response.reason</a:t>
            </a:r>
            <a:r>
              <a:rPr lang="en-US" dirty="0"/>
              <a:t>, </a:t>
            </a:r>
            <a:r>
              <a:rPr lang="en-US" dirty="0" err="1"/>
              <a:t>response.read</a:t>
            </a:r>
            <a:r>
              <a:rPr lang="en-US" dirty="0"/>
              <a:t>())</a:t>
            </a:r>
          </a:p>
          <a:p>
            <a:r>
              <a:rPr lang="en-US" dirty="0"/>
              <a:t>        print('|---------------------------------- response: ---------------------------------|')</a:t>
            </a:r>
          </a:p>
          <a:p>
            <a:r>
              <a:rPr lang="en-US" dirty="0"/>
              <a:t>        print('HTTP/1.1 %s %s\n\</a:t>
            </a:r>
            <a:r>
              <a:rPr lang="en-US" dirty="0" err="1"/>
              <a:t>n%s</a:t>
            </a:r>
            <a:r>
              <a:rPr lang="en-US" dirty="0"/>
              <a:t>' % ret)</a:t>
            </a:r>
          </a:p>
          <a:p>
            <a:r>
              <a:rPr lang="en-US" dirty="0"/>
              <a:t>        print('|------------------------------------------------------------------------------|')</a:t>
            </a:r>
          </a:p>
          <a:p>
            <a:r>
              <a:rPr lang="en-US" dirty="0"/>
              <a:t>        return ret</a:t>
            </a:r>
          </a:p>
          <a:p>
            <a:endParaRPr lang="en-US" altLang="zh-CN" dirty="0"/>
          </a:p>
          <a:p>
            <a:r>
              <a:rPr lang="en-US" dirty="0"/>
              <a:t># Define the function for obtaining system startup information.</a:t>
            </a:r>
          </a:p>
          <a:p>
            <a:r>
              <a:rPr lang="en-US" b="1" dirty="0"/>
              <a:t>def </a:t>
            </a:r>
            <a:r>
              <a:rPr lang="en-US" b="1" dirty="0" err="1"/>
              <a:t>get_startup_info</a:t>
            </a:r>
            <a:r>
              <a:rPr lang="en-US" b="1" dirty="0"/>
              <a:t>(</a:t>
            </a:r>
            <a:r>
              <a:rPr lang="en-US" b="1" dirty="0" err="1"/>
              <a:t>ops_conn</a:t>
            </a:r>
            <a:r>
              <a:rPr lang="en-US" b="1" dirty="0"/>
              <a:t>):</a:t>
            </a:r>
          </a:p>
          <a:p>
            <a:endParaRPr lang="en-US" altLang="zh-CN" b="1" dirty="0"/>
          </a:p>
          <a:p>
            <a:r>
              <a:rPr lang="en-US" b="1" dirty="0"/>
              <a:t>    </a:t>
            </a:r>
            <a:r>
              <a:rPr lang="en-US" b="1" dirty="0" err="1"/>
              <a:t>uri</a:t>
            </a:r>
            <a:r>
              <a:rPr lang="en-US" b="1" dirty="0"/>
              <a:t> = "/</a:t>
            </a:r>
            <a:r>
              <a:rPr lang="en-US" b="1" dirty="0" err="1"/>
              <a:t>cfg</a:t>
            </a:r>
            <a:r>
              <a:rPr lang="en-US" b="1" dirty="0"/>
              <a:t>/</a:t>
            </a:r>
            <a:r>
              <a:rPr lang="en-US" b="1" dirty="0" err="1"/>
              <a:t>startupInfos</a:t>
            </a:r>
            <a:r>
              <a:rPr lang="en-US" b="1" dirty="0"/>
              <a:t>/</a:t>
            </a:r>
            <a:r>
              <a:rPr lang="en-US" b="1" dirty="0" err="1"/>
              <a:t>startupInfo</a:t>
            </a:r>
            <a:r>
              <a:rPr lang="en-US" b="1" dirty="0"/>
              <a:t>“</a:t>
            </a:r>
          </a:p>
          <a:p>
            <a:endParaRPr lang="en-US" altLang="zh-CN" b="1" dirty="0"/>
          </a:p>
          <a:p>
            <a:r>
              <a:rPr lang="en-US" b="1" dirty="0"/>
              <a:t>    </a:t>
            </a:r>
            <a:r>
              <a:rPr lang="en-US" b="1" dirty="0" err="1"/>
              <a:t>req_data</a:t>
            </a:r>
            <a:r>
              <a:rPr lang="en-US" b="1" dirty="0"/>
              <a:t> = \</a:t>
            </a:r>
          </a:p>
          <a:p>
            <a:r>
              <a:rPr lang="en-US" b="1" dirty="0"/>
              <a:t>'''&lt;?xml version="1.0" encoding="UTF-8"?&gt;</a:t>
            </a:r>
          </a:p>
        </p:txBody>
      </p:sp>
      <p:sp>
        <p:nvSpPr>
          <p:cNvPr id="4" name="文本框 3"/>
          <p:cNvSpPr txBox="1"/>
          <p:nvPr/>
        </p:nvSpPr>
        <p:spPr bwMode="gray">
          <a:xfrm>
            <a:off x="6834300" y="1277465"/>
            <a:ext cx="4914787" cy="3961084"/>
          </a:xfrm>
          <a:prstGeom prst="rect">
            <a:avLst/>
          </a:prstGeom>
          <a:noFill/>
        </p:spPr>
        <p:txBody>
          <a:bodyPr wrap="square" rtlCol="0">
            <a:spAutoFit/>
          </a:bodyPr>
          <a:lstStyle/>
          <a:p>
            <a:pPr marL="285750" indent="-285750" fontAlgn="ctr">
              <a:lnSpc>
                <a:spcPct val="140000"/>
              </a:lnSpc>
              <a:spcBef>
                <a:spcPts val="600"/>
              </a:spcBef>
              <a:buSzPct val="70000"/>
              <a:buFont typeface="Wingdings" panose="05000000000000000000" pitchFamily="2" charset="2"/>
              <a:buChar char="l"/>
            </a:pPr>
            <a:r>
              <a:rPr lang="en-US" sz="1600" dirty="0">
                <a:latin typeface="Huawei Sans" panose="020C0503030203020204" pitchFamily="34" charset="0"/>
              </a:rPr>
              <a:t>You need to compile a method to invoke the </a:t>
            </a:r>
            <a:r>
              <a:rPr lang="en-US" altLang="zh-CN" sz="1600" dirty="0">
                <a:latin typeface="Huawei Sans" panose="020C0503030203020204" pitchFamily="34" charset="0"/>
              </a:rPr>
              <a:t>RESTful API through an instance of the </a:t>
            </a:r>
            <a:r>
              <a:rPr lang="en-US" altLang="zh-CN" sz="1600" dirty="0" err="1">
                <a:latin typeface="Huawei Sans" panose="020C0503030203020204" pitchFamily="34" charset="0"/>
              </a:rPr>
              <a:t>OPSConnection</a:t>
            </a:r>
            <a:r>
              <a:rPr lang="en-US" altLang="zh-CN" sz="1600" dirty="0">
                <a:latin typeface="Huawei Sans" panose="020C0503030203020204" pitchFamily="34" charset="0"/>
              </a:rPr>
              <a:t> class to manage devices. F</a:t>
            </a:r>
            <a:r>
              <a:rPr lang="en-US" sz="1600" dirty="0">
                <a:latin typeface="Huawei Sans" panose="020C0503030203020204" pitchFamily="34" charset="0"/>
              </a:rPr>
              <a:t>or example, the def </a:t>
            </a:r>
            <a:r>
              <a:rPr lang="en-US" sz="1600" dirty="0" err="1">
                <a:latin typeface="Huawei Sans" panose="020C0503030203020204" pitchFamily="34" charset="0"/>
              </a:rPr>
              <a:t>get_startup_info</a:t>
            </a:r>
            <a:r>
              <a:rPr lang="en-US" sz="1600" dirty="0">
                <a:latin typeface="Huawei Sans" panose="020C0503030203020204" pitchFamily="34" charset="0"/>
              </a:rPr>
              <a:t>(</a:t>
            </a:r>
            <a:r>
              <a:rPr lang="en-US" sz="1600" dirty="0" err="1">
                <a:latin typeface="Huawei Sans" panose="020C0503030203020204" pitchFamily="34" charset="0"/>
              </a:rPr>
              <a:t>ops_conn</a:t>
            </a:r>
            <a:r>
              <a:rPr lang="en-US" sz="1600" dirty="0">
                <a:latin typeface="Huawei Sans" panose="020C0503030203020204" pitchFamily="34" charset="0"/>
              </a:rPr>
              <a:t>) method in this document is invoked to obtain system startup information. You can specify the method name.</a:t>
            </a:r>
            <a:endParaRPr lang="en-US" altLang="zh-CN" sz="1600" dirty="0">
              <a:latin typeface="Huawei Sans" panose="020C0503030203020204" pitchFamily="34" charset="0"/>
            </a:endParaRPr>
          </a:p>
          <a:p>
            <a:pPr marL="285750" indent="-285750" fontAlgn="ctr">
              <a:lnSpc>
                <a:spcPct val="140000"/>
              </a:lnSpc>
              <a:spcBef>
                <a:spcPts val="600"/>
              </a:spcBef>
              <a:buSzPct val="70000"/>
              <a:buFont typeface="Wingdings" panose="05000000000000000000" pitchFamily="2" charset="2"/>
              <a:buChar char="l"/>
            </a:pPr>
            <a:r>
              <a:rPr lang="en-US" sz="1600" dirty="0" err="1">
                <a:latin typeface="Huawei Sans" panose="020C0503030203020204" pitchFamily="34" charset="0"/>
              </a:rPr>
              <a:t>uri</a:t>
            </a:r>
            <a:r>
              <a:rPr lang="en-US" sz="1600" dirty="0">
                <a:latin typeface="Huawei Sans" panose="020C0503030203020204" pitchFamily="34" charset="0"/>
              </a:rPr>
              <a:t> = "/</a:t>
            </a:r>
            <a:r>
              <a:rPr lang="en-US" sz="1600" dirty="0" err="1">
                <a:latin typeface="Huawei Sans" panose="020C0503030203020204" pitchFamily="34" charset="0"/>
              </a:rPr>
              <a:t>cfg</a:t>
            </a:r>
            <a:r>
              <a:rPr lang="en-US" sz="1600" dirty="0">
                <a:latin typeface="Huawei Sans" panose="020C0503030203020204" pitchFamily="34" charset="0"/>
              </a:rPr>
              <a:t>/</a:t>
            </a:r>
            <a:r>
              <a:rPr lang="en-US" sz="1600" dirty="0" err="1">
                <a:latin typeface="Huawei Sans" panose="020C0503030203020204" pitchFamily="34" charset="0"/>
              </a:rPr>
              <a:t>startupInfos</a:t>
            </a:r>
            <a:r>
              <a:rPr lang="en-US" sz="1600" dirty="0">
                <a:latin typeface="Huawei Sans" panose="020C0503030203020204" pitchFamily="34" charset="0"/>
              </a:rPr>
              <a:t>/</a:t>
            </a:r>
            <a:r>
              <a:rPr lang="en-US" sz="1600" dirty="0" err="1">
                <a:latin typeface="Huawei Sans" panose="020C0503030203020204" pitchFamily="34" charset="0"/>
              </a:rPr>
              <a:t>startupInfo</a:t>
            </a:r>
            <a:r>
              <a:rPr lang="en-US" sz="1600" dirty="0">
                <a:latin typeface="Huawei Sans" panose="020C0503030203020204" pitchFamily="34" charset="0"/>
              </a:rPr>
              <a:t>" is the URI of the system startup information. Different MOs have different URIs. You need to change the URI as required.</a:t>
            </a:r>
          </a:p>
        </p:txBody>
      </p:sp>
      <p:sp>
        <p:nvSpPr>
          <p:cNvPr id="3" name="文本框 2">
            <a:extLst>
              <a:ext uri="{FF2B5EF4-FFF2-40B4-BE49-F238E27FC236}">
                <a16:creationId xmlns:a16="http://schemas.microsoft.com/office/drawing/2014/main" xmlns="" id="{620F0AFF-102F-4CA2-82BB-E6D00E19FE24}"/>
              </a:ext>
            </a:extLst>
          </p:cNvPr>
          <p:cNvSpPr txBox="1"/>
          <p:nvPr/>
        </p:nvSpPr>
        <p:spPr bwMode="gray">
          <a:xfrm>
            <a:off x="6986762" y="5462717"/>
            <a:ext cx="4609861" cy="523220"/>
          </a:xfrm>
          <a:prstGeom prst="rect">
            <a:avLst/>
          </a:prstGeom>
          <a:solidFill>
            <a:srgbClr val="EC7061"/>
          </a:solidFill>
        </p:spPr>
        <p:txBody>
          <a:bodyPr wrap="square" rtlCol="0">
            <a:spAutoFit/>
          </a:bodyPr>
          <a:lstStyle/>
          <a:p>
            <a:pPr fontAlgn="ctr"/>
            <a:r>
              <a:rPr lang="en-US" sz="1400">
                <a:solidFill>
                  <a:schemeClr val="bg1"/>
                </a:solidFill>
                <a:latin typeface="Huawei Sans" panose="020C0503030203020204" pitchFamily="34" charset="0"/>
              </a:rPr>
              <a:t>The bold code </a:t>
            </a:r>
            <a:r>
              <a:rPr lang="en-US" sz="1400" dirty="0">
                <a:solidFill>
                  <a:schemeClr val="bg1"/>
                </a:solidFill>
                <a:latin typeface="Huawei Sans" panose="020C0503030203020204" pitchFamily="34" charset="0"/>
              </a:rPr>
              <a:t>needs to be modified based on the site requirements when you compile a Python script.</a:t>
            </a:r>
          </a:p>
        </p:txBody>
      </p:sp>
    </p:spTree>
    <p:extLst>
      <p:ext uri="{BB962C8B-B14F-4D97-AF65-F5344CB8AC3E}">
        <p14:creationId xmlns:p14="http://schemas.microsoft.com/office/powerpoint/2010/main" val="33138100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Compiling a Python Script (5)</a:t>
            </a:r>
            <a:endParaRPr lang="en-US" altLang="zh-CN" dirty="0"/>
          </a:p>
        </p:txBody>
      </p:sp>
      <p:sp>
        <p:nvSpPr>
          <p:cNvPr id="7" name="文本占位符 3">
            <a:extLst>
              <a:ext uri="{FF2B5EF4-FFF2-40B4-BE49-F238E27FC236}">
                <a16:creationId xmlns:a16="http://schemas.microsoft.com/office/drawing/2014/main" xmlns="" id="{CA0EE224-3D73-4EE2-BA18-107CD32B12DC}"/>
              </a:ext>
            </a:extLst>
          </p:cNvPr>
          <p:cNvSpPr txBox="1">
            <a:spLocks/>
          </p:cNvSpPr>
          <p:nvPr/>
        </p:nvSpPr>
        <p:spPr bwMode="gray">
          <a:xfrm>
            <a:off x="446088" y="1006345"/>
            <a:ext cx="6105180" cy="5148262"/>
          </a:xfrm>
          <a:prstGeom prst="rect">
            <a:avLst/>
          </a:prstGeom>
          <a:noFill/>
          <a:ln w="9525">
            <a:solidFill>
              <a:srgbClr val="56C4D2"/>
            </a:solidFill>
            <a:miter lim="800000"/>
            <a:headEnd/>
            <a:tailEnd/>
          </a:ln>
        </p:spPr>
        <p:txBody>
          <a:bodyPr vert="horz" wrap="square" lIns="80141" tIns="40071" rIns="80141" bIns="40071" numCol="1" anchor="t" anchorCtr="0" compatLnSpc="1">
            <a:prstTxWarp prst="textNoShape">
              <a:avLst/>
            </a:prstTxWarp>
          </a:bodyPr>
          <a:lstStyle>
            <a:defPPr>
              <a:defRPr lang="en-US"/>
            </a:defPPr>
            <a:lvl1pPr indent="0" algn="just" defTabSz="801688" fontAlgn="base">
              <a:lnSpc>
                <a:spcPct val="100000"/>
              </a:lnSpc>
              <a:spcBef>
                <a:spcPct val="30000"/>
              </a:spcBef>
              <a:spcAft>
                <a:spcPct val="0"/>
              </a:spcAft>
              <a:buClr>
                <a:schemeClr val="bg1">
                  <a:lumMod val="50000"/>
                </a:schemeClr>
              </a:buClr>
              <a:buSzPct val="60000"/>
              <a:buFont typeface="Wingdings" pitchFamily="2" charset="2"/>
              <a:buNone/>
              <a:defRPr sz="1200" b="1" kern="0">
                <a:latin typeface="Huawei Sans" panose="020C0503030203020204" pitchFamily="34" charset="0"/>
                <a:ea typeface="方正兰亭黑简体" panose="02000000000000000000" pitchFamily="2" charset="-122"/>
                <a:cs typeface="Arial" panose="020B0604020202020204" pitchFamily="34" charset="0"/>
              </a:defRPr>
            </a:lvl1pPr>
            <a:lvl2pPr marL="654050" indent="-252413" defTabSz="801688" fontAlgn="base">
              <a:lnSpc>
                <a:spcPct val="140000"/>
              </a:lnSpc>
              <a:spcBef>
                <a:spcPct val="30000"/>
              </a:spcBef>
              <a:spcAft>
                <a:spcPct val="0"/>
              </a:spcAft>
              <a:buClr>
                <a:schemeClr val="tx1"/>
              </a:buClr>
              <a:buSzPct val="50000"/>
              <a:buFont typeface="Wingdings" pitchFamily="2" charset="2"/>
              <a:buChar char="p"/>
              <a:defRPr sz="2000"/>
            </a:lvl2pPr>
            <a:lvl3pPr marL="1003300" indent="-201613" defTabSz="801688" fontAlgn="base">
              <a:lnSpc>
                <a:spcPct val="140000"/>
              </a:lnSpc>
              <a:spcBef>
                <a:spcPct val="30000"/>
              </a:spcBef>
              <a:spcAft>
                <a:spcPct val="0"/>
              </a:spcAft>
              <a:buSzPct val="50000"/>
              <a:buFont typeface="Wingdings" pitchFamily="2" charset="2"/>
              <a:buChar char="n"/>
              <a:defRPr>
                <a:latin typeface="FrutigerNext LT Light" pitchFamily="34" charset="0"/>
              </a:defRPr>
            </a:lvl3pPr>
            <a:lvl4pPr marL="1400175" indent="-198438" defTabSz="801688" fontAlgn="base">
              <a:lnSpc>
                <a:spcPct val="140000"/>
              </a:lnSpc>
              <a:spcBef>
                <a:spcPct val="30000"/>
              </a:spcBef>
              <a:spcAft>
                <a:spcPct val="0"/>
              </a:spcAft>
              <a:buChar char="–"/>
              <a:defRPr sz="1600">
                <a:latin typeface="+mj-lt"/>
              </a:defRPr>
            </a:lvl4pPr>
            <a:lvl5pPr marL="1801813" indent="-201613" defTabSz="801688" fontAlgn="base">
              <a:lnSpc>
                <a:spcPct val="140000"/>
              </a:lnSpc>
              <a:spcBef>
                <a:spcPct val="30000"/>
              </a:spcBef>
              <a:spcAft>
                <a:spcPct val="0"/>
              </a:spcAft>
              <a:buFont typeface="FrutigerNext LT Medium" pitchFamily="34" charset="0"/>
              <a:buChar char="~"/>
              <a:defRPr sz="1600">
                <a:latin typeface="+mj-lt"/>
              </a:defRPr>
            </a:lvl5pPr>
            <a:lvl6pPr marL="2259013" indent="-201613" defTabSz="801688" fontAlgn="base">
              <a:lnSpc>
                <a:spcPct val="140000"/>
              </a:lnSpc>
              <a:spcBef>
                <a:spcPct val="30000"/>
              </a:spcBef>
              <a:spcAft>
                <a:spcPct val="0"/>
              </a:spcAft>
              <a:buFont typeface="FrutigerNext LT Medium" pitchFamily="34" charset="0"/>
              <a:buChar char="~"/>
              <a:defRPr sz="1600">
                <a:latin typeface="+mj-lt"/>
              </a:defRPr>
            </a:lvl6pPr>
            <a:lvl7pPr marL="2716213" indent="-201613" defTabSz="801688" fontAlgn="base">
              <a:lnSpc>
                <a:spcPct val="140000"/>
              </a:lnSpc>
              <a:spcBef>
                <a:spcPct val="30000"/>
              </a:spcBef>
              <a:spcAft>
                <a:spcPct val="0"/>
              </a:spcAft>
              <a:buFont typeface="FrutigerNext LT Medium" pitchFamily="34" charset="0"/>
              <a:buChar char="~"/>
              <a:defRPr sz="1600">
                <a:latin typeface="+mj-lt"/>
              </a:defRPr>
            </a:lvl7pPr>
            <a:lvl8pPr marL="3173413" indent="-201613" defTabSz="801688" fontAlgn="base">
              <a:lnSpc>
                <a:spcPct val="140000"/>
              </a:lnSpc>
              <a:spcBef>
                <a:spcPct val="30000"/>
              </a:spcBef>
              <a:spcAft>
                <a:spcPct val="0"/>
              </a:spcAft>
              <a:buFont typeface="FrutigerNext LT Medium" pitchFamily="34" charset="0"/>
              <a:buChar char="~"/>
              <a:defRPr sz="1600">
                <a:latin typeface="+mj-lt"/>
              </a:defRPr>
            </a:lvl8pPr>
            <a:lvl9pPr marL="3630613" indent="-201613" defTabSz="801688" fontAlgn="base">
              <a:lnSpc>
                <a:spcPct val="140000"/>
              </a:lnSpc>
              <a:spcBef>
                <a:spcPct val="30000"/>
              </a:spcBef>
              <a:spcAft>
                <a:spcPct val="0"/>
              </a:spcAft>
              <a:buFont typeface="FrutigerNext LT Medium" pitchFamily="34" charset="0"/>
              <a:buChar char="~"/>
              <a:defRPr sz="1600">
                <a:latin typeface="+mj-lt"/>
              </a:defRPr>
            </a:lvl9pPr>
          </a:lstStyle>
          <a:p>
            <a:r>
              <a:rPr lang="en-US" dirty="0"/>
              <a:t>&lt;</a:t>
            </a:r>
            <a:r>
              <a:rPr lang="en-US" dirty="0" err="1"/>
              <a:t>startupInfo</a:t>
            </a:r>
            <a:r>
              <a:rPr lang="en-US" dirty="0"/>
              <a:t>&gt;</a:t>
            </a:r>
          </a:p>
          <a:p>
            <a:r>
              <a:rPr lang="en-US" dirty="0"/>
              <a:t>&lt;/</a:t>
            </a:r>
            <a:r>
              <a:rPr lang="en-US" dirty="0" err="1"/>
              <a:t>startupInfo</a:t>
            </a:r>
            <a:r>
              <a:rPr lang="en-US" dirty="0"/>
              <a:t>&gt;</a:t>
            </a:r>
          </a:p>
          <a:p>
            <a:r>
              <a:rPr lang="en-US" dirty="0"/>
              <a:t>'''</a:t>
            </a:r>
            <a:endParaRPr lang="en-US" altLang="zh-CN" dirty="0"/>
          </a:p>
          <a:p>
            <a:r>
              <a:rPr lang="en-US" b="0" dirty="0"/>
              <a:t># The response data of the system startup information is similar to the following:</a:t>
            </a:r>
            <a:endParaRPr lang="en-US" altLang="zh-CN" b="0" dirty="0"/>
          </a:p>
          <a:p>
            <a:r>
              <a:rPr lang="en-US" b="0" dirty="0"/>
              <a:t>    '''</a:t>
            </a:r>
          </a:p>
          <a:p>
            <a:r>
              <a:rPr lang="en-US" b="0" dirty="0"/>
              <a:t>    &lt;?xml version="1.0" encoding="UTF-8"?&gt;</a:t>
            </a:r>
          </a:p>
          <a:p>
            <a:r>
              <a:rPr lang="en-US" b="0" dirty="0"/>
              <a:t>    &lt;</a:t>
            </a:r>
            <a:r>
              <a:rPr lang="en-US" b="0" dirty="0" err="1"/>
              <a:t>rpc</a:t>
            </a:r>
            <a:r>
              <a:rPr lang="en-US" b="0" dirty="0"/>
              <a:t>-reply&gt;</a:t>
            </a:r>
          </a:p>
          <a:p>
            <a:r>
              <a:rPr lang="en-US" b="0" dirty="0"/>
              <a:t>       &lt;data&gt;</a:t>
            </a:r>
          </a:p>
          <a:p>
            <a:r>
              <a:rPr lang="en-US" b="0" dirty="0"/>
              <a:t>         &lt;</a:t>
            </a:r>
            <a:r>
              <a:rPr lang="en-US" b="0" dirty="0" err="1"/>
              <a:t>cfg</a:t>
            </a:r>
            <a:r>
              <a:rPr lang="en-US" b="0" dirty="0"/>
              <a:t> </a:t>
            </a:r>
            <a:r>
              <a:rPr lang="en-US" b="0" dirty="0" err="1"/>
              <a:t>xmlns</a:t>
            </a:r>
            <a:r>
              <a:rPr lang="en-US" b="0" dirty="0"/>
              <a:t>="http://www.huawei.com/netconf/vrp" format-version="1.0" content-version="1.0"&gt;</a:t>
            </a:r>
          </a:p>
          <a:p>
            <a:r>
              <a:rPr lang="en-US" b="0" dirty="0"/>
              <a:t>          &lt;</a:t>
            </a:r>
            <a:r>
              <a:rPr lang="en-US" b="0" dirty="0" err="1"/>
              <a:t>startupInfos</a:t>
            </a:r>
            <a:r>
              <a:rPr lang="en-US" b="0" dirty="0"/>
              <a:t>&gt;</a:t>
            </a:r>
          </a:p>
          <a:p>
            <a:r>
              <a:rPr lang="en-US" b="0" dirty="0"/>
              <a:t>            &lt;</a:t>
            </a:r>
            <a:r>
              <a:rPr lang="en-US" b="0" dirty="0" err="1"/>
              <a:t>startupInfo</a:t>
            </a:r>
            <a:r>
              <a:rPr lang="en-US" b="0" dirty="0"/>
              <a:t>&gt;</a:t>
            </a:r>
          </a:p>
          <a:p>
            <a:r>
              <a:rPr lang="en-US" b="0" dirty="0"/>
              <a:t>              &lt;position&gt;6&lt;/position&gt;</a:t>
            </a:r>
          </a:p>
          <a:p>
            <a:r>
              <a:rPr lang="en-US" b="0" dirty="0"/>
              <a:t>              &lt;</a:t>
            </a:r>
            <a:r>
              <a:rPr lang="en-US" b="0" dirty="0" err="1"/>
              <a:t>nextStartupFile</a:t>
            </a:r>
            <a:r>
              <a:rPr lang="en-US" b="0" dirty="0"/>
              <a:t>&gt;flash:/</a:t>
            </a:r>
            <a:r>
              <a:rPr lang="en-US" b="0" dirty="0" err="1"/>
              <a:t>vrpcfg.cfg</a:t>
            </a:r>
            <a:r>
              <a:rPr lang="en-US" b="0" dirty="0"/>
              <a:t>&lt;/</a:t>
            </a:r>
            <a:r>
              <a:rPr lang="en-US" b="0" dirty="0" err="1"/>
              <a:t>nextStartupFile</a:t>
            </a:r>
            <a:r>
              <a:rPr lang="en-US" b="0" dirty="0"/>
              <a:t>&gt;</a:t>
            </a:r>
          </a:p>
          <a:p>
            <a:r>
              <a:rPr lang="en-US" b="0" dirty="0"/>
              <a:t>              &lt;</a:t>
            </a:r>
            <a:r>
              <a:rPr lang="en-US" b="0" dirty="0" err="1"/>
              <a:t>configedSysSoft</a:t>
            </a:r>
            <a:r>
              <a:rPr lang="en-US" b="0" dirty="0"/>
              <a:t>&gt;flash:/system-software.cc&lt;/</a:t>
            </a:r>
            <a:r>
              <a:rPr lang="en-US" b="0" dirty="0" err="1"/>
              <a:t>configedSysSoft</a:t>
            </a:r>
            <a:r>
              <a:rPr lang="en-US" b="0" dirty="0"/>
              <a:t>&gt;</a:t>
            </a:r>
          </a:p>
          <a:p>
            <a:r>
              <a:rPr lang="en-US" b="0" dirty="0"/>
              <a:t>              &lt;</a:t>
            </a:r>
            <a:r>
              <a:rPr lang="en-US" b="0" dirty="0" err="1"/>
              <a:t>curSysSoft</a:t>
            </a:r>
            <a:r>
              <a:rPr lang="en-US" b="0" dirty="0"/>
              <a:t>&gt;flash:/system-software.cc&lt;/</a:t>
            </a:r>
            <a:r>
              <a:rPr lang="en-US" b="0" dirty="0" err="1"/>
              <a:t>curSysSoft</a:t>
            </a:r>
            <a:r>
              <a:rPr lang="en-US" b="0" dirty="0"/>
              <a:t>&gt;</a:t>
            </a:r>
          </a:p>
          <a:p>
            <a:r>
              <a:rPr lang="en-US" b="0" dirty="0"/>
              <a:t>              &lt;</a:t>
            </a:r>
            <a:r>
              <a:rPr lang="en-US" b="0" dirty="0" err="1"/>
              <a:t>nextSysSoft</a:t>
            </a:r>
            <a:r>
              <a:rPr lang="en-US" b="0" dirty="0"/>
              <a:t>&gt;flash:/system-software.cc&lt;/</a:t>
            </a:r>
            <a:r>
              <a:rPr lang="en-US" b="0" dirty="0" err="1"/>
              <a:t>nextSysSoft</a:t>
            </a:r>
            <a:r>
              <a:rPr lang="en-US" b="0" dirty="0"/>
              <a:t>&gt;</a:t>
            </a:r>
          </a:p>
          <a:p>
            <a:r>
              <a:rPr lang="en-US" b="0" dirty="0"/>
              <a:t>              &lt;</a:t>
            </a:r>
            <a:r>
              <a:rPr lang="en-US" b="0" dirty="0" err="1"/>
              <a:t>curStartupFile</a:t>
            </a:r>
            <a:r>
              <a:rPr lang="en-US" b="0" dirty="0"/>
              <a:t>&gt;flash:/</a:t>
            </a:r>
            <a:r>
              <a:rPr lang="en-US" b="0" dirty="0" err="1"/>
              <a:t>vrpcfg.cfg</a:t>
            </a:r>
            <a:r>
              <a:rPr lang="en-US" b="0" dirty="0"/>
              <a:t>&lt;/</a:t>
            </a:r>
            <a:r>
              <a:rPr lang="en-US" b="0" dirty="0" err="1"/>
              <a:t>curStartupFile</a:t>
            </a:r>
            <a:r>
              <a:rPr lang="en-US" b="0" dirty="0"/>
              <a:t>&gt;</a:t>
            </a:r>
          </a:p>
          <a:p>
            <a:r>
              <a:rPr lang="en-US" b="0" dirty="0"/>
              <a:t>              &lt;</a:t>
            </a:r>
            <a:r>
              <a:rPr lang="en-US" b="0" dirty="0" err="1"/>
              <a:t>curPatchFile</a:t>
            </a:r>
            <a:r>
              <a:rPr lang="en-US" b="0" dirty="0"/>
              <a:t>&gt;NULL&lt;/</a:t>
            </a:r>
            <a:r>
              <a:rPr lang="en-US" b="0" dirty="0" err="1"/>
              <a:t>curPatchFile</a:t>
            </a:r>
            <a:r>
              <a:rPr lang="en-US" b="0" dirty="0"/>
              <a:t>&gt;</a:t>
            </a:r>
          </a:p>
          <a:p>
            <a:r>
              <a:rPr lang="en-US" b="0" dirty="0"/>
              <a:t>              &lt;</a:t>
            </a:r>
            <a:r>
              <a:rPr lang="en-US" b="0" dirty="0" err="1"/>
              <a:t>nextPatchFile</a:t>
            </a:r>
            <a:r>
              <a:rPr lang="en-US" b="0" dirty="0"/>
              <a:t>&gt;NULL&lt;/</a:t>
            </a:r>
            <a:r>
              <a:rPr lang="en-US" b="0" dirty="0" err="1"/>
              <a:t>nextPatchFile</a:t>
            </a:r>
            <a:r>
              <a:rPr lang="en-US" b="0" dirty="0"/>
              <a:t>&gt;</a:t>
            </a:r>
          </a:p>
          <a:p>
            <a:r>
              <a:rPr lang="en-US" b="0" dirty="0"/>
              <a:t>            &lt;/</a:t>
            </a:r>
            <a:r>
              <a:rPr lang="en-US" b="0" dirty="0" err="1"/>
              <a:t>startupInfo</a:t>
            </a:r>
            <a:r>
              <a:rPr lang="en-US" b="0" dirty="0"/>
              <a:t>&gt;</a:t>
            </a:r>
          </a:p>
          <a:p>
            <a:endParaRPr lang="en-US" altLang="zh-CN" dirty="0"/>
          </a:p>
        </p:txBody>
      </p:sp>
      <p:sp>
        <p:nvSpPr>
          <p:cNvPr id="5" name="文本框 4"/>
          <p:cNvSpPr txBox="1"/>
          <p:nvPr/>
        </p:nvSpPr>
        <p:spPr bwMode="gray">
          <a:xfrm>
            <a:off x="6828477" y="1283289"/>
            <a:ext cx="4824252" cy="1677382"/>
          </a:xfrm>
          <a:prstGeom prst="rect">
            <a:avLst/>
          </a:prstGeom>
          <a:noFill/>
        </p:spPr>
        <p:txBody>
          <a:bodyPr wrap="square" rtlCol="0">
            <a:spAutoFit/>
          </a:bodyPr>
          <a:lstStyle/>
          <a:p>
            <a:pPr marL="285750" indent="-285750" fontAlgn="ctr">
              <a:lnSpc>
                <a:spcPct val="140000"/>
              </a:lnSpc>
              <a:spcBef>
                <a:spcPts val="600"/>
              </a:spcBef>
              <a:buSzPct val="70000"/>
              <a:buFont typeface="Wingdings" panose="05000000000000000000" pitchFamily="2" charset="2"/>
              <a:buChar char="l"/>
            </a:pPr>
            <a:r>
              <a:rPr lang="en-US" sz="1400" dirty="0">
                <a:latin typeface="Huawei Sans" panose="020C0503030203020204" pitchFamily="34" charset="0"/>
              </a:rPr>
              <a:t>You can obtain the values of </a:t>
            </a:r>
            <a:r>
              <a:rPr lang="en-US" sz="1400" dirty="0" err="1">
                <a:latin typeface="Huawei Sans" panose="020C0503030203020204" pitchFamily="34" charset="0"/>
              </a:rPr>
              <a:t>uri</a:t>
            </a:r>
            <a:r>
              <a:rPr lang="en-US" sz="1400" dirty="0">
                <a:latin typeface="Huawei Sans" panose="020C0503030203020204" pitchFamily="34" charset="0"/>
              </a:rPr>
              <a:t> and </a:t>
            </a:r>
            <a:r>
              <a:rPr lang="en-US" sz="1400" dirty="0" err="1">
                <a:latin typeface="Huawei Sans" panose="020C0503030203020204" pitchFamily="34" charset="0"/>
              </a:rPr>
              <a:t>req_data</a:t>
            </a:r>
            <a:r>
              <a:rPr lang="en-US" sz="1400" dirty="0">
                <a:latin typeface="Huawei Sans" panose="020C0503030203020204" pitchFamily="34" charset="0"/>
              </a:rPr>
              <a:t> from </a:t>
            </a:r>
            <a:r>
              <a:rPr lang="en-US" sz="1400" i="1" dirty="0">
                <a:latin typeface="Huawei Sans" panose="020C0503030203020204" pitchFamily="34" charset="0"/>
              </a:rPr>
              <a:t>RESTful API Reference</a:t>
            </a:r>
            <a:r>
              <a:rPr lang="en-US" sz="1400" dirty="0">
                <a:latin typeface="Huawei Sans" panose="020C0503030203020204" pitchFamily="34" charset="0"/>
              </a:rPr>
              <a:t> based on the site requirements.</a:t>
            </a:r>
            <a:endParaRPr lang="en-US" altLang="zh-CN" sz="1400" dirty="0">
              <a:latin typeface="Huawei Sans" panose="020C0503030203020204" pitchFamily="34" charset="0"/>
            </a:endParaRPr>
          </a:p>
          <a:p>
            <a:pPr marL="285750" indent="-285750" fontAlgn="ctr">
              <a:lnSpc>
                <a:spcPct val="140000"/>
              </a:lnSpc>
              <a:spcBef>
                <a:spcPts val="600"/>
              </a:spcBef>
              <a:buSzPct val="70000"/>
              <a:buFont typeface="Wingdings" panose="05000000000000000000" pitchFamily="2" charset="2"/>
              <a:buChar char="l"/>
            </a:pPr>
            <a:r>
              <a:rPr lang="en-US" sz="1400" dirty="0">
                <a:latin typeface="Huawei Sans" panose="020C0503030203020204" pitchFamily="34" charset="0"/>
              </a:rPr>
              <a:t>The system startup information in this document is described in the </a:t>
            </a:r>
            <a:r>
              <a:rPr lang="en-US" sz="1400" i="1" dirty="0">
                <a:latin typeface="Huawei Sans" panose="020C0503030203020204" pitchFamily="34" charset="0"/>
              </a:rPr>
              <a:t>RESTful API Reference</a:t>
            </a:r>
            <a:r>
              <a:rPr lang="en-US" sz="1400" dirty="0">
                <a:latin typeface="Huawei Sans" panose="020C0503030203020204" pitchFamily="34" charset="0"/>
              </a:rPr>
              <a:t> as follows:</a:t>
            </a:r>
          </a:p>
        </p:txBody>
      </p:sp>
      <p:graphicFrame>
        <p:nvGraphicFramePr>
          <p:cNvPr id="8" name="表格 7"/>
          <p:cNvGraphicFramePr>
            <a:graphicFrameLocks noGrp="1"/>
          </p:cNvGraphicFramePr>
          <p:nvPr>
            <p:extLst>
              <p:ext uri="{D42A27DB-BD31-4B8C-83A1-F6EECF244321}">
                <p14:modId xmlns:p14="http://schemas.microsoft.com/office/powerpoint/2010/main" val="781926068"/>
              </p:ext>
            </p:extLst>
          </p:nvPr>
        </p:nvGraphicFramePr>
        <p:xfrm>
          <a:off x="6828476" y="3112787"/>
          <a:ext cx="4627184" cy="839211"/>
        </p:xfrm>
        <a:graphic>
          <a:graphicData uri="http://schemas.openxmlformats.org/drawingml/2006/table">
            <a:tbl>
              <a:tblPr/>
              <a:tblGrid>
                <a:gridCol w="1057593">
                  <a:extLst>
                    <a:ext uri="{9D8B030D-6E8A-4147-A177-3AD203B41FA5}">
                      <a16:colId xmlns:a16="http://schemas.microsoft.com/office/drawing/2014/main" xmlns="" val="20000"/>
                    </a:ext>
                  </a:extLst>
                </a:gridCol>
                <a:gridCol w="1676066">
                  <a:extLst>
                    <a:ext uri="{9D8B030D-6E8A-4147-A177-3AD203B41FA5}">
                      <a16:colId xmlns:a16="http://schemas.microsoft.com/office/drawing/2014/main" xmlns="" val="20001"/>
                    </a:ext>
                  </a:extLst>
                </a:gridCol>
                <a:gridCol w="1893525">
                  <a:extLst>
                    <a:ext uri="{9D8B030D-6E8A-4147-A177-3AD203B41FA5}">
                      <a16:colId xmlns:a16="http://schemas.microsoft.com/office/drawing/2014/main" xmlns="" val="20002"/>
                    </a:ext>
                  </a:extLst>
                </a:gridCol>
              </a:tblGrid>
              <a:tr h="382011">
                <a:tc>
                  <a:txBody>
                    <a:bodyPr/>
                    <a:lstStyle/>
                    <a:p>
                      <a:pPr algn="ctr">
                        <a:lnSpc>
                          <a:spcPct val="100000"/>
                        </a:lnSpc>
                      </a:pPr>
                      <a:r>
                        <a:rPr lang="en-US" altLang="zh-CN" sz="1400" b="1"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Operation</a:t>
                      </a:r>
                      <a:endParaRPr lang="zh-CN" altLang="en-US" sz="1400" b="1"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400" b="1"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URI</a:t>
                      </a:r>
                      <a:r>
                        <a:rPr lang="en-US" altLang="zh-CN" sz="1400" b="1" baseline="0"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a:t>
                      </a:r>
                      <a:endParaRPr lang="zh-CN" altLang="en-US" sz="1400" b="1"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400" b="1"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Description</a:t>
                      </a:r>
                      <a:endParaRPr lang="zh-CN" altLang="en-US" sz="1400" b="1"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45146">
                <a:tc>
                  <a:txBody>
                    <a:bodyPr/>
                    <a:lstStyle/>
                    <a:p>
                      <a:pPr algn="l">
                        <a:lnSpc>
                          <a:spcPct val="100000"/>
                        </a:lnSpc>
                      </a:pPr>
                      <a:r>
                        <a:rPr lang="en-US" sz="1200"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GET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00000"/>
                        </a:lnSpc>
                      </a:pPr>
                      <a:r>
                        <a:rPr lang="en-US" altLang="zh-CN" sz="1200"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dirty="0" err="1">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cfg</a:t>
                      </a:r>
                      <a:r>
                        <a:rPr lang="en-US" altLang="zh-CN" sz="1200"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dirty="0" err="1">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startupinfos</a:t>
                      </a:r>
                      <a:r>
                        <a:rPr lang="en-US" altLang="zh-CN" sz="1200"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dirty="0" err="1">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startupinfo</a:t>
                      </a:r>
                      <a:endParaRPr lang="zh-CN" altLang="en-US" sz="1200"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a:lnSpc>
                          <a:spcPct val="100000"/>
                        </a:lnSpc>
                      </a:pPr>
                      <a:r>
                        <a:rPr lang="en-US" altLang="zh-CN" sz="1200"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Obtain system startup information</a:t>
                      </a:r>
                      <a:endParaRPr lang="zh-CN" altLang="en-US" sz="1200"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
        <p:nvSpPr>
          <p:cNvPr id="4" name="文本框 3"/>
          <p:cNvSpPr txBox="1"/>
          <p:nvPr/>
        </p:nvSpPr>
        <p:spPr bwMode="gray">
          <a:xfrm>
            <a:off x="6828476" y="4146233"/>
            <a:ext cx="4764259" cy="1480893"/>
          </a:xfrm>
          <a:prstGeom prst="rect">
            <a:avLst/>
          </a:prstGeom>
          <a:noFill/>
          <a:ln w="9525">
            <a:solidFill>
              <a:srgbClr val="56C4D2"/>
            </a:solidFill>
            <a:miter lim="800000"/>
            <a:headEnd/>
            <a:tailEnd/>
          </a:ln>
        </p:spPr>
        <p:txBody>
          <a:bodyPr vert="horz" wrap="square" lIns="80141" tIns="40071" rIns="80141" bIns="40071" numCol="1" anchor="t" anchorCtr="0" compatLnSpc="1">
            <a:prstTxWarp prst="textNoShape">
              <a:avLst/>
            </a:prstTxWarp>
          </a:bodyPr>
          <a:lstStyle>
            <a:defPPr>
              <a:defRPr lang="en-US"/>
            </a:defPPr>
            <a:lvl1pPr indent="0" algn="just" defTabSz="801688" fontAlgn="base">
              <a:lnSpc>
                <a:spcPct val="100000"/>
              </a:lnSpc>
              <a:spcBef>
                <a:spcPct val="30000"/>
              </a:spcBef>
              <a:spcAft>
                <a:spcPct val="0"/>
              </a:spcAft>
              <a:buClr>
                <a:schemeClr val="bg1">
                  <a:lumMod val="50000"/>
                </a:schemeClr>
              </a:buClr>
              <a:buSzPct val="60000"/>
              <a:buFont typeface="Wingdings" pitchFamily="2" charset="2"/>
              <a:buNone/>
              <a:defRPr sz="1400" b="1" kern="0">
                <a:latin typeface="Huawei Sans" panose="020C0503030203020204" pitchFamily="34" charset="0"/>
                <a:ea typeface="方正兰亭黑简体" panose="02000000000000000000" pitchFamily="2" charset="-122"/>
                <a:cs typeface="Arial" panose="020B0604020202020204" pitchFamily="34" charset="0"/>
              </a:defRPr>
            </a:lvl1pPr>
            <a:lvl2pPr marL="654050" indent="-252413" defTabSz="801688" fontAlgn="base">
              <a:lnSpc>
                <a:spcPct val="140000"/>
              </a:lnSpc>
              <a:spcBef>
                <a:spcPct val="30000"/>
              </a:spcBef>
              <a:spcAft>
                <a:spcPct val="0"/>
              </a:spcAft>
              <a:buClr>
                <a:schemeClr val="tx1"/>
              </a:buClr>
              <a:buSzPct val="50000"/>
              <a:buFont typeface="Wingdings" pitchFamily="2" charset="2"/>
              <a:buChar char="p"/>
              <a:defRPr sz="2000"/>
            </a:lvl2pPr>
            <a:lvl3pPr marL="1003300" indent="-201613" defTabSz="801688" fontAlgn="base">
              <a:lnSpc>
                <a:spcPct val="140000"/>
              </a:lnSpc>
              <a:spcBef>
                <a:spcPct val="30000"/>
              </a:spcBef>
              <a:spcAft>
                <a:spcPct val="0"/>
              </a:spcAft>
              <a:buSzPct val="50000"/>
              <a:buFont typeface="Wingdings" pitchFamily="2" charset="2"/>
              <a:buChar char="n"/>
              <a:defRPr>
                <a:latin typeface="FrutigerNext LT Light" pitchFamily="34" charset="0"/>
              </a:defRPr>
            </a:lvl3pPr>
            <a:lvl4pPr marL="1400175" indent="-198438" defTabSz="801688" fontAlgn="base">
              <a:lnSpc>
                <a:spcPct val="140000"/>
              </a:lnSpc>
              <a:spcBef>
                <a:spcPct val="30000"/>
              </a:spcBef>
              <a:spcAft>
                <a:spcPct val="0"/>
              </a:spcAft>
              <a:buChar char="–"/>
              <a:defRPr sz="1600">
                <a:latin typeface="+mj-lt"/>
              </a:defRPr>
            </a:lvl4pPr>
            <a:lvl5pPr marL="1801813" indent="-201613" defTabSz="801688" fontAlgn="base">
              <a:lnSpc>
                <a:spcPct val="140000"/>
              </a:lnSpc>
              <a:spcBef>
                <a:spcPct val="30000"/>
              </a:spcBef>
              <a:spcAft>
                <a:spcPct val="0"/>
              </a:spcAft>
              <a:buFont typeface="FrutigerNext LT Medium" pitchFamily="34" charset="0"/>
              <a:buChar char="~"/>
              <a:defRPr sz="1600">
                <a:latin typeface="+mj-lt"/>
              </a:defRPr>
            </a:lvl5pPr>
            <a:lvl6pPr marL="2259013" indent="-201613" defTabSz="801688" fontAlgn="base">
              <a:lnSpc>
                <a:spcPct val="140000"/>
              </a:lnSpc>
              <a:spcBef>
                <a:spcPct val="30000"/>
              </a:spcBef>
              <a:spcAft>
                <a:spcPct val="0"/>
              </a:spcAft>
              <a:buFont typeface="FrutigerNext LT Medium" pitchFamily="34" charset="0"/>
              <a:buChar char="~"/>
              <a:defRPr sz="1600">
                <a:latin typeface="+mj-lt"/>
              </a:defRPr>
            </a:lvl6pPr>
            <a:lvl7pPr marL="2716213" indent="-201613" defTabSz="801688" fontAlgn="base">
              <a:lnSpc>
                <a:spcPct val="140000"/>
              </a:lnSpc>
              <a:spcBef>
                <a:spcPct val="30000"/>
              </a:spcBef>
              <a:spcAft>
                <a:spcPct val="0"/>
              </a:spcAft>
              <a:buFont typeface="FrutigerNext LT Medium" pitchFamily="34" charset="0"/>
              <a:buChar char="~"/>
              <a:defRPr sz="1600">
                <a:latin typeface="+mj-lt"/>
              </a:defRPr>
            </a:lvl7pPr>
            <a:lvl8pPr marL="3173413" indent="-201613" defTabSz="801688" fontAlgn="base">
              <a:lnSpc>
                <a:spcPct val="140000"/>
              </a:lnSpc>
              <a:spcBef>
                <a:spcPct val="30000"/>
              </a:spcBef>
              <a:spcAft>
                <a:spcPct val="0"/>
              </a:spcAft>
              <a:buFont typeface="FrutigerNext LT Medium" pitchFamily="34" charset="0"/>
              <a:buChar char="~"/>
              <a:defRPr sz="1600">
                <a:latin typeface="+mj-lt"/>
              </a:defRPr>
            </a:lvl8pPr>
            <a:lvl9pPr marL="3630613" indent="-201613" defTabSz="801688" fontAlgn="base">
              <a:lnSpc>
                <a:spcPct val="140000"/>
              </a:lnSpc>
              <a:spcBef>
                <a:spcPct val="30000"/>
              </a:spcBef>
              <a:spcAft>
                <a:spcPct val="0"/>
              </a:spcAft>
              <a:buFont typeface="FrutigerNext LT Medium" pitchFamily="34" charset="0"/>
              <a:buChar char="~"/>
              <a:defRPr sz="1600">
                <a:latin typeface="+mj-lt"/>
              </a:defRPr>
            </a:lvl9pPr>
          </a:lstStyle>
          <a:p>
            <a:pPr>
              <a:lnSpc>
                <a:spcPct val="140000"/>
              </a:lnSpc>
            </a:pPr>
            <a:r>
              <a:rPr lang="en-US" altLang="zh-CN" b="0" dirty="0"/>
              <a:t>Request example</a:t>
            </a:r>
          </a:p>
          <a:p>
            <a:pPr>
              <a:lnSpc>
                <a:spcPct val="140000"/>
              </a:lnSpc>
            </a:pPr>
            <a:r>
              <a:rPr lang="en-US" altLang="zh-CN" b="0" dirty="0"/>
              <a:t>&lt;?xml version=“1.0” encoding=“UTF-8”?&gt;</a:t>
            </a:r>
          </a:p>
          <a:p>
            <a:pPr>
              <a:lnSpc>
                <a:spcPct val="140000"/>
              </a:lnSpc>
            </a:pPr>
            <a:r>
              <a:rPr lang="en-US" altLang="zh-CN" b="0" dirty="0"/>
              <a:t>&lt;</a:t>
            </a:r>
            <a:r>
              <a:rPr lang="en-US" altLang="zh-CN" b="0" dirty="0" err="1"/>
              <a:t>startupInfo</a:t>
            </a:r>
            <a:r>
              <a:rPr lang="en-US" altLang="zh-CN" b="0" dirty="0"/>
              <a:t>&gt;</a:t>
            </a:r>
          </a:p>
          <a:p>
            <a:pPr>
              <a:lnSpc>
                <a:spcPct val="140000"/>
              </a:lnSpc>
            </a:pPr>
            <a:r>
              <a:rPr lang="en-US" altLang="zh-CN" b="0" dirty="0"/>
              <a:t>&lt;/</a:t>
            </a:r>
            <a:r>
              <a:rPr lang="en-US" altLang="zh-CN" b="0" dirty="0" err="1"/>
              <a:t>startupInfo</a:t>
            </a:r>
            <a:r>
              <a:rPr lang="en-US" altLang="zh-CN" b="0" dirty="0"/>
              <a:t>&gt;</a:t>
            </a:r>
            <a:endParaRPr lang="zh-CN" altLang="en-US" b="0" dirty="0"/>
          </a:p>
        </p:txBody>
      </p:sp>
    </p:spTree>
    <p:extLst>
      <p:ext uri="{BB962C8B-B14F-4D97-AF65-F5344CB8AC3E}">
        <p14:creationId xmlns:p14="http://schemas.microsoft.com/office/powerpoint/2010/main" val="18792842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Compiling a Python Script (6)</a:t>
            </a:r>
            <a:endParaRPr lang="en-US" altLang="zh-CN" dirty="0"/>
          </a:p>
        </p:txBody>
      </p:sp>
      <p:sp>
        <p:nvSpPr>
          <p:cNvPr id="7" name="文本占位符 3">
            <a:extLst>
              <a:ext uri="{FF2B5EF4-FFF2-40B4-BE49-F238E27FC236}">
                <a16:creationId xmlns:a16="http://schemas.microsoft.com/office/drawing/2014/main" xmlns="" id="{CA0EE224-3D73-4EE2-BA18-107CD32B12DC}"/>
              </a:ext>
            </a:extLst>
          </p:cNvPr>
          <p:cNvSpPr txBox="1">
            <a:spLocks/>
          </p:cNvSpPr>
          <p:nvPr/>
        </p:nvSpPr>
        <p:spPr bwMode="gray">
          <a:xfrm>
            <a:off x="462343" y="1006352"/>
            <a:ext cx="6105180" cy="5148262"/>
          </a:xfrm>
          <a:prstGeom prst="rect">
            <a:avLst/>
          </a:prstGeom>
          <a:noFill/>
          <a:ln w="9525">
            <a:solidFill>
              <a:srgbClr val="56C4D2"/>
            </a:solidFill>
            <a:miter lim="800000"/>
            <a:headEnd/>
            <a:tailEnd/>
          </a:ln>
        </p:spPr>
        <p:txBody>
          <a:bodyPr vert="horz" wrap="square" lIns="80141" tIns="40071" rIns="80141" bIns="40071" numCol="1" anchor="t" anchorCtr="0" compatLnSpc="1">
            <a:prstTxWarp prst="textNoShape">
              <a:avLst/>
            </a:prstTxWarp>
          </a:bodyPr>
          <a:lstStyle>
            <a:defPPr>
              <a:defRPr lang="en-US"/>
            </a:defPPr>
            <a:lvl1pPr indent="0" algn="just" defTabSz="801688" fontAlgn="base">
              <a:lnSpc>
                <a:spcPct val="100000"/>
              </a:lnSpc>
              <a:spcBef>
                <a:spcPct val="30000"/>
              </a:spcBef>
              <a:spcAft>
                <a:spcPct val="0"/>
              </a:spcAft>
              <a:buClr>
                <a:schemeClr val="bg1">
                  <a:lumMod val="50000"/>
                </a:schemeClr>
              </a:buClr>
              <a:buSzPct val="60000"/>
              <a:buFont typeface="Wingdings" pitchFamily="2" charset="2"/>
              <a:buNone/>
              <a:defRPr sz="1400" b="1" kern="0">
                <a:latin typeface="Huawei Sans" panose="020C0503030203020204" pitchFamily="34" charset="0"/>
                <a:ea typeface="方正兰亭黑简体" panose="02000000000000000000" pitchFamily="2" charset="-122"/>
                <a:cs typeface="Arial" panose="020B0604020202020204" pitchFamily="34" charset="0"/>
              </a:defRPr>
            </a:lvl1pPr>
            <a:lvl2pPr marL="654050" indent="-252413" defTabSz="801688" fontAlgn="base">
              <a:lnSpc>
                <a:spcPct val="140000"/>
              </a:lnSpc>
              <a:spcBef>
                <a:spcPct val="30000"/>
              </a:spcBef>
              <a:spcAft>
                <a:spcPct val="0"/>
              </a:spcAft>
              <a:buClr>
                <a:schemeClr val="tx1"/>
              </a:buClr>
              <a:buSzPct val="50000"/>
              <a:buFont typeface="Wingdings" pitchFamily="2" charset="2"/>
              <a:buChar char="p"/>
              <a:defRPr sz="2000"/>
            </a:lvl2pPr>
            <a:lvl3pPr marL="1003300" indent="-201613" defTabSz="801688" fontAlgn="base">
              <a:lnSpc>
                <a:spcPct val="140000"/>
              </a:lnSpc>
              <a:spcBef>
                <a:spcPct val="30000"/>
              </a:spcBef>
              <a:spcAft>
                <a:spcPct val="0"/>
              </a:spcAft>
              <a:buSzPct val="50000"/>
              <a:buFont typeface="Wingdings" pitchFamily="2" charset="2"/>
              <a:buChar char="n"/>
              <a:defRPr>
                <a:latin typeface="FrutigerNext LT Light" pitchFamily="34" charset="0"/>
              </a:defRPr>
            </a:lvl3pPr>
            <a:lvl4pPr marL="1400175" indent="-198438" defTabSz="801688" fontAlgn="base">
              <a:lnSpc>
                <a:spcPct val="140000"/>
              </a:lnSpc>
              <a:spcBef>
                <a:spcPct val="30000"/>
              </a:spcBef>
              <a:spcAft>
                <a:spcPct val="0"/>
              </a:spcAft>
              <a:buChar char="–"/>
              <a:defRPr sz="1600">
                <a:latin typeface="+mj-lt"/>
              </a:defRPr>
            </a:lvl4pPr>
            <a:lvl5pPr marL="1801813" indent="-201613" defTabSz="801688" fontAlgn="base">
              <a:lnSpc>
                <a:spcPct val="140000"/>
              </a:lnSpc>
              <a:spcBef>
                <a:spcPct val="30000"/>
              </a:spcBef>
              <a:spcAft>
                <a:spcPct val="0"/>
              </a:spcAft>
              <a:buFont typeface="FrutigerNext LT Medium" pitchFamily="34" charset="0"/>
              <a:buChar char="~"/>
              <a:defRPr sz="1600">
                <a:latin typeface="+mj-lt"/>
              </a:defRPr>
            </a:lvl5pPr>
            <a:lvl6pPr marL="2259013" indent="-201613" defTabSz="801688" fontAlgn="base">
              <a:lnSpc>
                <a:spcPct val="140000"/>
              </a:lnSpc>
              <a:spcBef>
                <a:spcPct val="30000"/>
              </a:spcBef>
              <a:spcAft>
                <a:spcPct val="0"/>
              </a:spcAft>
              <a:buFont typeface="FrutigerNext LT Medium" pitchFamily="34" charset="0"/>
              <a:buChar char="~"/>
              <a:defRPr sz="1600">
                <a:latin typeface="+mj-lt"/>
              </a:defRPr>
            </a:lvl6pPr>
            <a:lvl7pPr marL="2716213" indent="-201613" defTabSz="801688" fontAlgn="base">
              <a:lnSpc>
                <a:spcPct val="140000"/>
              </a:lnSpc>
              <a:spcBef>
                <a:spcPct val="30000"/>
              </a:spcBef>
              <a:spcAft>
                <a:spcPct val="0"/>
              </a:spcAft>
              <a:buFont typeface="FrutigerNext LT Medium" pitchFamily="34" charset="0"/>
              <a:buChar char="~"/>
              <a:defRPr sz="1600">
                <a:latin typeface="+mj-lt"/>
              </a:defRPr>
            </a:lvl7pPr>
            <a:lvl8pPr marL="3173413" indent="-201613" defTabSz="801688" fontAlgn="base">
              <a:lnSpc>
                <a:spcPct val="140000"/>
              </a:lnSpc>
              <a:spcBef>
                <a:spcPct val="30000"/>
              </a:spcBef>
              <a:spcAft>
                <a:spcPct val="0"/>
              </a:spcAft>
              <a:buFont typeface="FrutigerNext LT Medium" pitchFamily="34" charset="0"/>
              <a:buChar char="~"/>
              <a:defRPr sz="1600">
                <a:latin typeface="+mj-lt"/>
              </a:defRPr>
            </a:lvl8pPr>
            <a:lvl9pPr marL="3630613" indent="-201613" defTabSz="801688" fontAlgn="base">
              <a:lnSpc>
                <a:spcPct val="140000"/>
              </a:lnSpc>
              <a:spcBef>
                <a:spcPct val="30000"/>
              </a:spcBef>
              <a:spcAft>
                <a:spcPct val="0"/>
              </a:spcAft>
              <a:buFont typeface="FrutigerNext LT Medium" pitchFamily="34" charset="0"/>
              <a:buChar char="~"/>
              <a:defRPr sz="1600">
                <a:latin typeface="+mj-lt"/>
              </a:defRPr>
            </a:lvl9pPr>
          </a:lstStyle>
          <a:p>
            <a:r>
              <a:rPr lang="en-US" sz="1200" b="0" dirty="0"/>
              <a:t>          &lt;/</a:t>
            </a:r>
            <a:r>
              <a:rPr lang="en-US" sz="1200" b="0" dirty="0" err="1"/>
              <a:t>startupInfos</a:t>
            </a:r>
            <a:r>
              <a:rPr lang="en-US" sz="1200" b="0" dirty="0"/>
              <a:t>&gt;</a:t>
            </a:r>
          </a:p>
          <a:p>
            <a:r>
              <a:rPr lang="en-US" sz="1200" b="0" dirty="0"/>
              <a:t>        &lt;/</a:t>
            </a:r>
            <a:r>
              <a:rPr lang="en-US" sz="1200" b="0" dirty="0" err="1"/>
              <a:t>cfg</a:t>
            </a:r>
            <a:r>
              <a:rPr lang="en-US" sz="1200" b="0" dirty="0"/>
              <a:t>&gt;</a:t>
            </a:r>
          </a:p>
          <a:p>
            <a:r>
              <a:rPr lang="en-US" sz="1200" b="0" dirty="0"/>
              <a:t>      &lt;/data&gt;</a:t>
            </a:r>
          </a:p>
          <a:p>
            <a:r>
              <a:rPr lang="en-US" sz="1200" b="0" dirty="0"/>
              <a:t>    &lt;/</a:t>
            </a:r>
            <a:r>
              <a:rPr lang="en-US" sz="1200" b="0" dirty="0" err="1"/>
              <a:t>rpc</a:t>
            </a:r>
            <a:r>
              <a:rPr lang="en-US" sz="1200" b="0" dirty="0"/>
              <a:t>-reply&gt;</a:t>
            </a:r>
          </a:p>
          <a:p>
            <a:r>
              <a:rPr lang="en-US" sz="1200" b="0" dirty="0"/>
              <a:t>    ''‘</a:t>
            </a:r>
          </a:p>
          <a:p>
            <a:endParaRPr lang="en-US" altLang="zh-CN" sz="1200" b="0" dirty="0"/>
          </a:p>
          <a:p>
            <a:r>
              <a:rPr lang="en-US" sz="1200" b="0" dirty="0"/>
              <a:t>    # Execute a GET operation request.</a:t>
            </a:r>
          </a:p>
          <a:p>
            <a:r>
              <a:rPr lang="en-US" sz="1200" dirty="0"/>
              <a:t>    ret, _, </a:t>
            </a:r>
            <a:r>
              <a:rPr lang="en-US" sz="1200" dirty="0" err="1"/>
              <a:t>rsp_data</a:t>
            </a:r>
            <a:r>
              <a:rPr lang="en-US" sz="1200" dirty="0"/>
              <a:t> = </a:t>
            </a:r>
            <a:r>
              <a:rPr lang="en-US" sz="1200" dirty="0" err="1"/>
              <a:t>ops_conn.get</a:t>
            </a:r>
            <a:r>
              <a:rPr lang="en-US" sz="1200" dirty="0"/>
              <a:t>(</a:t>
            </a:r>
            <a:r>
              <a:rPr lang="en-US" sz="1200" dirty="0" err="1"/>
              <a:t>uri</a:t>
            </a:r>
            <a:r>
              <a:rPr lang="en-US" sz="1200" dirty="0"/>
              <a:t>, </a:t>
            </a:r>
            <a:r>
              <a:rPr lang="en-US" sz="1200" dirty="0" err="1"/>
              <a:t>req_data</a:t>
            </a:r>
            <a:r>
              <a:rPr lang="en-US" sz="1200" dirty="0"/>
              <a:t>)</a:t>
            </a:r>
          </a:p>
          <a:p>
            <a:r>
              <a:rPr lang="en-US" sz="1200" b="0" dirty="0"/>
              <a:t>    if ret != </a:t>
            </a:r>
            <a:r>
              <a:rPr lang="en-US" sz="1200" b="0" dirty="0" err="1"/>
              <a:t>httplib.OK</a:t>
            </a:r>
            <a:r>
              <a:rPr lang="en-US" sz="1200" b="0" dirty="0"/>
              <a:t>:</a:t>
            </a:r>
          </a:p>
          <a:p>
            <a:r>
              <a:rPr lang="en-US" sz="1200" b="0" dirty="0"/>
              <a:t>        return None</a:t>
            </a:r>
          </a:p>
          <a:p>
            <a:endParaRPr lang="en-US" altLang="zh-CN" sz="1200" b="0" dirty="0"/>
          </a:p>
          <a:p>
            <a:r>
              <a:rPr lang="en-US" sz="1200" b="0" dirty="0"/>
              <a:t>    return </a:t>
            </a:r>
            <a:r>
              <a:rPr lang="en-US" sz="1200" b="0" dirty="0" err="1"/>
              <a:t>rsp_data</a:t>
            </a:r>
            <a:endParaRPr lang="en-US" altLang="zh-CN" sz="1200" b="0" dirty="0"/>
          </a:p>
          <a:p>
            <a:endParaRPr lang="en-US" altLang="zh-CN" sz="1200" b="0" dirty="0"/>
          </a:p>
          <a:p>
            <a:r>
              <a:rPr lang="en-US" sz="1200" b="0" dirty="0"/>
              <a:t> # main() function defines the operations to be performed during script running. You can modify the function according to service requirements.</a:t>
            </a:r>
          </a:p>
          <a:p>
            <a:r>
              <a:rPr lang="en-US" sz="1200" b="0" dirty="0"/>
              <a:t>def main():</a:t>
            </a:r>
          </a:p>
          <a:p>
            <a:r>
              <a:rPr lang="en-US" sz="1200" b="0" dirty="0"/>
              <a:t>    """The main function."""</a:t>
            </a:r>
          </a:p>
          <a:p>
            <a:r>
              <a:rPr lang="en-US" sz="1200" b="0" dirty="0"/>
              <a:t>    host = "localhost"</a:t>
            </a:r>
          </a:p>
          <a:p>
            <a:r>
              <a:rPr lang="en-US" sz="1200" b="0" dirty="0"/>
              <a:t>    try:</a:t>
            </a:r>
          </a:p>
          <a:p>
            <a:r>
              <a:rPr lang="en-US" sz="1200" b="0" dirty="0"/>
              <a:t>        # Establish an HTTP connection.</a:t>
            </a:r>
          </a:p>
          <a:p>
            <a:r>
              <a:rPr lang="en-US" sz="1200" b="0" dirty="0"/>
              <a:t>        </a:t>
            </a:r>
            <a:r>
              <a:rPr lang="en-US" sz="1200" b="0" dirty="0" err="1"/>
              <a:t>ops_conn</a:t>
            </a:r>
            <a:r>
              <a:rPr lang="en-US" sz="1200" b="0" dirty="0"/>
              <a:t> = </a:t>
            </a:r>
            <a:r>
              <a:rPr lang="en-US" sz="1200" b="0" dirty="0" err="1"/>
              <a:t>OPSConnection</a:t>
            </a:r>
            <a:r>
              <a:rPr lang="en-US" sz="1200" b="0" dirty="0"/>
              <a:t>(host)</a:t>
            </a:r>
          </a:p>
          <a:p>
            <a:r>
              <a:rPr lang="en-US" sz="1200" b="0" dirty="0"/>
              <a:t>        # Invoke the function for obtaining system startup information.</a:t>
            </a:r>
          </a:p>
        </p:txBody>
      </p:sp>
      <p:sp>
        <p:nvSpPr>
          <p:cNvPr id="4" name="文本框 3"/>
          <p:cNvSpPr txBox="1"/>
          <p:nvPr/>
        </p:nvSpPr>
        <p:spPr bwMode="gray">
          <a:xfrm>
            <a:off x="6828477" y="1277465"/>
            <a:ext cx="4824252" cy="4511300"/>
          </a:xfrm>
          <a:prstGeom prst="rect">
            <a:avLst/>
          </a:prstGeom>
          <a:noFill/>
        </p:spPr>
        <p:txBody>
          <a:bodyPr wrap="square" rtlCol="0">
            <a:spAutoFit/>
          </a:bodyPr>
          <a:lstStyle/>
          <a:p>
            <a:pPr marL="285750" indent="-285750" fontAlgn="ctr">
              <a:lnSpc>
                <a:spcPct val="140000"/>
              </a:lnSpc>
              <a:spcBef>
                <a:spcPts val="600"/>
              </a:spcBef>
              <a:buSzPct val="70000"/>
              <a:buFont typeface="Wingdings" panose="05000000000000000000" pitchFamily="2" charset="2"/>
              <a:buChar char="l"/>
            </a:pPr>
            <a:r>
              <a:rPr lang="en-US" sz="1400" dirty="0">
                <a:latin typeface="Huawei Sans" panose="020C0503030203020204" pitchFamily="34" charset="0"/>
              </a:rPr>
              <a:t>According to the </a:t>
            </a:r>
            <a:r>
              <a:rPr lang="en-US" sz="1400" i="1" dirty="0">
                <a:latin typeface="Huawei Sans" panose="020C0503030203020204" pitchFamily="34" charset="0"/>
              </a:rPr>
              <a:t>RESTful API Reference</a:t>
            </a:r>
            <a:r>
              <a:rPr lang="en-US" sz="1400" dirty="0">
                <a:latin typeface="Huawei Sans" panose="020C0503030203020204" pitchFamily="34" charset="0"/>
              </a:rPr>
              <a:t>, the HTTP operation corresponding to the RESTful API for obtaining system startup information is GET. Therefore, the get method of the </a:t>
            </a:r>
            <a:r>
              <a:rPr lang="en-US" sz="1400" dirty="0" err="1">
                <a:latin typeface="Huawei Sans" panose="020C0503030203020204" pitchFamily="34" charset="0"/>
              </a:rPr>
              <a:t>OPSConnection</a:t>
            </a:r>
            <a:r>
              <a:rPr lang="en-US" sz="1400" dirty="0">
                <a:latin typeface="Huawei Sans" panose="020C0503030203020204" pitchFamily="34" charset="0"/>
              </a:rPr>
              <a:t> class instance is invoked.</a:t>
            </a:r>
            <a:endParaRPr lang="en-US" altLang="zh-CN" sz="1400" dirty="0">
              <a:latin typeface="Huawei Sans" panose="020C0503030203020204" pitchFamily="34" charset="0"/>
            </a:endParaRPr>
          </a:p>
          <a:p>
            <a:pPr marL="285750" indent="-285750" fontAlgn="ctr">
              <a:lnSpc>
                <a:spcPct val="140000"/>
              </a:lnSpc>
              <a:spcBef>
                <a:spcPts val="600"/>
              </a:spcBef>
              <a:buSzPct val="70000"/>
              <a:buFont typeface="Wingdings" panose="05000000000000000000" pitchFamily="2" charset="2"/>
              <a:buChar char="l"/>
            </a:pPr>
            <a:r>
              <a:rPr lang="en-US" sz="1400" dirty="0">
                <a:latin typeface="Huawei Sans" panose="020C0503030203020204" pitchFamily="34" charset="0"/>
              </a:rPr>
              <a:t>You can change the get method to the create, delete, or set method of the </a:t>
            </a:r>
            <a:r>
              <a:rPr lang="en-US" sz="1400" dirty="0" err="1">
                <a:latin typeface="Huawei Sans" panose="020C0503030203020204" pitchFamily="34" charset="0"/>
              </a:rPr>
              <a:t>OPSConnection</a:t>
            </a:r>
            <a:r>
              <a:rPr lang="en-US" sz="1400" dirty="0">
                <a:latin typeface="Huawei Sans" panose="020C0503030203020204" pitchFamily="34" charset="0"/>
              </a:rPr>
              <a:t> class based on the device management function to be implemented.</a:t>
            </a:r>
            <a:endParaRPr lang="en-US" altLang="zh-CN" sz="1400" dirty="0">
              <a:latin typeface="Huawei Sans" panose="020C0503030203020204" pitchFamily="34" charset="0"/>
            </a:endParaRPr>
          </a:p>
          <a:p>
            <a:pPr marL="285750" indent="-285750" fontAlgn="ctr">
              <a:lnSpc>
                <a:spcPct val="140000"/>
              </a:lnSpc>
              <a:spcBef>
                <a:spcPts val="600"/>
              </a:spcBef>
              <a:buSzPct val="70000"/>
              <a:buFont typeface="Wingdings" panose="05000000000000000000" pitchFamily="2" charset="2"/>
              <a:buChar char="l"/>
            </a:pPr>
            <a:r>
              <a:rPr lang="en-US" sz="1400" dirty="0" err="1">
                <a:latin typeface="Huawei Sans" panose="020C0503030203020204" pitchFamily="34" charset="0"/>
              </a:rPr>
              <a:t>req_data</a:t>
            </a:r>
            <a:r>
              <a:rPr lang="en-US" sz="1400" dirty="0">
                <a:latin typeface="Huawei Sans" panose="020C0503030203020204" pitchFamily="34" charset="0"/>
              </a:rPr>
              <a:t> indicates the request content, and </a:t>
            </a:r>
            <a:r>
              <a:rPr lang="en-US" sz="1400" dirty="0" err="1">
                <a:latin typeface="Huawei Sans" panose="020C0503030203020204" pitchFamily="34" charset="0"/>
              </a:rPr>
              <a:t>rsp_data</a:t>
            </a:r>
            <a:r>
              <a:rPr lang="en-US" sz="1400" dirty="0">
                <a:latin typeface="Huawei Sans" panose="020C0503030203020204" pitchFamily="34" charset="0"/>
              </a:rPr>
              <a:t> indicates the response message after the network device performs the request operation.</a:t>
            </a:r>
            <a:endParaRPr lang="en-US" altLang="zh-CN" sz="1400" dirty="0">
              <a:latin typeface="Huawei Sans" panose="020C0503030203020204" pitchFamily="34" charset="0"/>
            </a:endParaRPr>
          </a:p>
          <a:p>
            <a:pPr marL="285750" indent="-285750" fontAlgn="ctr">
              <a:lnSpc>
                <a:spcPct val="140000"/>
              </a:lnSpc>
              <a:spcBef>
                <a:spcPts val="600"/>
              </a:spcBef>
              <a:buSzPct val="70000"/>
              <a:buFont typeface="Wingdings" panose="05000000000000000000" pitchFamily="2" charset="2"/>
              <a:buChar char="l"/>
            </a:pPr>
            <a:r>
              <a:rPr lang="en-US" sz="1400" dirty="0">
                <a:latin typeface="Huawei Sans" panose="020C0503030203020204" pitchFamily="34" charset="0"/>
              </a:rPr>
              <a:t>In the main() method, host indicates the loop address. Currently, RESTful APIs can be invoked only inside the device, that is, the value is localhost.</a:t>
            </a:r>
            <a:endParaRPr lang="en-US" altLang="zh-CN" sz="1400" kern="0" dirty="0">
              <a:latin typeface="Huawei Sans" panose="020C0503030203020204" pitchFamily="34" charset="0"/>
            </a:endParaRPr>
          </a:p>
        </p:txBody>
      </p:sp>
    </p:spTree>
    <p:extLst>
      <p:ext uri="{BB962C8B-B14F-4D97-AF65-F5344CB8AC3E}">
        <p14:creationId xmlns:p14="http://schemas.microsoft.com/office/powerpoint/2010/main" val="35902956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a:lstStyle/>
          <a:p>
            <a:r>
              <a:rPr lang="en-US" sz="1600" dirty="0"/>
              <a:t>A conventional network device is a closed system that provides fixed functions and services and is not dynamic or flexible. With the rapid development and popularization of networks, diversified and differentiated requirements emerge one after another. Conventional network devices cannot meet these requirements. Some customers require devices with specific openness so that they can develop their own functions and deploy proprietary management policies to implement automatic management and maintenance, lowering management costs.</a:t>
            </a:r>
            <a:endParaRPr lang="en-US" altLang="zh-CN" sz="1600" dirty="0"/>
          </a:p>
          <a:p>
            <a:r>
              <a:rPr lang="en-US" sz="1600" dirty="0"/>
              <a:t>Huawei has launched the open programmability system (OPS) to provide openness and programmability capabilities for network devices and enable users to perform secondary development, fully unleashing the potential of devices.</a:t>
            </a:r>
            <a:endParaRPr lang="en-US" altLang="zh-CN" sz="1600" dirty="0"/>
          </a:p>
          <a:p>
            <a:r>
              <a:rPr lang="en-US" sz="1600" dirty="0"/>
              <a:t>This course introduces the OPS, describes its principles and application scenarios, and provides a case.</a:t>
            </a:r>
            <a:endParaRPr lang="en-US" altLang="zh-CN" sz="1600" dirty="0"/>
          </a:p>
        </p:txBody>
      </p:sp>
    </p:spTree>
    <p:extLst>
      <p:ext uri="{BB962C8B-B14F-4D97-AF65-F5344CB8AC3E}">
        <p14:creationId xmlns:p14="http://schemas.microsoft.com/office/powerpoint/2010/main" val="6806003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Compiling a Python Script (7)</a:t>
            </a:r>
            <a:endParaRPr lang="en-US" altLang="zh-CN" dirty="0"/>
          </a:p>
        </p:txBody>
      </p:sp>
      <p:sp>
        <p:nvSpPr>
          <p:cNvPr id="7" name="文本占位符 3">
            <a:extLst>
              <a:ext uri="{FF2B5EF4-FFF2-40B4-BE49-F238E27FC236}">
                <a16:creationId xmlns:a16="http://schemas.microsoft.com/office/drawing/2014/main" xmlns="" id="{CA0EE224-3D73-4EE2-BA18-107CD32B12DC}"/>
              </a:ext>
            </a:extLst>
          </p:cNvPr>
          <p:cNvSpPr txBox="1">
            <a:spLocks/>
          </p:cNvSpPr>
          <p:nvPr/>
        </p:nvSpPr>
        <p:spPr bwMode="gray">
          <a:xfrm>
            <a:off x="446087" y="1233488"/>
            <a:ext cx="6105600" cy="3461175"/>
          </a:xfrm>
          <a:prstGeom prst="rect">
            <a:avLst/>
          </a:prstGeom>
          <a:noFill/>
          <a:ln w="9525">
            <a:solidFill>
              <a:srgbClr val="56C4D2"/>
            </a:solidFill>
            <a:miter lim="800000"/>
            <a:headEnd/>
            <a:tailEnd/>
          </a:ln>
        </p:spPr>
        <p:txBody>
          <a:bodyPr vert="horz" wrap="square" lIns="80141" tIns="40071" rIns="80141" bIns="40071" numCol="1" anchor="t" anchorCtr="0" compatLnSpc="1">
            <a:prstTxWarp prst="textNoShape">
              <a:avLst/>
            </a:prstTxWarp>
          </a:bodyPr>
          <a:lstStyle>
            <a:defPPr>
              <a:defRPr lang="en-US"/>
            </a:defPPr>
            <a:lvl1pPr indent="0" algn="just" defTabSz="801688" fontAlgn="base">
              <a:lnSpc>
                <a:spcPct val="100000"/>
              </a:lnSpc>
              <a:spcBef>
                <a:spcPct val="30000"/>
              </a:spcBef>
              <a:spcAft>
                <a:spcPct val="0"/>
              </a:spcAft>
              <a:buClr>
                <a:schemeClr val="bg1">
                  <a:lumMod val="50000"/>
                </a:schemeClr>
              </a:buClr>
              <a:buSzPct val="60000"/>
              <a:buFont typeface="Wingdings" pitchFamily="2" charset="2"/>
              <a:buNone/>
              <a:defRPr sz="1200" b="1" kern="0">
                <a:latin typeface="Huawei Sans" panose="020C0503030203020204" pitchFamily="34" charset="0"/>
                <a:ea typeface="方正兰亭黑简体" panose="02000000000000000000" pitchFamily="2" charset="-122"/>
                <a:cs typeface="Arial" panose="020B0604020202020204" pitchFamily="34" charset="0"/>
              </a:defRPr>
            </a:lvl1pPr>
            <a:lvl2pPr marL="654050" indent="-252413" defTabSz="801688" fontAlgn="base">
              <a:lnSpc>
                <a:spcPct val="140000"/>
              </a:lnSpc>
              <a:spcBef>
                <a:spcPct val="30000"/>
              </a:spcBef>
              <a:spcAft>
                <a:spcPct val="0"/>
              </a:spcAft>
              <a:buClr>
                <a:schemeClr val="tx1"/>
              </a:buClr>
              <a:buSzPct val="50000"/>
              <a:buFont typeface="Wingdings" pitchFamily="2" charset="2"/>
              <a:buChar char="p"/>
              <a:defRPr sz="2000"/>
            </a:lvl2pPr>
            <a:lvl3pPr marL="1003300" indent="-201613" defTabSz="801688" fontAlgn="base">
              <a:lnSpc>
                <a:spcPct val="140000"/>
              </a:lnSpc>
              <a:spcBef>
                <a:spcPct val="30000"/>
              </a:spcBef>
              <a:spcAft>
                <a:spcPct val="0"/>
              </a:spcAft>
              <a:buSzPct val="50000"/>
              <a:buFont typeface="Wingdings" pitchFamily="2" charset="2"/>
              <a:buChar char="n"/>
              <a:defRPr>
                <a:latin typeface="FrutigerNext LT Light" pitchFamily="34" charset="0"/>
              </a:defRPr>
            </a:lvl3pPr>
            <a:lvl4pPr marL="1400175" indent="-198438" defTabSz="801688" fontAlgn="base">
              <a:lnSpc>
                <a:spcPct val="140000"/>
              </a:lnSpc>
              <a:spcBef>
                <a:spcPct val="30000"/>
              </a:spcBef>
              <a:spcAft>
                <a:spcPct val="0"/>
              </a:spcAft>
              <a:buChar char="–"/>
              <a:defRPr sz="1600">
                <a:latin typeface="+mj-lt"/>
              </a:defRPr>
            </a:lvl4pPr>
            <a:lvl5pPr marL="1801813" indent="-201613" defTabSz="801688" fontAlgn="base">
              <a:lnSpc>
                <a:spcPct val="140000"/>
              </a:lnSpc>
              <a:spcBef>
                <a:spcPct val="30000"/>
              </a:spcBef>
              <a:spcAft>
                <a:spcPct val="0"/>
              </a:spcAft>
              <a:buFont typeface="FrutigerNext LT Medium" pitchFamily="34" charset="0"/>
              <a:buChar char="~"/>
              <a:defRPr sz="1600">
                <a:latin typeface="+mj-lt"/>
              </a:defRPr>
            </a:lvl5pPr>
            <a:lvl6pPr marL="2259013" indent="-201613" defTabSz="801688" fontAlgn="base">
              <a:lnSpc>
                <a:spcPct val="140000"/>
              </a:lnSpc>
              <a:spcBef>
                <a:spcPct val="30000"/>
              </a:spcBef>
              <a:spcAft>
                <a:spcPct val="0"/>
              </a:spcAft>
              <a:buFont typeface="FrutigerNext LT Medium" pitchFamily="34" charset="0"/>
              <a:buChar char="~"/>
              <a:defRPr sz="1600">
                <a:latin typeface="+mj-lt"/>
              </a:defRPr>
            </a:lvl6pPr>
            <a:lvl7pPr marL="2716213" indent="-201613" defTabSz="801688" fontAlgn="base">
              <a:lnSpc>
                <a:spcPct val="140000"/>
              </a:lnSpc>
              <a:spcBef>
                <a:spcPct val="30000"/>
              </a:spcBef>
              <a:spcAft>
                <a:spcPct val="0"/>
              </a:spcAft>
              <a:buFont typeface="FrutigerNext LT Medium" pitchFamily="34" charset="0"/>
              <a:buChar char="~"/>
              <a:defRPr sz="1600">
                <a:latin typeface="+mj-lt"/>
              </a:defRPr>
            </a:lvl7pPr>
            <a:lvl8pPr marL="3173413" indent="-201613" defTabSz="801688" fontAlgn="base">
              <a:lnSpc>
                <a:spcPct val="140000"/>
              </a:lnSpc>
              <a:spcBef>
                <a:spcPct val="30000"/>
              </a:spcBef>
              <a:spcAft>
                <a:spcPct val="0"/>
              </a:spcAft>
              <a:buFont typeface="FrutigerNext LT Medium" pitchFamily="34" charset="0"/>
              <a:buChar char="~"/>
              <a:defRPr sz="1600">
                <a:latin typeface="+mj-lt"/>
              </a:defRPr>
            </a:lvl8pPr>
            <a:lvl9pPr marL="3630613" indent="-201613" defTabSz="801688" fontAlgn="base">
              <a:lnSpc>
                <a:spcPct val="140000"/>
              </a:lnSpc>
              <a:spcBef>
                <a:spcPct val="30000"/>
              </a:spcBef>
              <a:spcAft>
                <a:spcPct val="0"/>
              </a:spcAft>
              <a:buFont typeface="FrutigerNext LT Medium" pitchFamily="34" charset="0"/>
              <a:buChar char="~"/>
              <a:defRPr sz="1600">
                <a:latin typeface="+mj-lt"/>
              </a:defRPr>
            </a:lvl9pPr>
          </a:lstStyle>
          <a:p>
            <a:r>
              <a:rPr lang="en-US" dirty="0">
                <a:solidFill>
                  <a:srgbClr val="C00000"/>
                </a:solidFill>
              </a:rPr>
              <a:t>        </a:t>
            </a:r>
            <a:r>
              <a:rPr lang="en-US" dirty="0" err="1"/>
              <a:t>rsp_data</a:t>
            </a:r>
            <a:r>
              <a:rPr lang="en-US" dirty="0"/>
              <a:t> = </a:t>
            </a:r>
            <a:r>
              <a:rPr lang="en-US" dirty="0" err="1"/>
              <a:t>get_startup_info</a:t>
            </a:r>
            <a:r>
              <a:rPr lang="en-US" dirty="0"/>
              <a:t>(</a:t>
            </a:r>
            <a:r>
              <a:rPr lang="en-US" dirty="0" err="1"/>
              <a:t>ops_conn</a:t>
            </a:r>
            <a:r>
              <a:rPr lang="en-US" dirty="0"/>
              <a:t>)</a:t>
            </a:r>
          </a:p>
          <a:p>
            <a:r>
              <a:rPr lang="en-US" b="0" dirty="0"/>
              <a:t>        # Disable an HTTP connection.</a:t>
            </a:r>
          </a:p>
          <a:p>
            <a:r>
              <a:rPr lang="en-US" b="0" dirty="0"/>
              <a:t>        </a:t>
            </a:r>
            <a:r>
              <a:rPr lang="en-US" b="0" dirty="0" err="1"/>
              <a:t>ops_conn.close</a:t>
            </a:r>
            <a:r>
              <a:rPr lang="en-US" b="0" dirty="0"/>
              <a:t>()</a:t>
            </a:r>
          </a:p>
          <a:p>
            <a:r>
              <a:rPr lang="en-US" b="0" dirty="0"/>
              <a:t>        return</a:t>
            </a:r>
          </a:p>
          <a:p>
            <a:endParaRPr lang="en-US" altLang="zh-CN" b="0" dirty="0"/>
          </a:p>
          <a:p>
            <a:r>
              <a:rPr lang="en-US" b="0" dirty="0"/>
              <a:t>    except:</a:t>
            </a:r>
          </a:p>
          <a:p>
            <a:r>
              <a:rPr lang="en-US" b="0" dirty="0"/>
              <a:t>        </a:t>
            </a:r>
            <a:r>
              <a:rPr lang="en-US" b="0" dirty="0" err="1"/>
              <a:t>errinfo</a:t>
            </a:r>
            <a:r>
              <a:rPr lang="en-US" b="0" dirty="0"/>
              <a:t> = </a:t>
            </a:r>
            <a:r>
              <a:rPr lang="en-US" b="0" dirty="0" err="1"/>
              <a:t>traceback.format_exc</a:t>
            </a:r>
            <a:r>
              <a:rPr lang="en-US" b="0" dirty="0"/>
              <a:t>()</a:t>
            </a:r>
          </a:p>
          <a:p>
            <a:r>
              <a:rPr lang="en-US" b="0" dirty="0"/>
              <a:t>        print(</a:t>
            </a:r>
            <a:r>
              <a:rPr lang="en-US" b="0" dirty="0" err="1"/>
              <a:t>errinfo</a:t>
            </a:r>
            <a:r>
              <a:rPr lang="en-US" b="0" dirty="0"/>
              <a:t>)</a:t>
            </a:r>
          </a:p>
          <a:p>
            <a:r>
              <a:rPr lang="en-US" b="0" dirty="0"/>
              <a:t>        return</a:t>
            </a:r>
          </a:p>
          <a:p>
            <a:endParaRPr lang="en-US" altLang="zh-CN" b="0" dirty="0"/>
          </a:p>
          <a:p>
            <a:r>
              <a:rPr lang="en-US" b="0" dirty="0"/>
              <a:t>if __name__ == "__main__":</a:t>
            </a:r>
          </a:p>
          <a:p>
            <a:r>
              <a:rPr lang="en-US" b="0" dirty="0"/>
              <a:t>    main()</a:t>
            </a:r>
          </a:p>
        </p:txBody>
      </p:sp>
      <p:sp>
        <p:nvSpPr>
          <p:cNvPr id="4" name="文本框 3"/>
          <p:cNvSpPr txBox="1"/>
          <p:nvPr/>
        </p:nvSpPr>
        <p:spPr bwMode="gray">
          <a:xfrm>
            <a:off x="6828476" y="1066661"/>
            <a:ext cx="4824252" cy="3693319"/>
          </a:xfrm>
          <a:prstGeom prst="rect">
            <a:avLst/>
          </a:prstGeom>
          <a:noFill/>
        </p:spPr>
        <p:txBody>
          <a:bodyPr wrap="square" rtlCol="0">
            <a:spAutoFit/>
          </a:bodyPr>
          <a:lstStyle/>
          <a:p>
            <a:pPr marL="285750" indent="-285750" fontAlgn="ctr">
              <a:lnSpc>
                <a:spcPct val="140000"/>
              </a:lnSpc>
              <a:spcBef>
                <a:spcPts val="600"/>
              </a:spcBef>
              <a:buSzPct val="70000"/>
              <a:buFont typeface="Wingdings" panose="05000000000000000000" pitchFamily="2" charset="2"/>
              <a:buChar char="l"/>
            </a:pPr>
            <a:r>
              <a:rPr lang="en-US" sz="1600" dirty="0">
                <a:latin typeface="Huawei Sans" panose="020C0503030203020204" pitchFamily="34" charset="0"/>
              </a:rPr>
              <a:t>You can invoke the method compiled based on the RESTful API in the </a:t>
            </a:r>
            <a:r>
              <a:rPr lang="en-US" altLang="zh-CN" sz="1600" dirty="0">
                <a:latin typeface="Huawei Sans" panose="020C0503030203020204" pitchFamily="34" charset="0"/>
              </a:rPr>
              <a:t>main() method</a:t>
            </a:r>
            <a:r>
              <a:rPr lang="en-US" sz="1600" dirty="0">
                <a:latin typeface="Huawei Sans" panose="020C0503030203020204" pitchFamily="34" charset="0"/>
              </a:rPr>
              <a:t>, for example, the </a:t>
            </a:r>
            <a:r>
              <a:rPr lang="en-US" sz="1600" dirty="0" err="1">
                <a:latin typeface="Huawei Sans" panose="020C0503030203020204" pitchFamily="34" charset="0"/>
              </a:rPr>
              <a:t>get_startup_info</a:t>
            </a:r>
            <a:r>
              <a:rPr lang="en-US" sz="1600" dirty="0">
                <a:latin typeface="Huawei Sans" panose="020C0503030203020204" pitchFamily="34" charset="0"/>
              </a:rPr>
              <a:t> method in this document, to complete the desired function.</a:t>
            </a:r>
            <a:endParaRPr lang="en-US" altLang="zh-CN" sz="1600" dirty="0">
              <a:latin typeface="Huawei Sans" panose="020C0503030203020204" pitchFamily="34" charset="0"/>
            </a:endParaRPr>
          </a:p>
          <a:p>
            <a:pPr marL="285750" indent="-285750" fontAlgn="ctr">
              <a:lnSpc>
                <a:spcPct val="140000"/>
              </a:lnSpc>
              <a:spcBef>
                <a:spcPts val="600"/>
              </a:spcBef>
              <a:buSzPct val="70000"/>
              <a:buFont typeface="Wingdings" panose="05000000000000000000" pitchFamily="2" charset="2"/>
              <a:buChar char="l"/>
            </a:pPr>
            <a:r>
              <a:rPr lang="en-US" sz="1600" dirty="0">
                <a:latin typeface="Huawei Sans" panose="020C0503030203020204" pitchFamily="34" charset="0"/>
              </a:rPr>
              <a:t>The main() method can flexibly implement various management functions of a network device by using </a:t>
            </a:r>
            <a:r>
              <a:rPr lang="en-US" altLang="zh-CN" sz="1600" dirty="0">
                <a:latin typeface="Huawei Sans" panose="020C0503030203020204" pitchFamily="34" charset="0"/>
              </a:rPr>
              <a:t>various RESTful APIs and </a:t>
            </a:r>
            <a:r>
              <a:rPr lang="en-US" sz="1600" dirty="0">
                <a:latin typeface="Huawei Sans" panose="020C0503030203020204" pitchFamily="34" charset="0"/>
              </a:rPr>
              <a:t>structures of Python such as loops and if-else.</a:t>
            </a:r>
            <a:endParaRPr lang="en-US" altLang="zh-CN" sz="1600" dirty="0">
              <a:latin typeface="Huawei Sans" panose="020C0503030203020204" pitchFamily="34" charset="0"/>
            </a:endParaRPr>
          </a:p>
          <a:p>
            <a:pPr marL="285750" indent="-285750" fontAlgn="ctr">
              <a:lnSpc>
                <a:spcPct val="140000"/>
              </a:lnSpc>
              <a:spcBef>
                <a:spcPts val="600"/>
              </a:spcBef>
              <a:buSzPct val="70000"/>
              <a:buFont typeface="Wingdings" panose="05000000000000000000" pitchFamily="2" charset="2"/>
              <a:buChar char="l"/>
            </a:pPr>
            <a:r>
              <a:rPr lang="en-US" sz="1600" dirty="0">
                <a:latin typeface="Huawei Sans" panose="020C0503030203020204" pitchFamily="34" charset="0"/>
              </a:rPr>
              <a:t>The last line of the script indicates that the main() method is executed. </a:t>
            </a:r>
          </a:p>
        </p:txBody>
      </p:sp>
    </p:spTree>
    <p:extLst>
      <p:ext uri="{BB962C8B-B14F-4D97-AF65-F5344CB8AC3E}">
        <p14:creationId xmlns:p14="http://schemas.microsoft.com/office/powerpoint/2010/main" val="34615158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Case: Obtaining CPU Information of a Device</a:t>
            </a:r>
            <a:endParaRPr lang="en-US" dirty="0"/>
          </a:p>
        </p:txBody>
      </p:sp>
      <p:sp>
        <p:nvSpPr>
          <p:cNvPr id="3" name="文本占位符 2"/>
          <p:cNvSpPr>
            <a:spLocks noGrp="1"/>
          </p:cNvSpPr>
          <p:nvPr>
            <p:ph type="body" sz="quarter" idx="10"/>
          </p:nvPr>
        </p:nvSpPr>
        <p:spPr bwMode="gray">
          <a:xfrm>
            <a:off x="455612" y="1052514"/>
            <a:ext cx="11293476" cy="1598764"/>
          </a:xfrm>
        </p:spPr>
        <p:txBody>
          <a:bodyPr/>
          <a:lstStyle/>
          <a:p>
            <a:r>
              <a:rPr lang="en-US" sz="2000" dirty="0"/>
              <a:t>Description: </a:t>
            </a:r>
            <a:r>
              <a:rPr lang="en-US" altLang="zh-CN" sz="2000" dirty="0"/>
              <a:t>A network administrator compiles a Python script and uploads the script to a network device to obtain CPU information by using the OPS function of the device. </a:t>
            </a:r>
            <a:r>
              <a:rPr lang="en-US" sz="2000" dirty="0"/>
              <a:t>The networking is as follows.</a:t>
            </a:r>
          </a:p>
        </p:txBody>
      </p:sp>
      <p:grpSp>
        <p:nvGrpSpPr>
          <p:cNvPr id="7" name="组合 6">
            <a:extLst>
              <a:ext uri="{FF2B5EF4-FFF2-40B4-BE49-F238E27FC236}">
                <a16:creationId xmlns:a16="http://schemas.microsoft.com/office/drawing/2014/main" xmlns="" id="{57FB3B28-9222-4DC9-950F-F5CE42BB3D13}"/>
              </a:ext>
            </a:extLst>
          </p:cNvPr>
          <p:cNvGrpSpPr/>
          <p:nvPr/>
        </p:nvGrpSpPr>
        <p:grpSpPr bwMode="gray">
          <a:xfrm>
            <a:off x="1829823" y="3090568"/>
            <a:ext cx="7775135" cy="1870730"/>
            <a:chOff x="1829823" y="3090568"/>
            <a:chExt cx="7775135" cy="1870730"/>
          </a:xfrm>
        </p:grpSpPr>
        <p:grpSp>
          <p:nvGrpSpPr>
            <p:cNvPr id="17" name="组合 16"/>
            <p:cNvGrpSpPr/>
            <p:nvPr/>
          </p:nvGrpSpPr>
          <p:grpSpPr bwMode="gray">
            <a:xfrm>
              <a:off x="1829823" y="3090568"/>
              <a:ext cx="7775135" cy="1870730"/>
              <a:chOff x="2339104" y="3483317"/>
              <a:chExt cx="7775135" cy="1870730"/>
            </a:xfrm>
          </p:grpSpPr>
          <p:grpSp>
            <p:nvGrpSpPr>
              <p:cNvPr id="11" name="组合 10"/>
              <p:cNvGrpSpPr/>
              <p:nvPr/>
            </p:nvGrpSpPr>
            <p:grpSpPr bwMode="gray">
              <a:xfrm>
                <a:off x="2617916" y="3716338"/>
                <a:ext cx="7357429" cy="910710"/>
                <a:chOff x="2097055" y="3224847"/>
                <a:chExt cx="7357429" cy="910710"/>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356923" y="3235557"/>
                  <a:ext cx="1097561" cy="900000"/>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097055" y="3224847"/>
                  <a:ext cx="1097561" cy="900000"/>
                </a:xfrm>
                <a:prstGeom prst="rect">
                  <a:avLst/>
                </a:prstGeom>
              </p:spPr>
            </p:pic>
            <p:cxnSp>
              <p:nvCxnSpPr>
                <p:cNvPr id="10" name="直接连接符 9"/>
                <p:cNvCxnSpPr>
                  <a:endCxn id="6" idx="1"/>
                </p:cNvCxnSpPr>
                <p:nvPr/>
              </p:nvCxnSpPr>
              <p:spPr bwMode="gray">
                <a:xfrm>
                  <a:off x="3032567" y="3685557"/>
                  <a:ext cx="5324356" cy="0"/>
                </a:xfrm>
                <a:prstGeom prst="line">
                  <a:avLst/>
                </a:prstGeom>
                <a:ln w="19050">
                  <a:solidFill>
                    <a:srgbClr val="1163AB"/>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bwMode="gray">
              <a:xfrm>
                <a:off x="2339104" y="4707716"/>
                <a:ext cx="1655184" cy="646331"/>
              </a:xfrm>
              <a:prstGeom prst="rect">
                <a:avLst/>
              </a:prstGeom>
              <a:noFill/>
            </p:spPr>
            <p:txBody>
              <a:bodyPr wrap="square" rtlCol="0">
                <a:spAutoFit/>
              </a:bodyPr>
              <a:lstStyle/>
              <a:p>
                <a:pPr algn="ctr" fontAlgn="ctr"/>
                <a:r>
                  <a:rPr lang="en-US" dirty="0">
                    <a:latin typeface="Huawei Sans" panose="020C0503030203020204" pitchFamily="34" charset="0"/>
                  </a:rPr>
                  <a:t>Network administrator</a:t>
                </a:r>
              </a:p>
            </p:txBody>
          </p:sp>
          <p:sp>
            <p:nvSpPr>
              <p:cNvPr id="13" name="文本框 12"/>
              <p:cNvSpPr txBox="1"/>
              <p:nvPr/>
            </p:nvSpPr>
            <p:spPr bwMode="gray">
              <a:xfrm>
                <a:off x="8738889" y="4707715"/>
                <a:ext cx="1375350" cy="646331"/>
              </a:xfrm>
              <a:prstGeom prst="rect">
                <a:avLst/>
              </a:prstGeom>
              <a:noFill/>
            </p:spPr>
            <p:txBody>
              <a:bodyPr wrap="square" rtlCol="0">
                <a:spAutoFit/>
              </a:bodyPr>
              <a:lstStyle/>
              <a:p>
                <a:pPr algn="ctr" fontAlgn="ctr"/>
                <a:r>
                  <a:rPr lang="en-US" dirty="0">
                    <a:latin typeface="Huawei Sans" panose="020C0503030203020204" pitchFamily="34" charset="0"/>
                  </a:rPr>
                  <a:t>Network device</a:t>
                </a:r>
              </a:p>
            </p:txBody>
          </p:sp>
          <p:sp>
            <p:nvSpPr>
              <p:cNvPr id="14" name="文本框 13"/>
              <p:cNvSpPr txBox="1"/>
              <p:nvPr/>
            </p:nvSpPr>
            <p:spPr bwMode="gray">
              <a:xfrm>
                <a:off x="7083705" y="3483317"/>
                <a:ext cx="1794079" cy="732508"/>
              </a:xfrm>
              <a:prstGeom prst="rect">
                <a:avLst/>
              </a:prstGeom>
              <a:noFill/>
            </p:spPr>
            <p:txBody>
              <a:bodyPr wrap="square" rtlCol="0">
                <a:spAutoFit/>
              </a:bodyPr>
              <a:lstStyle/>
              <a:p>
                <a:pPr algn="r" fontAlgn="ctr">
                  <a:lnSpc>
                    <a:spcPct val="130000"/>
                  </a:lnSpc>
                </a:pPr>
                <a:r>
                  <a:rPr lang="en-US" sz="1600" dirty="0">
                    <a:latin typeface="Huawei Sans" panose="020C0503030203020204" pitchFamily="34" charset="0"/>
                  </a:rPr>
                  <a:t>GE1/0/0</a:t>
                </a:r>
              </a:p>
              <a:p>
                <a:pPr algn="r" fontAlgn="ctr">
                  <a:lnSpc>
                    <a:spcPct val="130000"/>
                  </a:lnSpc>
                </a:pPr>
                <a:r>
                  <a:rPr lang="en-US" sz="1600" dirty="0">
                    <a:latin typeface="Huawei Sans" panose="020C0503030203020204" pitchFamily="34" charset="0"/>
                  </a:rPr>
                  <a:t>192.168.56.100</a:t>
                </a:r>
                <a:endParaRPr lang="en-US" altLang="zh-CN" sz="1600" dirty="0">
                  <a:latin typeface="Huawei Sans" panose="020C0503030203020204" pitchFamily="34" charset="0"/>
                </a:endParaRPr>
              </a:p>
            </p:txBody>
          </p:sp>
          <p:sp>
            <p:nvSpPr>
              <p:cNvPr id="15" name="文本框 14"/>
              <p:cNvSpPr txBox="1"/>
              <p:nvPr/>
            </p:nvSpPr>
            <p:spPr bwMode="gray">
              <a:xfrm>
                <a:off x="3744407" y="4200215"/>
                <a:ext cx="1429478" cy="412421"/>
              </a:xfrm>
              <a:prstGeom prst="rect">
                <a:avLst/>
              </a:prstGeom>
              <a:noFill/>
            </p:spPr>
            <p:txBody>
              <a:bodyPr wrap="square" rtlCol="0">
                <a:spAutoFit/>
              </a:bodyPr>
              <a:lstStyle/>
              <a:p>
                <a:pPr fontAlgn="ctr">
                  <a:lnSpc>
                    <a:spcPct val="130000"/>
                  </a:lnSpc>
                </a:pPr>
                <a:r>
                  <a:rPr lang="en-US" sz="1600" dirty="0">
                    <a:latin typeface="Huawei Sans" panose="020C0503030203020204" pitchFamily="34" charset="0"/>
                  </a:rPr>
                  <a:t>192.168.56.1</a:t>
                </a:r>
                <a:endParaRPr lang="en-US" altLang="zh-CN" sz="1600" dirty="0">
                  <a:latin typeface="Huawei Sans" panose="020C0503030203020204" pitchFamily="34" charset="0"/>
                </a:endParaRPr>
              </a:p>
            </p:txBody>
          </p:sp>
        </p:grpSp>
        <p:sp>
          <p:nvSpPr>
            <p:cNvPr id="19" name="文本框 18">
              <a:extLst>
                <a:ext uri="{FF2B5EF4-FFF2-40B4-BE49-F238E27FC236}">
                  <a16:creationId xmlns:a16="http://schemas.microsoft.com/office/drawing/2014/main" xmlns="" id="{65D9B8BC-6BD4-4442-B34E-E3A880B761A9}"/>
                </a:ext>
              </a:extLst>
            </p:cNvPr>
            <p:cNvSpPr txBox="1"/>
            <p:nvPr/>
          </p:nvSpPr>
          <p:spPr bwMode="gray">
            <a:xfrm>
              <a:off x="3339528" y="3337794"/>
              <a:ext cx="1428597" cy="338554"/>
            </a:xfrm>
            <a:prstGeom prst="rect">
              <a:avLst/>
            </a:prstGeom>
            <a:solidFill>
              <a:srgbClr val="56C4D2"/>
            </a:solidFill>
          </p:spPr>
          <p:txBody>
            <a:bodyPr wrap="none" rtlCol="0">
              <a:spAutoFit/>
            </a:bodyPr>
            <a:lstStyle/>
            <a:p>
              <a:pPr algn="ctr"/>
              <a:r>
                <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Python Script</a:t>
              </a:r>
              <a:endParaRPr lang="zh-CN" alt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4784092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Compiling a Python Script (1)</a:t>
            </a:r>
            <a:endParaRPr lang="en-US" altLang="zh-CN" dirty="0"/>
          </a:p>
        </p:txBody>
      </p:sp>
      <p:sp>
        <p:nvSpPr>
          <p:cNvPr id="3" name="文本占位符 2"/>
          <p:cNvSpPr>
            <a:spLocks noGrp="1"/>
          </p:cNvSpPr>
          <p:nvPr>
            <p:ph type="body" sz="quarter" idx="10"/>
          </p:nvPr>
        </p:nvSpPr>
        <p:spPr bwMode="gray">
          <a:xfrm>
            <a:off x="455612" y="1052513"/>
            <a:ext cx="11293476" cy="793759"/>
          </a:xfrm>
        </p:spPr>
        <p:txBody>
          <a:bodyPr/>
          <a:lstStyle/>
          <a:p>
            <a:r>
              <a:rPr lang="en-US" sz="2000" dirty="0"/>
              <a:t>Based on the function of obtaining device CPU information to be implemented, obtain the URI, request message, and response message by referring to the RESTful API Reference. The result is as follows.</a:t>
            </a:r>
            <a:endParaRPr lang="en-US" altLang="zh-CN" sz="2000" dirty="0"/>
          </a:p>
        </p:txBody>
      </p:sp>
      <p:sp>
        <p:nvSpPr>
          <p:cNvPr id="19" name="文本框 18"/>
          <p:cNvSpPr txBox="1"/>
          <p:nvPr/>
        </p:nvSpPr>
        <p:spPr bwMode="gray">
          <a:xfrm>
            <a:off x="752284" y="2354317"/>
            <a:ext cx="2574897" cy="338554"/>
          </a:xfrm>
          <a:prstGeom prst="rect">
            <a:avLst/>
          </a:prstGeom>
          <a:noFill/>
        </p:spPr>
        <p:txBody>
          <a:bodyPr wrap="square" rtlCol="0">
            <a:spAutoFit/>
          </a:bodyPr>
          <a:lstStyle/>
          <a:p>
            <a:pPr fontAlgn="ctr"/>
            <a:r>
              <a:rPr lang="en-US" sz="1600" dirty="0">
                <a:latin typeface="Huawei Sans" panose="020C0503030203020204" pitchFamily="34" charset="0"/>
              </a:rPr>
              <a:t>URI information:</a:t>
            </a:r>
          </a:p>
        </p:txBody>
      </p:sp>
      <p:sp>
        <p:nvSpPr>
          <p:cNvPr id="20" name="文本框 19"/>
          <p:cNvSpPr txBox="1"/>
          <p:nvPr/>
        </p:nvSpPr>
        <p:spPr bwMode="gray">
          <a:xfrm>
            <a:off x="773799" y="3684914"/>
            <a:ext cx="2248582" cy="338554"/>
          </a:xfrm>
          <a:prstGeom prst="rect">
            <a:avLst/>
          </a:prstGeom>
          <a:noFill/>
        </p:spPr>
        <p:txBody>
          <a:bodyPr wrap="square" rtlCol="0">
            <a:spAutoFit/>
          </a:bodyPr>
          <a:lstStyle/>
          <a:p>
            <a:pPr fontAlgn="ctr"/>
            <a:r>
              <a:rPr lang="en-US" sz="1600" dirty="0">
                <a:latin typeface="Huawei Sans" panose="020C0503030203020204" pitchFamily="34" charset="0"/>
              </a:rPr>
              <a:t>Request message:</a:t>
            </a:r>
          </a:p>
        </p:txBody>
      </p:sp>
      <p:sp>
        <p:nvSpPr>
          <p:cNvPr id="21" name="文本框 20"/>
          <p:cNvSpPr txBox="1"/>
          <p:nvPr/>
        </p:nvSpPr>
        <p:spPr bwMode="gray">
          <a:xfrm>
            <a:off x="6116679" y="3684914"/>
            <a:ext cx="2276488" cy="338554"/>
          </a:xfrm>
          <a:prstGeom prst="rect">
            <a:avLst/>
          </a:prstGeom>
          <a:noFill/>
        </p:spPr>
        <p:txBody>
          <a:bodyPr wrap="square" rtlCol="0">
            <a:spAutoFit/>
          </a:bodyPr>
          <a:lstStyle/>
          <a:p>
            <a:pPr fontAlgn="ctr"/>
            <a:r>
              <a:rPr lang="en-US" sz="1600" dirty="0">
                <a:latin typeface="Huawei Sans" panose="020C0503030203020204" pitchFamily="34" charset="0"/>
              </a:rPr>
              <a:t>Response message:</a:t>
            </a:r>
          </a:p>
        </p:txBody>
      </p:sp>
      <p:graphicFrame>
        <p:nvGraphicFramePr>
          <p:cNvPr id="10" name="表格 9"/>
          <p:cNvGraphicFramePr>
            <a:graphicFrameLocks noGrp="1"/>
          </p:cNvGraphicFramePr>
          <p:nvPr>
            <p:extLst>
              <p:ext uri="{D42A27DB-BD31-4B8C-83A1-F6EECF244321}">
                <p14:modId xmlns:p14="http://schemas.microsoft.com/office/powerpoint/2010/main" val="3197440776"/>
              </p:ext>
            </p:extLst>
          </p:nvPr>
        </p:nvGraphicFramePr>
        <p:xfrm>
          <a:off x="839048" y="2815134"/>
          <a:ext cx="10919003" cy="727157"/>
        </p:xfrm>
        <a:graphic>
          <a:graphicData uri="http://schemas.openxmlformats.org/drawingml/2006/table">
            <a:tbl>
              <a:tblPr/>
              <a:tblGrid>
                <a:gridCol w="2738008">
                  <a:extLst>
                    <a:ext uri="{9D8B030D-6E8A-4147-A177-3AD203B41FA5}">
                      <a16:colId xmlns:a16="http://schemas.microsoft.com/office/drawing/2014/main" xmlns="" val="20000"/>
                    </a:ext>
                  </a:extLst>
                </a:gridCol>
                <a:gridCol w="3841305">
                  <a:extLst>
                    <a:ext uri="{9D8B030D-6E8A-4147-A177-3AD203B41FA5}">
                      <a16:colId xmlns:a16="http://schemas.microsoft.com/office/drawing/2014/main" xmlns="" val="20001"/>
                    </a:ext>
                  </a:extLst>
                </a:gridCol>
                <a:gridCol w="4339690">
                  <a:extLst>
                    <a:ext uri="{9D8B030D-6E8A-4147-A177-3AD203B41FA5}">
                      <a16:colId xmlns:a16="http://schemas.microsoft.com/office/drawing/2014/main" xmlns="" val="20002"/>
                    </a:ext>
                  </a:extLst>
                </a:gridCol>
              </a:tblGrid>
              <a:tr h="382011">
                <a:tc>
                  <a:txBody>
                    <a:bodyPr/>
                    <a:lstStyle/>
                    <a:p>
                      <a:pPr algn="ctr">
                        <a:lnSpc>
                          <a:spcPct val="100000"/>
                        </a:lnSpc>
                      </a:pPr>
                      <a:r>
                        <a:rPr lang="en-US" altLang="zh-CN" sz="1400" b="1" dirty="0">
                          <a:solidFill>
                            <a:sysClr val="windowText" lastClr="000000"/>
                          </a:solidFill>
                          <a:effectLst/>
                          <a:latin typeface="Huawei Sans" panose="020C0503030203020204" pitchFamily="34" charset="0"/>
                          <a:ea typeface="方正兰亭黑简体" panose="02000000000000000000" pitchFamily="2" charset="-122"/>
                          <a:sym typeface="Huawei Sans" panose="020C0503030203020204" pitchFamily="34" charset="0"/>
                        </a:rPr>
                        <a:t>Operation</a:t>
                      </a:r>
                      <a:endParaRPr lang="zh-CN" altLang="en-US" sz="1400" b="1" dirty="0">
                        <a:solidFill>
                          <a:sysClr val="windowText" lastClr="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400" b="1" dirty="0">
                          <a:solidFill>
                            <a:sysClr val="windowText" lastClr="000000"/>
                          </a:solidFill>
                          <a:effectLst/>
                          <a:latin typeface="Huawei Sans" panose="020C0503030203020204" pitchFamily="34" charset="0"/>
                          <a:ea typeface="方正兰亭黑简体" panose="02000000000000000000" pitchFamily="2" charset="-122"/>
                          <a:sym typeface="Huawei Sans" panose="020C0503030203020204" pitchFamily="34" charset="0"/>
                        </a:rPr>
                        <a:t>URI</a:t>
                      </a:r>
                      <a:r>
                        <a:rPr lang="en-US" altLang="zh-CN" sz="1400" b="1" baseline="0" dirty="0">
                          <a:solidFill>
                            <a:sysClr val="windowText" lastClr="000000"/>
                          </a:solidFill>
                          <a:effectLst/>
                          <a:latin typeface="Huawei Sans" panose="020C0503030203020204" pitchFamily="34" charset="0"/>
                          <a:ea typeface="方正兰亭黑简体" panose="02000000000000000000" pitchFamily="2" charset="-122"/>
                          <a:sym typeface="Huawei Sans" panose="020C0503030203020204" pitchFamily="34" charset="0"/>
                        </a:rPr>
                        <a:t> </a:t>
                      </a:r>
                      <a:endParaRPr lang="zh-CN" altLang="en-US" sz="1400" b="1" dirty="0">
                        <a:solidFill>
                          <a:sysClr val="windowText" lastClr="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400" b="1" dirty="0">
                          <a:solidFill>
                            <a:sysClr val="windowText" lastClr="000000"/>
                          </a:solidFill>
                          <a:effectLst/>
                          <a:latin typeface="Huawei Sans" panose="020C0503030203020204" pitchFamily="34" charset="0"/>
                          <a:ea typeface="方正兰亭黑简体" panose="02000000000000000000" pitchFamily="2" charset="-122"/>
                          <a:sym typeface="Huawei Sans" panose="020C0503030203020204" pitchFamily="34" charset="0"/>
                        </a:rPr>
                        <a:t>Description</a:t>
                      </a:r>
                      <a:endParaRPr lang="zh-CN" altLang="en-US" sz="1400" b="1" dirty="0">
                        <a:solidFill>
                          <a:sysClr val="windowText" lastClr="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45146">
                <a:tc>
                  <a:txBody>
                    <a:bodyPr/>
                    <a:lstStyle/>
                    <a:p>
                      <a:pPr algn="l">
                        <a:lnSpc>
                          <a:spcPct val="100000"/>
                        </a:lnSpc>
                      </a:pPr>
                      <a:r>
                        <a:rPr lang="en-US" sz="1400" dirty="0">
                          <a:effectLst/>
                          <a:latin typeface="Huawei Sans" panose="020C0503030203020204" pitchFamily="34" charset="0"/>
                          <a:ea typeface="方正兰亭黑简体" panose="02000000000000000000" pitchFamily="2" charset="-122"/>
                          <a:sym typeface="Huawei Sans" panose="020C0503030203020204" pitchFamily="34" charset="0"/>
                        </a:rPr>
                        <a:t>GET</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00000"/>
                        </a:lnSpc>
                      </a:pPr>
                      <a:r>
                        <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400" dirty="0" err="1">
                          <a:effectLst/>
                          <a:latin typeface="Huawei Sans" panose="020C0503030203020204" pitchFamily="34" charset="0"/>
                          <a:ea typeface="方正兰亭黑简体" panose="02000000000000000000" pitchFamily="2" charset="-122"/>
                          <a:sym typeface="Huawei Sans" panose="020C0503030203020204" pitchFamily="34" charset="0"/>
                        </a:rPr>
                        <a:t>devm</a:t>
                      </a:r>
                      <a:r>
                        <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400" dirty="0" err="1">
                          <a:effectLst/>
                          <a:latin typeface="Huawei Sans" panose="020C0503030203020204" pitchFamily="34" charset="0"/>
                          <a:ea typeface="方正兰亭黑简体" panose="02000000000000000000" pitchFamily="2" charset="-122"/>
                          <a:sym typeface="Huawei Sans" panose="020C0503030203020204" pitchFamily="34" charset="0"/>
                        </a:rPr>
                        <a:t>cpuInfos</a:t>
                      </a:r>
                      <a:r>
                        <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400" dirty="0" err="1">
                          <a:effectLst/>
                          <a:latin typeface="Huawei Sans" panose="020C0503030203020204" pitchFamily="34" charset="0"/>
                          <a:ea typeface="方正兰亭黑简体" panose="02000000000000000000" pitchFamily="2" charset="-122"/>
                          <a:sym typeface="Huawei Sans" panose="020C0503030203020204" pitchFamily="34" charset="0"/>
                        </a:rPr>
                        <a:t>cpuInfo</a:t>
                      </a:r>
                      <a:endParaRPr lang="zh-CN" alt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a:lnSpc>
                          <a:spcPct val="100000"/>
                        </a:lnSpc>
                      </a:pPr>
                      <a:r>
                        <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rPr>
                        <a:t>Query a board</a:t>
                      </a:r>
                      <a:r>
                        <a:rPr lang="en-US" altLang="zh-CN"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r>
                        <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rPr>
                        <a:t>s CPU usage</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
        <p:nvSpPr>
          <p:cNvPr id="4" name="文本框 3"/>
          <p:cNvSpPr txBox="1"/>
          <p:nvPr/>
        </p:nvSpPr>
        <p:spPr bwMode="gray">
          <a:xfrm>
            <a:off x="839049" y="4112373"/>
            <a:ext cx="4793655" cy="1980185"/>
          </a:xfrm>
          <a:prstGeom prst="rect">
            <a:avLst/>
          </a:prstGeom>
          <a:noFill/>
          <a:ln w="9525">
            <a:solidFill>
              <a:srgbClr val="56C4D2"/>
            </a:solidFill>
            <a:miter lim="800000"/>
            <a:headEnd/>
            <a:tailEnd/>
          </a:ln>
        </p:spPr>
        <p:txBody>
          <a:bodyPr vert="horz" wrap="square" lIns="80141" tIns="40071" rIns="80141" bIns="40071" numCol="1" anchor="t" anchorCtr="0" compatLnSpc="1">
            <a:prstTxWarp prst="textNoShape">
              <a:avLst/>
            </a:prstTxWarp>
          </a:bodyPr>
          <a:lstStyle>
            <a:defPPr>
              <a:defRPr lang="en-US"/>
            </a:defPPr>
            <a:lvl1pPr indent="0" algn="just" defTabSz="801688" fontAlgn="base">
              <a:lnSpc>
                <a:spcPct val="100000"/>
              </a:lnSpc>
              <a:spcBef>
                <a:spcPct val="30000"/>
              </a:spcBef>
              <a:spcAft>
                <a:spcPct val="0"/>
              </a:spcAft>
              <a:buClr>
                <a:schemeClr val="bg1">
                  <a:lumMod val="50000"/>
                </a:schemeClr>
              </a:buClr>
              <a:buSzPct val="60000"/>
              <a:buFont typeface="Wingdings" pitchFamily="2" charset="2"/>
              <a:buNone/>
              <a:defRPr sz="1200" kern="0">
                <a:latin typeface="Huawei Sans" panose="020C0503030203020204" pitchFamily="34" charset="0"/>
                <a:ea typeface="方正兰亭黑简体" panose="02000000000000000000" pitchFamily="2" charset="-122"/>
                <a:cs typeface="Arial" panose="020B0604020202020204" pitchFamily="34" charset="0"/>
              </a:defRPr>
            </a:lvl1pPr>
            <a:lvl2pPr marL="654050" indent="-252413" defTabSz="801688" fontAlgn="base">
              <a:lnSpc>
                <a:spcPct val="140000"/>
              </a:lnSpc>
              <a:spcBef>
                <a:spcPct val="30000"/>
              </a:spcBef>
              <a:spcAft>
                <a:spcPct val="0"/>
              </a:spcAft>
              <a:buClr>
                <a:schemeClr val="tx1"/>
              </a:buClr>
              <a:buSzPct val="50000"/>
              <a:buFont typeface="Wingdings" pitchFamily="2" charset="2"/>
              <a:buChar char="p"/>
              <a:defRPr sz="2000"/>
            </a:lvl2pPr>
            <a:lvl3pPr marL="1003300" indent="-201613" defTabSz="801688" fontAlgn="base">
              <a:lnSpc>
                <a:spcPct val="140000"/>
              </a:lnSpc>
              <a:spcBef>
                <a:spcPct val="30000"/>
              </a:spcBef>
              <a:spcAft>
                <a:spcPct val="0"/>
              </a:spcAft>
              <a:buSzPct val="50000"/>
              <a:buFont typeface="Wingdings" pitchFamily="2" charset="2"/>
              <a:buChar char="n"/>
              <a:defRPr>
                <a:latin typeface="FrutigerNext LT Light" pitchFamily="34" charset="0"/>
              </a:defRPr>
            </a:lvl3pPr>
            <a:lvl4pPr marL="1400175" indent="-198438" defTabSz="801688" fontAlgn="base">
              <a:lnSpc>
                <a:spcPct val="140000"/>
              </a:lnSpc>
              <a:spcBef>
                <a:spcPct val="30000"/>
              </a:spcBef>
              <a:spcAft>
                <a:spcPct val="0"/>
              </a:spcAft>
              <a:buChar char="–"/>
              <a:defRPr sz="1600">
                <a:latin typeface="+mj-lt"/>
              </a:defRPr>
            </a:lvl4pPr>
            <a:lvl5pPr marL="1801813" indent="-201613" defTabSz="801688" fontAlgn="base">
              <a:lnSpc>
                <a:spcPct val="140000"/>
              </a:lnSpc>
              <a:spcBef>
                <a:spcPct val="30000"/>
              </a:spcBef>
              <a:spcAft>
                <a:spcPct val="0"/>
              </a:spcAft>
              <a:buFont typeface="FrutigerNext LT Medium" pitchFamily="34" charset="0"/>
              <a:buChar char="~"/>
              <a:defRPr sz="1600">
                <a:latin typeface="+mj-lt"/>
              </a:defRPr>
            </a:lvl5pPr>
            <a:lvl6pPr marL="2259013" indent="-201613" defTabSz="801688" fontAlgn="base">
              <a:lnSpc>
                <a:spcPct val="140000"/>
              </a:lnSpc>
              <a:spcBef>
                <a:spcPct val="30000"/>
              </a:spcBef>
              <a:spcAft>
                <a:spcPct val="0"/>
              </a:spcAft>
              <a:buFont typeface="FrutigerNext LT Medium" pitchFamily="34" charset="0"/>
              <a:buChar char="~"/>
              <a:defRPr sz="1600">
                <a:latin typeface="+mj-lt"/>
              </a:defRPr>
            </a:lvl6pPr>
            <a:lvl7pPr marL="2716213" indent="-201613" defTabSz="801688" fontAlgn="base">
              <a:lnSpc>
                <a:spcPct val="140000"/>
              </a:lnSpc>
              <a:spcBef>
                <a:spcPct val="30000"/>
              </a:spcBef>
              <a:spcAft>
                <a:spcPct val="0"/>
              </a:spcAft>
              <a:buFont typeface="FrutigerNext LT Medium" pitchFamily="34" charset="0"/>
              <a:buChar char="~"/>
              <a:defRPr sz="1600">
                <a:latin typeface="+mj-lt"/>
              </a:defRPr>
            </a:lvl7pPr>
            <a:lvl8pPr marL="3173413" indent="-201613" defTabSz="801688" fontAlgn="base">
              <a:lnSpc>
                <a:spcPct val="140000"/>
              </a:lnSpc>
              <a:spcBef>
                <a:spcPct val="30000"/>
              </a:spcBef>
              <a:spcAft>
                <a:spcPct val="0"/>
              </a:spcAft>
              <a:buFont typeface="FrutigerNext LT Medium" pitchFamily="34" charset="0"/>
              <a:buChar char="~"/>
              <a:defRPr sz="1600">
                <a:latin typeface="+mj-lt"/>
              </a:defRPr>
            </a:lvl8pPr>
            <a:lvl9pPr marL="3630613" indent="-201613" defTabSz="801688" fontAlgn="base">
              <a:lnSpc>
                <a:spcPct val="140000"/>
              </a:lnSpc>
              <a:spcBef>
                <a:spcPct val="30000"/>
              </a:spcBef>
              <a:spcAft>
                <a:spcPct val="0"/>
              </a:spcAft>
              <a:buFont typeface="FrutigerNext LT Medium" pitchFamily="34" charset="0"/>
              <a:buChar char="~"/>
              <a:defRPr sz="1600">
                <a:latin typeface="+mj-lt"/>
              </a:defRPr>
            </a:lvl9pPr>
          </a:lstStyle>
          <a:p>
            <a:r>
              <a:rPr lang="en-US" altLang="zh-CN" dirty="0"/>
              <a:t>&lt;?xml version=‘1.0’  encoding=‘UTF-8’?&gt;</a:t>
            </a:r>
          </a:p>
          <a:p>
            <a:r>
              <a:rPr lang="en-US" altLang="zh-CN"/>
              <a:t>   &lt;cpuInfo</a:t>
            </a:r>
            <a:r>
              <a:rPr lang="en-US" altLang="zh-CN" dirty="0"/>
              <a:t>&gt;</a:t>
            </a:r>
          </a:p>
          <a:p>
            <a:r>
              <a:rPr lang="en-US" altLang="zh-CN" dirty="0"/>
              <a:t>     &lt;position&gt;&lt;/position&gt;</a:t>
            </a:r>
          </a:p>
          <a:p>
            <a:r>
              <a:rPr lang="en-US" altLang="zh-CN"/>
              <a:t>     &lt;entIndex&gt;&lt;/entIdex</a:t>
            </a:r>
            <a:r>
              <a:rPr lang="en-US" altLang="zh-CN" dirty="0"/>
              <a:t>&gt;</a:t>
            </a:r>
          </a:p>
          <a:p>
            <a:r>
              <a:rPr lang="en-US" altLang="zh-CN"/>
              <a:t>     &lt;systemCpuUsage&gt;&lt;/systemCpuUsage</a:t>
            </a:r>
            <a:r>
              <a:rPr lang="en-US" altLang="zh-CN" dirty="0"/>
              <a:t>&gt;</a:t>
            </a:r>
          </a:p>
          <a:p>
            <a:r>
              <a:rPr lang="en-US" altLang="zh-CN"/>
              <a:t>     &lt;ovloadThreshold&gt;&lt;ovloadTreshold</a:t>
            </a:r>
            <a:r>
              <a:rPr lang="en-US" altLang="zh-CN" dirty="0"/>
              <a:t>&gt;</a:t>
            </a:r>
          </a:p>
          <a:p>
            <a:r>
              <a:rPr lang="en-US" altLang="zh-CN"/>
              <a:t>     &lt;unovloadThreshold&gt;&lt;/unovloadThreshold</a:t>
            </a:r>
            <a:r>
              <a:rPr lang="en-US" altLang="zh-CN" dirty="0"/>
              <a:t>&gt;</a:t>
            </a:r>
          </a:p>
          <a:p>
            <a:r>
              <a:rPr lang="en-US" altLang="zh-CN"/>
              <a:t>&lt;/cpuInfo</a:t>
            </a:r>
            <a:r>
              <a:rPr lang="en-US" altLang="zh-CN" dirty="0"/>
              <a:t>&gt;</a:t>
            </a:r>
          </a:p>
          <a:p>
            <a:endParaRPr lang="zh-CN" altLang="en-US" dirty="0"/>
          </a:p>
        </p:txBody>
      </p:sp>
      <p:sp>
        <p:nvSpPr>
          <p:cNvPr id="5" name="文本框 4"/>
          <p:cNvSpPr txBox="1"/>
          <p:nvPr/>
        </p:nvSpPr>
        <p:spPr bwMode="gray">
          <a:xfrm>
            <a:off x="6272784" y="4112373"/>
            <a:ext cx="5476304" cy="1980185"/>
          </a:xfrm>
          <a:prstGeom prst="rect">
            <a:avLst/>
          </a:prstGeom>
          <a:noFill/>
          <a:ln w="9525">
            <a:solidFill>
              <a:srgbClr val="56C4D2"/>
            </a:solidFill>
            <a:miter lim="800000"/>
            <a:headEnd/>
            <a:tailEnd/>
          </a:ln>
        </p:spPr>
        <p:txBody>
          <a:bodyPr vert="horz" wrap="square" lIns="80141" tIns="40071" rIns="80141" bIns="40071" numCol="1" anchor="t" anchorCtr="0" compatLnSpc="1">
            <a:prstTxWarp prst="textNoShape">
              <a:avLst/>
            </a:prstTxWarp>
          </a:bodyPr>
          <a:lstStyle>
            <a:defPPr>
              <a:defRPr lang="en-US"/>
            </a:defPPr>
            <a:lvl1pPr indent="0" algn="just" defTabSz="801688" fontAlgn="base">
              <a:lnSpc>
                <a:spcPct val="100000"/>
              </a:lnSpc>
              <a:spcBef>
                <a:spcPct val="30000"/>
              </a:spcBef>
              <a:spcAft>
                <a:spcPct val="0"/>
              </a:spcAft>
              <a:buClr>
                <a:schemeClr val="bg1">
                  <a:lumMod val="50000"/>
                </a:schemeClr>
              </a:buClr>
              <a:buSzPct val="60000"/>
              <a:buFont typeface="Wingdings" pitchFamily="2" charset="2"/>
              <a:buNone/>
              <a:defRPr sz="1200" kern="0">
                <a:latin typeface="Huawei Sans" panose="020C0503030203020204" pitchFamily="34" charset="0"/>
                <a:ea typeface="方正兰亭黑简体" panose="02000000000000000000" pitchFamily="2" charset="-122"/>
                <a:cs typeface="Arial" panose="020B0604020202020204" pitchFamily="34" charset="0"/>
              </a:defRPr>
            </a:lvl1pPr>
            <a:lvl2pPr marL="654050" indent="-252413" defTabSz="801688" fontAlgn="base">
              <a:lnSpc>
                <a:spcPct val="140000"/>
              </a:lnSpc>
              <a:spcBef>
                <a:spcPct val="30000"/>
              </a:spcBef>
              <a:spcAft>
                <a:spcPct val="0"/>
              </a:spcAft>
              <a:buClr>
                <a:schemeClr val="tx1"/>
              </a:buClr>
              <a:buSzPct val="50000"/>
              <a:buFont typeface="Wingdings" pitchFamily="2" charset="2"/>
              <a:buChar char="p"/>
              <a:defRPr sz="2000"/>
            </a:lvl2pPr>
            <a:lvl3pPr marL="1003300" indent="-201613" defTabSz="801688" fontAlgn="base">
              <a:lnSpc>
                <a:spcPct val="140000"/>
              </a:lnSpc>
              <a:spcBef>
                <a:spcPct val="30000"/>
              </a:spcBef>
              <a:spcAft>
                <a:spcPct val="0"/>
              </a:spcAft>
              <a:buSzPct val="50000"/>
              <a:buFont typeface="Wingdings" pitchFamily="2" charset="2"/>
              <a:buChar char="n"/>
              <a:defRPr>
                <a:latin typeface="FrutigerNext LT Light" pitchFamily="34" charset="0"/>
              </a:defRPr>
            </a:lvl3pPr>
            <a:lvl4pPr marL="1400175" indent="-198438" defTabSz="801688" fontAlgn="base">
              <a:lnSpc>
                <a:spcPct val="140000"/>
              </a:lnSpc>
              <a:spcBef>
                <a:spcPct val="30000"/>
              </a:spcBef>
              <a:spcAft>
                <a:spcPct val="0"/>
              </a:spcAft>
              <a:buChar char="–"/>
              <a:defRPr sz="1600">
                <a:latin typeface="+mj-lt"/>
              </a:defRPr>
            </a:lvl4pPr>
            <a:lvl5pPr marL="1801813" indent="-201613" defTabSz="801688" fontAlgn="base">
              <a:lnSpc>
                <a:spcPct val="140000"/>
              </a:lnSpc>
              <a:spcBef>
                <a:spcPct val="30000"/>
              </a:spcBef>
              <a:spcAft>
                <a:spcPct val="0"/>
              </a:spcAft>
              <a:buFont typeface="FrutigerNext LT Medium" pitchFamily="34" charset="0"/>
              <a:buChar char="~"/>
              <a:defRPr sz="1600">
                <a:latin typeface="+mj-lt"/>
              </a:defRPr>
            </a:lvl5pPr>
            <a:lvl6pPr marL="2259013" indent="-201613" defTabSz="801688" fontAlgn="base">
              <a:lnSpc>
                <a:spcPct val="140000"/>
              </a:lnSpc>
              <a:spcBef>
                <a:spcPct val="30000"/>
              </a:spcBef>
              <a:spcAft>
                <a:spcPct val="0"/>
              </a:spcAft>
              <a:buFont typeface="FrutigerNext LT Medium" pitchFamily="34" charset="0"/>
              <a:buChar char="~"/>
              <a:defRPr sz="1600">
                <a:latin typeface="+mj-lt"/>
              </a:defRPr>
            </a:lvl6pPr>
            <a:lvl7pPr marL="2716213" indent="-201613" defTabSz="801688" fontAlgn="base">
              <a:lnSpc>
                <a:spcPct val="140000"/>
              </a:lnSpc>
              <a:spcBef>
                <a:spcPct val="30000"/>
              </a:spcBef>
              <a:spcAft>
                <a:spcPct val="0"/>
              </a:spcAft>
              <a:buFont typeface="FrutigerNext LT Medium" pitchFamily="34" charset="0"/>
              <a:buChar char="~"/>
              <a:defRPr sz="1600">
                <a:latin typeface="+mj-lt"/>
              </a:defRPr>
            </a:lvl7pPr>
            <a:lvl8pPr marL="3173413" indent="-201613" defTabSz="801688" fontAlgn="base">
              <a:lnSpc>
                <a:spcPct val="140000"/>
              </a:lnSpc>
              <a:spcBef>
                <a:spcPct val="30000"/>
              </a:spcBef>
              <a:spcAft>
                <a:spcPct val="0"/>
              </a:spcAft>
              <a:buFont typeface="FrutigerNext LT Medium" pitchFamily="34" charset="0"/>
              <a:buChar char="~"/>
              <a:defRPr sz="1600">
                <a:latin typeface="+mj-lt"/>
              </a:defRPr>
            </a:lvl8pPr>
            <a:lvl9pPr marL="3630613" indent="-201613" defTabSz="801688" fontAlgn="base">
              <a:lnSpc>
                <a:spcPct val="140000"/>
              </a:lnSpc>
              <a:spcBef>
                <a:spcPct val="30000"/>
              </a:spcBef>
              <a:spcAft>
                <a:spcPct val="0"/>
              </a:spcAft>
              <a:buFont typeface="FrutigerNext LT Medium" pitchFamily="34" charset="0"/>
              <a:buChar char="~"/>
              <a:defRPr sz="1600">
                <a:latin typeface="+mj-lt"/>
              </a:defRPr>
            </a:lvl9pPr>
          </a:lstStyle>
          <a:p>
            <a:r>
              <a:rPr lang="en-US" altLang="zh-CN" dirty="0"/>
              <a:t>&lt;?xml version=“1.0” encoding=“UTF-8”?&gt;</a:t>
            </a:r>
          </a:p>
          <a:p>
            <a:r>
              <a:rPr lang="en-US" altLang="zh-CN" dirty="0"/>
              <a:t>&lt;</a:t>
            </a:r>
            <a:r>
              <a:rPr lang="en-US" altLang="zh-CN" dirty="0" err="1"/>
              <a:t>cpuInfo</a:t>
            </a:r>
            <a:r>
              <a:rPr lang="en-US" altLang="zh-CN" dirty="0"/>
              <a:t>&gt;</a:t>
            </a:r>
          </a:p>
          <a:p>
            <a:r>
              <a:rPr lang="en-US" altLang="zh-CN" dirty="0"/>
              <a:t>    &lt;position chassis=“1” slot=“17”&gt;17&lt;/position&gt;</a:t>
            </a:r>
          </a:p>
          <a:p>
            <a:r>
              <a:rPr lang="en-US" altLang="zh-CN" dirty="0"/>
              <a:t>    &lt;</a:t>
            </a:r>
            <a:r>
              <a:rPr lang="en-US" altLang="zh-CN" dirty="0" err="1"/>
              <a:t>entIndex</a:t>
            </a:r>
            <a:r>
              <a:rPr lang="en-US" altLang="zh-CN" dirty="0"/>
              <a:t>&gt;17891329&lt;/</a:t>
            </a:r>
            <a:r>
              <a:rPr lang="en-US" altLang="zh-CN" dirty="0" err="1"/>
              <a:t>entIndex</a:t>
            </a:r>
            <a:r>
              <a:rPr lang="en-US" altLang="zh-CN" dirty="0"/>
              <a:t>&gt;</a:t>
            </a:r>
          </a:p>
          <a:p>
            <a:r>
              <a:rPr lang="en-US" altLang="zh-CN" dirty="0"/>
              <a:t>    &lt;</a:t>
            </a:r>
            <a:r>
              <a:rPr lang="en-US" altLang="zh-CN" dirty="0" err="1"/>
              <a:t>systemCpuUsage</a:t>
            </a:r>
            <a:r>
              <a:rPr lang="en-US" altLang="zh-CN" dirty="0"/>
              <a:t>&gt;5&lt;/</a:t>
            </a:r>
            <a:r>
              <a:rPr lang="en-US" altLang="zh-CN" dirty="0" err="1"/>
              <a:t>systemCpuUsage</a:t>
            </a:r>
            <a:r>
              <a:rPr lang="en-US" altLang="zh-CN" dirty="0"/>
              <a:t>&gt;</a:t>
            </a:r>
          </a:p>
          <a:p>
            <a:r>
              <a:rPr lang="en-US" altLang="zh-CN" dirty="0"/>
              <a:t>    &lt;</a:t>
            </a:r>
            <a:r>
              <a:rPr lang="en-US" altLang="zh-CN" dirty="0" err="1"/>
              <a:t>ovloadThreshold</a:t>
            </a:r>
            <a:r>
              <a:rPr lang="en-US" altLang="zh-CN" dirty="0"/>
              <a:t>&gt;95&lt;/</a:t>
            </a:r>
            <a:r>
              <a:rPr lang="en-US" altLang="zh-CN" dirty="0" err="1"/>
              <a:t>ovloadThreshold</a:t>
            </a:r>
            <a:r>
              <a:rPr lang="en-US" altLang="zh-CN" dirty="0"/>
              <a:t>&gt;</a:t>
            </a:r>
          </a:p>
          <a:p>
            <a:r>
              <a:rPr lang="en-US" altLang="zh-CN" dirty="0"/>
              <a:t>    &lt;</a:t>
            </a:r>
            <a:r>
              <a:rPr lang="en-US" altLang="zh-CN" dirty="0" err="1"/>
              <a:t>unovloadThreshold</a:t>
            </a:r>
            <a:r>
              <a:rPr lang="en-US" altLang="zh-CN" dirty="0"/>
              <a:t>&gt;75&lt;/</a:t>
            </a:r>
            <a:r>
              <a:rPr lang="en-US" altLang="zh-CN" dirty="0" err="1"/>
              <a:t>unovloadThreshold</a:t>
            </a:r>
            <a:r>
              <a:rPr lang="en-US" altLang="zh-CN" dirty="0"/>
              <a:t>&gt;</a:t>
            </a:r>
          </a:p>
          <a:p>
            <a:r>
              <a:rPr lang="en-US" altLang="zh-CN" dirty="0"/>
              <a:t>&lt;/</a:t>
            </a:r>
            <a:r>
              <a:rPr lang="en-US" altLang="zh-CN" dirty="0" err="1"/>
              <a:t>cpuInfo</a:t>
            </a:r>
            <a:r>
              <a:rPr lang="en-US" altLang="zh-CN" dirty="0"/>
              <a:t>&gt;</a:t>
            </a:r>
          </a:p>
          <a:p>
            <a:endParaRPr lang="zh-CN" altLang="en-US" dirty="0"/>
          </a:p>
        </p:txBody>
      </p:sp>
    </p:spTree>
    <p:extLst>
      <p:ext uri="{BB962C8B-B14F-4D97-AF65-F5344CB8AC3E}">
        <p14:creationId xmlns:p14="http://schemas.microsoft.com/office/powerpoint/2010/main" val="39434226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Compiling a Python Script (2)</a:t>
            </a:r>
            <a:endParaRPr lang="en-US" altLang="zh-CN" dirty="0"/>
          </a:p>
        </p:txBody>
      </p:sp>
      <p:sp>
        <p:nvSpPr>
          <p:cNvPr id="3" name="文本占位符 2"/>
          <p:cNvSpPr>
            <a:spLocks noGrp="1"/>
          </p:cNvSpPr>
          <p:nvPr>
            <p:ph type="body" sz="quarter" idx="10"/>
          </p:nvPr>
        </p:nvSpPr>
        <p:spPr bwMode="gray">
          <a:xfrm>
            <a:off x="455612" y="1052514"/>
            <a:ext cx="11293476" cy="665626"/>
          </a:xfrm>
        </p:spPr>
        <p:txBody>
          <a:bodyPr/>
          <a:lstStyle/>
          <a:p>
            <a:r>
              <a:rPr lang="en-US" sz="1400" dirty="0"/>
              <a:t>Modify the </a:t>
            </a:r>
            <a:r>
              <a:rPr lang="en-US" altLang="zh-CN" sz="1400" dirty="0"/>
              <a:t>related </a:t>
            </a:r>
            <a:r>
              <a:rPr lang="en-US" sz="1400" dirty="0"/>
              <a:t>code in the Python script template based on the URI and request content. Other code in the template does not need to be modified.</a:t>
            </a:r>
            <a:endParaRPr lang="en-US" altLang="zh-CN" sz="1400" dirty="0"/>
          </a:p>
        </p:txBody>
      </p:sp>
      <p:sp>
        <p:nvSpPr>
          <p:cNvPr id="11" name="文本占位符 3">
            <a:extLst>
              <a:ext uri="{FF2B5EF4-FFF2-40B4-BE49-F238E27FC236}">
                <a16:creationId xmlns:a16="http://schemas.microsoft.com/office/drawing/2014/main" xmlns="" id="{CA0EE224-3D73-4EE2-BA18-107CD32B12DC}"/>
              </a:ext>
            </a:extLst>
          </p:cNvPr>
          <p:cNvSpPr txBox="1">
            <a:spLocks/>
          </p:cNvSpPr>
          <p:nvPr/>
        </p:nvSpPr>
        <p:spPr bwMode="gray">
          <a:xfrm>
            <a:off x="442913" y="1976542"/>
            <a:ext cx="5653087" cy="4223997"/>
          </a:xfrm>
          <a:prstGeom prst="rect">
            <a:avLst/>
          </a:prstGeom>
          <a:noFill/>
          <a:ln w="9525">
            <a:solidFill>
              <a:srgbClr val="56C4D2"/>
            </a:solidFill>
            <a:miter lim="800000"/>
            <a:headEnd/>
            <a:tailEnd/>
          </a:ln>
        </p:spPr>
        <p:txBody>
          <a:bodyPr vert="horz" wrap="square" lIns="80141" tIns="40071" rIns="80141" bIns="40071" numCol="1" anchor="t" anchorCtr="0" compatLnSpc="1">
            <a:prstTxWarp prst="textNoShape">
              <a:avLst/>
            </a:prstTxWarp>
          </a:bodyPr>
          <a:lstStyle>
            <a:defPPr>
              <a:defRPr lang="en-US"/>
            </a:defPPr>
            <a:lvl1pPr indent="0" algn="just" defTabSz="801688" fontAlgn="base">
              <a:lnSpc>
                <a:spcPct val="100000"/>
              </a:lnSpc>
              <a:spcBef>
                <a:spcPct val="30000"/>
              </a:spcBef>
              <a:spcAft>
                <a:spcPct val="0"/>
              </a:spcAft>
              <a:buClr>
                <a:schemeClr val="bg1">
                  <a:lumMod val="50000"/>
                </a:schemeClr>
              </a:buClr>
              <a:buSzPct val="60000"/>
              <a:buFont typeface="Wingdings" pitchFamily="2" charset="2"/>
              <a:buNone/>
              <a:defRPr sz="1200" b="1" kern="0">
                <a:latin typeface="Huawei Sans" panose="020C0503030203020204" pitchFamily="34" charset="0"/>
                <a:ea typeface="方正兰亭黑简体" panose="02000000000000000000" pitchFamily="2" charset="-122"/>
                <a:cs typeface="Arial" panose="020B0604020202020204" pitchFamily="34" charset="0"/>
              </a:defRPr>
            </a:lvl1pPr>
            <a:lvl2pPr marL="654050" indent="-252413" defTabSz="801688" fontAlgn="base">
              <a:lnSpc>
                <a:spcPct val="140000"/>
              </a:lnSpc>
              <a:spcBef>
                <a:spcPct val="30000"/>
              </a:spcBef>
              <a:spcAft>
                <a:spcPct val="0"/>
              </a:spcAft>
              <a:buClr>
                <a:schemeClr val="tx1"/>
              </a:buClr>
              <a:buSzPct val="50000"/>
              <a:buFont typeface="Wingdings" pitchFamily="2" charset="2"/>
              <a:buChar char="p"/>
              <a:defRPr sz="2000"/>
            </a:lvl2pPr>
            <a:lvl3pPr marL="1003300" indent="-201613" defTabSz="801688" fontAlgn="base">
              <a:lnSpc>
                <a:spcPct val="140000"/>
              </a:lnSpc>
              <a:spcBef>
                <a:spcPct val="30000"/>
              </a:spcBef>
              <a:spcAft>
                <a:spcPct val="0"/>
              </a:spcAft>
              <a:buSzPct val="50000"/>
              <a:buFont typeface="Wingdings" pitchFamily="2" charset="2"/>
              <a:buChar char="n"/>
              <a:defRPr>
                <a:latin typeface="FrutigerNext LT Light" pitchFamily="34" charset="0"/>
              </a:defRPr>
            </a:lvl3pPr>
            <a:lvl4pPr marL="1400175" indent="-198438" defTabSz="801688" fontAlgn="base">
              <a:lnSpc>
                <a:spcPct val="140000"/>
              </a:lnSpc>
              <a:spcBef>
                <a:spcPct val="30000"/>
              </a:spcBef>
              <a:spcAft>
                <a:spcPct val="0"/>
              </a:spcAft>
              <a:buChar char="–"/>
              <a:defRPr sz="1600">
                <a:latin typeface="+mj-lt"/>
              </a:defRPr>
            </a:lvl4pPr>
            <a:lvl5pPr marL="1801813" indent="-201613" defTabSz="801688" fontAlgn="base">
              <a:lnSpc>
                <a:spcPct val="140000"/>
              </a:lnSpc>
              <a:spcBef>
                <a:spcPct val="30000"/>
              </a:spcBef>
              <a:spcAft>
                <a:spcPct val="0"/>
              </a:spcAft>
              <a:buFont typeface="FrutigerNext LT Medium" pitchFamily="34" charset="0"/>
              <a:buChar char="~"/>
              <a:defRPr sz="1600">
                <a:latin typeface="+mj-lt"/>
              </a:defRPr>
            </a:lvl5pPr>
            <a:lvl6pPr marL="2259013" indent="-201613" defTabSz="801688" fontAlgn="base">
              <a:lnSpc>
                <a:spcPct val="140000"/>
              </a:lnSpc>
              <a:spcBef>
                <a:spcPct val="30000"/>
              </a:spcBef>
              <a:spcAft>
                <a:spcPct val="0"/>
              </a:spcAft>
              <a:buFont typeface="FrutigerNext LT Medium" pitchFamily="34" charset="0"/>
              <a:buChar char="~"/>
              <a:defRPr sz="1600">
                <a:latin typeface="+mj-lt"/>
              </a:defRPr>
            </a:lvl6pPr>
            <a:lvl7pPr marL="2716213" indent="-201613" defTabSz="801688" fontAlgn="base">
              <a:lnSpc>
                <a:spcPct val="140000"/>
              </a:lnSpc>
              <a:spcBef>
                <a:spcPct val="30000"/>
              </a:spcBef>
              <a:spcAft>
                <a:spcPct val="0"/>
              </a:spcAft>
              <a:buFont typeface="FrutigerNext LT Medium" pitchFamily="34" charset="0"/>
              <a:buChar char="~"/>
              <a:defRPr sz="1600">
                <a:latin typeface="+mj-lt"/>
              </a:defRPr>
            </a:lvl7pPr>
            <a:lvl8pPr marL="3173413" indent="-201613" defTabSz="801688" fontAlgn="base">
              <a:lnSpc>
                <a:spcPct val="140000"/>
              </a:lnSpc>
              <a:spcBef>
                <a:spcPct val="30000"/>
              </a:spcBef>
              <a:spcAft>
                <a:spcPct val="0"/>
              </a:spcAft>
              <a:buFont typeface="FrutigerNext LT Medium" pitchFamily="34" charset="0"/>
              <a:buChar char="~"/>
              <a:defRPr sz="1600">
                <a:latin typeface="+mj-lt"/>
              </a:defRPr>
            </a:lvl8pPr>
            <a:lvl9pPr marL="3630613" indent="-201613" defTabSz="801688" fontAlgn="base">
              <a:lnSpc>
                <a:spcPct val="140000"/>
              </a:lnSpc>
              <a:spcBef>
                <a:spcPct val="30000"/>
              </a:spcBef>
              <a:spcAft>
                <a:spcPct val="0"/>
              </a:spcAft>
              <a:buFont typeface="FrutigerNext LT Medium" pitchFamily="34" charset="0"/>
              <a:buChar char="~"/>
              <a:defRPr sz="1600">
                <a:latin typeface="+mj-lt"/>
              </a:defRPr>
            </a:lvl9pPr>
          </a:lstStyle>
          <a:p>
            <a:r>
              <a:rPr lang="en-US" dirty="0"/>
              <a:t>def </a:t>
            </a:r>
            <a:r>
              <a:rPr lang="en-US" dirty="0" err="1"/>
              <a:t>get_cpu_info</a:t>
            </a:r>
            <a:r>
              <a:rPr lang="en-US" dirty="0"/>
              <a:t>(</a:t>
            </a:r>
            <a:r>
              <a:rPr lang="en-US" dirty="0" err="1"/>
              <a:t>ops_conn</a:t>
            </a:r>
            <a:r>
              <a:rPr lang="en-US" dirty="0"/>
              <a:t>):</a:t>
            </a:r>
          </a:p>
          <a:p>
            <a:r>
              <a:rPr lang="en-US" dirty="0"/>
              <a:t>      </a:t>
            </a:r>
            <a:r>
              <a:rPr lang="en-US" dirty="0" err="1"/>
              <a:t>uri</a:t>
            </a:r>
            <a:r>
              <a:rPr lang="en-US" dirty="0"/>
              <a:t> = “/</a:t>
            </a:r>
            <a:r>
              <a:rPr lang="en-US" dirty="0" err="1"/>
              <a:t>devm</a:t>
            </a:r>
            <a:r>
              <a:rPr lang="en-US" dirty="0"/>
              <a:t>/</a:t>
            </a:r>
            <a:r>
              <a:rPr lang="en-US" dirty="0" err="1"/>
              <a:t>cpuInfos</a:t>
            </a:r>
            <a:r>
              <a:rPr lang="en-US" dirty="0"/>
              <a:t>/</a:t>
            </a:r>
            <a:r>
              <a:rPr lang="en-US" dirty="0" err="1"/>
              <a:t>cpuInfo</a:t>
            </a:r>
            <a:r>
              <a:rPr lang="en-US" dirty="0"/>
              <a:t>“            </a:t>
            </a:r>
            <a:r>
              <a:rPr lang="en-US" b="0" dirty="0"/>
              <a:t>#URI corresponding to the CPU information</a:t>
            </a:r>
            <a:endParaRPr lang="en-US" altLang="zh-CN" b="0" dirty="0"/>
          </a:p>
          <a:p>
            <a:r>
              <a:rPr lang="en-US" dirty="0"/>
              <a:t>      </a:t>
            </a:r>
            <a:r>
              <a:rPr lang="en-US" dirty="0" err="1"/>
              <a:t>req_data</a:t>
            </a:r>
            <a:r>
              <a:rPr lang="en-US" dirty="0"/>
              <a:t> = \                                       </a:t>
            </a:r>
            <a:r>
              <a:rPr lang="en-US" b="0" dirty="0"/>
              <a:t>#Set the content of the request for obtaining CPU information.</a:t>
            </a:r>
            <a:endParaRPr lang="en-US" altLang="zh-CN" b="0" dirty="0"/>
          </a:p>
          <a:p>
            <a:r>
              <a:rPr lang="en-US" dirty="0"/>
              <a:t>        '''&lt;?xml version='1.0' encoding='UTF-8'?&gt; </a:t>
            </a:r>
          </a:p>
          <a:p>
            <a:r>
              <a:rPr lang="en-US" dirty="0"/>
              <a:t>    &lt;</a:t>
            </a:r>
            <a:r>
              <a:rPr lang="en-US" dirty="0" err="1"/>
              <a:t>cpuInfo</a:t>
            </a:r>
            <a:r>
              <a:rPr lang="en-US" dirty="0"/>
              <a:t>&gt; </a:t>
            </a:r>
          </a:p>
          <a:p>
            <a:r>
              <a:rPr lang="en-US" dirty="0"/>
              <a:t>      &lt;position&gt;&lt;/position&gt; </a:t>
            </a:r>
          </a:p>
          <a:p>
            <a:r>
              <a:rPr lang="en-US" dirty="0"/>
              <a:t>      &lt;</a:t>
            </a:r>
            <a:r>
              <a:rPr lang="en-US" dirty="0" err="1"/>
              <a:t>entIndex</a:t>
            </a:r>
            <a:r>
              <a:rPr lang="en-US" dirty="0"/>
              <a:t>&gt;&lt;/</a:t>
            </a:r>
            <a:r>
              <a:rPr lang="en-US" dirty="0" err="1"/>
              <a:t>entIndex</a:t>
            </a:r>
            <a:r>
              <a:rPr lang="en-US" dirty="0"/>
              <a:t>&gt; </a:t>
            </a:r>
          </a:p>
          <a:p>
            <a:r>
              <a:rPr lang="en-US" dirty="0"/>
              <a:t>      &lt;</a:t>
            </a:r>
            <a:r>
              <a:rPr lang="en-US" dirty="0" err="1"/>
              <a:t>systemCpuUsage</a:t>
            </a:r>
            <a:r>
              <a:rPr lang="en-US" dirty="0"/>
              <a:t>&gt;&lt;/</a:t>
            </a:r>
            <a:r>
              <a:rPr lang="en-US" dirty="0" err="1"/>
              <a:t>systemCpuUsage</a:t>
            </a:r>
            <a:r>
              <a:rPr lang="en-US" dirty="0"/>
              <a:t>&gt; </a:t>
            </a:r>
          </a:p>
          <a:p>
            <a:r>
              <a:rPr lang="en-US" dirty="0"/>
              <a:t>      &lt;</a:t>
            </a:r>
            <a:r>
              <a:rPr lang="en-US" dirty="0" err="1"/>
              <a:t>ovloadThreshold</a:t>
            </a:r>
            <a:r>
              <a:rPr lang="en-US" dirty="0"/>
              <a:t>&gt;&lt;/</a:t>
            </a:r>
            <a:r>
              <a:rPr lang="en-US" dirty="0" err="1"/>
              <a:t>ovloadThreshold</a:t>
            </a:r>
            <a:r>
              <a:rPr lang="en-US" dirty="0"/>
              <a:t>&gt; </a:t>
            </a:r>
          </a:p>
          <a:p>
            <a:r>
              <a:rPr lang="en-US" dirty="0"/>
              <a:t>      &lt;</a:t>
            </a:r>
            <a:r>
              <a:rPr lang="en-US" dirty="0" err="1"/>
              <a:t>unovloadThreshold</a:t>
            </a:r>
            <a:r>
              <a:rPr lang="en-US" dirty="0"/>
              <a:t>&gt;&lt;/</a:t>
            </a:r>
            <a:r>
              <a:rPr lang="en-US" dirty="0" err="1"/>
              <a:t>unovloadThreshold</a:t>
            </a:r>
            <a:r>
              <a:rPr lang="en-US" dirty="0"/>
              <a:t>&gt; </a:t>
            </a:r>
          </a:p>
          <a:p>
            <a:r>
              <a:rPr lang="en-US" dirty="0"/>
              <a:t>   &lt;/</a:t>
            </a:r>
            <a:r>
              <a:rPr lang="en-US" dirty="0" err="1"/>
              <a:t>cpuInfo</a:t>
            </a:r>
            <a:r>
              <a:rPr lang="en-US" dirty="0"/>
              <a:t>&gt;</a:t>
            </a:r>
          </a:p>
          <a:p>
            <a:r>
              <a:rPr lang="en-US" dirty="0"/>
              <a:t>        '''</a:t>
            </a:r>
            <a:endParaRPr lang="en-US" altLang="zh-CN" dirty="0"/>
          </a:p>
          <a:p>
            <a:r>
              <a:rPr lang="en-US" b="0" dirty="0"/>
              <a:t>    ret, _, </a:t>
            </a:r>
            <a:r>
              <a:rPr lang="en-US" b="0" dirty="0" err="1"/>
              <a:t>rsp_data</a:t>
            </a:r>
            <a:r>
              <a:rPr lang="en-US" b="0" dirty="0"/>
              <a:t> = </a:t>
            </a:r>
            <a:r>
              <a:rPr lang="en-US" b="0" dirty="0" err="1"/>
              <a:t>ops_conn.get</a:t>
            </a:r>
            <a:r>
              <a:rPr lang="en-US" b="0" dirty="0"/>
              <a:t>(</a:t>
            </a:r>
            <a:r>
              <a:rPr lang="en-US" b="0" dirty="0" err="1"/>
              <a:t>uri</a:t>
            </a:r>
            <a:r>
              <a:rPr lang="en-US" b="0" dirty="0"/>
              <a:t>, </a:t>
            </a:r>
            <a:r>
              <a:rPr lang="en-US" b="0" dirty="0" err="1"/>
              <a:t>req_data</a:t>
            </a:r>
            <a:r>
              <a:rPr lang="en-US" b="0" dirty="0"/>
              <a:t>)   #Execute the get operation.</a:t>
            </a:r>
            <a:endParaRPr lang="en-US" altLang="zh-CN" b="0" dirty="0"/>
          </a:p>
          <a:p>
            <a:r>
              <a:rPr lang="en-US" b="0" dirty="0"/>
              <a:t>    if ret != </a:t>
            </a:r>
            <a:r>
              <a:rPr lang="en-US" b="0" dirty="0" err="1"/>
              <a:t>httplib.OK</a:t>
            </a:r>
            <a:r>
              <a:rPr lang="en-US" b="0" dirty="0"/>
              <a:t>:</a:t>
            </a:r>
          </a:p>
          <a:p>
            <a:r>
              <a:rPr lang="en-US" b="0" dirty="0"/>
              <a:t>        return None</a:t>
            </a:r>
            <a:endParaRPr lang="en-US" altLang="zh-CN" b="0" dirty="0"/>
          </a:p>
          <a:p>
            <a:r>
              <a:rPr lang="en-US" b="0" dirty="0"/>
              <a:t>    return </a:t>
            </a:r>
            <a:r>
              <a:rPr lang="en-US" b="0" dirty="0" err="1"/>
              <a:t>rsp_data</a:t>
            </a:r>
            <a:endParaRPr lang="en-US" b="0" dirty="0"/>
          </a:p>
          <a:p>
            <a:endParaRPr lang="en-US" altLang="zh-CN" b="0" dirty="0"/>
          </a:p>
        </p:txBody>
      </p:sp>
      <p:sp>
        <p:nvSpPr>
          <p:cNvPr id="13" name="文本占位符 3">
            <a:extLst>
              <a:ext uri="{FF2B5EF4-FFF2-40B4-BE49-F238E27FC236}">
                <a16:creationId xmlns:a16="http://schemas.microsoft.com/office/drawing/2014/main" xmlns="" id="{CA0EE224-3D73-4EE2-BA18-107CD32B12DC}"/>
              </a:ext>
            </a:extLst>
          </p:cNvPr>
          <p:cNvSpPr txBox="1">
            <a:spLocks/>
          </p:cNvSpPr>
          <p:nvPr/>
        </p:nvSpPr>
        <p:spPr bwMode="gray">
          <a:xfrm>
            <a:off x="6451486" y="1976543"/>
            <a:ext cx="5294560" cy="4223996"/>
          </a:xfrm>
          <a:prstGeom prst="rect">
            <a:avLst/>
          </a:prstGeom>
          <a:noFill/>
          <a:ln w="9525">
            <a:solidFill>
              <a:srgbClr val="56C4D2"/>
            </a:solidFill>
            <a:miter lim="800000"/>
            <a:headEnd/>
            <a:tailEnd/>
          </a:ln>
        </p:spPr>
        <p:txBody>
          <a:bodyPr vert="horz" wrap="square" lIns="80141" tIns="40071" rIns="80141" bIns="40071" numCol="1" anchor="t" anchorCtr="0" compatLnSpc="1">
            <a:prstTxWarp prst="textNoShape">
              <a:avLst/>
            </a:prstTxWarp>
          </a:bodyPr>
          <a:lstStyle>
            <a:defPPr>
              <a:defRPr lang="en-US"/>
            </a:defPPr>
            <a:lvl1pPr indent="0" algn="just" defTabSz="801688" fontAlgn="base">
              <a:lnSpc>
                <a:spcPct val="100000"/>
              </a:lnSpc>
              <a:spcBef>
                <a:spcPct val="30000"/>
              </a:spcBef>
              <a:spcAft>
                <a:spcPct val="0"/>
              </a:spcAft>
              <a:buClr>
                <a:schemeClr val="bg1">
                  <a:lumMod val="50000"/>
                </a:schemeClr>
              </a:buClr>
              <a:buSzPct val="60000"/>
              <a:buFont typeface="Wingdings" pitchFamily="2" charset="2"/>
              <a:buNone/>
              <a:defRPr sz="1200" b="1" kern="0">
                <a:latin typeface="Huawei Sans" panose="020C0503030203020204" pitchFamily="34" charset="0"/>
                <a:ea typeface="方正兰亭黑简体" panose="02000000000000000000" pitchFamily="2" charset="-122"/>
                <a:cs typeface="Arial" panose="020B0604020202020204" pitchFamily="34" charset="0"/>
              </a:defRPr>
            </a:lvl1pPr>
            <a:lvl2pPr marL="654050" indent="-252413" defTabSz="801688" fontAlgn="base">
              <a:lnSpc>
                <a:spcPct val="140000"/>
              </a:lnSpc>
              <a:spcBef>
                <a:spcPct val="30000"/>
              </a:spcBef>
              <a:spcAft>
                <a:spcPct val="0"/>
              </a:spcAft>
              <a:buClr>
                <a:schemeClr val="tx1"/>
              </a:buClr>
              <a:buSzPct val="50000"/>
              <a:buFont typeface="Wingdings" pitchFamily="2" charset="2"/>
              <a:buChar char="p"/>
              <a:defRPr sz="2000"/>
            </a:lvl2pPr>
            <a:lvl3pPr marL="1003300" indent="-201613" defTabSz="801688" fontAlgn="base">
              <a:lnSpc>
                <a:spcPct val="140000"/>
              </a:lnSpc>
              <a:spcBef>
                <a:spcPct val="30000"/>
              </a:spcBef>
              <a:spcAft>
                <a:spcPct val="0"/>
              </a:spcAft>
              <a:buSzPct val="50000"/>
              <a:buFont typeface="Wingdings" pitchFamily="2" charset="2"/>
              <a:buChar char="n"/>
              <a:defRPr>
                <a:latin typeface="FrutigerNext LT Light" pitchFamily="34" charset="0"/>
              </a:defRPr>
            </a:lvl3pPr>
            <a:lvl4pPr marL="1400175" indent="-198438" defTabSz="801688" fontAlgn="base">
              <a:lnSpc>
                <a:spcPct val="140000"/>
              </a:lnSpc>
              <a:spcBef>
                <a:spcPct val="30000"/>
              </a:spcBef>
              <a:spcAft>
                <a:spcPct val="0"/>
              </a:spcAft>
              <a:buChar char="–"/>
              <a:defRPr sz="1600">
                <a:latin typeface="+mj-lt"/>
              </a:defRPr>
            </a:lvl4pPr>
            <a:lvl5pPr marL="1801813" indent="-201613" defTabSz="801688" fontAlgn="base">
              <a:lnSpc>
                <a:spcPct val="140000"/>
              </a:lnSpc>
              <a:spcBef>
                <a:spcPct val="30000"/>
              </a:spcBef>
              <a:spcAft>
                <a:spcPct val="0"/>
              </a:spcAft>
              <a:buFont typeface="FrutigerNext LT Medium" pitchFamily="34" charset="0"/>
              <a:buChar char="~"/>
              <a:defRPr sz="1600">
                <a:latin typeface="+mj-lt"/>
              </a:defRPr>
            </a:lvl5pPr>
            <a:lvl6pPr marL="2259013" indent="-201613" defTabSz="801688" fontAlgn="base">
              <a:lnSpc>
                <a:spcPct val="140000"/>
              </a:lnSpc>
              <a:spcBef>
                <a:spcPct val="30000"/>
              </a:spcBef>
              <a:spcAft>
                <a:spcPct val="0"/>
              </a:spcAft>
              <a:buFont typeface="FrutigerNext LT Medium" pitchFamily="34" charset="0"/>
              <a:buChar char="~"/>
              <a:defRPr sz="1600">
                <a:latin typeface="+mj-lt"/>
              </a:defRPr>
            </a:lvl6pPr>
            <a:lvl7pPr marL="2716213" indent="-201613" defTabSz="801688" fontAlgn="base">
              <a:lnSpc>
                <a:spcPct val="140000"/>
              </a:lnSpc>
              <a:spcBef>
                <a:spcPct val="30000"/>
              </a:spcBef>
              <a:spcAft>
                <a:spcPct val="0"/>
              </a:spcAft>
              <a:buFont typeface="FrutigerNext LT Medium" pitchFamily="34" charset="0"/>
              <a:buChar char="~"/>
              <a:defRPr sz="1600">
                <a:latin typeface="+mj-lt"/>
              </a:defRPr>
            </a:lvl7pPr>
            <a:lvl8pPr marL="3173413" indent="-201613" defTabSz="801688" fontAlgn="base">
              <a:lnSpc>
                <a:spcPct val="140000"/>
              </a:lnSpc>
              <a:spcBef>
                <a:spcPct val="30000"/>
              </a:spcBef>
              <a:spcAft>
                <a:spcPct val="0"/>
              </a:spcAft>
              <a:buFont typeface="FrutigerNext LT Medium" pitchFamily="34" charset="0"/>
              <a:buChar char="~"/>
              <a:defRPr sz="1600">
                <a:latin typeface="+mj-lt"/>
              </a:defRPr>
            </a:lvl8pPr>
            <a:lvl9pPr marL="3630613" indent="-201613" defTabSz="801688" fontAlgn="base">
              <a:lnSpc>
                <a:spcPct val="140000"/>
              </a:lnSpc>
              <a:spcBef>
                <a:spcPct val="30000"/>
              </a:spcBef>
              <a:spcAft>
                <a:spcPct val="0"/>
              </a:spcAft>
              <a:buFont typeface="FrutigerNext LT Medium" pitchFamily="34" charset="0"/>
              <a:buChar char="~"/>
              <a:defRPr sz="1600">
                <a:latin typeface="+mj-lt"/>
              </a:defRPr>
            </a:lvl9pPr>
          </a:lstStyle>
          <a:p>
            <a:r>
              <a:rPr lang="en-US" b="0" dirty="0"/>
              <a:t>def main():</a:t>
            </a:r>
          </a:p>
          <a:p>
            <a:r>
              <a:rPr lang="en-US" b="0" dirty="0"/>
              <a:t>    """The main function.""“</a:t>
            </a:r>
          </a:p>
          <a:p>
            <a:endParaRPr lang="en-US" altLang="zh-CN" b="0" dirty="0"/>
          </a:p>
          <a:p>
            <a:r>
              <a:rPr lang="en-US" b="0" dirty="0"/>
              <a:t>    host = "localhost"</a:t>
            </a:r>
          </a:p>
          <a:p>
            <a:r>
              <a:rPr lang="en-US" b="0" dirty="0"/>
              <a:t>    try:</a:t>
            </a:r>
          </a:p>
          <a:p>
            <a:r>
              <a:rPr lang="en-US" b="0" dirty="0"/>
              <a:t>        # Establish an HTTP connection.</a:t>
            </a:r>
          </a:p>
          <a:p>
            <a:r>
              <a:rPr lang="en-US" b="0" dirty="0"/>
              <a:t>        </a:t>
            </a:r>
            <a:r>
              <a:rPr lang="en-US" b="0" dirty="0" err="1"/>
              <a:t>ops_conn</a:t>
            </a:r>
            <a:r>
              <a:rPr lang="en-US" b="0" dirty="0"/>
              <a:t> = </a:t>
            </a:r>
            <a:r>
              <a:rPr lang="en-US" b="0" dirty="0" err="1"/>
              <a:t>OPSConnection</a:t>
            </a:r>
            <a:r>
              <a:rPr lang="en-US" b="0" dirty="0"/>
              <a:t>(host)</a:t>
            </a:r>
          </a:p>
          <a:p>
            <a:r>
              <a:rPr lang="en-US" b="0" dirty="0"/>
              <a:t>        # Invoke the function for obtaining CPU information.</a:t>
            </a:r>
          </a:p>
          <a:p>
            <a:r>
              <a:rPr lang="en-US" dirty="0"/>
              <a:t>        </a:t>
            </a:r>
            <a:r>
              <a:rPr lang="en-US" dirty="0" err="1"/>
              <a:t>rsp_data</a:t>
            </a:r>
            <a:r>
              <a:rPr lang="en-US" dirty="0"/>
              <a:t> = </a:t>
            </a:r>
            <a:r>
              <a:rPr lang="en-US" dirty="0" err="1"/>
              <a:t>get_cpu_info</a:t>
            </a:r>
            <a:r>
              <a:rPr lang="en-US" dirty="0"/>
              <a:t>(</a:t>
            </a:r>
            <a:r>
              <a:rPr lang="en-US" dirty="0" err="1"/>
              <a:t>ops_conn</a:t>
            </a:r>
            <a:r>
              <a:rPr lang="en-US" dirty="0"/>
              <a:t>)</a:t>
            </a:r>
          </a:p>
          <a:p>
            <a:r>
              <a:rPr lang="en-US" b="0" dirty="0"/>
              <a:t>        # Disable an HTTP connection.</a:t>
            </a:r>
          </a:p>
          <a:p>
            <a:r>
              <a:rPr lang="en-US" b="0" dirty="0"/>
              <a:t>        </a:t>
            </a:r>
            <a:r>
              <a:rPr lang="en-US" b="0" dirty="0" err="1"/>
              <a:t>ops_conn.close</a:t>
            </a:r>
            <a:r>
              <a:rPr lang="en-US" b="0" dirty="0"/>
              <a:t>()</a:t>
            </a:r>
          </a:p>
          <a:p>
            <a:r>
              <a:rPr lang="en-US" b="0" dirty="0"/>
              <a:t>        return</a:t>
            </a:r>
          </a:p>
          <a:p>
            <a:endParaRPr lang="en-US" altLang="zh-CN" b="0" dirty="0"/>
          </a:p>
          <a:p>
            <a:r>
              <a:rPr lang="en-US" b="0" dirty="0"/>
              <a:t>    except:</a:t>
            </a:r>
          </a:p>
          <a:p>
            <a:r>
              <a:rPr lang="en-US" b="0" dirty="0"/>
              <a:t>        </a:t>
            </a:r>
            <a:r>
              <a:rPr lang="en-US" b="0" dirty="0" err="1"/>
              <a:t>errinfo</a:t>
            </a:r>
            <a:r>
              <a:rPr lang="en-US" b="0" dirty="0"/>
              <a:t> = </a:t>
            </a:r>
            <a:r>
              <a:rPr lang="en-US" b="0" dirty="0" err="1"/>
              <a:t>traceback.format_exc</a:t>
            </a:r>
            <a:r>
              <a:rPr lang="en-US" b="0" dirty="0"/>
              <a:t>()</a:t>
            </a:r>
          </a:p>
          <a:p>
            <a:r>
              <a:rPr lang="en-US" b="0" dirty="0"/>
              <a:t>        print(</a:t>
            </a:r>
            <a:r>
              <a:rPr lang="en-US" b="0" dirty="0" err="1"/>
              <a:t>errinfo</a:t>
            </a:r>
            <a:r>
              <a:rPr lang="en-US" b="0" dirty="0"/>
              <a:t>)</a:t>
            </a:r>
          </a:p>
          <a:p>
            <a:r>
              <a:rPr lang="en-US" b="0" dirty="0"/>
              <a:t>        return</a:t>
            </a:r>
          </a:p>
        </p:txBody>
      </p:sp>
      <p:sp>
        <p:nvSpPr>
          <p:cNvPr id="14" name="文本框 13"/>
          <p:cNvSpPr txBox="1"/>
          <p:nvPr/>
        </p:nvSpPr>
        <p:spPr bwMode="gray">
          <a:xfrm>
            <a:off x="433949" y="1692432"/>
            <a:ext cx="3830414" cy="307777"/>
          </a:xfrm>
          <a:prstGeom prst="rect">
            <a:avLst/>
          </a:prstGeom>
          <a:noFill/>
        </p:spPr>
        <p:txBody>
          <a:bodyPr wrap="square" rtlCol="0">
            <a:spAutoFit/>
          </a:bodyPr>
          <a:lstStyle/>
          <a:p>
            <a:pPr fontAlgn="ctr"/>
            <a:r>
              <a:rPr lang="en-US" sz="1400" b="1" dirty="0">
                <a:latin typeface="Huawei Sans" panose="020C0503030203020204" pitchFamily="34" charset="0"/>
              </a:rPr>
              <a:t>Define the </a:t>
            </a:r>
            <a:r>
              <a:rPr lang="en-US" sz="1400" b="1" dirty="0" err="1">
                <a:latin typeface="Huawei Sans" panose="020C0503030203020204" pitchFamily="34" charset="0"/>
              </a:rPr>
              <a:t>get_cpu_info</a:t>
            </a:r>
            <a:r>
              <a:rPr lang="en-US" sz="1400" b="1" dirty="0">
                <a:latin typeface="Huawei Sans" panose="020C0503030203020204" pitchFamily="34" charset="0"/>
              </a:rPr>
              <a:t> method.</a:t>
            </a:r>
          </a:p>
        </p:txBody>
      </p:sp>
      <p:sp>
        <p:nvSpPr>
          <p:cNvPr id="15" name="文本框 14"/>
          <p:cNvSpPr txBox="1"/>
          <p:nvPr/>
        </p:nvSpPr>
        <p:spPr bwMode="gray">
          <a:xfrm>
            <a:off x="6451486" y="1668766"/>
            <a:ext cx="5315530" cy="307777"/>
          </a:xfrm>
          <a:prstGeom prst="rect">
            <a:avLst/>
          </a:prstGeom>
          <a:noFill/>
        </p:spPr>
        <p:txBody>
          <a:bodyPr wrap="square" rtlCol="0">
            <a:spAutoFit/>
          </a:bodyPr>
          <a:lstStyle/>
          <a:p>
            <a:pPr fontAlgn="ctr"/>
            <a:r>
              <a:rPr lang="en-US" sz="1400" b="1" dirty="0">
                <a:latin typeface="Huawei Sans" panose="020C0503030203020204" pitchFamily="34" charset="0"/>
              </a:rPr>
              <a:t>Invoke the </a:t>
            </a:r>
            <a:r>
              <a:rPr lang="en-US" sz="1400" b="1" dirty="0" err="1">
                <a:latin typeface="Huawei Sans" panose="020C0503030203020204" pitchFamily="34" charset="0"/>
              </a:rPr>
              <a:t>get_cpu_info</a:t>
            </a:r>
            <a:r>
              <a:rPr lang="en-US" sz="1400" b="1" dirty="0">
                <a:latin typeface="Huawei Sans" panose="020C0503030203020204" pitchFamily="34" charset="0"/>
              </a:rPr>
              <a:t> method in the main method.</a:t>
            </a:r>
          </a:p>
        </p:txBody>
      </p:sp>
    </p:spTree>
    <p:extLst>
      <p:ext uri="{BB962C8B-B14F-4D97-AF65-F5344CB8AC3E}">
        <p14:creationId xmlns:p14="http://schemas.microsoft.com/office/powerpoint/2010/main" val="23959785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Uploading a Python Script</a:t>
            </a:r>
          </a:p>
        </p:txBody>
      </p:sp>
      <p:sp>
        <p:nvSpPr>
          <p:cNvPr id="3" name="文本占位符 2"/>
          <p:cNvSpPr>
            <a:spLocks noGrp="1"/>
          </p:cNvSpPr>
          <p:nvPr>
            <p:ph type="body" sz="quarter" idx="10"/>
          </p:nvPr>
        </p:nvSpPr>
        <p:spPr bwMode="gray">
          <a:xfrm>
            <a:off x="455612" y="1052514"/>
            <a:ext cx="11293476" cy="804997"/>
          </a:xfrm>
        </p:spPr>
        <p:txBody>
          <a:bodyPr/>
          <a:lstStyle/>
          <a:p>
            <a:r>
              <a:rPr lang="en-US" sz="1600" dirty="0"/>
              <a:t>After the Python script is compiled, save it as cpu_demo.py. The network administrator enables the FTP server on the local PC, and the network device functions as the FTP client to download the Python script.</a:t>
            </a:r>
            <a:endParaRPr lang="en-US" altLang="zh-CN" sz="1600" dirty="0"/>
          </a:p>
        </p:txBody>
      </p:sp>
      <p:sp>
        <p:nvSpPr>
          <p:cNvPr id="8" name="文本框 7">
            <a:extLst>
              <a:ext uri="{FF2B5EF4-FFF2-40B4-BE49-F238E27FC236}">
                <a16:creationId xmlns:a16="http://schemas.microsoft.com/office/drawing/2014/main" xmlns="" id="{773D837C-8D89-4B32-AD1E-4199EF71F59D}"/>
              </a:ext>
            </a:extLst>
          </p:cNvPr>
          <p:cNvSpPr txBox="1"/>
          <p:nvPr/>
        </p:nvSpPr>
        <p:spPr bwMode="gray">
          <a:xfrm>
            <a:off x="717233" y="2055021"/>
            <a:ext cx="10534333" cy="3970318"/>
          </a:xfrm>
          <a:prstGeom prst="rect">
            <a:avLst/>
          </a:prstGeom>
          <a:solidFill>
            <a:schemeClr val="bg1">
              <a:lumMod val="85000"/>
            </a:schemeClr>
          </a:solidFill>
          <a:ln>
            <a:noFill/>
          </a:ln>
        </p:spPr>
        <p:txBody>
          <a:bodyPr wrap="square" rtlCol="0">
            <a:spAutoFit/>
          </a:bodyPr>
          <a:lstStyle>
            <a:defPPr>
              <a:defRPr lang="en-US"/>
            </a:defPPr>
            <a:lvl1pPr>
              <a:defRPr sz="1400"/>
            </a:lvl1pPr>
          </a:lstStyle>
          <a:p>
            <a:r>
              <a:rPr lang="en-US" dirty="0"/>
              <a:t>&lt;CE1&gt;ftp 192.168.56.1                                                                                            # Connect to the FTP server.</a:t>
            </a:r>
          </a:p>
          <a:p>
            <a:r>
              <a:rPr lang="en-US" dirty="0"/>
              <a:t>Trying 192.168.56.1 ...</a:t>
            </a:r>
            <a:endParaRPr lang="en-US" altLang="zh-CN" dirty="0"/>
          </a:p>
          <a:p>
            <a:r>
              <a:rPr lang="en-US" dirty="0"/>
              <a:t>Press CTRL + K to abort</a:t>
            </a:r>
            <a:endParaRPr lang="en-US" altLang="zh-CN" dirty="0"/>
          </a:p>
          <a:p>
            <a:r>
              <a:rPr lang="en-US" dirty="0"/>
              <a:t>Connected to 192.168.56.1.</a:t>
            </a:r>
            <a:endParaRPr lang="en-US" altLang="zh-CN" dirty="0"/>
          </a:p>
          <a:p>
            <a:r>
              <a:rPr lang="en-US" dirty="0"/>
              <a:t>220 WFTPD 2.0 service (by Texas Imperial Software) ready for new user</a:t>
            </a:r>
            <a:endParaRPr lang="en-US" altLang="zh-CN" dirty="0"/>
          </a:p>
          <a:p>
            <a:r>
              <a:rPr lang="en-US" dirty="0"/>
              <a:t>User(192.168.56.1:(none)):1                                                                                    # Enter the user name.</a:t>
            </a:r>
          </a:p>
          <a:p>
            <a:r>
              <a:rPr lang="en-US" dirty="0"/>
              <a:t>331 Give me your password, please</a:t>
            </a:r>
            <a:endParaRPr lang="en-US" altLang="zh-CN" dirty="0"/>
          </a:p>
          <a:p>
            <a:r>
              <a:rPr lang="en-US" dirty="0"/>
              <a:t>Enter password:                                                                                                      # Enter the password.</a:t>
            </a:r>
          </a:p>
          <a:p>
            <a:r>
              <a:rPr lang="en-US" dirty="0"/>
              <a:t>230 Logged in successfully</a:t>
            </a:r>
            <a:endParaRPr lang="en-US" altLang="zh-CN" dirty="0"/>
          </a:p>
          <a:p>
            <a:r>
              <a:rPr lang="en-US" dirty="0"/>
              <a:t>[ftp]get cpu_demo.py                                                                                              # Obtain the cpu_demo.py script file.</a:t>
            </a:r>
          </a:p>
          <a:p>
            <a:r>
              <a:rPr lang="en-US" dirty="0"/>
              <a:t>Warning: The file may not transfer correctly in ASCII mode.</a:t>
            </a:r>
            <a:endParaRPr lang="en-US" altLang="zh-CN" dirty="0"/>
          </a:p>
          <a:p>
            <a:r>
              <a:rPr lang="en-US" dirty="0"/>
              <a:t>500 Unidentified command SIZE cpu_demo.py</a:t>
            </a:r>
            <a:endParaRPr lang="en-US" altLang="zh-CN" dirty="0"/>
          </a:p>
          <a:p>
            <a:r>
              <a:rPr lang="en-US" dirty="0"/>
              <a:t>200 PORT command okay</a:t>
            </a:r>
            <a:endParaRPr lang="en-US" altLang="zh-CN" dirty="0"/>
          </a:p>
          <a:p>
            <a:r>
              <a:rPr lang="en-US" dirty="0"/>
              <a:t>150 "D:\FTPSERVER\cpu_demo.py" file ready to send (4605 bytes) in ASCII mode</a:t>
            </a:r>
            <a:endParaRPr lang="en-US" altLang="zh-CN" dirty="0"/>
          </a:p>
          <a:p>
            <a:r>
              <a:rPr lang="en-US" dirty="0"/>
              <a:t>..</a:t>
            </a:r>
            <a:endParaRPr lang="en-US" altLang="zh-CN" dirty="0"/>
          </a:p>
          <a:p>
            <a:r>
              <a:rPr lang="en-US" dirty="0"/>
              <a:t>226 Transfer finished successfully.                                                                            # FTP transmission is complete.</a:t>
            </a:r>
          </a:p>
          <a:p>
            <a:endParaRPr lang="en-US" altLang="zh-CN" dirty="0"/>
          </a:p>
          <a:p>
            <a:r>
              <a:rPr lang="en-US" dirty="0"/>
              <a:t>FTP: 4605 byte(s) received in 1.135 second(s) 3.962Kbyte(s)/sec.</a:t>
            </a:r>
            <a:endParaRPr lang="en-US" altLang="zh-CN" dirty="0"/>
          </a:p>
        </p:txBody>
      </p:sp>
    </p:spTree>
    <p:extLst>
      <p:ext uri="{BB962C8B-B14F-4D97-AF65-F5344CB8AC3E}">
        <p14:creationId xmlns:p14="http://schemas.microsoft.com/office/powerpoint/2010/main" val="20217554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Compiling a Python Script</a:t>
            </a:r>
            <a:endParaRPr lang="en-US" dirty="0"/>
          </a:p>
        </p:txBody>
      </p:sp>
      <p:sp>
        <p:nvSpPr>
          <p:cNvPr id="3" name="文本占位符 2"/>
          <p:cNvSpPr>
            <a:spLocks noGrp="1"/>
          </p:cNvSpPr>
          <p:nvPr>
            <p:ph type="body" sz="quarter" idx="10"/>
          </p:nvPr>
        </p:nvSpPr>
        <p:spPr bwMode="gray">
          <a:xfrm>
            <a:off x="455612" y="1052514"/>
            <a:ext cx="11293476" cy="476979"/>
          </a:xfrm>
        </p:spPr>
        <p:txBody>
          <a:bodyPr/>
          <a:lstStyle/>
          <a:p>
            <a:r>
              <a:rPr lang="en-US" sz="1800" dirty="0"/>
              <a:t>After the Python script is uploaded, run the ops install file file-name command to install the script.</a:t>
            </a:r>
          </a:p>
        </p:txBody>
      </p:sp>
      <p:sp>
        <p:nvSpPr>
          <p:cNvPr id="7" name="文本框 6">
            <a:extLst>
              <a:ext uri="{FF2B5EF4-FFF2-40B4-BE49-F238E27FC236}">
                <a16:creationId xmlns:a16="http://schemas.microsoft.com/office/drawing/2014/main" xmlns="" id="{773D837C-8D89-4B32-AD1E-4199EF71F59D}"/>
              </a:ext>
            </a:extLst>
          </p:cNvPr>
          <p:cNvSpPr txBox="1"/>
          <p:nvPr/>
        </p:nvSpPr>
        <p:spPr bwMode="gray">
          <a:xfrm>
            <a:off x="828832" y="1811480"/>
            <a:ext cx="10277317" cy="338554"/>
          </a:xfrm>
          <a:prstGeom prst="rect">
            <a:avLst/>
          </a:prstGeom>
          <a:solidFill>
            <a:schemeClr val="bg1">
              <a:lumMod val="85000"/>
            </a:schemeClr>
          </a:solidFill>
          <a:ln>
            <a:noFill/>
          </a:ln>
        </p:spPr>
        <p:txBody>
          <a:bodyPr wrap="square" rtlCol="0">
            <a:spAutoFit/>
          </a:bodyPr>
          <a:lstStyle>
            <a:defPPr>
              <a:defRPr lang="en-US"/>
            </a:defPPr>
            <a:lvl1pPr>
              <a:defRPr sz="1400"/>
            </a:lvl1pPr>
          </a:lstStyle>
          <a:p>
            <a:r>
              <a:rPr lang="en-US" sz="1600" dirty="0"/>
              <a:t>&lt;CE1&gt;ops install file cpu_demo.py                                                             # Install the Python script.</a:t>
            </a:r>
          </a:p>
        </p:txBody>
      </p:sp>
      <p:sp>
        <p:nvSpPr>
          <p:cNvPr id="9" name="文本占位符 2"/>
          <p:cNvSpPr txBox="1">
            <a:spLocks/>
          </p:cNvSpPr>
          <p:nvPr/>
        </p:nvSpPr>
        <p:spPr bwMode="gray">
          <a:xfrm>
            <a:off x="451877" y="2235225"/>
            <a:ext cx="10953621" cy="47697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a:latin typeface="Huawei Sans" panose="020C0503030203020204" pitchFamily="34" charset="0"/>
              </a:rPr>
              <a:t>Verify the installation result.</a:t>
            </a:r>
          </a:p>
        </p:txBody>
      </p:sp>
      <p:sp>
        <p:nvSpPr>
          <p:cNvPr id="10" name="文本框 9">
            <a:extLst>
              <a:ext uri="{FF2B5EF4-FFF2-40B4-BE49-F238E27FC236}">
                <a16:creationId xmlns:a16="http://schemas.microsoft.com/office/drawing/2014/main" xmlns="" id="{773D837C-8D89-4B32-AD1E-4199EF71F59D}"/>
              </a:ext>
            </a:extLst>
          </p:cNvPr>
          <p:cNvSpPr txBox="1"/>
          <p:nvPr/>
        </p:nvSpPr>
        <p:spPr bwMode="gray">
          <a:xfrm>
            <a:off x="828834" y="2798383"/>
            <a:ext cx="10277316" cy="1815882"/>
          </a:xfrm>
          <a:prstGeom prst="rect">
            <a:avLst/>
          </a:prstGeom>
          <a:solidFill>
            <a:schemeClr val="bg1">
              <a:lumMod val="85000"/>
            </a:schemeClr>
          </a:solidFill>
          <a:ln>
            <a:noFill/>
          </a:ln>
        </p:spPr>
        <p:txBody>
          <a:bodyPr wrap="square" rtlCol="0">
            <a:spAutoFit/>
          </a:bodyPr>
          <a:lstStyle>
            <a:defPPr>
              <a:defRPr lang="en-US"/>
            </a:defPPr>
            <a:lvl1pPr>
              <a:defRPr sz="1400"/>
            </a:lvl1pPr>
          </a:lstStyle>
          <a:p>
            <a:r>
              <a:rPr lang="en-US" sz="1600" dirty="0"/>
              <a:t>&lt;CE1&gt;display ops script                                                                            # Check the installed Python script.</a:t>
            </a:r>
          </a:p>
          <a:p>
            <a:r>
              <a:rPr lang="en-US" sz="1600" dirty="0"/>
              <a:t>--------------------------------------------------------------------------------</a:t>
            </a:r>
            <a:endParaRPr lang="en-US" altLang="zh-CN" sz="1600" dirty="0"/>
          </a:p>
          <a:p>
            <a:r>
              <a:rPr lang="en-US" sz="1600" dirty="0"/>
              <a:t>  Index      Size(Byte)  Filename</a:t>
            </a:r>
            <a:endParaRPr lang="en-US" altLang="zh-CN" sz="1600" dirty="0"/>
          </a:p>
          <a:p>
            <a:r>
              <a:rPr lang="en-US" sz="1600" dirty="0"/>
              <a:t>--------------------------------------------------------------------------------</a:t>
            </a:r>
            <a:endParaRPr lang="en-US" altLang="zh-CN" sz="1600" dirty="0"/>
          </a:p>
          <a:p>
            <a:r>
              <a:rPr lang="en-US" sz="1600" dirty="0"/>
              <a:t>      0            4605  cpu_demo.py</a:t>
            </a:r>
            <a:endParaRPr lang="en-US" altLang="zh-CN" sz="1600" dirty="0"/>
          </a:p>
          <a:p>
            <a:r>
              <a:rPr lang="en-US" sz="1600" dirty="0"/>
              <a:t>--------------------------------------------------------------------------------</a:t>
            </a:r>
            <a:endParaRPr lang="en-US" altLang="zh-CN" sz="1600" dirty="0"/>
          </a:p>
        </p:txBody>
      </p:sp>
      <p:sp>
        <p:nvSpPr>
          <p:cNvPr id="6" name="文本框 5"/>
          <p:cNvSpPr txBox="1"/>
          <p:nvPr/>
        </p:nvSpPr>
        <p:spPr bwMode="gray">
          <a:xfrm>
            <a:off x="742772" y="4700444"/>
            <a:ext cx="7372528" cy="369332"/>
          </a:xfrm>
          <a:prstGeom prst="rect">
            <a:avLst/>
          </a:prstGeom>
          <a:noFill/>
        </p:spPr>
        <p:txBody>
          <a:bodyPr wrap="square" rtlCol="0">
            <a:spAutoFit/>
          </a:bodyPr>
          <a:lstStyle/>
          <a:p>
            <a:pPr fontAlgn="ctr"/>
            <a:r>
              <a:rPr lang="en-US" dirty="0">
                <a:latin typeface="Huawei Sans" panose="020C0503030203020204" pitchFamily="34" charset="0"/>
              </a:rPr>
              <a:t>The </a:t>
            </a:r>
            <a:r>
              <a:rPr lang="en-US" b="1" dirty="0">
                <a:latin typeface="Huawei Sans" panose="020C0503030203020204" pitchFamily="34" charset="0"/>
              </a:rPr>
              <a:t>cpu_demo.py</a:t>
            </a:r>
            <a:r>
              <a:rPr lang="en-US" dirty="0">
                <a:latin typeface="Huawei Sans" panose="020C0503030203020204" pitchFamily="34" charset="0"/>
              </a:rPr>
              <a:t> script has been successfully installed.</a:t>
            </a:r>
          </a:p>
        </p:txBody>
      </p:sp>
    </p:spTree>
    <p:extLst>
      <p:ext uri="{BB962C8B-B14F-4D97-AF65-F5344CB8AC3E}">
        <p14:creationId xmlns:p14="http://schemas.microsoft.com/office/powerpoint/2010/main" val="16286568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a:t>Running the Python Script (1)</a:t>
            </a:r>
          </a:p>
        </p:txBody>
      </p:sp>
      <p:sp>
        <p:nvSpPr>
          <p:cNvPr id="3" name="文本占位符 2"/>
          <p:cNvSpPr>
            <a:spLocks noGrp="1"/>
          </p:cNvSpPr>
          <p:nvPr>
            <p:ph type="body" sz="quarter" idx="10"/>
          </p:nvPr>
        </p:nvSpPr>
        <p:spPr bwMode="gray">
          <a:xfrm>
            <a:off x="455612" y="1052514"/>
            <a:ext cx="11293476" cy="497095"/>
          </a:xfrm>
        </p:spPr>
        <p:txBody>
          <a:bodyPr/>
          <a:lstStyle/>
          <a:p>
            <a:r>
              <a:rPr lang="en-US" sz="1600" dirty="0"/>
              <a:t>Run the </a:t>
            </a:r>
            <a:r>
              <a:rPr lang="en-US" sz="1600" b="1" dirty="0"/>
              <a:t>ops run python </a:t>
            </a:r>
            <a:r>
              <a:rPr lang="en-US" sz="1600" i="1" dirty="0"/>
              <a:t>file-name</a:t>
            </a:r>
            <a:r>
              <a:rPr lang="en-US" sz="1600" b="1" dirty="0"/>
              <a:t> </a:t>
            </a:r>
            <a:r>
              <a:rPr lang="en-US" sz="1600" dirty="0"/>
              <a:t>command to run the Python script.</a:t>
            </a:r>
          </a:p>
        </p:txBody>
      </p:sp>
      <p:sp>
        <p:nvSpPr>
          <p:cNvPr id="7" name="文本框 6">
            <a:extLst>
              <a:ext uri="{FF2B5EF4-FFF2-40B4-BE49-F238E27FC236}">
                <a16:creationId xmlns:a16="http://schemas.microsoft.com/office/drawing/2014/main" xmlns="" id="{773D837C-8D89-4B32-AD1E-4199EF71F59D}"/>
              </a:ext>
            </a:extLst>
          </p:cNvPr>
          <p:cNvSpPr txBox="1"/>
          <p:nvPr/>
        </p:nvSpPr>
        <p:spPr bwMode="gray">
          <a:xfrm>
            <a:off x="532364" y="1558919"/>
            <a:ext cx="10918800" cy="4431983"/>
          </a:xfrm>
          <a:prstGeom prst="rect">
            <a:avLst/>
          </a:prstGeom>
          <a:solidFill>
            <a:schemeClr val="bg1">
              <a:lumMod val="85000"/>
            </a:schemeClr>
          </a:solidFill>
          <a:ln>
            <a:noFill/>
          </a:ln>
        </p:spPr>
        <p:txBody>
          <a:bodyPr wrap="square" rtlCol="0">
            <a:spAutoFit/>
          </a:bodyPr>
          <a:lstStyle>
            <a:defPPr>
              <a:defRPr lang="en-US"/>
            </a:defPPr>
            <a:lvl1pPr>
              <a:defRPr sz="1400"/>
            </a:lvl1pPr>
          </a:lstStyle>
          <a:p>
            <a:r>
              <a:rPr lang="en-US" sz="1200" dirty="0"/>
              <a:t>&lt;CE1&gt;ops run python cpu_demo.py </a:t>
            </a:r>
            <a:endParaRPr lang="en-US" altLang="zh-CN" sz="1200" dirty="0"/>
          </a:p>
          <a:p>
            <a:r>
              <a:rPr lang="en-US" sz="1200" dirty="0"/>
              <a:t>|---------------------------------- request: ----------------------------------|            #  Content of the get operation</a:t>
            </a:r>
          </a:p>
          <a:p>
            <a:r>
              <a:rPr lang="en-US" sz="1200" dirty="0"/>
              <a:t>GET /</a:t>
            </a:r>
            <a:r>
              <a:rPr lang="en-US" sz="1200" dirty="0" err="1"/>
              <a:t>devm</a:t>
            </a:r>
            <a:r>
              <a:rPr lang="en-US" sz="1200" dirty="0"/>
              <a:t>/</a:t>
            </a:r>
            <a:r>
              <a:rPr lang="en-US" sz="1200" dirty="0" err="1"/>
              <a:t>cpuInfos</a:t>
            </a:r>
            <a:r>
              <a:rPr lang="en-US" sz="1200" dirty="0"/>
              <a:t>/</a:t>
            </a:r>
            <a:r>
              <a:rPr lang="en-US" sz="1200" dirty="0" err="1"/>
              <a:t>cpuInfo</a:t>
            </a:r>
            <a:r>
              <a:rPr lang="en-US" sz="1200" dirty="0"/>
              <a:t> HTTP/1.1</a:t>
            </a:r>
            <a:endParaRPr lang="en-US" altLang="zh-CN" sz="1200" dirty="0"/>
          </a:p>
          <a:p>
            <a:endParaRPr lang="en-US" altLang="zh-CN" sz="1200" dirty="0"/>
          </a:p>
          <a:p>
            <a:r>
              <a:rPr lang="en-US" sz="1200" dirty="0"/>
              <a:t>&lt;?xml version='1.0' encoding='UTF-8'?&gt; </a:t>
            </a:r>
            <a:endParaRPr lang="en-US" altLang="zh-CN" sz="1200" dirty="0"/>
          </a:p>
          <a:p>
            <a:r>
              <a:rPr lang="en-US" sz="1200" dirty="0"/>
              <a:t>    &lt;</a:t>
            </a:r>
            <a:r>
              <a:rPr lang="en-US" sz="1200" dirty="0" err="1"/>
              <a:t>cpuInfo</a:t>
            </a:r>
            <a:r>
              <a:rPr lang="en-US" sz="1200" dirty="0"/>
              <a:t>&gt; </a:t>
            </a:r>
            <a:endParaRPr lang="en-US" altLang="zh-CN" sz="1200" dirty="0"/>
          </a:p>
          <a:p>
            <a:r>
              <a:rPr lang="en-US" sz="1200" dirty="0"/>
              <a:t>      &lt;position&gt;&lt;/position&gt; </a:t>
            </a:r>
            <a:endParaRPr lang="en-US" altLang="zh-CN" sz="1200" dirty="0"/>
          </a:p>
          <a:p>
            <a:r>
              <a:rPr lang="en-US" sz="1200" dirty="0"/>
              <a:t>      &lt;</a:t>
            </a:r>
            <a:r>
              <a:rPr lang="en-US" sz="1200" dirty="0" err="1"/>
              <a:t>entIndex</a:t>
            </a:r>
            <a:r>
              <a:rPr lang="en-US" sz="1200" dirty="0"/>
              <a:t>&gt;&lt;/</a:t>
            </a:r>
            <a:r>
              <a:rPr lang="en-US" sz="1200" dirty="0" err="1"/>
              <a:t>entIndex</a:t>
            </a:r>
            <a:r>
              <a:rPr lang="en-US" sz="1200" dirty="0"/>
              <a:t>&gt; </a:t>
            </a:r>
            <a:endParaRPr lang="en-US" altLang="zh-CN" sz="1200" dirty="0"/>
          </a:p>
          <a:p>
            <a:r>
              <a:rPr lang="en-US" sz="1200" dirty="0"/>
              <a:t>      &lt;</a:t>
            </a:r>
            <a:r>
              <a:rPr lang="en-US" sz="1200" dirty="0" err="1"/>
              <a:t>systemCpuUsage</a:t>
            </a:r>
            <a:r>
              <a:rPr lang="en-US" sz="1200" dirty="0"/>
              <a:t>&gt;&lt;/</a:t>
            </a:r>
            <a:r>
              <a:rPr lang="en-US" sz="1200" dirty="0" err="1"/>
              <a:t>systemCpuUsage</a:t>
            </a:r>
            <a:r>
              <a:rPr lang="en-US" sz="1200" dirty="0"/>
              <a:t>&gt; </a:t>
            </a:r>
            <a:endParaRPr lang="en-US" altLang="zh-CN" sz="1200" dirty="0"/>
          </a:p>
          <a:p>
            <a:r>
              <a:rPr lang="en-US" sz="1200" dirty="0"/>
              <a:t>      &lt;</a:t>
            </a:r>
            <a:r>
              <a:rPr lang="en-US" sz="1200" dirty="0" err="1"/>
              <a:t>ovloadThreshold</a:t>
            </a:r>
            <a:r>
              <a:rPr lang="en-US" sz="1200" dirty="0"/>
              <a:t>&gt;&lt;/</a:t>
            </a:r>
            <a:r>
              <a:rPr lang="en-US" sz="1200" dirty="0" err="1"/>
              <a:t>ovloadThreshold</a:t>
            </a:r>
            <a:r>
              <a:rPr lang="en-US" sz="1200" dirty="0"/>
              <a:t>&gt; </a:t>
            </a:r>
            <a:endParaRPr lang="en-US" altLang="zh-CN" sz="1200" dirty="0"/>
          </a:p>
          <a:p>
            <a:r>
              <a:rPr lang="en-US" sz="1200" dirty="0"/>
              <a:t>      &lt;</a:t>
            </a:r>
            <a:r>
              <a:rPr lang="en-US" sz="1200" dirty="0" err="1"/>
              <a:t>unovloadThreshold</a:t>
            </a:r>
            <a:r>
              <a:rPr lang="en-US" sz="1200" dirty="0"/>
              <a:t>&gt;&lt;/</a:t>
            </a:r>
            <a:r>
              <a:rPr lang="en-US" sz="1200" dirty="0" err="1"/>
              <a:t>unovloadThreshold</a:t>
            </a:r>
            <a:r>
              <a:rPr lang="en-US" sz="1200" dirty="0"/>
              <a:t>&gt; </a:t>
            </a:r>
            <a:endParaRPr lang="en-US" altLang="zh-CN" sz="1200" dirty="0"/>
          </a:p>
          <a:p>
            <a:r>
              <a:rPr lang="en-US" sz="1200" dirty="0"/>
              <a:t>   &lt;/</a:t>
            </a:r>
            <a:r>
              <a:rPr lang="en-US" sz="1200" dirty="0" err="1"/>
              <a:t>cpuInfo</a:t>
            </a:r>
            <a:r>
              <a:rPr lang="en-US" sz="1200" dirty="0"/>
              <a:t>&gt;</a:t>
            </a:r>
            <a:endParaRPr lang="en-US" altLang="zh-CN" sz="1200" dirty="0"/>
          </a:p>
          <a:p>
            <a:r>
              <a:rPr lang="en-US" sz="1200" dirty="0"/>
              <a:t>        </a:t>
            </a:r>
          </a:p>
          <a:p>
            <a:r>
              <a:rPr lang="en-US" sz="1200" dirty="0"/>
              <a:t>|---------------------------------- response: ---------------------------------|          # Content of the response message</a:t>
            </a:r>
          </a:p>
          <a:p>
            <a:r>
              <a:rPr lang="en-US" sz="1200" dirty="0"/>
              <a:t>HTTP/1.1 200 OK</a:t>
            </a:r>
            <a:endParaRPr lang="en-US" altLang="zh-CN" sz="1200" dirty="0"/>
          </a:p>
          <a:p>
            <a:endParaRPr lang="en-US" altLang="zh-CN" sz="1200" dirty="0"/>
          </a:p>
          <a:p>
            <a:r>
              <a:rPr lang="en-US" sz="1200" dirty="0"/>
              <a:t>&lt;?xml version="1.0" encoding="UTF-8"?&gt;</a:t>
            </a:r>
            <a:endParaRPr lang="en-US" altLang="zh-CN" sz="1200" dirty="0"/>
          </a:p>
          <a:p>
            <a:r>
              <a:rPr lang="en-US" sz="1200" dirty="0"/>
              <a:t>&lt;</a:t>
            </a:r>
            <a:r>
              <a:rPr lang="en-US" sz="1200" dirty="0" err="1"/>
              <a:t>rpc</a:t>
            </a:r>
            <a:r>
              <a:rPr lang="en-US" sz="1200" dirty="0"/>
              <a:t>-reply&gt;</a:t>
            </a:r>
            <a:endParaRPr lang="en-US" altLang="zh-CN" sz="1200" dirty="0"/>
          </a:p>
          <a:p>
            <a:r>
              <a:rPr lang="en-US" sz="1200" dirty="0"/>
              <a:t>  &lt;data&gt;</a:t>
            </a:r>
          </a:p>
          <a:p>
            <a:r>
              <a:rPr lang="en-US" sz="1200" dirty="0"/>
              <a:t>    &lt;</a:t>
            </a:r>
            <a:r>
              <a:rPr lang="en-US" sz="1200" dirty="0" err="1"/>
              <a:t>devm</a:t>
            </a:r>
            <a:r>
              <a:rPr lang="en-US" sz="1200" dirty="0"/>
              <a:t> </a:t>
            </a:r>
            <a:r>
              <a:rPr lang="en-US" sz="1200" dirty="0" err="1"/>
              <a:t>xmlns</a:t>
            </a:r>
            <a:r>
              <a:rPr lang="en-US" sz="1200" dirty="0"/>
              <a:t>="http://www.huawei.com/netconf/vrp" format-version="1.0" content</a:t>
            </a:r>
            <a:endParaRPr lang="en-US" altLang="zh-CN" sz="1200" dirty="0"/>
          </a:p>
          <a:p>
            <a:r>
              <a:rPr lang="en-US" sz="1200" dirty="0"/>
              <a:t>-version="1.0"&gt;</a:t>
            </a:r>
          </a:p>
          <a:p>
            <a:endParaRPr lang="en-US" altLang="zh-CN" sz="1200" dirty="0"/>
          </a:p>
          <a:p>
            <a:r>
              <a:rPr lang="en-US" altLang="zh-CN" sz="1200" dirty="0"/>
              <a:t>(See the next slide for the rest of code.)</a:t>
            </a:r>
          </a:p>
        </p:txBody>
      </p:sp>
    </p:spTree>
    <p:extLst>
      <p:ext uri="{BB962C8B-B14F-4D97-AF65-F5344CB8AC3E}">
        <p14:creationId xmlns:p14="http://schemas.microsoft.com/office/powerpoint/2010/main" val="10952549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Running the Python Script (2)</a:t>
            </a:r>
            <a:endParaRPr lang="en-US" altLang="zh-CN" dirty="0"/>
          </a:p>
        </p:txBody>
      </p:sp>
      <p:sp>
        <p:nvSpPr>
          <p:cNvPr id="7" name="文本框 6">
            <a:extLst>
              <a:ext uri="{FF2B5EF4-FFF2-40B4-BE49-F238E27FC236}">
                <a16:creationId xmlns:a16="http://schemas.microsoft.com/office/drawing/2014/main" xmlns="" id="{773D837C-8D89-4B32-AD1E-4199EF71F59D}"/>
              </a:ext>
            </a:extLst>
          </p:cNvPr>
          <p:cNvSpPr txBox="1"/>
          <p:nvPr/>
        </p:nvSpPr>
        <p:spPr bwMode="gray">
          <a:xfrm>
            <a:off x="637460" y="1233488"/>
            <a:ext cx="10917080" cy="4728410"/>
          </a:xfrm>
          <a:prstGeom prst="rect">
            <a:avLst/>
          </a:prstGeom>
          <a:solidFill>
            <a:schemeClr val="bg1">
              <a:lumMod val="85000"/>
            </a:schemeClr>
          </a:solidFill>
          <a:ln>
            <a:noFill/>
          </a:ln>
        </p:spPr>
        <p:txBody>
          <a:bodyPr wrap="square" rtlCol="0">
            <a:spAutoFit/>
          </a:bodyPr>
          <a:lstStyle>
            <a:defPPr>
              <a:defRPr lang="en-US"/>
            </a:defPPr>
            <a:lvl1pPr>
              <a:defRPr sz="1400"/>
            </a:lvl1pPr>
          </a:lstStyle>
          <a:p>
            <a:pPr>
              <a:lnSpc>
                <a:spcPct val="120000"/>
              </a:lnSpc>
            </a:pPr>
            <a:r>
              <a:rPr lang="en-US" sz="1200" dirty="0"/>
              <a:t>      &lt;</a:t>
            </a:r>
            <a:r>
              <a:rPr lang="en-US" sz="1200" dirty="0" err="1"/>
              <a:t>cpuInfos</a:t>
            </a:r>
            <a:r>
              <a:rPr lang="en-US" sz="1200" dirty="0"/>
              <a:t>&gt;                                                                         # Returned CPU information. In this case, the network device has</a:t>
            </a:r>
          </a:p>
          <a:p>
            <a:pPr>
              <a:lnSpc>
                <a:spcPct val="120000"/>
              </a:lnSpc>
            </a:pPr>
            <a:r>
              <a:rPr lang="en-US" sz="1200" dirty="0"/>
              <a:t>        &lt;</a:t>
            </a:r>
            <a:r>
              <a:rPr lang="en-US" sz="1200" dirty="0" err="1"/>
              <a:t>cpuInfo</a:t>
            </a:r>
            <a:r>
              <a:rPr lang="en-US" sz="1200" dirty="0"/>
              <a:t>&gt;                                                                           two </a:t>
            </a:r>
            <a:r>
              <a:rPr lang="en-US" sz="1200" dirty="0" err="1"/>
              <a:t>cpus</a:t>
            </a:r>
            <a:r>
              <a:rPr lang="en-US" sz="1200" dirty="0"/>
              <a:t>.</a:t>
            </a:r>
          </a:p>
          <a:p>
            <a:pPr>
              <a:lnSpc>
                <a:spcPct val="120000"/>
              </a:lnSpc>
            </a:pPr>
            <a:r>
              <a:rPr lang="en-US" sz="1200" dirty="0"/>
              <a:t>          &lt;position chassis=“1” slot=“1”&gt;1&lt;/position&gt;                     # </a:t>
            </a:r>
            <a:r>
              <a:rPr lang="en-US" altLang="zh-CN" sz="1200" dirty="0"/>
              <a:t>position indicates the CPU position information.</a:t>
            </a:r>
          </a:p>
          <a:p>
            <a:pPr>
              <a:lnSpc>
                <a:spcPct val="120000"/>
              </a:lnSpc>
            </a:pPr>
            <a:r>
              <a:rPr lang="en-US" sz="1200" dirty="0"/>
              <a:t>          &lt;</a:t>
            </a:r>
            <a:r>
              <a:rPr lang="en-US" sz="1200" dirty="0" err="1"/>
              <a:t>entIndex</a:t>
            </a:r>
            <a:r>
              <a:rPr lang="en-US" sz="1200" dirty="0"/>
              <a:t>&gt;16842753&lt;/</a:t>
            </a:r>
            <a:r>
              <a:rPr lang="en-US" sz="1200" dirty="0" err="1"/>
              <a:t>entIndex</a:t>
            </a:r>
            <a:r>
              <a:rPr lang="en-US" sz="1200" dirty="0"/>
              <a:t>&gt;                                    # </a:t>
            </a:r>
            <a:r>
              <a:rPr lang="en-US" altLang="zh-CN" sz="1200" dirty="0" err="1"/>
              <a:t>entIndex</a:t>
            </a:r>
            <a:r>
              <a:rPr lang="en-US" altLang="zh-CN" sz="1200" dirty="0"/>
              <a:t> indicates the CPU index information.</a:t>
            </a:r>
          </a:p>
          <a:p>
            <a:pPr>
              <a:lnSpc>
                <a:spcPct val="120000"/>
              </a:lnSpc>
            </a:pPr>
            <a:r>
              <a:rPr lang="en-US" sz="1200" dirty="0"/>
              <a:t>          &lt;</a:t>
            </a:r>
            <a:r>
              <a:rPr lang="en-US" sz="1200" dirty="0" err="1"/>
              <a:t>systemCpuUsage</a:t>
            </a:r>
            <a:r>
              <a:rPr lang="en-US" sz="1200" dirty="0"/>
              <a:t>&gt;4&lt;/</a:t>
            </a:r>
            <a:r>
              <a:rPr lang="en-US" sz="1200" dirty="0" err="1"/>
              <a:t>systemCpuUsage</a:t>
            </a:r>
            <a:r>
              <a:rPr lang="en-US" sz="1200" dirty="0"/>
              <a:t>&gt;                        # </a:t>
            </a:r>
            <a:r>
              <a:rPr lang="en-US" altLang="zh-CN" sz="1200" dirty="0" err="1"/>
              <a:t>systemCpuUsage</a:t>
            </a:r>
            <a:r>
              <a:rPr lang="en-US" altLang="zh-CN" sz="1200" dirty="0"/>
              <a:t> indicates the CPU usage.</a:t>
            </a:r>
          </a:p>
          <a:p>
            <a:pPr>
              <a:lnSpc>
                <a:spcPct val="120000"/>
              </a:lnSpc>
            </a:pPr>
            <a:r>
              <a:rPr lang="en-US" sz="1200" dirty="0"/>
              <a:t>          &lt;</a:t>
            </a:r>
            <a:r>
              <a:rPr lang="en-US" sz="1200" dirty="0" err="1"/>
              <a:t>ovloadThreshold</a:t>
            </a:r>
            <a:r>
              <a:rPr lang="en-US" sz="1200" dirty="0"/>
              <a:t>&gt;90&lt;/</a:t>
            </a:r>
            <a:r>
              <a:rPr lang="en-US" sz="1200" dirty="0" err="1"/>
              <a:t>ovloadThreshold</a:t>
            </a:r>
            <a:r>
              <a:rPr lang="en-US" sz="1200" dirty="0"/>
              <a:t>&gt;                       # </a:t>
            </a:r>
            <a:r>
              <a:rPr lang="en-US" altLang="zh-CN" sz="1200" dirty="0" err="1"/>
              <a:t>ovloadThreshold</a:t>
            </a:r>
            <a:r>
              <a:rPr lang="en-US" altLang="zh-CN" sz="1200" dirty="0"/>
              <a:t> indicates the CPU overload clearance threshold.</a:t>
            </a:r>
          </a:p>
          <a:p>
            <a:pPr>
              <a:lnSpc>
                <a:spcPct val="120000"/>
              </a:lnSpc>
            </a:pPr>
            <a:r>
              <a:rPr lang="en-US" sz="1200" dirty="0"/>
              <a:t>          &lt;</a:t>
            </a:r>
            <a:r>
              <a:rPr lang="en-US" sz="1200" dirty="0" err="1"/>
              <a:t>unovloadThreshold</a:t>
            </a:r>
            <a:r>
              <a:rPr lang="en-US" sz="1200" dirty="0"/>
              <a:t>&gt;75&lt;/</a:t>
            </a:r>
            <a:r>
              <a:rPr lang="en-US" sz="1200" dirty="0" err="1"/>
              <a:t>unovloadThreshold</a:t>
            </a:r>
            <a:r>
              <a:rPr lang="en-US" sz="1200" dirty="0"/>
              <a:t>&gt;               # </a:t>
            </a:r>
            <a:r>
              <a:rPr lang="en-US" altLang="zh-CN" sz="1200" dirty="0" err="1"/>
              <a:t>unovloadThreshold</a:t>
            </a:r>
            <a:r>
              <a:rPr lang="en-US" altLang="zh-CN" sz="1200" dirty="0"/>
              <a:t> indicates the CPU non-overload threshold.</a:t>
            </a:r>
          </a:p>
          <a:p>
            <a:pPr>
              <a:lnSpc>
                <a:spcPct val="120000"/>
              </a:lnSpc>
            </a:pPr>
            <a:r>
              <a:rPr lang="en-US" sz="1200" dirty="0"/>
              <a:t>        &lt;/</a:t>
            </a:r>
            <a:r>
              <a:rPr lang="en-US" sz="1200" dirty="0" err="1"/>
              <a:t>cpuInfo</a:t>
            </a:r>
            <a:r>
              <a:rPr lang="en-US" sz="1200" dirty="0"/>
              <a:t>&gt;</a:t>
            </a:r>
            <a:endParaRPr lang="en-US" altLang="zh-CN" sz="1200" dirty="0"/>
          </a:p>
          <a:p>
            <a:pPr>
              <a:lnSpc>
                <a:spcPct val="120000"/>
              </a:lnSpc>
            </a:pPr>
            <a:r>
              <a:rPr lang="en-US" sz="1200" dirty="0"/>
              <a:t>        &lt;</a:t>
            </a:r>
            <a:r>
              <a:rPr lang="en-US" sz="1200" dirty="0" err="1"/>
              <a:t>cpuInfo</a:t>
            </a:r>
            <a:r>
              <a:rPr lang="en-US" sz="1200" dirty="0"/>
              <a:t>&gt;</a:t>
            </a:r>
            <a:endParaRPr lang="en-US" altLang="zh-CN" sz="1200" dirty="0"/>
          </a:p>
          <a:p>
            <a:pPr>
              <a:lnSpc>
                <a:spcPct val="120000"/>
              </a:lnSpc>
            </a:pPr>
            <a:r>
              <a:rPr lang="en-US" sz="1200" dirty="0"/>
              <a:t>          &lt;position chassis="1" slot="17"&gt;17&lt;/position&gt;</a:t>
            </a:r>
            <a:endParaRPr lang="en-US" altLang="zh-CN" sz="1200" dirty="0"/>
          </a:p>
          <a:p>
            <a:pPr>
              <a:lnSpc>
                <a:spcPct val="120000"/>
              </a:lnSpc>
            </a:pPr>
            <a:r>
              <a:rPr lang="en-US" sz="1200" dirty="0"/>
              <a:t>          &lt;</a:t>
            </a:r>
            <a:r>
              <a:rPr lang="en-US" sz="1200" dirty="0" err="1"/>
              <a:t>entIndex</a:t>
            </a:r>
            <a:r>
              <a:rPr lang="en-US" sz="1200" dirty="0"/>
              <a:t>&gt;17891329&lt;/</a:t>
            </a:r>
            <a:r>
              <a:rPr lang="en-US" sz="1200" dirty="0" err="1"/>
              <a:t>entIndex</a:t>
            </a:r>
            <a:r>
              <a:rPr lang="en-US" sz="1200" dirty="0"/>
              <a:t>&gt;</a:t>
            </a:r>
            <a:endParaRPr lang="en-US" altLang="zh-CN" sz="1200" dirty="0"/>
          </a:p>
          <a:p>
            <a:pPr>
              <a:lnSpc>
                <a:spcPct val="120000"/>
              </a:lnSpc>
            </a:pPr>
            <a:r>
              <a:rPr lang="en-US" sz="1200" dirty="0"/>
              <a:t>          &lt;</a:t>
            </a:r>
            <a:r>
              <a:rPr lang="en-US" sz="1200" dirty="0" err="1"/>
              <a:t>systemCpuUsage</a:t>
            </a:r>
            <a:r>
              <a:rPr lang="en-US" sz="1200" dirty="0"/>
              <a:t>&gt;4&lt;/</a:t>
            </a:r>
            <a:r>
              <a:rPr lang="en-US" sz="1200" dirty="0" err="1"/>
              <a:t>systemCpuUsage</a:t>
            </a:r>
            <a:r>
              <a:rPr lang="en-US" sz="1200" dirty="0"/>
              <a:t>&gt;</a:t>
            </a:r>
            <a:endParaRPr lang="en-US" altLang="zh-CN" sz="1200" dirty="0"/>
          </a:p>
          <a:p>
            <a:pPr>
              <a:lnSpc>
                <a:spcPct val="120000"/>
              </a:lnSpc>
            </a:pPr>
            <a:r>
              <a:rPr lang="en-US" sz="1200" dirty="0"/>
              <a:t>          &lt;</a:t>
            </a:r>
            <a:r>
              <a:rPr lang="en-US" sz="1200" dirty="0" err="1"/>
              <a:t>ovloadThreshold</a:t>
            </a:r>
            <a:r>
              <a:rPr lang="en-US" sz="1200" dirty="0"/>
              <a:t>&gt;90&lt;/</a:t>
            </a:r>
            <a:r>
              <a:rPr lang="en-US" sz="1200" dirty="0" err="1"/>
              <a:t>ovloadThreshold</a:t>
            </a:r>
            <a:r>
              <a:rPr lang="en-US" sz="1200" dirty="0"/>
              <a:t>&gt;</a:t>
            </a:r>
            <a:endParaRPr lang="en-US" altLang="zh-CN" sz="1200" dirty="0"/>
          </a:p>
          <a:p>
            <a:pPr>
              <a:lnSpc>
                <a:spcPct val="120000"/>
              </a:lnSpc>
            </a:pPr>
            <a:r>
              <a:rPr lang="en-US" sz="1200" dirty="0"/>
              <a:t>          &lt;</a:t>
            </a:r>
            <a:r>
              <a:rPr lang="en-US" sz="1200" dirty="0" err="1"/>
              <a:t>unovloadThreshold</a:t>
            </a:r>
            <a:r>
              <a:rPr lang="en-US" sz="1200" dirty="0"/>
              <a:t>&gt;75&lt;/</a:t>
            </a:r>
            <a:r>
              <a:rPr lang="en-US" sz="1200" dirty="0" err="1"/>
              <a:t>unovloadThreshold</a:t>
            </a:r>
            <a:r>
              <a:rPr lang="en-US" sz="1200" dirty="0"/>
              <a:t>&gt;</a:t>
            </a:r>
            <a:endParaRPr lang="en-US" altLang="zh-CN" sz="1200" dirty="0"/>
          </a:p>
          <a:p>
            <a:pPr>
              <a:lnSpc>
                <a:spcPct val="120000"/>
              </a:lnSpc>
            </a:pPr>
            <a:r>
              <a:rPr lang="en-US" sz="1200" dirty="0"/>
              <a:t>        &lt;/</a:t>
            </a:r>
            <a:r>
              <a:rPr lang="en-US" sz="1200" dirty="0" err="1"/>
              <a:t>cpuInfo</a:t>
            </a:r>
            <a:r>
              <a:rPr lang="en-US" sz="1200" dirty="0"/>
              <a:t>&gt;</a:t>
            </a:r>
            <a:endParaRPr lang="en-US" altLang="zh-CN" sz="1200" dirty="0"/>
          </a:p>
          <a:p>
            <a:pPr>
              <a:lnSpc>
                <a:spcPct val="120000"/>
              </a:lnSpc>
            </a:pPr>
            <a:r>
              <a:rPr lang="en-US" sz="1200" dirty="0"/>
              <a:t>      &lt;/</a:t>
            </a:r>
            <a:r>
              <a:rPr lang="en-US" sz="1200" dirty="0" err="1"/>
              <a:t>cpuInfos</a:t>
            </a:r>
            <a:r>
              <a:rPr lang="en-US" sz="1200" dirty="0"/>
              <a:t>&gt;</a:t>
            </a:r>
            <a:endParaRPr lang="en-US" altLang="zh-CN" sz="1200" dirty="0"/>
          </a:p>
          <a:p>
            <a:pPr>
              <a:lnSpc>
                <a:spcPct val="120000"/>
              </a:lnSpc>
            </a:pPr>
            <a:r>
              <a:rPr lang="en-US" sz="1200" dirty="0"/>
              <a:t>    &lt;/</a:t>
            </a:r>
            <a:r>
              <a:rPr lang="en-US" sz="1200" dirty="0" err="1"/>
              <a:t>devm</a:t>
            </a:r>
            <a:r>
              <a:rPr lang="en-US" sz="1200" dirty="0"/>
              <a:t>&gt;</a:t>
            </a:r>
            <a:endParaRPr lang="en-US" altLang="zh-CN" sz="1200" dirty="0"/>
          </a:p>
          <a:p>
            <a:pPr>
              <a:lnSpc>
                <a:spcPct val="120000"/>
              </a:lnSpc>
            </a:pPr>
            <a:r>
              <a:rPr lang="en-US" sz="1200" dirty="0"/>
              <a:t>  &lt;/data&gt;</a:t>
            </a:r>
            <a:endParaRPr lang="en-US" altLang="zh-CN" sz="1200" dirty="0"/>
          </a:p>
          <a:p>
            <a:pPr>
              <a:lnSpc>
                <a:spcPct val="120000"/>
              </a:lnSpc>
            </a:pPr>
            <a:r>
              <a:rPr lang="en-US" sz="1200" dirty="0"/>
              <a:t>&lt;/</a:t>
            </a:r>
            <a:r>
              <a:rPr lang="en-US" sz="1200" dirty="0" err="1"/>
              <a:t>rpc</a:t>
            </a:r>
            <a:r>
              <a:rPr lang="en-US" sz="1200" dirty="0"/>
              <a:t>-reply&gt;</a:t>
            </a:r>
            <a:endParaRPr lang="en-US" altLang="zh-CN" sz="1200" dirty="0"/>
          </a:p>
          <a:p>
            <a:pPr>
              <a:lnSpc>
                <a:spcPct val="120000"/>
              </a:lnSpc>
            </a:pPr>
            <a:endParaRPr lang="en-US" altLang="zh-CN" sz="1200" dirty="0"/>
          </a:p>
          <a:p>
            <a:pPr>
              <a:lnSpc>
                <a:spcPct val="120000"/>
              </a:lnSpc>
            </a:pPr>
            <a:r>
              <a:rPr lang="en-US" sz="1200" dirty="0"/>
              <a:t>|------------------------------------------------------------------------------|</a:t>
            </a:r>
            <a:endParaRPr lang="en-US" altLang="zh-CN" sz="1200" dirty="0"/>
          </a:p>
        </p:txBody>
      </p:sp>
    </p:spTree>
    <p:extLst>
      <p:ext uri="{BB962C8B-B14F-4D97-AF65-F5344CB8AC3E}">
        <p14:creationId xmlns:p14="http://schemas.microsoft.com/office/powerpoint/2010/main" val="21940670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t>(Multiple-answer question) The OPS function uses standard HTTP methods to access managed objects (MOs). Which of the following methods are supported? </a:t>
            </a:r>
            <a:r>
              <a:rPr lang="en-US" altLang="zh-CN" dirty="0"/>
              <a:t>(     )</a:t>
            </a:r>
            <a:endParaRPr lang="en-US" dirty="0"/>
          </a:p>
          <a:p>
            <a:pPr lvl="1"/>
            <a:r>
              <a:rPr lang="en-US" dirty="0"/>
              <a:t>GET</a:t>
            </a:r>
          </a:p>
          <a:p>
            <a:pPr lvl="1"/>
            <a:r>
              <a:rPr lang="en-US" dirty="0"/>
              <a:t>PUT</a:t>
            </a:r>
          </a:p>
          <a:p>
            <a:pPr lvl="1"/>
            <a:r>
              <a:rPr lang="en-US" dirty="0"/>
              <a:t>POST</a:t>
            </a:r>
          </a:p>
          <a:p>
            <a:pPr lvl="1"/>
            <a:r>
              <a:rPr lang="en-US" dirty="0"/>
              <a:t>DELETE</a:t>
            </a:r>
          </a:p>
        </p:txBody>
      </p:sp>
    </p:spTree>
    <p:extLst>
      <p:ext uri="{BB962C8B-B14F-4D97-AF65-F5344CB8AC3E}">
        <p14:creationId xmlns:p14="http://schemas.microsoft.com/office/powerpoint/2010/main" val="824778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dirty="0"/>
              <a:t>The OPS is a unique function of Huawei network devices. It uses </a:t>
            </a:r>
            <a:r>
              <a:rPr lang="en-US" dirty="0" err="1"/>
              <a:t>RESTful</a:t>
            </a:r>
            <a:r>
              <a:rPr lang="en-US" dirty="0"/>
              <a:t> APIs and standard HTTP methods to access MOs on devices, helping users easily cope with various network O&amp;M requirements.</a:t>
            </a:r>
            <a:endParaRPr lang="en-US" altLang="zh-CN" dirty="0"/>
          </a:p>
          <a:p>
            <a:r>
              <a:rPr lang="en-US" dirty="0"/>
              <a:t>Huawei provides Python script templates. You only need to search for </a:t>
            </a:r>
            <a:r>
              <a:rPr lang="en-US" dirty="0" err="1"/>
              <a:t>RESTful</a:t>
            </a:r>
            <a:r>
              <a:rPr lang="en-US" dirty="0"/>
              <a:t> APIs based on the functions to be implemented and modify code, which is easy to use.</a:t>
            </a:r>
            <a:endParaRPr lang="en-US" altLang="zh-CN" dirty="0"/>
          </a:p>
        </p:txBody>
      </p:sp>
    </p:spTree>
    <p:extLst>
      <p:ext uri="{BB962C8B-B14F-4D97-AF65-F5344CB8AC3E}">
        <p14:creationId xmlns:p14="http://schemas.microsoft.com/office/powerpoint/2010/main" val="8756474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marL="342900" indent="-342900">
              <a:buFont typeface="Wingdings" panose="05000000000000000000" pitchFamily="2" charset="2"/>
              <a:buChar char="l"/>
            </a:pPr>
            <a:r>
              <a:rPr lang="en-US" altLang="zh-CN"/>
              <a:t>On completion of this course, you will be able to:</a:t>
            </a:r>
          </a:p>
          <a:p>
            <a:pPr lvl="1"/>
            <a:r>
              <a:rPr lang="en-US" altLang="zh-CN"/>
              <a:t>Describe basic OPS concepts. </a:t>
            </a:r>
          </a:p>
          <a:p>
            <a:pPr lvl="1"/>
            <a:r>
              <a:rPr lang="en-US" altLang="zh-CN"/>
              <a:t>Describe basic OPS functions. </a:t>
            </a:r>
          </a:p>
          <a:p>
            <a:pPr lvl="1"/>
            <a:r>
              <a:rPr lang="en-US" altLang="zh-CN"/>
              <a:t>Understand the OPS working principles. </a:t>
            </a:r>
          </a:p>
          <a:p>
            <a:pPr lvl="1"/>
            <a:r>
              <a:rPr lang="en-US" altLang="zh-CN"/>
              <a:t>Implement the basic OPS configuration.</a:t>
            </a:r>
            <a:endParaRPr lang="zh-CN" altLang="en-US" dirty="0"/>
          </a:p>
        </p:txBody>
      </p:sp>
    </p:spTree>
    <p:extLst>
      <p:ext uri="{BB962C8B-B14F-4D97-AF65-F5344CB8AC3E}">
        <p14:creationId xmlns:p14="http://schemas.microsoft.com/office/powerpoint/2010/main" val="16145901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302279" indent="-302279">
              <a:buFont typeface="Wingdings" panose="05000000000000000000" pitchFamily="2" charset="2"/>
              <a:buChar char="l"/>
            </a:pPr>
            <a:r>
              <a:rPr lang="en-US" dirty="0"/>
              <a:t>For more REST information, see the paper written by Dr. Roy Fielding. </a:t>
            </a:r>
            <a:endParaRPr lang="en-US" altLang="zh-CN" dirty="0"/>
          </a:p>
          <a:p>
            <a:pPr lvl="1"/>
            <a:r>
              <a:rPr lang="en-US" dirty="0"/>
              <a:t>https://www.ics.uci.edu/~fielding/pubs/dissertation/top.htm</a:t>
            </a:r>
          </a:p>
          <a:p>
            <a:pPr marL="302279" indent="-302279">
              <a:buFont typeface="Wingdings" panose="05000000000000000000" pitchFamily="2" charset="2"/>
              <a:buChar char="l"/>
            </a:pPr>
            <a:r>
              <a:rPr lang="en-US" dirty="0"/>
              <a:t>For more information about HTTP, see RFC 2616.</a:t>
            </a:r>
            <a:endParaRPr lang="en-US" altLang="zh-CN" dirty="0"/>
          </a:p>
          <a:p>
            <a:pPr marL="302279" indent="-302279">
              <a:buFont typeface="Wingdings" panose="05000000000000000000" pitchFamily="2" charset="2"/>
              <a:buChar char="l"/>
            </a:pPr>
            <a:r>
              <a:rPr lang="en-US" dirty="0"/>
              <a:t>Python official website: https://www.python.org</a:t>
            </a:r>
          </a:p>
          <a:p>
            <a:pPr marL="302279" indent="-302279">
              <a:buFont typeface="Wingdings" panose="05000000000000000000" pitchFamily="2" charset="2"/>
              <a:buChar char="l"/>
            </a:pPr>
            <a:r>
              <a:rPr lang="en-US" dirty="0" err="1"/>
              <a:t>RESTful</a:t>
            </a:r>
            <a:r>
              <a:rPr lang="en-US" dirty="0"/>
              <a:t> API reference: https://support.huawei.com</a:t>
            </a:r>
          </a:p>
          <a:p>
            <a:endParaRPr lang="en-US" altLang="zh-CN" dirty="0"/>
          </a:p>
        </p:txBody>
      </p:sp>
    </p:spTree>
    <p:extLst>
      <p:ext uri="{BB962C8B-B14F-4D97-AF65-F5344CB8AC3E}">
        <p14:creationId xmlns:p14="http://schemas.microsoft.com/office/powerpoint/2010/main" val="29862494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0651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b="1"/>
              <a:t>OPS Overview </a:t>
            </a:r>
            <a:endParaRPr lang="en-US" altLang="zh-CN" b="1"/>
          </a:p>
          <a:p>
            <a:r>
              <a:rPr lang="en-US">
                <a:solidFill>
                  <a:schemeClr val="bg1">
                    <a:lumMod val="50000"/>
                  </a:schemeClr>
                </a:solidFill>
              </a:rPr>
              <a:t>OPS Fundamentals </a:t>
            </a:r>
            <a:endParaRPr lang="en-US" altLang="zh-CN">
              <a:solidFill>
                <a:schemeClr val="bg1">
                  <a:lumMod val="50000"/>
                </a:schemeClr>
              </a:solidFill>
            </a:endParaRPr>
          </a:p>
          <a:p>
            <a:r>
              <a:rPr lang="en-US">
                <a:solidFill>
                  <a:schemeClr val="bg1">
                    <a:lumMod val="50000"/>
                  </a:schemeClr>
                </a:solidFill>
              </a:rPr>
              <a:t>OPS Application Scenarios</a:t>
            </a:r>
            <a:endParaRPr lang="en-US" altLang="zh-CN">
              <a:solidFill>
                <a:schemeClr val="bg1">
                  <a:lumMod val="50000"/>
                </a:schemeClr>
              </a:solidFill>
            </a:endParaRPr>
          </a:p>
          <a:p>
            <a:r>
              <a:rPr lang="en-US">
                <a:solidFill>
                  <a:schemeClr val="bg1">
                    <a:lumMod val="50000"/>
                  </a:schemeClr>
                </a:solidFill>
              </a:rPr>
              <a:t>OPS Configuration Practices</a:t>
            </a:r>
            <a:endParaRPr lang="en-US" altLang="zh-CN">
              <a:solidFill>
                <a:schemeClr val="bg1">
                  <a:lumMod val="50000"/>
                </a:schemeClr>
              </a:solidFill>
            </a:endParaRPr>
          </a:p>
          <a:p>
            <a:endParaRPr lang="en-US" altLang="zh-CN" dirty="0"/>
          </a:p>
        </p:txBody>
      </p:sp>
    </p:spTree>
    <p:extLst>
      <p:ext uri="{BB962C8B-B14F-4D97-AF65-F5344CB8AC3E}">
        <p14:creationId xmlns:p14="http://schemas.microsoft.com/office/powerpoint/2010/main" val="4087757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OPS Overview (1)</a:t>
            </a:r>
            <a:endParaRPr lang="en-US" altLang="zh-CN" dirty="0"/>
          </a:p>
        </p:txBody>
      </p:sp>
      <p:sp>
        <p:nvSpPr>
          <p:cNvPr id="4" name="文本占位符 3"/>
          <p:cNvSpPr>
            <a:spLocks noGrp="1"/>
          </p:cNvSpPr>
          <p:nvPr>
            <p:ph type="body" sz="quarter" idx="10"/>
          </p:nvPr>
        </p:nvSpPr>
        <p:spPr bwMode="gray">
          <a:xfrm>
            <a:off x="455612" y="1052514"/>
            <a:ext cx="11293476" cy="2663824"/>
          </a:xfrm>
        </p:spPr>
        <p:txBody>
          <a:bodyPr/>
          <a:lstStyle/>
          <a:p>
            <a:r>
              <a:rPr lang="en-US" sz="1800" dirty="0"/>
              <a:t>In the following scenarios:</a:t>
            </a:r>
            <a:endParaRPr lang="en-US" altLang="zh-CN" sz="1800" dirty="0"/>
          </a:p>
          <a:p>
            <a:pPr lvl="1"/>
            <a:r>
              <a:rPr lang="en-US" sz="1600" dirty="0"/>
              <a:t>During network deployment, services need to be configured for a large number of devices after hardware installation.</a:t>
            </a:r>
            <a:endParaRPr lang="en-US" altLang="zh-CN" sz="1600" dirty="0"/>
          </a:p>
          <a:p>
            <a:pPr lvl="1"/>
            <a:r>
              <a:rPr lang="en-US" sz="1600" dirty="0"/>
              <a:t>The network administrator wants devices to automatically take actions when alarms are generated.</a:t>
            </a:r>
            <a:endParaRPr lang="en-US" altLang="zh-CN" sz="1600" dirty="0"/>
          </a:p>
          <a:p>
            <a:pPr lvl="1"/>
            <a:r>
              <a:rPr lang="en-US" sz="1600" dirty="0"/>
              <a:t>The </a:t>
            </a:r>
            <a:r>
              <a:rPr lang="en-US" altLang="zh-CN" sz="1600" dirty="0"/>
              <a:t>network is disconnected when the </a:t>
            </a:r>
            <a:r>
              <a:rPr lang="en-US" sz="1600" dirty="0"/>
              <a:t>network administrator </a:t>
            </a:r>
            <a:r>
              <a:rPr lang="en-US" altLang="zh-CN" sz="1600" dirty="0"/>
              <a:t>wants to </a:t>
            </a:r>
            <a:r>
              <a:rPr lang="en-US" sz="1600" dirty="0"/>
              <a:t>remotely deliver commands and periodically collect device information through compiled scripts.</a:t>
            </a:r>
            <a:endParaRPr lang="en-US" altLang="zh-CN" sz="1600" dirty="0"/>
          </a:p>
        </p:txBody>
      </p:sp>
      <p:grpSp>
        <p:nvGrpSpPr>
          <p:cNvPr id="6" name="组合 5">
            <a:extLst>
              <a:ext uri="{FF2B5EF4-FFF2-40B4-BE49-F238E27FC236}">
                <a16:creationId xmlns:a16="http://schemas.microsoft.com/office/drawing/2014/main" xmlns="" id="{203E1CE2-2B9D-42CA-B612-13F36B1F57A3}"/>
              </a:ext>
            </a:extLst>
          </p:cNvPr>
          <p:cNvGrpSpPr/>
          <p:nvPr/>
        </p:nvGrpSpPr>
        <p:grpSpPr bwMode="gray">
          <a:xfrm>
            <a:off x="4601565" y="4219042"/>
            <a:ext cx="4318501" cy="931584"/>
            <a:chOff x="4077387" y="4277284"/>
            <a:chExt cx="4318501" cy="931584"/>
          </a:xfrm>
        </p:grpSpPr>
        <p:sp>
          <p:nvSpPr>
            <p:cNvPr id="17" name="文本框 16"/>
            <p:cNvSpPr txBox="1"/>
            <p:nvPr/>
          </p:nvSpPr>
          <p:spPr bwMode="gray">
            <a:xfrm>
              <a:off x="4077388" y="4277284"/>
              <a:ext cx="4318500" cy="923330"/>
            </a:xfrm>
            <a:prstGeom prst="rect">
              <a:avLst/>
            </a:prstGeom>
            <a:noFill/>
          </p:spPr>
          <p:txBody>
            <a:bodyPr wrap="square" rtlCol="0">
              <a:spAutoFit/>
            </a:bodyPr>
            <a:lstStyle>
              <a:defPPr>
                <a:defRPr lang="en-US"/>
              </a:defPPr>
              <a:lvl1pPr fontAlgn="ctr">
                <a:defRPr>
                  <a:latin typeface="Huawei Sans" panose="020C0503030203020204" pitchFamily="34" charset="0"/>
                </a:defRPr>
              </a:lvl1pPr>
            </a:lstStyle>
            <a:p>
              <a:r>
                <a:rPr lang="en-US" altLang="zh-CN" dirty="0"/>
                <a:t>Conventional network devices cannot effectively solve the problems in these scenarios and meet the requirements.</a:t>
              </a:r>
            </a:p>
          </p:txBody>
        </p:sp>
        <p:sp>
          <p:nvSpPr>
            <p:cNvPr id="18" name="矩形 17">
              <a:extLst>
                <a:ext uri="{FF2B5EF4-FFF2-40B4-BE49-F238E27FC236}">
                  <a16:creationId xmlns:a16="http://schemas.microsoft.com/office/drawing/2014/main" xmlns="" id="{6D8A4508-6A4E-4F39-B10E-F2A4D6C79196}"/>
                </a:ext>
              </a:extLst>
            </p:cNvPr>
            <p:cNvSpPr/>
            <p:nvPr/>
          </p:nvSpPr>
          <p:spPr bwMode="gray">
            <a:xfrm>
              <a:off x="4077387" y="4277284"/>
              <a:ext cx="4318500" cy="931584"/>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9" name="图片 18" descr="交换机.png">
            <a:extLst>
              <a:ext uri="{FF2B5EF4-FFF2-40B4-BE49-F238E27FC236}">
                <a16:creationId xmlns:a16="http://schemas.microsoft.com/office/drawing/2014/main" xmlns="" id="{9614FD02-9448-4B27-A164-277D5B86E2CA}"/>
              </a:ext>
            </a:extLst>
          </p:cNvPr>
          <p:cNvPicPr>
            <a:picLocks noChangeAspect="1"/>
          </p:cNvPicPr>
          <p:nvPr/>
        </p:nvPicPr>
        <p:blipFill>
          <a:blip r:embed="rId3" cstate="print"/>
          <a:stretch>
            <a:fillRect/>
          </a:stretch>
        </p:blipFill>
        <p:spPr bwMode="gray">
          <a:xfrm>
            <a:off x="2867986" y="4540612"/>
            <a:ext cx="540000" cy="441817"/>
          </a:xfrm>
          <a:prstGeom prst="rect">
            <a:avLst/>
          </a:prstGeom>
        </p:spPr>
      </p:pic>
      <p:sp>
        <p:nvSpPr>
          <p:cNvPr id="20" name="TextBox 42">
            <a:extLst>
              <a:ext uri="{FF2B5EF4-FFF2-40B4-BE49-F238E27FC236}">
                <a16:creationId xmlns:a16="http://schemas.microsoft.com/office/drawing/2014/main" xmlns="" id="{8C80AF00-EA38-4719-9F37-9422A93DCF0A}"/>
              </a:ext>
            </a:extLst>
          </p:cNvPr>
          <p:cNvSpPr txBox="1"/>
          <p:nvPr/>
        </p:nvSpPr>
        <p:spPr bwMode="gray">
          <a:xfrm>
            <a:off x="2454142" y="4973095"/>
            <a:ext cx="1473480" cy="338554"/>
          </a:xfrm>
          <a:prstGeom prst="rect">
            <a:avLst/>
          </a:prstGeom>
          <a:noFill/>
        </p:spPr>
        <p:txBody>
          <a:bodyPr wrap="none" rtlCol="0" anchor="ctr">
            <a:spAutoFit/>
          </a:bodyPr>
          <a:lstStyle/>
          <a:p>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Administrator</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48849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OPS Overview (2)</a:t>
            </a:r>
            <a:endParaRPr lang="en-US" altLang="zh-CN" dirty="0"/>
          </a:p>
        </p:txBody>
      </p:sp>
      <p:sp>
        <p:nvSpPr>
          <p:cNvPr id="5" name="文本占位符 4"/>
          <p:cNvSpPr>
            <a:spLocks noGrp="1"/>
          </p:cNvSpPr>
          <p:nvPr>
            <p:ph type="body" sz="quarter" idx="10"/>
          </p:nvPr>
        </p:nvSpPr>
        <p:spPr bwMode="gray">
          <a:xfrm>
            <a:off x="455612" y="1052514"/>
            <a:ext cx="11293476" cy="1665120"/>
          </a:xfrm>
        </p:spPr>
        <p:txBody>
          <a:bodyPr/>
          <a:lstStyle/>
          <a:p>
            <a:r>
              <a:rPr lang="en-US" sz="1600" dirty="0"/>
              <a:t>Huawei offers the OPS. </a:t>
            </a:r>
            <a:endParaRPr lang="en-US" altLang="zh-CN" sz="1600" dirty="0"/>
          </a:p>
          <a:p>
            <a:r>
              <a:rPr lang="en-US" sz="1600" dirty="0"/>
              <a:t>The OPS allows users and third-party developers to develop and deploy network management policies using open RESTful APIs. It implements rapid service expansion, automatic function deployment, and intelligent device management, helping reduce network operation and maintenance costs and simplify network operations.</a:t>
            </a:r>
          </a:p>
        </p:txBody>
      </p:sp>
      <p:grpSp>
        <p:nvGrpSpPr>
          <p:cNvPr id="19" name="组合 18">
            <a:extLst>
              <a:ext uri="{FF2B5EF4-FFF2-40B4-BE49-F238E27FC236}">
                <a16:creationId xmlns:a16="http://schemas.microsoft.com/office/drawing/2014/main" xmlns="" id="{7A0F7125-EA41-461F-9EB3-7D40DA197C28}"/>
              </a:ext>
            </a:extLst>
          </p:cNvPr>
          <p:cNvGrpSpPr/>
          <p:nvPr/>
        </p:nvGrpSpPr>
        <p:grpSpPr bwMode="gray">
          <a:xfrm>
            <a:off x="2969615" y="2628771"/>
            <a:ext cx="5701435" cy="3298784"/>
            <a:chOff x="2969615" y="2628771"/>
            <a:chExt cx="5701435" cy="3298784"/>
          </a:xfrm>
        </p:grpSpPr>
        <p:pic>
          <p:nvPicPr>
            <p:cNvPr id="20" name="图片 19">
              <a:extLst>
                <a:ext uri="{FF2B5EF4-FFF2-40B4-BE49-F238E27FC236}">
                  <a16:creationId xmlns:a16="http://schemas.microsoft.com/office/drawing/2014/main" xmlns="" id="{F5AE0D52-32FC-496C-902F-1A0AA4E9C94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131050" y="4027250"/>
              <a:ext cx="540000" cy="442800"/>
            </a:xfrm>
            <a:prstGeom prst="rect">
              <a:avLst/>
            </a:prstGeom>
          </p:spPr>
        </p:pic>
        <p:sp>
          <p:nvSpPr>
            <p:cNvPr id="21" name="矩形 20">
              <a:extLst>
                <a:ext uri="{FF2B5EF4-FFF2-40B4-BE49-F238E27FC236}">
                  <a16:creationId xmlns:a16="http://schemas.microsoft.com/office/drawing/2014/main" xmlns="" id="{69623D76-DF2B-489A-9440-9D91F34A2E91}"/>
                </a:ext>
              </a:extLst>
            </p:cNvPr>
            <p:cNvSpPr/>
            <p:nvPr/>
          </p:nvSpPr>
          <p:spPr bwMode="gray">
            <a:xfrm>
              <a:off x="4953191" y="2628771"/>
              <a:ext cx="2731627" cy="3298784"/>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左右箭头 6">
              <a:extLst>
                <a:ext uri="{FF2B5EF4-FFF2-40B4-BE49-F238E27FC236}">
                  <a16:creationId xmlns:a16="http://schemas.microsoft.com/office/drawing/2014/main" xmlns="" id="{66B9961C-E89C-4096-A206-93EB5604D2FA}"/>
                </a:ext>
              </a:extLst>
            </p:cNvPr>
            <p:cNvSpPr/>
            <p:nvPr/>
          </p:nvSpPr>
          <p:spPr bwMode="gray">
            <a:xfrm>
              <a:off x="4953191" y="4032082"/>
              <a:ext cx="2731626" cy="573185"/>
            </a:xfrm>
            <a:prstGeom prst="leftRightArrow">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RESTful</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API</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流程图: 数据 22">
              <a:extLst>
                <a:ext uri="{FF2B5EF4-FFF2-40B4-BE49-F238E27FC236}">
                  <a16:creationId xmlns:a16="http://schemas.microsoft.com/office/drawing/2014/main" xmlns="" id="{8771684F-2289-432D-8662-3B8543EB41EF}"/>
                </a:ext>
              </a:extLst>
            </p:cNvPr>
            <p:cNvSpPr/>
            <p:nvPr/>
          </p:nvSpPr>
          <p:spPr bwMode="gray">
            <a:xfrm>
              <a:off x="5195488" y="4992795"/>
              <a:ext cx="2080359" cy="711605"/>
            </a:xfrm>
            <a:prstGeom prst="flowChartInputOutpu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System Capability</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上下箭头 8">
              <a:extLst>
                <a:ext uri="{FF2B5EF4-FFF2-40B4-BE49-F238E27FC236}">
                  <a16:creationId xmlns:a16="http://schemas.microsoft.com/office/drawing/2014/main" xmlns="" id="{74A9F5FD-1900-4BC7-8F9D-FE80AD5C75F3}"/>
                </a:ext>
              </a:extLst>
            </p:cNvPr>
            <p:cNvSpPr/>
            <p:nvPr/>
          </p:nvSpPr>
          <p:spPr bwMode="gray">
            <a:xfrm>
              <a:off x="6076709" y="4470050"/>
              <a:ext cx="317916" cy="493588"/>
            </a:xfrm>
            <a:prstGeom prst="upDownArrow">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上下箭头 40">
              <a:extLst>
                <a:ext uri="{FF2B5EF4-FFF2-40B4-BE49-F238E27FC236}">
                  <a16:creationId xmlns:a16="http://schemas.microsoft.com/office/drawing/2014/main" xmlns="" id="{A89EA5D1-2E84-4E9F-B65A-86025CD329AD}"/>
                </a:ext>
              </a:extLst>
            </p:cNvPr>
            <p:cNvSpPr/>
            <p:nvPr/>
          </p:nvSpPr>
          <p:spPr bwMode="gray">
            <a:xfrm>
              <a:off x="6076709" y="3667900"/>
              <a:ext cx="317916" cy="493588"/>
            </a:xfrm>
            <a:prstGeom prst="upDownArrow">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 name="图片 25" descr="交换机.png">
              <a:extLst>
                <a:ext uri="{FF2B5EF4-FFF2-40B4-BE49-F238E27FC236}">
                  <a16:creationId xmlns:a16="http://schemas.microsoft.com/office/drawing/2014/main" xmlns="" id="{5E134260-454F-41EE-9A6D-1402984B7B0E}"/>
                </a:ext>
              </a:extLst>
            </p:cNvPr>
            <p:cNvPicPr>
              <a:picLocks noChangeAspect="1"/>
            </p:cNvPicPr>
            <p:nvPr/>
          </p:nvPicPr>
          <p:blipFill>
            <a:blip r:embed="rId4" cstate="print"/>
            <a:stretch>
              <a:fillRect/>
            </a:stretch>
          </p:blipFill>
          <p:spPr bwMode="gray">
            <a:xfrm>
              <a:off x="3392998" y="3940579"/>
              <a:ext cx="540000" cy="441817"/>
            </a:xfrm>
            <a:prstGeom prst="rect">
              <a:avLst/>
            </a:prstGeom>
          </p:spPr>
        </p:pic>
        <p:sp>
          <p:nvSpPr>
            <p:cNvPr id="27" name="TextBox 42">
              <a:extLst>
                <a:ext uri="{FF2B5EF4-FFF2-40B4-BE49-F238E27FC236}">
                  <a16:creationId xmlns:a16="http://schemas.microsoft.com/office/drawing/2014/main" xmlns="" id="{690F4B75-1DE8-45B7-946F-64EB7A709A14}"/>
                </a:ext>
              </a:extLst>
            </p:cNvPr>
            <p:cNvSpPr txBox="1"/>
            <p:nvPr/>
          </p:nvSpPr>
          <p:spPr bwMode="gray">
            <a:xfrm>
              <a:off x="2969615" y="4382396"/>
              <a:ext cx="1473480" cy="338554"/>
            </a:xfrm>
            <a:prstGeom prst="rect">
              <a:avLst/>
            </a:prstGeom>
            <a:noFill/>
          </p:spPr>
          <p:txBody>
            <a:bodyPr wrap="none" rtlCol="0">
              <a:spAutoFit/>
            </a:bodyPr>
            <a:lstStyle/>
            <a:p>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Administrator</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折角形 12">
              <a:extLst>
                <a:ext uri="{FF2B5EF4-FFF2-40B4-BE49-F238E27FC236}">
                  <a16:creationId xmlns:a16="http://schemas.microsoft.com/office/drawing/2014/main" xmlns="" id="{80E089B4-8662-489E-978C-2BCC12F567C7}"/>
                </a:ext>
              </a:extLst>
            </p:cNvPr>
            <p:cNvSpPr/>
            <p:nvPr/>
          </p:nvSpPr>
          <p:spPr bwMode="gray">
            <a:xfrm>
              <a:off x="5802621" y="3098019"/>
              <a:ext cx="866092" cy="474508"/>
            </a:xfrm>
            <a:prstGeom prst="foldedCorner">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Script</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9309992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rPr>
              <a:t>OPS Overview</a:t>
            </a:r>
            <a:endParaRPr lang="en-US" altLang="zh-CN" dirty="0">
              <a:solidFill>
                <a:schemeClr val="bg1">
                  <a:lumMod val="50000"/>
                </a:schemeClr>
              </a:solidFill>
            </a:endParaRPr>
          </a:p>
          <a:p>
            <a:r>
              <a:rPr lang="en-US" b="1" dirty="0"/>
              <a:t>OPS Fundamentals</a:t>
            </a:r>
            <a:endParaRPr lang="en-US" altLang="zh-CN" b="1" dirty="0"/>
          </a:p>
          <a:p>
            <a:r>
              <a:rPr lang="en-US" dirty="0">
                <a:solidFill>
                  <a:schemeClr val="bg1">
                    <a:lumMod val="50000"/>
                  </a:schemeClr>
                </a:solidFill>
              </a:rPr>
              <a:t>OPS Application Scenarios</a:t>
            </a:r>
            <a:endParaRPr lang="en-US" altLang="zh-CN" dirty="0">
              <a:solidFill>
                <a:schemeClr val="bg1">
                  <a:lumMod val="50000"/>
                </a:schemeClr>
              </a:solidFill>
            </a:endParaRPr>
          </a:p>
          <a:p>
            <a:r>
              <a:rPr lang="en-US" dirty="0">
                <a:solidFill>
                  <a:schemeClr val="bg1">
                    <a:lumMod val="50000"/>
                  </a:schemeClr>
                </a:solidFill>
              </a:rPr>
              <a:t>OPS Configuration Practices</a:t>
            </a:r>
            <a:endParaRPr lang="en-US" altLang="zh-CN" dirty="0">
              <a:solidFill>
                <a:schemeClr val="bg1">
                  <a:lumMod val="50000"/>
                </a:schemeClr>
              </a:solidFill>
            </a:endParaRPr>
          </a:p>
          <a:p>
            <a:endParaRPr lang="en-US" altLang="zh-CN" dirty="0"/>
          </a:p>
        </p:txBody>
      </p:sp>
    </p:spTree>
    <p:extLst>
      <p:ext uri="{BB962C8B-B14F-4D97-AF65-F5344CB8AC3E}">
        <p14:creationId xmlns:p14="http://schemas.microsoft.com/office/powerpoint/2010/main" val="31469443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OPS Architecture</a:t>
            </a:r>
            <a:endParaRPr lang="en-US" dirty="0"/>
          </a:p>
        </p:txBody>
      </p:sp>
      <p:sp>
        <p:nvSpPr>
          <p:cNvPr id="6" name="文本占位符 5"/>
          <p:cNvSpPr>
            <a:spLocks noGrp="1"/>
          </p:cNvSpPr>
          <p:nvPr>
            <p:ph type="body" sz="quarter" idx="10"/>
          </p:nvPr>
        </p:nvSpPr>
        <p:spPr bwMode="gray">
          <a:xfrm>
            <a:off x="455612" y="1052514"/>
            <a:ext cx="5661841" cy="4875042"/>
          </a:xfrm>
        </p:spPr>
        <p:txBody>
          <a:bodyPr/>
          <a:lstStyle/>
          <a:p>
            <a:r>
              <a:rPr lang="en-US" sz="1800" dirty="0"/>
              <a:t>The OPS is developed on Huawei Versatile Routing Platform (VRP). It uses open RESTful APIs to work with VRP's management plane, control plane, and data plane, allowing for function expansion on a device. </a:t>
            </a:r>
            <a:endParaRPr lang="en-US" altLang="zh-CN" sz="1800" dirty="0"/>
          </a:p>
          <a:p>
            <a:r>
              <a:rPr lang="en-US" sz="1800" dirty="0"/>
              <a:t>The OPS provides managed objects (MOs) to open devices. Each MO is uniquely identified by a Uniform Resource Identifier (URI). The client can perform operations on objects using standard HTTP methods, such as GET, PUT, POST, and DELETE.</a:t>
            </a:r>
          </a:p>
        </p:txBody>
      </p:sp>
      <p:sp>
        <p:nvSpPr>
          <p:cNvPr id="30" name="文本框 29">
            <a:extLst>
              <a:ext uri="{FF2B5EF4-FFF2-40B4-BE49-F238E27FC236}">
                <a16:creationId xmlns:a16="http://schemas.microsoft.com/office/drawing/2014/main" xmlns="" id="{F957935A-DFDC-4058-87C4-0B6B64922024}"/>
              </a:ext>
            </a:extLst>
          </p:cNvPr>
          <p:cNvSpPr txBox="1"/>
          <p:nvPr/>
        </p:nvSpPr>
        <p:spPr bwMode="gray">
          <a:xfrm>
            <a:off x="8867753" y="5519630"/>
            <a:ext cx="1057583" cy="369332"/>
          </a:xfrm>
          <a:prstGeom prst="rect">
            <a:avLst/>
          </a:prstGeom>
          <a:noFill/>
        </p:spPr>
        <p:txBody>
          <a:bodyPr wrap="square" rtlCol="0">
            <a:spAutoFit/>
          </a:bodyPr>
          <a:lstStyle/>
          <a:p>
            <a:pPr algn="ctr"/>
            <a:r>
              <a:rPr lang="en-US" altLang="zh-CN"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1998</a:t>
            </a:r>
            <a:endParaRPr lang="zh-CN" alt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
            <a:extLst>
              <a:ext uri="{FF2B5EF4-FFF2-40B4-BE49-F238E27FC236}">
                <a16:creationId xmlns:a16="http://schemas.microsoft.com/office/drawing/2014/main" xmlns="" id="{E915E9CA-2898-4290-AD09-353CAD99D7DB}"/>
              </a:ext>
            </a:extLst>
          </p:cNvPr>
          <p:cNvSpPr/>
          <p:nvPr/>
        </p:nvSpPr>
        <p:spPr bwMode="gray">
          <a:xfrm>
            <a:off x="6368526" y="1294730"/>
            <a:ext cx="5139159" cy="4557431"/>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左右箭头 18">
            <a:extLst>
              <a:ext uri="{FF2B5EF4-FFF2-40B4-BE49-F238E27FC236}">
                <a16:creationId xmlns:a16="http://schemas.microsoft.com/office/drawing/2014/main" xmlns="" id="{C1C40E9B-B79E-4D3C-9423-76008245E7A8}"/>
              </a:ext>
            </a:extLst>
          </p:cNvPr>
          <p:cNvSpPr/>
          <p:nvPr/>
        </p:nvSpPr>
        <p:spPr bwMode="gray">
          <a:xfrm>
            <a:off x="6678593" y="2399364"/>
            <a:ext cx="4525702" cy="573185"/>
          </a:xfrm>
          <a:prstGeom prst="leftRightArrow">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RESTful</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API</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上下箭头 20">
            <a:extLst>
              <a:ext uri="{FF2B5EF4-FFF2-40B4-BE49-F238E27FC236}">
                <a16:creationId xmlns:a16="http://schemas.microsoft.com/office/drawing/2014/main" xmlns="" id="{007544D5-60FE-4C35-B7DD-7420F9B5F2E3}"/>
              </a:ext>
            </a:extLst>
          </p:cNvPr>
          <p:cNvSpPr/>
          <p:nvPr/>
        </p:nvSpPr>
        <p:spPr bwMode="gray">
          <a:xfrm>
            <a:off x="7225797" y="2012626"/>
            <a:ext cx="317916" cy="493588"/>
          </a:xfrm>
          <a:prstGeom prst="upDownArrow">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上下箭头 21">
            <a:extLst>
              <a:ext uri="{FF2B5EF4-FFF2-40B4-BE49-F238E27FC236}">
                <a16:creationId xmlns:a16="http://schemas.microsoft.com/office/drawing/2014/main" xmlns="" id="{10C61A99-33F6-48E6-BBF0-5B430C2A54E9}"/>
              </a:ext>
            </a:extLst>
          </p:cNvPr>
          <p:cNvSpPr/>
          <p:nvPr/>
        </p:nvSpPr>
        <p:spPr bwMode="gray">
          <a:xfrm>
            <a:off x="8258944" y="2012626"/>
            <a:ext cx="317916" cy="493588"/>
          </a:xfrm>
          <a:prstGeom prst="upDownArrow">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上下箭头 22">
            <a:extLst>
              <a:ext uri="{FF2B5EF4-FFF2-40B4-BE49-F238E27FC236}">
                <a16:creationId xmlns:a16="http://schemas.microsoft.com/office/drawing/2014/main" xmlns="" id="{4B80BB96-4BC0-44B9-AB3E-954B3204BCB5}"/>
              </a:ext>
            </a:extLst>
          </p:cNvPr>
          <p:cNvSpPr/>
          <p:nvPr/>
        </p:nvSpPr>
        <p:spPr bwMode="gray">
          <a:xfrm>
            <a:off x="9292091" y="2012626"/>
            <a:ext cx="317916" cy="493588"/>
          </a:xfrm>
          <a:prstGeom prst="upDownArrow">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上下箭头 23">
            <a:extLst>
              <a:ext uri="{FF2B5EF4-FFF2-40B4-BE49-F238E27FC236}">
                <a16:creationId xmlns:a16="http://schemas.microsoft.com/office/drawing/2014/main" xmlns="" id="{46BAEBC7-277A-4ED5-83DF-5D6E0C1BF2EF}"/>
              </a:ext>
            </a:extLst>
          </p:cNvPr>
          <p:cNvSpPr/>
          <p:nvPr/>
        </p:nvSpPr>
        <p:spPr bwMode="gray">
          <a:xfrm>
            <a:off x="10325239" y="2012626"/>
            <a:ext cx="317916" cy="493588"/>
          </a:xfrm>
          <a:prstGeom prst="upDownArrow">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折角形 30">
            <a:extLst>
              <a:ext uri="{FF2B5EF4-FFF2-40B4-BE49-F238E27FC236}">
                <a16:creationId xmlns:a16="http://schemas.microsoft.com/office/drawing/2014/main" xmlns="" id="{A73FC199-FA44-4936-BB56-6D9D61C5BB0C}"/>
              </a:ext>
            </a:extLst>
          </p:cNvPr>
          <p:cNvSpPr/>
          <p:nvPr/>
        </p:nvSpPr>
        <p:spPr bwMode="gray">
          <a:xfrm>
            <a:off x="7955908" y="1519415"/>
            <a:ext cx="929966" cy="493211"/>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Java</a:t>
            </a:r>
            <a:endParaRPr lang="zh-CN" alt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折角形 33">
            <a:extLst>
              <a:ext uri="{FF2B5EF4-FFF2-40B4-BE49-F238E27FC236}">
                <a16:creationId xmlns:a16="http://schemas.microsoft.com/office/drawing/2014/main" xmlns="" id="{7035B70A-8771-4095-B3E9-6A913F64E51A}"/>
              </a:ext>
            </a:extLst>
          </p:cNvPr>
          <p:cNvSpPr/>
          <p:nvPr/>
        </p:nvSpPr>
        <p:spPr bwMode="gray">
          <a:xfrm>
            <a:off x="8988294" y="1519415"/>
            <a:ext cx="929966" cy="493211"/>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C/C++</a:t>
            </a:r>
            <a:endParaRPr lang="zh-CN" alt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折角形 34">
            <a:extLst>
              <a:ext uri="{FF2B5EF4-FFF2-40B4-BE49-F238E27FC236}">
                <a16:creationId xmlns:a16="http://schemas.microsoft.com/office/drawing/2014/main" xmlns="" id="{05C0BD22-E9FF-4641-837A-CE3855CC1A04}"/>
              </a:ext>
            </a:extLst>
          </p:cNvPr>
          <p:cNvSpPr/>
          <p:nvPr/>
        </p:nvSpPr>
        <p:spPr bwMode="gray">
          <a:xfrm>
            <a:off x="10020679" y="1519414"/>
            <a:ext cx="929966" cy="493211"/>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上下箭头 35">
            <a:extLst>
              <a:ext uri="{FF2B5EF4-FFF2-40B4-BE49-F238E27FC236}">
                <a16:creationId xmlns:a16="http://schemas.microsoft.com/office/drawing/2014/main" xmlns="" id="{D7FD278B-0D53-4A29-9F8B-865A7739B9B7}"/>
              </a:ext>
            </a:extLst>
          </p:cNvPr>
          <p:cNvSpPr/>
          <p:nvPr/>
        </p:nvSpPr>
        <p:spPr bwMode="gray">
          <a:xfrm>
            <a:off x="7757828" y="2865699"/>
            <a:ext cx="317916" cy="493588"/>
          </a:xfrm>
          <a:prstGeom prst="upDownArrow">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上下箭头 36">
            <a:extLst>
              <a:ext uri="{FF2B5EF4-FFF2-40B4-BE49-F238E27FC236}">
                <a16:creationId xmlns:a16="http://schemas.microsoft.com/office/drawing/2014/main" xmlns="" id="{43C17669-1CCD-495D-AD96-6BD371BD95B7}"/>
              </a:ext>
            </a:extLst>
          </p:cNvPr>
          <p:cNvSpPr/>
          <p:nvPr/>
        </p:nvSpPr>
        <p:spPr bwMode="gray">
          <a:xfrm>
            <a:off x="8809775" y="2865699"/>
            <a:ext cx="317916" cy="493588"/>
          </a:xfrm>
          <a:prstGeom prst="upDownArrow">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上下箭头 37">
            <a:extLst>
              <a:ext uri="{FF2B5EF4-FFF2-40B4-BE49-F238E27FC236}">
                <a16:creationId xmlns:a16="http://schemas.microsoft.com/office/drawing/2014/main" xmlns="" id="{13BA29FB-0A13-478A-B322-BE2F701C887E}"/>
              </a:ext>
            </a:extLst>
          </p:cNvPr>
          <p:cNvSpPr/>
          <p:nvPr/>
        </p:nvSpPr>
        <p:spPr bwMode="gray">
          <a:xfrm>
            <a:off x="9861721" y="2865699"/>
            <a:ext cx="317916" cy="493588"/>
          </a:xfrm>
          <a:prstGeom prst="upDownArrow">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平行四边形 52">
            <a:extLst>
              <a:ext uri="{FF2B5EF4-FFF2-40B4-BE49-F238E27FC236}">
                <a16:creationId xmlns:a16="http://schemas.microsoft.com/office/drawing/2014/main" xmlns="" id="{6B47AE17-A585-47ED-8CFB-D60B7EF06CE5}"/>
              </a:ext>
            </a:extLst>
          </p:cNvPr>
          <p:cNvSpPr/>
          <p:nvPr/>
        </p:nvSpPr>
        <p:spPr bwMode="gray">
          <a:xfrm>
            <a:off x="7210394" y="3519080"/>
            <a:ext cx="3462099" cy="588483"/>
          </a:xfrm>
          <a:prstGeom prst="parallelogram">
            <a:avLst>
              <a:gd name="adj" fmla="val 87687"/>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Management Plane</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平行四边形 53">
            <a:extLst>
              <a:ext uri="{FF2B5EF4-FFF2-40B4-BE49-F238E27FC236}">
                <a16:creationId xmlns:a16="http://schemas.microsoft.com/office/drawing/2014/main" xmlns="" id="{D34E5AD1-56FE-40F5-A0BE-1F9EBBFCC648}"/>
              </a:ext>
            </a:extLst>
          </p:cNvPr>
          <p:cNvSpPr/>
          <p:nvPr/>
        </p:nvSpPr>
        <p:spPr bwMode="gray">
          <a:xfrm>
            <a:off x="7225797" y="4272350"/>
            <a:ext cx="3462099" cy="588483"/>
          </a:xfrm>
          <a:prstGeom prst="parallelogram">
            <a:avLst>
              <a:gd name="adj" fmla="val 87687"/>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Control Plane</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平行四边形 54">
            <a:extLst>
              <a:ext uri="{FF2B5EF4-FFF2-40B4-BE49-F238E27FC236}">
                <a16:creationId xmlns:a16="http://schemas.microsoft.com/office/drawing/2014/main" xmlns="" id="{FF796908-89C2-416E-8B6F-69B2135C7ED7}"/>
              </a:ext>
            </a:extLst>
          </p:cNvPr>
          <p:cNvSpPr/>
          <p:nvPr/>
        </p:nvSpPr>
        <p:spPr bwMode="gray">
          <a:xfrm>
            <a:off x="7181056" y="5025620"/>
            <a:ext cx="3462099" cy="588483"/>
          </a:xfrm>
          <a:prstGeom prst="parallelogram">
            <a:avLst>
              <a:gd name="adj" fmla="val 87687"/>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Data Plane</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矩形 2">
            <a:extLst>
              <a:ext uri="{FF2B5EF4-FFF2-40B4-BE49-F238E27FC236}">
                <a16:creationId xmlns:a16="http://schemas.microsoft.com/office/drawing/2014/main" xmlns="" id="{FBE7866E-7EEE-421A-95FF-4F77682B382D}"/>
              </a:ext>
            </a:extLst>
          </p:cNvPr>
          <p:cNvSpPr/>
          <p:nvPr/>
        </p:nvSpPr>
        <p:spPr>
          <a:xfrm>
            <a:off x="6803760" y="1519415"/>
            <a:ext cx="1130444" cy="456410"/>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python</a:t>
            </a:r>
            <a:endParaRPr lang="zh-CN" alt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1342614"/>
      </p:ext>
    </p:extLst>
  </p:cSld>
  <p:clrMapOvr>
    <a:masterClrMapping/>
  </p:clrMapOvr>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8C80384-E905-4639-ABC4-2765CC3EDA2A}">
  <ds:schemaRefs>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http://purl.org/dc/dcmitype/"/>
    <ds:schemaRef ds:uri="http://schemas.microsoft.com/office/2006/metadata/properties"/>
    <ds:schemaRef ds:uri="http://purl.org/dc/terms/"/>
    <ds:schemaRef ds:uri="http://purl.org/dc/elements/1.1/"/>
  </ds:schemaRefs>
</ds:datastoreItem>
</file>

<file path=customXml/itemProps2.xml><?xml version="1.0" encoding="utf-8"?>
<ds:datastoreItem xmlns:ds="http://schemas.openxmlformats.org/officeDocument/2006/customXml" ds:itemID="{E2847429-32C9-4434-A28F-832441210EF3}">
  <ds:schemaRefs>
    <ds:schemaRef ds:uri="http://schemas.microsoft.com/sharepoint/v3/contenttype/forms"/>
  </ds:schemaRefs>
</ds:datastoreItem>
</file>

<file path=customXml/itemProps3.xml><?xml version="1.0" encoding="utf-8"?>
<ds:datastoreItem xmlns:ds="http://schemas.openxmlformats.org/officeDocument/2006/customXml" ds:itemID="{DCA78B39-E215-4439-BA7D-5E9497A5FFDE}"/>
</file>

<file path=docProps/app.xml><?xml version="1.0" encoding="utf-8"?>
<Properties xmlns="http://schemas.openxmlformats.org/officeDocument/2006/extended-properties" xmlns:vt="http://schemas.openxmlformats.org/officeDocument/2006/docPropsVTypes">
  <Template/>
  <TotalTime>1166</TotalTime>
  <Words>5362</Words>
  <Application>Microsoft Office PowerPoint</Application>
  <PresentationFormat>宽屏</PresentationFormat>
  <Paragraphs>608</Paragraphs>
  <Slides>41</Slides>
  <Notes>41</Notes>
  <HiddenSlides>1</HiddenSlides>
  <MMClips>0</MMClips>
  <ScaleCrop>false</ScaleCrop>
  <HeadingPairs>
    <vt:vector size="6" baseType="variant">
      <vt:variant>
        <vt:lpstr>已用的字体</vt:lpstr>
      </vt:variant>
      <vt:variant>
        <vt:i4>6</vt:i4>
      </vt:variant>
      <vt:variant>
        <vt:lpstr>主题</vt:lpstr>
      </vt:variant>
      <vt:variant>
        <vt:i4>4</vt:i4>
      </vt:variant>
      <vt:variant>
        <vt:lpstr>幻灯片标题</vt:lpstr>
      </vt:variant>
      <vt:variant>
        <vt:i4>41</vt:i4>
      </vt:variant>
    </vt:vector>
  </HeadingPairs>
  <TitlesOfParts>
    <vt:vector size="51" baseType="lpstr">
      <vt:lpstr>Arial</vt:lpstr>
      <vt:lpstr>微软雅黑</vt:lpstr>
      <vt:lpstr>Huawei Sans</vt:lpstr>
      <vt:lpstr>Wingdings</vt:lpstr>
      <vt:lpstr>方正兰亭黑简体</vt:lpstr>
      <vt:lpstr>微软雅黑</vt:lpstr>
      <vt:lpstr>1_标题页模板</vt:lpstr>
      <vt:lpstr>2_自功能页模板</vt:lpstr>
      <vt:lpstr>3_内容页模板</vt:lpstr>
      <vt:lpstr>4_感谢页模板</vt:lpstr>
      <vt:lpstr>PowerPoint 演示文稿</vt:lpstr>
      <vt:lpstr>OPS Fundamentals and Practices</vt:lpstr>
      <vt:lpstr>PowerPoint 演示文稿</vt:lpstr>
      <vt:lpstr>PowerPoint 演示文稿</vt:lpstr>
      <vt:lpstr>PowerPoint 演示文稿</vt:lpstr>
      <vt:lpstr>OPS Overview (1)</vt:lpstr>
      <vt:lpstr>OPS Overview (2)</vt:lpstr>
      <vt:lpstr>PowerPoint 演示文稿</vt:lpstr>
      <vt:lpstr>OPS Architecture</vt:lpstr>
      <vt:lpstr>Introduction to RESTful APIs</vt:lpstr>
      <vt:lpstr>OPS RESTful API Interaction Example</vt:lpstr>
      <vt:lpstr>Overview of HTTP</vt:lpstr>
      <vt:lpstr>HTTP Packet Format (1)</vt:lpstr>
      <vt:lpstr>HTTP Packet Format (2)</vt:lpstr>
      <vt:lpstr>HTTP Packet Format (3)</vt:lpstr>
      <vt:lpstr>OPS RESTful API Description Example</vt:lpstr>
      <vt:lpstr>Usage of Python Scripts</vt:lpstr>
      <vt:lpstr>PowerPoint 演示文稿</vt:lpstr>
      <vt:lpstr>Scenario 1: Automatic Deployment of Unconfigured Devices</vt:lpstr>
      <vt:lpstr>Scenario 2: Automatic Health Check</vt:lpstr>
      <vt:lpstr>Scenario 3: Automatic Backup of Configuration Files</vt:lpstr>
      <vt:lpstr>PowerPoint 演示文稿</vt:lpstr>
      <vt:lpstr>Configuration Roadmap</vt:lpstr>
      <vt:lpstr>Compiling a Python Script (1)</vt:lpstr>
      <vt:lpstr>Compiling a Python Script (2)</vt:lpstr>
      <vt:lpstr>Compiling a Python Script (3)</vt:lpstr>
      <vt:lpstr>Compiling a Python Script (4)</vt:lpstr>
      <vt:lpstr>Compiling a Python Script (5)</vt:lpstr>
      <vt:lpstr>Compiling a Python Script (6)</vt:lpstr>
      <vt:lpstr>Compiling a Python Script (7)</vt:lpstr>
      <vt:lpstr>Case: Obtaining CPU Information of a Device</vt:lpstr>
      <vt:lpstr>Compiling a Python Script (1)</vt:lpstr>
      <vt:lpstr>Compiling a Python Script (2)</vt:lpstr>
      <vt:lpstr>Uploading a Python Script</vt:lpstr>
      <vt:lpstr>Compiling a Python Script</vt:lpstr>
      <vt:lpstr>Running the Python Script (1)</vt:lpstr>
      <vt:lpstr>Running the Python Script (2)</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177</cp:revision>
  <dcterms:created xsi:type="dcterms:W3CDTF">2018-11-29T10:16:29Z</dcterms:created>
  <dcterms:modified xsi:type="dcterms:W3CDTF">2021-11-05T08:46:18Z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(3)Ii+fL5Do8vDuvmtTqs+kvHxxnVBO9ea3QLmIZxTNn9RjndCuiw7NnpuovtmYaRYypnyFS82j
+sYUqprIcZohRRTXWkiKt+mqOIcbSg4U8gLNcWdev3hGtkw5BBtL5NPs8kc+kUjPbiBS4sS/
zQgVULjmpEWoVQ1Uhiu+UI13sAdQqpdtED/YeMWfUfjKHnujPz7nuI2mkE03fpgmpixxylT8
CVB1hnM+5BLmqOOTpl</vt:lpwstr>
  </property>
  <property fmtid="{D5CDD505-2E9C-101B-9397-08002B2CF9AE}" pid="3" name="_2015_ms_pID_7253431">
    <vt:lpwstr>T7aiVYKXLWc0PJkNFvlMFN9lCk1xgbrO9opfYRGVxwj3WDUf/nTLpo
T+6Aikhpf3iow1b4RFo7NKkpRg6DaCe5Tk6G41flIBshCm1eSEBETVdsqrZ0YY2Q2xj/r9zh
wcWAFIQcmTOf8ev0GuKBZk1QDupmVSMBXKFkUExuBBPQd9JnkeI/rnUf3cNMi1Pi/cDoAlMu
kd9BPSkZ1B0KYUYBpae6Qh2dtCIHOuxOCWg+</vt:lpwstr>
  </property>
  <property fmtid="{D5CDD505-2E9C-101B-9397-08002B2CF9AE}" pid="4" name="_2015_ms_pID_7253432">
    <vt:lpwstr>Sg==</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1636098581</vt:lpwstr>
  </property>
</Properties>
</file>