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2.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3.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96"/>
  </p:notesMasterIdLst>
  <p:handoutMasterIdLst>
    <p:handoutMasterId r:id="rId97"/>
  </p:handoutMasterIdLst>
  <p:sldIdLst>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5" r:id="rId34"/>
    <p:sldId id="316" r:id="rId35"/>
    <p:sldId id="317" r:id="rId36"/>
    <p:sldId id="318" r:id="rId37"/>
    <p:sldId id="319" r:id="rId38"/>
    <p:sldId id="320" r:id="rId39"/>
    <p:sldId id="321" r:id="rId40"/>
    <p:sldId id="322" r:id="rId41"/>
    <p:sldId id="323" r:id="rId42"/>
    <p:sldId id="324" r:id="rId43"/>
    <p:sldId id="325"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0" r:id="rId58"/>
    <p:sldId id="341" r:id="rId59"/>
    <p:sldId id="342" r:id="rId60"/>
    <p:sldId id="343" r:id="rId61"/>
    <p:sldId id="344" r:id="rId62"/>
    <p:sldId id="345" r:id="rId63"/>
    <p:sldId id="346" r:id="rId64"/>
    <p:sldId id="347" r:id="rId65"/>
    <p:sldId id="348" r:id="rId66"/>
    <p:sldId id="349" r:id="rId67"/>
    <p:sldId id="350" r:id="rId68"/>
    <p:sldId id="351" r:id="rId69"/>
    <p:sldId id="352" r:id="rId70"/>
    <p:sldId id="353" r:id="rId71"/>
    <p:sldId id="354" r:id="rId72"/>
    <p:sldId id="355" r:id="rId73"/>
    <p:sldId id="356" r:id="rId74"/>
    <p:sldId id="357" r:id="rId75"/>
    <p:sldId id="358" r:id="rId76"/>
    <p:sldId id="359" r:id="rId77"/>
    <p:sldId id="360" r:id="rId78"/>
    <p:sldId id="361" r:id="rId79"/>
    <p:sldId id="363" r:id="rId80"/>
    <p:sldId id="364" r:id="rId81"/>
    <p:sldId id="365" r:id="rId82"/>
    <p:sldId id="366" r:id="rId83"/>
    <p:sldId id="367" r:id="rId84"/>
    <p:sldId id="368" r:id="rId85"/>
    <p:sldId id="369" r:id="rId86"/>
    <p:sldId id="370" r:id="rId87"/>
    <p:sldId id="371" r:id="rId88"/>
    <p:sldId id="372" r:id="rId89"/>
    <p:sldId id="373" r:id="rId90"/>
    <p:sldId id="374" r:id="rId91"/>
    <p:sldId id="375" r:id="rId92"/>
    <p:sldId id="376" r:id="rId93"/>
    <p:sldId id="377" r:id="rId94"/>
    <p:sldId id="378" r:id="rId95"/>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6" clrIdx="0">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744" autoAdjust="0"/>
  </p:normalViewPr>
  <p:slideViewPr>
    <p:cSldViewPr snapToGrid="0" snapToObjects="1">
      <p:cViewPr varScale="1">
        <p:scale>
          <a:sx n="97" d="100"/>
          <a:sy n="97" d="100"/>
        </p:scale>
        <p:origin x="72"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150"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commentAuthors" Target="commentAuthor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76390BCC-85B4-4B49-B668-816270B2AC39}"/>
              </a:ext>
            </a:extLst>
          </p:cNvPr>
          <p:cNvSpPr>
            <a:spLocks noGrp="1" noRot="1" noChangeAspect="1"/>
          </p:cNvSpPr>
          <p:nvPr>
            <p:ph type="sldImg"/>
          </p:nvPr>
        </p:nvSpPr>
        <p:spPr>
          <a:xfrm>
            <a:off x="744538" y="717550"/>
            <a:ext cx="5556250" cy="3125788"/>
          </a:xfrm>
        </p:spPr>
      </p:sp>
      <p:sp>
        <p:nvSpPr>
          <p:cNvPr id="5" name="Notes Placeholder 4">
            <a:extLst>
              <a:ext uri="{FF2B5EF4-FFF2-40B4-BE49-F238E27FC236}">
                <a16:creationId xmlns:a16="http://schemas.microsoft.com/office/drawing/2014/main" xmlns="" id="{C4F45888-18E2-4071-B66A-5586938C6AE7}"/>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93547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err="1"/>
              <a:t>Keepalive</a:t>
            </a:r>
            <a:r>
              <a:rPr lang="en-US" dirty="0"/>
              <a:t> detection functions as follows:</a:t>
            </a:r>
          </a:p>
          <a:p>
            <a:pPr marL="363538" lvl="1" indent="-187325"/>
            <a:r>
              <a:rPr lang="en-US" dirty="0"/>
              <a:t>After being enabled on the source end of a GRE tunnel, the source end starts a timer to periodically send and count </a:t>
            </a:r>
            <a:r>
              <a:rPr lang="en-US" dirty="0" err="1"/>
              <a:t>keepalive</a:t>
            </a:r>
            <a:r>
              <a:rPr lang="en-US" dirty="0"/>
              <a:t> messages. The number of sent </a:t>
            </a:r>
            <a:r>
              <a:rPr lang="en-US" dirty="0" err="1"/>
              <a:t>keepalive</a:t>
            </a:r>
            <a:r>
              <a:rPr lang="en-US" dirty="0"/>
              <a:t> messages increases by one each time a </a:t>
            </a:r>
            <a:r>
              <a:rPr lang="en-US" dirty="0" err="1"/>
              <a:t>keepalive</a:t>
            </a:r>
            <a:r>
              <a:rPr lang="en-US" dirty="0"/>
              <a:t> message is sent.</a:t>
            </a:r>
          </a:p>
          <a:p>
            <a:pPr marL="363538" lvl="1" indent="-187325"/>
            <a:r>
              <a:rPr lang="en-US" dirty="0"/>
              <a:t>The destination end sends a response message to the source end each time it receives a </a:t>
            </a:r>
            <a:r>
              <a:rPr lang="en-US" dirty="0" err="1"/>
              <a:t>keepalive</a:t>
            </a:r>
            <a:r>
              <a:rPr lang="en-US" dirty="0"/>
              <a:t> message from the source end.</a:t>
            </a:r>
          </a:p>
          <a:p>
            <a:pPr marL="363538" lvl="1" indent="-187325"/>
            <a:r>
              <a:rPr lang="en-US" dirty="0"/>
              <a:t>If the source end receives a reply packet before the counter value reaches the preset value, it considers the remote end reachable. If the source end does not receive any response message before the counter reaches the preset value, specifically, the retry count, the source end considers the peer end unreachable and resets the counter. Then, the source end terminates the tunnel connection. In this case, the source interface still sends </a:t>
            </a:r>
            <a:r>
              <a:rPr lang="en-US" dirty="0" err="1"/>
              <a:t>Keepalive</a:t>
            </a:r>
            <a:r>
              <a:rPr lang="en-US" dirty="0"/>
              <a:t> messages to the remote interface. When the remote interface becomes Up, the source interface becomes Up and sets up a tunnel with the remote interface.</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89693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9420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You can enable or disable checksum verification on both ends of a tunnel in actual applications. If checksum verification is enabled on the local end and disabled on the remote end, the local end does not check checksum values of received packets, but checks checksum values of packets to be sent. If checksum verification is disabled on the local end and enabled on the remote end, the local end checks checksum values of received packets, but does not check checksum values of packets to be sent.</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64877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This field identifies traffic in a tunnel. Packets of the same traffic use the same key. During packet decapsulation, GRE identifies data packets of the same traffic based on the key. Packets will pass verification only when the two ends of the tunnel use the same Key field. If packets fail the verification, they will be discarded. Successful authentication requires that both ends are either configured with the same Key field or not configured with the Key field.</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08688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6790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98534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29559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3730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3944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8050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0155B0E0-DDC6-4A91-945C-68BFA0A0AA12}"/>
              </a:ext>
            </a:extLst>
          </p:cNvPr>
          <p:cNvSpPr>
            <a:spLocks noGrp="1" noRot="1" noChangeAspect="1"/>
          </p:cNvSpPr>
          <p:nvPr>
            <p:ph type="sldImg"/>
          </p:nvPr>
        </p:nvSpPr>
        <p:spPr>
          <a:xfrm>
            <a:off x="744538" y="717550"/>
            <a:ext cx="5556250" cy="3125788"/>
          </a:xfrm>
        </p:spPr>
      </p:sp>
      <p:sp>
        <p:nvSpPr>
          <p:cNvPr id="3" name="Notes Placeholder 2">
            <a:extLst>
              <a:ext uri="{FF2B5EF4-FFF2-40B4-BE49-F238E27FC236}">
                <a16:creationId xmlns:a16="http://schemas.microsoft.com/office/drawing/2014/main" xmlns="" id="{7F6A46F0-7C33-45D1-9207-230F5240217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893177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spcAft>
                <a:spcPts val="0"/>
              </a:spcAft>
            </a:pPr>
            <a:r>
              <a:rPr lang="en-US" dirty="0" smtClean="0"/>
              <a:t>NAS</a:t>
            </a:r>
            <a:endParaRPr lang="en-US" altLang="zh-CN" dirty="0" smtClean="0"/>
          </a:p>
          <a:p>
            <a:pPr lvl="1">
              <a:lnSpc>
                <a:spcPct val="100000"/>
              </a:lnSpc>
              <a:spcAft>
                <a:spcPts val="0"/>
              </a:spcAft>
            </a:pPr>
            <a:r>
              <a:rPr lang="en-US" dirty="0" smtClean="0"/>
              <a:t>A network access server (NAS) is maintained by an ISP and connects to a dialup network. It is the nearest access point for PPP terminals. An NAS is used on a traditional dialup network. An ISP deploys an LAC on an NAS to provide L2TP services for remote dialup users and to establish tunnel connections with the enterprise headquarters.</a:t>
            </a:r>
            <a:endParaRPr lang="en-US" altLang="zh-CN" dirty="0" smtClean="0"/>
          </a:p>
          <a:p>
            <a:pPr>
              <a:lnSpc>
                <a:spcPct val="100000"/>
              </a:lnSpc>
              <a:spcAft>
                <a:spcPts val="0"/>
              </a:spcAft>
            </a:pPr>
            <a:r>
              <a:rPr lang="en-US" dirty="0" smtClean="0"/>
              <a:t>LAC</a:t>
            </a:r>
            <a:endParaRPr lang="en-US" altLang="zh-CN" dirty="0" smtClean="0"/>
          </a:p>
          <a:p>
            <a:pPr lvl="1">
              <a:lnSpc>
                <a:spcPct val="100000"/>
              </a:lnSpc>
              <a:spcAft>
                <a:spcPts val="0"/>
              </a:spcAft>
            </a:pPr>
            <a:r>
              <a:rPr lang="en-US" dirty="0" smtClean="0"/>
              <a:t>An L2TP access concentrator (LAC) provides PPP and L2TP processing capabilities on a packet switched network. An LAC establishes an L2TP tunnel connection with an L2TP network server (LNS) based on the user name or domain name carried in PPP packets to extend PPP negotiation to the LNS.</a:t>
            </a:r>
            <a:r>
              <a:rPr lang="en-US" baseline="0" dirty="0" smtClean="0"/>
              <a:t> </a:t>
            </a:r>
            <a:r>
              <a:rPr lang="en-US" dirty="0" smtClean="0"/>
              <a:t>Different networking environments can have different devices functioning as an LAC. </a:t>
            </a:r>
          </a:p>
          <a:p>
            <a:pPr marL="723538" lvl="2" indent="-187325">
              <a:lnSpc>
                <a:spcPct val="100000"/>
              </a:lnSpc>
              <a:spcAft>
                <a:spcPts val="0"/>
              </a:spcAft>
            </a:pPr>
            <a:r>
              <a:rPr lang="en-US" dirty="0" smtClean="0"/>
              <a:t>NAS-initiated scenario: On a traditional dialup network, an ISP deploys an LAC on an NAS. Alternatively, on the Ethernet of an enterprise branch, the ISP deploys a gateway for PPP terminals. The gateway functions as both a </a:t>
            </a:r>
            <a:r>
              <a:rPr lang="en-US" dirty="0" err="1" smtClean="0"/>
              <a:t>PPPoE</a:t>
            </a:r>
            <a:r>
              <a:rPr lang="en-US" dirty="0" smtClean="0"/>
              <a:t> server and an LAC.</a:t>
            </a:r>
          </a:p>
          <a:p>
            <a:pPr marL="723538" lvl="2" indent="-187325">
              <a:lnSpc>
                <a:spcPct val="100000"/>
              </a:lnSpc>
              <a:spcAft>
                <a:spcPts val="0"/>
              </a:spcAft>
            </a:pPr>
            <a:r>
              <a:rPr lang="en-US" dirty="0" smtClean="0"/>
              <a:t>L2TP client-initiated scenario: In an enterprise branch, an L2TP client functioning as an LAC is configured on the gateway to initiate an L2TP tunnel </a:t>
            </a:r>
            <a:r>
              <a:rPr lang="en-US" altLang="zh-CN" dirty="0" smtClean="0"/>
              <a:t>establishment</a:t>
            </a:r>
            <a:r>
              <a:rPr lang="en-US" altLang="zh-CN" baseline="0" dirty="0" smtClean="0"/>
              <a:t> </a:t>
            </a:r>
            <a:r>
              <a:rPr lang="en-US" dirty="0" smtClean="0"/>
              <a:t>request to an LNS. In this case, no dialup is required in the remote system to trigger L2TP tunnel establishment.</a:t>
            </a:r>
          </a:p>
          <a:p>
            <a:pPr marL="723538" lvl="2" indent="-187325">
              <a:lnSpc>
                <a:spcPct val="100000"/>
              </a:lnSpc>
              <a:spcAft>
                <a:spcPts val="0"/>
              </a:spcAft>
            </a:pPr>
            <a:r>
              <a:rPr lang="en-US" dirty="0" smtClean="0"/>
              <a:t>Client-initiated scenario: An employee on the go uses a PC or mobile terminal to access the Internet and uses the L2TP dialup software on the PC or mobile terminal. In this scenario, the PC or mobile terminal functions as an LAC.</a:t>
            </a:r>
          </a:p>
          <a:p>
            <a:pPr lvl="1">
              <a:lnSpc>
                <a:spcPct val="100000"/>
              </a:lnSpc>
              <a:spcAft>
                <a:spcPts val="0"/>
              </a:spcAft>
            </a:pPr>
            <a:r>
              <a:rPr lang="en-US" altLang="zh-CN" dirty="0"/>
              <a:t>An LAC can establish multiple L2TP tunnels to isolate data flows. That is, it can carry multiple L2TP connections.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49578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7" y="728663"/>
            <a:ext cx="5580063" cy="8990778"/>
          </a:xfrm>
        </p:spPr>
        <p:txBody>
          <a:bodyPr/>
          <a:lstStyle/>
          <a:p>
            <a:r>
              <a:rPr lang="en-US" dirty="0" smtClean="0"/>
              <a:t>LNS</a:t>
            </a:r>
            <a:endParaRPr lang="en-US" altLang="zh-CN" dirty="0" smtClean="0"/>
          </a:p>
          <a:p>
            <a:pPr lvl="1"/>
            <a:r>
              <a:rPr lang="en-US" dirty="0" smtClean="0"/>
              <a:t>An LNS terminates PPP sessions. After being authenticated by the LNS, remote users successfully set up PPP sessions with the LNS and can access resources in the enterprise headquarters. For L2TP negotiation, the LNS is the peer device of the LAC. That is, an L2TP tunnel is established between the LAC and the LNS. For PPP, the LNS is the logical endpoint of a PPP session. That is, a point-to-point virtual link is set up between the PPP terminal and the LNS.</a:t>
            </a:r>
          </a:p>
          <a:p>
            <a:pPr lvl="1"/>
            <a:r>
              <a:rPr lang="en-US" dirty="0" smtClean="0"/>
              <a:t>An LNS, located at the border between the enterprise headquarters' private network and the public network, is usually a gateway of the enterprise headquarters. If necessary, the LNS also provides the network address translation (NAT) function to translate private IP addresses on the enterprise headquarters network into public IP addresses.</a:t>
            </a:r>
            <a:endParaRPr lang="en-US" altLang="zh-CN" dirty="0"/>
          </a:p>
        </p:txBody>
      </p:sp>
    </p:spTree>
    <p:extLst>
      <p:ext uri="{BB962C8B-B14F-4D97-AF65-F5344CB8AC3E}">
        <p14:creationId xmlns:p14="http://schemas.microsoft.com/office/powerpoint/2010/main" val="1071639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Control message</a:t>
            </a:r>
          </a:p>
          <a:p>
            <a:pPr marL="363538" lvl="1" indent="-187325"/>
            <a:r>
              <a:rPr lang="en-US" dirty="0" smtClean="0"/>
              <a:t>Control messages are used to establish, maintain, and tear down L2TP tunnels and sessions. During the transmission of control messages, mechanisms such as retransmission of lost messages and periodic detection of tunnel connectivity are used to ensure the reliability of control message transmission. Traffic control and congestion control on control messages are supported.</a:t>
            </a:r>
            <a:endParaRPr lang="en-US" altLang="zh-CN" dirty="0" smtClean="0"/>
          </a:p>
          <a:p>
            <a:pPr marL="363538" lvl="1" indent="-187325"/>
            <a:r>
              <a:rPr lang="en-US" dirty="0" smtClean="0"/>
              <a:t>Control messages are transmitted over an L2TP control channel. The control channel encapsulates control messages with</a:t>
            </a:r>
            <a:r>
              <a:rPr lang="en-US" baseline="0" dirty="0" smtClean="0"/>
              <a:t> </a:t>
            </a:r>
            <a:r>
              <a:rPr lang="en-US" dirty="0" smtClean="0"/>
              <a:t>L2TP headers and transmits them over an IP network.</a:t>
            </a:r>
          </a:p>
          <a:p>
            <a:r>
              <a:rPr lang="en-US" dirty="0" smtClean="0"/>
              <a:t>Data message</a:t>
            </a:r>
          </a:p>
          <a:p>
            <a:pPr marL="363538" lvl="1" indent="-187325"/>
            <a:r>
              <a:rPr lang="en-US" dirty="0" smtClean="0"/>
              <a:t>Data messages are used to encapsulate PPP frames,</a:t>
            </a:r>
            <a:r>
              <a:rPr lang="en-US" baseline="0" dirty="0" smtClean="0"/>
              <a:t> which are transmitted </a:t>
            </a:r>
            <a:r>
              <a:rPr lang="en-US" dirty="0" smtClean="0"/>
              <a:t>over tunnels, but such tunnels are unreliable. That is, a lost data message is not retransmitted, and traffic control and congestion control on data messages are not supported.</a:t>
            </a:r>
            <a:endParaRPr lang="en-US" altLang="zh-CN" dirty="0" smtClean="0"/>
          </a:p>
          <a:p>
            <a:pPr marL="363538" lvl="1" indent="-187325"/>
            <a:r>
              <a:rPr lang="en-US" dirty="0" smtClean="0"/>
              <a:t>Data messages carrying PPP frames are transmitted over unreliable data channels. PPP frames are encapsulated using L2TP and then transmitted over the IP network.</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26733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Establishing an L2TP tunnel</a:t>
            </a:r>
          </a:p>
          <a:p>
            <a:pPr marL="363538" lvl="1" indent="-187325"/>
            <a:r>
              <a:rPr lang="en-US" dirty="0" smtClean="0"/>
              <a:t>After receiving a PPP negotiation request from a remote user, the LAC sends an L2TP tunnel establishment request to the LNS. The LAC and the LNS exchange L2TP control messages to negotiate the tunnel ID and tunnel authentication information. After the negotiation succeeds, an L2TP tunnel is established between them and identified by the tunnel ID.</a:t>
            </a:r>
          </a:p>
          <a:p>
            <a:r>
              <a:rPr lang="en-US" dirty="0" smtClean="0"/>
              <a:t>Establishing an L2TP session</a:t>
            </a:r>
          </a:p>
          <a:p>
            <a:pPr marL="363538" lvl="1" indent="-187325"/>
            <a:r>
              <a:rPr lang="en-US" dirty="0" smtClean="0"/>
              <a:t>If an L2TP tunnel exists, the LAC and the LNS exchange control messages to negotiate the session ID. If no L2TP tunnel exists, the LAC and the LNS establish an L2TP tunnel first. The L2TP session carries LCP negotiation information and user authentication information of the LAC. After authenticating such information, the LNS notifies the LAC of the session establishment. The L2TP session is identified by a session ID.</a:t>
            </a:r>
          </a:p>
          <a:p>
            <a:r>
              <a:rPr lang="en-US" dirty="0" smtClean="0"/>
              <a:t>Transmitting PPP packets</a:t>
            </a:r>
          </a:p>
          <a:p>
            <a:pPr marL="363538" lvl="1" indent="-187325"/>
            <a:r>
              <a:rPr lang="en-US" dirty="0" smtClean="0"/>
              <a:t>After the L2TP session is established, the PPP terminal sends data packets to the LAC. The LAC encapsulates the L2TP packets based on information such as the L2TP tunnel and session ID and sends the packets to the LNS. The LNS </a:t>
            </a:r>
            <a:r>
              <a:rPr lang="en-US" dirty="0" err="1" smtClean="0"/>
              <a:t>decapsulates</a:t>
            </a:r>
            <a:r>
              <a:rPr lang="en-US" dirty="0" smtClean="0"/>
              <a:t> the L2TP packets and sends the packets to the destination host based on the routing and forwarding table.</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703222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Employees on the go may need to communicate with the headquarters and access intranet resources of the headquarters at any time. Although they can access the headquarters gateway through the Internet, the headquarters gateway cannot identify and manage access users. To address this issue, configure the headquarters gateway as an LNS, so that virtual point-to-point connections can be established between the employees on the go and the headquarters gateway when the employees use the L2TP dialup software on the PC to initiate L2TP connections.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44666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An enterprise has some branches located in other cities, and its branches use the Ethernet and have gateways deployed for branch users to access the Internet. The headquarters provides access services for branches. VPDN connections need to be established between branches and the headquarters gateway. Any branch user is allowed to access the headquarters network, and only the branch gateways need to be authenticated. In this case, the headquarters gateway functions as the LNS, and the branch gateways function as the L2TP clients. Virtual dialup is created on the branch gateways to trigger L2TP tunnel connections to the headquarters network. A virtual point-to-point connection is established between an L2TP client and the LNS. After IP packets of branch users reach an L2TP client, the L2TP client forwards the packets to the virtual dialup interface. The virtual dialup interface forwards the packets to the LNS, which then forwards the packets to the destination host.</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00856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An enterprise has some branches located in other cities, and its branches use the Ethernet and have gateways deployed for branch users to access the Internet. Headquarters users need to communicate with branch users, and the headquarters uniformly manages access of branch users. Therefore, L2TP is used to deploy the headquarters gateway as an LNS. Dialup packets of branch users cannot be transmitted directly over the Ethernet. Therefore, </a:t>
            </a:r>
            <a:r>
              <a:rPr lang="en-US" dirty="0" err="1" smtClean="0"/>
              <a:t>PPPoE</a:t>
            </a:r>
            <a:r>
              <a:rPr lang="en-US" dirty="0" smtClean="0"/>
              <a:t> dialup software needs</a:t>
            </a:r>
            <a:r>
              <a:rPr lang="en-US" baseline="0" dirty="0" smtClean="0"/>
              <a:t> </a:t>
            </a:r>
            <a:r>
              <a:rPr lang="en-US" dirty="0" smtClean="0"/>
              <a:t>to be deployed as a </a:t>
            </a:r>
            <a:r>
              <a:rPr lang="en-US" dirty="0" err="1" smtClean="0"/>
              <a:t>PPPoE</a:t>
            </a:r>
            <a:r>
              <a:rPr lang="en-US" dirty="0" smtClean="0"/>
              <a:t> client on the terminal that</a:t>
            </a:r>
            <a:r>
              <a:rPr lang="en-US" baseline="0" dirty="0" smtClean="0"/>
              <a:t> </a:t>
            </a:r>
            <a:r>
              <a:rPr lang="en-US" dirty="0" smtClean="0"/>
              <a:t>initiates the dialup packets, and the branch gateway functions as a </a:t>
            </a:r>
            <a:r>
              <a:rPr lang="en-US" dirty="0" err="1" smtClean="0"/>
              <a:t>PPPoE</a:t>
            </a:r>
            <a:r>
              <a:rPr lang="en-US" dirty="0" smtClean="0"/>
              <a:t> server and an LAC to forward call requests of branch users to the headquarters.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245649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4854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146B8526-E924-4FA8-A032-1AC95D72917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xmlns="" id="{6102D11E-5394-42BB-A98E-8D0F4AD74F6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6010304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17B4D6F6-B154-4F0E-9533-5537E08188F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a16="http://schemas.microsoft.com/office/drawing/2014/main" xmlns="" id="{E4A251FC-AB2A-47AE-BD20-1887D2E1D59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446844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23A798DA-20EE-420A-B065-C50E7F0D3403}"/>
              </a:ext>
            </a:extLst>
          </p:cNvPr>
          <p:cNvSpPr>
            <a:spLocks noGrp="1" noRot="1" noChangeAspect="1"/>
          </p:cNvSpPr>
          <p:nvPr>
            <p:ph type="sldImg"/>
          </p:nvPr>
        </p:nvSpPr>
        <p:spPr>
          <a:xfrm>
            <a:off x="744538" y="717550"/>
            <a:ext cx="5556250" cy="3125788"/>
          </a:xfrm>
        </p:spPr>
      </p:sp>
      <p:sp>
        <p:nvSpPr>
          <p:cNvPr id="5" name="Notes Placeholder 4">
            <a:extLst>
              <a:ext uri="{FF2B5EF4-FFF2-40B4-BE49-F238E27FC236}">
                <a16:creationId xmlns:a16="http://schemas.microsoft.com/office/drawing/2014/main" xmlns="" id="{4CCC4650-6EE6-4764-BB37-2C3F7C9910C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27879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symmetric encryption algorithm is also called traditional cryptographic algorithm, in which the encryption key can be calculated from the decryption key. The sender and receiver share the same key, which is used for both encryption and decryption. Symmetric key encryption is an effective method for encrypting a large amount of data. There are many algorithms for symmetric key encryption, and all of them aim to convert between </a:t>
            </a:r>
            <a:r>
              <a:rPr dirty="0" err="1">
                <a:latin typeface="Huawei Sans" panose="020C0503030203020204" pitchFamily="34" charset="0"/>
              </a:rPr>
              <a:t>cleartext</a:t>
            </a:r>
            <a:r>
              <a:rPr dirty="0">
                <a:latin typeface="Huawei Sans" panose="020C0503030203020204" pitchFamily="34" charset="0"/>
              </a:rPr>
              <a:t> (unencrypted data) and </a:t>
            </a:r>
            <a:r>
              <a:rPr dirty="0" err="1">
                <a:latin typeface="Huawei Sans" panose="020C0503030203020204" pitchFamily="34" charset="0"/>
              </a:rPr>
              <a:t>ciphertext</a:t>
            </a:r>
            <a:r>
              <a:rPr dirty="0">
                <a:latin typeface="Huawei Sans" panose="020C0503030203020204" pitchFamily="34" charset="0"/>
              </a:rPr>
              <a:t>. Because symmetric key encryption uses the same key for data encryption and decryption, data security depends on whether unauthorized users obtain the symmetric key. If two communicating parties want to use the symmetric key to encrypt data, they must exchange the key securely before exchanging the encrypted data.</a:t>
            </a:r>
          </a:p>
          <a:p>
            <a:r>
              <a:rPr dirty="0">
                <a:latin typeface="Huawei Sans" panose="020C0503030203020204" pitchFamily="34" charset="0"/>
              </a:rPr>
              <a:t>An asymmetric algorithm is also called public key algorithm, in which a public key is used for encryption and a private key for decryption. The two keys are mathematically related. In public key encryption, the public key can be publicly transmitted between two communicating parties or released in the public repository, but the private key is confidential. The data encrypted using the public key can be decrypted only using the private key. The data encrypted using the private key can be decrypted only using the public key.</a:t>
            </a:r>
          </a:p>
        </p:txBody>
      </p:sp>
      <p:sp>
        <p:nvSpPr>
          <p:cNvPr id="5" name="Slide Image Placeholder 4">
            <a:extLst>
              <a:ext uri="{FF2B5EF4-FFF2-40B4-BE49-F238E27FC236}">
                <a16:creationId xmlns:a16="http://schemas.microsoft.com/office/drawing/2014/main" xmlns="" id="{B8F490FE-B56A-4FE4-8C4E-88515297E4F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58273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8743945B-1D3C-4EB5-A703-6B8C77CA5BE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xmlns="" id="{7B1F701D-D798-4E23-89A7-578DD990715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632688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3333801D-3B7D-445D-9FDF-CF50436986B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xmlns="" id="{529C8270-A0EB-4729-B2BA-F2E971001AA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7793414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IPsec technology supports multiple data encryption, authentication, and encapsulation algorithms. When devices at both ends use IPsec for secure communication, they must use the same encryption and authentication algorithms. Therefore, a mechanism is required to help the devices negotiate these parameters.</a:t>
            </a:r>
            <a:endParaRPr lang="en-US" altLang="zh-CN" dirty="0">
              <a:latin typeface="Huawei Sans" panose="020C0503030203020204" pitchFamily="34" charset="0"/>
            </a:endParaRPr>
          </a:p>
          <a:p>
            <a:r>
              <a:rPr dirty="0">
                <a:latin typeface="Huawei Sans" panose="020C0503030203020204" pitchFamily="34" charset="0"/>
              </a:rPr>
              <a:t>An IPsec SA can be established in either of the following ways:</a:t>
            </a:r>
            <a:endParaRPr lang="en-US" altLang="zh-CN" dirty="0">
              <a:latin typeface="Huawei Sans" panose="020C0503030203020204" pitchFamily="34" charset="0"/>
            </a:endParaRPr>
          </a:p>
          <a:p>
            <a:pPr marL="363538" lvl="1" indent="-187325"/>
            <a:r>
              <a:rPr dirty="0">
                <a:latin typeface="Huawei Sans" panose="020C0503030203020204" pitchFamily="34" charset="0"/>
              </a:rPr>
              <a:t>Manual configuration: The management cost of manually established IPsec SAs is high. This is because the encryption and authentication modes need to be manually configured, SAs need to be manually updated, and SA information permanently exists, resulting in low security. This mode applies to small-scale networks.</a:t>
            </a:r>
            <a:endParaRPr lang="en-US" altLang="zh-CN" dirty="0">
              <a:latin typeface="Huawei Sans" panose="020C0503030203020204" pitchFamily="34" charset="0"/>
            </a:endParaRPr>
          </a:p>
          <a:p>
            <a:pPr marL="363538" lvl="1" indent="-187325"/>
            <a:r>
              <a:rPr dirty="0">
                <a:latin typeface="Huawei Sans" panose="020C0503030203020204" pitchFamily="34" charset="0"/>
              </a:rPr>
              <a:t>IKE negotiation: The management cost of IPsec SAs established through IKE negotiation is low. The encryption and authentication modes are generated using the </a:t>
            </a:r>
            <a:r>
              <a:rPr dirty="0" err="1">
                <a:latin typeface="Huawei Sans" panose="020C0503030203020204" pitchFamily="34" charset="0"/>
              </a:rPr>
              <a:t>Diffie</a:t>
            </a:r>
            <a:r>
              <a:rPr dirty="0">
                <a:latin typeface="Huawei Sans" panose="020C0503030203020204" pitchFamily="34" charset="0"/>
              </a:rPr>
              <a:t>-Hellman (DH) algorithm, SA information is generated periodically, and SAs are dynamically updated. This mode applies to small-, medium-, and large-sized networks.</a:t>
            </a:r>
          </a:p>
          <a:p>
            <a:pPr lvl="0"/>
            <a:r>
              <a:rPr dirty="0">
                <a:latin typeface="Huawei Sans" panose="020C0503030203020204" pitchFamily="34" charset="0"/>
              </a:rPr>
              <a:t>An SA is uniquely identified by three parameters: security parameter index (SPI), destination IP address, and security protocol ID (AH or ESP).</a:t>
            </a:r>
            <a:endParaRPr lang="en-US" altLang="zh-CN" dirty="0">
              <a:latin typeface="Huawei Sans" panose="020C0503030203020204" pitchFamily="34" charset="0"/>
            </a:endParaRPr>
          </a:p>
          <a:p>
            <a:pPr lvl="0"/>
            <a:r>
              <a:rPr dirty="0">
                <a:latin typeface="Huawei Sans" panose="020C0503030203020204" pitchFamily="34" charset="0"/>
              </a:rPr>
              <a:t>An IKE SA is used to establish a secure channel for exchanging IPsec SAs.</a:t>
            </a:r>
            <a:endParaRPr lang="en-US" altLang="zh-CN"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xmlns="" id="{42395070-DD86-432F-8DC1-1B0440539E8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783573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IKE supports the following authentication algorithms including MD5, Secure Hash Algorithm 1 (SHA1), SHA2-256, SHA2-384, SHA2-512, and Senior Middle 3 (SM3).</a:t>
            </a:r>
            <a:endParaRPr lang="en-US" altLang="zh-CN" dirty="0">
              <a:latin typeface="Huawei Sans" panose="020C0503030203020204" pitchFamily="34" charset="0"/>
            </a:endParaRPr>
          </a:p>
          <a:p>
            <a:r>
              <a:rPr dirty="0">
                <a:latin typeface="Huawei Sans" panose="020C0503030203020204" pitchFamily="34" charset="0"/>
              </a:rPr>
              <a:t>IKE supports the following encryption algorithms: DES, 3DES, AES-128, AES-192, AES-256, SM1, and SM4.</a:t>
            </a:r>
            <a:endParaRPr lang="en-US" altLang="zh-CN" dirty="0">
              <a:latin typeface="Huawei Sans" panose="020C0503030203020204" pitchFamily="34" charset="0"/>
            </a:endParaRPr>
          </a:p>
          <a:p>
            <a:r>
              <a:rPr dirty="0">
                <a:latin typeface="Huawei Sans" panose="020C0503030203020204" pitchFamily="34" charset="0"/>
              </a:rPr>
              <a:t>ISAKMP is defined in RFC 2408, which defines the procedures for negotiating, establishing, modifying, and deleting SAs and defines the ISAKMP message format. ISAKMP provides a general framework for SA attributes and the methods of negotiating, modifying, and deleting SAs, without defining the specific SA format.</a:t>
            </a:r>
            <a:endParaRPr lang="en-US" altLang="zh-CN" dirty="0">
              <a:latin typeface="Huawei Sans" panose="020C0503030203020204" pitchFamily="34" charset="0"/>
            </a:endParaRPr>
          </a:p>
          <a:p>
            <a:r>
              <a:rPr dirty="0">
                <a:latin typeface="Huawei Sans" panose="020C0503030203020204" pitchFamily="34" charset="0"/>
              </a:rPr>
              <a:t>ISAKMP messages can be transmitted using UDP or TCP through port 500. In most cases, ISAKMP messages are transmitted using UDP.</a:t>
            </a:r>
          </a:p>
        </p:txBody>
      </p:sp>
      <p:sp>
        <p:nvSpPr>
          <p:cNvPr id="5" name="Slide Image Placeholder 4">
            <a:extLst>
              <a:ext uri="{FF2B5EF4-FFF2-40B4-BE49-F238E27FC236}">
                <a16:creationId xmlns:a16="http://schemas.microsoft.com/office/drawing/2014/main" xmlns="" id="{17C57206-2B78-4D01-A847-E15BB814ECE9}"/>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150175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Integrity check value (ICV) is used by the receiver for integrity check. Available authentication algorithms are MD5, SHA1, SHA2, and SM3.</a:t>
            </a:r>
            <a:endParaRPr lang="en-US" altLang="zh-CN" dirty="0">
              <a:latin typeface="Huawei Sans" panose="020C0503030203020204" pitchFamily="34" charset="0"/>
            </a:endParaRPr>
          </a:p>
          <a:p>
            <a:r>
              <a:rPr>
                <a:latin typeface="Huawei Sans" panose="020C0503030203020204" pitchFamily="34" charset="0"/>
              </a:rPr>
              <a:t>Common symmetric encryption algorithms used by IPsec include Data Encryption Standard (DES), Triple Data Encryption Standard (3DES), Advanced Encryption Standard (AES), and algorithms approved by State Cryptography Administration, such as SM1 and SM4. DES and 3DES are not recommended because they are insecure and pose security risks.</a:t>
            </a:r>
            <a:endParaRPr lang="en-US" altLang="zh-CN" dirty="0">
              <a:latin typeface="Huawei Sans" panose="020C0503030203020204" pitchFamily="34" charset="0"/>
            </a:endParaRPr>
          </a:p>
          <a:p>
            <a:r>
              <a:rPr>
                <a:latin typeface="Huawei Sans" panose="020C0503030203020204" pitchFamily="34" charset="0"/>
              </a:rPr>
              <a:t>Common authentication algorithms used by IPsec include MD5, SHA1, SHA2, and SM3. MD5 and SHA1 are not recommended because they are insecure and pose security risks.</a:t>
            </a:r>
            <a:endParaRPr lang="en-US" altLang="zh-CN" dirty="0">
              <a:latin typeface="Huawei Sans" panose="020C0503030203020204" pitchFamily="34" charset="0"/>
            </a:endParaRPr>
          </a:p>
          <a:p>
            <a:r>
              <a:rPr>
                <a:latin typeface="Huawei Sans" panose="020C0503030203020204" pitchFamily="34" charset="0"/>
              </a:rPr>
              <a:t>IPsec encryption cannot verify the authenticity or integrity of information after decryption. IPsec uses the HMAC function to compare digital signatures to check integrity and authenticity of data packets. In most cases, encryption and authentication are used together. The IPsec sender uses the authentication algorithm and symmetric key to generate a digital signature for the encrypted packet and sends the IP packet and digital signature to the receiver. The receiver uses the same authentication algorithm and symmetric key to process the encrypted packet and then generates a digital signature. Then the receiver compares the received and generated digital signatures to verify the data integrity and authenticity. If the packet passes the verification, the receiver decrypts it. Otherwise, the receiver discards it.</a:t>
            </a:r>
          </a:p>
        </p:txBody>
      </p:sp>
      <p:sp>
        <p:nvSpPr>
          <p:cNvPr id="5" name="Slide Image Placeholder 4">
            <a:extLst>
              <a:ext uri="{FF2B5EF4-FFF2-40B4-BE49-F238E27FC236}">
                <a16:creationId xmlns:a16="http://schemas.microsoft.com/office/drawing/2014/main" xmlns="" id="{B28A9583-2CB7-4F38-9D36-80E23D7B4DA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162178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AH provides only authentication but no encryption capabilities. According to the AH protocol, an AH header is appended to the standard IP header in each packet. The sender performs hash calculation on packets and an authentication key. After packets carrying the calculation result arrive at the receiver, the receiver also performs hash calculation and compares the calculation result with the received calculation result. Any changes to the data during transmission will make the calculation result invalid. This implements data origin authentication and integrity verification. AH provides data integrity check on an entire IP packet.</a:t>
            </a:r>
            <a:endParaRPr lang="en-US" altLang="zh-CN" dirty="0">
              <a:latin typeface="Huawei Sans" panose="020C0503030203020204" pitchFamily="34" charset="0"/>
            </a:endParaRPr>
          </a:p>
          <a:p>
            <a:r>
              <a:rPr dirty="0">
                <a:latin typeface="Huawei Sans" panose="020C0503030203020204" pitchFamily="34" charset="0"/>
              </a:rPr>
              <a:t>ESP provides both authentication and encryption. An ESP header is appended to the standard IP header in each data packet, and the ESP Trailer and ESP </a:t>
            </a:r>
            <a:r>
              <a:rPr dirty="0" err="1">
                <a:latin typeface="Huawei Sans" panose="020C0503030203020204" pitchFamily="34" charset="0"/>
              </a:rPr>
              <a:t>Auth</a:t>
            </a:r>
            <a:r>
              <a:rPr dirty="0">
                <a:latin typeface="Huawei Sans" panose="020C0503030203020204" pitchFamily="34" charset="0"/>
              </a:rPr>
              <a:t> data fields are appended to each data packet. In contrast to AH, ESP encrypts the payload before encapsulating it into a data packet to ensure data confidentiality, and protects the IP header only in tunnel mode.</a:t>
            </a:r>
            <a:endParaRPr lang="en-US" altLang="zh-CN" dirty="0">
              <a:latin typeface="Huawei Sans" panose="020C0503030203020204" pitchFamily="34" charset="0"/>
            </a:endParaRPr>
          </a:p>
          <a:p>
            <a:r>
              <a:rPr dirty="0">
                <a:latin typeface="Huawei Sans" panose="020C0503030203020204" pitchFamily="34" charset="0"/>
              </a:rPr>
              <a:t>Key fields:</a:t>
            </a:r>
            <a:endParaRPr lang="en-US" altLang="zh-CN" dirty="0">
              <a:latin typeface="Huawei Sans" panose="020C0503030203020204" pitchFamily="34" charset="0"/>
            </a:endParaRPr>
          </a:p>
          <a:p>
            <a:pPr marL="363538" lvl="1" indent="-187325"/>
            <a:r>
              <a:rPr dirty="0">
                <a:latin typeface="Huawei Sans" panose="020C0503030203020204" pitchFamily="34" charset="0"/>
              </a:rPr>
              <a:t>Sequence Number: This field is a counter that monotonically increases from 1. It uniquely identifies a packet to prevent replay attacks.</a:t>
            </a:r>
            <a:endParaRPr lang="en-US" altLang="zh-CN" dirty="0">
              <a:latin typeface="Huawei Sans" panose="020C0503030203020204" pitchFamily="34" charset="0"/>
            </a:endParaRPr>
          </a:p>
          <a:p>
            <a:pPr marL="363538" lvl="1" indent="-187325"/>
            <a:r>
              <a:rPr dirty="0">
                <a:latin typeface="Huawei Sans" panose="020C0503030203020204" pitchFamily="34" charset="0"/>
              </a:rPr>
              <a:t>SPI: This field uniquely identifies an IPsec SA.</a:t>
            </a:r>
          </a:p>
          <a:p>
            <a:pPr marL="363538" lvl="1" indent="-187325"/>
            <a:r>
              <a:rPr dirty="0">
                <a:latin typeface="Huawei Sans" panose="020C0503030203020204" pitchFamily="34" charset="0"/>
              </a:rPr>
              <a:t>Authentication Data: This field contains the Integrity Check Value (ICV) and is used by a receiver for data integrity check. Available authentication algorithms are MD5, SHA1, SHA2, and SM3.</a:t>
            </a:r>
          </a:p>
        </p:txBody>
      </p:sp>
      <p:sp>
        <p:nvSpPr>
          <p:cNvPr id="5" name="Slide Image Placeholder 4">
            <a:extLst>
              <a:ext uri="{FF2B5EF4-FFF2-40B4-BE49-F238E27FC236}">
                <a16:creationId xmlns:a16="http://schemas.microsoft.com/office/drawing/2014/main" xmlns="" id="{51095A82-834B-4707-A843-7E67EB076BB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264365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In transport mode, an AH or ESP header is added between an IP header and a transport-layer protocol (TCP, UDP, or ICMP) header to protect the TCP, UDP, or ICMP payload. As no additional IP header is added, IP addresses in the original packets are visible in the IP header of the post-encrypted packet.</a:t>
            </a:r>
            <a:endParaRPr lang="en-US" altLang="zh-CN" dirty="0">
              <a:latin typeface="Huawei Sans" panose="020C0503030203020204" pitchFamily="34" charset="0"/>
            </a:endParaRPr>
          </a:p>
          <a:p>
            <a:r>
              <a:rPr dirty="0">
                <a:latin typeface="Huawei Sans" panose="020C0503030203020204" pitchFamily="34" charset="0"/>
              </a:rPr>
              <a:t>In tunnel mode, an AH or ESP header is added before the raw IP header and then encapsulated into a new IP packet with a new IP header to protect the IP header and payload.</a:t>
            </a:r>
          </a:p>
        </p:txBody>
      </p:sp>
      <p:sp>
        <p:nvSpPr>
          <p:cNvPr id="5" name="Slide Image Placeholder 4">
            <a:extLst>
              <a:ext uri="{FF2B5EF4-FFF2-40B4-BE49-F238E27FC236}">
                <a16:creationId xmlns:a16="http://schemas.microsoft.com/office/drawing/2014/main" xmlns="" id="{FA3B5528-FBF8-4B71-A2FC-28692EA460E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732752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0425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IPsec mechanism is as follows:</a:t>
            </a:r>
            <a:endParaRPr lang="en-US" altLang="zh-CN" dirty="0">
              <a:latin typeface="Huawei Sans" panose="020C0503030203020204" pitchFamily="34" charset="0"/>
            </a:endParaRPr>
          </a:p>
          <a:p>
            <a:pPr marL="363538" lvl="1" indent="-187325"/>
            <a:r>
              <a:rPr dirty="0">
                <a:latin typeface="Huawei Sans" panose="020C0503030203020204" pitchFamily="34" charset="0"/>
              </a:rPr>
              <a:t>An IKE SA is negotiated in the first phase of IKE negotiation.</a:t>
            </a:r>
            <a:endParaRPr lang="en-US" altLang="zh-CN" dirty="0">
              <a:latin typeface="Huawei Sans" panose="020C0503030203020204" pitchFamily="34" charset="0"/>
            </a:endParaRPr>
          </a:p>
          <a:p>
            <a:pPr marL="363538" lvl="1" indent="-187325"/>
            <a:r>
              <a:rPr dirty="0">
                <a:latin typeface="Huawei Sans" panose="020C0503030203020204" pitchFamily="34" charset="0"/>
              </a:rPr>
              <a:t>The IKE SA is used to encrypt the packets in the second phase of IKE negotiation. That is, IPsec SAs are negotiated in the second phase of IKE negotiation.</a:t>
            </a:r>
            <a:endParaRPr lang="en-US" altLang="zh-CN" dirty="0">
              <a:latin typeface="Huawei Sans" panose="020C0503030203020204" pitchFamily="34" charset="0"/>
            </a:endParaRPr>
          </a:p>
          <a:p>
            <a:pPr marL="363538" lvl="1" indent="-187325"/>
            <a:r>
              <a:rPr dirty="0">
                <a:latin typeface="Huawei Sans" panose="020C0503030203020204" pitchFamily="34" charset="0"/>
              </a:rPr>
              <a:t>IPsec SAs are used to encrypt data.</a:t>
            </a:r>
            <a:endParaRPr lang="en-US" dirty="0">
              <a:latin typeface="Huawei Sans" panose="020C0503030203020204" pitchFamily="34" charset="0"/>
            </a:endParaRPr>
          </a:p>
        </p:txBody>
      </p:sp>
      <p:sp>
        <p:nvSpPr>
          <p:cNvPr id="5" name="Slide Image Placeholder 4">
            <a:extLst>
              <a:ext uri="{FF2B5EF4-FFF2-40B4-BE49-F238E27FC236}">
                <a16:creationId xmlns:a16="http://schemas.microsoft.com/office/drawing/2014/main" xmlns="" id="{04779F64-50A4-49B0-B3D5-00BC563230A1}"/>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57437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2AA0F3F1-2863-4DE1-9EE2-07227DD1F9DF}"/>
              </a:ext>
            </a:extLst>
          </p:cNvPr>
          <p:cNvSpPr>
            <a:spLocks noGrp="1" noRot="1" noChangeAspect="1"/>
          </p:cNvSpPr>
          <p:nvPr>
            <p:ph type="sldImg"/>
          </p:nvPr>
        </p:nvSpPr>
        <p:spPr>
          <a:xfrm>
            <a:off x="744538" y="717550"/>
            <a:ext cx="5556250" cy="3125788"/>
          </a:xfrm>
        </p:spPr>
      </p:sp>
      <p:sp>
        <p:nvSpPr>
          <p:cNvPr id="5" name="Notes Placeholder 4">
            <a:extLst>
              <a:ext uri="{FF2B5EF4-FFF2-40B4-BE49-F238E27FC236}">
                <a16:creationId xmlns:a16="http://schemas.microsoft.com/office/drawing/2014/main" xmlns="" id="{49CC2A3F-A061-4FD8-AC2B-5E93F7A7C0A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856418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F98D55DE-B3ED-4BBE-9D9C-127D2BF62B54}"/>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xmlns="" id="{B76F88BB-59C4-44A5-A98F-B4A186D72A27}"/>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9853867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The main mode requires three exchanges between the peers, totaling six ISAKMP messages. The three exchanges are described as follows:</a:t>
            </a:r>
          </a:p>
          <a:p>
            <a:pPr marL="363538" lvl="1" indent="-187325">
              <a:lnSpc>
                <a:spcPct val="100000"/>
              </a:lnSpc>
            </a:pPr>
            <a:r>
              <a:rPr dirty="0">
                <a:latin typeface="Huawei Sans" panose="020C0503030203020204" pitchFamily="34" charset="0"/>
              </a:rPr>
              <a:t>Messages 1 and 2 are used for IKE proposal exchange.</a:t>
            </a:r>
          </a:p>
          <a:p>
            <a:pPr marL="539750" lvl="2" indent="-176213">
              <a:lnSpc>
                <a:spcPct val="100000"/>
              </a:lnSpc>
            </a:pPr>
            <a:r>
              <a:rPr dirty="0">
                <a:latin typeface="Huawei Sans" panose="020C0503030203020204" pitchFamily="34" charset="0"/>
              </a:rPr>
              <a:t>The initiator sends one or more IKE proposals to the responder. The responder searches for the first matching IKE proposal and then sends it to the initiator. IKE proposals of the initiator and responder match if they have the same encryption algorithm, authentication algorithm, authentication method, and DH group identifier.</a:t>
            </a:r>
          </a:p>
          <a:p>
            <a:pPr marL="363538" lvl="1" indent="-187325">
              <a:lnSpc>
                <a:spcPct val="100000"/>
              </a:lnSpc>
            </a:pPr>
            <a:r>
              <a:rPr dirty="0">
                <a:latin typeface="Huawei Sans" panose="020C0503030203020204" pitchFamily="34" charset="0"/>
              </a:rPr>
              <a:t>Messages 3 and 4 are used for key information exchange.</a:t>
            </a:r>
          </a:p>
          <a:p>
            <a:pPr marL="539750" lvl="2" indent="-176213">
              <a:lnSpc>
                <a:spcPct val="100000"/>
              </a:lnSpc>
            </a:pPr>
            <a:r>
              <a:rPr dirty="0">
                <a:latin typeface="Huawei Sans" panose="020C0503030203020204" pitchFamily="34" charset="0"/>
              </a:rPr>
              <a:t>The initiator and responder exchange the DH public value and nonce value to generate the IKE SA authentication key and encryption key.</a:t>
            </a:r>
          </a:p>
          <a:p>
            <a:pPr marL="363538" lvl="1" indent="-187325">
              <a:lnSpc>
                <a:spcPct val="100000"/>
              </a:lnSpc>
            </a:pPr>
            <a:r>
              <a:rPr dirty="0">
                <a:latin typeface="Huawei Sans" panose="020C0503030203020204" pitchFamily="34" charset="0"/>
              </a:rPr>
              <a:t>Messages 5 and 6 are used for identity and authentication information exchange. (Both parties use the generated keys to exchange information.)</a:t>
            </a:r>
            <a:endParaRPr lang="en-US" altLang="zh-CN" dirty="0">
              <a:latin typeface="Huawei Sans" panose="020C0503030203020204" pitchFamily="34" charset="0"/>
            </a:endParaRPr>
          </a:p>
          <a:p>
            <a:pPr marL="539750" lvl="2" indent="-176213">
              <a:lnSpc>
                <a:spcPct val="100000"/>
              </a:lnSpc>
            </a:pPr>
            <a:r>
              <a:rPr dirty="0">
                <a:latin typeface="Huawei Sans" panose="020C0503030203020204" pitchFamily="34" charset="0"/>
              </a:rPr>
              <a:t>The initiator and responder use the generated keys to authenticate each other and the information exchanged in main mode.</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The aggressive mode uses only three messages. Messages 1 and 2 are used to negotiate IKE proposals and exchange the DH public value, mandatory auxiliary information, and identity information. Message 2 also contains the identity information sent by the responder to the initiator for authentication. Message 3 is used by the responder to authenticate the initiator.</a:t>
            </a:r>
            <a:endParaRPr lang="en-US" altLang="zh-CN" dirty="0">
              <a:latin typeface="Huawei Sans" panose="020C0503030203020204" pitchFamily="34" charset="0"/>
            </a:endParaRPr>
          </a:p>
          <a:p>
            <a:pPr>
              <a:lnSpc>
                <a:spcPct val="100000"/>
              </a:lnSpc>
            </a:pPr>
            <a:r>
              <a:rPr dirty="0">
                <a:latin typeface="Huawei Sans" panose="020C0503030203020204" pitchFamily="34" charset="0"/>
              </a:rPr>
              <a:t>Compared with the main mode, the aggressive mode reduces the number of exchanged messages and speeds up the negotiation. However, the aggressive mode does not encrypt identity information.</a:t>
            </a:r>
          </a:p>
        </p:txBody>
      </p:sp>
      <p:sp>
        <p:nvSpPr>
          <p:cNvPr id="5" name="Slide Image Placeholder 4">
            <a:extLst>
              <a:ext uri="{FF2B5EF4-FFF2-40B4-BE49-F238E27FC236}">
                <a16:creationId xmlns:a16="http://schemas.microsoft.com/office/drawing/2014/main" xmlns="" id="{9F628E6C-2961-4701-A5E5-E244378ACB8E}"/>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59824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In IKEv1 phase 2, two IPsec SAs are established through three ISAKMP messages:</a:t>
            </a:r>
          </a:p>
          <a:p>
            <a:pPr marL="363538" lvl="1" indent="-187325"/>
            <a:r>
              <a:rPr dirty="0">
                <a:latin typeface="Huawei Sans" panose="020C0503030203020204" pitchFamily="34" charset="0"/>
              </a:rPr>
              <a:t>Message 1 is used by the initiator to send local security parameters and identity authentication information to the responder.</a:t>
            </a:r>
          </a:p>
          <a:p>
            <a:pPr marL="539750" lvl="2" indent="-176213"/>
            <a:r>
              <a:rPr dirty="0">
                <a:latin typeface="Huawei Sans" panose="020C0503030203020204" pitchFamily="34" charset="0"/>
              </a:rPr>
              <a:t>Security parameters include protected data flows and parameters to be negotiated, such as an IPsec proposal. Identity authentication information includes the keys generated in phase 1 and keying materials generated in phase 2, and can be used to authenticate the peer again.</a:t>
            </a:r>
            <a:endParaRPr lang="en-US" altLang="zh-CN" dirty="0">
              <a:latin typeface="Huawei Sans" panose="020C0503030203020204" pitchFamily="34" charset="0"/>
            </a:endParaRPr>
          </a:p>
          <a:p>
            <a:pPr marL="363538" lvl="1" indent="-187325"/>
            <a:r>
              <a:rPr dirty="0">
                <a:latin typeface="Huawei Sans" panose="020C0503030203020204" pitchFamily="34" charset="0"/>
              </a:rPr>
              <a:t>Message 2 is used by the responder to send acknowledged security parameters and identity authentication information, and to generate new keys.</a:t>
            </a:r>
          </a:p>
          <a:p>
            <a:pPr marL="539750" lvl="2" indent="-176213"/>
            <a:r>
              <a:rPr dirty="0">
                <a:latin typeface="Huawei Sans" panose="020C0503030203020204" pitchFamily="34" charset="0"/>
              </a:rPr>
              <a:t>The encryption key and authentication key used for secure data transmission over IPsec SAs are generated based on the keys generated in phase 1 and parameters such as the SPI and protocol. This ensures that each IPsec SA has unique encryption and authentication keys.</a:t>
            </a:r>
          </a:p>
          <a:p>
            <a:pPr marL="363538" lvl="1" indent="-187325"/>
            <a:r>
              <a:rPr dirty="0">
                <a:latin typeface="Huawei Sans" panose="020C0503030203020204" pitchFamily="34" charset="0"/>
              </a:rPr>
              <a:t>Message 3 is used by the initiator to send acknowledged information to communicate with the responder. IKEv1 negotiation then ends and IPsec SAs are established.</a:t>
            </a:r>
          </a:p>
        </p:txBody>
      </p:sp>
      <p:sp>
        <p:nvSpPr>
          <p:cNvPr id="5" name="Slide Image Placeholder 4">
            <a:extLst>
              <a:ext uri="{FF2B5EF4-FFF2-40B4-BE49-F238E27FC236}">
                <a16:creationId xmlns:a16="http://schemas.microsoft.com/office/drawing/2014/main" xmlns="" id="{E9E618DF-3318-492D-BCF7-AD921664E40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87079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BD316323-B87B-4636-A3D9-1EEC7DC1124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xmlns="" id="{122227B1-8249-4BE1-B2ED-CC67E5896A9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7282014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Messages 1 and 2 are used in exchange 1 (called IKE_SA_INIT). In exchange 1, IKE SA parameters are negotiated in plain text, including the encryption key, authentication key, random number, and DH key. After IKE_SA_INIT is complete, shared keying material is generated, from which all keys used by IPsec SAs are derived.</a:t>
            </a:r>
          </a:p>
          <a:p>
            <a:r>
              <a:rPr>
                <a:latin typeface="Huawei Sans" panose="020C0503030203020204" pitchFamily="34" charset="0"/>
              </a:rPr>
              <a:t>Messages 3 and 4 are used in exchange 2 (called IKE_AUTH). In exchange 2, identities of the two parties and the first two messages are authenticated, and IPsec SA parameters are negotiated. IKEv2 supports Rivest-Shamir-Adleman (RSA) signature authentication, pre-shared key (PSK) authentication, and Extensible Authentication Protocol (EAP) authentication. The initiator omits the AUTH payload in message 3 to indicate that EAP authentication is required.</a:t>
            </a:r>
          </a:p>
        </p:txBody>
      </p:sp>
      <p:sp>
        <p:nvSpPr>
          <p:cNvPr id="5" name="Slide Image Placeholder 4">
            <a:extLst>
              <a:ext uri="{FF2B5EF4-FFF2-40B4-BE49-F238E27FC236}">
                <a16:creationId xmlns:a16="http://schemas.microsoft.com/office/drawing/2014/main" xmlns="" id="{7AA8F62F-B35B-4AC8-8ED4-95CA4408E5B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037073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4335FCF4-9478-43ED-829B-4DDDF2F04897}"/>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xmlns="" id="{51449840-D7EC-4F04-A3EC-55DA34A4E61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5676177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E53C5925-CB1A-4A99-B6F2-C79CBB4440E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a16="http://schemas.microsoft.com/office/drawing/2014/main" xmlns="" id="{01AC2238-B484-4289-877D-2820DD71AA97}"/>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9078131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method of using routes has the following advantages:</a:t>
            </a:r>
          </a:p>
          <a:p>
            <a:pPr marL="363538" lvl="1" indent="-187325"/>
            <a:r>
              <a:rPr dirty="0">
                <a:latin typeface="Huawei Sans" panose="020C0503030203020204" pitchFamily="34" charset="0"/>
              </a:rPr>
              <a:t>Simplifies the IPsec configuration: IPsec-protected data flows are routed to tunnel interfaces, without the need to use ACLs to define the characteristics of traffic to be encrypted or decrypted.</a:t>
            </a:r>
          </a:p>
          <a:p>
            <a:pPr marL="363538" lvl="1" indent="-187325"/>
            <a:r>
              <a:rPr dirty="0">
                <a:latin typeface="Huawei Sans" panose="020C0503030203020204" pitchFamily="34" charset="0"/>
              </a:rPr>
              <a:t>Supports dynamic routing protocols.</a:t>
            </a:r>
          </a:p>
          <a:p>
            <a:pPr marL="363538" lvl="1" indent="-187325"/>
            <a:r>
              <a:rPr dirty="0">
                <a:latin typeface="Huawei Sans" panose="020C0503030203020204" pitchFamily="34" charset="0"/>
              </a:rPr>
              <a:t>Protects multicast traffic through GRE over IPsec.</a:t>
            </a:r>
          </a:p>
        </p:txBody>
      </p:sp>
      <p:sp>
        <p:nvSpPr>
          <p:cNvPr id="5" name="Slide Image Placeholder 4">
            <a:extLst>
              <a:ext uri="{FF2B5EF4-FFF2-40B4-BE49-F238E27FC236}">
                <a16:creationId xmlns:a16="http://schemas.microsoft.com/office/drawing/2014/main" xmlns="" id="{04E8B7F7-165A-46CC-B6E0-E270EBD0A57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02441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0514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GRE over IPsec supports encapsulation in both tunnel and transport modes. An IPsec header needs to be added to packets if GRE over IPsec in tunnel mode is used, resulting in longer packets. In this case, packets are more likely to be fragmented. Therefore, GRE over IPsec in transport mode is recommended.</a:t>
            </a:r>
          </a:p>
          <a:p>
            <a:r>
              <a:rPr>
                <a:latin typeface="Huawei Sans" panose="020C0503030203020204" pitchFamily="34" charset="0"/>
              </a:rPr>
              <a:t>In the IP header added during IPsec encapsulation, the source and destination addresses are the IP addresses of the local interface and remote interface to which an IPsec policy is applied.</a:t>
            </a:r>
          </a:p>
          <a:p>
            <a:r>
              <a:rPr>
                <a:latin typeface="Huawei Sans" panose="020C0503030203020204" pitchFamily="34" charset="0"/>
              </a:rPr>
              <a:t>IPsec protects data flows from the GRE tunnel source to the GRE tunnel destination. In the IP header added during GRE encapsulation, the source and destination addresses are the source and destination addresses of a GRE tunnel.</a:t>
            </a:r>
          </a:p>
        </p:txBody>
      </p:sp>
      <p:sp>
        <p:nvSpPr>
          <p:cNvPr id="5" name="Slide Image Placeholder 4">
            <a:extLst>
              <a:ext uri="{FF2B5EF4-FFF2-40B4-BE49-F238E27FC236}">
                <a16:creationId xmlns:a16="http://schemas.microsoft.com/office/drawing/2014/main" xmlns="" id="{CCF17126-D3B5-4EB3-9319-B839B27F5AC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4600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83471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L2TP encapsulation and then IPsec encapsulation are performed on packets transmitted over an L2TP over IPsec tunnel. In the IP header added during IPsec encapsulation, the source and destination addresses are the IP addresses of the local interface and remote interface to which an IPsec policy is applied.</a:t>
            </a:r>
          </a:p>
          <a:p>
            <a:pPr>
              <a:lnSpc>
                <a:spcPct val="100000"/>
              </a:lnSpc>
            </a:pPr>
            <a:r>
              <a:rPr dirty="0">
                <a:latin typeface="Huawei Sans" panose="020C0503030203020204" pitchFamily="34" charset="0"/>
              </a:rPr>
              <a:t>IPsec needs to protect the data flows from the L2TP tunnel source to the L2TP tunnel destination. In the IP header added to packets during L2TP encapsulation, the source and destination addresses are the source and destination addresses of an L2TP tunnel. When a branch connects to the headquarters, the source address of the L2TP tunnel is the IP address of the outbound interface on the L2TP access concentrator (LAC), and the destination address is the IP address of the inbound interface on the L2TP network server (LNS).</a:t>
            </a:r>
          </a:p>
          <a:p>
            <a:pPr>
              <a:lnSpc>
                <a:spcPct val="100000"/>
              </a:lnSpc>
            </a:pPr>
            <a:r>
              <a:rPr dirty="0">
                <a:latin typeface="Huawei Sans" panose="020C0503030203020204" pitchFamily="34" charset="0"/>
              </a:rPr>
              <a:t>A public IP header is added to packets during L2TP encapsulation, and another public IP header is added to packets if L2TP over IPsec in tunnel mode is used, resulting in longer packets, which are prone to being fragmented. Therefore, L2TP over IPsec in transport mode is recommended.</a:t>
            </a:r>
          </a:p>
          <a:p>
            <a:pPr>
              <a:lnSpc>
                <a:spcPct val="100000"/>
              </a:lnSpc>
            </a:pPr>
            <a:r>
              <a:rPr dirty="0">
                <a:latin typeface="Huawei Sans" panose="020C0503030203020204" pitchFamily="34" charset="0"/>
              </a:rPr>
              <a:t>The L2TP over IPsec negotiation process and packet encapsulation process are similar when traveling employees are remotely connected to the headquarters and when branch employees are connected to the headquarters. The difference is that, L2TP and IPsec encapsulation is performed on clients when traveling employees are remotely connected to the headquarters. The L2TP tunnel source address is the private address assigned to a client and can be any address in the IP address pool configured on the LNS. The L2TP tunnel destination address is the address of the inbound interface on the LNS.</a:t>
            </a:r>
          </a:p>
        </p:txBody>
      </p:sp>
      <p:sp>
        <p:nvSpPr>
          <p:cNvPr id="5" name="Slide Image Placeholder 4">
            <a:extLst>
              <a:ext uri="{FF2B5EF4-FFF2-40B4-BE49-F238E27FC236}">
                <a16:creationId xmlns:a16="http://schemas.microsoft.com/office/drawing/2014/main" xmlns="" id="{AE8D402F-452C-42CF-A2B2-00BB1985034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289040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54291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72857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NAPT enables a public IP address to map multiple private IP addresses through ports. In this mode, both IP addresses and transport-layer ports are translated so that different private IP addresses with different source port numbers are mapped to the same public IP address with different source port numbers.</a:t>
            </a:r>
            <a:endParaRPr lang="en-US" altLang="zh-CN" dirty="0" smtClean="0">
              <a:sym typeface="Huawei Sans" panose="020C0503030203020204" pitchFamily="34" charset="0"/>
            </a:endParaRPr>
          </a:p>
          <a:p>
            <a:pPr lvl="0"/>
            <a:r>
              <a:rPr lang="en-US" dirty="0" smtClean="0"/>
              <a:t>Due to a limited number of TCP/UDP ports (0–65535), an address can be mapped to a limited number of private network sessions. Based on the NAT address pool, NAPT can randomly map a private network session to an address in the address pool, reducing the number of private network sessions.</a:t>
            </a:r>
            <a:endParaRPr lang="en-US" altLang="zh-CN" dirty="0" smtClean="0">
              <a:sym typeface="Huawei Sans" panose="020C0503030203020204" pitchFamily="34" charset="0"/>
            </a:endParaRPr>
          </a:p>
          <a:p>
            <a:pPr lvl="0"/>
            <a:r>
              <a:rPr lang="en-US" dirty="0" smtClean="0"/>
              <a:t>A NAT mapping entry is triggered by the first packet. When no traffic is transmitted for a period of time, the NAT mapping entry is automatically deleted to ensure security.</a:t>
            </a:r>
            <a:endParaRPr lang="en-US" altLang="zh-CN" dirty="0" smtClean="0">
              <a:sym typeface="Huawei Sans" panose="020C0503030203020204" pitchFamily="34" charset="0"/>
            </a:endParaRPr>
          </a:p>
          <a:p>
            <a:pPr lvl="0"/>
            <a:r>
              <a:rPr lang="en-US" dirty="0" smtClean="0"/>
              <a:t>NAPT and Easy IP are also known as source NAT because they change only the source address and port number of a packet.</a:t>
            </a:r>
            <a:endParaRPr lang="en-US" altLang="zh-CN" dirty="0" smtClean="0">
              <a:sym typeface="Huawei Sans" panose="020C0503030203020204" pitchFamily="34" charset="0"/>
            </a:endParaRPr>
          </a:p>
          <a:p>
            <a:endParaRPr lang="en-US" altLang="zh-CN" dirty="0"/>
          </a:p>
        </p:txBody>
      </p:sp>
      <p:sp>
        <p:nvSpPr>
          <p:cNvPr id="8" name="幻灯片图像占位符 7"/>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194175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670095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485728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There are four types of NAT:</a:t>
            </a:r>
            <a:endParaRPr lang="en-US" altLang="zh-CN" dirty="0" smtClean="0"/>
          </a:p>
          <a:p>
            <a:pPr marL="363538" lvl="1" indent="-187325"/>
            <a:r>
              <a:rPr lang="en-US" dirty="0" smtClean="0"/>
              <a:t>Full cone NAT</a:t>
            </a:r>
          </a:p>
          <a:p>
            <a:pPr marL="363538" lvl="1" indent="-187325"/>
            <a:r>
              <a:rPr lang="en-US" dirty="0" smtClean="0"/>
              <a:t>Restricted cone NAT</a:t>
            </a:r>
          </a:p>
          <a:p>
            <a:pPr marL="363538" lvl="1" indent="-187325"/>
            <a:r>
              <a:rPr lang="en-US" dirty="0" smtClean="0"/>
              <a:t>Port restricted cone NAT</a:t>
            </a:r>
          </a:p>
          <a:p>
            <a:pPr marL="363538" lvl="1" indent="-187325"/>
            <a:r>
              <a:rPr lang="en-US" dirty="0" smtClean="0"/>
              <a:t>Symmetric NAT</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282485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75983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dirty="0" smtClean="0"/>
              <a:t>NAPT and Easy IP are also known as source NAT because they change only the source address and port number of a packet.</a:t>
            </a:r>
            <a:endParaRPr lang="en-US" altLang="zh-CN" dirty="0">
              <a:sym typeface="Huawei Sans" panose="020C0503030203020204" pitchFamily="34" charset="0"/>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990372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6585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93964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66501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633465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223028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02938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253867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239577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479117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298664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46150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4408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929451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In RFC 3489, STUN is a complete NAT traversal solution and its full name is Simple Traversal of UDP Through NATs.</a:t>
            </a:r>
          </a:p>
          <a:p>
            <a:r>
              <a:rPr lang="en-US" dirty="0" smtClean="0"/>
              <a:t>In the new RFC 5389 revision, STUN is positioned to provide a tool for NAT traversal rather than a complete solution. The full name of STUN is changed to Session Traversal Utilities for NAT. Besides the full name difference, STUN in RFC 5389 differs from STUN in RFC 3489 </a:t>
            </a:r>
            <a:r>
              <a:rPr lang="en-US" altLang="zh-CN" dirty="0" smtClean="0"/>
              <a:t>in </a:t>
            </a:r>
            <a:r>
              <a:rPr lang="en-US" dirty="0" smtClean="0"/>
              <a:t>that </a:t>
            </a:r>
            <a:r>
              <a:rPr lang="en-US" altLang="zh-CN" dirty="0" smtClean="0"/>
              <a:t>STUN in RFC 5389 </a:t>
            </a:r>
            <a:r>
              <a:rPr lang="en-US" dirty="0" smtClean="0"/>
              <a:t>supports NAT traversal for TCP.</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461392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4873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A STUN client sends a STUN binding request to the STUN server.</a:t>
            </a:r>
          </a:p>
          <a:p>
            <a:r>
              <a:rPr lang="en-US" dirty="0" smtClean="0"/>
              <a:t>After receiving the STUN binding request, the STUN server obtains the source IP address and port number, constructs a STUN binding response, and sends the </a:t>
            </a:r>
            <a:r>
              <a:rPr lang="en-US" altLang="zh-CN" dirty="0" smtClean="0"/>
              <a:t>response </a:t>
            </a:r>
            <a:r>
              <a:rPr lang="en-US" dirty="0" smtClean="0"/>
              <a:t>to the client.</a:t>
            </a:r>
          </a:p>
          <a:p>
            <a:r>
              <a:rPr lang="en-US" dirty="0" smtClean="0"/>
              <a:t>The STUN client obtains an IP address and port number from the binding response, and compares the obtained IP address and port number with the source IP address and port number carried in the binding request. If they are different, a NAT device is used in front of the STUN client.</a:t>
            </a:r>
          </a:p>
          <a:p>
            <a:r>
              <a:rPr lang="en-US" dirty="0" smtClean="0"/>
              <a:t>STUN clients use BGP to learn each other's NAT information (IP addresses and port numbers before and after NAT).</a:t>
            </a:r>
          </a:p>
          <a:p>
            <a:r>
              <a:rPr lang="en-US" altLang="zh-CN" dirty="0" smtClean="0"/>
              <a:t>The local STUN</a:t>
            </a:r>
            <a:r>
              <a:rPr lang="en-US" altLang="zh-CN" baseline="0" dirty="0" smtClean="0"/>
              <a:t> client</a:t>
            </a:r>
            <a:r>
              <a:rPr lang="en-US" altLang="zh-CN" dirty="0" smtClean="0"/>
              <a:t> uses the local pre-NAT IP address and port number and the pre-NAT IP address and port number of the peer</a:t>
            </a:r>
            <a:r>
              <a:rPr lang="en-US" altLang="zh-CN" baseline="0" dirty="0" smtClean="0"/>
              <a:t> STUN client </a:t>
            </a:r>
            <a:r>
              <a:rPr lang="en-US" altLang="zh-CN" dirty="0" smtClean="0"/>
              <a:t>to construct a STUN binding request</a:t>
            </a:r>
            <a:r>
              <a:rPr lang="en-US" altLang="zh-CN" baseline="0" dirty="0" smtClean="0"/>
              <a:t> </a:t>
            </a:r>
            <a:r>
              <a:rPr lang="en-US" altLang="zh-CN" dirty="0" smtClean="0"/>
              <a:t>and sends it to the peer STUN client. In addition, the local STUN client uses the local pre-NAT IP address and port number and the post-NAT IP address and port number of</a:t>
            </a:r>
            <a:r>
              <a:rPr lang="en-US" altLang="zh-CN" baseline="0" dirty="0" smtClean="0"/>
              <a:t> </a:t>
            </a:r>
            <a:r>
              <a:rPr lang="en-US" altLang="zh-CN" dirty="0" smtClean="0"/>
              <a:t>the peer</a:t>
            </a:r>
            <a:r>
              <a:rPr lang="en-US" altLang="zh-CN" baseline="0" dirty="0" smtClean="0"/>
              <a:t> STUN client </a:t>
            </a:r>
            <a:r>
              <a:rPr lang="en-US" altLang="zh-CN" dirty="0" smtClean="0"/>
              <a:t>to construct a STUN binding request and sends it to the peer STUN client. The peer</a:t>
            </a:r>
            <a:r>
              <a:rPr lang="en-US" altLang="zh-CN" baseline="0" dirty="0" smtClean="0"/>
              <a:t> STUN client</a:t>
            </a:r>
            <a:r>
              <a:rPr lang="en-US" altLang="zh-CN" dirty="0" smtClean="0"/>
              <a:t> performs the same operations.</a:t>
            </a:r>
          </a:p>
          <a:p>
            <a:r>
              <a:rPr lang="en-US" dirty="0" smtClean="0"/>
              <a:t>After receiving the STUN binding request, the peer STUN client sends a STUN binding response to the local STUN client.</a:t>
            </a:r>
            <a:r>
              <a:rPr lang="en-US" baseline="0" dirty="0" smtClean="0"/>
              <a:t> </a:t>
            </a:r>
            <a:r>
              <a:rPr lang="en-US" dirty="0" smtClean="0"/>
              <a:t>The local </a:t>
            </a:r>
            <a:r>
              <a:rPr lang="en-US" altLang="zh-CN" dirty="0" smtClean="0"/>
              <a:t>STUN client performs the same operations.</a:t>
            </a:r>
          </a:p>
          <a:p>
            <a:r>
              <a:rPr lang="en-US" dirty="0" smtClean="0"/>
              <a:t>After the preceding STUN messages are exchanged, a data channel is established between the STUN clients so that packets can traverse the NAT devices.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258553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89481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835332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3279073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 SAC signature database file can only be updated through upgrades and cannot be manually modified.</a:t>
            </a:r>
            <a:endParaRPr lang="en-US" altLang="zh-CN" dirty="0">
              <a:latin typeface="Huawei Sans" panose="020C0503030203020204" pitchFamily="34" charset="0"/>
            </a:endParaRPr>
          </a:p>
          <a:p>
            <a:r>
              <a:rPr dirty="0">
                <a:latin typeface="Huawei Sans" panose="020C0503030203020204" pitchFamily="34" charset="0"/>
              </a:rPr>
              <a:t>The SAC signature database can be updated in either of the following modes:</a:t>
            </a:r>
            <a:endParaRPr lang="en-US" altLang="zh-CN" dirty="0">
              <a:latin typeface="Huawei Sans" panose="020C0503030203020204" pitchFamily="34" charset="0"/>
            </a:endParaRPr>
          </a:p>
          <a:p>
            <a:pPr marL="363538" lvl="1" indent="-187325"/>
            <a:r>
              <a:rPr dirty="0">
                <a:latin typeface="Huawei Sans" panose="020C0503030203020204" pitchFamily="34" charset="0"/>
              </a:rPr>
              <a:t>Online update: The SAC signature database can be updated through the security center platform or intranet update server.</a:t>
            </a:r>
            <a:endParaRPr lang="en-US" altLang="zh-CN" dirty="0">
              <a:latin typeface="Huawei Sans" panose="020C0503030203020204" pitchFamily="34" charset="0"/>
            </a:endParaRPr>
          </a:p>
          <a:p>
            <a:pPr marL="363538" lvl="1" indent="-187325"/>
            <a:r>
              <a:rPr dirty="0">
                <a:latin typeface="Huawei Sans" panose="020C0503030203020204" pitchFamily="34" charset="0"/>
              </a:rPr>
              <a:t>Local update: The upgrade package is downloaded from the security center platform and uploaded to the device through FTP for the update of the SAC signature database.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0974404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After a packet enters the device, the device determines whether the corresponding application has been identified based on the 5-tuple information carried in the packet. If the application has been identified, the device forwards the packet at Layer 3 without identifying the application again. If the application has not been identified, the device performs the SAC application identification process. The device then processes the packet based on the SAC identification result and forwards the packet at Layer 3. The SAC application identification process is as follows: The device identifies an application based on the ACL rules defined in FPI. If the application cannot be identified, the device identifies the application based on the DNS entries defined in FPI. If the application still cannot be identified, the device identifies the application based on the protocol and port mapping table defined in FPI. If the application still cannot be identified, the device starts the SA identification process.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337905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38656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nSpc>
                <a:spcPct val="100000"/>
              </a:lnSpc>
            </a:pPr>
            <a:r>
              <a:rPr dirty="0">
                <a:latin typeface="Huawei Sans" panose="020C0503030203020204" pitchFamily="34" charset="0"/>
              </a:rPr>
              <a:t>FPI applications are classified into the following types:</a:t>
            </a:r>
          </a:p>
          <a:p>
            <a:pPr marL="363538" lvl="1" indent="-187325">
              <a:lnSpc>
                <a:spcPct val="100000"/>
              </a:lnSpc>
            </a:pPr>
            <a:r>
              <a:rPr dirty="0">
                <a:latin typeface="Huawei Sans" panose="020C0503030203020204" pitchFamily="34" charset="0"/>
              </a:rPr>
              <a:t>Predefined and user-defined FPI applications based on the protocol and port number: These two types of applications are identified using entries that are generated based on the protocol and port number carried in packets. The difference is as follows: Packets of a predefined FPI application contain common protocols and port numbers, while packets of a user-defined FPI application contain the protocols and ports that you define.</a:t>
            </a:r>
          </a:p>
          <a:p>
            <a:pPr marL="363538" lvl="1" indent="-187325">
              <a:lnSpc>
                <a:spcPct val="100000"/>
              </a:lnSpc>
            </a:pPr>
            <a:r>
              <a:rPr dirty="0">
                <a:latin typeface="Huawei Sans" panose="020C0503030203020204" pitchFamily="34" charset="0"/>
              </a:rPr>
              <a:t>Predefined and user-defined FPI applications based on the DNS domain name: These two types of applications are identified using DNS entries generated through association between FPI and DNS. The difference is as follows: Packets of a predefined FPI application contain common DNS domain names, while packets of a user-defined FPI application contain the DNS domain names that you define.</a:t>
            </a:r>
          </a:p>
          <a:p>
            <a:pPr marL="363538" lvl="1" indent="-187325">
              <a:lnSpc>
                <a:spcPct val="100000"/>
              </a:lnSpc>
            </a:pPr>
            <a:r>
              <a:rPr dirty="0">
                <a:latin typeface="Huawei Sans" panose="020C0503030203020204" pitchFamily="34" charset="0"/>
              </a:rPr>
              <a:t>User-defined FPI application based on 5-tuple and DSCP information. This application is identified based on the user-defined 5-tuple and DSCP information using advanced ACL rules.</a:t>
            </a:r>
            <a:endParaRPr lang="en-US" altLang="zh-CN" dirty="0">
              <a:latin typeface="Huawei Sans" panose="020C0503030203020204" pitchFamily="34" charset="0"/>
            </a:endParaRPr>
          </a:p>
          <a:p>
            <a:pPr lvl="0">
              <a:lnSpc>
                <a:spcPct val="100000"/>
              </a:lnSpc>
            </a:pPr>
            <a:r>
              <a:rPr dirty="0">
                <a:latin typeface="Huawei Sans" panose="020C0503030203020204" pitchFamily="34" charset="0"/>
              </a:rPr>
              <a:t>Identification process of FPI applications based on the DNS domain name</a:t>
            </a:r>
            <a:endParaRPr lang="en-US" altLang="zh-CN" dirty="0">
              <a:latin typeface="Huawei Sans" panose="020C0503030203020204" pitchFamily="34" charset="0"/>
            </a:endParaRPr>
          </a:p>
          <a:p>
            <a:pPr marL="363538" lvl="1" indent="-187325">
              <a:lnSpc>
                <a:spcPct val="100000"/>
              </a:lnSpc>
            </a:pPr>
            <a:r>
              <a:rPr dirty="0">
                <a:latin typeface="Huawei Sans" panose="020C0503030203020204" pitchFamily="34" charset="0"/>
              </a:rPr>
              <a:t>FPI applications based on the DNS domain name are identified using DNS entries generated through association between FPI and DNS. The FPI signature database contains the mappings between domain names and applications. DNS response packets contain the mappings between domain names and IP addresses. Based on the mappings, a device generates DNS entries, which contain the mappings between IP addresses and applications. The device searches for DNS entries based on the IP address carried in the application protocol packets to identify the corresponding application. </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50882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Description of fields in a GRE header:</a:t>
            </a:r>
          </a:p>
        </p:txBody>
      </p:sp>
      <p:graphicFrame>
        <p:nvGraphicFramePr>
          <p:cNvPr id="4" name="Table 4">
            <a:extLst>
              <a:ext uri="{FF2B5EF4-FFF2-40B4-BE49-F238E27FC236}">
                <a16:creationId xmlns:a16="http://schemas.microsoft.com/office/drawing/2014/main" xmlns="" id="{EF79E7BA-4168-43B2-8FBC-A9CE034CF5B3}"/>
              </a:ext>
            </a:extLst>
          </p:cNvPr>
          <p:cNvGraphicFramePr>
            <a:graphicFrameLocks noGrp="1"/>
          </p:cNvGraphicFramePr>
          <p:nvPr>
            <p:extLst>
              <p:ext uri="{D42A27DB-BD31-4B8C-83A1-F6EECF244321}">
                <p14:modId xmlns:p14="http://schemas.microsoft.com/office/powerpoint/2010/main" val="1101932941"/>
              </p:ext>
            </p:extLst>
          </p:nvPr>
        </p:nvGraphicFramePr>
        <p:xfrm>
          <a:off x="780021" y="4648200"/>
          <a:ext cx="5497212" cy="4545330"/>
        </p:xfrm>
        <a:graphic>
          <a:graphicData uri="http://schemas.openxmlformats.org/drawingml/2006/table">
            <a:tbl>
              <a:tblPr firstRow="1" bandRow="1">
                <a:tableStyleId>{5C22544A-7EE6-4342-B048-85BDC9FD1C3A}</a:tableStyleId>
              </a:tblPr>
              <a:tblGrid>
                <a:gridCol w="798928">
                  <a:extLst>
                    <a:ext uri="{9D8B030D-6E8A-4147-A177-3AD203B41FA5}">
                      <a16:colId xmlns:a16="http://schemas.microsoft.com/office/drawing/2014/main" xmlns="" val="1997467779"/>
                    </a:ext>
                  </a:extLst>
                </a:gridCol>
                <a:gridCol w="4698284">
                  <a:extLst>
                    <a:ext uri="{9D8B030D-6E8A-4147-A177-3AD203B41FA5}">
                      <a16:colId xmlns:a16="http://schemas.microsoft.com/office/drawing/2014/main" xmlns="" val="1318467302"/>
                    </a:ext>
                  </a:extLst>
                </a:gridCol>
              </a:tblGrid>
              <a:tr h="187805">
                <a:tc>
                  <a:txBody>
                    <a:bodyPr/>
                    <a:lstStyle/>
                    <a:p>
                      <a:pPr algn="l"/>
                      <a:r>
                        <a:rPr lang="en-US" altLang="zh-CN" sz="1100" b="1" baseline="0" dirty="0">
                          <a:solidFill>
                            <a:sysClr val="windowText" lastClr="000000"/>
                          </a:solidFill>
                          <a:effectLst/>
                          <a:latin typeface="Huawei Sans" panose="020C0503030203020204" pitchFamily="34" charset="0"/>
                          <a:ea typeface="方正兰亭黑简体" panose="02000000000000000000" pitchFamily="2" charset="-122"/>
                        </a:rPr>
                        <a:t>Field</a:t>
                      </a:r>
                      <a:endParaRPr lang="zh-CN" altLang="en-US" sz="1100" b="1" baseline="0" dirty="0">
                        <a:solidFill>
                          <a:sysClr val="windowText" lastClr="000000"/>
                        </a:solidFill>
                        <a:effectLst/>
                        <a:latin typeface="Huawei Sans" panose="020C0503030203020204" pitchFamily="34" charset="0"/>
                        <a:ea typeface="方正兰亭黑简体" panose="02000000000000000000" pitchFamily="2" charset="-122"/>
                      </a:endParaRP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altLang="zh-CN" sz="1100" b="1" baseline="0" dirty="0">
                          <a:solidFill>
                            <a:sysClr val="windowText" lastClr="000000"/>
                          </a:solidFill>
                          <a:effectLst/>
                          <a:latin typeface="Huawei Sans" panose="020C0503030203020204" pitchFamily="34" charset="0"/>
                          <a:ea typeface="方正兰亭黑简体" panose="02000000000000000000" pitchFamily="2" charset="-122"/>
                        </a:rPr>
                        <a:t>Description</a:t>
                      </a:r>
                      <a:endParaRPr lang="zh-CN" altLang="en-US" sz="1100" b="1" baseline="0" dirty="0">
                        <a:solidFill>
                          <a:sysClr val="windowText" lastClr="000000"/>
                        </a:solidFill>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3737290383"/>
                  </a:ext>
                </a:extLst>
              </a:tr>
              <a:tr h="666843">
                <a:tc>
                  <a:txBody>
                    <a:bodyPr/>
                    <a:lstStyle/>
                    <a:p>
                      <a:r>
                        <a:rPr lang="en-US" sz="1100" baseline="0" dirty="0">
                          <a:effectLst/>
                          <a:latin typeface="Huawei Sans" panose="020C0503030203020204" pitchFamily="34" charset="0"/>
                          <a:ea typeface="方正兰亭黑简体" panose="02000000000000000000" pitchFamily="2" charset="-122"/>
                        </a:rPr>
                        <a:t>C</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Checksum verification bit.</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1 indicates that the Checksum field is inserted into the GRE header.</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0 indicates that the GRE header does not contain the checksum field.</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628712740"/>
                  </a:ext>
                </a:extLst>
              </a:tr>
              <a:tr h="547083">
                <a:tc>
                  <a:txBody>
                    <a:bodyPr/>
                    <a:lstStyle/>
                    <a:p>
                      <a:r>
                        <a:rPr lang="en-US" sz="1100" baseline="0" dirty="0">
                          <a:effectLst/>
                          <a:latin typeface="Huawei Sans" panose="020C0503030203020204" pitchFamily="34" charset="0"/>
                          <a:ea typeface="方正兰亭黑简体" panose="02000000000000000000" pitchFamily="2" charset="-122"/>
                        </a:rPr>
                        <a:t>K</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Key bit.</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1 indicates that the Key field is inserted into the GRE header.</a:t>
                      </a:r>
                    </a:p>
                    <a:p>
                      <a:pPr>
                        <a:buFont typeface="Arial" panose="020B0604020202020204" pitchFamily="34" charset="0"/>
                        <a:buNone/>
                      </a:pPr>
                      <a:r>
                        <a:rPr lang="en-US" altLang="zh-CN" sz="1100" baseline="0" dirty="0">
                          <a:effectLst/>
                          <a:latin typeface="Huawei Sans" panose="020C0503030203020204" pitchFamily="34" charset="0"/>
                          <a:ea typeface="方正兰亭黑简体" panose="02000000000000000000" pitchFamily="2" charset="-122"/>
                        </a:rPr>
                        <a:t>The value 0 indicates that the GRE header does not contain the keyword field.</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96086674"/>
                  </a:ext>
                </a:extLst>
              </a:tr>
              <a:tr h="547083">
                <a:tc>
                  <a:txBody>
                    <a:bodyPr/>
                    <a:lstStyle/>
                    <a:p>
                      <a:r>
                        <a:rPr lang="en-US" sz="1100" baseline="0">
                          <a:effectLst/>
                          <a:latin typeface="Huawei Sans" panose="020C0503030203020204" pitchFamily="34" charset="0"/>
                          <a:ea typeface="方正兰亭黑简体" panose="02000000000000000000" pitchFamily="2" charset="-122"/>
                        </a:rPr>
                        <a:t>Recursion</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baseline="0" dirty="0">
                          <a:effectLst/>
                          <a:latin typeface="Huawei Sans" panose="020C0503030203020204" pitchFamily="34" charset="0"/>
                          <a:ea typeface="方正兰亭黑简体" panose="02000000000000000000" pitchFamily="2" charset="-122"/>
                        </a:rPr>
                        <a:t>Number of layers where GRE packets are encapsulated. The value of this field is increased by 1 after one GRE encapsulation is complete. If the number of encapsulation layers is greater than 3, the packet is discarded. This field is used to prevent packets from being encapsulated continuously.</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66932799"/>
                  </a:ext>
                </a:extLst>
              </a:tr>
              <a:tr h="187805">
                <a:tc>
                  <a:txBody>
                    <a:bodyPr/>
                    <a:lstStyle/>
                    <a:p>
                      <a:r>
                        <a:rPr lang="en-US" sz="1100" baseline="0">
                          <a:effectLst/>
                          <a:latin typeface="Huawei Sans" panose="020C0503030203020204" pitchFamily="34" charset="0"/>
                          <a:ea typeface="方正兰亭黑简体" panose="02000000000000000000" pitchFamily="2" charset="-122"/>
                        </a:rPr>
                        <a:t>Flags</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baseline="0" dirty="0">
                          <a:effectLst/>
                          <a:latin typeface="Huawei Sans" panose="020C0503030203020204" pitchFamily="34" charset="0"/>
                          <a:ea typeface="方正兰亭黑简体" panose="02000000000000000000" pitchFamily="2" charset="-122"/>
                        </a:rPr>
                        <a:t>Reserved field. The value must be 0.</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751498786"/>
                  </a:ext>
                </a:extLst>
              </a:tr>
              <a:tr h="187805">
                <a:tc>
                  <a:txBody>
                    <a:bodyPr/>
                    <a:lstStyle/>
                    <a:p>
                      <a:r>
                        <a:rPr lang="en-US" sz="1100" baseline="0">
                          <a:effectLst/>
                          <a:latin typeface="Huawei Sans" panose="020C0503030203020204" pitchFamily="34" charset="0"/>
                          <a:ea typeface="方正兰亭黑简体" panose="02000000000000000000" pitchFamily="2" charset="-122"/>
                        </a:rPr>
                        <a:t>Version</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baseline="0" dirty="0">
                          <a:effectLst/>
                          <a:latin typeface="Huawei Sans" panose="020C0503030203020204" pitchFamily="34" charset="0"/>
                          <a:ea typeface="方正兰亭黑简体" panose="02000000000000000000" pitchFamily="2" charset="-122"/>
                        </a:rPr>
                        <a:t>Version. The value must be 0.</a:t>
                      </a:r>
                      <a:endParaRPr lang="zh-CN" altLang="en-US" sz="1100" baseline="0" dirty="0">
                        <a:effectLst/>
                        <a:latin typeface="Huawei Sans" panose="020C0503030203020204" pitchFamily="34" charset="0"/>
                        <a:ea typeface="方正兰亭黑简体" panose="02000000000000000000" pitchFamily="2" charset="-122"/>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031351297"/>
                  </a:ext>
                </a:extLst>
              </a:tr>
              <a:tr h="427324">
                <a:tc>
                  <a:txBody>
                    <a:bodyPr/>
                    <a:lstStyle/>
                    <a:p>
                      <a:r>
                        <a:rPr lang="en-US" sz="1100" baseline="0">
                          <a:effectLst/>
                          <a:latin typeface="Huawei Sans" panose="020C0503030203020204" pitchFamily="34" charset="0"/>
                          <a:ea typeface="方正兰亭黑简体" panose="02000000000000000000" pitchFamily="2" charset="-122"/>
                        </a:rPr>
                        <a:t>Protocol Type</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Type of the passenger protocol. A common passenger protocol is the IPv4 protocol, with the value of 0800.</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The protocol number of Ethernet over GRE is 0x6558.</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126036857"/>
                  </a:ext>
                </a:extLst>
              </a:tr>
              <a:tr h="187805">
                <a:tc>
                  <a:txBody>
                    <a:bodyPr/>
                    <a:lstStyle/>
                    <a:p>
                      <a:r>
                        <a:rPr lang="en-US" sz="1100" baseline="0">
                          <a:effectLst/>
                          <a:latin typeface="Huawei Sans" panose="020C0503030203020204" pitchFamily="34" charset="0"/>
                          <a:ea typeface="方正兰亭黑简体" panose="02000000000000000000" pitchFamily="2" charset="-122"/>
                        </a:rPr>
                        <a:t>Checksum</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Checksum of the GRE header and the payload.</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81142423"/>
                  </a:ext>
                </a:extLst>
              </a:tr>
              <a:tr h="187805">
                <a:tc>
                  <a:txBody>
                    <a:bodyPr/>
                    <a:lstStyle/>
                    <a:p>
                      <a:r>
                        <a:rPr lang="en-US" sz="1100" baseline="0">
                          <a:effectLst/>
                          <a:latin typeface="Huawei Sans" panose="020C0503030203020204" pitchFamily="34" charset="0"/>
                          <a:ea typeface="方正兰亭黑简体" panose="02000000000000000000" pitchFamily="2" charset="-122"/>
                        </a:rPr>
                        <a:t>Key</a:t>
                      </a:r>
                    </a:p>
                  </a:txBody>
                  <a:tcPr marL="47625" marR="47625" marT="47625" marB="47625"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r>
                        <a:rPr lang="en-US" altLang="zh-CN" sz="1100" kern="1200" baseline="0" dirty="0">
                          <a:solidFill>
                            <a:schemeClr val="dk1"/>
                          </a:solidFill>
                          <a:effectLst/>
                          <a:latin typeface="Huawei Sans" panose="020C0503030203020204" pitchFamily="34" charset="0"/>
                          <a:ea typeface="方正兰亭黑简体" panose="02000000000000000000" pitchFamily="2" charset="-122"/>
                          <a:cs typeface="+mn-cs"/>
                        </a:rPr>
                        <a:t>Key used to authenticate the packet at the receive end.</a:t>
                      </a:r>
                      <a:endParaRPr lang="zh-CN" altLang="en-US" sz="1100" kern="1200" baseline="0" dirty="0">
                        <a:solidFill>
                          <a:schemeClr val="dk1"/>
                        </a:solidFill>
                        <a:effectLst/>
                        <a:latin typeface="Huawei Sans" panose="020C0503030203020204" pitchFamily="34" charset="0"/>
                        <a:ea typeface="方正兰亭黑简体" panose="02000000000000000000" pitchFamily="2" charset="-122"/>
                        <a:cs typeface="+mn-cs"/>
                      </a:endParaRPr>
                    </a:p>
                  </a:txBody>
                  <a:tcPr marL="47625" marR="47625" marT="47625" marB="47625"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22445654"/>
                  </a:ext>
                </a:extLst>
              </a:tr>
            </a:tbl>
          </a:graphicData>
        </a:graphic>
      </p:graphicFrame>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855238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20086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1896220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SPR classifies services based on the following attributes:</a:t>
            </a:r>
          </a:p>
          <a:p>
            <a:pPr marL="363538" lvl="1" indent="-187325"/>
            <a:r>
              <a:rPr dirty="0">
                <a:latin typeface="Huawei Sans" panose="020C0503030203020204" pitchFamily="34" charset="0"/>
              </a:rPr>
              <a:t>Protocol types: IP, TCP, UDP, GRE, IGMP, IPINIP, OSPF, and ICMP</a:t>
            </a:r>
          </a:p>
          <a:p>
            <a:pPr marL="363538" lvl="1" indent="-187325"/>
            <a:r>
              <a:rPr dirty="0">
                <a:latin typeface="Huawei Sans" panose="020C0503030203020204" pitchFamily="34" charset="0"/>
              </a:rPr>
              <a:t>Packet applications: DSCP, </a:t>
            </a:r>
            <a:r>
              <a:rPr dirty="0" err="1">
                <a:latin typeface="Huawei Sans" panose="020C0503030203020204" pitchFamily="34" charset="0"/>
              </a:rPr>
              <a:t>ToS</a:t>
            </a:r>
            <a:r>
              <a:rPr dirty="0">
                <a:latin typeface="Huawei Sans" panose="020C0503030203020204" pitchFamily="34" charset="0"/>
              </a:rPr>
              <a:t>, IP precedence, fragment, VPN, and TCP-flag</a:t>
            </a:r>
          </a:p>
          <a:p>
            <a:pPr marL="363538" lvl="1" indent="-187325"/>
            <a:r>
              <a:rPr dirty="0">
                <a:latin typeface="Huawei Sans" panose="020C0503030203020204" pitchFamily="34" charset="0"/>
              </a:rPr>
              <a:t>Packet fields: Source IP Address, Destination IP Address, Protocol, Source Port, Destination Port, Source IP Prefix, Destination IP Prefix</a:t>
            </a:r>
          </a:p>
          <a:p>
            <a:pPr lvl="0"/>
            <a:r>
              <a:rPr dirty="0">
                <a:latin typeface="Huawei Sans" panose="020C0503030203020204" pitchFamily="34" charset="0"/>
              </a:rPr>
              <a:t>When SPR selects routes for services based on the NQA detection result, the CMI is calculated using the following formula:</a:t>
            </a:r>
            <a:endParaRPr lang="en-US" altLang="zh-CN" dirty="0">
              <a:latin typeface="Huawei Sans" panose="020C0503030203020204" pitchFamily="34" charset="0"/>
            </a:endParaRPr>
          </a:p>
          <a:p>
            <a:pPr marL="363538" lvl="1" indent="-187325"/>
            <a:r>
              <a:rPr dirty="0">
                <a:latin typeface="Huawei Sans" panose="020C0503030203020204" pitchFamily="34" charset="0"/>
              </a:rPr>
              <a:t>CMI = 9000 – CMI-method. The default value of CMI-method is D + J + L.</a:t>
            </a:r>
          </a:p>
          <a:p>
            <a:pPr marL="363538" lvl="1" indent="-187325"/>
            <a:r>
              <a:rPr dirty="0">
                <a:latin typeface="Huawei Sans" panose="020C0503030203020204" pitchFamily="34" charset="0"/>
              </a:rPr>
              <a:t>If NQA is used, a larger CMI value indicates better link quality.</a:t>
            </a:r>
            <a:endParaRPr lang="en-US" dirty="0">
              <a:latin typeface="Huawei Sans" panose="020C0503030203020204" pitchFamily="34" charset="0"/>
            </a:endParaRPr>
          </a:p>
          <a:p>
            <a:pPr lvl="0"/>
            <a:r>
              <a:rPr dirty="0">
                <a:latin typeface="Huawei Sans" panose="020C0503030203020204" pitchFamily="34" charset="0"/>
              </a:rPr>
              <a:t>When SPR selects routes for services based on the IP FPM detection result, the CMI is calculated using the following formula:</a:t>
            </a:r>
            <a:endParaRPr lang="en-US" altLang="zh-CN" dirty="0">
              <a:latin typeface="Huawei Sans" panose="020C0503030203020204" pitchFamily="34" charset="0"/>
            </a:endParaRPr>
          </a:p>
          <a:p>
            <a:pPr marL="363538" lvl="1" indent="-187325"/>
            <a:r>
              <a:rPr dirty="0">
                <a:latin typeface="Huawei Sans" panose="020C0503030203020204" pitchFamily="34" charset="0"/>
              </a:rPr>
              <a:t>CMI = D + J + L</a:t>
            </a:r>
          </a:p>
          <a:p>
            <a:pPr marL="363538" lvl="1" indent="-187325"/>
            <a:r>
              <a:rPr dirty="0">
                <a:latin typeface="Huawei Sans" panose="020C0503030203020204" pitchFamily="34" charset="0"/>
              </a:rPr>
              <a:t>If IP FPM is used, a smaller CMI value indicates better link quality.</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877520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032435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dirty="0">
                <a:latin typeface="Huawei Sans" panose="020C0503030203020204" pitchFamily="34" charset="0"/>
              </a:rPr>
              <a:t>When a network is unstable, SPR triggers link switchovers frequently, which degrades service experience. SPR provides the flapping suppression function to address this problem.</a:t>
            </a:r>
          </a:p>
          <a:p>
            <a:pPr lvl="0"/>
            <a:r>
              <a:rPr dirty="0">
                <a:latin typeface="Huawei Sans" panose="020C0503030203020204" pitchFamily="34" charset="0"/>
              </a:rPr>
              <a:t>The flapping suppression function is disabled by default, and the flapping suppression period is configurable. After traffic is switched to a new link, SPR starts the flapping suppression timer. Within a flapping suppression period, SPR does not perform a link switchover even if it does not obtain the NQA test result indicating that the link meets service requirements within a switchover period. After the flapping suppression timer expires, if SPR still does not obtain the NQA test result indicating that the link meets service requirements within a switchover period, SPR performs a link switchover. If SPR obtains the NQA test result indicating that the link meets service requirements within a switchover period, SPR retains traffic on the link without performing a link switchover.</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600776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4154514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t>AC</a:t>
            </a:r>
          </a:p>
          <a:p>
            <a:pPr marL="228600" indent="-228600">
              <a:buFont typeface="+mj-lt"/>
              <a:buAutoNum type="arabicPeriod"/>
            </a:pPr>
            <a:r>
              <a:rPr lang="en-US" altLang="zh-CN" dirty="0" smtClean="0"/>
              <a:t>A</a:t>
            </a:r>
            <a:endParaRPr lang="zh-CN" altLang="en-US" dirty="0"/>
          </a:p>
        </p:txBody>
      </p:sp>
      <p:sp>
        <p:nvSpPr>
          <p:cNvPr id="5" name="Slide Image Placeholder 4">
            <a:extLst>
              <a:ext uri="{FF2B5EF4-FFF2-40B4-BE49-F238E27FC236}">
                <a16:creationId xmlns:a16="http://schemas.microsoft.com/office/drawing/2014/main" xmlns="" id="{900590B1-AF2C-4E33-ABC1-D7A56C527936}"/>
              </a:ext>
            </a:extLst>
          </p:cNvPr>
          <p:cNvSpPr>
            <a:spLocks noGrp="1" noRot="1" noChangeAspect="1"/>
          </p:cNvSpPr>
          <p:nvPr>
            <p:ph type="sldImg"/>
          </p:nvPr>
        </p:nvSpPr>
        <p:spPr>
          <a:xfrm>
            <a:off x="744538" y="717550"/>
            <a:ext cx="5556250" cy="3125788"/>
          </a:xfrm>
        </p:spPr>
      </p:sp>
    </p:spTree>
    <p:extLst>
      <p:ext uri="{BB962C8B-B14F-4D97-AF65-F5344CB8AC3E}">
        <p14:creationId xmlns:p14="http://schemas.microsoft.com/office/powerpoint/2010/main" val="2441599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915511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xmlns="" id="{6B8E41D0-FB16-48B7-83FB-4CE226F52FB1}"/>
              </a:ext>
            </a:extLst>
          </p:cNvPr>
          <p:cNvSpPr>
            <a:spLocks noGrp="1" noRot="1" noChangeAspect="1"/>
          </p:cNvSpPr>
          <p:nvPr>
            <p:ph type="sldImg"/>
          </p:nvPr>
        </p:nvSpPr>
        <p:spPr>
          <a:xfrm>
            <a:off x="744538" y="717550"/>
            <a:ext cx="5556250" cy="3125788"/>
          </a:xfrm>
        </p:spPr>
      </p:sp>
      <p:sp>
        <p:nvSpPr>
          <p:cNvPr id="5" name="Notes Placeholder 4">
            <a:extLst>
              <a:ext uri="{FF2B5EF4-FFF2-40B4-BE49-F238E27FC236}">
                <a16:creationId xmlns:a16="http://schemas.microsoft.com/office/drawing/2014/main" xmlns="" id="{A4AC83F1-46B4-4EBD-BFB9-62536FE71DE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886839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06599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13.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13.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13.png"/><Relationship Id="rId4" Type="http://schemas.openxmlformats.org/officeDocument/2006/relationships/image" Target="../media/image27.png"/></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3.png"/></Relationships>
</file>

<file path=ppt/slides/_rels/slide5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7" Type="http://schemas.openxmlformats.org/officeDocument/2006/relationships/image" Target="../media/image13.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image" Target="../media/image13.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0.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6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1.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5.png"/><Relationship Id="rId2" Type="http://schemas.openxmlformats.org/officeDocument/2006/relationships/notesSlide" Target="../notesSlides/notesSlide62.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28.png"/><Relationship Id="rId4" Type="http://schemas.openxmlformats.org/officeDocument/2006/relationships/image" Target="../media/image27.png"/></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7.xml"/><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13.png"/></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8.xml"/><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13.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1.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7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2.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zh-CN" altLang="en-US"/>
          </a:p>
        </p:txBody>
      </p:sp>
      <p:sp>
        <p:nvSpPr>
          <p:cNvPr id="7" name="Text Placeholder 6"/>
          <p:cNvSpPr>
            <a:spLocks noGrp="1"/>
          </p:cNvSpPr>
          <p:nvPr>
            <p:ph type="body" sz="quarter" idx="18"/>
          </p:nvPr>
        </p:nvSpPr>
        <p:spPr/>
        <p:txBody>
          <a:bodyPr/>
          <a:lstStyle/>
          <a:p>
            <a:r>
              <a:rPr lang="en-US" altLang="zh-CN" dirty="0" smtClean="0"/>
              <a:t>Datacom</a:t>
            </a:r>
            <a:endParaRPr lang="zh-CN" altLang="en-US" dirty="0"/>
          </a:p>
        </p:txBody>
      </p:sp>
      <p:sp>
        <p:nvSpPr>
          <p:cNvPr id="8" name="Text Placeholder 7"/>
          <p:cNvSpPr>
            <a:spLocks noGrp="1"/>
          </p:cNvSpPr>
          <p:nvPr>
            <p:ph type="body" sz="quarter" idx="19"/>
          </p:nvPr>
        </p:nvSpPr>
        <p:spPr/>
        <p:txBody>
          <a:bodyPr/>
          <a:lstStyle/>
          <a:p>
            <a:r>
              <a:rPr lang="en-US" altLang="zh-CN" dirty="0" smtClean="0"/>
              <a:t>General</a:t>
            </a:r>
            <a:endParaRPr lang="zh-CN" altLang="en-US" dirty="0"/>
          </a:p>
        </p:txBody>
      </p:sp>
      <p:sp>
        <p:nvSpPr>
          <p:cNvPr id="9" name="Text Placeholder 8"/>
          <p:cNvSpPr>
            <a:spLocks noGrp="1"/>
          </p:cNvSpPr>
          <p:nvPr>
            <p:ph type="body" sz="quarter" idx="20"/>
          </p:nvPr>
        </p:nvSpPr>
        <p:spPr/>
        <p:txBody>
          <a:bodyPr/>
          <a:lstStyle/>
          <a:p>
            <a:r>
              <a:rPr lang="en-US" altLang="zh-CN" dirty="0" smtClean="0"/>
              <a:t>V1.0</a:t>
            </a:r>
            <a:endParaRPr lang="zh-CN" altLang="en-US" dirty="0"/>
          </a:p>
        </p:txBody>
      </p:sp>
      <p:sp>
        <p:nvSpPr>
          <p:cNvPr id="4" name="文本占位符 3"/>
          <p:cNvSpPr>
            <a:spLocks noGrp="1"/>
          </p:cNvSpPr>
          <p:nvPr>
            <p:ph type="body" sz="quarter" idx="13"/>
          </p:nvPr>
        </p:nvSpPr>
        <p:spPr bwMode="gray"/>
        <p:txBody>
          <a:bodyPr/>
          <a:lstStyle/>
          <a:p>
            <a:r>
              <a:rPr lang="en-US" altLang="zh-CN" dirty="0" smtClean="0"/>
              <a:t>Wu Yue/WX291773</a:t>
            </a:r>
            <a:endParaRPr lang="zh-CN" altLang="en-US" dirty="0"/>
          </a:p>
        </p:txBody>
      </p:sp>
      <p:sp>
        <p:nvSpPr>
          <p:cNvPr id="5" name="文本占位符 4"/>
          <p:cNvSpPr>
            <a:spLocks noGrp="1"/>
          </p:cNvSpPr>
          <p:nvPr>
            <p:ph type="body" sz="quarter" idx="14"/>
          </p:nvPr>
        </p:nvSpPr>
        <p:spPr bwMode="gray"/>
        <p:txBody>
          <a:bodyPr/>
          <a:lstStyle/>
          <a:p>
            <a:r>
              <a:rPr lang="en-US" altLang="zh-CN" dirty="0" smtClean="0"/>
              <a:t>2021.9.20</a:t>
            </a:r>
            <a:endParaRPr lang="zh-CN" altLang="en-US" dirty="0"/>
          </a:p>
        </p:txBody>
      </p:sp>
      <p:sp>
        <p:nvSpPr>
          <p:cNvPr id="3" name="Text Placeholder 2">
            <a:extLst>
              <a:ext uri="{FF2B5EF4-FFF2-40B4-BE49-F238E27FC236}">
                <a16:creationId xmlns:a16="http://schemas.microsoft.com/office/drawing/2014/main" xmlns="" id="{8A933400-E872-4E0D-987E-C69AA187A425}"/>
              </a:ext>
            </a:extLst>
          </p:cNvPr>
          <p:cNvSpPr>
            <a:spLocks noGrp="1"/>
          </p:cNvSpPr>
          <p:nvPr>
            <p:ph type="body" sz="quarter" idx="15"/>
          </p:nvPr>
        </p:nvSpPr>
        <p:spPr bwMode="gray"/>
        <p:txBody>
          <a:bodyPr/>
          <a:lstStyle/>
          <a:p>
            <a:r>
              <a:rPr lang="en-US" altLang="zh-CN" dirty="0"/>
              <a:t>He </a:t>
            </a:r>
            <a:r>
              <a:rPr lang="en-US" altLang="zh-CN" dirty="0" err="1"/>
              <a:t>Junjian</a:t>
            </a:r>
            <a:r>
              <a:rPr lang="en-US" altLang="zh-CN" dirty="0"/>
              <a:t>/WX580230</a:t>
            </a:r>
            <a:endParaRPr lang="zh-CN" altLang="en-US" dirty="0"/>
          </a:p>
        </p:txBody>
      </p:sp>
      <p:sp>
        <p:nvSpPr>
          <p:cNvPr id="27" name="Text Placeholder 26">
            <a:extLst>
              <a:ext uri="{FF2B5EF4-FFF2-40B4-BE49-F238E27FC236}">
                <a16:creationId xmlns:a16="http://schemas.microsoft.com/office/drawing/2014/main" xmlns="" id="{449001E1-15D0-4065-8401-08BC90DEF28A}"/>
              </a:ext>
            </a:extLst>
          </p:cNvPr>
          <p:cNvSpPr>
            <a:spLocks noGrp="1"/>
          </p:cNvSpPr>
          <p:nvPr>
            <p:ph type="body" sz="quarter" idx="16"/>
          </p:nvPr>
        </p:nvSpPr>
        <p:spPr bwMode="gray"/>
        <p:txBody>
          <a:bodyPr/>
          <a:lstStyle/>
          <a:p>
            <a:r>
              <a:rPr lang="en-US" altLang="zh-CN" dirty="0" smtClean="0"/>
              <a:t>New</a:t>
            </a:r>
            <a:endParaRPr lang="en-US" dirty="0"/>
          </a:p>
        </p:txBody>
      </p:sp>
      <p:sp>
        <p:nvSpPr>
          <p:cNvPr id="10" name="Text Placeholder 9"/>
          <p:cNvSpPr>
            <a:spLocks noGrp="1"/>
          </p:cNvSpPr>
          <p:nvPr>
            <p:ph type="body" sz="quarter" idx="21"/>
          </p:nvPr>
        </p:nvSpPr>
        <p:spPr/>
        <p:txBody>
          <a:bodyPr/>
          <a:lstStyle/>
          <a:p>
            <a:endParaRPr lang="zh-CN" altLang="en-US"/>
          </a:p>
        </p:txBody>
      </p:sp>
      <p:sp>
        <p:nvSpPr>
          <p:cNvPr id="11" name="Text Placeholder 10"/>
          <p:cNvSpPr>
            <a:spLocks noGrp="1"/>
          </p:cNvSpPr>
          <p:nvPr>
            <p:ph type="body" sz="quarter" idx="22"/>
          </p:nvPr>
        </p:nvSpPr>
        <p:spPr/>
        <p:txBody>
          <a:bodyPr/>
          <a:lstStyle/>
          <a:p>
            <a:endParaRPr lang="zh-CN" altLang="en-US"/>
          </a:p>
        </p:txBody>
      </p:sp>
      <p:sp>
        <p:nvSpPr>
          <p:cNvPr id="12" name="Text Placeholder 11"/>
          <p:cNvSpPr>
            <a:spLocks noGrp="1"/>
          </p:cNvSpPr>
          <p:nvPr>
            <p:ph type="body" sz="quarter" idx="23"/>
          </p:nvPr>
        </p:nvSpPr>
        <p:spPr/>
        <p:txBody>
          <a:bodyPr/>
          <a:lstStyle/>
          <a:p>
            <a:endParaRPr lang="zh-CN" altLang="en-US"/>
          </a:p>
        </p:txBody>
      </p:sp>
      <p:sp>
        <p:nvSpPr>
          <p:cNvPr id="13" name="Text Placeholder 12"/>
          <p:cNvSpPr>
            <a:spLocks noGrp="1"/>
          </p:cNvSpPr>
          <p:nvPr>
            <p:ph type="body" sz="quarter" idx="24"/>
          </p:nvPr>
        </p:nvSpPr>
        <p:spPr/>
        <p:txBody>
          <a:bodyPr/>
          <a:lstStyle/>
          <a:p>
            <a:endParaRPr lang="zh-CN" altLang="en-US"/>
          </a:p>
        </p:txBody>
      </p:sp>
      <p:sp>
        <p:nvSpPr>
          <p:cNvPr id="14" name="Text Placeholder 13"/>
          <p:cNvSpPr>
            <a:spLocks noGrp="1"/>
          </p:cNvSpPr>
          <p:nvPr>
            <p:ph type="body" sz="quarter" idx="25"/>
          </p:nvPr>
        </p:nvSpPr>
        <p:spPr/>
        <p:txBody>
          <a:bodyPr/>
          <a:lstStyle/>
          <a:p>
            <a:endParaRPr lang="zh-CN" altLang="en-US"/>
          </a:p>
        </p:txBody>
      </p:sp>
      <p:sp>
        <p:nvSpPr>
          <p:cNvPr id="15" name="Text Placeholder 14"/>
          <p:cNvSpPr>
            <a:spLocks noGrp="1"/>
          </p:cNvSpPr>
          <p:nvPr>
            <p:ph type="body" sz="quarter" idx="26"/>
          </p:nvPr>
        </p:nvSpPr>
        <p:spPr/>
        <p:txBody>
          <a:bodyPr/>
          <a:lstStyle/>
          <a:p>
            <a:endParaRPr lang="zh-CN" altLang="en-US"/>
          </a:p>
        </p:txBody>
      </p:sp>
      <p:sp>
        <p:nvSpPr>
          <p:cNvPr id="16" name="Text Placeholder 15"/>
          <p:cNvSpPr>
            <a:spLocks noGrp="1"/>
          </p:cNvSpPr>
          <p:nvPr>
            <p:ph type="body" sz="quarter" idx="27"/>
          </p:nvPr>
        </p:nvSpPr>
        <p:spPr/>
        <p:txBody>
          <a:bodyPr/>
          <a:lstStyle/>
          <a:p>
            <a:endParaRPr lang="zh-CN" altLang="en-US"/>
          </a:p>
        </p:txBody>
      </p:sp>
      <p:sp>
        <p:nvSpPr>
          <p:cNvPr id="17" name="Text Placeholder 16"/>
          <p:cNvSpPr>
            <a:spLocks noGrp="1"/>
          </p:cNvSpPr>
          <p:nvPr>
            <p:ph type="body" sz="quarter" idx="28"/>
          </p:nvPr>
        </p:nvSpPr>
        <p:spPr/>
        <p:txBody>
          <a:bodyPr/>
          <a:lstStyle/>
          <a:p>
            <a:endParaRPr lang="zh-CN" altLang="en-US"/>
          </a:p>
        </p:txBody>
      </p:sp>
      <p:sp>
        <p:nvSpPr>
          <p:cNvPr id="18" name="Text Placeholder 17"/>
          <p:cNvSpPr>
            <a:spLocks noGrp="1"/>
          </p:cNvSpPr>
          <p:nvPr>
            <p:ph type="body" sz="quarter" idx="29"/>
          </p:nvPr>
        </p:nvSpPr>
        <p:spPr/>
        <p:txBody>
          <a:bodyPr/>
          <a:lstStyle/>
          <a:p>
            <a:endParaRPr lang="zh-CN" altLang="en-US"/>
          </a:p>
        </p:txBody>
      </p:sp>
      <p:sp>
        <p:nvSpPr>
          <p:cNvPr id="19" name="Text Placeholder 18"/>
          <p:cNvSpPr>
            <a:spLocks noGrp="1"/>
          </p:cNvSpPr>
          <p:nvPr>
            <p:ph type="body" sz="quarter" idx="30"/>
          </p:nvPr>
        </p:nvSpPr>
        <p:spPr/>
        <p:txBody>
          <a:bodyPr/>
          <a:lstStyle/>
          <a:p>
            <a:endParaRPr lang="zh-CN" altLang="en-US"/>
          </a:p>
        </p:txBody>
      </p:sp>
      <p:sp>
        <p:nvSpPr>
          <p:cNvPr id="20" name="Text Placeholder 19"/>
          <p:cNvSpPr>
            <a:spLocks noGrp="1"/>
          </p:cNvSpPr>
          <p:nvPr>
            <p:ph type="body" sz="quarter" idx="31"/>
          </p:nvPr>
        </p:nvSpPr>
        <p:spPr/>
        <p:txBody>
          <a:bodyPr/>
          <a:lstStyle/>
          <a:p>
            <a:endParaRPr lang="zh-CN" altLang="en-US"/>
          </a:p>
        </p:txBody>
      </p:sp>
      <p:sp>
        <p:nvSpPr>
          <p:cNvPr id="21" name="Text Placeholder 20"/>
          <p:cNvSpPr>
            <a:spLocks noGrp="1"/>
          </p:cNvSpPr>
          <p:nvPr>
            <p:ph type="body" sz="quarter" idx="32"/>
          </p:nvPr>
        </p:nvSpPr>
        <p:spPr/>
        <p:txBody>
          <a:bodyPr/>
          <a:lstStyle/>
          <a:p>
            <a:endParaRPr lang="zh-CN" altLang="en-US"/>
          </a:p>
        </p:txBody>
      </p:sp>
      <p:sp>
        <p:nvSpPr>
          <p:cNvPr id="22" name="Text Placeholder 21"/>
          <p:cNvSpPr>
            <a:spLocks noGrp="1"/>
          </p:cNvSpPr>
          <p:nvPr>
            <p:ph type="body" sz="quarter" idx="33"/>
          </p:nvPr>
        </p:nvSpPr>
        <p:spPr/>
        <p:txBody>
          <a:bodyPr/>
          <a:lstStyle/>
          <a:p>
            <a:endParaRPr lang="zh-CN" altLang="en-US"/>
          </a:p>
        </p:txBody>
      </p:sp>
      <p:sp>
        <p:nvSpPr>
          <p:cNvPr id="23" name="Text Placeholder 22"/>
          <p:cNvSpPr>
            <a:spLocks noGrp="1"/>
          </p:cNvSpPr>
          <p:nvPr>
            <p:ph type="body" sz="quarter" idx="34"/>
          </p:nvPr>
        </p:nvSpPr>
        <p:spPr/>
        <p:txBody>
          <a:bodyPr/>
          <a:lstStyle/>
          <a:p>
            <a:endParaRPr lang="zh-CN" altLang="en-US"/>
          </a:p>
        </p:txBody>
      </p:sp>
      <p:sp>
        <p:nvSpPr>
          <p:cNvPr id="44" name="Text Placeholder 43"/>
          <p:cNvSpPr>
            <a:spLocks noGrp="1"/>
          </p:cNvSpPr>
          <p:nvPr>
            <p:ph type="body" sz="quarter" idx="35"/>
          </p:nvPr>
        </p:nvSpPr>
        <p:spPr/>
        <p:txBody>
          <a:bodyPr/>
          <a:lstStyle/>
          <a:p>
            <a:endParaRPr lang="zh-CN" altLang="en-US"/>
          </a:p>
        </p:txBody>
      </p:sp>
      <p:sp>
        <p:nvSpPr>
          <p:cNvPr id="45" name="Text Placeholder 4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261678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78764B-E1F5-4797-88D5-EEF8B6F896E3}"/>
              </a:ext>
            </a:extLst>
          </p:cNvPr>
          <p:cNvSpPr>
            <a:spLocks noGrp="1"/>
          </p:cNvSpPr>
          <p:nvPr>
            <p:ph type="title"/>
          </p:nvPr>
        </p:nvSpPr>
        <p:spPr bwMode="gray"/>
        <p:txBody>
          <a:bodyPr>
            <a:normAutofit/>
          </a:bodyPr>
          <a:lstStyle/>
          <a:p>
            <a:pPr fontAlgn="ctr"/>
            <a:r>
              <a:rPr lang="en-US" dirty="0" err="1">
                <a:latin typeface="Huawei Sans" panose="020C0503030203020204" pitchFamily="34" charset="0"/>
              </a:rPr>
              <a:t>Keepalive</a:t>
            </a:r>
            <a:r>
              <a:rPr lang="en-US" dirty="0">
                <a:latin typeface="Huawei Sans" panose="020C0503030203020204" pitchFamily="34" charset="0"/>
              </a:rPr>
              <a:t> Detection</a:t>
            </a:r>
          </a:p>
        </p:txBody>
      </p:sp>
      <p:sp>
        <p:nvSpPr>
          <p:cNvPr id="3" name="Text Placeholder 2">
            <a:extLst>
              <a:ext uri="{FF2B5EF4-FFF2-40B4-BE49-F238E27FC236}">
                <a16:creationId xmlns:a16="http://schemas.microsoft.com/office/drawing/2014/main" xmlns="" id="{B93BBA1A-5D7B-4C5F-B653-0F0FC31B1A86}"/>
              </a:ext>
            </a:extLst>
          </p:cNvPr>
          <p:cNvSpPr>
            <a:spLocks noGrp="1"/>
          </p:cNvSpPr>
          <p:nvPr>
            <p:ph type="body" sz="quarter" idx="10"/>
          </p:nvPr>
        </p:nvSpPr>
        <p:spPr bwMode="gray"/>
        <p:txBody>
          <a:bodyPr/>
          <a:lstStyle/>
          <a:p>
            <a:pPr algn="l"/>
            <a:r>
              <a:rPr lang="en-US" sz="1400" dirty="0">
                <a:latin typeface="Huawei Sans" panose="020C0503030203020204" pitchFamily="34" charset="0"/>
              </a:rPr>
              <a:t>The current GRE protocol does not have the link status detection function. If the remote interface is unreachable, the GRE tunnel cannot be terminated immediately. As a result, the source continuously forwards packets to the peer. The peer, however, cannot receive packets because the tunnel is unreachable. In this case, traffic is interrupted.</a:t>
            </a:r>
            <a:endParaRPr lang="en-US" altLang="zh-CN" sz="1400" dirty="0">
              <a:latin typeface="Huawei Sans" panose="020C0503030203020204" pitchFamily="34" charset="0"/>
            </a:endParaRPr>
          </a:p>
          <a:p>
            <a:pPr algn="l"/>
            <a:r>
              <a:rPr lang="en-US" sz="1400" dirty="0">
                <a:latin typeface="Huawei Sans" panose="020C0503030203020204" pitchFamily="34" charset="0"/>
              </a:rPr>
              <a:t>The </a:t>
            </a:r>
            <a:r>
              <a:rPr lang="en-US" sz="1400" dirty="0" err="1">
                <a:latin typeface="Huawei Sans" panose="020C0503030203020204" pitchFamily="34" charset="0"/>
              </a:rPr>
              <a:t>keepalive</a:t>
            </a:r>
            <a:r>
              <a:rPr lang="en-US" sz="1400" dirty="0">
                <a:latin typeface="Huawei Sans" panose="020C0503030203020204" pitchFamily="34" charset="0"/>
              </a:rPr>
              <a:t> detection function monitors tunnel status to check whether the remote end is reachable.</a:t>
            </a:r>
            <a:endParaRPr lang="en-US" altLang="zh-CN" sz="1400" dirty="0">
              <a:latin typeface="Huawei Sans" panose="020C0503030203020204" pitchFamily="34" charset="0"/>
            </a:endParaRPr>
          </a:p>
          <a:p>
            <a:pPr algn="l"/>
            <a:r>
              <a:rPr lang="en-US" sz="1400" dirty="0" err="1">
                <a:latin typeface="Huawei Sans" panose="020C0503030203020204" pitchFamily="34" charset="0"/>
              </a:rPr>
              <a:t>Keepalive</a:t>
            </a:r>
            <a:r>
              <a:rPr lang="en-US" sz="1400" dirty="0">
                <a:latin typeface="Huawei Sans" panose="020C0503030203020204" pitchFamily="34" charset="0"/>
              </a:rPr>
              <a:t> timeout interval = Sending interval (5s by default) x Retry count (3 by default)</a:t>
            </a:r>
          </a:p>
        </p:txBody>
      </p:sp>
      <p:grpSp>
        <p:nvGrpSpPr>
          <p:cNvPr id="9" name="Group 8">
            <a:extLst>
              <a:ext uri="{FF2B5EF4-FFF2-40B4-BE49-F238E27FC236}">
                <a16:creationId xmlns:a16="http://schemas.microsoft.com/office/drawing/2014/main" xmlns="" id="{909187A6-90C5-48AD-9F06-195804D9BA10}"/>
              </a:ext>
            </a:extLst>
          </p:cNvPr>
          <p:cNvGrpSpPr/>
          <p:nvPr/>
        </p:nvGrpSpPr>
        <p:grpSpPr>
          <a:xfrm>
            <a:off x="2737237" y="2873372"/>
            <a:ext cx="6261927" cy="3208060"/>
            <a:chOff x="2747628" y="2744924"/>
            <a:chExt cx="6261927" cy="3208060"/>
          </a:xfrm>
        </p:grpSpPr>
        <p:pic>
          <p:nvPicPr>
            <p:cNvPr id="4" name="图片 31">
              <a:extLst>
                <a:ext uri="{FF2B5EF4-FFF2-40B4-BE49-F238E27FC236}">
                  <a16:creationId xmlns:a16="http://schemas.microsoft.com/office/drawing/2014/main" xmlns="" id="{A8C63789-1511-483F-93B3-557DF98B5D1A}"/>
                </a:ext>
              </a:extLst>
            </p:cNvPr>
            <p:cNvPicPr>
              <a:picLocks noChangeAspect="1"/>
            </p:cNvPicPr>
            <p:nvPr/>
          </p:nvPicPr>
          <p:blipFill>
            <a:blip r:embed="rId3"/>
            <a:stretch>
              <a:fillRect/>
            </a:stretch>
          </p:blipFill>
          <p:spPr bwMode="gray">
            <a:xfrm>
              <a:off x="3251684" y="2926575"/>
              <a:ext cx="466668" cy="389308"/>
            </a:xfrm>
            <a:prstGeom prst="rect">
              <a:avLst/>
            </a:prstGeom>
          </p:spPr>
        </p:pic>
        <p:sp>
          <p:nvSpPr>
            <p:cNvPr id="5" name="Freeform 159">
              <a:extLst>
                <a:ext uri="{FF2B5EF4-FFF2-40B4-BE49-F238E27FC236}">
                  <a16:creationId xmlns:a16="http://schemas.microsoft.com/office/drawing/2014/main" xmlns="" id="{28B8FC2B-7253-4CDD-A9AE-727486A34CC3}"/>
                </a:ext>
              </a:extLst>
            </p:cNvPr>
            <p:cNvSpPr/>
            <p:nvPr/>
          </p:nvSpPr>
          <p:spPr bwMode="gray">
            <a:xfrm flipH="1">
              <a:off x="5604479" y="2744924"/>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6" name="图片 31">
              <a:extLst>
                <a:ext uri="{FF2B5EF4-FFF2-40B4-BE49-F238E27FC236}">
                  <a16:creationId xmlns:a16="http://schemas.microsoft.com/office/drawing/2014/main" xmlns="" id="{44E5BCC7-9B27-4AE5-97A2-90F1CF644C1F}"/>
                </a:ext>
              </a:extLst>
            </p:cNvPr>
            <p:cNvPicPr>
              <a:picLocks noChangeAspect="1"/>
            </p:cNvPicPr>
            <p:nvPr/>
          </p:nvPicPr>
          <p:blipFill>
            <a:blip r:embed="rId3"/>
            <a:stretch>
              <a:fillRect/>
            </a:stretch>
          </p:blipFill>
          <p:spPr bwMode="gray">
            <a:xfrm>
              <a:off x="8542887" y="2926575"/>
              <a:ext cx="466668" cy="389308"/>
            </a:xfrm>
            <a:prstGeom prst="rect">
              <a:avLst/>
            </a:prstGeom>
          </p:spPr>
        </p:pic>
        <p:cxnSp>
          <p:nvCxnSpPr>
            <p:cNvPr id="7" name="Straight Connector 6">
              <a:extLst>
                <a:ext uri="{FF2B5EF4-FFF2-40B4-BE49-F238E27FC236}">
                  <a16:creationId xmlns:a16="http://schemas.microsoft.com/office/drawing/2014/main" xmlns="" id="{6F1C99BE-54F5-458F-A8F5-EEA9F29C82D0}"/>
                </a:ext>
              </a:extLst>
            </p:cNvPr>
            <p:cNvCxnSpPr>
              <a:cxnSpLocks/>
              <a:stCxn id="4" idx="3"/>
              <a:endCxn id="5" idx="21"/>
            </p:cNvCxnSpPr>
            <p:nvPr/>
          </p:nvCxnSpPr>
          <p:spPr bwMode="gray">
            <a:xfrm>
              <a:off x="3718352" y="3121229"/>
              <a:ext cx="1886127" cy="93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4F272A61-4EBD-46AD-8BED-7CECFA22946D}"/>
                </a:ext>
              </a:extLst>
            </p:cNvPr>
            <p:cNvCxnSpPr>
              <a:cxnSpLocks/>
              <a:stCxn id="6" idx="1"/>
              <a:endCxn id="5" idx="8"/>
            </p:cNvCxnSpPr>
            <p:nvPr/>
          </p:nvCxnSpPr>
          <p:spPr bwMode="gray">
            <a:xfrm flipH="1" flipV="1">
              <a:off x="6656760" y="3120556"/>
              <a:ext cx="1886127" cy="6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Can 41">
              <a:extLst>
                <a:ext uri="{FF2B5EF4-FFF2-40B4-BE49-F238E27FC236}">
                  <a16:creationId xmlns:a16="http://schemas.microsoft.com/office/drawing/2014/main" xmlns="" id="{3F5F21B0-6712-4C4C-93FF-7ED56B606DBF}"/>
                </a:ext>
              </a:extLst>
            </p:cNvPr>
            <p:cNvSpPr/>
            <p:nvPr/>
          </p:nvSpPr>
          <p:spPr bwMode="gray">
            <a:xfrm rot="5400000">
              <a:off x="6000783" y="763455"/>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5">
              <a:extLst>
                <a:ext uri="{FF2B5EF4-FFF2-40B4-BE49-F238E27FC236}">
                  <a16:creationId xmlns:a16="http://schemas.microsoft.com/office/drawing/2014/main" xmlns="" id="{C8473D6E-6BBE-4DE9-B585-9FE78405340F}"/>
                </a:ext>
              </a:extLst>
            </p:cNvPr>
            <p:cNvSpPr txBox="1"/>
            <p:nvPr/>
          </p:nvSpPr>
          <p:spPr bwMode="gray">
            <a:xfrm flipH="1">
              <a:off x="5196642" y="2963327"/>
              <a:ext cx="182905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cxnSp>
          <p:nvCxnSpPr>
            <p:cNvPr id="22" name="直接连接符 133">
              <a:extLst>
                <a:ext uri="{FF2B5EF4-FFF2-40B4-BE49-F238E27FC236}">
                  <a16:creationId xmlns:a16="http://schemas.microsoft.com/office/drawing/2014/main" xmlns="" id="{034FAB26-1463-474E-AC60-087B70B22276}"/>
                </a:ext>
              </a:extLst>
            </p:cNvPr>
            <p:cNvCxnSpPr>
              <a:cxnSpLocks/>
            </p:cNvCxnSpPr>
            <p:nvPr/>
          </p:nvCxnSpPr>
          <p:spPr bwMode="gray">
            <a:xfrm flipV="1">
              <a:off x="3490850" y="3294982"/>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23" name="直接连接符 133">
              <a:extLst>
                <a:ext uri="{FF2B5EF4-FFF2-40B4-BE49-F238E27FC236}">
                  <a16:creationId xmlns:a16="http://schemas.microsoft.com/office/drawing/2014/main" xmlns="" id="{ECFDE5E8-EB3F-4D06-AA10-142B2A2B60BD}"/>
                </a:ext>
              </a:extLst>
            </p:cNvPr>
            <p:cNvCxnSpPr>
              <a:cxnSpLocks/>
            </p:cNvCxnSpPr>
            <p:nvPr/>
          </p:nvCxnSpPr>
          <p:spPr bwMode="gray">
            <a:xfrm flipV="1">
              <a:off x="8782053" y="3294982"/>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25" name="Straight Arrow Connector 24">
              <a:extLst>
                <a:ext uri="{FF2B5EF4-FFF2-40B4-BE49-F238E27FC236}">
                  <a16:creationId xmlns:a16="http://schemas.microsoft.com/office/drawing/2014/main" xmlns="" id="{5103B7C7-1C8A-4A89-8398-38F804DF9F98}"/>
                </a:ext>
              </a:extLst>
            </p:cNvPr>
            <p:cNvCxnSpPr>
              <a:cxnSpLocks/>
              <a:stCxn id="27" idx="3"/>
            </p:cNvCxnSpPr>
            <p:nvPr/>
          </p:nvCxnSpPr>
          <p:spPr bwMode="gray">
            <a:xfrm>
              <a:off x="5027541" y="3694691"/>
              <a:ext cx="3330533" cy="0"/>
            </a:xfrm>
            <a:prstGeom prst="straightConnector1">
              <a:avLst/>
            </a:prstGeom>
            <a:ln w="1905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7" name="TextBox 120">
              <a:extLst>
                <a:ext uri="{FF2B5EF4-FFF2-40B4-BE49-F238E27FC236}">
                  <a16:creationId xmlns:a16="http://schemas.microsoft.com/office/drawing/2014/main" xmlns="" id="{9A3161FC-1573-4A29-8699-546E1522BE73}"/>
                </a:ext>
              </a:extLst>
            </p:cNvPr>
            <p:cNvSpPr txBox="1"/>
            <p:nvPr/>
          </p:nvSpPr>
          <p:spPr bwMode="gray">
            <a:xfrm>
              <a:off x="3767401" y="3550833"/>
              <a:ext cx="1260140"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GRE </a:t>
              </a:r>
              <a:r>
                <a:rPr lang="en-US" sz="1200" dirty="0" err="1">
                  <a:solidFill>
                    <a:schemeClr val="bg1">
                      <a:lumMod val="50000"/>
                    </a:schemeClr>
                  </a:solidFill>
                  <a:latin typeface="Huawei Sans" panose="020C0503030203020204" pitchFamily="34" charset="0"/>
                </a:rPr>
                <a:t>Keepalive</a:t>
              </a:r>
              <a:endParaRPr lang="en-US" sz="1200" dirty="0">
                <a:solidFill>
                  <a:schemeClr val="bg1">
                    <a:lumMod val="50000"/>
                  </a:schemeClr>
                </a:solidFill>
                <a:latin typeface="Huawei Sans" panose="020C0503030203020204" pitchFamily="34" charset="0"/>
              </a:endParaRPr>
            </a:p>
          </p:txBody>
        </p:sp>
        <p:cxnSp>
          <p:nvCxnSpPr>
            <p:cNvPr id="29" name="直接连接符 133">
              <a:extLst>
                <a:ext uri="{FF2B5EF4-FFF2-40B4-BE49-F238E27FC236}">
                  <a16:creationId xmlns:a16="http://schemas.microsoft.com/office/drawing/2014/main" xmlns="" id="{180FF3C9-62A1-4CB7-8B22-E7E27F23D809}"/>
                </a:ext>
              </a:extLst>
            </p:cNvPr>
            <p:cNvCxnSpPr>
              <a:cxnSpLocks/>
            </p:cNvCxnSpPr>
            <p:nvPr/>
          </p:nvCxnSpPr>
          <p:spPr bwMode="gray">
            <a:xfrm>
              <a:off x="2747628" y="3694691"/>
              <a:ext cx="655078" cy="0"/>
            </a:xfrm>
            <a:prstGeom prst="line">
              <a:avLst/>
            </a:prstGeom>
            <a:ln w="12700">
              <a:solidFill>
                <a:srgbClr val="56C4D2"/>
              </a:solidFill>
              <a:prstDash val="dash"/>
            </a:ln>
          </p:spPr>
          <p:style>
            <a:lnRef idx="3">
              <a:schemeClr val="dk1"/>
            </a:lnRef>
            <a:fillRef idx="0">
              <a:schemeClr val="dk1"/>
            </a:fillRef>
            <a:effectRef idx="2">
              <a:schemeClr val="dk1"/>
            </a:effectRef>
            <a:fontRef idx="minor">
              <a:schemeClr val="tx1"/>
            </a:fontRef>
          </p:style>
        </p:cxnSp>
        <p:cxnSp>
          <p:nvCxnSpPr>
            <p:cNvPr id="31" name="直接连接符 133">
              <a:extLst>
                <a:ext uri="{FF2B5EF4-FFF2-40B4-BE49-F238E27FC236}">
                  <a16:creationId xmlns:a16="http://schemas.microsoft.com/office/drawing/2014/main" xmlns="" id="{812E15DA-3CE1-4214-96B4-29B7CCE548D7}"/>
                </a:ext>
              </a:extLst>
            </p:cNvPr>
            <p:cNvCxnSpPr>
              <a:cxnSpLocks/>
            </p:cNvCxnSpPr>
            <p:nvPr/>
          </p:nvCxnSpPr>
          <p:spPr bwMode="gray">
            <a:xfrm>
              <a:off x="2747628" y="5063125"/>
              <a:ext cx="655078" cy="0"/>
            </a:xfrm>
            <a:prstGeom prst="line">
              <a:avLst/>
            </a:prstGeom>
            <a:ln w="12700">
              <a:solidFill>
                <a:srgbClr val="56C4D2"/>
              </a:solidFill>
              <a:prstDash val="dash"/>
            </a:ln>
          </p:spPr>
          <p:style>
            <a:lnRef idx="3">
              <a:schemeClr val="dk1"/>
            </a:lnRef>
            <a:fillRef idx="0">
              <a:schemeClr val="dk1"/>
            </a:fillRef>
            <a:effectRef idx="2">
              <a:schemeClr val="dk1"/>
            </a:effectRef>
            <a:fontRef idx="minor">
              <a:schemeClr val="tx1"/>
            </a:fontRef>
          </p:style>
        </p:cxnSp>
        <p:cxnSp>
          <p:nvCxnSpPr>
            <p:cNvPr id="32" name="直接连接符 133">
              <a:extLst>
                <a:ext uri="{FF2B5EF4-FFF2-40B4-BE49-F238E27FC236}">
                  <a16:creationId xmlns:a16="http://schemas.microsoft.com/office/drawing/2014/main" xmlns="" id="{CEA8F504-887D-4D87-96B0-97D0B161E945}"/>
                </a:ext>
              </a:extLst>
            </p:cNvPr>
            <p:cNvCxnSpPr>
              <a:cxnSpLocks/>
            </p:cNvCxnSpPr>
            <p:nvPr/>
          </p:nvCxnSpPr>
          <p:spPr bwMode="gray">
            <a:xfrm>
              <a:off x="3107668" y="3694691"/>
              <a:ext cx="0" cy="1368434"/>
            </a:xfrm>
            <a:prstGeom prst="line">
              <a:avLst/>
            </a:prstGeom>
            <a:ln w="12700">
              <a:solidFill>
                <a:srgbClr val="56C4D2"/>
              </a:solidFill>
              <a:prstDash val="solid"/>
              <a:headEnd type="triangle" w="med" len="med"/>
              <a:tailEnd type="triangle" w="med" len="med"/>
            </a:ln>
          </p:spPr>
          <p:style>
            <a:lnRef idx="3">
              <a:schemeClr val="dk1"/>
            </a:lnRef>
            <a:fillRef idx="0">
              <a:schemeClr val="dk1"/>
            </a:fillRef>
            <a:effectRef idx="2">
              <a:schemeClr val="dk1"/>
            </a:effectRef>
            <a:fontRef idx="minor">
              <a:schemeClr val="tx1"/>
            </a:fontRef>
          </p:style>
        </p:cxnSp>
        <p:sp>
          <p:nvSpPr>
            <p:cNvPr id="35" name="TextBox 34">
              <a:extLst>
                <a:ext uri="{FF2B5EF4-FFF2-40B4-BE49-F238E27FC236}">
                  <a16:creationId xmlns:a16="http://schemas.microsoft.com/office/drawing/2014/main" xmlns="" id="{34DF39BC-3D44-41CD-9C98-90BF6159783A}"/>
                </a:ext>
              </a:extLst>
            </p:cNvPr>
            <p:cNvSpPr txBox="1"/>
            <p:nvPr/>
          </p:nvSpPr>
          <p:spPr bwMode="gray">
            <a:xfrm rot="16200000" flipH="1">
              <a:off x="2307577" y="4240409"/>
              <a:ext cx="1287306" cy="276999"/>
            </a:xfrm>
            <a:prstGeom prst="rect">
              <a:avLst/>
            </a:prstGeom>
            <a:noFill/>
          </p:spPr>
          <p:txBody>
            <a:bodyPr wrap="square" rtlCol="0">
              <a:spAutoFit/>
            </a:bodyPr>
            <a:lstStyle/>
            <a:p>
              <a:pPr algn="ctr" fontAlgn="ctr"/>
              <a:r>
                <a:rPr lang="en-US" sz="1200" dirty="0">
                  <a:latin typeface="Huawei Sans" panose="020C0503030203020204" pitchFamily="34" charset="0"/>
                </a:rPr>
                <a:t>Timeout timer</a:t>
              </a:r>
            </a:p>
          </p:txBody>
        </p:sp>
        <p:cxnSp>
          <p:nvCxnSpPr>
            <p:cNvPr id="36" name="Straight Arrow Connector 35">
              <a:extLst>
                <a:ext uri="{FF2B5EF4-FFF2-40B4-BE49-F238E27FC236}">
                  <a16:creationId xmlns:a16="http://schemas.microsoft.com/office/drawing/2014/main" xmlns="" id="{986BD46A-9DB5-484F-AB5E-3176873D4A75}"/>
                </a:ext>
              </a:extLst>
            </p:cNvPr>
            <p:cNvCxnSpPr>
              <a:cxnSpLocks/>
              <a:stCxn id="37" idx="1"/>
            </p:cNvCxnSpPr>
            <p:nvPr/>
          </p:nvCxnSpPr>
          <p:spPr bwMode="gray">
            <a:xfrm flipH="1">
              <a:off x="3863752" y="4378891"/>
              <a:ext cx="3247810" cy="0"/>
            </a:xfrm>
            <a:prstGeom prst="straightConnector1">
              <a:avLst/>
            </a:prstGeom>
            <a:ln w="1905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7" name="TextBox 120">
              <a:extLst>
                <a:ext uri="{FF2B5EF4-FFF2-40B4-BE49-F238E27FC236}">
                  <a16:creationId xmlns:a16="http://schemas.microsoft.com/office/drawing/2014/main" xmlns="" id="{264034D2-BC3E-47B0-8310-CAC7DC673599}"/>
                </a:ext>
              </a:extLst>
            </p:cNvPr>
            <p:cNvSpPr txBox="1"/>
            <p:nvPr/>
          </p:nvSpPr>
          <p:spPr bwMode="gray">
            <a:xfrm>
              <a:off x="7111562" y="4235033"/>
              <a:ext cx="1260140"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GRE </a:t>
              </a:r>
              <a:r>
                <a:rPr lang="en-US" sz="1200" dirty="0" err="1">
                  <a:solidFill>
                    <a:schemeClr val="bg1">
                      <a:lumMod val="50000"/>
                    </a:schemeClr>
                  </a:solidFill>
                  <a:latin typeface="Huawei Sans" panose="020C0503030203020204" pitchFamily="34" charset="0"/>
                </a:rPr>
                <a:t>Keepalive</a:t>
              </a:r>
              <a:endParaRPr lang="en-US" sz="1200" dirty="0">
                <a:solidFill>
                  <a:schemeClr val="bg1">
                    <a:lumMod val="50000"/>
                  </a:schemeClr>
                </a:solidFill>
                <a:latin typeface="Huawei Sans" panose="020C0503030203020204" pitchFamily="34" charset="0"/>
              </a:endParaRPr>
            </a:p>
          </p:txBody>
        </p:sp>
        <p:sp>
          <p:nvSpPr>
            <p:cNvPr id="40" name="Rectangular Callout 75">
              <a:extLst>
                <a:ext uri="{FF2B5EF4-FFF2-40B4-BE49-F238E27FC236}">
                  <a16:creationId xmlns:a16="http://schemas.microsoft.com/office/drawing/2014/main" xmlns="" id="{61F88EAC-61E0-4A2B-9175-DC9E3D87FF88}"/>
                </a:ext>
              </a:extLst>
            </p:cNvPr>
            <p:cNvSpPr/>
            <p:nvPr/>
          </p:nvSpPr>
          <p:spPr bwMode="gray">
            <a:xfrm>
              <a:off x="3771071" y="4526412"/>
              <a:ext cx="1833408" cy="616590"/>
            </a:xfrm>
            <a:prstGeom prst="wedgeRectCallout">
              <a:avLst>
                <a:gd name="adj1" fmla="val 21772"/>
                <a:gd name="adj2" fmla="val -717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Reply with a </a:t>
              </a:r>
              <a:r>
                <a:rPr lang="en-US" sz="1200" dirty="0" err="1">
                  <a:solidFill>
                    <a:schemeClr val="tx1"/>
                  </a:solidFill>
                  <a:latin typeface="Huawei Sans" panose="020C0503030203020204" pitchFamily="34" charset="0"/>
                </a:rPr>
                <a:t>keepalive</a:t>
              </a:r>
              <a:r>
                <a:rPr lang="en-US" sz="1200" dirty="0">
                  <a:solidFill>
                    <a:schemeClr val="tx1"/>
                  </a:solidFill>
                  <a:latin typeface="Huawei Sans" panose="020C0503030203020204" pitchFamily="34" charset="0"/>
                </a:rPr>
                <a:t> message within the timeout interval.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grpSp>
          <p:nvGrpSpPr>
            <p:cNvPr id="41" name="组合 20">
              <a:extLst>
                <a:ext uri="{FF2B5EF4-FFF2-40B4-BE49-F238E27FC236}">
                  <a16:creationId xmlns:a16="http://schemas.microsoft.com/office/drawing/2014/main" xmlns="" id="{A0222D95-7732-40D2-9C4F-FEF59A0C5B25}"/>
                </a:ext>
              </a:extLst>
            </p:cNvPr>
            <p:cNvGrpSpPr/>
            <p:nvPr/>
          </p:nvGrpSpPr>
          <p:grpSpPr bwMode="gray">
            <a:xfrm>
              <a:off x="3350822" y="5431533"/>
              <a:ext cx="268392" cy="268392"/>
              <a:chOff x="10441958" y="5633212"/>
              <a:chExt cx="264000" cy="264000"/>
            </a:xfrm>
            <a:solidFill>
              <a:srgbClr val="AFD89C"/>
            </a:solidFill>
          </p:grpSpPr>
          <p:sp>
            <p:nvSpPr>
              <p:cNvPr id="42" name="椭圆 21">
                <a:extLst>
                  <a:ext uri="{FF2B5EF4-FFF2-40B4-BE49-F238E27FC236}">
                    <a16:creationId xmlns:a16="http://schemas.microsoft.com/office/drawing/2014/main" xmlns="" id="{C1D7DF3F-0311-4EC0-ACE4-C2253F93059A}"/>
                  </a:ext>
                </a:extLst>
              </p:cNvPr>
              <p:cNvSpPr>
                <a:spLocks noChangeAspect="1"/>
              </p:cNvSpPr>
              <p:nvPr/>
            </p:nvSpPr>
            <p:spPr bwMode="gray">
              <a:xfrm>
                <a:off x="10441958" y="5633212"/>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43" name="任意多边形 22">
                <a:extLst>
                  <a:ext uri="{FF2B5EF4-FFF2-40B4-BE49-F238E27FC236}">
                    <a16:creationId xmlns:a16="http://schemas.microsoft.com/office/drawing/2014/main" xmlns="" id="{35E16491-480D-44C4-972B-B6F72A5BD2FA}"/>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44" name="Rectangular Callout 75">
              <a:extLst>
                <a:ext uri="{FF2B5EF4-FFF2-40B4-BE49-F238E27FC236}">
                  <a16:creationId xmlns:a16="http://schemas.microsoft.com/office/drawing/2014/main" xmlns="" id="{B80249E3-E9F3-4035-99E4-197EA70A000C}"/>
                </a:ext>
              </a:extLst>
            </p:cNvPr>
            <p:cNvSpPr/>
            <p:nvPr/>
          </p:nvSpPr>
          <p:spPr bwMode="gray">
            <a:xfrm>
              <a:off x="3858380" y="5283192"/>
              <a:ext cx="1956639" cy="669792"/>
            </a:xfrm>
            <a:prstGeom prst="wedgeRectCallout">
              <a:avLst>
                <a:gd name="adj1" fmla="val -60322"/>
                <a:gd name="adj2" fmla="val -158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a:t>
              </a:r>
              <a:r>
                <a:rPr lang="en-US" sz="1200" dirty="0" err="1">
                  <a:solidFill>
                    <a:schemeClr val="tx1"/>
                  </a:solidFill>
                  <a:latin typeface="Huawei Sans" panose="020C0503030203020204" pitchFamily="34" charset="0"/>
                </a:rPr>
                <a:t>keepalive</a:t>
              </a:r>
              <a:r>
                <a:rPr lang="en-US" sz="1200" dirty="0">
                  <a:solidFill>
                    <a:schemeClr val="tx1"/>
                  </a:solidFill>
                  <a:latin typeface="Huawei Sans" panose="020C0503030203020204" pitchFamily="34" charset="0"/>
                </a:rPr>
                <a:t> message does not expire and the tunnel status is normal.</a:t>
              </a:r>
            </a:p>
          </p:txBody>
        </p:sp>
      </p:grpSp>
      <p:sp>
        <p:nvSpPr>
          <p:cNvPr id="45"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chemeClr val="bg1"/>
                </a:solidFill>
                <a:latin typeface="Huawei Sans" panose="020C0503030203020204" pitchFamily="34" charset="0"/>
                <a:ea typeface="方正兰亭黑简体" panose="02000000000000000000" pitchFamily="2" charset="-122"/>
              </a:rPr>
              <a:t>GRE Fundamentals</a:t>
            </a:r>
            <a:endParaRPr lang="zh-CN" altLang="en-US" sz="1200" b="1" kern="0" dirty="0">
              <a:solidFill>
                <a:schemeClr val="bg1"/>
              </a:solidFill>
              <a:latin typeface="Huawei Sans" panose="020C0503030203020204" pitchFamily="34" charset="0"/>
              <a:ea typeface="方正兰亭黑简体" panose="02000000000000000000" pitchFamily="2" charset="-122"/>
            </a:endParaRPr>
          </a:p>
        </p:txBody>
      </p:sp>
      <p:sp>
        <p:nvSpPr>
          <p:cNvPr id="46"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47" name="燕尾形 26">
            <a:extLst>
              <a:ext uri="{FF2B5EF4-FFF2-40B4-BE49-F238E27FC236}">
                <a16:creationId xmlns:a16="http://schemas.microsoft.com/office/drawing/2014/main" xmlns="" id="{A4540EA4-29E5-463C-989C-0D9C2F80E747}"/>
              </a:ext>
            </a:extLst>
          </p:cNvPr>
          <p:cNvSpPr/>
          <p:nvPr/>
        </p:nvSpPr>
        <p:spPr bwMode="gray">
          <a:xfrm>
            <a:off x="9612671" y="112890"/>
            <a:ext cx="2136416" cy="21936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2216648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64B6F971-C1B3-4B91-8F8B-5DD63DA30893}"/>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Security Threats to GRE Tunnels</a:t>
            </a:r>
          </a:p>
        </p:txBody>
      </p:sp>
      <p:sp>
        <p:nvSpPr>
          <p:cNvPr id="4" name="Text Placeholder 3">
            <a:extLst>
              <a:ext uri="{FF2B5EF4-FFF2-40B4-BE49-F238E27FC236}">
                <a16:creationId xmlns:a16="http://schemas.microsoft.com/office/drawing/2014/main" xmlns="" id="{4EDF639A-4FE9-4BBF-8F3F-A6A12568EF6F}"/>
              </a:ext>
            </a:extLst>
          </p:cNvPr>
          <p:cNvSpPr>
            <a:spLocks noGrp="1"/>
          </p:cNvSpPr>
          <p:nvPr>
            <p:ph type="body" sz="quarter" idx="10"/>
          </p:nvPr>
        </p:nvSpPr>
        <p:spPr bwMode="gray"/>
        <p:txBody>
          <a:bodyPr/>
          <a:lstStyle/>
          <a:p>
            <a:pPr algn="l"/>
            <a:r>
              <a:rPr lang="en-US" sz="1400" dirty="0">
                <a:latin typeface="Huawei Sans" panose="020C0503030203020204" pitchFamily="34" charset="0"/>
              </a:rPr>
              <a:t>GRE tunnels are used to transmit data between branches and the HQ. Data is not encrypted and may be tampered with.</a:t>
            </a:r>
            <a:endParaRPr lang="en-US" altLang="zh-CN" sz="1400" dirty="0">
              <a:latin typeface="Huawei Sans" panose="020C0503030203020204" pitchFamily="34" charset="0"/>
            </a:endParaRPr>
          </a:p>
          <a:p>
            <a:pPr algn="l"/>
            <a:r>
              <a:rPr lang="en-US" sz="1400" dirty="0">
                <a:latin typeface="Huawei Sans" panose="020C0503030203020204" pitchFamily="34" charset="0"/>
              </a:rPr>
              <a:t>There are potential risks in GRE tunnel establishment. Attackers can forge IP addresses to establish GRE tunnels between authorized and unauthorized devices.</a:t>
            </a:r>
          </a:p>
        </p:txBody>
      </p:sp>
      <p:sp>
        <p:nvSpPr>
          <p:cNvPr id="5" name="圆角矩形 75">
            <a:extLst>
              <a:ext uri="{FF2B5EF4-FFF2-40B4-BE49-F238E27FC236}">
                <a16:creationId xmlns:a16="http://schemas.microsoft.com/office/drawing/2014/main" xmlns="" id="{06C65B61-9BDF-44B5-8235-CAB242213B1D}"/>
              </a:ext>
            </a:extLst>
          </p:cNvPr>
          <p:cNvSpPr/>
          <p:nvPr/>
        </p:nvSpPr>
        <p:spPr bwMode="gray">
          <a:xfrm>
            <a:off x="803412" y="2303314"/>
            <a:ext cx="514857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GRE data tampering</a:t>
            </a:r>
          </a:p>
        </p:txBody>
      </p:sp>
      <p:sp>
        <p:nvSpPr>
          <p:cNvPr id="6" name="圆角矩形 75">
            <a:extLst>
              <a:ext uri="{FF2B5EF4-FFF2-40B4-BE49-F238E27FC236}">
                <a16:creationId xmlns:a16="http://schemas.microsoft.com/office/drawing/2014/main" xmlns="" id="{2E500D88-3E03-4306-BC19-264048437FE7}"/>
              </a:ext>
            </a:extLst>
          </p:cNvPr>
          <p:cNvSpPr/>
          <p:nvPr/>
        </p:nvSpPr>
        <p:spPr bwMode="gray">
          <a:xfrm>
            <a:off x="803412" y="2737601"/>
            <a:ext cx="5148572"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31">
            <a:extLst>
              <a:ext uri="{FF2B5EF4-FFF2-40B4-BE49-F238E27FC236}">
                <a16:creationId xmlns:a16="http://schemas.microsoft.com/office/drawing/2014/main" xmlns="" id="{E8A3DCDE-5FC4-433A-BEB1-78D79B07E22E}"/>
              </a:ext>
            </a:extLst>
          </p:cNvPr>
          <p:cNvPicPr>
            <a:picLocks noChangeAspect="1"/>
          </p:cNvPicPr>
          <p:nvPr/>
        </p:nvPicPr>
        <p:blipFill>
          <a:blip r:embed="rId4"/>
          <a:stretch>
            <a:fillRect/>
          </a:stretch>
        </p:blipFill>
        <p:spPr bwMode="gray">
          <a:xfrm>
            <a:off x="1020820" y="3391681"/>
            <a:ext cx="466668" cy="389308"/>
          </a:xfrm>
          <a:prstGeom prst="rect">
            <a:avLst/>
          </a:prstGeom>
        </p:spPr>
      </p:pic>
      <p:sp>
        <p:nvSpPr>
          <p:cNvPr id="8" name="Freeform 159">
            <a:extLst>
              <a:ext uri="{FF2B5EF4-FFF2-40B4-BE49-F238E27FC236}">
                <a16:creationId xmlns:a16="http://schemas.microsoft.com/office/drawing/2014/main" xmlns="" id="{62C809B5-E769-4498-BF00-8E42128CEF4E}"/>
              </a:ext>
            </a:extLst>
          </p:cNvPr>
          <p:cNvSpPr/>
          <p:nvPr/>
        </p:nvSpPr>
        <p:spPr bwMode="gray">
          <a:xfrm flipH="1">
            <a:off x="2811471" y="321003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9" name="图片 31">
            <a:extLst>
              <a:ext uri="{FF2B5EF4-FFF2-40B4-BE49-F238E27FC236}">
                <a16:creationId xmlns:a16="http://schemas.microsoft.com/office/drawing/2014/main" xmlns="" id="{368421CC-A0BD-4566-9DCA-0D4814260675}"/>
              </a:ext>
            </a:extLst>
          </p:cNvPr>
          <p:cNvPicPr>
            <a:picLocks noChangeAspect="1"/>
          </p:cNvPicPr>
          <p:nvPr/>
        </p:nvPicPr>
        <p:blipFill>
          <a:blip r:embed="rId4"/>
          <a:stretch>
            <a:fillRect/>
          </a:stretch>
        </p:blipFill>
        <p:spPr bwMode="gray">
          <a:xfrm>
            <a:off x="5267908" y="3391681"/>
            <a:ext cx="466668" cy="389308"/>
          </a:xfrm>
          <a:prstGeom prst="rect">
            <a:avLst/>
          </a:prstGeom>
        </p:spPr>
      </p:pic>
      <p:cxnSp>
        <p:nvCxnSpPr>
          <p:cNvPr id="10" name="Straight Connector 9">
            <a:extLst>
              <a:ext uri="{FF2B5EF4-FFF2-40B4-BE49-F238E27FC236}">
                <a16:creationId xmlns:a16="http://schemas.microsoft.com/office/drawing/2014/main" xmlns="" id="{37245923-012A-4CAC-BE23-955495ACCFC1}"/>
              </a:ext>
            </a:extLst>
          </p:cNvPr>
          <p:cNvCxnSpPr>
            <a:cxnSpLocks/>
            <a:stCxn id="7" idx="3"/>
            <a:endCxn id="8" idx="21"/>
          </p:cNvCxnSpPr>
          <p:nvPr/>
        </p:nvCxnSpPr>
        <p:spPr bwMode="gray">
          <a:xfrm>
            <a:off x="1487488" y="3586335"/>
            <a:ext cx="1323983" cy="93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E953D3EB-3C4B-423B-BF49-D51699C8969B}"/>
              </a:ext>
            </a:extLst>
          </p:cNvPr>
          <p:cNvCxnSpPr>
            <a:cxnSpLocks/>
            <a:stCxn id="9" idx="1"/>
            <a:endCxn id="8" idx="8"/>
          </p:cNvCxnSpPr>
          <p:nvPr/>
        </p:nvCxnSpPr>
        <p:spPr bwMode="gray">
          <a:xfrm flipH="1" flipV="1">
            <a:off x="3863752" y="3585662"/>
            <a:ext cx="1404156" cy="6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Can 41">
            <a:extLst>
              <a:ext uri="{FF2B5EF4-FFF2-40B4-BE49-F238E27FC236}">
                <a16:creationId xmlns:a16="http://schemas.microsoft.com/office/drawing/2014/main" xmlns="" id="{621B04C6-0C5C-4DF7-B0CD-CD83405CC19D}"/>
              </a:ext>
            </a:extLst>
          </p:cNvPr>
          <p:cNvSpPr/>
          <p:nvPr/>
        </p:nvSpPr>
        <p:spPr bwMode="gray">
          <a:xfrm rot="5400000">
            <a:off x="3247743" y="1768623"/>
            <a:ext cx="236717" cy="362335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a:extLst>
              <a:ext uri="{FF2B5EF4-FFF2-40B4-BE49-F238E27FC236}">
                <a16:creationId xmlns:a16="http://schemas.microsoft.com/office/drawing/2014/main" xmlns="" id="{A73BF9B4-D375-49F7-B584-2AD66151F586}"/>
              </a:ext>
            </a:extLst>
          </p:cNvPr>
          <p:cNvSpPr txBox="1"/>
          <p:nvPr/>
        </p:nvSpPr>
        <p:spPr bwMode="gray">
          <a:xfrm flipH="1">
            <a:off x="2684260" y="3450932"/>
            <a:ext cx="142264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cxnSp>
        <p:nvCxnSpPr>
          <p:cNvPr id="18" name="Connector: Elbow 17">
            <a:extLst>
              <a:ext uri="{FF2B5EF4-FFF2-40B4-BE49-F238E27FC236}">
                <a16:creationId xmlns:a16="http://schemas.microsoft.com/office/drawing/2014/main" xmlns="" id="{0FA0EA68-29DF-4902-B6F4-5F2998584795}"/>
              </a:ext>
            </a:extLst>
          </p:cNvPr>
          <p:cNvCxnSpPr>
            <a:cxnSpLocks/>
            <a:stCxn id="46" idx="3"/>
            <a:endCxn id="43" idx="1"/>
          </p:cNvCxnSpPr>
          <p:nvPr/>
        </p:nvCxnSpPr>
        <p:spPr bwMode="gray">
          <a:xfrm flipH="1">
            <a:off x="3146323" y="4135059"/>
            <a:ext cx="423734" cy="993519"/>
          </a:xfrm>
          <a:prstGeom prst="bentConnector5">
            <a:avLst>
              <a:gd name="adj1" fmla="val -53949"/>
              <a:gd name="adj2" fmla="val 50000"/>
              <a:gd name="adj3" fmla="val 15394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ular Callout 75">
            <a:extLst>
              <a:ext uri="{FF2B5EF4-FFF2-40B4-BE49-F238E27FC236}">
                <a16:creationId xmlns:a16="http://schemas.microsoft.com/office/drawing/2014/main" xmlns="" id="{AEBB6B31-D9EC-4F2E-A642-F870BDA65F2B}"/>
              </a:ext>
            </a:extLst>
          </p:cNvPr>
          <p:cNvSpPr/>
          <p:nvPr/>
        </p:nvSpPr>
        <p:spPr bwMode="gray">
          <a:xfrm>
            <a:off x="3745613" y="4427193"/>
            <a:ext cx="1432167" cy="297170"/>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tampering</a:t>
            </a:r>
          </a:p>
        </p:txBody>
      </p:sp>
      <p:sp>
        <p:nvSpPr>
          <p:cNvPr id="24" name="圆角矩形 75">
            <a:extLst>
              <a:ext uri="{FF2B5EF4-FFF2-40B4-BE49-F238E27FC236}">
                <a16:creationId xmlns:a16="http://schemas.microsoft.com/office/drawing/2014/main" xmlns="" id="{FBE9FB4B-A353-401D-8EF2-CEA39F2D3302}"/>
              </a:ext>
            </a:extLst>
          </p:cNvPr>
          <p:cNvSpPr/>
          <p:nvPr/>
        </p:nvSpPr>
        <p:spPr bwMode="gray">
          <a:xfrm>
            <a:off x="6324645" y="2303314"/>
            <a:ext cx="514857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Unauthorized GRE tunnel setup</a:t>
            </a:r>
          </a:p>
        </p:txBody>
      </p:sp>
      <p:sp>
        <p:nvSpPr>
          <p:cNvPr id="25" name="圆角矩形 75">
            <a:extLst>
              <a:ext uri="{FF2B5EF4-FFF2-40B4-BE49-F238E27FC236}">
                <a16:creationId xmlns:a16="http://schemas.microsoft.com/office/drawing/2014/main" xmlns="" id="{A30769BE-F3AC-4106-9E98-726051BFA692}"/>
              </a:ext>
            </a:extLst>
          </p:cNvPr>
          <p:cNvSpPr/>
          <p:nvPr/>
        </p:nvSpPr>
        <p:spPr bwMode="gray">
          <a:xfrm>
            <a:off x="6324645" y="2737601"/>
            <a:ext cx="5148572"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31">
            <a:extLst>
              <a:ext uri="{FF2B5EF4-FFF2-40B4-BE49-F238E27FC236}">
                <a16:creationId xmlns:a16="http://schemas.microsoft.com/office/drawing/2014/main" xmlns="" id="{7020C013-DE14-4F31-887F-E252C25910EB}"/>
              </a:ext>
            </a:extLst>
          </p:cNvPr>
          <p:cNvPicPr>
            <a:picLocks noChangeAspect="1"/>
          </p:cNvPicPr>
          <p:nvPr/>
        </p:nvPicPr>
        <p:blipFill>
          <a:blip r:embed="rId4"/>
          <a:stretch>
            <a:fillRect/>
          </a:stretch>
        </p:blipFill>
        <p:spPr bwMode="gray">
          <a:xfrm>
            <a:off x="6542053" y="3391681"/>
            <a:ext cx="466668" cy="389308"/>
          </a:xfrm>
          <a:prstGeom prst="rect">
            <a:avLst/>
          </a:prstGeom>
        </p:spPr>
      </p:pic>
      <p:sp>
        <p:nvSpPr>
          <p:cNvPr id="27" name="Freeform 159">
            <a:extLst>
              <a:ext uri="{FF2B5EF4-FFF2-40B4-BE49-F238E27FC236}">
                <a16:creationId xmlns:a16="http://schemas.microsoft.com/office/drawing/2014/main" xmlns="" id="{3EDCB2C3-039C-4E86-9D89-B1C4CF71E0D6}"/>
              </a:ext>
            </a:extLst>
          </p:cNvPr>
          <p:cNvSpPr/>
          <p:nvPr/>
        </p:nvSpPr>
        <p:spPr bwMode="gray">
          <a:xfrm flipH="1">
            <a:off x="8332704" y="321003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8" name="图片 31">
            <a:extLst>
              <a:ext uri="{FF2B5EF4-FFF2-40B4-BE49-F238E27FC236}">
                <a16:creationId xmlns:a16="http://schemas.microsoft.com/office/drawing/2014/main" xmlns="" id="{D844C066-E7E4-43DC-ACBA-C6CDB2811C1B}"/>
              </a:ext>
            </a:extLst>
          </p:cNvPr>
          <p:cNvPicPr>
            <a:picLocks noChangeAspect="1"/>
          </p:cNvPicPr>
          <p:nvPr/>
        </p:nvPicPr>
        <p:blipFill>
          <a:blip r:embed="rId4"/>
          <a:stretch>
            <a:fillRect/>
          </a:stretch>
        </p:blipFill>
        <p:spPr bwMode="gray">
          <a:xfrm>
            <a:off x="10789141" y="3391681"/>
            <a:ext cx="466668" cy="389308"/>
          </a:xfrm>
          <a:prstGeom prst="rect">
            <a:avLst/>
          </a:prstGeom>
        </p:spPr>
      </p:pic>
      <p:cxnSp>
        <p:nvCxnSpPr>
          <p:cNvPr id="29" name="Straight Connector 28">
            <a:extLst>
              <a:ext uri="{FF2B5EF4-FFF2-40B4-BE49-F238E27FC236}">
                <a16:creationId xmlns:a16="http://schemas.microsoft.com/office/drawing/2014/main" xmlns="" id="{714FF899-B3C2-4C2B-A18C-1D7BC3F019A8}"/>
              </a:ext>
            </a:extLst>
          </p:cNvPr>
          <p:cNvCxnSpPr>
            <a:cxnSpLocks/>
            <a:stCxn id="26" idx="3"/>
            <a:endCxn id="27" idx="21"/>
          </p:cNvCxnSpPr>
          <p:nvPr/>
        </p:nvCxnSpPr>
        <p:spPr bwMode="gray">
          <a:xfrm>
            <a:off x="7008721" y="3586335"/>
            <a:ext cx="1323983" cy="93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6C2992A5-5930-4C76-9919-991C267C35DE}"/>
              </a:ext>
            </a:extLst>
          </p:cNvPr>
          <p:cNvCxnSpPr>
            <a:cxnSpLocks/>
            <a:stCxn id="28" idx="1"/>
            <a:endCxn id="27" idx="8"/>
          </p:cNvCxnSpPr>
          <p:nvPr/>
        </p:nvCxnSpPr>
        <p:spPr bwMode="gray">
          <a:xfrm flipH="1" flipV="1">
            <a:off x="9384985" y="3585662"/>
            <a:ext cx="1404156" cy="6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Can 41">
            <a:extLst>
              <a:ext uri="{FF2B5EF4-FFF2-40B4-BE49-F238E27FC236}">
                <a16:creationId xmlns:a16="http://schemas.microsoft.com/office/drawing/2014/main" xmlns="" id="{EB7481C6-276B-4B08-8E0F-B6EAF621A65A}"/>
              </a:ext>
            </a:extLst>
          </p:cNvPr>
          <p:cNvSpPr/>
          <p:nvPr/>
        </p:nvSpPr>
        <p:spPr bwMode="gray">
          <a:xfrm rot="5400000">
            <a:off x="8768976" y="1768623"/>
            <a:ext cx="236717" cy="362335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33">
            <a:extLst>
              <a:ext uri="{FF2B5EF4-FFF2-40B4-BE49-F238E27FC236}">
                <a16:creationId xmlns:a16="http://schemas.microsoft.com/office/drawing/2014/main" xmlns="" id="{10112FBB-127A-461F-8CC9-F884689D6733}"/>
              </a:ext>
            </a:extLst>
          </p:cNvPr>
          <p:cNvSpPr txBox="1"/>
          <p:nvPr/>
        </p:nvSpPr>
        <p:spPr bwMode="gray">
          <a:xfrm flipH="1">
            <a:off x="8169723" y="3450932"/>
            <a:ext cx="149418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pic>
        <p:nvPicPr>
          <p:cNvPr id="40" name="图片 31">
            <a:extLst>
              <a:ext uri="{FF2B5EF4-FFF2-40B4-BE49-F238E27FC236}">
                <a16:creationId xmlns:a16="http://schemas.microsoft.com/office/drawing/2014/main" xmlns="" id="{44C16D9C-C32C-4433-9609-CBABE4C43B02}"/>
              </a:ext>
            </a:extLst>
          </p:cNvPr>
          <p:cNvPicPr>
            <a:picLocks noChangeAspect="1"/>
          </p:cNvPicPr>
          <p:nvPr/>
        </p:nvPicPr>
        <p:blipFill>
          <a:blip r:embed="rId4">
            <a:duotone>
              <a:schemeClr val="accent2">
                <a:shade val="45000"/>
                <a:satMod val="135000"/>
              </a:schemeClr>
              <a:prstClr val="white"/>
            </a:duotone>
          </a:blip>
          <a:stretch>
            <a:fillRect/>
          </a:stretch>
        </p:blipFill>
        <p:spPr bwMode="gray">
          <a:xfrm>
            <a:off x="7179011" y="5248502"/>
            <a:ext cx="466668" cy="389308"/>
          </a:xfrm>
          <a:prstGeom prst="rect">
            <a:avLst/>
          </a:prstGeom>
        </p:spPr>
      </p:pic>
      <p:sp>
        <p:nvSpPr>
          <p:cNvPr id="41" name="Freeform 159">
            <a:extLst>
              <a:ext uri="{FF2B5EF4-FFF2-40B4-BE49-F238E27FC236}">
                <a16:creationId xmlns:a16="http://schemas.microsoft.com/office/drawing/2014/main" xmlns="" id="{9B07324E-8F75-43A0-86A3-D9DD8608F452}"/>
              </a:ext>
            </a:extLst>
          </p:cNvPr>
          <p:cNvSpPr/>
          <p:nvPr/>
        </p:nvSpPr>
        <p:spPr bwMode="gray">
          <a:xfrm rot="20419631" flipH="1">
            <a:off x="8698598" y="4300056"/>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42" name="Straight Connector 41">
            <a:extLst>
              <a:ext uri="{FF2B5EF4-FFF2-40B4-BE49-F238E27FC236}">
                <a16:creationId xmlns:a16="http://schemas.microsoft.com/office/drawing/2014/main" xmlns="" id="{05CD3682-9E8E-487B-A964-ADD3DA1962FF}"/>
              </a:ext>
            </a:extLst>
          </p:cNvPr>
          <p:cNvCxnSpPr>
            <a:cxnSpLocks/>
            <a:stCxn id="28" idx="2"/>
            <a:endCxn id="41" idx="8"/>
          </p:cNvCxnSpPr>
          <p:nvPr/>
        </p:nvCxnSpPr>
        <p:spPr bwMode="gray">
          <a:xfrm flipH="1">
            <a:off x="9754036" y="3780989"/>
            <a:ext cx="1268439" cy="71170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0664AAFC-AA0C-4F5E-9292-F9E6BD6F5715}"/>
              </a:ext>
            </a:extLst>
          </p:cNvPr>
          <p:cNvCxnSpPr>
            <a:cxnSpLocks/>
            <a:stCxn id="41" idx="21"/>
            <a:endCxn id="40" idx="3"/>
          </p:cNvCxnSpPr>
          <p:nvPr/>
        </p:nvCxnSpPr>
        <p:spPr bwMode="gray">
          <a:xfrm flipH="1">
            <a:off x="7645679" y="4856368"/>
            <a:ext cx="1120868" cy="5867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9" name="Can 41">
            <a:extLst>
              <a:ext uri="{FF2B5EF4-FFF2-40B4-BE49-F238E27FC236}">
                <a16:creationId xmlns:a16="http://schemas.microsoft.com/office/drawing/2014/main" xmlns="" id="{7606A67D-5061-4B3B-AFC1-2B59D6F064F3}"/>
              </a:ext>
            </a:extLst>
          </p:cNvPr>
          <p:cNvSpPr/>
          <p:nvPr/>
        </p:nvSpPr>
        <p:spPr bwMode="gray">
          <a:xfrm rot="3834284">
            <a:off x="9194726" y="2864289"/>
            <a:ext cx="236717" cy="352040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49">
            <a:extLst>
              <a:ext uri="{FF2B5EF4-FFF2-40B4-BE49-F238E27FC236}">
                <a16:creationId xmlns:a16="http://schemas.microsoft.com/office/drawing/2014/main" xmlns="" id="{B5965E55-32D4-4BE1-A3D9-4EFAD858EA78}"/>
              </a:ext>
            </a:extLst>
          </p:cNvPr>
          <p:cNvSpPr txBox="1"/>
          <p:nvPr/>
        </p:nvSpPr>
        <p:spPr bwMode="gray">
          <a:xfrm rot="20063457" flipH="1">
            <a:off x="8241011" y="4457415"/>
            <a:ext cx="2192394" cy="276999"/>
          </a:xfrm>
          <a:prstGeom prst="rect">
            <a:avLst/>
          </a:prstGeom>
          <a:noFill/>
        </p:spPr>
        <p:txBody>
          <a:bodyPr wrap="square" rtlCol="0">
            <a:spAutoFit/>
          </a:bodyPr>
          <a:lstStyle/>
          <a:p>
            <a:pPr algn="ctr" fontAlgn="ctr"/>
            <a:r>
              <a:rPr lang="en-US" sz="1200" dirty="0">
                <a:latin typeface="Huawei Sans" panose="020C0503030203020204" pitchFamily="34" charset="0"/>
              </a:rPr>
              <a:t>Unauthorized GRE tunnel</a:t>
            </a:r>
          </a:p>
        </p:txBody>
      </p:sp>
      <p:sp>
        <p:nvSpPr>
          <p:cNvPr id="59" name="TextBox 120">
            <a:extLst>
              <a:ext uri="{FF2B5EF4-FFF2-40B4-BE49-F238E27FC236}">
                <a16:creationId xmlns:a16="http://schemas.microsoft.com/office/drawing/2014/main" xmlns="" id="{F44038FA-2261-48D3-B9A9-A8D5F807A910}"/>
              </a:ext>
            </a:extLst>
          </p:cNvPr>
          <p:cNvSpPr txBox="1"/>
          <p:nvPr/>
        </p:nvSpPr>
        <p:spPr bwMode="gray">
          <a:xfrm>
            <a:off x="2315580" y="3991202"/>
            <a:ext cx="485362" cy="287715"/>
          </a:xfrm>
          <a:prstGeom prst="roundRect">
            <a:avLst>
              <a:gd name="adj" fmla="val 6721"/>
            </a:avLst>
          </a:prstGeom>
          <a:solidFill>
            <a:srgbClr val="BEE9EE"/>
          </a:solidFill>
          <a:ln w="12700">
            <a:solidFill>
              <a:srgbClr val="BEE9EE"/>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60" name="TextBox 120">
            <a:extLst>
              <a:ext uri="{FF2B5EF4-FFF2-40B4-BE49-F238E27FC236}">
                <a16:creationId xmlns:a16="http://schemas.microsoft.com/office/drawing/2014/main" xmlns="" id="{EB6A8F93-13EA-4849-B6A7-8D33F091558A}"/>
              </a:ext>
            </a:extLst>
          </p:cNvPr>
          <p:cNvSpPr txBox="1"/>
          <p:nvPr/>
        </p:nvSpPr>
        <p:spPr bwMode="gray">
          <a:xfrm>
            <a:off x="1152886" y="3991203"/>
            <a:ext cx="1153273"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38" name="TextBox 120">
            <a:extLst>
              <a:ext uri="{FF2B5EF4-FFF2-40B4-BE49-F238E27FC236}">
                <a16:creationId xmlns:a16="http://schemas.microsoft.com/office/drawing/2014/main" xmlns="" id="{D4710F7A-9295-460E-A649-335F236A718B}"/>
              </a:ext>
            </a:extLst>
          </p:cNvPr>
          <p:cNvSpPr txBox="1"/>
          <p:nvPr/>
        </p:nvSpPr>
        <p:spPr bwMode="gray">
          <a:xfrm>
            <a:off x="4794380" y="4984719"/>
            <a:ext cx="797564" cy="287715"/>
          </a:xfrm>
          <a:prstGeom prst="roundRect">
            <a:avLst>
              <a:gd name="adj" fmla="val 6721"/>
            </a:avLst>
          </a:prstGeom>
          <a:solidFill>
            <a:srgbClr val="EEB3B8"/>
          </a:solidFill>
          <a:ln w="12700">
            <a:solidFill>
              <a:srgbClr val="D8B3B3"/>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sp>
        <p:nvSpPr>
          <p:cNvPr id="39" name="TextBox 120">
            <a:extLst>
              <a:ext uri="{FF2B5EF4-FFF2-40B4-BE49-F238E27FC236}">
                <a16:creationId xmlns:a16="http://schemas.microsoft.com/office/drawing/2014/main" xmlns="" id="{B1322526-B8F6-46FF-A864-7036BD6521B8}"/>
              </a:ext>
            </a:extLst>
          </p:cNvPr>
          <p:cNvSpPr txBox="1"/>
          <p:nvPr/>
        </p:nvSpPr>
        <p:spPr bwMode="gray">
          <a:xfrm>
            <a:off x="4309017" y="4984719"/>
            <a:ext cx="485362" cy="287715"/>
          </a:xfrm>
          <a:prstGeom prst="roundRect">
            <a:avLst>
              <a:gd name="adj" fmla="val 6721"/>
            </a:avLst>
          </a:prstGeom>
          <a:solidFill>
            <a:srgbClr val="BEE9EE"/>
          </a:solidFill>
          <a:ln w="12700">
            <a:solidFill>
              <a:srgbClr val="BEE9EE"/>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43" name="TextBox 120">
            <a:extLst>
              <a:ext uri="{FF2B5EF4-FFF2-40B4-BE49-F238E27FC236}">
                <a16:creationId xmlns:a16="http://schemas.microsoft.com/office/drawing/2014/main" xmlns="" id="{6F9E91DB-A3CD-4C56-A655-7B064FB04777}"/>
              </a:ext>
            </a:extLst>
          </p:cNvPr>
          <p:cNvSpPr txBox="1"/>
          <p:nvPr/>
        </p:nvSpPr>
        <p:spPr bwMode="gray">
          <a:xfrm>
            <a:off x="3146323" y="4984720"/>
            <a:ext cx="1153273"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46" name="TextBox 120">
            <a:extLst>
              <a:ext uri="{FF2B5EF4-FFF2-40B4-BE49-F238E27FC236}">
                <a16:creationId xmlns:a16="http://schemas.microsoft.com/office/drawing/2014/main" xmlns="" id="{E5C31195-9BE1-4218-AE32-E5B2162F3867}"/>
              </a:ext>
            </a:extLst>
          </p:cNvPr>
          <p:cNvSpPr txBox="1"/>
          <p:nvPr/>
        </p:nvSpPr>
        <p:spPr bwMode="gray">
          <a:xfrm>
            <a:off x="2810364" y="3991201"/>
            <a:ext cx="759693"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sp>
        <p:nvSpPr>
          <p:cNvPr id="22" name="settings_159654">
            <a:extLst>
              <a:ext uri="{FF2B5EF4-FFF2-40B4-BE49-F238E27FC236}">
                <a16:creationId xmlns:a16="http://schemas.microsoft.com/office/drawing/2014/main" xmlns="" id="{6F423C05-C832-43EF-A822-F7FB20098324}"/>
              </a:ext>
            </a:extLst>
          </p:cNvPr>
          <p:cNvSpPr>
            <a:spLocks noChangeAspect="1"/>
          </p:cNvSpPr>
          <p:nvPr/>
        </p:nvSpPr>
        <p:spPr bwMode="gray">
          <a:xfrm>
            <a:off x="3206170" y="4453001"/>
            <a:ext cx="343055" cy="342975"/>
          </a:xfrm>
          <a:custGeom>
            <a:avLst/>
            <a:gdLst>
              <a:gd name="connsiteX0" fmla="*/ 385615 w 606086"/>
              <a:gd name="connsiteY0" fmla="*/ 371718 h 605945"/>
              <a:gd name="connsiteX1" fmla="*/ 395686 w 606086"/>
              <a:gd name="connsiteY1" fmla="*/ 375889 h 605945"/>
              <a:gd name="connsiteX2" fmla="*/ 527123 w 606086"/>
              <a:gd name="connsiteY2" fmla="*/ 507241 h 605945"/>
              <a:gd name="connsiteX3" fmla="*/ 518398 w 606086"/>
              <a:gd name="connsiteY3" fmla="*/ 516048 h 605945"/>
              <a:gd name="connsiteX4" fmla="*/ 507073 w 606086"/>
              <a:gd name="connsiteY4" fmla="*/ 527264 h 605945"/>
              <a:gd name="connsiteX5" fmla="*/ 375543 w 606086"/>
              <a:gd name="connsiteY5" fmla="*/ 395912 h 605945"/>
              <a:gd name="connsiteX6" fmla="*/ 375543 w 606086"/>
              <a:gd name="connsiteY6" fmla="*/ 375889 h 605945"/>
              <a:gd name="connsiteX7" fmla="*/ 385615 w 606086"/>
              <a:gd name="connsiteY7" fmla="*/ 371718 h 605945"/>
              <a:gd name="connsiteX8" fmla="*/ 274076 w 606086"/>
              <a:gd name="connsiteY8" fmla="*/ 0 h 605945"/>
              <a:gd name="connsiteX9" fmla="*/ 302393 w 606086"/>
              <a:gd name="connsiteY9" fmla="*/ 0 h 605945"/>
              <a:gd name="connsiteX10" fmla="*/ 330711 w 606086"/>
              <a:gd name="connsiteY10" fmla="*/ 0 h 605945"/>
              <a:gd name="connsiteX11" fmla="*/ 352158 w 606086"/>
              <a:gd name="connsiteY11" fmla="*/ 18076 h 605945"/>
              <a:gd name="connsiteX12" fmla="*/ 361721 w 606086"/>
              <a:gd name="connsiteY12" fmla="*/ 74434 h 605945"/>
              <a:gd name="connsiteX13" fmla="*/ 422719 w 606086"/>
              <a:gd name="connsiteY13" fmla="*/ 99647 h 605945"/>
              <a:gd name="connsiteX14" fmla="*/ 469420 w 606086"/>
              <a:gd name="connsiteY14" fmla="*/ 66462 h 605945"/>
              <a:gd name="connsiteX15" fmla="*/ 497273 w 606086"/>
              <a:gd name="connsiteY15" fmla="*/ 68687 h 605945"/>
              <a:gd name="connsiteX16" fmla="*/ 517141 w 606086"/>
              <a:gd name="connsiteY16" fmla="*/ 88616 h 605945"/>
              <a:gd name="connsiteX17" fmla="*/ 537103 w 606086"/>
              <a:gd name="connsiteY17" fmla="*/ 108546 h 605945"/>
              <a:gd name="connsiteX18" fmla="*/ 539424 w 606086"/>
              <a:gd name="connsiteY18" fmla="*/ 136354 h 605945"/>
              <a:gd name="connsiteX19" fmla="*/ 506279 w 606086"/>
              <a:gd name="connsiteY19" fmla="*/ 182887 h 605945"/>
              <a:gd name="connsiteX20" fmla="*/ 531532 w 606086"/>
              <a:gd name="connsiteY20" fmla="*/ 243880 h 605945"/>
              <a:gd name="connsiteX21" fmla="*/ 587982 w 606086"/>
              <a:gd name="connsiteY21" fmla="*/ 253242 h 605945"/>
              <a:gd name="connsiteX22" fmla="*/ 606086 w 606086"/>
              <a:gd name="connsiteY22" fmla="*/ 274654 h 605945"/>
              <a:gd name="connsiteX23" fmla="*/ 606086 w 606086"/>
              <a:gd name="connsiteY23" fmla="*/ 302926 h 605945"/>
              <a:gd name="connsiteX24" fmla="*/ 606086 w 606086"/>
              <a:gd name="connsiteY24" fmla="*/ 331198 h 605945"/>
              <a:gd name="connsiteX25" fmla="*/ 587982 w 606086"/>
              <a:gd name="connsiteY25" fmla="*/ 352611 h 605945"/>
              <a:gd name="connsiteX26" fmla="*/ 531532 w 606086"/>
              <a:gd name="connsiteY26" fmla="*/ 362158 h 605945"/>
              <a:gd name="connsiteX27" fmla="*/ 527540 w 606086"/>
              <a:gd name="connsiteY27" fmla="*/ 375321 h 605945"/>
              <a:gd name="connsiteX28" fmla="*/ 524105 w 606086"/>
              <a:gd name="connsiteY28" fmla="*/ 385146 h 605945"/>
              <a:gd name="connsiteX29" fmla="*/ 522341 w 606086"/>
              <a:gd name="connsiteY29" fmla="*/ 389781 h 605945"/>
              <a:gd name="connsiteX30" fmla="*/ 519555 w 606086"/>
              <a:gd name="connsiteY30" fmla="*/ 396641 h 605945"/>
              <a:gd name="connsiteX31" fmla="*/ 515563 w 606086"/>
              <a:gd name="connsiteY31" fmla="*/ 405261 h 605945"/>
              <a:gd name="connsiteX32" fmla="*/ 513706 w 606086"/>
              <a:gd name="connsiteY32" fmla="*/ 408969 h 605945"/>
              <a:gd name="connsiteX33" fmla="*/ 507021 w 606086"/>
              <a:gd name="connsiteY33" fmla="*/ 421297 h 605945"/>
              <a:gd name="connsiteX34" fmla="*/ 500615 w 606086"/>
              <a:gd name="connsiteY34" fmla="*/ 431679 h 605945"/>
              <a:gd name="connsiteX35" fmla="*/ 431632 w 606086"/>
              <a:gd name="connsiteY35" fmla="*/ 362900 h 605945"/>
              <a:gd name="connsiteX36" fmla="*/ 413528 w 606086"/>
              <a:gd name="connsiteY36" fmla="*/ 310249 h 605945"/>
              <a:gd name="connsiteX37" fmla="*/ 381496 w 606086"/>
              <a:gd name="connsiteY37" fmla="*/ 218760 h 605945"/>
              <a:gd name="connsiteX38" fmla="*/ 267855 w 606086"/>
              <a:gd name="connsiteY38" fmla="*/ 191415 h 605945"/>
              <a:gd name="connsiteX39" fmla="*/ 266463 w 606086"/>
              <a:gd name="connsiteY39" fmla="*/ 197347 h 605945"/>
              <a:gd name="connsiteX40" fmla="*/ 314277 w 606086"/>
              <a:gd name="connsiteY40" fmla="*/ 245085 h 605945"/>
              <a:gd name="connsiteX41" fmla="*/ 314184 w 606086"/>
              <a:gd name="connsiteY41" fmla="*/ 294306 h 605945"/>
              <a:gd name="connsiteX42" fmla="*/ 293480 w 606086"/>
              <a:gd name="connsiteY42" fmla="*/ 314884 h 605945"/>
              <a:gd name="connsiteX43" fmla="*/ 244180 w 606086"/>
              <a:gd name="connsiteY43" fmla="*/ 315069 h 605945"/>
              <a:gd name="connsiteX44" fmla="*/ 198779 w 606086"/>
              <a:gd name="connsiteY44" fmla="*/ 269649 h 605945"/>
              <a:gd name="connsiteX45" fmla="*/ 192837 w 606086"/>
              <a:gd name="connsiteY45" fmla="*/ 271317 h 605945"/>
              <a:gd name="connsiteX46" fmla="*/ 222176 w 606086"/>
              <a:gd name="connsiteY46" fmla="*/ 377824 h 605945"/>
              <a:gd name="connsiteX47" fmla="*/ 309078 w 606086"/>
              <a:gd name="connsiteY47" fmla="*/ 410359 h 605945"/>
              <a:gd name="connsiteX48" fmla="*/ 358564 w 606086"/>
              <a:gd name="connsiteY48" fmla="*/ 428342 h 605945"/>
              <a:gd name="connsiteX49" fmla="*/ 431354 w 606086"/>
              <a:gd name="connsiteY49" fmla="*/ 501015 h 605945"/>
              <a:gd name="connsiteX50" fmla="*/ 423369 w 606086"/>
              <a:gd name="connsiteY50" fmla="*/ 506113 h 605945"/>
              <a:gd name="connsiteX51" fmla="*/ 410185 w 606086"/>
              <a:gd name="connsiteY51" fmla="*/ 513250 h 605945"/>
              <a:gd name="connsiteX52" fmla="*/ 409814 w 606086"/>
              <a:gd name="connsiteY52" fmla="*/ 513529 h 605945"/>
              <a:gd name="connsiteX53" fmla="*/ 396351 w 606086"/>
              <a:gd name="connsiteY53" fmla="*/ 519832 h 605945"/>
              <a:gd name="connsiteX54" fmla="*/ 393752 w 606086"/>
              <a:gd name="connsiteY54" fmla="*/ 520944 h 605945"/>
              <a:gd name="connsiteX55" fmla="*/ 382146 w 606086"/>
              <a:gd name="connsiteY55" fmla="*/ 525393 h 605945"/>
              <a:gd name="connsiteX56" fmla="*/ 378247 w 606086"/>
              <a:gd name="connsiteY56" fmla="*/ 526784 h 605945"/>
              <a:gd name="connsiteX57" fmla="*/ 363763 w 606086"/>
              <a:gd name="connsiteY57" fmla="*/ 531048 h 605945"/>
              <a:gd name="connsiteX58" fmla="*/ 354107 w 606086"/>
              <a:gd name="connsiteY58" fmla="*/ 587962 h 605945"/>
              <a:gd name="connsiteX59" fmla="*/ 332753 w 606086"/>
              <a:gd name="connsiteY59" fmla="*/ 605945 h 605945"/>
              <a:gd name="connsiteX60" fmla="*/ 304343 w 606086"/>
              <a:gd name="connsiteY60" fmla="*/ 605945 h 605945"/>
              <a:gd name="connsiteX61" fmla="*/ 276025 w 606086"/>
              <a:gd name="connsiteY61" fmla="*/ 605945 h 605945"/>
              <a:gd name="connsiteX62" fmla="*/ 254578 w 606086"/>
              <a:gd name="connsiteY62" fmla="*/ 587962 h 605945"/>
              <a:gd name="connsiteX63" fmla="*/ 245108 w 606086"/>
              <a:gd name="connsiteY63" fmla="*/ 532160 h 605945"/>
              <a:gd name="connsiteX64" fmla="*/ 184017 w 606086"/>
              <a:gd name="connsiteY64" fmla="*/ 507503 h 605945"/>
              <a:gd name="connsiteX65" fmla="*/ 137131 w 606086"/>
              <a:gd name="connsiteY65" fmla="*/ 540874 h 605945"/>
              <a:gd name="connsiteX66" fmla="*/ 109278 w 606086"/>
              <a:gd name="connsiteY66" fmla="*/ 538649 h 605945"/>
              <a:gd name="connsiteX67" fmla="*/ 89316 w 606086"/>
              <a:gd name="connsiteY67" fmla="*/ 518719 h 605945"/>
              <a:gd name="connsiteX68" fmla="*/ 69447 w 606086"/>
              <a:gd name="connsiteY68" fmla="*/ 498790 h 605945"/>
              <a:gd name="connsiteX69" fmla="*/ 67033 w 606086"/>
              <a:gd name="connsiteY69" fmla="*/ 470982 h 605945"/>
              <a:gd name="connsiteX70" fmla="*/ 100457 w 606086"/>
              <a:gd name="connsiteY70" fmla="*/ 425191 h 605945"/>
              <a:gd name="connsiteX71" fmla="*/ 75018 w 606086"/>
              <a:gd name="connsiteY71" fmla="*/ 364568 h 605945"/>
              <a:gd name="connsiteX72" fmla="*/ 18012 w 606086"/>
              <a:gd name="connsiteY72" fmla="*/ 354928 h 605945"/>
              <a:gd name="connsiteX73" fmla="*/ 0 w 606086"/>
              <a:gd name="connsiteY73" fmla="*/ 333608 h 605945"/>
              <a:gd name="connsiteX74" fmla="*/ 0 w 606086"/>
              <a:gd name="connsiteY74" fmla="*/ 305244 h 605945"/>
              <a:gd name="connsiteX75" fmla="*/ 0 w 606086"/>
              <a:gd name="connsiteY75" fmla="*/ 276972 h 605945"/>
              <a:gd name="connsiteX76" fmla="*/ 18012 w 606086"/>
              <a:gd name="connsiteY76" fmla="*/ 255559 h 605945"/>
              <a:gd name="connsiteX77" fmla="*/ 73904 w 606086"/>
              <a:gd name="connsiteY77" fmla="*/ 246104 h 605945"/>
              <a:gd name="connsiteX78" fmla="*/ 99343 w 606086"/>
              <a:gd name="connsiteY78" fmla="*/ 183628 h 605945"/>
              <a:gd name="connsiteX79" fmla="*/ 66198 w 606086"/>
              <a:gd name="connsiteY79" fmla="*/ 137096 h 605945"/>
              <a:gd name="connsiteX80" fmla="*/ 68426 w 606086"/>
              <a:gd name="connsiteY80" fmla="*/ 109287 h 605945"/>
              <a:gd name="connsiteX81" fmla="*/ 88388 w 606086"/>
              <a:gd name="connsiteY81" fmla="*/ 89358 h 605945"/>
              <a:gd name="connsiteX82" fmla="*/ 108163 w 606086"/>
              <a:gd name="connsiteY82" fmla="*/ 69243 h 605945"/>
              <a:gd name="connsiteX83" fmla="*/ 136017 w 606086"/>
              <a:gd name="connsiteY83" fmla="*/ 66833 h 605945"/>
              <a:gd name="connsiteX84" fmla="*/ 182717 w 606086"/>
              <a:gd name="connsiteY84" fmla="*/ 100018 h 605945"/>
              <a:gd name="connsiteX85" fmla="*/ 243716 w 606086"/>
              <a:gd name="connsiteY85" fmla="*/ 74805 h 605945"/>
              <a:gd name="connsiteX86" fmla="*/ 253093 w 606086"/>
              <a:gd name="connsiteY86" fmla="*/ 18446 h 605945"/>
              <a:gd name="connsiteX87" fmla="*/ 274076 w 606086"/>
              <a:gd name="connsiteY8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086" h="605945">
                <a:moveTo>
                  <a:pt x="385615" y="371718"/>
                </a:moveTo>
                <a:cubicBezTo>
                  <a:pt x="389258" y="371718"/>
                  <a:pt x="392901" y="373108"/>
                  <a:pt x="395686" y="375889"/>
                </a:cubicBezTo>
                <a:lnTo>
                  <a:pt x="527123" y="507241"/>
                </a:lnTo>
                <a:lnTo>
                  <a:pt x="518398" y="516048"/>
                </a:lnTo>
                <a:lnTo>
                  <a:pt x="507073" y="527264"/>
                </a:lnTo>
                <a:lnTo>
                  <a:pt x="375543" y="395912"/>
                </a:lnTo>
                <a:cubicBezTo>
                  <a:pt x="369974" y="390443"/>
                  <a:pt x="369974" y="381451"/>
                  <a:pt x="375543" y="375889"/>
                </a:cubicBezTo>
                <a:cubicBezTo>
                  <a:pt x="378328" y="373108"/>
                  <a:pt x="381971" y="371718"/>
                  <a:pt x="385615" y="371718"/>
                </a:cubicBezTo>
                <a:close/>
                <a:moveTo>
                  <a:pt x="274076" y="0"/>
                </a:moveTo>
                <a:lnTo>
                  <a:pt x="302393" y="0"/>
                </a:lnTo>
                <a:lnTo>
                  <a:pt x="330711" y="0"/>
                </a:lnTo>
                <a:cubicBezTo>
                  <a:pt x="341388" y="0"/>
                  <a:pt x="350394" y="7508"/>
                  <a:pt x="352158" y="18076"/>
                </a:cubicBezTo>
                <a:lnTo>
                  <a:pt x="361721" y="74434"/>
                </a:lnTo>
                <a:cubicBezTo>
                  <a:pt x="383353" y="80088"/>
                  <a:pt x="403779" y="88338"/>
                  <a:pt x="422719" y="99647"/>
                </a:cubicBezTo>
                <a:lnTo>
                  <a:pt x="469420" y="66462"/>
                </a:lnTo>
                <a:cubicBezTo>
                  <a:pt x="478054" y="60344"/>
                  <a:pt x="489845" y="61271"/>
                  <a:pt x="497273" y="68687"/>
                </a:cubicBezTo>
                <a:lnTo>
                  <a:pt x="517141" y="88616"/>
                </a:lnTo>
                <a:lnTo>
                  <a:pt x="537103" y="108546"/>
                </a:lnTo>
                <a:cubicBezTo>
                  <a:pt x="544530" y="115961"/>
                  <a:pt x="545552" y="127641"/>
                  <a:pt x="539424" y="136354"/>
                </a:cubicBezTo>
                <a:lnTo>
                  <a:pt x="506279" y="182887"/>
                </a:lnTo>
                <a:cubicBezTo>
                  <a:pt x="517420" y="201796"/>
                  <a:pt x="525962" y="222189"/>
                  <a:pt x="531532" y="243880"/>
                </a:cubicBezTo>
                <a:lnTo>
                  <a:pt x="587982" y="253242"/>
                </a:lnTo>
                <a:cubicBezTo>
                  <a:pt x="598380" y="255003"/>
                  <a:pt x="606086" y="264087"/>
                  <a:pt x="606086" y="274654"/>
                </a:cubicBezTo>
                <a:lnTo>
                  <a:pt x="606086" y="302926"/>
                </a:lnTo>
                <a:lnTo>
                  <a:pt x="606086" y="331198"/>
                </a:lnTo>
                <a:cubicBezTo>
                  <a:pt x="606086" y="341858"/>
                  <a:pt x="598473" y="350849"/>
                  <a:pt x="587982" y="352611"/>
                </a:cubicBezTo>
                <a:lnTo>
                  <a:pt x="531532" y="362158"/>
                </a:lnTo>
                <a:cubicBezTo>
                  <a:pt x="530325" y="366608"/>
                  <a:pt x="528933" y="370871"/>
                  <a:pt x="527540" y="375321"/>
                </a:cubicBezTo>
                <a:cubicBezTo>
                  <a:pt x="526426" y="378658"/>
                  <a:pt x="525312" y="381902"/>
                  <a:pt x="524105" y="385146"/>
                </a:cubicBezTo>
                <a:cubicBezTo>
                  <a:pt x="523455" y="386722"/>
                  <a:pt x="522991" y="388298"/>
                  <a:pt x="522341" y="389781"/>
                </a:cubicBezTo>
                <a:cubicBezTo>
                  <a:pt x="521505" y="392006"/>
                  <a:pt x="520484" y="394416"/>
                  <a:pt x="519555" y="396641"/>
                </a:cubicBezTo>
                <a:cubicBezTo>
                  <a:pt x="518163" y="399607"/>
                  <a:pt x="516956" y="402388"/>
                  <a:pt x="515563" y="405261"/>
                </a:cubicBezTo>
                <a:lnTo>
                  <a:pt x="513706" y="408969"/>
                </a:lnTo>
                <a:cubicBezTo>
                  <a:pt x="511571" y="413140"/>
                  <a:pt x="509343" y="417219"/>
                  <a:pt x="507021" y="421297"/>
                </a:cubicBezTo>
                <a:cubicBezTo>
                  <a:pt x="504886" y="424820"/>
                  <a:pt x="502843" y="428249"/>
                  <a:pt x="500615" y="431679"/>
                </a:cubicBezTo>
                <a:lnTo>
                  <a:pt x="431632" y="362900"/>
                </a:lnTo>
                <a:cubicBezTo>
                  <a:pt x="417798" y="348996"/>
                  <a:pt x="411485" y="329622"/>
                  <a:pt x="413528" y="310249"/>
                </a:cubicBezTo>
                <a:cubicBezTo>
                  <a:pt x="417148" y="277621"/>
                  <a:pt x="406471" y="243694"/>
                  <a:pt x="381496" y="218760"/>
                </a:cubicBezTo>
                <a:cubicBezTo>
                  <a:pt x="350765" y="188078"/>
                  <a:pt x="306571" y="179086"/>
                  <a:pt x="267855" y="191415"/>
                </a:cubicBezTo>
                <a:cubicBezTo>
                  <a:pt x="265348" y="192342"/>
                  <a:pt x="264606" y="195493"/>
                  <a:pt x="266463" y="197347"/>
                </a:cubicBezTo>
                <a:lnTo>
                  <a:pt x="314277" y="245085"/>
                </a:lnTo>
                <a:cubicBezTo>
                  <a:pt x="327740" y="258526"/>
                  <a:pt x="327740" y="280680"/>
                  <a:pt x="314184" y="294306"/>
                </a:cubicBezTo>
                <a:lnTo>
                  <a:pt x="293480" y="314884"/>
                </a:lnTo>
                <a:cubicBezTo>
                  <a:pt x="280018" y="328510"/>
                  <a:pt x="257735" y="328510"/>
                  <a:pt x="244180" y="315069"/>
                </a:cubicBezTo>
                <a:lnTo>
                  <a:pt x="198779" y="269649"/>
                </a:lnTo>
                <a:cubicBezTo>
                  <a:pt x="196922" y="267702"/>
                  <a:pt x="193487" y="268537"/>
                  <a:pt x="192837" y="271317"/>
                </a:cubicBezTo>
                <a:cubicBezTo>
                  <a:pt x="183553" y="308210"/>
                  <a:pt x="193301" y="348996"/>
                  <a:pt x="222176" y="377824"/>
                </a:cubicBezTo>
                <a:cubicBezTo>
                  <a:pt x="245944" y="401646"/>
                  <a:pt x="277882" y="412399"/>
                  <a:pt x="309078" y="410359"/>
                </a:cubicBezTo>
                <a:cubicBezTo>
                  <a:pt x="327554" y="409062"/>
                  <a:pt x="345566" y="415365"/>
                  <a:pt x="358564" y="428342"/>
                </a:cubicBezTo>
                <a:lnTo>
                  <a:pt x="431354" y="501015"/>
                </a:lnTo>
                <a:cubicBezTo>
                  <a:pt x="428754" y="502776"/>
                  <a:pt x="426061" y="504537"/>
                  <a:pt x="423369" y="506113"/>
                </a:cubicBezTo>
                <a:cubicBezTo>
                  <a:pt x="419098" y="508616"/>
                  <a:pt x="414642" y="511026"/>
                  <a:pt x="410185" y="513250"/>
                </a:cubicBezTo>
                <a:cubicBezTo>
                  <a:pt x="410092" y="513436"/>
                  <a:pt x="409999" y="513436"/>
                  <a:pt x="409814" y="513529"/>
                </a:cubicBezTo>
                <a:cubicBezTo>
                  <a:pt x="405357" y="515753"/>
                  <a:pt x="400901" y="517885"/>
                  <a:pt x="396351" y="519832"/>
                </a:cubicBezTo>
                <a:lnTo>
                  <a:pt x="393752" y="520944"/>
                </a:lnTo>
                <a:cubicBezTo>
                  <a:pt x="389945" y="522520"/>
                  <a:pt x="386046" y="524003"/>
                  <a:pt x="382146" y="525393"/>
                </a:cubicBezTo>
                <a:cubicBezTo>
                  <a:pt x="380846" y="525857"/>
                  <a:pt x="379547" y="526413"/>
                  <a:pt x="378247" y="526784"/>
                </a:cubicBezTo>
                <a:cubicBezTo>
                  <a:pt x="373605" y="528360"/>
                  <a:pt x="368777" y="529843"/>
                  <a:pt x="363763" y="531048"/>
                </a:cubicBezTo>
                <a:lnTo>
                  <a:pt x="354107" y="587962"/>
                </a:lnTo>
                <a:cubicBezTo>
                  <a:pt x="352436" y="598344"/>
                  <a:pt x="343245" y="605945"/>
                  <a:pt x="332753" y="605945"/>
                </a:cubicBezTo>
                <a:lnTo>
                  <a:pt x="304343" y="605945"/>
                </a:lnTo>
                <a:lnTo>
                  <a:pt x="276025" y="605945"/>
                </a:lnTo>
                <a:cubicBezTo>
                  <a:pt x="265348" y="605945"/>
                  <a:pt x="256435" y="598437"/>
                  <a:pt x="254578" y="587962"/>
                </a:cubicBezTo>
                <a:lnTo>
                  <a:pt x="245108" y="532160"/>
                </a:lnTo>
                <a:cubicBezTo>
                  <a:pt x="223383" y="526784"/>
                  <a:pt x="202957" y="518441"/>
                  <a:pt x="184017" y="507503"/>
                </a:cubicBezTo>
                <a:lnTo>
                  <a:pt x="137131" y="540874"/>
                </a:lnTo>
                <a:cubicBezTo>
                  <a:pt x="128496" y="546991"/>
                  <a:pt x="116705" y="546064"/>
                  <a:pt x="109278" y="538649"/>
                </a:cubicBezTo>
                <a:lnTo>
                  <a:pt x="89316" y="518719"/>
                </a:lnTo>
                <a:lnTo>
                  <a:pt x="69447" y="498790"/>
                </a:lnTo>
                <a:cubicBezTo>
                  <a:pt x="62020" y="491375"/>
                  <a:pt x="60999" y="479695"/>
                  <a:pt x="67033" y="470982"/>
                </a:cubicBezTo>
                <a:lnTo>
                  <a:pt x="100457" y="425191"/>
                </a:lnTo>
                <a:cubicBezTo>
                  <a:pt x="89595" y="406652"/>
                  <a:pt x="80589" y="386259"/>
                  <a:pt x="75018" y="364568"/>
                </a:cubicBezTo>
                <a:lnTo>
                  <a:pt x="18012" y="354928"/>
                </a:lnTo>
                <a:cubicBezTo>
                  <a:pt x="7613" y="353259"/>
                  <a:pt x="0" y="344083"/>
                  <a:pt x="0" y="333608"/>
                </a:cubicBezTo>
                <a:lnTo>
                  <a:pt x="0" y="305244"/>
                </a:lnTo>
                <a:lnTo>
                  <a:pt x="0" y="276972"/>
                </a:lnTo>
                <a:cubicBezTo>
                  <a:pt x="0" y="266312"/>
                  <a:pt x="7613" y="257321"/>
                  <a:pt x="18012" y="255559"/>
                </a:cubicBezTo>
                <a:lnTo>
                  <a:pt x="73904" y="246104"/>
                </a:lnTo>
                <a:cubicBezTo>
                  <a:pt x="79196" y="223672"/>
                  <a:pt x="87831" y="202816"/>
                  <a:pt x="99343" y="183628"/>
                </a:cubicBezTo>
                <a:lnTo>
                  <a:pt x="66198" y="137096"/>
                </a:lnTo>
                <a:cubicBezTo>
                  <a:pt x="59977" y="128382"/>
                  <a:pt x="60999" y="116703"/>
                  <a:pt x="68426" y="109287"/>
                </a:cubicBezTo>
                <a:lnTo>
                  <a:pt x="88388" y="89358"/>
                </a:lnTo>
                <a:lnTo>
                  <a:pt x="108163" y="69243"/>
                </a:lnTo>
                <a:cubicBezTo>
                  <a:pt x="115591" y="61827"/>
                  <a:pt x="127382" y="60808"/>
                  <a:pt x="136017" y="66833"/>
                </a:cubicBezTo>
                <a:lnTo>
                  <a:pt x="182717" y="100018"/>
                </a:lnTo>
                <a:cubicBezTo>
                  <a:pt x="201657" y="88894"/>
                  <a:pt x="222083" y="80366"/>
                  <a:pt x="243716" y="74805"/>
                </a:cubicBezTo>
                <a:lnTo>
                  <a:pt x="253093" y="18446"/>
                </a:lnTo>
                <a:cubicBezTo>
                  <a:pt x="254857" y="8157"/>
                  <a:pt x="263863" y="464"/>
                  <a:pt x="274076"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44"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Fundamentals</a:t>
            </a:r>
            <a:endParaRPr lang="zh-CN" altLang="en-US" sz="1200" kern="0" dirty="0">
              <a:latin typeface="Huawei Sans" panose="020C0503030203020204" pitchFamily="34" charset="0"/>
              <a:ea typeface="方正兰亭黑简体" panose="02000000000000000000" pitchFamily="2" charset="-122"/>
            </a:endParaRPr>
          </a:p>
        </p:txBody>
      </p:sp>
      <p:sp>
        <p:nvSpPr>
          <p:cNvPr id="47"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GRE Security Mechanisms</a:t>
            </a:r>
          </a:p>
        </p:txBody>
      </p:sp>
      <p:sp>
        <p:nvSpPr>
          <p:cNvPr id="53" name="燕尾形 26">
            <a:extLst>
              <a:ext uri="{FF2B5EF4-FFF2-40B4-BE49-F238E27FC236}">
                <a16:creationId xmlns:a16="http://schemas.microsoft.com/office/drawing/2014/main" xmlns="" id="{A4540EA4-29E5-463C-989C-0D9C2F80E747}"/>
              </a:ext>
            </a:extLst>
          </p:cNvPr>
          <p:cNvSpPr/>
          <p:nvPr/>
        </p:nvSpPr>
        <p:spPr bwMode="gray">
          <a:xfrm>
            <a:off x="9612671" y="119137"/>
            <a:ext cx="21364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custDataLst>
      <p:tags r:id="rId1"/>
    </p:custDataLst>
    <p:extLst>
      <p:ext uri="{BB962C8B-B14F-4D97-AF65-F5344CB8AC3E}">
        <p14:creationId xmlns:p14="http://schemas.microsoft.com/office/powerpoint/2010/main" val="1121671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A155AA-B897-40BD-A304-2E74483772B7}"/>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GRE Data Check and Verification</a:t>
            </a:r>
          </a:p>
        </p:txBody>
      </p:sp>
      <p:sp>
        <p:nvSpPr>
          <p:cNvPr id="3" name="Text Placeholder 2">
            <a:extLst>
              <a:ext uri="{FF2B5EF4-FFF2-40B4-BE49-F238E27FC236}">
                <a16:creationId xmlns:a16="http://schemas.microsoft.com/office/drawing/2014/main" xmlns="" id="{07809FB2-4865-4E1B-ABDE-63D071FD7866}"/>
              </a:ext>
            </a:extLst>
          </p:cNvPr>
          <p:cNvSpPr>
            <a:spLocks noGrp="1"/>
          </p:cNvSpPr>
          <p:nvPr>
            <p:ph type="body" sz="quarter" idx="10"/>
          </p:nvPr>
        </p:nvSpPr>
        <p:spPr bwMode="gray"/>
        <p:txBody>
          <a:bodyPr/>
          <a:lstStyle/>
          <a:p>
            <a:pPr algn="l"/>
            <a:r>
              <a:rPr lang="en-US" sz="1400" dirty="0">
                <a:latin typeface="Huawei Sans" panose="020C0503030203020204" pitchFamily="34" charset="0"/>
              </a:rPr>
              <a:t>Checksum verification is an end-to-end check on encapsulated packets.</a:t>
            </a:r>
          </a:p>
          <a:p>
            <a:pPr algn="l"/>
            <a:r>
              <a:rPr lang="en-US" sz="1400" dirty="0">
                <a:latin typeface="Huawei Sans" panose="020C0503030203020204" pitchFamily="34" charset="0"/>
              </a:rPr>
              <a:t>If the C bit in the GRE header is set to 1, the checksum is valid. The sender calculates the checksum based on the GRE header and payload. Then it sends out the packet that carries the checksum. After receiving the packet, the receiver also calculates the checksum and compares the result with the checksum carried in the packet. If they are the same, the receiver further processes the packet. Otherwise, it discards the packet.</a:t>
            </a:r>
          </a:p>
        </p:txBody>
      </p:sp>
      <p:graphicFrame>
        <p:nvGraphicFramePr>
          <p:cNvPr id="7" name="Table 4">
            <a:extLst>
              <a:ext uri="{FF2B5EF4-FFF2-40B4-BE49-F238E27FC236}">
                <a16:creationId xmlns:a16="http://schemas.microsoft.com/office/drawing/2014/main" xmlns="" id="{D167451F-8446-4418-9653-44D258168A37}"/>
              </a:ext>
            </a:extLst>
          </p:cNvPr>
          <p:cNvGraphicFramePr>
            <a:graphicFrameLocks noGrp="1"/>
          </p:cNvGraphicFramePr>
          <p:nvPr>
            <p:extLst/>
          </p:nvPr>
        </p:nvGraphicFramePr>
        <p:xfrm>
          <a:off x="853199" y="3247142"/>
          <a:ext cx="5702187" cy="370840"/>
        </p:xfrm>
        <a:graphic>
          <a:graphicData uri="http://schemas.openxmlformats.org/drawingml/2006/table">
            <a:tbl>
              <a:tblPr firstRow="1" bandRow="1">
                <a:tableStyleId>{5C22544A-7EE6-4342-B048-85BDC9FD1C3A}</a:tableStyleId>
              </a:tblPr>
              <a:tblGrid>
                <a:gridCol w="1414479">
                  <a:extLst>
                    <a:ext uri="{9D8B030D-6E8A-4147-A177-3AD203B41FA5}">
                      <a16:colId xmlns:a16="http://schemas.microsoft.com/office/drawing/2014/main" xmlns="" val="2966538011"/>
                    </a:ext>
                  </a:extLst>
                </a:gridCol>
                <a:gridCol w="1279767">
                  <a:extLst>
                    <a:ext uri="{9D8B030D-6E8A-4147-A177-3AD203B41FA5}">
                      <a16:colId xmlns:a16="http://schemas.microsoft.com/office/drawing/2014/main" xmlns="" val="996290401"/>
                    </a:ext>
                  </a:extLst>
                </a:gridCol>
                <a:gridCol w="1414479">
                  <a:extLst>
                    <a:ext uri="{9D8B030D-6E8A-4147-A177-3AD203B41FA5}">
                      <a16:colId xmlns:a16="http://schemas.microsoft.com/office/drawing/2014/main" xmlns="" val="2856764314"/>
                    </a:ext>
                  </a:extLst>
                </a:gridCol>
                <a:gridCol w="1593462">
                  <a:extLst>
                    <a:ext uri="{9D8B030D-6E8A-4147-A177-3AD203B41FA5}">
                      <a16:colId xmlns:a16="http://schemas.microsoft.com/office/drawing/2014/main" xmlns="" val="2646952038"/>
                    </a:ext>
                  </a:extLst>
                </a:gridCol>
              </a:tblGrid>
              <a:tr h="370840">
                <a:tc>
                  <a:txBody>
                    <a:bodyPr/>
                    <a:lstStyle/>
                    <a:p>
                      <a:pPr algn="ctr" fontAlgn="ctr"/>
                      <a:r>
                        <a:rPr lang="en-US" sz="1200" dirty="0">
                          <a:latin typeface="Huawei Sans" panose="020C0503030203020204" pitchFamily="34" charset="0"/>
                        </a:rPr>
                        <a:t>Outer Header</a:t>
                      </a:r>
                    </a:p>
                  </a:txBody>
                  <a:tcPr anchor="ctr">
                    <a:solidFill>
                      <a:srgbClr val="AFD89C"/>
                    </a:solidFill>
                  </a:tcPr>
                </a:tc>
                <a:tc>
                  <a:txBody>
                    <a:bodyPr/>
                    <a:lstStyle/>
                    <a:p>
                      <a:pPr algn="ctr" fontAlgn="ctr"/>
                      <a:r>
                        <a:rPr lang="en-US" sz="1200" dirty="0">
                          <a:latin typeface="Huawei Sans" panose="020C0503030203020204" pitchFamily="34" charset="0"/>
                        </a:rPr>
                        <a:t>GRE Header</a:t>
                      </a:r>
                    </a:p>
                  </a:txBody>
                  <a:tcPr anchor="ctr">
                    <a:solidFill>
                      <a:srgbClr val="EEB3B8"/>
                    </a:solidFill>
                  </a:tcPr>
                </a:tc>
                <a:tc>
                  <a:txBody>
                    <a:bodyPr/>
                    <a:lstStyle/>
                    <a:p>
                      <a:pPr algn="ctr" fontAlgn="ctr"/>
                      <a:r>
                        <a:rPr lang="en-US" sz="1200" dirty="0">
                          <a:latin typeface="Huawei Sans" panose="020C0503030203020204" pitchFamily="34" charset="0"/>
                        </a:rPr>
                        <a:t>Inner Header</a:t>
                      </a:r>
                    </a:p>
                  </a:txBody>
                  <a:tcPr anchor="ctr">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Payload</a:t>
                      </a:r>
                    </a:p>
                  </a:txBody>
                  <a:tcPr anchor="ctr">
                    <a:solidFill>
                      <a:srgbClr val="FDE397"/>
                    </a:solidFill>
                  </a:tcPr>
                </a:tc>
                <a:extLst>
                  <a:ext uri="{0D108BD9-81ED-4DB2-BD59-A6C34878D82A}">
                    <a16:rowId xmlns:a16="http://schemas.microsoft.com/office/drawing/2014/main" xmlns="" val="2196966323"/>
                  </a:ext>
                </a:extLst>
              </a:tr>
            </a:tbl>
          </a:graphicData>
        </a:graphic>
      </p:graphicFrame>
      <p:graphicFrame>
        <p:nvGraphicFramePr>
          <p:cNvPr id="8" name="Table 5">
            <a:extLst>
              <a:ext uri="{FF2B5EF4-FFF2-40B4-BE49-F238E27FC236}">
                <a16:creationId xmlns:a16="http://schemas.microsoft.com/office/drawing/2014/main" xmlns="" id="{CBF71B36-B903-4252-A942-065E06C02A22}"/>
              </a:ext>
            </a:extLst>
          </p:cNvPr>
          <p:cNvGraphicFramePr>
            <a:graphicFrameLocks noGrp="1"/>
          </p:cNvGraphicFramePr>
          <p:nvPr>
            <p:extLst/>
          </p:nvPr>
        </p:nvGraphicFramePr>
        <p:xfrm>
          <a:off x="731191" y="4780756"/>
          <a:ext cx="6002018" cy="1112520"/>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xmlns="" val="1767511075"/>
                    </a:ext>
                  </a:extLst>
                </a:gridCol>
                <a:gridCol w="208280">
                  <a:extLst>
                    <a:ext uri="{9D8B030D-6E8A-4147-A177-3AD203B41FA5}">
                      <a16:colId xmlns:a16="http://schemas.microsoft.com/office/drawing/2014/main" xmlns="" val="2259974812"/>
                    </a:ext>
                  </a:extLst>
                </a:gridCol>
                <a:gridCol w="208280">
                  <a:extLst>
                    <a:ext uri="{9D8B030D-6E8A-4147-A177-3AD203B41FA5}">
                      <a16:colId xmlns:a16="http://schemas.microsoft.com/office/drawing/2014/main" xmlns="" val="1441333613"/>
                    </a:ext>
                  </a:extLst>
                </a:gridCol>
                <a:gridCol w="208280">
                  <a:extLst>
                    <a:ext uri="{9D8B030D-6E8A-4147-A177-3AD203B41FA5}">
                      <a16:colId xmlns:a16="http://schemas.microsoft.com/office/drawing/2014/main" xmlns="" val="2189801884"/>
                    </a:ext>
                  </a:extLst>
                </a:gridCol>
                <a:gridCol w="208280">
                  <a:extLst>
                    <a:ext uri="{9D8B030D-6E8A-4147-A177-3AD203B41FA5}">
                      <a16:colId xmlns:a16="http://schemas.microsoft.com/office/drawing/2014/main" xmlns="" val="201189597"/>
                    </a:ext>
                  </a:extLst>
                </a:gridCol>
                <a:gridCol w="858058">
                  <a:extLst>
                    <a:ext uri="{9D8B030D-6E8A-4147-A177-3AD203B41FA5}">
                      <a16:colId xmlns:a16="http://schemas.microsoft.com/office/drawing/2014/main" xmlns="" val="2963173565"/>
                    </a:ext>
                  </a:extLst>
                </a:gridCol>
                <a:gridCol w="658080">
                  <a:extLst>
                    <a:ext uri="{9D8B030D-6E8A-4147-A177-3AD203B41FA5}">
                      <a16:colId xmlns:a16="http://schemas.microsoft.com/office/drawing/2014/main" xmlns="" val="2109686950"/>
                    </a:ext>
                  </a:extLst>
                </a:gridCol>
                <a:gridCol w="761987">
                  <a:extLst>
                    <a:ext uri="{9D8B030D-6E8A-4147-A177-3AD203B41FA5}">
                      <a16:colId xmlns:a16="http://schemas.microsoft.com/office/drawing/2014/main" xmlns="" val="421368371"/>
                    </a:ext>
                  </a:extLst>
                </a:gridCol>
                <a:gridCol w="2682493">
                  <a:extLst>
                    <a:ext uri="{9D8B030D-6E8A-4147-A177-3AD203B41FA5}">
                      <a16:colId xmlns:a16="http://schemas.microsoft.com/office/drawing/2014/main" xmlns="" val="1049193376"/>
                    </a:ext>
                  </a:extLst>
                </a:gridCol>
              </a:tblGrid>
              <a:tr h="370840">
                <a:tc>
                  <a:txBody>
                    <a:bodyPr/>
                    <a:lstStyle/>
                    <a:p>
                      <a:pPr algn="ctr" fontAlgn="ctr"/>
                      <a:r>
                        <a:rPr lang="en-US" sz="1200" b="0" dirty="0">
                          <a:solidFill>
                            <a:sysClr val="windowText" lastClr="000000"/>
                          </a:solidFill>
                          <a:latin typeface="Huawei Sans" panose="020C0503030203020204" pitchFamily="34" charset="0"/>
                        </a:rPr>
                        <a:t>C</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K</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Recursion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Flags</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Protocol Type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xmlns="" val="3176659461"/>
                  </a:ext>
                </a:extLst>
              </a:tr>
              <a:tr h="370840">
                <a:tc gridSpan="8">
                  <a:txBody>
                    <a:bodyPr/>
                    <a:lstStyle/>
                    <a:p>
                      <a:pPr algn="ctr" fontAlgn="ctr"/>
                      <a:r>
                        <a:rPr lang="en-US" sz="1200" b="0" dirty="0">
                          <a:solidFill>
                            <a:sysClr val="windowText" lastClr="000000"/>
                          </a:solidFill>
                          <a:latin typeface="Huawei Sans" panose="020C0503030203020204" pitchFamily="34" charset="0"/>
                        </a:rPr>
                        <a:t>Checksum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xmlns="" val="3262138141"/>
                  </a:ext>
                </a:extLst>
              </a:tr>
              <a:tr h="370840">
                <a:tc gridSpan="9">
                  <a:txBody>
                    <a:bodyPr/>
                    <a:lstStyle/>
                    <a:p>
                      <a:pPr algn="ctr" fontAlgn="ctr"/>
                      <a:r>
                        <a:rPr lang="en-US" sz="1200" b="0" dirty="0">
                          <a:solidFill>
                            <a:sysClr val="windowText" lastClr="000000"/>
                          </a:solidFill>
                          <a:latin typeface="Huawei Sans" panose="020C0503030203020204" pitchFamily="34" charset="0"/>
                        </a:rPr>
                        <a:t>Key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200" dirty="0"/>
                    </a:p>
                  </a:txBody>
                  <a:tcPr anchor="ctr"/>
                </a:tc>
                <a:extLst>
                  <a:ext uri="{0D108BD9-81ED-4DB2-BD59-A6C34878D82A}">
                    <a16:rowId xmlns:a16="http://schemas.microsoft.com/office/drawing/2014/main" xmlns="" val="1626608722"/>
                  </a:ext>
                </a:extLst>
              </a:tr>
            </a:tbl>
          </a:graphicData>
        </a:graphic>
      </p:graphicFrame>
      <p:sp>
        <p:nvSpPr>
          <p:cNvPr id="9" name="Trapezoid 8">
            <a:extLst>
              <a:ext uri="{FF2B5EF4-FFF2-40B4-BE49-F238E27FC236}">
                <a16:creationId xmlns:a16="http://schemas.microsoft.com/office/drawing/2014/main" xmlns="" id="{88E650C7-8FCD-4B60-A0E5-2C9D6D22C77A}"/>
              </a:ext>
            </a:extLst>
          </p:cNvPr>
          <p:cNvSpPr/>
          <p:nvPr/>
        </p:nvSpPr>
        <p:spPr bwMode="gray">
          <a:xfrm>
            <a:off x="738112" y="3617982"/>
            <a:ext cx="5995097" cy="1120140"/>
          </a:xfrm>
          <a:custGeom>
            <a:avLst/>
            <a:gdLst>
              <a:gd name="connsiteX0" fmla="*/ 0 w 6315794"/>
              <a:gd name="connsiteY0" fmla="*/ 1112520 h 1112520"/>
              <a:gd name="connsiteX1" fmla="*/ 2629597 w 6315794"/>
              <a:gd name="connsiteY1" fmla="*/ 0 h 1112520"/>
              <a:gd name="connsiteX2" fmla="*/ 3686197 w 6315794"/>
              <a:gd name="connsiteY2" fmla="*/ 0 h 1112520"/>
              <a:gd name="connsiteX3" fmla="*/ 6315794 w 6315794"/>
              <a:gd name="connsiteY3" fmla="*/ 1112520 h 1112520"/>
              <a:gd name="connsiteX4" fmla="*/ 0 w 6315794"/>
              <a:gd name="connsiteY4" fmla="*/ 1112520 h 1112520"/>
              <a:gd name="connsiteX0" fmla="*/ 0 w 6315794"/>
              <a:gd name="connsiteY0" fmla="*/ 1120140 h 1120140"/>
              <a:gd name="connsiteX1" fmla="*/ 1593277 w 6315794"/>
              <a:gd name="connsiteY1" fmla="*/ 0 h 1120140"/>
              <a:gd name="connsiteX2" fmla="*/ 3686197 w 6315794"/>
              <a:gd name="connsiteY2" fmla="*/ 7620 h 1120140"/>
              <a:gd name="connsiteX3" fmla="*/ 6315794 w 6315794"/>
              <a:gd name="connsiteY3" fmla="*/ 1120140 h 1120140"/>
              <a:gd name="connsiteX4" fmla="*/ 0 w 6315794"/>
              <a:gd name="connsiteY4" fmla="*/ 1120140 h 1120140"/>
              <a:gd name="connsiteX0" fmla="*/ 0 w 6315794"/>
              <a:gd name="connsiteY0" fmla="*/ 1120140 h 1120140"/>
              <a:gd name="connsiteX1" fmla="*/ 1593277 w 6315794"/>
              <a:gd name="connsiteY1" fmla="*/ 0 h 1120140"/>
              <a:gd name="connsiteX2" fmla="*/ 2954677 w 6315794"/>
              <a:gd name="connsiteY2" fmla="*/ 0 h 1120140"/>
              <a:gd name="connsiteX3" fmla="*/ 6315794 w 6315794"/>
              <a:gd name="connsiteY3" fmla="*/ 1120140 h 1120140"/>
              <a:gd name="connsiteX4" fmla="*/ 0 w 6315794"/>
              <a:gd name="connsiteY4" fmla="*/ 112014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5794" h="1120140">
                <a:moveTo>
                  <a:pt x="0" y="1120140"/>
                </a:moveTo>
                <a:lnTo>
                  <a:pt x="1593277" y="0"/>
                </a:lnTo>
                <a:lnTo>
                  <a:pt x="2954677" y="0"/>
                </a:lnTo>
                <a:lnTo>
                  <a:pt x="6315794" y="1120140"/>
                </a:lnTo>
                <a:lnTo>
                  <a:pt x="0" y="1120140"/>
                </a:lnTo>
                <a:close/>
              </a:path>
            </a:pathLst>
          </a:custGeom>
          <a:gradFill>
            <a:gsLst>
              <a:gs pos="0">
                <a:schemeClr val="accent1">
                  <a:lumMod val="5000"/>
                  <a:lumOff val="95000"/>
                  <a:alpha val="50000"/>
                </a:schemeClr>
              </a:gs>
              <a:gs pos="100000">
                <a:srgbClr val="BEE9E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0" name="圆角矩形 75">
            <a:extLst>
              <a:ext uri="{FF2B5EF4-FFF2-40B4-BE49-F238E27FC236}">
                <a16:creationId xmlns:a16="http://schemas.microsoft.com/office/drawing/2014/main" xmlns="" id="{6F67F70E-8F31-4F7E-8154-00F6CB9CB880}"/>
              </a:ext>
            </a:extLst>
          </p:cNvPr>
          <p:cNvSpPr/>
          <p:nvPr/>
        </p:nvSpPr>
        <p:spPr bwMode="gray">
          <a:xfrm>
            <a:off x="6803435" y="2442034"/>
            <a:ext cx="462115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Data verification used to prevent data tampering</a:t>
            </a:r>
          </a:p>
        </p:txBody>
      </p:sp>
      <p:sp>
        <p:nvSpPr>
          <p:cNvPr id="11" name="圆角矩形 75">
            <a:extLst>
              <a:ext uri="{FF2B5EF4-FFF2-40B4-BE49-F238E27FC236}">
                <a16:creationId xmlns:a16="http://schemas.microsoft.com/office/drawing/2014/main" xmlns="" id="{4D24CE0F-2ACC-4658-85C6-9EC22C56901F}"/>
              </a:ext>
            </a:extLst>
          </p:cNvPr>
          <p:cNvSpPr/>
          <p:nvPr/>
        </p:nvSpPr>
        <p:spPr bwMode="gray">
          <a:xfrm>
            <a:off x="6803435" y="2876322"/>
            <a:ext cx="4621157" cy="332445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31">
            <a:extLst>
              <a:ext uri="{FF2B5EF4-FFF2-40B4-BE49-F238E27FC236}">
                <a16:creationId xmlns:a16="http://schemas.microsoft.com/office/drawing/2014/main" xmlns="" id="{C4D75514-A3A5-4724-A3AB-E9D5D7D03704}"/>
              </a:ext>
            </a:extLst>
          </p:cNvPr>
          <p:cNvPicPr>
            <a:picLocks noChangeAspect="1"/>
          </p:cNvPicPr>
          <p:nvPr/>
        </p:nvPicPr>
        <p:blipFill>
          <a:blip r:embed="rId3"/>
          <a:stretch>
            <a:fillRect/>
          </a:stretch>
        </p:blipFill>
        <p:spPr bwMode="gray">
          <a:xfrm>
            <a:off x="6991340" y="3168850"/>
            <a:ext cx="466668" cy="389308"/>
          </a:xfrm>
          <a:prstGeom prst="rect">
            <a:avLst/>
          </a:prstGeom>
        </p:spPr>
      </p:pic>
      <p:sp>
        <p:nvSpPr>
          <p:cNvPr id="13" name="Freeform 159">
            <a:extLst>
              <a:ext uri="{FF2B5EF4-FFF2-40B4-BE49-F238E27FC236}">
                <a16:creationId xmlns:a16="http://schemas.microsoft.com/office/drawing/2014/main" xmlns="" id="{E8FD2C14-4AB3-410A-9194-9DA9F62E4652}"/>
              </a:ext>
            </a:extLst>
          </p:cNvPr>
          <p:cNvSpPr/>
          <p:nvPr/>
        </p:nvSpPr>
        <p:spPr bwMode="gray">
          <a:xfrm flipH="1">
            <a:off x="8637975" y="2987199"/>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4" name="图片 31">
            <a:extLst>
              <a:ext uri="{FF2B5EF4-FFF2-40B4-BE49-F238E27FC236}">
                <a16:creationId xmlns:a16="http://schemas.microsoft.com/office/drawing/2014/main" xmlns="" id="{CB69B94A-87A1-448F-9662-650433F49131}"/>
              </a:ext>
            </a:extLst>
          </p:cNvPr>
          <p:cNvPicPr>
            <a:picLocks noChangeAspect="1"/>
          </p:cNvPicPr>
          <p:nvPr/>
        </p:nvPicPr>
        <p:blipFill>
          <a:blip r:embed="rId3"/>
          <a:stretch>
            <a:fillRect/>
          </a:stretch>
        </p:blipFill>
        <p:spPr bwMode="gray">
          <a:xfrm>
            <a:off x="10846303" y="3168850"/>
            <a:ext cx="466668" cy="389308"/>
          </a:xfrm>
          <a:prstGeom prst="rect">
            <a:avLst/>
          </a:prstGeom>
        </p:spPr>
      </p:pic>
      <p:cxnSp>
        <p:nvCxnSpPr>
          <p:cNvPr id="15" name="Straight Connector 14">
            <a:extLst>
              <a:ext uri="{FF2B5EF4-FFF2-40B4-BE49-F238E27FC236}">
                <a16:creationId xmlns:a16="http://schemas.microsoft.com/office/drawing/2014/main" xmlns="" id="{5297C625-6C90-4A32-97F0-EDCF3747C5DC}"/>
              </a:ext>
            </a:extLst>
          </p:cNvPr>
          <p:cNvCxnSpPr>
            <a:cxnSpLocks/>
            <a:stCxn id="12" idx="3"/>
            <a:endCxn id="13" idx="21"/>
          </p:cNvCxnSpPr>
          <p:nvPr/>
        </p:nvCxnSpPr>
        <p:spPr bwMode="gray">
          <a:xfrm>
            <a:off x="7458008" y="3363504"/>
            <a:ext cx="1179967"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68F7D96E-C575-4728-A688-E1E195E8ACAD}"/>
              </a:ext>
            </a:extLst>
          </p:cNvPr>
          <p:cNvCxnSpPr>
            <a:cxnSpLocks/>
            <a:stCxn id="14" idx="1"/>
            <a:endCxn id="13" idx="8"/>
          </p:cNvCxnSpPr>
          <p:nvPr/>
        </p:nvCxnSpPr>
        <p:spPr bwMode="gray">
          <a:xfrm flipH="1" flipV="1">
            <a:off x="9690256" y="3362831"/>
            <a:ext cx="1156047"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9" name="Can 41">
            <a:extLst>
              <a:ext uri="{FF2B5EF4-FFF2-40B4-BE49-F238E27FC236}">
                <a16:creationId xmlns:a16="http://schemas.microsoft.com/office/drawing/2014/main" xmlns="" id="{FFFF8026-400B-4414-9973-9988213F8679}"/>
              </a:ext>
            </a:extLst>
          </p:cNvPr>
          <p:cNvSpPr/>
          <p:nvPr/>
        </p:nvSpPr>
        <p:spPr bwMode="gray">
          <a:xfrm rot="5400000">
            <a:off x="9042739" y="1762394"/>
            <a:ext cx="236717" cy="319015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9">
            <a:extLst>
              <a:ext uri="{FF2B5EF4-FFF2-40B4-BE49-F238E27FC236}">
                <a16:creationId xmlns:a16="http://schemas.microsoft.com/office/drawing/2014/main" xmlns="" id="{F7A24698-8607-44E6-97E9-796A8054ACDD}"/>
              </a:ext>
            </a:extLst>
          </p:cNvPr>
          <p:cNvSpPr txBox="1"/>
          <p:nvPr/>
        </p:nvSpPr>
        <p:spPr bwMode="gray">
          <a:xfrm flipH="1">
            <a:off x="8421668" y="3203107"/>
            <a:ext cx="148036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26" name="TextBox 120">
            <a:extLst>
              <a:ext uri="{FF2B5EF4-FFF2-40B4-BE49-F238E27FC236}">
                <a16:creationId xmlns:a16="http://schemas.microsoft.com/office/drawing/2014/main" xmlns="" id="{815EA42D-97DC-4BF7-BA07-390D0AACBA98}"/>
              </a:ext>
            </a:extLst>
          </p:cNvPr>
          <p:cNvSpPr txBox="1"/>
          <p:nvPr/>
        </p:nvSpPr>
        <p:spPr bwMode="gray">
          <a:xfrm>
            <a:off x="8508268" y="4120254"/>
            <a:ext cx="759693"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cxnSp>
        <p:nvCxnSpPr>
          <p:cNvPr id="27" name="Connector: Elbow 26">
            <a:extLst>
              <a:ext uri="{FF2B5EF4-FFF2-40B4-BE49-F238E27FC236}">
                <a16:creationId xmlns:a16="http://schemas.microsoft.com/office/drawing/2014/main" xmlns="" id="{3A709547-B457-4515-B4D7-9AF308950A50}"/>
              </a:ext>
            </a:extLst>
          </p:cNvPr>
          <p:cNvCxnSpPr>
            <a:cxnSpLocks/>
            <a:stCxn id="26" idx="3"/>
            <a:endCxn id="33" idx="1"/>
          </p:cNvCxnSpPr>
          <p:nvPr/>
        </p:nvCxnSpPr>
        <p:spPr bwMode="gray">
          <a:xfrm flipH="1">
            <a:off x="8940316" y="4264112"/>
            <a:ext cx="327645" cy="994366"/>
          </a:xfrm>
          <a:prstGeom prst="bentConnector5">
            <a:avLst>
              <a:gd name="adj1" fmla="val -69771"/>
              <a:gd name="adj2" fmla="val 50000"/>
              <a:gd name="adj3" fmla="val 16977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ular Callout 75">
            <a:extLst>
              <a:ext uri="{FF2B5EF4-FFF2-40B4-BE49-F238E27FC236}">
                <a16:creationId xmlns:a16="http://schemas.microsoft.com/office/drawing/2014/main" xmlns="" id="{0D56352C-33F8-454D-947D-9CE7F0610426}"/>
              </a:ext>
            </a:extLst>
          </p:cNvPr>
          <p:cNvSpPr/>
          <p:nvPr/>
        </p:nvSpPr>
        <p:spPr bwMode="gray">
          <a:xfrm>
            <a:off x="7458008" y="4604162"/>
            <a:ext cx="1384969" cy="279543"/>
          </a:xfrm>
          <a:prstGeom prst="wedgeRectCallout">
            <a:avLst>
              <a:gd name="adj1" fmla="val 68012"/>
              <a:gd name="adj2" fmla="val -191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tampering</a:t>
            </a:r>
          </a:p>
        </p:txBody>
      </p:sp>
      <p:sp>
        <p:nvSpPr>
          <p:cNvPr id="29" name="TextBox 120">
            <a:extLst>
              <a:ext uri="{FF2B5EF4-FFF2-40B4-BE49-F238E27FC236}">
                <a16:creationId xmlns:a16="http://schemas.microsoft.com/office/drawing/2014/main" xmlns="" id="{711F0025-D416-4B16-AF66-42F9522AEBF1}"/>
              </a:ext>
            </a:extLst>
          </p:cNvPr>
          <p:cNvSpPr txBox="1"/>
          <p:nvPr/>
        </p:nvSpPr>
        <p:spPr bwMode="gray">
          <a:xfrm>
            <a:off x="8004212" y="4120254"/>
            <a:ext cx="504056" cy="287715"/>
          </a:xfrm>
          <a:prstGeom prst="roundRect">
            <a:avLst>
              <a:gd name="adj" fmla="val 6721"/>
            </a:avLst>
          </a:prstGeom>
          <a:solidFill>
            <a:srgbClr val="99DFF9"/>
          </a:solidFill>
          <a:ln w="12700">
            <a:solidFill>
              <a:srgbClr val="99DFF9"/>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31" name="TextBox 120">
            <a:extLst>
              <a:ext uri="{FF2B5EF4-FFF2-40B4-BE49-F238E27FC236}">
                <a16:creationId xmlns:a16="http://schemas.microsoft.com/office/drawing/2014/main" xmlns="" id="{332104AA-952D-4F9E-8FBB-BA6BF8FD1DBE}"/>
              </a:ext>
            </a:extLst>
          </p:cNvPr>
          <p:cNvSpPr txBox="1"/>
          <p:nvPr/>
        </p:nvSpPr>
        <p:spPr bwMode="gray">
          <a:xfrm>
            <a:off x="10592891" y="5114619"/>
            <a:ext cx="759693" cy="287715"/>
          </a:xfrm>
          <a:prstGeom prst="roundRect">
            <a:avLst>
              <a:gd name="adj" fmla="val 6721"/>
            </a:avLst>
          </a:prstGeom>
          <a:solidFill>
            <a:srgbClr val="EEB3B8"/>
          </a:solidFill>
          <a:ln w="12700">
            <a:solidFill>
              <a:srgbClr val="EEB3B8"/>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Payload</a:t>
            </a:r>
          </a:p>
        </p:txBody>
      </p:sp>
      <p:sp>
        <p:nvSpPr>
          <p:cNvPr id="32" name="TextBox 120">
            <a:extLst>
              <a:ext uri="{FF2B5EF4-FFF2-40B4-BE49-F238E27FC236}">
                <a16:creationId xmlns:a16="http://schemas.microsoft.com/office/drawing/2014/main" xmlns="" id="{B3B6D4C1-DE95-4C24-95FE-B7D4829EDE46}"/>
              </a:ext>
            </a:extLst>
          </p:cNvPr>
          <p:cNvSpPr txBox="1"/>
          <p:nvPr/>
        </p:nvSpPr>
        <p:spPr bwMode="gray">
          <a:xfrm>
            <a:off x="10092444" y="5114619"/>
            <a:ext cx="504056" cy="287715"/>
          </a:xfrm>
          <a:prstGeom prst="roundRect">
            <a:avLst>
              <a:gd name="adj" fmla="val 6721"/>
            </a:avLst>
          </a:prstGeom>
          <a:solidFill>
            <a:srgbClr val="99DFF9"/>
          </a:solidFill>
          <a:ln w="12700">
            <a:solidFill>
              <a:srgbClr val="99DFF9"/>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33" name="TextBox 120">
            <a:extLst>
              <a:ext uri="{FF2B5EF4-FFF2-40B4-BE49-F238E27FC236}">
                <a16:creationId xmlns:a16="http://schemas.microsoft.com/office/drawing/2014/main" xmlns="" id="{4848E0F2-FAE4-4D72-9EF0-755605FE36A2}"/>
              </a:ext>
            </a:extLst>
          </p:cNvPr>
          <p:cNvSpPr txBox="1"/>
          <p:nvPr/>
        </p:nvSpPr>
        <p:spPr bwMode="gray">
          <a:xfrm>
            <a:off x="8940316" y="5114620"/>
            <a:ext cx="1156171"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34" name="settings_159654">
            <a:extLst>
              <a:ext uri="{FF2B5EF4-FFF2-40B4-BE49-F238E27FC236}">
                <a16:creationId xmlns:a16="http://schemas.microsoft.com/office/drawing/2014/main" xmlns="" id="{1AFAC610-68C2-4B7A-83F0-675FAF7D0ED1}"/>
              </a:ext>
            </a:extLst>
          </p:cNvPr>
          <p:cNvSpPr>
            <a:spLocks noChangeAspect="1"/>
          </p:cNvSpPr>
          <p:nvPr/>
        </p:nvSpPr>
        <p:spPr bwMode="gray">
          <a:xfrm>
            <a:off x="9068862" y="4589741"/>
            <a:ext cx="343055" cy="342975"/>
          </a:xfrm>
          <a:custGeom>
            <a:avLst/>
            <a:gdLst>
              <a:gd name="connsiteX0" fmla="*/ 385615 w 606086"/>
              <a:gd name="connsiteY0" fmla="*/ 371718 h 605945"/>
              <a:gd name="connsiteX1" fmla="*/ 395686 w 606086"/>
              <a:gd name="connsiteY1" fmla="*/ 375889 h 605945"/>
              <a:gd name="connsiteX2" fmla="*/ 527123 w 606086"/>
              <a:gd name="connsiteY2" fmla="*/ 507241 h 605945"/>
              <a:gd name="connsiteX3" fmla="*/ 518398 w 606086"/>
              <a:gd name="connsiteY3" fmla="*/ 516048 h 605945"/>
              <a:gd name="connsiteX4" fmla="*/ 507073 w 606086"/>
              <a:gd name="connsiteY4" fmla="*/ 527264 h 605945"/>
              <a:gd name="connsiteX5" fmla="*/ 375543 w 606086"/>
              <a:gd name="connsiteY5" fmla="*/ 395912 h 605945"/>
              <a:gd name="connsiteX6" fmla="*/ 375543 w 606086"/>
              <a:gd name="connsiteY6" fmla="*/ 375889 h 605945"/>
              <a:gd name="connsiteX7" fmla="*/ 385615 w 606086"/>
              <a:gd name="connsiteY7" fmla="*/ 371718 h 605945"/>
              <a:gd name="connsiteX8" fmla="*/ 274076 w 606086"/>
              <a:gd name="connsiteY8" fmla="*/ 0 h 605945"/>
              <a:gd name="connsiteX9" fmla="*/ 302393 w 606086"/>
              <a:gd name="connsiteY9" fmla="*/ 0 h 605945"/>
              <a:gd name="connsiteX10" fmla="*/ 330711 w 606086"/>
              <a:gd name="connsiteY10" fmla="*/ 0 h 605945"/>
              <a:gd name="connsiteX11" fmla="*/ 352158 w 606086"/>
              <a:gd name="connsiteY11" fmla="*/ 18076 h 605945"/>
              <a:gd name="connsiteX12" fmla="*/ 361721 w 606086"/>
              <a:gd name="connsiteY12" fmla="*/ 74434 h 605945"/>
              <a:gd name="connsiteX13" fmla="*/ 422719 w 606086"/>
              <a:gd name="connsiteY13" fmla="*/ 99647 h 605945"/>
              <a:gd name="connsiteX14" fmla="*/ 469420 w 606086"/>
              <a:gd name="connsiteY14" fmla="*/ 66462 h 605945"/>
              <a:gd name="connsiteX15" fmla="*/ 497273 w 606086"/>
              <a:gd name="connsiteY15" fmla="*/ 68687 h 605945"/>
              <a:gd name="connsiteX16" fmla="*/ 517141 w 606086"/>
              <a:gd name="connsiteY16" fmla="*/ 88616 h 605945"/>
              <a:gd name="connsiteX17" fmla="*/ 537103 w 606086"/>
              <a:gd name="connsiteY17" fmla="*/ 108546 h 605945"/>
              <a:gd name="connsiteX18" fmla="*/ 539424 w 606086"/>
              <a:gd name="connsiteY18" fmla="*/ 136354 h 605945"/>
              <a:gd name="connsiteX19" fmla="*/ 506279 w 606086"/>
              <a:gd name="connsiteY19" fmla="*/ 182887 h 605945"/>
              <a:gd name="connsiteX20" fmla="*/ 531532 w 606086"/>
              <a:gd name="connsiteY20" fmla="*/ 243880 h 605945"/>
              <a:gd name="connsiteX21" fmla="*/ 587982 w 606086"/>
              <a:gd name="connsiteY21" fmla="*/ 253242 h 605945"/>
              <a:gd name="connsiteX22" fmla="*/ 606086 w 606086"/>
              <a:gd name="connsiteY22" fmla="*/ 274654 h 605945"/>
              <a:gd name="connsiteX23" fmla="*/ 606086 w 606086"/>
              <a:gd name="connsiteY23" fmla="*/ 302926 h 605945"/>
              <a:gd name="connsiteX24" fmla="*/ 606086 w 606086"/>
              <a:gd name="connsiteY24" fmla="*/ 331198 h 605945"/>
              <a:gd name="connsiteX25" fmla="*/ 587982 w 606086"/>
              <a:gd name="connsiteY25" fmla="*/ 352611 h 605945"/>
              <a:gd name="connsiteX26" fmla="*/ 531532 w 606086"/>
              <a:gd name="connsiteY26" fmla="*/ 362158 h 605945"/>
              <a:gd name="connsiteX27" fmla="*/ 527540 w 606086"/>
              <a:gd name="connsiteY27" fmla="*/ 375321 h 605945"/>
              <a:gd name="connsiteX28" fmla="*/ 524105 w 606086"/>
              <a:gd name="connsiteY28" fmla="*/ 385146 h 605945"/>
              <a:gd name="connsiteX29" fmla="*/ 522341 w 606086"/>
              <a:gd name="connsiteY29" fmla="*/ 389781 h 605945"/>
              <a:gd name="connsiteX30" fmla="*/ 519555 w 606086"/>
              <a:gd name="connsiteY30" fmla="*/ 396641 h 605945"/>
              <a:gd name="connsiteX31" fmla="*/ 515563 w 606086"/>
              <a:gd name="connsiteY31" fmla="*/ 405261 h 605945"/>
              <a:gd name="connsiteX32" fmla="*/ 513706 w 606086"/>
              <a:gd name="connsiteY32" fmla="*/ 408969 h 605945"/>
              <a:gd name="connsiteX33" fmla="*/ 507021 w 606086"/>
              <a:gd name="connsiteY33" fmla="*/ 421297 h 605945"/>
              <a:gd name="connsiteX34" fmla="*/ 500615 w 606086"/>
              <a:gd name="connsiteY34" fmla="*/ 431679 h 605945"/>
              <a:gd name="connsiteX35" fmla="*/ 431632 w 606086"/>
              <a:gd name="connsiteY35" fmla="*/ 362900 h 605945"/>
              <a:gd name="connsiteX36" fmla="*/ 413528 w 606086"/>
              <a:gd name="connsiteY36" fmla="*/ 310249 h 605945"/>
              <a:gd name="connsiteX37" fmla="*/ 381496 w 606086"/>
              <a:gd name="connsiteY37" fmla="*/ 218760 h 605945"/>
              <a:gd name="connsiteX38" fmla="*/ 267855 w 606086"/>
              <a:gd name="connsiteY38" fmla="*/ 191415 h 605945"/>
              <a:gd name="connsiteX39" fmla="*/ 266463 w 606086"/>
              <a:gd name="connsiteY39" fmla="*/ 197347 h 605945"/>
              <a:gd name="connsiteX40" fmla="*/ 314277 w 606086"/>
              <a:gd name="connsiteY40" fmla="*/ 245085 h 605945"/>
              <a:gd name="connsiteX41" fmla="*/ 314184 w 606086"/>
              <a:gd name="connsiteY41" fmla="*/ 294306 h 605945"/>
              <a:gd name="connsiteX42" fmla="*/ 293480 w 606086"/>
              <a:gd name="connsiteY42" fmla="*/ 314884 h 605945"/>
              <a:gd name="connsiteX43" fmla="*/ 244180 w 606086"/>
              <a:gd name="connsiteY43" fmla="*/ 315069 h 605945"/>
              <a:gd name="connsiteX44" fmla="*/ 198779 w 606086"/>
              <a:gd name="connsiteY44" fmla="*/ 269649 h 605945"/>
              <a:gd name="connsiteX45" fmla="*/ 192837 w 606086"/>
              <a:gd name="connsiteY45" fmla="*/ 271317 h 605945"/>
              <a:gd name="connsiteX46" fmla="*/ 222176 w 606086"/>
              <a:gd name="connsiteY46" fmla="*/ 377824 h 605945"/>
              <a:gd name="connsiteX47" fmla="*/ 309078 w 606086"/>
              <a:gd name="connsiteY47" fmla="*/ 410359 h 605945"/>
              <a:gd name="connsiteX48" fmla="*/ 358564 w 606086"/>
              <a:gd name="connsiteY48" fmla="*/ 428342 h 605945"/>
              <a:gd name="connsiteX49" fmla="*/ 431354 w 606086"/>
              <a:gd name="connsiteY49" fmla="*/ 501015 h 605945"/>
              <a:gd name="connsiteX50" fmla="*/ 423369 w 606086"/>
              <a:gd name="connsiteY50" fmla="*/ 506113 h 605945"/>
              <a:gd name="connsiteX51" fmla="*/ 410185 w 606086"/>
              <a:gd name="connsiteY51" fmla="*/ 513250 h 605945"/>
              <a:gd name="connsiteX52" fmla="*/ 409814 w 606086"/>
              <a:gd name="connsiteY52" fmla="*/ 513529 h 605945"/>
              <a:gd name="connsiteX53" fmla="*/ 396351 w 606086"/>
              <a:gd name="connsiteY53" fmla="*/ 519832 h 605945"/>
              <a:gd name="connsiteX54" fmla="*/ 393752 w 606086"/>
              <a:gd name="connsiteY54" fmla="*/ 520944 h 605945"/>
              <a:gd name="connsiteX55" fmla="*/ 382146 w 606086"/>
              <a:gd name="connsiteY55" fmla="*/ 525393 h 605945"/>
              <a:gd name="connsiteX56" fmla="*/ 378247 w 606086"/>
              <a:gd name="connsiteY56" fmla="*/ 526784 h 605945"/>
              <a:gd name="connsiteX57" fmla="*/ 363763 w 606086"/>
              <a:gd name="connsiteY57" fmla="*/ 531048 h 605945"/>
              <a:gd name="connsiteX58" fmla="*/ 354107 w 606086"/>
              <a:gd name="connsiteY58" fmla="*/ 587962 h 605945"/>
              <a:gd name="connsiteX59" fmla="*/ 332753 w 606086"/>
              <a:gd name="connsiteY59" fmla="*/ 605945 h 605945"/>
              <a:gd name="connsiteX60" fmla="*/ 304343 w 606086"/>
              <a:gd name="connsiteY60" fmla="*/ 605945 h 605945"/>
              <a:gd name="connsiteX61" fmla="*/ 276025 w 606086"/>
              <a:gd name="connsiteY61" fmla="*/ 605945 h 605945"/>
              <a:gd name="connsiteX62" fmla="*/ 254578 w 606086"/>
              <a:gd name="connsiteY62" fmla="*/ 587962 h 605945"/>
              <a:gd name="connsiteX63" fmla="*/ 245108 w 606086"/>
              <a:gd name="connsiteY63" fmla="*/ 532160 h 605945"/>
              <a:gd name="connsiteX64" fmla="*/ 184017 w 606086"/>
              <a:gd name="connsiteY64" fmla="*/ 507503 h 605945"/>
              <a:gd name="connsiteX65" fmla="*/ 137131 w 606086"/>
              <a:gd name="connsiteY65" fmla="*/ 540874 h 605945"/>
              <a:gd name="connsiteX66" fmla="*/ 109278 w 606086"/>
              <a:gd name="connsiteY66" fmla="*/ 538649 h 605945"/>
              <a:gd name="connsiteX67" fmla="*/ 89316 w 606086"/>
              <a:gd name="connsiteY67" fmla="*/ 518719 h 605945"/>
              <a:gd name="connsiteX68" fmla="*/ 69447 w 606086"/>
              <a:gd name="connsiteY68" fmla="*/ 498790 h 605945"/>
              <a:gd name="connsiteX69" fmla="*/ 67033 w 606086"/>
              <a:gd name="connsiteY69" fmla="*/ 470982 h 605945"/>
              <a:gd name="connsiteX70" fmla="*/ 100457 w 606086"/>
              <a:gd name="connsiteY70" fmla="*/ 425191 h 605945"/>
              <a:gd name="connsiteX71" fmla="*/ 75018 w 606086"/>
              <a:gd name="connsiteY71" fmla="*/ 364568 h 605945"/>
              <a:gd name="connsiteX72" fmla="*/ 18012 w 606086"/>
              <a:gd name="connsiteY72" fmla="*/ 354928 h 605945"/>
              <a:gd name="connsiteX73" fmla="*/ 0 w 606086"/>
              <a:gd name="connsiteY73" fmla="*/ 333608 h 605945"/>
              <a:gd name="connsiteX74" fmla="*/ 0 w 606086"/>
              <a:gd name="connsiteY74" fmla="*/ 305244 h 605945"/>
              <a:gd name="connsiteX75" fmla="*/ 0 w 606086"/>
              <a:gd name="connsiteY75" fmla="*/ 276972 h 605945"/>
              <a:gd name="connsiteX76" fmla="*/ 18012 w 606086"/>
              <a:gd name="connsiteY76" fmla="*/ 255559 h 605945"/>
              <a:gd name="connsiteX77" fmla="*/ 73904 w 606086"/>
              <a:gd name="connsiteY77" fmla="*/ 246104 h 605945"/>
              <a:gd name="connsiteX78" fmla="*/ 99343 w 606086"/>
              <a:gd name="connsiteY78" fmla="*/ 183628 h 605945"/>
              <a:gd name="connsiteX79" fmla="*/ 66198 w 606086"/>
              <a:gd name="connsiteY79" fmla="*/ 137096 h 605945"/>
              <a:gd name="connsiteX80" fmla="*/ 68426 w 606086"/>
              <a:gd name="connsiteY80" fmla="*/ 109287 h 605945"/>
              <a:gd name="connsiteX81" fmla="*/ 88388 w 606086"/>
              <a:gd name="connsiteY81" fmla="*/ 89358 h 605945"/>
              <a:gd name="connsiteX82" fmla="*/ 108163 w 606086"/>
              <a:gd name="connsiteY82" fmla="*/ 69243 h 605945"/>
              <a:gd name="connsiteX83" fmla="*/ 136017 w 606086"/>
              <a:gd name="connsiteY83" fmla="*/ 66833 h 605945"/>
              <a:gd name="connsiteX84" fmla="*/ 182717 w 606086"/>
              <a:gd name="connsiteY84" fmla="*/ 100018 h 605945"/>
              <a:gd name="connsiteX85" fmla="*/ 243716 w 606086"/>
              <a:gd name="connsiteY85" fmla="*/ 74805 h 605945"/>
              <a:gd name="connsiteX86" fmla="*/ 253093 w 606086"/>
              <a:gd name="connsiteY86" fmla="*/ 18446 h 605945"/>
              <a:gd name="connsiteX87" fmla="*/ 274076 w 606086"/>
              <a:gd name="connsiteY87" fmla="*/ 0 h 60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086" h="605945">
                <a:moveTo>
                  <a:pt x="385615" y="371718"/>
                </a:moveTo>
                <a:cubicBezTo>
                  <a:pt x="389258" y="371718"/>
                  <a:pt x="392901" y="373108"/>
                  <a:pt x="395686" y="375889"/>
                </a:cubicBezTo>
                <a:lnTo>
                  <a:pt x="527123" y="507241"/>
                </a:lnTo>
                <a:lnTo>
                  <a:pt x="518398" y="516048"/>
                </a:lnTo>
                <a:lnTo>
                  <a:pt x="507073" y="527264"/>
                </a:lnTo>
                <a:lnTo>
                  <a:pt x="375543" y="395912"/>
                </a:lnTo>
                <a:cubicBezTo>
                  <a:pt x="369974" y="390443"/>
                  <a:pt x="369974" y="381451"/>
                  <a:pt x="375543" y="375889"/>
                </a:cubicBezTo>
                <a:cubicBezTo>
                  <a:pt x="378328" y="373108"/>
                  <a:pt x="381971" y="371718"/>
                  <a:pt x="385615" y="371718"/>
                </a:cubicBezTo>
                <a:close/>
                <a:moveTo>
                  <a:pt x="274076" y="0"/>
                </a:moveTo>
                <a:lnTo>
                  <a:pt x="302393" y="0"/>
                </a:lnTo>
                <a:lnTo>
                  <a:pt x="330711" y="0"/>
                </a:lnTo>
                <a:cubicBezTo>
                  <a:pt x="341388" y="0"/>
                  <a:pt x="350394" y="7508"/>
                  <a:pt x="352158" y="18076"/>
                </a:cubicBezTo>
                <a:lnTo>
                  <a:pt x="361721" y="74434"/>
                </a:lnTo>
                <a:cubicBezTo>
                  <a:pt x="383353" y="80088"/>
                  <a:pt x="403779" y="88338"/>
                  <a:pt x="422719" y="99647"/>
                </a:cubicBezTo>
                <a:lnTo>
                  <a:pt x="469420" y="66462"/>
                </a:lnTo>
                <a:cubicBezTo>
                  <a:pt x="478054" y="60344"/>
                  <a:pt x="489845" y="61271"/>
                  <a:pt x="497273" y="68687"/>
                </a:cubicBezTo>
                <a:lnTo>
                  <a:pt x="517141" y="88616"/>
                </a:lnTo>
                <a:lnTo>
                  <a:pt x="537103" y="108546"/>
                </a:lnTo>
                <a:cubicBezTo>
                  <a:pt x="544530" y="115961"/>
                  <a:pt x="545552" y="127641"/>
                  <a:pt x="539424" y="136354"/>
                </a:cubicBezTo>
                <a:lnTo>
                  <a:pt x="506279" y="182887"/>
                </a:lnTo>
                <a:cubicBezTo>
                  <a:pt x="517420" y="201796"/>
                  <a:pt x="525962" y="222189"/>
                  <a:pt x="531532" y="243880"/>
                </a:cubicBezTo>
                <a:lnTo>
                  <a:pt x="587982" y="253242"/>
                </a:lnTo>
                <a:cubicBezTo>
                  <a:pt x="598380" y="255003"/>
                  <a:pt x="606086" y="264087"/>
                  <a:pt x="606086" y="274654"/>
                </a:cubicBezTo>
                <a:lnTo>
                  <a:pt x="606086" y="302926"/>
                </a:lnTo>
                <a:lnTo>
                  <a:pt x="606086" y="331198"/>
                </a:lnTo>
                <a:cubicBezTo>
                  <a:pt x="606086" y="341858"/>
                  <a:pt x="598473" y="350849"/>
                  <a:pt x="587982" y="352611"/>
                </a:cubicBezTo>
                <a:lnTo>
                  <a:pt x="531532" y="362158"/>
                </a:lnTo>
                <a:cubicBezTo>
                  <a:pt x="530325" y="366608"/>
                  <a:pt x="528933" y="370871"/>
                  <a:pt x="527540" y="375321"/>
                </a:cubicBezTo>
                <a:cubicBezTo>
                  <a:pt x="526426" y="378658"/>
                  <a:pt x="525312" y="381902"/>
                  <a:pt x="524105" y="385146"/>
                </a:cubicBezTo>
                <a:cubicBezTo>
                  <a:pt x="523455" y="386722"/>
                  <a:pt x="522991" y="388298"/>
                  <a:pt x="522341" y="389781"/>
                </a:cubicBezTo>
                <a:cubicBezTo>
                  <a:pt x="521505" y="392006"/>
                  <a:pt x="520484" y="394416"/>
                  <a:pt x="519555" y="396641"/>
                </a:cubicBezTo>
                <a:cubicBezTo>
                  <a:pt x="518163" y="399607"/>
                  <a:pt x="516956" y="402388"/>
                  <a:pt x="515563" y="405261"/>
                </a:cubicBezTo>
                <a:lnTo>
                  <a:pt x="513706" y="408969"/>
                </a:lnTo>
                <a:cubicBezTo>
                  <a:pt x="511571" y="413140"/>
                  <a:pt x="509343" y="417219"/>
                  <a:pt x="507021" y="421297"/>
                </a:cubicBezTo>
                <a:cubicBezTo>
                  <a:pt x="504886" y="424820"/>
                  <a:pt x="502843" y="428249"/>
                  <a:pt x="500615" y="431679"/>
                </a:cubicBezTo>
                <a:lnTo>
                  <a:pt x="431632" y="362900"/>
                </a:lnTo>
                <a:cubicBezTo>
                  <a:pt x="417798" y="348996"/>
                  <a:pt x="411485" y="329622"/>
                  <a:pt x="413528" y="310249"/>
                </a:cubicBezTo>
                <a:cubicBezTo>
                  <a:pt x="417148" y="277621"/>
                  <a:pt x="406471" y="243694"/>
                  <a:pt x="381496" y="218760"/>
                </a:cubicBezTo>
                <a:cubicBezTo>
                  <a:pt x="350765" y="188078"/>
                  <a:pt x="306571" y="179086"/>
                  <a:pt x="267855" y="191415"/>
                </a:cubicBezTo>
                <a:cubicBezTo>
                  <a:pt x="265348" y="192342"/>
                  <a:pt x="264606" y="195493"/>
                  <a:pt x="266463" y="197347"/>
                </a:cubicBezTo>
                <a:lnTo>
                  <a:pt x="314277" y="245085"/>
                </a:lnTo>
                <a:cubicBezTo>
                  <a:pt x="327740" y="258526"/>
                  <a:pt x="327740" y="280680"/>
                  <a:pt x="314184" y="294306"/>
                </a:cubicBezTo>
                <a:lnTo>
                  <a:pt x="293480" y="314884"/>
                </a:lnTo>
                <a:cubicBezTo>
                  <a:pt x="280018" y="328510"/>
                  <a:pt x="257735" y="328510"/>
                  <a:pt x="244180" y="315069"/>
                </a:cubicBezTo>
                <a:lnTo>
                  <a:pt x="198779" y="269649"/>
                </a:lnTo>
                <a:cubicBezTo>
                  <a:pt x="196922" y="267702"/>
                  <a:pt x="193487" y="268537"/>
                  <a:pt x="192837" y="271317"/>
                </a:cubicBezTo>
                <a:cubicBezTo>
                  <a:pt x="183553" y="308210"/>
                  <a:pt x="193301" y="348996"/>
                  <a:pt x="222176" y="377824"/>
                </a:cubicBezTo>
                <a:cubicBezTo>
                  <a:pt x="245944" y="401646"/>
                  <a:pt x="277882" y="412399"/>
                  <a:pt x="309078" y="410359"/>
                </a:cubicBezTo>
                <a:cubicBezTo>
                  <a:pt x="327554" y="409062"/>
                  <a:pt x="345566" y="415365"/>
                  <a:pt x="358564" y="428342"/>
                </a:cubicBezTo>
                <a:lnTo>
                  <a:pt x="431354" y="501015"/>
                </a:lnTo>
                <a:cubicBezTo>
                  <a:pt x="428754" y="502776"/>
                  <a:pt x="426061" y="504537"/>
                  <a:pt x="423369" y="506113"/>
                </a:cubicBezTo>
                <a:cubicBezTo>
                  <a:pt x="419098" y="508616"/>
                  <a:pt x="414642" y="511026"/>
                  <a:pt x="410185" y="513250"/>
                </a:cubicBezTo>
                <a:cubicBezTo>
                  <a:pt x="410092" y="513436"/>
                  <a:pt x="409999" y="513436"/>
                  <a:pt x="409814" y="513529"/>
                </a:cubicBezTo>
                <a:cubicBezTo>
                  <a:pt x="405357" y="515753"/>
                  <a:pt x="400901" y="517885"/>
                  <a:pt x="396351" y="519832"/>
                </a:cubicBezTo>
                <a:lnTo>
                  <a:pt x="393752" y="520944"/>
                </a:lnTo>
                <a:cubicBezTo>
                  <a:pt x="389945" y="522520"/>
                  <a:pt x="386046" y="524003"/>
                  <a:pt x="382146" y="525393"/>
                </a:cubicBezTo>
                <a:cubicBezTo>
                  <a:pt x="380846" y="525857"/>
                  <a:pt x="379547" y="526413"/>
                  <a:pt x="378247" y="526784"/>
                </a:cubicBezTo>
                <a:cubicBezTo>
                  <a:pt x="373605" y="528360"/>
                  <a:pt x="368777" y="529843"/>
                  <a:pt x="363763" y="531048"/>
                </a:cubicBezTo>
                <a:lnTo>
                  <a:pt x="354107" y="587962"/>
                </a:lnTo>
                <a:cubicBezTo>
                  <a:pt x="352436" y="598344"/>
                  <a:pt x="343245" y="605945"/>
                  <a:pt x="332753" y="605945"/>
                </a:cubicBezTo>
                <a:lnTo>
                  <a:pt x="304343" y="605945"/>
                </a:lnTo>
                <a:lnTo>
                  <a:pt x="276025" y="605945"/>
                </a:lnTo>
                <a:cubicBezTo>
                  <a:pt x="265348" y="605945"/>
                  <a:pt x="256435" y="598437"/>
                  <a:pt x="254578" y="587962"/>
                </a:cubicBezTo>
                <a:lnTo>
                  <a:pt x="245108" y="532160"/>
                </a:lnTo>
                <a:cubicBezTo>
                  <a:pt x="223383" y="526784"/>
                  <a:pt x="202957" y="518441"/>
                  <a:pt x="184017" y="507503"/>
                </a:cubicBezTo>
                <a:lnTo>
                  <a:pt x="137131" y="540874"/>
                </a:lnTo>
                <a:cubicBezTo>
                  <a:pt x="128496" y="546991"/>
                  <a:pt x="116705" y="546064"/>
                  <a:pt x="109278" y="538649"/>
                </a:cubicBezTo>
                <a:lnTo>
                  <a:pt x="89316" y="518719"/>
                </a:lnTo>
                <a:lnTo>
                  <a:pt x="69447" y="498790"/>
                </a:lnTo>
                <a:cubicBezTo>
                  <a:pt x="62020" y="491375"/>
                  <a:pt x="60999" y="479695"/>
                  <a:pt x="67033" y="470982"/>
                </a:cubicBezTo>
                <a:lnTo>
                  <a:pt x="100457" y="425191"/>
                </a:lnTo>
                <a:cubicBezTo>
                  <a:pt x="89595" y="406652"/>
                  <a:pt x="80589" y="386259"/>
                  <a:pt x="75018" y="364568"/>
                </a:cubicBezTo>
                <a:lnTo>
                  <a:pt x="18012" y="354928"/>
                </a:lnTo>
                <a:cubicBezTo>
                  <a:pt x="7613" y="353259"/>
                  <a:pt x="0" y="344083"/>
                  <a:pt x="0" y="333608"/>
                </a:cubicBezTo>
                <a:lnTo>
                  <a:pt x="0" y="305244"/>
                </a:lnTo>
                <a:lnTo>
                  <a:pt x="0" y="276972"/>
                </a:lnTo>
                <a:cubicBezTo>
                  <a:pt x="0" y="266312"/>
                  <a:pt x="7613" y="257321"/>
                  <a:pt x="18012" y="255559"/>
                </a:cubicBezTo>
                <a:lnTo>
                  <a:pt x="73904" y="246104"/>
                </a:lnTo>
                <a:cubicBezTo>
                  <a:pt x="79196" y="223672"/>
                  <a:pt x="87831" y="202816"/>
                  <a:pt x="99343" y="183628"/>
                </a:cubicBezTo>
                <a:lnTo>
                  <a:pt x="66198" y="137096"/>
                </a:lnTo>
                <a:cubicBezTo>
                  <a:pt x="59977" y="128382"/>
                  <a:pt x="60999" y="116703"/>
                  <a:pt x="68426" y="109287"/>
                </a:cubicBezTo>
                <a:lnTo>
                  <a:pt x="88388" y="89358"/>
                </a:lnTo>
                <a:lnTo>
                  <a:pt x="108163" y="69243"/>
                </a:lnTo>
                <a:cubicBezTo>
                  <a:pt x="115591" y="61827"/>
                  <a:pt x="127382" y="60808"/>
                  <a:pt x="136017" y="66833"/>
                </a:cubicBezTo>
                <a:lnTo>
                  <a:pt x="182717" y="100018"/>
                </a:lnTo>
                <a:cubicBezTo>
                  <a:pt x="201657" y="88894"/>
                  <a:pt x="222083" y="80366"/>
                  <a:pt x="243716" y="74805"/>
                </a:cubicBezTo>
                <a:lnTo>
                  <a:pt x="253093" y="18446"/>
                </a:lnTo>
                <a:cubicBezTo>
                  <a:pt x="254857" y="8157"/>
                  <a:pt x="263863" y="464"/>
                  <a:pt x="274076" y="0"/>
                </a:cubicBezTo>
                <a:close/>
              </a:path>
            </a:pathLst>
          </a:custGeom>
          <a:solidFill>
            <a:srgbClr val="56C4D2"/>
          </a:solidFill>
          <a:ln>
            <a:solidFill>
              <a:srgbClr val="56C4D2"/>
            </a:solidFill>
          </a:ln>
        </p:spPr>
        <p:txBody>
          <a:bodyPr/>
          <a:lstStyle/>
          <a:p>
            <a:pPr fontAlgn="ctr"/>
            <a:endParaRPr lang="en-US" altLang="zh-CN" dirty="0">
              <a:latin typeface="Huawei Sans" panose="020C0503030203020204" pitchFamily="34" charset="0"/>
            </a:endParaRPr>
          </a:p>
        </p:txBody>
      </p:sp>
      <p:sp>
        <p:nvSpPr>
          <p:cNvPr id="35" name="Rectangular Callout 75">
            <a:extLst>
              <a:ext uri="{FF2B5EF4-FFF2-40B4-BE49-F238E27FC236}">
                <a16:creationId xmlns:a16="http://schemas.microsoft.com/office/drawing/2014/main" xmlns="" id="{4D71216E-1DC7-4DE4-8E10-8E500F51817F}"/>
              </a:ext>
            </a:extLst>
          </p:cNvPr>
          <p:cNvSpPr/>
          <p:nvPr/>
        </p:nvSpPr>
        <p:spPr bwMode="gray">
          <a:xfrm>
            <a:off x="7241261" y="3738178"/>
            <a:ext cx="1410551" cy="297170"/>
          </a:xfrm>
          <a:prstGeom prst="wedgeRectCallout">
            <a:avLst>
              <a:gd name="adj1" fmla="val 23709"/>
              <a:gd name="adj2" fmla="val 780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C=1,</a:t>
            </a:r>
            <a:r>
              <a:rPr lang="en-US" sz="1200" dirty="0">
                <a:solidFill>
                  <a:srgbClr val="C7000B"/>
                </a:solidFill>
                <a:latin typeface="Huawei Sans" panose="020C0503030203020204" pitchFamily="34" charset="0"/>
              </a:rPr>
              <a:t>Checksum=A</a:t>
            </a:r>
            <a:endParaRPr lang="en-US" altLang="zh-CN" sz="1200" dirty="0">
              <a:solidFill>
                <a:srgbClr val="C7000B"/>
              </a:solidFill>
              <a:latin typeface="Huawei Sans" panose="020C0503030203020204" pitchFamily="34" charset="0"/>
              <a:ea typeface="方正兰亭黑简体" panose="02000000000000000000" pitchFamily="2" charset="-122"/>
            </a:endParaRPr>
          </a:p>
        </p:txBody>
      </p:sp>
      <p:sp>
        <p:nvSpPr>
          <p:cNvPr id="36" name="Rectangular Callout 75">
            <a:extLst>
              <a:ext uri="{FF2B5EF4-FFF2-40B4-BE49-F238E27FC236}">
                <a16:creationId xmlns:a16="http://schemas.microsoft.com/office/drawing/2014/main" xmlns="" id="{93F8C93E-C5A4-4726-B08A-1001D77D6A31}"/>
              </a:ext>
            </a:extLst>
          </p:cNvPr>
          <p:cNvSpPr/>
          <p:nvPr/>
        </p:nvSpPr>
        <p:spPr bwMode="gray">
          <a:xfrm>
            <a:off x="9326552" y="5490782"/>
            <a:ext cx="1410551" cy="297170"/>
          </a:xfrm>
          <a:prstGeom prst="wedgeRectCallout">
            <a:avLst>
              <a:gd name="adj1" fmla="val 21008"/>
              <a:gd name="adj2" fmla="val -1065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C=1,</a:t>
            </a:r>
            <a:r>
              <a:rPr lang="en-US" sz="1200" dirty="0">
                <a:solidFill>
                  <a:srgbClr val="C7000B"/>
                </a:solidFill>
                <a:latin typeface="Huawei Sans" panose="020C0503030203020204" pitchFamily="34" charset="0"/>
              </a:rPr>
              <a:t>Checksum=B</a:t>
            </a:r>
            <a:endParaRPr lang="en-US" altLang="zh-CN" sz="1200" dirty="0">
              <a:solidFill>
                <a:srgbClr val="C7000B"/>
              </a:solidFill>
              <a:latin typeface="Huawei Sans" panose="020C0503030203020204" pitchFamily="34" charset="0"/>
            </a:endParaRPr>
          </a:p>
        </p:txBody>
      </p:sp>
      <p:sp>
        <p:nvSpPr>
          <p:cNvPr id="37" name="十字形 19">
            <a:extLst>
              <a:ext uri="{FF2B5EF4-FFF2-40B4-BE49-F238E27FC236}">
                <a16:creationId xmlns:a16="http://schemas.microsoft.com/office/drawing/2014/main" xmlns="" id="{5169088F-047D-42BF-98D0-9A65C4F4B730}"/>
              </a:ext>
            </a:extLst>
          </p:cNvPr>
          <p:cNvSpPr/>
          <p:nvPr/>
        </p:nvSpPr>
        <p:spPr bwMode="gray">
          <a:xfrm rot="2785165">
            <a:off x="10935963" y="4947676"/>
            <a:ext cx="254683" cy="254683"/>
          </a:xfrm>
          <a:prstGeom prst="plus">
            <a:avLst>
              <a:gd name="adj" fmla="val 39697"/>
            </a:avLst>
          </a:prstGeom>
          <a:solidFill>
            <a:srgbClr val="D33941"/>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38" name="Rectangular Callout 75">
            <a:extLst>
              <a:ext uri="{FF2B5EF4-FFF2-40B4-BE49-F238E27FC236}">
                <a16:creationId xmlns:a16="http://schemas.microsoft.com/office/drawing/2014/main" xmlns="" id="{CF0206ED-DCE6-4AC9-B50B-0DDF510F98CF}"/>
              </a:ext>
            </a:extLst>
          </p:cNvPr>
          <p:cNvSpPr/>
          <p:nvPr/>
        </p:nvSpPr>
        <p:spPr bwMode="gray">
          <a:xfrm>
            <a:off x="9954786" y="4213352"/>
            <a:ext cx="1311793" cy="592261"/>
          </a:xfrm>
          <a:prstGeom prst="wedgeRectCallout">
            <a:avLst>
              <a:gd name="adj1" fmla="val 27657"/>
              <a:gd name="adj2" fmla="val 803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Verification fails and data is discarded.</a:t>
            </a:r>
          </a:p>
        </p:txBody>
      </p:sp>
      <p:cxnSp>
        <p:nvCxnSpPr>
          <p:cNvPr id="5" name="Connector: Elbow 4">
            <a:extLst>
              <a:ext uri="{FF2B5EF4-FFF2-40B4-BE49-F238E27FC236}">
                <a16:creationId xmlns:a16="http://schemas.microsoft.com/office/drawing/2014/main" xmlns="" id="{AA2029A2-93BA-4170-A500-5FEC1626552F}"/>
              </a:ext>
            </a:extLst>
          </p:cNvPr>
          <p:cNvCxnSpPr>
            <a:cxnSpLocks/>
            <a:stCxn id="35" idx="1"/>
            <a:endCxn id="36" idx="2"/>
          </p:cNvCxnSpPr>
          <p:nvPr/>
        </p:nvCxnSpPr>
        <p:spPr bwMode="gray">
          <a:xfrm rot="10800000" flipH="1" flipV="1">
            <a:off x="7241260" y="3886762"/>
            <a:ext cx="2790567" cy="1901189"/>
          </a:xfrm>
          <a:prstGeom prst="bentConnector4">
            <a:avLst>
              <a:gd name="adj1" fmla="val -8192"/>
              <a:gd name="adj2" fmla="val 112024"/>
            </a:avLst>
          </a:prstGeom>
          <a:ln w="19050">
            <a:solidFill>
              <a:srgbClr val="E28189"/>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xmlns="" id="{F76D88D1-22F9-47AE-B9A2-835DB7AAB593}"/>
              </a:ext>
            </a:extLst>
          </p:cNvPr>
          <p:cNvSpPr txBox="1"/>
          <p:nvPr/>
        </p:nvSpPr>
        <p:spPr bwMode="gray">
          <a:xfrm>
            <a:off x="7452211" y="5831987"/>
            <a:ext cx="1757212" cy="276999"/>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txBody>
          <a:bodyPr wrap="none" rtlCol="0">
            <a:spAutoFit/>
          </a:bodyPr>
          <a:lstStyle/>
          <a:p>
            <a:pPr fontAlgn="ctr"/>
            <a:r>
              <a:rPr lang="en-US" sz="1200" dirty="0">
                <a:latin typeface="Huawei Sans" panose="020C0503030203020204" pitchFamily="34" charset="0"/>
              </a:rPr>
              <a:t>Inconsistent checksum</a:t>
            </a:r>
            <a:endParaRPr lang="en-US" sz="1200" dirty="0">
              <a:latin typeface="Huawei Sans" panose="020C0503030203020204" pitchFamily="34" charset="0"/>
              <a:ea typeface="方正兰亭黑简体" panose="02000000000000000000" pitchFamily="2" charset="-122"/>
            </a:endParaRPr>
          </a:p>
        </p:txBody>
      </p:sp>
      <p:sp>
        <p:nvSpPr>
          <p:cNvPr id="30" name="TextBox 120">
            <a:extLst>
              <a:ext uri="{FF2B5EF4-FFF2-40B4-BE49-F238E27FC236}">
                <a16:creationId xmlns:a16="http://schemas.microsoft.com/office/drawing/2014/main" xmlns="" id="{0C5F2C8F-4D7B-4BA3-9F70-017C56294E4C}"/>
              </a:ext>
            </a:extLst>
          </p:cNvPr>
          <p:cNvSpPr txBox="1"/>
          <p:nvPr/>
        </p:nvSpPr>
        <p:spPr bwMode="gray">
          <a:xfrm>
            <a:off x="6851612" y="4120255"/>
            <a:ext cx="1179968"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42"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Fundamentals</a:t>
            </a:r>
            <a:endParaRPr lang="zh-CN" altLang="en-US" sz="1200" kern="0" dirty="0">
              <a:latin typeface="Huawei Sans" panose="020C0503030203020204" pitchFamily="34" charset="0"/>
              <a:ea typeface="方正兰亭黑简体" panose="02000000000000000000" pitchFamily="2" charset="-122"/>
            </a:endParaRPr>
          </a:p>
        </p:txBody>
      </p:sp>
      <p:sp>
        <p:nvSpPr>
          <p:cNvPr id="43"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GRE Security Mechanisms</a:t>
            </a:r>
          </a:p>
        </p:txBody>
      </p:sp>
      <p:sp>
        <p:nvSpPr>
          <p:cNvPr id="44" name="燕尾形 26">
            <a:extLst>
              <a:ext uri="{FF2B5EF4-FFF2-40B4-BE49-F238E27FC236}">
                <a16:creationId xmlns:a16="http://schemas.microsoft.com/office/drawing/2014/main" xmlns="" id="{A4540EA4-29E5-463C-989C-0D9C2F80E747}"/>
              </a:ext>
            </a:extLst>
          </p:cNvPr>
          <p:cNvSpPr/>
          <p:nvPr/>
        </p:nvSpPr>
        <p:spPr bwMode="gray">
          <a:xfrm>
            <a:off x="9612671" y="119137"/>
            <a:ext cx="21364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804480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FA5EEA-87A6-46F3-B854-CE91FB0B3FBE}"/>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GRE Key</a:t>
            </a:r>
          </a:p>
        </p:txBody>
      </p:sp>
      <p:sp>
        <p:nvSpPr>
          <p:cNvPr id="3" name="Text Placeholder 2">
            <a:extLst>
              <a:ext uri="{FF2B5EF4-FFF2-40B4-BE49-F238E27FC236}">
                <a16:creationId xmlns:a16="http://schemas.microsoft.com/office/drawing/2014/main" xmlns="" id="{728E1B0E-7C8C-4697-B5A0-FE000AB7E006}"/>
              </a:ext>
            </a:extLst>
          </p:cNvPr>
          <p:cNvSpPr>
            <a:spLocks noGrp="1"/>
          </p:cNvSpPr>
          <p:nvPr>
            <p:ph type="body" sz="quarter" idx="10"/>
          </p:nvPr>
        </p:nvSpPr>
        <p:spPr bwMode="gray"/>
        <p:txBody>
          <a:bodyPr/>
          <a:lstStyle/>
          <a:p>
            <a:pPr algn="l"/>
            <a:r>
              <a:rPr lang="en-US" sz="1600" dirty="0">
                <a:latin typeface="Huawei Sans" panose="020C0503030203020204" pitchFamily="34" charset="0"/>
              </a:rPr>
              <a:t>Key authentication is used to verify validity of a tunnel interface. This security mechanism prevents tunnel interfaces on two devices at both ends of a GRE tunnel from incorrectly identifying and receiving packets from other devices.</a:t>
            </a:r>
          </a:p>
          <a:p>
            <a:pPr algn="l"/>
            <a:r>
              <a:rPr lang="en-US" sz="1600" dirty="0">
                <a:latin typeface="Huawei Sans" panose="020C0503030203020204" pitchFamily="34" charset="0"/>
              </a:rPr>
              <a:t>If the K bit in the GRE header is set to 1, a four-byte Key field is inserted into the GRE header. Both the receiver and the sender need to authenticate the key.</a:t>
            </a:r>
          </a:p>
        </p:txBody>
      </p:sp>
      <p:pic>
        <p:nvPicPr>
          <p:cNvPr id="10" name="图片 31">
            <a:extLst>
              <a:ext uri="{FF2B5EF4-FFF2-40B4-BE49-F238E27FC236}">
                <a16:creationId xmlns:a16="http://schemas.microsoft.com/office/drawing/2014/main" xmlns="" id="{BB8EC528-81FE-4013-8265-9352EF4BB875}"/>
              </a:ext>
            </a:extLst>
          </p:cNvPr>
          <p:cNvPicPr>
            <a:picLocks noChangeAspect="1"/>
          </p:cNvPicPr>
          <p:nvPr/>
        </p:nvPicPr>
        <p:blipFill>
          <a:blip r:embed="rId3"/>
          <a:stretch>
            <a:fillRect/>
          </a:stretch>
        </p:blipFill>
        <p:spPr bwMode="gray">
          <a:xfrm>
            <a:off x="7145938" y="3320378"/>
            <a:ext cx="466668" cy="389308"/>
          </a:xfrm>
          <a:prstGeom prst="rect">
            <a:avLst/>
          </a:prstGeom>
        </p:spPr>
      </p:pic>
      <p:sp>
        <p:nvSpPr>
          <p:cNvPr id="11" name="Freeform 159">
            <a:extLst>
              <a:ext uri="{FF2B5EF4-FFF2-40B4-BE49-F238E27FC236}">
                <a16:creationId xmlns:a16="http://schemas.microsoft.com/office/drawing/2014/main" xmlns="" id="{C10859A6-3238-4E43-8733-8B12B183EC11}"/>
              </a:ext>
            </a:extLst>
          </p:cNvPr>
          <p:cNvSpPr/>
          <p:nvPr/>
        </p:nvSpPr>
        <p:spPr bwMode="gray">
          <a:xfrm flipH="1">
            <a:off x="8648557" y="3138727"/>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2" name="图片 31">
            <a:extLst>
              <a:ext uri="{FF2B5EF4-FFF2-40B4-BE49-F238E27FC236}">
                <a16:creationId xmlns:a16="http://schemas.microsoft.com/office/drawing/2014/main" xmlns="" id="{8A6EC1CB-EACE-438D-A236-B348FD420844}"/>
              </a:ext>
            </a:extLst>
          </p:cNvPr>
          <p:cNvPicPr>
            <a:picLocks noChangeAspect="1"/>
          </p:cNvPicPr>
          <p:nvPr/>
        </p:nvPicPr>
        <p:blipFill>
          <a:blip r:embed="rId3"/>
          <a:stretch>
            <a:fillRect/>
          </a:stretch>
        </p:blipFill>
        <p:spPr bwMode="gray">
          <a:xfrm>
            <a:off x="10783448" y="3320378"/>
            <a:ext cx="466668" cy="389308"/>
          </a:xfrm>
          <a:prstGeom prst="rect">
            <a:avLst/>
          </a:prstGeom>
        </p:spPr>
      </p:pic>
      <p:cxnSp>
        <p:nvCxnSpPr>
          <p:cNvPr id="13" name="Straight Connector 12">
            <a:extLst>
              <a:ext uri="{FF2B5EF4-FFF2-40B4-BE49-F238E27FC236}">
                <a16:creationId xmlns:a16="http://schemas.microsoft.com/office/drawing/2014/main" xmlns="" id="{1B38C770-12C7-454B-BD87-364BF2190BAC}"/>
              </a:ext>
            </a:extLst>
          </p:cNvPr>
          <p:cNvCxnSpPr>
            <a:cxnSpLocks/>
            <a:stCxn id="10" idx="3"/>
            <a:endCxn id="11" idx="21"/>
          </p:cNvCxnSpPr>
          <p:nvPr/>
        </p:nvCxnSpPr>
        <p:spPr bwMode="gray">
          <a:xfrm>
            <a:off x="7612606" y="3515032"/>
            <a:ext cx="1035951"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85B4CA50-7BBD-4666-BADD-1C65F7F73108}"/>
              </a:ext>
            </a:extLst>
          </p:cNvPr>
          <p:cNvCxnSpPr>
            <a:cxnSpLocks/>
            <a:stCxn id="12" idx="1"/>
            <a:endCxn id="11" idx="8"/>
          </p:cNvCxnSpPr>
          <p:nvPr/>
        </p:nvCxnSpPr>
        <p:spPr bwMode="gray">
          <a:xfrm flipH="1" flipV="1">
            <a:off x="9700838" y="3514359"/>
            <a:ext cx="1082610"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5" name="Can 41">
            <a:extLst>
              <a:ext uri="{FF2B5EF4-FFF2-40B4-BE49-F238E27FC236}">
                <a16:creationId xmlns:a16="http://schemas.microsoft.com/office/drawing/2014/main" xmlns="" id="{09F8D89F-4F53-4850-8889-0AED54464C1B}"/>
              </a:ext>
            </a:extLst>
          </p:cNvPr>
          <p:cNvSpPr/>
          <p:nvPr/>
        </p:nvSpPr>
        <p:spPr bwMode="gray">
          <a:xfrm rot="5400000">
            <a:off x="9065579" y="1999618"/>
            <a:ext cx="236717" cy="301876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5">
            <a:extLst>
              <a:ext uri="{FF2B5EF4-FFF2-40B4-BE49-F238E27FC236}">
                <a16:creationId xmlns:a16="http://schemas.microsoft.com/office/drawing/2014/main" xmlns="" id="{DAE262AE-3E0F-4EED-8FF5-4DEDBC51304F}"/>
              </a:ext>
            </a:extLst>
          </p:cNvPr>
          <p:cNvSpPr txBox="1"/>
          <p:nvPr/>
        </p:nvSpPr>
        <p:spPr bwMode="gray">
          <a:xfrm flipH="1">
            <a:off x="8380579" y="3354635"/>
            <a:ext cx="1583708"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pic>
        <p:nvPicPr>
          <p:cNvPr id="17" name="图片 31">
            <a:extLst>
              <a:ext uri="{FF2B5EF4-FFF2-40B4-BE49-F238E27FC236}">
                <a16:creationId xmlns:a16="http://schemas.microsoft.com/office/drawing/2014/main" xmlns="" id="{4520DB05-1F80-4C58-A0CA-FB5F8448D498}"/>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7173318" y="5177199"/>
            <a:ext cx="466668" cy="389308"/>
          </a:xfrm>
          <a:prstGeom prst="rect">
            <a:avLst/>
          </a:prstGeom>
        </p:spPr>
      </p:pic>
      <p:sp>
        <p:nvSpPr>
          <p:cNvPr id="18" name="Freeform 159">
            <a:extLst>
              <a:ext uri="{FF2B5EF4-FFF2-40B4-BE49-F238E27FC236}">
                <a16:creationId xmlns:a16="http://schemas.microsoft.com/office/drawing/2014/main" xmlns="" id="{4A46B824-5FBA-4BAA-B597-C33308887CDD}"/>
              </a:ext>
            </a:extLst>
          </p:cNvPr>
          <p:cNvSpPr/>
          <p:nvPr/>
        </p:nvSpPr>
        <p:spPr bwMode="gray">
          <a:xfrm rot="20419631" flipH="1">
            <a:off x="8692905" y="4228753"/>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19" name="Straight Connector 18">
            <a:extLst>
              <a:ext uri="{FF2B5EF4-FFF2-40B4-BE49-F238E27FC236}">
                <a16:creationId xmlns:a16="http://schemas.microsoft.com/office/drawing/2014/main" xmlns="" id="{E6C9A855-6043-448C-AD8D-DD99B29A824B}"/>
              </a:ext>
            </a:extLst>
          </p:cNvPr>
          <p:cNvCxnSpPr>
            <a:cxnSpLocks/>
            <a:stCxn id="12" idx="2"/>
            <a:endCxn id="18" idx="8"/>
          </p:cNvCxnSpPr>
          <p:nvPr/>
        </p:nvCxnSpPr>
        <p:spPr bwMode="gray">
          <a:xfrm flipH="1">
            <a:off x="9748343" y="3709686"/>
            <a:ext cx="1268439" cy="71170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30717E29-C839-4C24-9ECE-B74C2242C6A5}"/>
              </a:ext>
            </a:extLst>
          </p:cNvPr>
          <p:cNvCxnSpPr>
            <a:cxnSpLocks/>
            <a:stCxn id="18" idx="21"/>
            <a:endCxn id="17" idx="3"/>
          </p:cNvCxnSpPr>
          <p:nvPr/>
        </p:nvCxnSpPr>
        <p:spPr bwMode="gray">
          <a:xfrm flipH="1">
            <a:off x="7639986" y="4785065"/>
            <a:ext cx="1120868" cy="58678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1" name="Can 41">
            <a:extLst>
              <a:ext uri="{FF2B5EF4-FFF2-40B4-BE49-F238E27FC236}">
                <a16:creationId xmlns:a16="http://schemas.microsoft.com/office/drawing/2014/main" xmlns="" id="{6649E804-AC07-4158-B246-385092278C2C}"/>
              </a:ext>
            </a:extLst>
          </p:cNvPr>
          <p:cNvSpPr/>
          <p:nvPr/>
        </p:nvSpPr>
        <p:spPr bwMode="gray">
          <a:xfrm rot="3834284">
            <a:off x="9189033" y="2792986"/>
            <a:ext cx="236717" cy="3520403"/>
          </a:xfrm>
          <a:prstGeom prst="can">
            <a:avLst>
              <a:gd name="adj" fmla="val 55435"/>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21">
            <a:extLst>
              <a:ext uri="{FF2B5EF4-FFF2-40B4-BE49-F238E27FC236}">
                <a16:creationId xmlns:a16="http://schemas.microsoft.com/office/drawing/2014/main" xmlns="" id="{8EAE353F-31FB-495D-B6D2-1E5EA8E82A80}"/>
              </a:ext>
            </a:extLst>
          </p:cNvPr>
          <p:cNvSpPr txBox="1"/>
          <p:nvPr/>
        </p:nvSpPr>
        <p:spPr bwMode="gray">
          <a:xfrm rot="20037224" flipH="1">
            <a:off x="8247716" y="4405895"/>
            <a:ext cx="2167598" cy="276999"/>
          </a:xfrm>
          <a:prstGeom prst="rect">
            <a:avLst/>
          </a:prstGeom>
          <a:noFill/>
        </p:spPr>
        <p:txBody>
          <a:bodyPr wrap="square" rtlCol="0">
            <a:spAutoFit/>
          </a:bodyPr>
          <a:lstStyle/>
          <a:p>
            <a:pPr algn="ctr" fontAlgn="ctr"/>
            <a:r>
              <a:rPr lang="en-US" sz="1200" dirty="0">
                <a:latin typeface="Huawei Sans" panose="020C0503030203020204" pitchFamily="34" charset="0"/>
              </a:rPr>
              <a:t>Unauthorized GRE tunnel</a:t>
            </a:r>
          </a:p>
        </p:txBody>
      </p:sp>
      <p:sp>
        <p:nvSpPr>
          <p:cNvPr id="23" name="TextBox 22">
            <a:extLst>
              <a:ext uri="{FF2B5EF4-FFF2-40B4-BE49-F238E27FC236}">
                <a16:creationId xmlns:a16="http://schemas.microsoft.com/office/drawing/2014/main" xmlns="" id="{32E40295-84C6-4FF3-BD23-1A55740E998F}"/>
              </a:ext>
            </a:extLst>
          </p:cNvPr>
          <p:cNvSpPr txBox="1"/>
          <p:nvPr/>
        </p:nvSpPr>
        <p:spPr bwMode="gray">
          <a:xfrm flipH="1">
            <a:off x="6852672" y="3046140"/>
            <a:ext cx="1107959" cy="276999"/>
          </a:xfrm>
          <a:prstGeom prst="rect">
            <a:avLst/>
          </a:prstGeom>
          <a:noFill/>
        </p:spPr>
        <p:txBody>
          <a:bodyPr wrap="square" rtlCol="0">
            <a:spAutoFit/>
          </a:bodyPr>
          <a:lstStyle/>
          <a:p>
            <a:pPr algn="ctr" fontAlgn="ctr"/>
            <a:r>
              <a:rPr lang="en-US" sz="1200" dirty="0">
                <a:latin typeface="Huawei Sans" panose="020C0503030203020204" pitchFamily="34" charset="0"/>
              </a:rPr>
              <a:t>GRE Key=10</a:t>
            </a:r>
            <a:endParaRPr lang="en-US" altLang="zh-CN" sz="1200" dirty="0">
              <a:latin typeface="Huawei Sans" panose="020C0503030203020204" pitchFamily="34" charset="0"/>
              <a:ea typeface="方正兰亭黑简体" panose="02000000000000000000" pitchFamily="2" charset="-122"/>
            </a:endParaRPr>
          </a:p>
        </p:txBody>
      </p:sp>
      <p:sp>
        <p:nvSpPr>
          <p:cNvPr id="24" name="TextBox 23">
            <a:extLst>
              <a:ext uri="{FF2B5EF4-FFF2-40B4-BE49-F238E27FC236}">
                <a16:creationId xmlns:a16="http://schemas.microsoft.com/office/drawing/2014/main" xmlns="" id="{4AAD48E3-C8AA-44AA-A236-4F719FE7489B}"/>
              </a:ext>
            </a:extLst>
          </p:cNvPr>
          <p:cNvSpPr txBox="1"/>
          <p:nvPr/>
        </p:nvSpPr>
        <p:spPr bwMode="gray">
          <a:xfrm flipH="1">
            <a:off x="10462802" y="3037002"/>
            <a:ext cx="1107959" cy="276999"/>
          </a:xfrm>
          <a:prstGeom prst="rect">
            <a:avLst/>
          </a:prstGeom>
          <a:noFill/>
        </p:spPr>
        <p:txBody>
          <a:bodyPr wrap="square" rtlCol="0">
            <a:spAutoFit/>
          </a:bodyPr>
          <a:lstStyle/>
          <a:p>
            <a:pPr algn="ctr" fontAlgn="ctr"/>
            <a:r>
              <a:rPr lang="en-US" sz="1200" dirty="0">
                <a:latin typeface="Huawei Sans" panose="020C0503030203020204" pitchFamily="34" charset="0"/>
              </a:rPr>
              <a:t>GRE Key=10</a:t>
            </a:r>
            <a:endParaRPr lang="en-US" altLang="zh-CN" sz="1200" dirty="0">
              <a:latin typeface="Huawei Sans" panose="020C0503030203020204" pitchFamily="34" charset="0"/>
              <a:ea typeface="方正兰亭黑简体" panose="02000000000000000000" pitchFamily="2" charset="-122"/>
            </a:endParaRPr>
          </a:p>
        </p:txBody>
      </p:sp>
      <p:sp>
        <p:nvSpPr>
          <p:cNvPr id="25" name="TextBox 24">
            <a:extLst>
              <a:ext uri="{FF2B5EF4-FFF2-40B4-BE49-F238E27FC236}">
                <a16:creationId xmlns:a16="http://schemas.microsoft.com/office/drawing/2014/main" xmlns="" id="{A2F56922-E18E-4B3B-B959-85C174D84471}"/>
              </a:ext>
            </a:extLst>
          </p:cNvPr>
          <p:cNvSpPr txBox="1"/>
          <p:nvPr/>
        </p:nvSpPr>
        <p:spPr bwMode="gray">
          <a:xfrm flipH="1">
            <a:off x="6825292" y="5529605"/>
            <a:ext cx="1107959" cy="276999"/>
          </a:xfrm>
          <a:prstGeom prst="rect">
            <a:avLst/>
          </a:prstGeom>
          <a:noFill/>
        </p:spPr>
        <p:txBody>
          <a:bodyPr wrap="square" rtlCol="0">
            <a:spAutoFit/>
          </a:bodyPr>
          <a:lstStyle/>
          <a:p>
            <a:pPr algn="ctr" fontAlgn="ctr"/>
            <a:r>
              <a:rPr lang="en-US" sz="1200" dirty="0">
                <a:latin typeface="Huawei Sans" panose="020C0503030203020204" pitchFamily="34" charset="0"/>
              </a:rPr>
              <a:t>GRE Key=20</a:t>
            </a:r>
            <a:endParaRPr lang="en-US" altLang="zh-CN" sz="1200" dirty="0">
              <a:latin typeface="Huawei Sans" panose="020C0503030203020204" pitchFamily="34" charset="0"/>
              <a:ea typeface="方正兰亭黑简体" panose="02000000000000000000" pitchFamily="2" charset="-122"/>
            </a:endParaRPr>
          </a:p>
        </p:txBody>
      </p:sp>
      <p:sp>
        <p:nvSpPr>
          <p:cNvPr id="26" name="十字形 19">
            <a:extLst>
              <a:ext uri="{FF2B5EF4-FFF2-40B4-BE49-F238E27FC236}">
                <a16:creationId xmlns:a16="http://schemas.microsoft.com/office/drawing/2014/main" xmlns="" id="{755D8B9F-12C8-4D11-8A0F-77780D591222}"/>
              </a:ext>
            </a:extLst>
          </p:cNvPr>
          <p:cNvSpPr/>
          <p:nvPr/>
        </p:nvSpPr>
        <p:spPr bwMode="gray">
          <a:xfrm rot="2785165">
            <a:off x="10164130" y="4024633"/>
            <a:ext cx="345945" cy="345945"/>
          </a:xfrm>
          <a:prstGeom prst="plus">
            <a:avLst>
              <a:gd name="adj" fmla="val 39697"/>
            </a:avLst>
          </a:prstGeom>
          <a:solidFill>
            <a:srgbClr val="D33941"/>
          </a:solidFill>
          <a:ln>
            <a:solidFill>
              <a:srgbClr val="D33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900" dirty="0">
              <a:solidFill>
                <a:prstClr val="white"/>
              </a:solidFill>
              <a:latin typeface="Huawei Sans" panose="020C0503030203020204" pitchFamily="34" charset="0"/>
            </a:endParaRPr>
          </a:p>
        </p:txBody>
      </p:sp>
      <p:sp>
        <p:nvSpPr>
          <p:cNvPr id="27" name="Rectangular Callout 75">
            <a:extLst>
              <a:ext uri="{FF2B5EF4-FFF2-40B4-BE49-F238E27FC236}">
                <a16:creationId xmlns:a16="http://schemas.microsoft.com/office/drawing/2014/main" xmlns="" id="{2CA57F39-42CD-4C4F-B064-D790785B303D}"/>
              </a:ext>
            </a:extLst>
          </p:cNvPr>
          <p:cNvSpPr/>
          <p:nvPr/>
        </p:nvSpPr>
        <p:spPr bwMode="gray">
          <a:xfrm>
            <a:off x="9822115" y="4580532"/>
            <a:ext cx="1569785" cy="811101"/>
          </a:xfrm>
          <a:prstGeom prst="wedgeRectCallout">
            <a:avLst>
              <a:gd name="adj1" fmla="val -21911"/>
              <a:gd name="adj2" fmla="val -758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tunnel cannot be established because the keys are inconsistent.</a:t>
            </a:r>
          </a:p>
        </p:txBody>
      </p:sp>
      <p:sp>
        <p:nvSpPr>
          <p:cNvPr id="28" name="圆角矩形 75">
            <a:extLst>
              <a:ext uri="{FF2B5EF4-FFF2-40B4-BE49-F238E27FC236}">
                <a16:creationId xmlns:a16="http://schemas.microsoft.com/office/drawing/2014/main" xmlns="" id="{6588FDBA-F1A7-4DDC-9E07-AE12500315C2}"/>
              </a:ext>
            </a:extLst>
          </p:cNvPr>
          <p:cNvSpPr/>
          <p:nvPr/>
        </p:nvSpPr>
        <p:spPr bwMode="gray">
          <a:xfrm>
            <a:off x="6867723" y="2300676"/>
            <a:ext cx="4638036" cy="480208"/>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The GRE key is used to prevent unauthorized GRE tunnel establishment.</a:t>
            </a:r>
          </a:p>
        </p:txBody>
      </p:sp>
      <p:sp>
        <p:nvSpPr>
          <p:cNvPr id="29" name="圆角矩形 75">
            <a:extLst>
              <a:ext uri="{FF2B5EF4-FFF2-40B4-BE49-F238E27FC236}">
                <a16:creationId xmlns:a16="http://schemas.microsoft.com/office/drawing/2014/main" xmlns="" id="{3782E660-F6FA-48CB-A2C4-3FEB57B872B9}"/>
              </a:ext>
            </a:extLst>
          </p:cNvPr>
          <p:cNvSpPr/>
          <p:nvPr/>
        </p:nvSpPr>
        <p:spPr bwMode="gray">
          <a:xfrm>
            <a:off x="6867723" y="2819171"/>
            <a:ext cx="4638036"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Table 4">
            <a:extLst>
              <a:ext uri="{FF2B5EF4-FFF2-40B4-BE49-F238E27FC236}">
                <a16:creationId xmlns:a16="http://schemas.microsoft.com/office/drawing/2014/main" xmlns="" id="{BA905498-192E-4D3A-B60D-07E5F91C397E}"/>
              </a:ext>
            </a:extLst>
          </p:cNvPr>
          <p:cNvGraphicFramePr>
            <a:graphicFrameLocks noGrp="1"/>
          </p:cNvGraphicFramePr>
          <p:nvPr>
            <p:extLst/>
          </p:nvPr>
        </p:nvGraphicFramePr>
        <p:xfrm>
          <a:off x="803413" y="3260992"/>
          <a:ext cx="5868651" cy="370840"/>
        </p:xfrm>
        <a:graphic>
          <a:graphicData uri="http://schemas.openxmlformats.org/drawingml/2006/table">
            <a:tbl>
              <a:tblPr firstRow="1" bandRow="1">
                <a:tableStyleId>{5C22544A-7EE6-4342-B048-85BDC9FD1C3A}</a:tableStyleId>
              </a:tblPr>
              <a:tblGrid>
                <a:gridCol w="1455772">
                  <a:extLst>
                    <a:ext uri="{9D8B030D-6E8A-4147-A177-3AD203B41FA5}">
                      <a16:colId xmlns:a16="http://schemas.microsoft.com/office/drawing/2014/main" xmlns="" val="2966538011"/>
                    </a:ext>
                  </a:extLst>
                </a:gridCol>
                <a:gridCol w="1317127">
                  <a:extLst>
                    <a:ext uri="{9D8B030D-6E8A-4147-A177-3AD203B41FA5}">
                      <a16:colId xmlns:a16="http://schemas.microsoft.com/office/drawing/2014/main" xmlns="" val="996290401"/>
                    </a:ext>
                  </a:extLst>
                </a:gridCol>
                <a:gridCol w="1455772">
                  <a:extLst>
                    <a:ext uri="{9D8B030D-6E8A-4147-A177-3AD203B41FA5}">
                      <a16:colId xmlns:a16="http://schemas.microsoft.com/office/drawing/2014/main" xmlns="" val="2856764314"/>
                    </a:ext>
                  </a:extLst>
                </a:gridCol>
                <a:gridCol w="1639980">
                  <a:extLst>
                    <a:ext uri="{9D8B030D-6E8A-4147-A177-3AD203B41FA5}">
                      <a16:colId xmlns:a16="http://schemas.microsoft.com/office/drawing/2014/main" xmlns="" val="2646952038"/>
                    </a:ext>
                  </a:extLst>
                </a:gridCol>
              </a:tblGrid>
              <a:tr h="370840">
                <a:tc>
                  <a:txBody>
                    <a:bodyPr/>
                    <a:lstStyle/>
                    <a:p>
                      <a:pPr algn="ctr" fontAlgn="ctr"/>
                      <a:r>
                        <a:rPr lang="en-US" sz="1200" dirty="0">
                          <a:latin typeface="Huawei Sans" panose="020C0503030203020204" pitchFamily="34" charset="0"/>
                        </a:rPr>
                        <a:t>Outer Header</a:t>
                      </a:r>
                    </a:p>
                  </a:txBody>
                  <a:tcPr anchor="ctr">
                    <a:solidFill>
                      <a:srgbClr val="AFD89C"/>
                    </a:solidFill>
                  </a:tcPr>
                </a:tc>
                <a:tc>
                  <a:txBody>
                    <a:bodyPr/>
                    <a:lstStyle/>
                    <a:p>
                      <a:pPr algn="ctr" fontAlgn="ctr"/>
                      <a:r>
                        <a:rPr lang="en-US" sz="1200" dirty="0">
                          <a:latin typeface="Huawei Sans" panose="020C0503030203020204" pitchFamily="34" charset="0"/>
                        </a:rPr>
                        <a:t>GRE Header</a:t>
                      </a:r>
                    </a:p>
                  </a:txBody>
                  <a:tcPr anchor="ctr">
                    <a:solidFill>
                      <a:srgbClr val="EEB3B8"/>
                    </a:solidFill>
                  </a:tcPr>
                </a:tc>
                <a:tc>
                  <a:txBody>
                    <a:bodyPr/>
                    <a:lstStyle/>
                    <a:p>
                      <a:pPr algn="ctr" fontAlgn="ctr"/>
                      <a:r>
                        <a:rPr lang="en-US" sz="1200" dirty="0">
                          <a:latin typeface="Huawei Sans" panose="020C0503030203020204" pitchFamily="34" charset="0"/>
                        </a:rPr>
                        <a:t>Inner Header</a:t>
                      </a:r>
                    </a:p>
                  </a:txBody>
                  <a:tcPr anchor="ctr">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Payload</a:t>
                      </a:r>
                    </a:p>
                  </a:txBody>
                  <a:tcPr anchor="ctr">
                    <a:solidFill>
                      <a:srgbClr val="FDE397"/>
                    </a:solidFill>
                  </a:tcPr>
                </a:tc>
                <a:extLst>
                  <a:ext uri="{0D108BD9-81ED-4DB2-BD59-A6C34878D82A}">
                    <a16:rowId xmlns:a16="http://schemas.microsoft.com/office/drawing/2014/main" xmlns="" val="2196966323"/>
                  </a:ext>
                </a:extLst>
              </a:tr>
            </a:tbl>
          </a:graphicData>
        </a:graphic>
      </p:graphicFrame>
      <p:graphicFrame>
        <p:nvGraphicFramePr>
          <p:cNvPr id="31" name="Table 5">
            <a:extLst>
              <a:ext uri="{FF2B5EF4-FFF2-40B4-BE49-F238E27FC236}">
                <a16:creationId xmlns:a16="http://schemas.microsoft.com/office/drawing/2014/main" xmlns="" id="{085198DD-A364-40F3-812F-BF46BF68D57C}"/>
              </a:ext>
            </a:extLst>
          </p:cNvPr>
          <p:cNvGraphicFramePr>
            <a:graphicFrameLocks noGrp="1"/>
          </p:cNvGraphicFramePr>
          <p:nvPr>
            <p:extLst/>
          </p:nvPr>
        </p:nvGraphicFramePr>
        <p:xfrm>
          <a:off x="744954" y="4761148"/>
          <a:ext cx="6074615" cy="1112520"/>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xmlns="" val="1767511075"/>
                    </a:ext>
                  </a:extLst>
                </a:gridCol>
                <a:gridCol w="208280">
                  <a:extLst>
                    <a:ext uri="{9D8B030D-6E8A-4147-A177-3AD203B41FA5}">
                      <a16:colId xmlns:a16="http://schemas.microsoft.com/office/drawing/2014/main" xmlns="" val="2259974812"/>
                    </a:ext>
                  </a:extLst>
                </a:gridCol>
                <a:gridCol w="208280">
                  <a:extLst>
                    <a:ext uri="{9D8B030D-6E8A-4147-A177-3AD203B41FA5}">
                      <a16:colId xmlns:a16="http://schemas.microsoft.com/office/drawing/2014/main" xmlns="" val="1441333613"/>
                    </a:ext>
                  </a:extLst>
                </a:gridCol>
                <a:gridCol w="208280">
                  <a:extLst>
                    <a:ext uri="{9D8B030D-6E8A-4147-A177-3AD203B41FA5}">
                      <a16:colId xmlns:a16="http://schemas.microsoft.com/office/drawing/2014/main" xmlns="" val="2189801884"/>
                    </a:ext>
                  </a:extLst>
                </a:gridCol>
                <a:gridCol w="208280">
                  <a:extLst>
                    <a:ext uri="{9D8B030D-6E8A-4147-A177-3AD203B41FA5}">
                      <a16:colId xmlns:a16="http://schemas.microsoft.com/office/drawing/2014/main" xmlns="" val="201189597"/>
                    </a:ext>
                  </a:extLst>
                </a:gridCol>
                <a:gridCol w="853216">
                  <a:extLst>
                    <a:ext uri="{9D8B030D-6E8A-4147-A177-3AD203B41FA5}">
                      <a16:colId xmlns:a16="http://schemas.microsoft.com/office/drawing/2014/main" xmlns="" val="2963173565"/>
                    </a:ext>
                  </a:extLst>
                </a:gridCol>
                <a:gridCol w="645827">
                  <a:extLst>
                    <a:ext uri="{9D8B030D-6E8A-4147-A177-3AD203B41FA5}">
                      <a16:colId xmlns:a16="http://schemas.microsoft.com/office/drawing/2014/main" xmlns="" val="2109686950"/>
                    </a:ext>
                  </a:extLst>
                </a:gridCol>
                <a:gridCol w="720080">
                  <a:extLst>
                    <a:ext uri="{9D8B030D-6E8A-4147-A177-3AD203B41FA5}">
                      <a16:colId xmlns:a16="http://schemas.microsoft.com/office/drawing/2014/main" xmlns="" val="421368371"/>
                    </a:ext>
                  </a:extLst>
                </a:gridCol>
                <a:gridCol w="2814092">
                  <a:extLst>
                    <a:ext uri="{9D8B030D-6E8A-4147-A177-3AD203B41FA5}">
                      <a16:colId xmlns:a16="http://schemas.microsoft.com/office/drawing/2014/main" xmlns="" val="1049193376"/>
                    </a:ext>
                  </a:extLst>
                </a:gridCol>
              </a:tblGrid>
              <a:tr h="370840">
                <a:tc>
                  <a:txBody>
                    <a:bodyPr/>
                    <a:lstStyle/>
                    <a:p>
                      <a:pPr algn="ctr" fontAlgn="ctr"/>
                      <a:r>
                        <a:rPr lang="en-US" sz="1200" b="0" dirty="0">
                          <a:solidFill>
                            <a:sysClr val="windowText" lastClr="000000"/>
                          </a:solidFill>
                          <a:latin typeface="Huawei Sans" panose="020C0503030203020204" pitchFamily="34" charset="0"/>
                        </a:rPr>
                        <a:t>C</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K</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Recursion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Flags</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200" b="0" dirty="0">
                          <a:solidFill>
                            <a:sysClr val="windowText" lastClr="000000"/>
                          </a:solidFill>
                          <a:latin typeface="Huawei Sans" panose="020C0503030203020204" pitchFamily="34" charset="0"/>
                        </a:rPr>
                        <a:t>Protocol Type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xmlns="" val="3176659461"/>
                  </a:ext>
                </a:extLst>
              </a:tr>
              <a:tr h="370840">
                <a:tc gridSpan="8">
                  <a:txBody>
                    <a:bodyPr/>
                    <a:lstStyle/>
                    <a:p>
                      <a:pPr algn="ctr" fontAlgn="ctr"/>
                      <a:r>
                        <a:rPr lang="en-US" sz="1200" b="0" dirty="0">
                          <a:solidFill>
                            <a:sysClr val="windowText" lastClr="000000"/>
                          </a:solidFill>
                          <a:latin typeface="Huawei Sans" panose="020C0503030203020204" pitchFamily="34" charset="0"/>
                        </a:rPr>
                        <a:t>Checksum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xmlns="" val="3262138141"/>
                  </a:ext>
                </a:extLst>
              </a:tr>
              <a:tr h="370840">
                <a:tc gridSpan="9">
                  <a:txBody>
                    <a:bodyPr/>
                    <a:lstStyle/>
                    <a:p>
                      <a:pPr algn="ctr" fontAlgn="ctr"/>
                      <a:r>
                        <a:rPr lang="en-US" sz="1200" b="0" dirty="0">
                          <a:solidFill>
                            <a:sysClr val="windowText" lastClr="000000"/>
                          </a:solidFill>
                          <a:latin typeface="Huawei Sans" panose="020C0503030203020204" pitchFamily="34" charset="0"/>
                        </a:rPr>
                        <a:t>Key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200" dirty="0"/>
                    </a:p>
                  </a:txBody>
                  <a:tcPr anchor="ctr"/>
                </a:tc>
                <a:extLst>
                  <a:ext uri="{0D108BD9-81ED-4DB2-BD59-A6C34878D82A}">
                    <a16:rowId xmlns:a16="http://schemas.microsoft.com/office/drawing/2014/main" xmlns="" val="1626608722"/>
                  </a:ext>
                </a:extLst>
              </a:tr>
            </a:tbl>
          </a:graphicData>
        </a:graphic>
      </p:graphicFrame>
      <p:sp>
        <p:nvSpPr>
          <p:cNvPr id="32" name="Trapezoid 8">
            <a:extLst>
              <a:ext uri="{FF2B5EF4-FFF2-40B4-BE49-F238E27FC236}">
                <a16:creationId xmlns:a16="http://schemas.microsoft.com/office/drawing/2014/main" xmlns="" id="{5A0180A6-4C28-43C2-B60D-98B34C57D756}"/>
              </a:ext>
            </a:extLst>
          </p:cNvPr>
          <p:cNvSpPr/>
          <p:nvPr/>
        </p:nvSpPr>
        <p:spPr bwMode="gray">
          <a:xfrm>
            <a:off x="731836" y="3634002"/>
            <a:ext cx="6087734" cy="1120140"/>
          </a:xfrm>
          <a:custGeom>
            <a:avLst/>
            <a:gdLst>
              <a:gd name="connsiteX0" fmla="*/ 0 w 6315794"/>
              <a:gd name="connsiteY0" fmla="*/ 1112520 h 1112520"/>
              <a:gd name="connsiteX1" fmla="*/ 2629597 w 6315794"/>
              <a:gd name="connsiteY1" fmla="*/ 0 h 1112520"/>
              <a:gd name="connsiteX2" fmla="*/ 3686197 w 6315794"/>
              <a:gd name="connsiteY2" fmla="*/ 0 h 1112520"/>
              <a:gd name="connsiteX3" fmla="*/ 6315794 w 6315794"/>
              <a:gd name="connsiteY3" fmla="*/ 1112520 h 1112520"/>
              <a:gd name="connsiteX4" fmla="*/ 0 w 6315794"/>
              <a:gd name="connsiteY4" fmla="*/ 1112520 h 1112520"/>
              <a:gd name="connsiteX0" fmla="*/ 0 w 6315794"/>
              <a:gd name="connsiteY0" fmla="*/ 1120140 h 1120140"/>
              <a:gd name="connsiteX1" fmla="*/ 1593277 w 6315794"/>
              <a:gd name="connsiteY1" fmla="*/ 0 h 1120140"/>
              <a:gd name="connsiteX2" fmla="*/ 3686197 w 6315794"/>
              <a:gd name="connsiteY2" fmla="*/ 7620 h 1120140"/>
              <a:gd name="connsiteX3" fmla="*/ 6315794 w 6315794"/>
              <a:gd name="connsiteY3" fmla="*/ 1120140 h 1120140"/>
              <a:gd name="connsiteX4" fmla="*/ 0 w 6315794"/>
              <a:gd name="connsiteY4" fmla="*/ 1120140 h 1120140"/>
              <a:gd name="connsiteX0" fmla="*/ 0 w 6315794"/>
              <a:gd name="connsiteY0" fmla="*/ 1120140 h 1120140"/>
              <a:gd name="connsiteX1" fmla="*/ 1593277 w 6315794"/>
              <a:gd name="connsiteY1" fmla="*/ 0 h 1120140"/>
              <a:gd name="connsiteX2" fmla="*/ 2954677 w 6315794"/>
              <a:gd name="connsiteY2" fmla="*/ 0 h 1120140"/>
              <a:gd name="connsiteX3" fmla="*/ 6315794 w 6315794"/>
              <a:gd name="connsiteY3" fmla="*/ 1120140 h 1120140"/>
              <a:gd name="connsiteX4" fmla="*/ 0 w 6315794"/>
              <a:gd name="connsiteY4" fmla="*/ 1120140 h 1120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5794" h="1120140">
                <a:moveTo>
                  <a:pt x="0" y="1120140"/>
                </a:moveTo>
                <a:lnTo>
                  <a:pt x="1593277" y="0"/>
                </a:lnTo>
                <a:lnTo>
                  <a:pt x="2954677" y="0"/>
                </a:lnTo>
                <a:lnTo>
                  <a:pt x="6315794" y="1120140"/>
                </a:lnTo>
                <a:lnTo>
                  <a:pt x="0" y="1120140"/>
                </a:lnTo>
                <a:close/>
              </a:path>
            </a:pathLst>
          </a:custGeom>
          <a:gradFill>
            <a:gsLst>
              <a:gs pos="0">
                <a:schemeClr val="accent1">
                  <a:lumMod val="5000"/>
                  <a:lumOff val="95000"/>
                  <a:alpha val="50000"/>
                </a:schemeClr>
              </a:gs>
              <a:gs pos="100000">
                <a:srgbClr val="BEE9E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3"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Fundamentals</a:t>
            </a:r>
            <a:endParaRPr lang="zh-CN" altLang="en-US" sz="1200" kern="0" dirty="0">
              <a:latin typeface="Huawei Sans" panose="020C0503030203020204" pitchFamily="34" charset="0"/>
              <a:ea typeface="方正兰亭黑简体" panose="02000000000000000000" pitchFamily="2" charset="-122"/>
            </a:endParaRPr>
          </a:p>
        </p:txBody>
      </p:sp>
      <p:sp>
        <p:nvSpPr>
          <p:cNvPr id="34"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GRE Security Mechanisms</a:t>
            </a:r>
          </a:p>
        </p:txBody>
      </p:sp>
      <p:sp>
        <p:nvSpPr>
          <p:cNvPr id="35" name="燕尾形 26">
            <a:extLst>
              <a:ext uri="{FF2B5EF4-FFF2-40B4-BE49-F238E27FC236}">
                <a16:creationId xmlns:a16="http://schemas.microsoft.com/office/drawing/2014/main" xmlns="" id="{A4540EA4-29E5-463C-989C-0D9C2F80E747}"/>
              </a:ext>
            </a:extLst>
          </p:cNvPr>
          <p:cNvSpPr/>
          <p:nvPr/>
        </p:nvSpPr>
        <p:spPr bwMode="gray">
          <a:xfrm>
            <a:off x="9612671" y="119137"/>
            <a:ext cx="21364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5218897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AE72DE-7A70-4B28-8938-E53E8E1EFDC0}"/>
              </a:ext>
            </a:extLst>
          </p:cNvPr>
          <p:cNvSpPr>
            <a:spLocks noGrp="1"/>
          </p:cNvSpPr>
          <p:nvPr>
            <p:ph type="title"/>
          </p:nvPr>
        </p:nvSpPr>
        <p:spPr bwMode="gray"/>
        <p:txBody>
          <a:bodyPr>
            <a:normAutofit fontScale="90000"/>
          </a:bodyPr>
          <a:lstStyle/>
          <a:p>
            <a:pPr fontAlgn="ctr"/>
            <a:r>
              <a:rPr lang="en-US" dirty="0">
                <a:latin typeface="Huawei Sans" panose="020C0503030203020204" pitchFamily="34" charset="0"/>
              </a:rPr>
              <a:t>Using GRE to Build an Intranet Between the HQ and Branches</a:t>
            </a:r>
          </a:p>
        </p:txBody>
      </p:sp>
      <p:sp>
        <p:nvSpPr>
          <p:cNvPr id="3" name="Text Placeholder 2">
            <a:extLst>
              <a:ext uri="{FF2B5EF4-FFF2-40B4-BE49-F238E27FC236}">
                <a16:creationId xmlns:a16="http://schemas.microsoft.com/office/drawing/2014/main" xmlns="" id="{BDD291F3-CD85-43D3-97E1-12802F3CD315}"/>
              </a:ext>
            </a:extLst>
          </p:cNvPr>
          <p:cNvSpPr>
            <a:spLocks noGrp="1"/>
          </p:cNvSpPr>
          <p:nvPr>
            <p:ph type="body" sz="quarter" idx="10"/>
          </p:nvPr>
        </p:nvSpPr>
        <p:spPr bwMode="gray"/>
        <p:txBody>
          <a:bodyPr/>
          <a:lstStyle/>
          <a:p>
            <a:pPr algn="l"/>
            <a:r>
              <a:rPr lang="en-US" sz="1600" dirty="0">
                <a:latin typeface="Huawei Sans" panose="020C0503030203020204" pitchFamily="34" charset="0"/>
              </a:rPr>
              <a:t>GRE tunnels can transmit IPv4/IPv6 unicast, multicast, and broadcast packets. Dynamic routing neighbor relationships can be configured between branches and the HQ through GRE tunnels, facilitating intranet interconnection between branches and the HQ.</a:t>
            </a:r>
          </a:p>
        </p:txBody>
      </p:sp>
      <p:sp>
        <p:nvSpPr>
          <p:cNvPr id="5" name="Freeform 159">
            <a:extLst>
              <a:ext uri="{FF2B5EF4-FFF2-40B4-BE49-F238E27FC236}">
                <a16:creationId xmlns:a16="http://schemas.microsoft.com/office/drawing/2014/main" xmlns="" id="{E4DDE7C7-5066-4639-90EB-D70E75C7175F}"/>
              </a:ext>
            </a:extLst>
          </p:cNvPr>
          <p:cNvSpPr/>
          <p:nvPr/>
        </p:nvSpPr>
        <p:spPr bwMode="gray">
          <a:xfrm flipH="1">
            <a:off x="5581337" y="274356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7" name="Straight Connector 6">
            <a:extLst>
              <a:ext uri="{FF2B5EF4-FFF2-40B4-BE49-F238E27FC236}">
                <a16:creationId xmlns:a16="http://schemas.microsoft.com/office/drawing/2014/main" xmlns="" id="{0BF82749-9EC7-4F97-A30C-0AF0B872FB52}"/>
              </a:ext>
            </a:extLst>
          </p:cNvPr>
          <p:cNvCxnSpPr>
            <a:cxnSpLocks/>
            <a:stCxn id="4" idx="3"/>
            <a:endCxn id="5" idx="21"/>
          </p:cNvCxnSpPr>
          <p:nvPr/>
        </p:nvCxnSpPr>
        <p:spPr bwMode="gray">
          <a:xfrm>
            <a:off x="3695210" y="3119866"/>
            <a:ext cx="1886127" cy="933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BE9F35F4-2B76-4D16-84C4-9FEFF08403F3}"/>
              </a:ext>
            </a:extLst>
          </p:cNvPr>
          <p:cNvCxnSpPr>
            <a:cxnSpLocks/>
            <a:stCxn id="6" idx="1"/>
            <a:endCxn id="5" idx="8"/>
          </p:cNvCxnSpPr>
          <p:nvPr/>
        </p:nvCxnSpPr>
        <p:spPr bwMode="gray">
          <a:xfrm flipH="1" flipV="1">
            <a:off x="6633618" y="3119193"/>
            <a:ext cx="1886127" cy="67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9" name="Can 41">
            <a:extLst>
              <a:ext uri="{FF2B5EF4-FFF2-40B4-BE49-F238E27FC236}">
                <a16:creationId xmlns:a16="http://schemas.microsoft.com/office/drawing/2014/main" xmlns="" id="{BB2038F4-59B7-42D1-AE46-CDA00E0F4CAE}"/>
              </a:ext>
            </a:extLst>
          </p:cNvPr>
          <p:cNvSpPr/>
          <p:nvPr/>
        </p:nvSpPr>
        <p:spPr bwMode="gray">
          <a:xfrm rot="5400000">
            <a:off x="5977641" y="762092"/>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9">
            <a:extLst>
              <a:ext uri="{FF2B5EF4-FFF2-40B4-BE49-F238E27FC236}">
                <a16:creationId xmlns:a16="http://schemas.microsoft.com/office/drawing/2014/main" xmlns="" id="{9CE5D482-AEBE-4DA0-B8B1-83D3B61E5124}"/>
              </a:ext>
            </a:extLst>
          </p:cNvPr>
          <p:cNvSpPr txBox="1"/>
          <p:nvPr/>
        </p:nvSpPr>
        <p:spPr bwMode="gray">
          <a:xfrm flipH="1">
            <a:off x="5304594" y="2981014"/>
            <a:ext cx="1566868"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11" name="Freeform 159">
            <a:extLst>
              <a:ext uri="{FF2B5EF4-FFF2-40B4-BE49-F238E27FC236}">
                <a16:creationId xmlns:a16="http://schemas.microsoft.com/office/drawing/2014/main" xmlns="" id="{CB42C320-F440-4F98-9A3E-28A57D7208ED}"/>
              </a:ext>
            </a:extLst>
          </p:cNvPr>
          <p:cNvSpPr/>
          <p:nvPr/>
        </p:nvSpPr>
        <p:spPr bwMode="gray">
          <a:xfrm flipH="1">
            <a:off x="2275055" y="274356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Branch 1</a:t>
            </a:r>
          </a:p>
        </p:txBody>
      </p:sp>
      <p:sp>
        <p:nvSpPr>
          <p:cNvPr id="12" name="Freeform 159">
            <a:extLst>
              <a:ext uri="{FF2B5EF4-FFF2-40B4-BE49-F238E27FC236}">
                <a16:creationId xmlns:a16="http://schemas.microsoft.com/office/drawing/2014/main" xmlns="" id="{A9C9F576-F915-478A-BE6B-80CB6BC74CF9}"/>
              </a:ext>
            </a:extLst>
          </p:cNvPr>
          <p:cNvSpPr/>
          <p:nvPr/>
        </p:nvSpPr>
        <p:spPr bwMode="gray">
          <a:xfrm flipH="1">
            <a:off x="8826003" y="2764462"/>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4" name="图片 31">
            <a:extLst>
              <a:ext uri="{FF2B5EF4-FFF2-40B4-BE49-F238E27FC236}">
                <a16:creationId xmlns:a16="http://schemas.microsoft.com/office/drawing/2014/main" xmlns="" id="{F08EB6A7-C7DD-4312-BFA2-34750BEE8B52}"/>
              </a:ext>
            </a:extLst>
          </p:cNvPr>
          <p:cNvPicPr>
            <a:picLocks noChangeAspect="1"/>
          </p:cNvPicPr>
          <p:nvPr/>
        </p:nvPicPr>
        <p:blipFill>
          <a:blip r:embed="rId3"/>
          <a:stretch>
            <a:fillRect/>
          </a:stretch>
        </p:blipFill>
        <p:spPr bwMode="gray">
          <a:xfrm>
            <a:off x="3228542" y="2925212"/>
            <a:ext cx="466668" cy="389308"/>
          </a:xfrm>
          <a:prstGeom prst="rect">
            <a:avLst/>
          </a:prstGeom>
        </p:spPr>
      </p:pic>
      <p:pic>
        <p:nvPicPr>
          <p:cNvPr id="6" name="图片 31">
            <a:extLst>
              <a:ext uri="{FF2B5EF4-FFF2-40B4-BE49-F238E27FC236}">
                <a16:creationId xmlns:a16="http://schemas.microsoft.com/office/drawing/2014/main" xmlns="" id="{F6638B1E-2866-4347-9C91-F3EE1E1E83E4}"/>
              </a:ext>
            </a:extLst>
          </p:cNvPr>
          <p:cNvPicPr>
            <a:picLocks noChangeAspect="1"/>
          </p:cNvPicPr>
          <p:nvPr/>
        </p:nvPicPr>
        <p:blipFill>
          <a:blip r:embed="rId3"/>
          <a:stretch>
            <a:fillRect/>
          </a:stretch>
        </p:blipFill>
        <p:spPr bwMode="gray">
          <a:xfrm>
            <a:off x="8519745" y="2925212"/>
            <a:ext cx="466668" cy="389308"/>
          </a:xfrm>
          <a:prstGeom prst="rect">
            <a:avLst/>
          </a:prstGeom>
        </p:spPr>
      </p:pic>
      <p:sp>
        <p:nvSpPr>
          <p:cNvPr id="13" name="Oval 12">
            <a:extLst>
              <a:ext uri="{FF2B5EF4-FFF2-40B4-BE49-F238E27FC236}">
                <a16:creationId xmlns:a16="http://schemas.microsoft.com/office/drawing/2014/main" xmlns="" id="{06232530-838C-40F0-8DA6-981856E62443}"/>
              </a:ext>
            </a:extLst>
          </p:cNvPr>
          <p:cNvSpPr/>
          <p:nvPr/>
        </p:nvSpPr>
        <p:spPr bwMode="gray">
          <a:xfrm>
            <a:off x="1582767" y="2504733"/>
            <a:ext cx="7231826" cy="1086755"/>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4" name="Oval 13">
            <a:extLst>
              <a:ext uri="{FF2B5EF4-FFF2-40B4-BE49-F238E27FC236}">
                <a16:creationId xmlns:a16="http://schemas.microsoft.com/office/drawing/2014/main" xmlns="" id="{19D92F29-4287-40D1-9216-F3A91DD1F417}"/>
              </a:ext>
            </a:extLst>
          </p:cNvPr>
          <p:cNvSpPr/>
          <p:nvPr/>
        </p:nvSpPr>
        <p:spPr bwMode="gray">
          <a:xfrm>
            <a:off x="8826003" y="2539928"/>
            <a:ext cx="2268253" cy="1169213"/>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5" name="Freeform 159">
            <a:extLst>
              <a:ext uri="{FF2B5EF4-FFF2-40B4-BE49-F238E27FC236}">
                <a16:creationId xmlns:a16="http://schemas.microsoft.com/office/drawing/2014/main" xmlns="" id="{4BBFE932-0F10-4833-83D7-51A42B3040DC}"/>
              </a:ext>
            </a:extLst>
          </p:cNvPr>
          <p:cNvSpPr/>
          <p:nvPr/>
        </p:nvSpPr>
        <p:spPr bwMode="gray">
          <a:xfrm flipH="1">
            <a:off x="2790772" y="484537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Branch 2</a:t>
            </a:r>
          </a:p>
        </p:txBody>
      </p:sp>
      <p:pic>
        <p:nvPicPr>
          <p:cNvPr id="16" name="图片 31">
            <a:extLst>
              <a:ext uri="{FF2B5EF4-FFF2-40B4-BE49-F238E27FC236}">
                <a16:creationId xmlns:a16="http://schemas.microsoft.com/office/drawing/2014/main" xmlns="" id="{56D11DB8-B99D-4ABE-8521-4765B5E9C401}"/>
              </a:ext>
            </a:extLst>
          </p:cNvPr>
          <p:cNvPicPr>
            <a:picLocks noChangeAspect="1"/>
          </p:cNvPicPr>
          <p:nvPr/>
        </p:nvPicPr>
        <p:blipFill>
          <a:blip r:embed="rId3"/>
          <a:stretch>
            <a:fillRect/>
          </a:stretch>
        </p:blipFill>
        <p:spPr bwMode="gray">
          <a:xfrm>
            <a:off x="3744259" y="5027021"/>
            <a:ext cx="466668" cy="389308"/>
          </a:xfrm>
          <a:prstGeom prst="rect">
            <a:avLst/>
          </a:prstGeom>
        </p:spPr>
      </p:pic>
      <p:sp>
        <p:nvSpPr>
          <p:cNvPr id="17" name="Freeform 159">
            <a:extLst>
              <a:ext uri="{FF2B5EF4-FFF2-40B4-BE49-F238E27FC236}">
                <a16:creationId xmlns:a16="http://schemas.microsoft.com/office/drawing/2014/main" xmlns="" id="{D75FBA53-76F0-4030-9BEA-99AC3B7A86CD}"/>
              </a:ext>
            </a:extLst>
          </p:cNvPr>
          <p:cNvSpPr/>
          <p:nvPr/>
        </p:nvSpPr>
        <p:spPr bwMode="gray">
          <a:xfrm rot="20497245" flipH="1">
            <a:off x="5981916" y="3881189"/>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cxnSp>
        <p:nvCxnSpPr>
          <p:cNvPr id="18" name="Straight Connector 17">
            <a:extLst>
              <a:ext uri="{FF2B5EF4-FFF2-40B4-BE49-F238E27FC236}">
                <a16:creationId xmlns:a16="http://schemas.microsoft.com/office/drawing/2014/main" xmlns="" id="{0FED0972-8889-4392-9DC6-2664D922849B}"/>
              </a:ext>
            </a:extLst>
          </p:cNvPr>
          <p:cNvCxnSpPr>
            <a:cxnSpLocks/>
            <a:stCxn id="17" idx="21"/>
            <a:endCxn id="16" idx="3"/>
          </p:cNvCxnSpPr>
          <p:nvPr/>
        </p:nvCxnSpPr>
        <p:spPr bwMode="gray">
          <a:xfrm flipH="1">
            <a:off x="4210927" y="4427085"/>
            <a:ext cx="1832705" cy="79459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981A182E-D5ED-4819-8800-23B436F66F92}"/>
              </a:ext>
            </a:extLst>
          </p:cNvPr>
          <p:cNvCxnSpPr>
            <a:cxnSpLocks/>
            <a:stCxn id="6" idx="2"/>
            <a:endCxn id="17" idx="8"/>
          </p:cNvCxnSpPr>
          <p:nvPr/>
        </p:nvCxnSpPr>
        <p:spPr bwMode="gray">
          <a:xfrm flipH="1">
            <a:off x="7039079" y="3314520"/>
            <a:ext cx="1714000" cy="77127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0" name="Can 41">
            <a:extLst>
              <a:ext uri="{FF2B5EF4-FFF2-40B4-BE49-F238E27FC236}">
                <a16:creationId xmlns:a16="http://schemas.microsoft.com/office/drawing/2014/main" xmlns="" id="{3B2A4703-EE50-4C89-82B9-F670E5E88B36}"/>
              </a:ext>
            </a:extLst>
          </p:cNvPr>
          <p:cNvSpPr/>
          <p:nvPr/>
        </p:nvSpPr>
        <p:spPr bwMode="gray">
          <a:xfrm rot="4042348">
            <a:off x="6314281" y="1934250"/>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30">
            <a:extLst>
              <a:ext uri="{FF2B5EF4-FFF2-40B4-BE49-F238E27FC236}">
                <a16:creationId xmlns:a16="http://schemas.microsoft.com/office/drawing/2014/main" xmlns="" id="{5EE21069-0291-47AA-A996-4B672FE25CB1}"/>
              </a:ext>
            </a:extLst>
          </p:cNvPr>
          <p:cNvSpPr txBox="1"/>
          <p:nvPr/>
        </p:nvSpPr>
        <p:spPr bwMode="gray">
          <a:xfrm rot="20257207" flipH="1">
            <a:off x="5752544" y="4153886"/>
            <a:ext cx="1317924"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32" name="Oval 31">
            <a:extLst>
              <a:ext uri="{FF2B5EF4-FFF2-40B4-BE49-F238E27FC236}">
                <a16:creationId xmlns:a16="http://schemas.microsoft.com/office/drawing/2014/main" xmlns="" id="{837F0B0A-9A2A-4AF8-9D5D-84736DE2985C}"/>
              </a:ext>
            </a:extLst>
          </p:cNvPr>
          <p:cNvSpPr/>
          <p:nvPr/>
        </p:nvSpPr>
        <p:spPr bwMode="gray">
          <a:xfrm rot="20466948">
            <a:off x="1885852" y="3765735"/>
            <a:ext cx="7231826" cy="1338860"/>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3" name="TextBox 32">
            <a:extLst>
              <a:ext uri="{FF2B5EF4-FFF2-40B4-BE49-F238E27FC236}">
                <a16:creationId xmlns:a16="http://schemas.microsoft.com/office/drawing/2014/main" xmlns="" id="{1935E0A4-7848-43D2-97F2-BF36E9D771ED}"/>
              </a:ext>
            </a:extLst>
          </p:cNvPr>
          <p:cNvSpPr txBox="1"/>
          <p:nvPr/>
        </p:nvSpPr>
        <p:spPr bwMode="gray">
          <a:xfrm flipH="1">
            <a:off x="4514870" y="2543715"/>
            <a:ext cx="1224817" cy="307777"/>
          </a:xfrm>
          <a:prstGeom prst="rect">
            <a:avLst/>
          </a:prstGeom>
          <a:noFill/>
        </p:spPr>
        <p:txBody>
          <a:bodyPr wrap="square" rtlCol="0">
            <a:spAutoFit/>
          </a:bodyPr>
          <a:lstStyle/>
          <a:p>
            <a:pPr algn="ctr" fontAlgn="ctr"/>
            <a:r>
              <a:rPr lang="en-US" sz="1400" dirty="0">
                <a:latin typeface="Huawei Sans" panose="020C0503030203020204" pitchFamily="34" charset="0"/>
              </a:rPr>
              <a:t>OSPF area 1</a:t>
            </a:r>
            <a:endParaRPr lang="en-US" altLang="zh-CN" sz="1400" dirty="0">
              <a:latin typeface="Huawei Sans" panose="020C0503030203020204" pitchFamily="34" charset="0"/>
              <a:ea typeface="方正兰亭黑简体" panose="02000000000000000000" pitchFamily="2" charset="-122"/>
            </a:endParaRPr>
          </a:p>
        </p:txBody>
      </p:sp>
      <p:sp>
        <p:nvSpPr>
          <p:cNvPr id="34" name="TextBox 33">
            <a:extLst>
              <a:ext uri="{FF2B5EF4-FFF2-40B4-BE49-F238E27FC236}">
                <a16:creationId xmlns:a16="http://schemas.microsoft.com/office/drawing/2014/main" xmlns="" id="{24D67869-6B1F-4944-8FD0-0B78900E64C6}"/>
              </a:ext>
            </a:extLst>
          </p:cNvPr>
          <p:cNvSpPr txBox="1"/>
          <p:nvPr/>
        </p:nvSpPr>
        <p:spPr bwMode="gray">
          <a:xfrm rot="20413703" flipH="1">
            <a:off x="4598348" y="3874980"/>
            <a:ext cx="1224817" cy="307777"/>
          </a:xfrm>
          <a:prstGeom prst="rect">
            <a:avLst/>
          </a:prstGeom>
          <a:noFill/>
        </p:spPr>
        <p:txBody>
          <a:bodyPr wrap="square" rtlCol="0">
            <a:spAutoFit/>
          </a:bodyPr>
          <a:lstStyle/>
          <a:p>
            <a:pPr algn="ctr" fontAlgn="ctr"/>
            <a:r>
              <a:rPr lang="en-US" sz="1400" dirty="0">
                <a:latin typeface="Huawei Sans" panose="020C0503030203020204" pitchFamily="34" charset="0"/>
              </a:rPr>
              <a:t>OSPF area 2</a:t>
            </a:r>
            <a:endParaRPr lang="en-US" altLang="zh-CN" sz="1400" dirty="0">
              <a:latin typeface="Huawei Sans" panose="020C0503030203020204" pitchFamily="34" charset="0"/>
              <a:ea typeface="方正兰亭黑简体" panose="02000000000000000000" pitchFamily="2" charset="-122"/>
            </a:endParaRPr>
          </a:p>
        </p:txBody>
      </p:sp>
      <p:sp>
        <p:nvSpPr>
          <p:cNvPr id="35" name="TextBox 34">
            <a:extLst>
              <a:ext uri="{FF2B5EF4-FFF2-40B4-BE49-F238E27FC236}">
                <a16:creationId xmlns:a16="http://schemas.microsoft.com/office/drawing/2014/main" xmlns="" id="{8D32BE71-F830-4478-BFF4-A2E785C0A6E8}"/>
              </a:ext>
            </a:extLst>
          </p:cNvPr>
          <p:cNvSpPr txBox="1"/>
          <p:nvPr/>
        </p:nvSpPr>
        <p:spPr bwMode="gray">
          <a:xfrm flipH="1">
            <a:off x="9793463" y="2925212"/>
            <a:ext cx="1224817" cy="307777"/>
          </a:xfrm>
          <a:prstGeom prst="rect">
            <a:avLst/>
          </a:prstGeom>
          <a:noFill/>
        </p:spPr>
        <p:txBody>
          <a:bodyPr wrap="square" rtlCol="0">
            <a:spAutoFit/>
          </a:bodyPr>
          <a:lstStyle/>
          <a:p>
            <a:pPr algn="ctr" fontAlgn="ctr"/>
            <a:r>
              <a:rPr lang="en-US" sz="1400" dirty="0">
                <a:latin typeface="Huawei Sans" panose="020C0503030203020204" pitchFamily="34" charset="0"/>
              </a:rPr>
              <a:t>OSPF area 0</a:t>
            </a:r>
            <a:endParaRPr lang="en-US" altLang="zh-CN" sz="1400" dirty="0">
              <a:latin typeface="Huawei Sans" panose="020C0503030203020204" pitchFamily="34" charset="0"/>
              <a:ea typeface="方正兰亭黑简体" panose="02000000000000000000" pitchFamily="2" charset="-122"/>
            </a:endParaRPr>
          </a:p>
        </p:txBody>
      </p:sp>
      <p:sp>
        <p:nvSpPr>
          <p:cNvPr id="29" name="五边形 24">
            <a:extLst>
              <a:ext uri="{FF2B5EF4-FFF2-40B4-BE49-F238E27FC236}">
                <a16:creationId xmlns:a16="http://schemas.microsoft.com/office/drawing/2014/main" xmlns="" id="{DEB3E90E-FBE4-4D82-BBCB-4E27EA5EE4A2}"/>
              </a:ext>
            </a:extLst>
          </p:cNvPr>
          <p:cNvSpPr/>
          <p:nvPr/>
        </p:nvSpPr>
        <p:spPr bwMode="gray">
          <a:xfrm>
            <a:off x="6004586" y="119137"/>
            <a:ext cx="157445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Fundamentals</a:t>
            </a:r>
            <a:endParaRPr lang="zh-CN" altLang="en-US" sz="1200" kern="0" dirty="0">
              <a:latin typeface="Huawei Sans" panose="020C0503030203020204" pitchFamily="34" charset="0"/>
              <a:ea typeface="方正兰亭黑简体" panose="02000000000000000000" pitchFamily="2" charset="-122"/>
            </a:endParaRPr>
          </a:p>
        </p:txBody>
      </p:sp>
      <p:sp>
        <p:nvSpPr>
          <p:cNvPr id="36" name="燕尾形 25">
            <a:extLst>
              <a:ext uri="{FF2B5EF4-FFF2-40B4-BE49-F238E27FC236}">
                <a16:creationId xmlns:a16="http://schemas.microsoft.com/office/drawing/2014/main" xmlns="" id="{FFA491A7-B77E-4BC6-8E58-672C67021F9D}"/>
              </a:ext>
            </a:extLst>
          </p:cNvPr>
          <p:cNvSpPr/>
          <p:nvPr/>
        </p:nvSpPr>
        <p:spPr bwMode="gray">
          <a:xfrm>
            <a:off x="750478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37" name="燕尾形 26">
            <a:extLst>
              <a:ext uri="{FF2B5EF4-FFF2-40B4-BE49-F238E27FC236}">
                <a16:creationId xmlns:a16="http://schemas.microsoft.com/office/drawing/2014/main" xmlns="" id="{A4540EA4-29E5-463C-989C-0D9C2F80E747}"/>
              </a:ext>
            </a:extLst>
          </p:cNvPr>
          <p:cNvSpPr/>
          <p:nvPr/>
        </p:nvSpPr>
        <p:spPr bwMode="gray">
          <a:xfrm>
            <a:off x="9555520" y="119137"/>
            <a:ext cx="2191979"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426121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0DEE905-F230-48E0-9162-7AAAA173E941}"/>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GRE Over IPsec</a:t>
            </a:r>
          </a:p>
        </p:txBody>
      </p:sp>
      <p:sp>
        <p:nvSpPr>
          <p:cNvPr id="4" name="Text Placeholder 3">
            <a:extLst>
              <a:ext uri="{FF2B5EF4-FFF2-40B4-BE49-F238E27FC236}">
                <a16:creationId xmlns:a16="http://schemas.microsoft.com/office/drawing/2014/main" xmlns="" id="{A2936B8D-5391-4B75-AB0B-2AAE0DD84A9E}"/>
              </a:ext>
            </a:extLst>
          </p:cNvPr>
          <p:cNvSpPr>
            <a:spLocks noGrp="1"/>
          </p:cNvSpPr>
          <p:nvPr>
            <p:ph type="body" sz="quarter" idx="10"/>
          </p:nvPr>
        </p:nvSpPr>
        <p:spPr bwMode="gray"/>
        <p:txBody>
          <a:bodyPr/>
          <a:lstStyle/>
          <a:p>
            <a:pPr algn="l"/>
            <a:r>
              <a:rPr lang="en-US" sz="1600" dirty="0">
                <a:latin typeface="Huawei Sans" panose="020C0503030203020204" pitchFamily="34" charset="0"/>
              </a:rPr>
              <a:t>GRE is simple. However, data is transmitted over a GRE tunnel in cleartext and can be easily obtained. On the live network, GRE is usually used together with IPsec. The GRE technology is used to establish the internal network connection between the branch and headquarters, and the IPsec technology is used to encrypt GRE tunnel packets.</a:t>
            </a:r>
          </a:p>
        </p:txBody>
      </p:sp>
      <p:sp>
        <p:nvSpPr>
          <p:cNvPr id="5" name="圆角矩形 75">
            <a:extLst>
              <a:ext uri="{FF2B5EF4-FFF2-40B4-BE49-F238E27FC236}">
                <a16:creationId xmlns:a16="http://schemas.microsoft.com/office/drawing/2014/main" xmlns="" id="{DB17F1AB-18D1-4DA6-8CA4-B6E16B2A99CF}"/>
              </a:ext>
            </a:extLst>
          </p:cNvPr>
          <p:cNvSpPr/>
          <p:nvPr/>
        </p:nvSpPr>
        <p:spPr bwMode="gray">
          <a:xfrm>
            <a:off x="1401763" y="2582627"/>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GRE over IPsec data encapsulation</a:t>
            </a:r>
          </a:p>
        </p:txBody>
      </p:sp>
      <p:sp>
        <p:nvSpPr>
          <p:cNvPr id="6" name="圆角矩形 75">
            <a:extLst>
              <a:ext uri="{FF2B5EF4-FFF2-40B4-BE49-F238E27FC236}">
                <a16:creationId xmlns:a16="http://schemas.microsoft.com/office/drawing/2014/main" xmlns="" id="{CC77A3EF-784B-4BBC-B892-93194FBCA3E2}"/>
              </a:ext>
            </a:extLst>
          </p:cNvPr>
          <p:cNvSpPr/>
          <p:nvPr/>
        </p:nvSpPr>
        <p:spPr bwMode="gray">
          <a:xfrm>
            <a:off x="1401763" y="3016914"/>
            <a:ext cx="9394410" cy="260759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pic>
        <p:nvPicPr>
          <p:cNvPr id="7" name="图片 31">
            <a:extLst>
              <a:ext uri="{FF2B5EF4-FFF2-40B4-BE49-F238E27FC236}">
                <a16:creationId xmlns:a16="http://schemas.microsoft.com/office/drawing/2014/main" xmlns="" id="{363E6FEA-CF55-4457-992B-3EC12E0DC92D}"/>
              </a:ext>
            </a:extLst>
          </p:cNvPr>
          <p:cNvPicPr>
            <a:picLocks noChangeAspect="1"/>
          </p:cNvPicPr>
          <p:nvPr/>
        </p:nvPicPr>
        <p:blipFill>
          <a:blip r:embed="rId3"/>
          <a:stretch>
            <a:fillRect/>
          </a:stretch>
        </p:blipFill>
        <p:spPr bwMode="gray">
          <a:xfrm>
            <a:off x="4136862" y="4029767"/>
            <a:ext cx="466668" cy="389308"/>
          </a:xfrm>
          <a:prstGeom prst="rect">
            <a:avLst/>
          </a:prstGeom>
        </p:spPr>
      </p:pic>
      <p:pic>
        <p:nvPicPr>
          <p:cNvPr id="8" name="图片 31">
            <a:extLst>
              <a:ext uri="{FF2B5EF4-FFF2-40B4-BE49-F238E27FC236}">
                <a16:creationId xmlns:a16="http://schemas.microsoft.com/office/drawing/2014/main" xmlns="" id="{90ADEC5D-90AC-4EBF-BFA5-EC56DCCF9DA5}"/>
              </a:ext>
            </a:extLst>
          </p:cNvPr>
          <p:cNvPicPr>
            <a:picLocks noChangeAspect="1"/>
          </p:cNvPicPr>
          <p:nvPr/>
        </p:nvPicPr>
        <p:blipFill>
          <a:blip r:embed="rId3"/>
          <a:stretch>
            <a:fillRect/>
          </a:stretch>
        </p:blipFill>
        <p:spPr bwMode="gray">
          <a:xfrm>
            <a:off x="7414431" y="4029767"/>
            <a:ext cx="466668" cy="389308"/>
          </a:xfrm>
          <a:prstGeom prst="rect">
            <a:avLst/>
          </a:prstGeom>
        </p:spPr>
      </p:pic>
      <p:pic>
        <p:nvPicPr>
          <p:cNvPr id="9" name="图片 8">
            <a:extLst>
              <a:ext uri="{FF2B5EF4-FFF2-40B4-BE49-F238E27FC236}">
                <a16:creationId xmlns:a16="http://schemas.microsoft.com/office/drawing/2014/main" xmlns="" id="{803B68C1-8CB7-4498-903F-0645C9D1F27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42272" y="4047306"/>
            <a:ext cx="431988" cy="354230"/>
          </a:xfrm>
          <a:prstGeom prst="rect">
            <a:avLst/>
          </a:prstGeom>
        </p:spPr>
      </p:pic>
      <p:pic>
        <p:nvPicPr>
          <p:cNvPr id="10" name="图片 8">
            <a:extLst>
              <a:ext uri="{FF2B5EF4-FFF2-40B4-BE49-F238E27FC236}">
                <a16:creationId xmlns:a16="http://schemas.microsoft.com/office/drawing/2014/main" xmlns="" id="{6FBF261C-43D4-4050-9D2E-F4DD4550D6A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41113" y="4047306"/>
            <a:ext cx="431988" cy="354230"/>
          </a:xfrm>
          <a:prstGeom prst="rect">
            <a:avLst/>
          </a:prstGeom>
        </p:spPr>
      </p:pic>
      <p:cxnSp>
        <p:nvCxnSpPr>
          <p:cNvPr id="11" name="Straight Connector 10">
            <a:extLst>
              <a:ext uri="{FF2B5EF4-FFF2-40B4-BE49-F238E27FC236}">
                <a16:creationId xmlns:a16="http://schemas.microsoft.com/office/drawing/2014/main" xmlns="" id="{6B458007-AE32-4A48-BA2A-9AC96439317F}"/>
              </a:ext>
            </a:extLst>
          </p:cNvPr>
          <p:cNvCxnSpPr>
            <a:stCxn id="9" idx="3"/>
            <a:endCxn id="7" idx="1"/>
          </p:cNvCxnSpPr>
          <p:nvPr/>
        </p:nvCxnSpPr>
        <p:spPr bwMode="gray">
          <a:xfrm>
            <a:off x="3274260" y="4224421"/>
            <a:ext cx="862602"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xmlns="" id="{2C233AB9-A763-4084-9A3A-41E55B6CEA03}"/>
              </a:ext>
            </a:extLst>
          </p:cNvPr>
          <p:cNvCxnSpPr>
            <a:stCxn id="8" idx="3"/>
            <a:endCxn id="10" idx="1"/>
          </p:cNvCxnSpPr>
          <p:nvPr/>
        </p:nvCxnSpPr>
        <p:spPr bwMode="gray">
          <a:xfrm>
            <a:off x="7881099" y="4224421"/>
            <a:ext cx="860014"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xmlns="" id="{0850479F-2374-48E1-9F3A-22972CC41AFA}"/>
              </a:ext>
            </a:extLst>
          </p:cNvPr>
          <p:cNvCxnSpPr>
            <a:stCxn id="7" idx="3"/>
            <a:endCxn id="8" idx="1"/>
          </p:cNvCxnSpPr>
          <p:nvPr/>
        </p:nvCxnSpPr>
        <p:spPr bwMode="gray">
          <a:xfrm>
            <a:off x="4603530" y="4224421"/>
            <a:ext cx="2810901"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4" name="Freeform 159">
            <a:extLst>
              <a:ext uri="{FF2B5EF4-FFF2-40B4-BE49-F238E27FC236}">
                <a16:creationId xmlns:a16="http://schemas.microsoft.com/office/drawing/2014/main" xmlns="" id="{655A0C13-880F-434F-8FD1-3C580E57638C}"/>
              </a:ext>
            </a:extLst>
          </p:cNvPr>
          <p:cNvSpPr/>
          <p:nvPr/>
        </p:nvSpPr>
        <p:spPr bwMode="gray">
          <a:xfrm flipH="1">
            <a:off x="5466132" y="3939982"/>
            <a:ext cx="1088285" cy="5688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15" name="Can 225">
            <a:extLst>
              <a:ext uri="{FF2B5EF4-FFF2-40B4-BE49-F238E27FC236}">
                <a16:creationId xmlns:a16="http://schemas.microsoft.com/office/drawing/2014/main" xmlns="" id="{F9E4D923-3B80-4B3D-A6AC-67152AC88CC8}"/>
              </a:ext>
            </a:extLst>
          </p:cNvPr>
          <p:cNvSpPr/>
          <p:nvPr/>
        </p:nvSpPr>
        <p:spPr bwMode="gray">
          <a:xfrm rot="5400000" flipH="1">
            <a:off x="4814459" y="3924326"/>
            <a:ext cx="182222" cy="614657"/>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Can 41">
            <a:extLst>
              <a:ext uri="{FF2B5EF4-FFF2-40B4-BE49-F238E27FC236}">
                <a16:creationId xmlns:a16="http://schemas.microsoft.com/office/drawing/2014/main" xmlns="" id="{4E720F06-B739-40CD-867B-60230A3FCF45}"/>
              </a:ext>
            </a:extLst>
          </p:cNvPr>
          <p:cNvSpPr/>
          <p:nvPr/>
        </p:nvSpPr>
        <p:spPr bwMode="gray">
          <a:xfrm rot="5400000">
            <a:off x="5844077" y="2988452"/>
            <a:ext cx="236717" cy="247194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6">
            <a:extLst>
              <a:ext uri="{FF2B5EF4-FFF2-40B4-BE49-F238E27FC236}">
                <a16:creationId xmlns:a16="http://schemas.microsoft.com/office/drawing/2014/main" xmlns="" id="{1C6D562F-69B2-4A26-A621-29F5458912B0}"/>
              </a:ext>
            </a:extLst>
          </p:cNvPr>
          <p:cNvSpPr txBox="1"/>
          <p:nvPr/>
        </p:nvSpPr>
        <p:spPr bwMode="gray">
          <a:xfrm flipH="1">
            <a:off x="5471429" y="4093155"/>
            <a:ext cx="1205922"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8" name="Rectangular Callout 26">
            <a:extLst>
              <a:ext uri="{FF2B5EF4-FFF2-40B4-BE49-F238E27FC236}">
                <a16:creationId xmlns:a16="http://schemas.microsoft.com/office/drawing/2014/main" xmlns="" id="{517ABDF9-A9F0-4727-8BBE-52110BB5BEA6}"/>
              </a:ext>
            </a:extLst>
          </p:cNvPr>
          <p:cNvSpPr/>
          <p:nvPr/>
        </p:nvSpPr>
        <p:spPr bwMode="gray">
          <a:xfrm>
            <a:off x="4468114" y="3645200"/>
            <a:ext cx="1145501" cy="388952"/>
          </a:xfrm>
          <a:prstGeom prst="wedgeRectCallout">
            <a:avLst>
              <a:gd name="adj1" fmla="val 22628"/>
              <a:gd name="adj2" fmla="val 90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p>
        </p:txBody>
      </p:sp>
      <p:sp>
        <p:nvSpPr>
          <p:cNvPr id="19" name="Can 225">
            <a:extLst>
              <a:ext uri="{FF2B5EF4-FFF2-40B4-BE49-F238E27FC236}">
                <a16:creationId xmlns:a16="http://schemas.microsoft.com/office/drawing/2014/main" xmlns="" id="{30D0A019-AFE4-4E0D-AACA-484A4DF6239A}"/>
              </a:ext>
            </a:extLst>
          </p:cNvPr>
          <p:cNvSpPr/>
          <p:nvPr/>
        </p:nvSpPr>
        <p:spPr bwMode="gray">
          <a:xfrm rot="5400000" flipH="1">
            <a:off x="7158658" y="4065044"/>
            <a:ext cx="182222" cy="31874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ectangular Callout 28">
            <a:extLst>
              <a:ext uri="{FF2B5EF4-FFF2-40B4-BE49-F238E27FC236}">
                <a16:creationId xmlns:a16="http://schemas.microsoft.com/office/drawing/2014/main" xmlns="" id="{F0B14F6E-C184-4BEB-A612-4D67925DED4E}"/>
              </a:ext>
            </a:extLst>
          </p:cNvPr>
          <p:cNvSpPr/>
          <p:nvPr/>
        </p:nvSpPr>
        <p:spPr bwMode="gray">
          <a:xfrm>
            <a:off x="6429786" y="3608782"/>
            <a:ext cx="1145501" cy="388952"/>
          </a:xfrm>
          <a:prstGeom prst="wedgeRectCallout">
            <a:avLst>
              <a:gd name="adj1" fmla="val 23538"/>
              <a:gd name="adj2" fmla="val 94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GRE tunnel</a:t>
            </a:r>
          </a:p>
        </p:txBody>
      </p:sp>
      <p:sp>
        <p:nvSpPr>
          <p:cNvPr id="21" name="TextBox 120">
            <a:extLst>
              <a:ext uri="{FF2B5EF4-FFF2-40B4-BE49-F238E27FC236}">
                <a16:creationId xmlns:a16="http://schemas.microsoft.com/office/drawing/2014/main" xmlns="" id="{341D2A1F-C5F6-4563-A474-16B0D0A8D26F}"/>
              </a:ext>
            </a:extLst>
          </p:cNvPr>
          <p:cNvSpPr txBox="1"/>
          <p:nvPr/>
        </p:nvSpPr>
        <p:spPr bwMode="gray">
          <a:xfrm>
            <a:off x="3363682" y="4433923"/>
            <a:ext cx="683757" cy="287715"/>
          </a:xfrm>
          <a:prstGeom prst="roundRect">
            <a:avLst>
              <a:gd name="adj" fmla="val 6721"/>
            </a:avLst>
          </a:prstGeom>
          <a:solidFill>
            <a:srgbClr val="56C4D2"/>
          </a:solidFill>
          <a:ln w="12700">
            <a:solidFill>
              <a:srgbClr val="56C4D2"/>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a16="http://schemas.microsoft.com/office/drawing/2014/main" xmlns="" id="{36277B53-72E3-4222-9A61-3392CAA4D9D7}"/>
              </a:ext>
            </a:extLst>
          </p:cNvPr>
          <p:cNvSpPr txBox="1"/>
          <p:nvPr/>
        </p:nvSpPr>
        <p:spPr bwMode="gray">
          <a:xfrm>
            <a:off x="5484495" y="4433923"/>
            <a:ext cx="1029836" cy="287715"/>
          </a:xfrm>
          <a:prstGeom prst="roundRect">
            <a:avLst>
              <a:gd name="adj" fmla="val 6721"/>
            </a:avLst>
          </a:prstGeom>
          <a:solidFill>
            <a:srgbClr val="AFD89C"/>
          </a:solidFill>
          <a:ln w="12700">
            <a:solidFill>
              <a:srgbClr val="AFD89C"/>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IPsec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9CA77153-9056-433C-8B20-F3AB02831C6C}"/>
              </a:ext>
            </a:extLst>
          </p:cNvPr>
          <p:cNvSpPr txBox="1"/>
          <p:nvPr/>
        </p:nvSpPr>
        <p:spPr bwMode="gray">
          <a:xfrm>
            <a:off x="7934359" y="4433923"/>
            <a:ext cx="683757" cy="287715"/>
          </a:xfrm>
          <a:prstGeom prst="roundRect">
            <a:avLst>
              <a:gd name="adj" fmla="val 6721"/>
            </a:avLst>
          </a:prstGeom>
          <a:solidFill>
            <a:srgbClr val="56C4D2"/>
          </a:solidFill>
          <a:ln w="12700">
            <a:solidFill>
              <a:srgbClr val="56C4D2"/>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五边形 24">
            <a:extLst>
              <a:ext uri="{FF2B5EF4-FFF2-40B4-BE49-F238E27FC236}">
                <a16:creationId xmlns:a16="http://schemas.microsoft.com/office/drawing/2014/main" xmlns="" id="{DEB3E90E-FBE4-4D82-BBCB-4E27EA5EE4A2}"/>
              </a:ext>
            </a:extLst>
          </p:cNvPr>
          <p:cNvSpPr/>
          <p:nvPr/>
        </p:nvSpPr>
        <p:spPr bwMode="gray">
          <a:xfrm>
            <a:off x="6004586" y="119137"/>
            <a:ext cx="157445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Fundamentals</a:t>
            </a:r>
            <a:endParaRPr lang="zh-CN" altLang="en-US" sz="1200" kern="0" dirty="0">
              <a:latin typeface="Huawei Sans" panose="020C0503030203020204" pitchFamily="34" charset="0"/>
              <a:ea typeface="方正兰亭黑简体" panose="02000000000000000000" pitchFamily="2" charset="-122"/>
            </a:endParaRPr>
          </a:p>
        </p:txBody>
      </p:sp>
      <p:sp>
        <p:nvSpPr>
          <p:cNvPr id="30" name="燕尾形 25">
            <a:extLst>
              <a:ext uri="{FF2B5EF4-FFF2-40B4-BE49-F238E27FC236}">
                <a16:creationId xmlns:a16="http://schemas.microsoft.com/office/drawing/2014/main" xmlns="" id="{FFA491A7-B77E-4BC6-8E58-672C67021F9D}"/>
              </a:ext>
            </a:extLst>
          </p:cNvPr>
          <p:cNvSpPr/>
          <p:nvPr/>
        </p:nvSpPr>
        <p:spPr bwMode="gray">
          <a:xfrm>
            <a:off x="750478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31" name="燕尾形 26">
            <a:extLst>
              <a:ext uri="{FF2B5EF4-FFF2-40B4-BE49-F238E27FC236}">
                <a16:creationId xmlns:a16="http://schemas.microsoft.com/office/drawing/2014/main" xmlns="" id="{A4540EA4-29E5-463C-989C-0D9C2F80E747}"/>
              </a:ext>
            </a:extLst>
          </p:cNvPr>
          <p:cNvSpPr/>
          <p:nvPr/>
        </p:nvSpPr>
        <p:spPr bwMode="gray">
          <a:xfrm>
            <a:off x="9555520" y="119137"/>
            <a:ext cx="2191979"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313412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normAutofit/>
          </a:bodyPr>
          <a:lstStyle/>
          <a:p>
            <a:r>
              <a:rPr lang="en-US" smtClean="0"/>
              <a:t>Limitations of MPLS VPN Networking</a:t>
            </a:r>
            <a:endParaRPr lang="en-US" altLang="zh-CN" dirty="0"/>
          </a:p>
        </p:txBody>
      </p:sp>
      <p:sp>
        <p:nvSpPr>
          <p:cNvPr id="4" name="Text Placeholder 3"/>
          <p:cNvSpPr>
            <a:spLocks noGrp="1"/>
          </p:cNvSpPr>
          <p:nvPr>
            <p:ph type="body" sz="quarter" idx="10"/>
          </p:nvPr>
        </p:nvSpPr>
        <p:spPr bwMode="gray">
          <a:prstGeom prst="rect">
            <a:avLst/>
          </a:prstGeom>
        </p:spPr>
        <p:txBody>
          <a:bodyPr/>
          <a:lstStyle/>
          <a:p>
            <a:pPr algn="l"/>
            <a:r>
              <a:rPr lang="en-US" sz="1600" dirty="0" smtClean="0"/>
              <a:t>To connect a CE to an MPLS VPN, you must use a physical link to directly connect the CE to a PE on the MPLS backbone network.</a:t>
            </a:r>
            <a:endParaRPr lang="en-US" altLang="zh-CN" sz="1600" dirty="0" smtClean="0"/>
          </a:p>
          <a:p>
            <a:pPr algn="l"/>
            <a:r>
              <a:rPr lang="en-US" sz="1600" dirty="0" smtClean="0"/>
              <a:t>In actual networking, however, not all CEs and PEs can be directly connected through physical links. For example, for multiple organizations that connect to the Internet or IP backbone network, their CEs may be far away from the PEs on the MPLS backbone network; therefore, they cannot be connected directly. Devices in these organizations cannot directly access the internal sites of the MPLS VPN</a:t>
            </a:r>
            <a:r>
              <a:rPr lang="en-US" altLang="zh-CN" sz="1600" dirty="0" smtClean="0"/>
              <a:t>s</a:t>
            </a:r>
            <a:r>
              <a:rPr lang="en-US" sz="1600" dirty="0" smtClean="0"/>
              <a:t> through the Internet or IP backbone network.</a:t>
            </a:r>
            <a:endParaRPr lang="en-US" altLang="zh-CN" sz="1600" dirty="0"/>
          </a:p>
        </p:txBody>
      </p:sp>
      <p:sp>
        <p:nvSpPr>
          <p:cNvPr id="10" name="Freeform 159">
            <a:extLst>
              <a:ext uri="{FF2B5EF4-FFF2-40B4-BE49-F238E27FC236}">
                <a16:creationId xmlns:a16="http://schemas.microsoft.com/office/drawing/2014/main" xmlns="" id="{2FCD4AB1-58E9-4243-AABE-418421B61D62}"/>
              </a:ext>
            </a:extLst>
          </p:cNvPr>
          <p:cNvSpPr/>
          <p:nvPr/>
        </p:nvSpPr>
        <p:spPr bwMode="gray">
          <a:xfrm flipH="1">
            <a:off x="3694490" y="3894982"/>
            <a:ext cx="2290485" cy="12454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smtClean="0">
                <a:solidFill>
                  <a:schemeClr val="bg1">
                    <a:lumMod val="50000"/>
                  </a:schemeClr>
                </a:solidFill>
                <a:latin typeface="Huawei Sans" panose="020C0503030203020204" pitchFamily="34" charset="0"/>
              </a:rPr>
              <a:t>Internet</a:t>
            </a:r>
            <a:endParaRPr lang="en-US"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59">
            <a:extLst>
              <a:ext uri="{FF2B5EF4-FFF2-40B4-BE49-F238E27FC236}">
                <a16:creationId xmlns:a16="http://schemas.microsoft.com/office/drawing/2014/main" xmlns="" id="{2FCD4AB1-58E9-4243-AABE-418421B61D62}"/>
              </a:ext>
            </a:extLst>
          </p:cNvPr>
          <p:cNvSpPr/>
          <p:nvPr/>
        </p:nvSpPr>
        <p:spPr bwMode="gray">
          <a:xfrm flipH="1">
            <a:off x="6229254" y="3894982"/>
            <a:ext cx="2347786" cy="12454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smtClean="0">
                <a:solidFill>
                  <a:schemeClr val="bg1">
                    <a:lumMod val="50000"/>
                  </a:schemeClr>
                </a:solidFill>
                <a:latin typeface="Huawei Sans" panose="020C0503030203020204" pitchFamily="34" charset="0"/>
              </a:rPr>
              <a:t>MPLS</a:t>
            </a:r>
            <a:endParaRPr lang="en-US"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5863854" y="4708807"/>
            <a:ext cx="440049" cy="360040"/>
          </a:xfrm>
          <a:prstGeom prst="rect">
            <a:avLst/>
          </a:prstGeom>
          <a:noFill/>
        </p:spPr>
      </p:pic>
      <p:sp>
        <p:nvSpPr>
          <p:cNvPr id="11" name="Freeform 159">
            <a:extLst>
              <a:ext uri="{FF2B5EF4-FFF2-40B4-BE49-F238E27FC236}">
                <a16:creationId xmlns:a16="http://schemas.microsoft.com/office/drawing/2014/main" xmlns="" id="{2FCD4AB1-58E9-4243-AABE-418421B61D62}"/>
              </a:ext>
            </a:extLst>
          </p:cNvPr>
          <p:cNvSpPr/>
          <p:nvPr/>
        </p:nvSpPr>
        <p:spPr bwMode="gray">
          <a:xfrm flipH="1">
            <a:off x="3169712" y="3634227"/>
            <a:ext cx="896504" cy="46862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smtClean="0">
                <a:solidFill>
                  <a:schemeClr val="bg1">
                    <a:lumMod val="50000"/>
                  </a:schemeClr>
                </a:solidFill>
                <a:latin typeface="Huawei Sans" panose="020C0503030203020204" pitchFamily="34" charset="0"/>
              </a:rPr>
              <a:t>Branch1</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3917822" y="3922835"/>
            <a:ext cx="440049" cy="360040"/>
          </a:xfrm>
          <a:prstGeom prst="rect">
            <a:avLst/>
          </a:prstGeom>
          <a:noFill/>
        </p:spPr>
      </p:pic>
      <p:sp>
        <p:nvSpPr>
          <p:cNvPr id="13" name="Freeform 159">
            <a:extLst>
              <a:ext uri="{FF2B5EF4-FFF2-40B4-BE49-F238E27FC236}">
                <a16:creationId xmlns:a16="http://schemas.microsoft.com/office/drawing/2014/main" xmlns="" id="{2FCD4AB1-58E9-4243-AABE-418421B61D62}"/>
              </a:ext>
            </a:extLst>
          </p:cNvPr>
          <p:cNvSpPr/>
          <p:nvPr/>
        </p:nvSpPr>
        <p:spPr bwMode="gray">
          <a:xfrm flipH="1">
            <a:off x="8229455" y="3614668"/>
            <a:ext cx="926221" cy="4841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smtClean="0">
                <a:solidFill>
                  <a:schemeClr val="bg1">
                    <a:lumMod val="50000"/>
                  </a:schemeClr>
                </a:solidFill>
                <a:latin typeface="Huawei Sans" panose="020C0503030203020204" pitchFamily="34" charset="0"/>
              </a:rPr>
              <a:t>VPN1</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7869991" y="3863443"/>
            <a:ext cx="440049" cy="360040"/>
          </a:xfrm>
          <a:prstGeom prst="rect">
            <a:avLst/>
          </a:prstGeom>
          <a:noFill/>
        </p:spPr>
      </p:pic>
      <p:sp>
        <p:nvSpPr>
          <p:cNvPr id="14" name="Freeform 159">
            <a:extLst>
              <a:ext uri="{FF2B5EF4-FFF2-40B4-BE49-F238E27FC236}">
                <a16:creationId xmlns:a16="http://schemas.microsoft.com/office/drawing/2014/main" xmlns="" id="{2FCD4AB1-58E9-4243-AABE-418421B61D62}"/>
              </a:ext>
            </a:extLst>
          </p:cNvPr>
          <p:cNvSpPr/>
          <p:nvPr/>
        </p:nvSpPr>
        <p:spPr bwMode="gray">
          <a:xfrm flipH="1">
            <a:off x="8608561" y="4983952"/>
            <a:ext cx="926221" cy="4841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smtClean="0">
                <a:solidFill>
                  <a:schemeClr val="bg1">
                    <a:lumMod val="50000"/>
                  </a:schemeClr>
                </a:solidFill>
                <a:latin typeface="Huawei Sans" panose="020C0503030203020204" pitchFamily="34" charset="0"/>
              </a:rPr>
              <a:t>VPN2</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8294480" y="4957582"/>
            <a:ext cx="440049" cy="360040"/>
          </a:xfrm>
          <a:prstGeom prst="rect">
            <a:avLst/>
          </a:prstGeom>
          <a:noFill/>
        </p:spPr>
      </p:pic>
      <p:sp>
        <p:nvSpPr>
          <p:cNvPr id="16" name="Freeform 159">
            <a:extLst>
              <a:ext uri="{FF2B5EF4-FFF2-40B4-BE49-F238E27FC236}">
                <a16:creationId xmlns:a16="http://schemas.microsoft.com/office/drawing/2014/main" xmlns="" id="{2FCD4AB1-58E9-4243-AABE-418421B61D62}"/>
              </a:ext>
            </a:extLst>
          </p:cNvPr>
          <p:cNvSpPr/>
          <p:nvPr/>
        </p:nvSpPr>
        <p:spPr bwMode="gray">
          <a:xfrm flipH="1">
            <a:off x="2770571" y="4883285"/>
            <a:ext cx="896504" cy="46862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smtClean="0">
                <a:solidFill>
                  <a:schemeClr val="bg1">
                    <a:lumMod val="50000"/>
                  </a:schemeClr>
                </a:solidFill>
                <a:latin typeface="Huawei Sans" panose="020C0503030203020204" pitchFamily="34" charset="0"/>
              </a:rPr>
              <a:t>Branch2</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3562765" y="4883285"/>
            <a:ext cx="440049" cy="360040"/>
          </a:xfrm>
          <a:prstGeom prst="rect">
            <a:avLst/>
          </a:prstGeom>
          <a:noFill/>
        </p:spPr>
      </p:pic>
      <p:pic>
        <p:nvPicPr>
          <p:cNvPr id="18" name="图片 6" descr="PC.png">
            <a:extLst>
              <a:ext uri="{FF2B5EF4-FFF2-40B4-BE49-F238E27FC236}">
                <a16:creationId xmlns:a16="http://schemas.microsoft.com/office/drawing/2014/main" xmlns="" id="{C09410A1-5434-49CB-9E60-FD465D4A5346}"/>
              </a:ext>
            </a:extLst>
          </p:cNvPr>
          <p:cNvPicPr>
            <a:picLocks noChangeAspect="1"/>
          </p:cNvPicPr>
          <p:nvPr/>
        </p:nvPicPr>
        <p:blipFill>
          <a:blip r:embed="rId4" cstate="print"/>
          <a:stretch>
            <a:fillRect/>
          </a:stretch>
        </p:blipFill>
        <p:spPr bwMode="gray">
          <a:xfrm>
            <a:off x="3286562" y="3441046"/>
            <a:ext cx="404217" cy="310438"/>
          </a:xfrm>
          <a:prstGeom prst="rect">
            <a:avLst/>
          </a:prstGeom>
        </p:spPr>
      </p:pic>
      <p:pic>
        <p:nvPicPr>
          <p:cNvPr id="19" name="图片 6" descr="PC.png">
            <a:extLst>
              <a:ext uri="{FF2B5EF4-FFF2-40B4-BE49-F238E27FC236}">
                <a16:creationId xmlns:a16="http://schemas.microsoft.com/office/drawing/2014/main" xmlns="" id="{C09410A1-5434-49CB-9E60-FD465D4A5346}"/>
              </a:ext>
            </a:extLst>
          </p:cNvPr>
          <p:cNvPicPr>
            <a:picLocks noChangeAspect="1"/>
          </p:cNvPicPr>
          <p:nvPr/>
        </p:nvPicPr>
        <p:blipFill>
          <a:blip r:embed="rId4" cstate="print"/>
          <a:stretch>
            <a:fillRect/>
          </a:stretch>
        </p:blipFill>
        <p:spPr bwMode="gray">
          <a:xfrm>
            <a:off x="2910172" y="4703293"/>
            <a:ext cx="404217" cy="310438"/>
          </a:xfrm>
          <a:prstGeom prst="rect">
            <a:avLst/>
          </a:prstGeom>
        </p:spPr>
      </p:pic>
      <p:pic>
        <p:nvPicPr>
          <p:cNvPr id="20" name="图片 76">
            <a:extLst>
              <a:ext uri="{FF2B5EF4-FFF2-40B4-BE49-F238E27FC236}">
                <a16:creationId xmlns:a16="http://schemas.microsoft.com/office/drawing/2014/main" xmlns="" id="{5DEC4BD3-9E90-49E1-B48B-42E475A9D5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928765" y="3568251"/>
            <a:ext cx="364492" cy="304347"/>
          </a:xfrm>
          <a:prstGeom prst="rect">
            <a:avLst/>
          </a:prstGeom>
        </p:spPr>
      </p:pic>
      <p:pic>
        <p:nvPicPr>
          <p:cNvPr id="21" name="图片 76">
            <a:extLst>
              <a:ext uri="{FF2B5EF4-FFF2-40B4-BE49-F238E27FC236}">
                <a16:creationId xmlns:a16="http://schemas.microsoft.com/office/drawing/2014/main" xmlns="" id="{5DEC4BD3-9E90-49E1-B48B-42E475A9D5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308695" y="5244366"/>
            <a:ext cx="364492" cy="304347"/>
          </a:xfrm>
          <a:prstGeom prst="rect">
            <a:avLst/>
          </a:prstGeom>
        </p:spPr>
      </p:pic>
      <p:sp>
        <p:nvSpPr>
          <p:cNvPr id="22" name="TextBox 21">
            <a:extLst>
              <a:ext uri="{FF2B5EF4-FFF2-40B4-BE49-F238E27FC236}">
                <a16:creationId xmlns:a16="http://schemas.microsoft.com/office/drawing/2014/main" xmlns="" id="{A9C32E27-6748-4988-982D-F879F6B8E77E}"/>
              </a:ext>
            </a:extLst>
          </p:cNvPr>
          <p:cNvSpPr txBox="1"/>
          <p:nvPr/>
        </p:nvSpPr>
        <p:spPr bwMode="gray">
          <a:xfrm>
            <a:off x="3899268" y="3601005"/>
            <a:ext cx="127294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Branch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22">
            <a:extLst>
              <a:ext uri="{FF2B5EF4-FFF2-40B4-BE49-F238E27FC236}">
                <a16:creationId xmlns:a16="http://schemas.microsoft.com/office/drawing/2014/main" xmlns="" id="{A9C32E27-6748-4988-982D-F879F6B8E77E}"/>
              </a:ext>
            </a:extLst>
          </p:cNvPr>
          <p:cNvSpPr txBox="1"/>
          <p:nvPr/>
        </p:nvSpPr>
        <p:spPr bwMode="gray">
          <a:xfrm>
            <a:off x="3569515" y="5207876"/>
            <a:ext cx="1270575"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Branch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23">
            <a:extLst>
              <a:ext uri="{FF2B5EF4-FFF2-40B4-BE49-F238E27FC236}">
                <a16:creationId xmlns:a16="http://schemas.microsoft.com/office/drawing/2014/main" xmlns="" id="{A9C32E27-6748-4988-982D-F879F6B8E77E}"/>
              </a:ext>
            </a:extLst>
          </p:cNvPr>
          <p:cNvSpPr txBox="1"/>
          <p:nvPr/>
        </p:nvSpPr>
        <p:spPr bwMode="gray">
          <a:xfrm>
            <a:off x="7439807" y="3553744"/>
            <a:ext cx="962712"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DC1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24">
            <a:extLst>
              <a:ext uri="{FF2B5EF4-FFF2-40B4-BE49-F238E27FC236}">
                <a16:creationId xmlns:a16="http://schemas.microsoft.com/office/drawing/2014/main" xmlns="" id="{A9C32E27-6748-4988-982D-F879F6B8E77E}"/>
              </a:ext>
            </a:extLst>
          </p:cNvPr>
          <p:cNvSpPr txBox="1"/>
          <p:nvPr/>
        </p:nvSpPr>
        <p:spPr bwMode="gray">
          <a:xfrm>
            <a:off x="7722721" y="5273773"/>
            <a:ext cx="1019911" cy="276999"/>
          </a:xfrm>
          <a:prstGeom prst="rect">
            <a:avLst/>
          </a:prstGeom>
          <a:noFill/>
        </p:spPr>
        <p:txBody>
          <a:bodyPr wrap="square" rtlCol="0">
            <a:spAutoFit/>
          </a:bodyPr>
          <a:lstStyle/>
          <a:p>
            <a:pPr fontAlgn="ctr"/>
            <a:r>
              <a:rPr lang="en-US" sz="1200" dirty="0" smtClean="0">
                <a:latin typeface="Huawei Sans" panose="020C0503030203020204" pitchFamily="34" charset="0"/>
              </a:rPr>
              <a:t>DC2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5">
            <a:extLst>
              <a:ext uri="{FF2B5EF4-FFF2-40B4-BE49-F238E27FC236}">
                <a16:creationId xmlns:a16="http://schemas.microsoft.com/office/drawing/2014/main" xmlns="" id="{A9C32E27-6748-4988-982D-F879F6B8E77E}"/>
              </a:ext>
            </a:extLst>
          </p:cNvPr>
          <p:cNvSpPr txBox="1"/>
          <p:nvPr/>
        </p:nvSpPr>
        <p:spPr bwMode="gray">
          <a:xfrm>
            <a:off x="5406857" y="4267004"/>
            <a:ext cx="127735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Branch aggregation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28">
            <a:extLst>
              <a:ext uri="{FF2B5EF4-FFF2-40B4-BE49-F238E27FC236}">
                <a16:creationId xmlns:a16="http://schemas.microsoft.com/office/drawing/2014/main" xmlns="" id="{A9C32E27-6748-4988-982D-F879F6B8E77E}"/>
              </a:ext>
            </a:extLst>
          </p:cNvPr>
          <p:cNvSpPr txBox="1"/>
          <p:nvPr/>
        </p:nvSpPr>
        <p:spPr bwMode="gray">
          <a:xfrm>
            <a:off x="5897259" y="5049954"/>
            <a:ext cx="364202" cy="276999"/>
          </a:xfrm>
          <a:prstGeom prst="rect">
            <a:avLst/>
          </a:prstGeom>
          <a:noFill/>
        </p:spPr>
        <p:txBody>
          <a:bodyPr wrap="none" rtlCol="0">
            <a:spAutoFit/>
          </a:bodyPr>
          <a:lstStyle/>
          <a:p>
            <a:pPr fontAlgn="ctr"/>
            <a:r>
              <a:rPr lang="en-US" sz="1200" b="1" dirty="0" smtClean="0">
                <a:latin typeface="Huawei Sans" panose="020C0503030203020204" pitchFamily="34" charset="0"/>
              </a:rPr>
              <a:t>PE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29">
            <a:extLst>
              <a:ext uri="{FF2B5EF4-FFF2-40B4-BE49-F238E27FC236}">
                <a16:creationId xmlns:a16="http://schemas.microsoft.com/office/drawing/2014/main" xmlns="" id="{A9C32E27-6748-4988-982D-F879F6B8E77E}"/>
              </a:ext>
            </a:extLst>
          </p:cNvPr>
          <p:cNvSpPr txBox="1"/>
          <p:nvPr/>
        </p:nvSpPr>
        <p:spPr bwMode="gray">
          <a:xfrm>
            <a:off x="8240690" y="4063893"/>
            <a:ext cx="364202" cy="276999"/>
          </a:xfrm>
          <a:prstGeom prst="rect">
            <a:avLst/>
          </a:prstGeom>
          <a:noFill/>
        </p:spPr>
        <p:txBody>
          <a:bodyPr wrap="none" rtlCol="0">
            <a:spAutoFit/>
          </a:bodyPr>
          <a:lstStyle/>
          <a:p>
            <a:pPr fontAlgn="ctr"/>
            <a:r>
              <a:rPr lang="en-US" sz="1200" b="1" dirty="0" smtClean="0">
                <a:latin typeface="Huawei Sans" panose="020C0503030203020204" pitchFamily="34" charset="0"/>
              </a:rPr>
              <a:t>PE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30">
            <a:extLst>
              <a:ext uri="{FF2B5EF4-FFF2-40B4-BE49-F238E27FC236}">
                <a16:creationId xmlns:a16="http://schemas.microsoft.com/office/drawing/2014/main" xmlns="" id="{A9C32E27-6748-4988-982D-F879F6B8E77E}"/>
              </a:ext>
            </a:extLst>
          </p:cNvPr>
          <p:cNvSpPr txBox="1"/>
          <p:nvPr/>
        </p:nvSpPr>
        <p:spPr bwMode="gray">
          <a:xfrm>
            <a:off x="8523045" y="4736424"/>
            <a:ext cx="364202" cy="276999"/>
          </a:xfrm>
          <a:prstGeom prst="rect">
            <a:avLst/>
          </a:prstGeom>
          <a:noFill/>
        </p:spPr>
        <p:txBody>
          <a:bodyPr wrap="none" rtlCol="0">
            <a:spAutoFit/>
          </a:bodyPr>
          <a:lstStyle/>
          <a:p>
            <a:pPr fontAlgn="ctr"/>
            <a:r>
              <a:rPr lang="en-US" sz="1200" b="1" dirty="0" smtClean="0">
                <a:latin typeface="Huawei Sans" panose="020C0503030203020204" pitchFamily="34" charset="0"/>
              </a:rPr>
              <a:t>PE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Rectangular Callout 26">
            <a:extLst>
              <a:ext uri="{FF2B5EF4-FFF2-40B4-BE49-F238E27FC236}">
                <a16:creationId xmlns:a16="http://schemas.microsoft.com/office/drawing/2014/main" xmlns="" id="{5FB5A660-32D7-4AD1-AE6D-6CE751FBEC08}"/>
              </a:ext>
            </a:extLst>
          </p:cNvPr>
          <p:cNvSpPr/>
          <p:nvPr/>
        </p:nvSpPr>
        <p:spPr bwMode="gray">
          <a:xfrm>
            <a:off x="4890310" y="3872598"/>
            <a:ext cx="1217823" cy="375382"/>
          </a:xfrm>
          <a:prstGeom prst="wedgeRectCallout">
            <a:avLst>
              <a:gd name="adj1" fmla="val -36575"/>
              <a:gd name="adj2" fmla="val 907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lumMod val="50000"/>
                  </a:schemeClr>
                </a:solidFill>
                <a:latin typeface="Huawei Sans" panose="020C0503030203020204" pitchFamily="34" charset="0"/>
              </a:rPr>
              <a:t>Indirectly connected link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3" name="Straight Connector 32">
            <a:extLst>
              <a:ext uri="{FF2B5EF4-FFF2-40B4-BE49-F238E27FC236}">
                <a16:creationId xmlns:a16="http://schemas.microsoft.com/office/drawing/2014/main" xmlns="" id="{F2F9EE92-CB13-4FF8-B7E0-3EE95233A1D3}"/>
              </a:ext>
            </a:extLst>
          </p:cNvPr>
          <p:cNvCxnSpPr>
            <a:cxnSpLocks/>
            <a:stCxn id="5" idx="3"/>
            <a:endCxn id="6" idx="1"/>
          </p:cNvCxnSpPr>
          <p:nvPr/>
        </p:nvCxnSpPr>
        <p:spPr bwMode="gray">
          <a:xfrm>
            <a:off x="4357871" y="4102855"/>
            <a:ext cx="1505983" cy="78597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F2F9EE92-CB13-4FF8-B7E0-3EE95233A1D3}"/>
              </a:ext>
            </a:extLst>
          </p:cNvPr>
          <p:cNvCxnSpPr>
            <a:cxnSpLocks/>
            <a:stCxn id="17" idx="3"/>
            <a:endCxn id="6" idx="1"/>
          </p:cNvCxnSpPr>
          <p:nvPr/>
        </p:nvCxnSpPr>
        <p:spPr bwMode="gray">
          <a:xfrm flipV="1">
            <a:off x="4002814" y="4888827"/>
            <a:ext cx="1861040" cy="174478"/>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Freeform 39"/>
          <p:cNvSpPr/>
          <p:nvPr/>
        </p:nvSpPr>
        <p:spPr bwMode="gray">
          <a:xfrm>
            <a:off x="3704253" y="4027074"/>
            <a:ext cx="2827176" cy="794350"/>
          </a:xfrm>
          <a:custGeom>
            <a:avLst/>
            <a:gdLst>
              <a:gd name="connsiteX0" fmla="*/ 0 w 2827176"/>
              <a:gd name="connsiteY0" fmla="*/ 0 h 794350"/>
              <a:gd name="connsiteX1" fmla="*/ 681135 w 2827176"/>
              <a:gd name="connsiteY1" fmla="*/ 167951 h 794350"/>
              <a:gd name="connsiteX2" fmla="*/ 1791478 w 2827176"/>
              <a:gd name="connsiteY2" fmla="*/ 727788 h 794350"/>
              <a:gd name="connsiteX3" fmla="*/ 2827176 w 2827176"/>
              <a:gd name="connsiteY3" fmla="*/ 783771 h 794350"/>
            </a:gdLst>
            <a:ahLst/>
            <a:cxnLst>
              <a:cxn ang="0">
                <a:pos x="connsiteX0" y="connsiteY0"/>
              </a:cxn>
              <a:cxn ang="0">
                <a:pos x="connsiteX1" y="connsiteY1"/>
              </a:cxn>
              <a:cxn ang="0">
                <a:pos x="connsiteX2" y="connsiteY2"/>
              </a:cxn>
              <a:cxn ang="0">
                <a:pos x="connsiteX3" y="connsiteY3"/>
              </a:cxn>
            </a:cxnLst>
            <a:rect l="l" t="t" r="r" b="b"/>
            <a:pathLst>
              <a:path w="2827176" h="794350">
                <a:moveTo>
                  <a:pt x="0" y="0"/>
                </a:moveTo>
                <a:cubicBezTo>
                  <a:pt x="191277" y="23326"/>
                  <a:pt x="382555" y="46653"/>
                  <a:pt x="681135" y="167951"/>
                </a:cubicBezTo>
                <a:cubicBezTo>
                  <a:pt x="979715" y="289249"/>
                  <a:pt x="1433804" y="625151"/>
                  <a:pt x="1791478" y="727788"/>
                </a:cubicBezTo>
                <a:cubicBezTo>
                  <a:pt x="2149152" y="830425"/>
                  <a:pt x="2827176" y="783771"/>
                  <a:pt x="2827176" y="783771"/>
                </a:cubicBezTo>
              </a:path>
            </a:pathLst>
          </a:custGeom>
          <a:noFill/>
          <a:ln w="28575">
            <a:solidFill>
              <a:srgbClr val="F5AC3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Freeform 40"/>
          <p:cNvSpPr/>
          <p:nvPr/>
        </p:nvSpPr>
        <p:spPr bwMode="gray">
          <a:xfrm>
            <a:off x="3453991" y="4975447"/>
            <a:ext cx="3077438" cy="293542"/>
          </a:xfrm>
          <a:custGeom>
            <a:avLst/>
            <a:gdLst>
              <a:gd name="connsiteX0" fmla="*/ 0 w 2929812"/>
              <a:gd name="connsiteY0" fmla="*/ 293542 h 293542"/>
              <a:gd name="connsiteX1" fmla="*/ 653143 w 2929812"/>
              <a:gd name="connsiteY1" fmla="*/ 181574 h 293542"/>
              <a:gd name="connsiteX2" fmla="*/ 2183363 w 2929812"/>
              <a:gd name="connsiteY2" fmla="*/ 22954 h 293542"/>
              <a:gd name="connsiteX3" fmla="*/ 2929812 w 2929812"/>
              <a:gd name="connsiteY3" fmla="*/ 4293 h 293542"/>
            </a:gdLst>
            <a:ahLst/>
            <a:cxnLst>
              <a:cxn ang="0">
                <a:pos x="connsiteX0" y="connsiteY0"/>
              </a:cxn>
              <a:cxn ang="0">
                <a:pos x="connsiteX1" y="connsiteY1"/>
              </a:cxn>
              <a:cxn ang="0">
                <a:pos x="connsiteX2" y="connsiteY2"/>
              </a:cxn>
              <a:cxn ang="0">
                <a:pos x="connsiteX3" y="connsiteY3"/>
              </a:cxn>
            </a:cxnLst>
            <a:rect l="l" t="t" r="r" b="b"/>
            <a:pathLst>
              <a:path w="2929812" h="293542">
                <a:moveTo>
                  <a:pt x="0" y="293542"/>
                </a:moveTo>
                <a:cubicBezTo>
                  <a:pt x="144624" y="260107"/>
                  <a:pt x="289249" y="226672"/>
                  <a:pt x="653143" y="181574"/>
                </a:cubicBezTo>
                <a:cubicBezTo>
                  <a:pt x="1017037" y="136476"/>
                  <a:pt x="1803918" y="52501"/>
                  <a:pt x="2183363" y="22954"/>
                </a:cubicBezTo>
                <a:cubicBezTo>
                  <a:pt x="2562808" y="-6593"/>
                  <a:pt x="2746310" y="-1150"/>
                  <a:pt x="2929812" y="4293"/>
                </a:cubicBezTo>
              </a:path>
            </a:pathLst>
          </a:custGeom>
          <a:noFill/>
          <a:ln w="28575">
            <a:solidFill>
              <a:srgbClr val="F5AC3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Rectangular Callout 26">
            <a:extLst>
              <a:ext uri="{FF2B5EF4-FFF2-40B4-BE49-F238E27FC236}">
                <a16:creationId xmlns:a16="http://schemas.microsoft.com/office/drawing/2014/main" xmlns="" id="{5FB5A660-32D7-4AD1-AE6D-6CE751FBEC08}"/>
              </a:ext>
            </a:extLst>
          </p:cNvPr>
          <p:cNvSpPr/>
          <p:nvPr/>
        </p:nvSpPr>
        <p:spPr bwMode="gray">
          <a:xfrm>
            <a:off x="6205544" y="5183957"/>
            <a:ext cx="1364459" cy="775138"/>
          </a:xfrm>
          <a:prstGeom prst="wedgeRectCallout">
            <a:avLst>
              <a:gd name="adj1" fmla="val -27441"/>
              <a:gd name="adj2" fmla="val -724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smtClean="0">
                <a:solidFill>
                  <a:schemeClr val="bg1">
                    <a:lumMod val="50000"/>
                  </a:schemeClr>
                </a:solidFill>
                <a:latin typeface="Huawei Sans" panose="020C0503030203020204" pitchFamily="34" charset="0"/>
              </a:rPr>
              <a:t>The VPN to which traffic belongs cannot be identified.</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五边形 24">
            <a:extLst>
              <a:ext uri="{FF2B5EF4-FFF2-40B4-BE49-F238E27FC236}">
                <a16:creationId xmlns:a16="http://schemas.microsoft.com/office/drawing/2014/main" xmlns="" id="{DEB3E90E-FBE4-4D82-BBCB-4E27EA5EE4A2}"/>
              </a:ext>
            </a:extLst>
          </p:cNvPr>
          <p:cNvSpPr/>
          <p:nvPr/>
        </p:nvSpPr>
        <p:spPr bwMode="gray">
          <a:xfrm>
            <a:off x="6004586" y="119137"/>
            <a:ext cx="157445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Fundamentals</a:t>
            </a:r>
            <a:endParaRPr lang="zh-CN" altLang="en-US" sz="1200" kern="0" dirty="0">
              <a:latin typeface="Huawei Sans" panose="020C0503030203020204" pitchFamily="34" charset="0"/>
              <a:ea typeface="方正兰亭黑简体" panose="02000000000000000000" pitchFamily="2" charset="-122"/>
            </a:endParaRPr>
          </a:p>
        </p:txBody>
      </p:sp>
      <p:sp>
        <p:nvSpPr>
          <p:cNvPr id="45" name="燕尾形 25">
            <a:extLst>
              <a:ext uri="{FF2B5EF4-FFF2-40B4-BE49-F238E27FC236}">
                <a16:creationId xmlns:a16="http://schemas.microsoft.com/office/drawing/2014/main" xmlns="" id="{FFA491A7-B77E-4BC6-8E58-672C67021F9D}"/>
              </a:ext>
            </a:extLst>
          </p:cNvPr>
          <p:cNvSpPr/>
          <p:nvPr/>
        </p:nvSpPr>
        <p:spPr bwMode="gray">
          <a:xfrm>
            <a:off x="750478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46" name="燕尾形 26">
            <a:extLst>
              <a:ext uri="{FF2B5EF4-FFF2-40B4-BE49-F238E27FC236}">
                <a16:creationId xmlns:a16="http://schemas.microsoft.com/office/drawing/2014/main" xmlns="" id="{A4540EA4-29E5-463C-989C-0D9C2F80E747}"/>
              </a:ext>
            </a:extLst>
          </p:cNvPr>
          <p:cNvSpPr/>
          <p:nvPr/>
        </p:nvSpPr>
        <p:spPr bwMode="gray">
          <a:xfrm>
            <a:off x="9555520" y="119137"/>
            <a:ext cx="2191979"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4050662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smtClean="0"/>
              <a:t>Connecting to the MPLS VPN Through GRE Tunnels</a:t>
            </a:r>
            <a:endParaRPr lang="en-US" altLang="zh-CN" dirty="0"/>
          </a:p>
        </p:txBody>
      </p:sp>
      <p:sp>
        <p:nvSpPr>
          <p:cNvPr id="3" name="Text Placeholder 2"/>
          <p:cNvSpPr>
            <a:spLocks noGrp="1"/>
          </p:cNvSpPr>
          <p:nvPr>
            <p:ph type="body" sz="quarter" idx="10"/>
          </p:nvPr>
        </p:nvSpPr>
        <p:spPr bwMode="gray">
          <a:prstGeom prst="rect">
            <a:avLst/>
          </a:prstGeom>
        </p:spPr>
        <p:txBody>
          <a:bodyPr/>
          <a:lstStyle/>
          <a:p>
            <a:pPr algn="l"/>
            <a:r>
              <a:rPr lang="en-US" sz="1600" dirty="0" smtClean="0"/>
              <a:t>To enable a CE to access the MPLS VPN and ensure data transmission security, you can connect the CE and a PE through a public or private network, create a GRE tunnel between the CE and the PE, and associate the VPN with the GRE tunnel interface on the PE.</a:t>
            </a:r>
            <a:endParaRPr lang="en-US" altLang="zh-CN" sz="1600" dirty="0" smtClean="0"/>
          </a:p>
        </p:txBody>
      </p:sp>
      <p:sp>
        <p:nvSpPr>
          <p:cNvPr id="4" name="Freeform 159">
            <a:extLst>
              <a:ext uri="{FF2B5EF4-FFF2-40B4-BE49-F238E27FC236}">
                <a16:creationId xmlns:a16="http://schemas.microsoft.com/office/drawing/2014/main" xmlns="" id="{2FCD4AB1-58E9-4243-AABE-418421B61D62}"/>
              </a:ext>
            </a:extLst>
          </p:cNvPr>
          <p:cNvSpPr/>
          <p:nvPr/>
        </p:nvSpPr>
        <p:spPr bwMode="gray">
          <a:xfrm flipH="1">
            <a:off x="3461288" y="2981185"/>
            <a:ext cx="2290485" cy="12454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smtClean="0">
                <a:solidFill>
                  <a:schemeClr val="bg1">
                    <a:lumMod val="50000"/>
                  </a:schemeClr>
                </a:solidFill>
                <a:latin typeface="Huawei Sans" panose="020C0503030203020204" pitchFamily="34" charset="0"/>
              </a:rPr>
              <a:t>Internet</a:t>
            </a:r>
            <a:endParaRPr lang="en-US"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Freeform 159">
            <a:extLst>
              <a:ext uri="{FF2B5EF4-FFF2-40B4-BE49-F238E27FC236}">
                <a16:creationId xmlns:a16="http://schemas.microsoft.com/office/drawing/2014/main" xmlns="" id="{2FCD4AB1-58E9-4243-AABE-418421B61D62}"/>
              </a:ext>
            </a:extLst>
          </p:cNvPr>
          <p:cNvSpPr/>
          <p:nvPr/>
        </p:nvSpPr>
        <p:spPr bwMode="gray">
          <a:xfrm flipH="1">
            <a:off x="6220666" y="2981184"/>
            <a:ext cx="2347786" cy="12454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smtClean="0">
                <a:solidFill>
                  <a:schemeClr val="bg1">
                    <a:lumMod val="50000"/>
                  </a:schemeClr>
                </a:solidFill>
                <a:latin typeface="Huawei Sans" panose="020C0503030203020204" pitchFamily="34" charset="0"/>
              </a:rPr>
              <a:t>MPLS</a:t>
            </a:r>
            <a:endParaRPr lang="en-US"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5855266" y="3702261"/>
            <a:ext cx="440049" cy="360040"/>
          </a:xfrm>
          <a:prstGeom prst="rect">
            <a:avLst/>
          </a:prstGeom>
          <a:noFill/>
        </p:spPr>
      </p:pic>
      <p:sp>
        <p:nvSpPr>
          <p:cNvPr id="7" name="Freeform 159">
            <a:extLst>
              <a:ext uri="{FF2B5EF4-FFF2-40B4-BE49-F238E27FC236}">
                <a16:creationId xmlns:a16="http://schemas.microsoft.com/office/drawing/2014/main" xmlns="" id="{2FCD4AB1-58E9-4243-AABE-418421B61D62}"/>
              </a:ext>
            </a:extLst>
          </p:cNvPr>
          <p:cNvSpPr/>
          <p:nvPr/>
        </p:nvSpPr>
        <p:spPr bwMode="gray">
          <a:xfrm flipH="1">
            <a:off x="3161124" y="2627681"/>
            <a:ext cx="896504" cy="46862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Branch1</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3909234" y="2916289"/>
            <a:ext cx="440049" cy="360040"/>
          </a:xfrm>
          <a:prstGeom prst="rect">
            <a:avLst/>
          </a:prstGeom>
          <a:noFill/>
        </p:spPr>
      </p:pic>
      <p:sp>
        <p:nvSpPr>
          <p:cNvPr id="9" name="Freeform 159">
            <a:extLst>
              <a:ext uri="{FF2B5EF4-FFF2-40B4-BE49-F238E27FC236}">
                <a16:creationId xmlns:a16="http://schemas.microsoft.com/office/drawing/2014/main" xmlns="" id="{2FCD4AB1-58E9-4243-AABE-418421B61D62}"/>
              </a:ext>
            </a:extLst>
          </p:cNvPr>
          <p:cNvSpPr/>
          <p:nvPr/>
        </p:nvSpPr>
        <p:spPr bwMode="gray">
          <a:xfrm flipH="1">
            <a:off x="8220867" y="2608122"/>
            <a:ext cx="926221" cy="4841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VPN1</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7861403" y="2856897"/>
            <a:ext cx="440049" cy="360040"/>
          </a:xfrm>
          <a:prstGeom prst="rect">
            <a:avLst/>
          </a:prstGeom>
          <a:noFill/>
        </p:spPr>
      </p:pic>
      <p:sp>
        <p:nvSpPr>
          <p:cNvPr id="11" name="Freeform 159">
            <a:extLst>
              <a:ext uri="{FF2B5EF4-FFF2-40B4-BE49-F238E27FC236}">
                <a16:creationId xmlns:a16="http://schemas.microsoft.com/office/drawing/2014/main" xmlns="" id="{2FCD4AB1-58E9-4243-AABE-418421B61D62}"/>
              </a:ext>
            </a:extLst>
          </p:cNvPr>
          <p:cNvSpPr/>
          <p:nvPr/>
        </p:nvSpPr>
        <p:spPr bwMode="gray">
          <a:xfrm flipH="1">
            <a:off x="8599973" y="3977406"/>
            <a:ext cx="926221" cy="4841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VPN2</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8285892" y="3951036"/>
            <a:ext cx="440049" cy="360040"/>
          </a:xfrm>
          <a:prstGeom prst="rect">
            <a:avLst/>
          </a:prstGeom>
          <a:noFill/>
        </p:spPr>
      </p:pic>
      <p:sp>
        <p:nvSpPr>
          <p:cNvPr id="13" name="Freeform 159">
            <a:extLst>
              <a:ext uri="{FF2B5EF4-FFF2-40B4-BE49-F238E27FC236}">
                <a16:creationId xmlns:a16="http://schemas.microsoft.com/office/drawing/2014/main" xmlns="" id="{2FCD4AB1-58E9-4243-AABE-418421B61D62}"/>
              </a:ext>
            </a:extLst>
          </p:cNvPr>
          <p:cNvSpPr/>
          <p:nvPr/>
        </p:nvSpPr>
        <p:spPr bwMode="gray">
          <a:xfrm flipH="1">
            <a:off x="2761983" y="3876739"/>
            <a:ext cx="896504" cy="46862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Branch2</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B2B6E4A-22E8-4855-B767-E01CC90AEB12}"/>
              </a:ext>
            </a:extLst>
          </p:cNvPr>
          <p:cNvPicPr>
            <a:picLocks noChangeAspect="1" noChangeArrowheads="1"/>
          </p:cNvPicPr>
          <p:nvPr/>
        </p:nvPicPr>
        <p:blipFill>
          <a:blip r:embed="rId3" cstate="print"/>
          <a:srcRect/>
          <a:stretch>
            <a:fillRect/>
          </a:stretch>
        </p:blipFill>
        <p:spPr bwMode="gray">
          <a:xfrm>
            <a:off x="3554177" y="3876739"/>
            <a:ext cx="440049" cy="360040"/>
          </a:xfrm>
          <a:prstGeom prst="rect">
            <a:avLst/>
          </a:prstGeom>
          <a:noFill/>
        </p:spPr>
      </p:pic>
      <p:pic>
        <p:nvPicPr>
          <p:cNvPr id="15" name="图片 6" descr="PC.png">
            <a:extLst>
              <a:ext uri="{FF2B5EF4-FFF2-40B4-BE49-F238E27FC236}">
                <a16:creationId xmlns:a16="http://schemas.microsoft.com/office/drawing/2014/main" xmlns="" id="{C09410A1-5434-49CB-9E60-FD465D4A5346}"/>
              </a:ext>
            </a:extLst>
          </p:cNvPr>
          <p:cNvPicPr>
            <a:picLocks noChangeAspect="1"/>
          </p:cNvPicPr>
          <p:nvPr/>
        </p:nvPicPr>
        <p:blipFill>
          <a:blip r:embed="rId4" cstate="print"/>
          <a:stretch>
            <a:fillRect/>
          </a:stretch>
        </p:blipFill>
        <p:spPr bwMode="gray">
          <a:xfrm>
            <a:off x="3277974" y="2434500"/>
            <a:ext cx="404217" cy="310438"/>
          </a:xfrm>
          <a:prstGeom prst="rect">
            <a:avLst/>
          </a:prstGeom>
        </p:spPr>
      </p:pic>
      <p:pic>
        <p:nvPicPr>
          <p:cNvPr id="16" name="图片 6" descr="PC.png">
            <a:extLst>
              <a:ext uri="{FF2B5EF4-FFF2-40B4-BE49-F238E27FC236}">
                <a16:creationId xmlns:a16="http://schemas.microsoft.com/office/drawing/2014/main" xmlns="" id="{C09410A1-5434-49CB-9E60-FD465D4A5346}"/>
              </a:ext>
            </a:extLst>
          </p:cNvPr>
          <p:cNvPicPr>
            <a:picLocks noChangeAspect="1"/>
          </p:cNvPicPr>
          <p:nvPr/>
        </p:nvPicPr>
        <p:blipFill>
          <a:blip r:embed="rId4" cstate="print"/>
          <a:stretch>
            <a:fillRect/>
          </a:stretch>
        </p:blipFill>
        <p:spPr bwMode="gray">
          <a:xfrm>
            <a:off x="2901584" y="3696747"/>
            <a:ext cx="404217" cy="310438"/>
          </a:xfrm>
          <a:prstGeom prst="rect">
            <a:avLst/>
          </a:prstGeom>
        </p:spPr>
      </p:pic>
      <p:pic>
        <p:nvPicPr>
          <p:cNvPr id="17" name="图片 76">
            <a:extLst>
              <a:ext uri="{FF2B5EF4-FFF2-40B4-BE49-F238E27FC236}">
                <a16:creationId xmlns:a16="http://schemas.microsoft.com/office/drawing/2014/main" xmlns="" id="{5DEC4BD3-9E90-49E1-B48B-42E475A9D5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920177" y="2561705"/>
            <a:ext cx="364492" cy="304347"/>
          </a:xfrm>
          <a:prstGeom prst="rect">
            <a:avLst/>
          </a:prstGeom>
        </p:spPr>
      </p:pic>
      <p:pic>
        <p:nvPicPr>
          <p:cNvPr id="18" name="图片 76">
            <a:extLst>
              <a:ext uri="{FF2B5EF4-FFF2-40B4-BE49-F238E27FC236}">
                <a16:creationId xmlns:a16="http://schemas.microsoft.com/office/drawing/2014/main" xmlns="" id="{5DEC4BD3-9E90-49E1-B48B-42E475A9D5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269285" y="4237820"/>
            <a:ext cx="364492" cy="304347"/>
          </a:xfrm>
          <a:prstGeom prst="rect">
            <a:avLst/>
          </a:prstGeom>
        </p:spPr>
      </p:pic>
      <p:sp>
        <p:nvSpPr>
          <p:cNvPr id="19" name="TextBox 18">
            <a:extLst>
              <a:ext uri="{FF2B5EF4-FFF2-40B4-BE49-F238E27FC236}">
                <a16:creationId xmlns:a16="http://schemas.microsoft.com/office/drawing/2014/main" xmlns="" id="{A9C32E27-6748-4988-982D-F879F6B8E77E}"/>
              </a:ext>
            </a:extLst>
          </p:cNvPr>
          <p:cNvSpPr txBox="1"/>
          <p:nvPr/>
        </p:nvSpPr>
        <p:spPr bwMode="gray">
          <a:xfrm>
            <a:off x="3966881" y="2629026"/>
            <a:ext cx="1159292" cy="276999"/>
          </a:xfrm>
          <a:prstGeom prst="rect">
            <a:avLst/>
          </a:prstGeom>
          <a:noFill/>
        </p:spPr>
        <p:txBody>
          <a:bodyPr wrap="none" rtlCol="0">
            <a:spAutoFit/>
          </a:bodyPr>
          <a:lstStyle/>
          <a:p>
            <a:pPr fontAlgn="ctr"/>
            <a:r>
              <a:rPr lang="en-US" sz="1200" dirty="0" smtClean="0">
                <a:latin typeface="Huawei Sans" panose="020C0503030203020204" pitchFamily="34" charset="0"/>
              </a:rPr>
              <a:t>Branch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9">
            <a:extLst>
              <a:ext uri="{FF2B5EF4-FFF2-40B4-BE49-F238E27FC236}">
                <a16:creationId xmlns:a16="http://schemas.microsoft.com/office/drawing/2014/main" xmlns="" id="{A9C32E27-6748-4988-982D-F879F6B8E77E}"/>
              </a:ext>
            </a:extLst>
          </p:cNvPr>
          <p:cNvSpPr txBox="1"/>
          <p:nvPr/>
        </p:nvSpPr>
        <p:spPr bwMode="gray">
          <a:xfrm>
            <a:off x="3599027" y="4201330"/>
            <a:ext cx="1159292" cy="276999"/>
          </a:xfrm>
          <a:prstGeom prst="rect">
            <a:avLst/>
          </a:prstGeom>
          <a:noFill/>
        </p:spPr>
        <p:txBody>
          <a:bodyPr wrap="none" rtlCol="0">
            <a:spAutoFit/>
          </a:bodyPr>
          <a:lstStyle/>
          <a:p>
            <a:pPr fontAlgn="ctr"/>
            <a:r>
              <a:rPr lang="en-US" sz="1200" dirty="0" smtClean="0">
                <a:latin typeface="Huawei Sans" panose="020C0503030203020204" pitchFamily="34" charset="0"/>
              </a:rPr>
              <a:t>Branch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20">
            <a:extLst>
              <a:ext uri="{FF2B5EF4-FFF2-40B4-BE49-F238E27FC236}">
                <a16:creationId xmlns:a16="http://schemas.microsoft.com/office/drawing/2014/main" xmlns="" id="{A9C32E27-6748-4988-982D-F879F6B8E77E}"/>
              </a:ext>
            </a:extLst>
          </p:cNvPr>
          <p:cNvSpPr txBox="1"/>
          <p:nvPr/>
        </p:nvSpPr>
        <p:spPr bwMode="gray">
          <a:xfrm>
            <a:off x="7377937" y="2569860"/>
            <a:ext cx="966931" cy="276999"/>
          </a:xfrm>
          <a:prstGeom prst="rect">
            <a:avLst/>
          </a:prstGeom>
          <a:noFill/>
        </p:spPr>
        <p:txBody>
          <a:bodyPr wrap="none" rtlCol="0">
            <a:spAutoFit/>
          </a:bodyPr>
          <a:lstStyle/>
          <a:p>
            <a:pPr fontAlgn="ctr"/>
            <a:r>
              <a:rPr lang="en-US" sz="1200" dirty="0" smtClean="0">
                <a:latin typeface="Huawei Sans" panose="020C0503030203020204" pitchFamily="34" charset="0"/>
              </a:rPr>
              <a:t>DC1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21">
            <a:extLst>
              <a:ext uri="{FF2B5EF4-FFF2-40B4-BE49-F238E27FC236}">
                <a16:creationId xmlns:a16="http://schemas.microsoft.com/office/drawing/2014/main" xmlns="" id="{A9C32E27-6748-4988-982D-F879F6B8E77E}"/>
              </a:ext>
            </a:extLst>
          </p:cNvPr>
          <p:cNvSpPr txBox="1"/>
          <p:nvPr/>
        </p:nvSpPr>
        <p:spPr bwMode="gray">
          <a:xfrm>
            <a:off x="7696024" y="4267227"/>
            <a:ext cx="966931" cy="276999"/>
          </a:xfrm>
          <a:prstGeom prst="rect">
            <a:avLst/>
          </a:prstGeom>
          <a:noFill/>
        </p:spPr>
        <p:txBody>
          <a:bodyPr wrap="none" rtlCol="0">
            <a:spAutoFit/>
          </a:bodyPr>
          <a:lstStyle/>
          <a:p>
            <a:pPr fontAlgn="ctr"/>
            <a:r>
              <a:rPr lang="en-US" sz="1200" dirty="0" smtClean="0">
                <a:latin typeface="Huawei Sans" panose="020C0503030203020204" pitchFamily="34" charset="0"/>
              </a:rPr>
              <a:t>DC2 egress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22">
            <a:extLst>
              <a:ext uri="{FF2B5EF4-FFF2-40B4-BE49-F238E27FC236}">
                <a16:creationId xmlns:a16="http://schemas.microsoft.com/office/drawing/2014/main" xmlns="" id="{A9C32E27-6748-4988-982D-F879F6B8E77E}"/>
              </a:ext>
            </a:extLst>
          </p:cNvPr>
          <p:cNvSpPr txBox="1"/>
          <p:nvPr/>
        </p:nvSpPr>
        <p:spPr bwMode="gray">
          <a:xfrm>
            <a:off x="5522706" y="3203625"/>
            <a:ext cx="110579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Branch aggregation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5">
            <a:extLst>
              <a:ext uri="{FF2B5EF4-FFF2-40B4-BE49-F238E27FC236}">
                <a16:creationId xmlns:a16="http://schemas.microsoft.com/office/drawing/2014/main" xmlns="" id="{A9C32E27-6748-4988-982D-F879F6B8E77E}"/>
              </a:ext>
            </a:extLst>
          </p:cNvPr>
          <p:cNvSpPr txBox="1"/>
          <p:nvPr/>
        </p:nvSpPr>
        <p:spPr bwMode="gray">
          <a:xfrm>
            <a:off x="8232102" y="3057347"/>
            <a:ext cx="364202" cy="276999"/>
          </a:xfrm>
          <a:prstGeom prst="rect">
            <a:avLst/>
          </a:prstGeom>
          <a:noFill/>
        </p:spPr>
        <p:txBody>
          <a:bodyPr wrap="none" rtlCol="0">
            <a:spAutoFit/>
          </a:bodyPr>
          <a:lstStyle/>
          <a:p>
            <a:pPr fontAlgn="ctr"/>
            <a:r>
              <a:rPr lang="en-US" sz="1200" b="1" dirty="0" smtClean="0">
                <a:latin typeface="Huawei Sans" panose="020C0503030203020204" pitchFamily="34" charset="0"/>
              </a:rPr>
              <a:t>PE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6">
            <a:extLst>
              <a:ext uri="{FF2B5EF4-FFF2-40B4-BE49-F238E27FC236}">
                <a16:creationId xmlns:a16="http://schemas.microsoft.com/office/drawing/2014/main" xmlns="" id="{A9C32E27-6748-4988-982D-F879F6B8E77E}"/>
              </a:ext>
            </a:extLst>
          </p:cNvPr>
          <p:cNvSpPr txBox="1"/>
          <p:nvPr/>
        </p:nvSpPr>
        <p:spPr bwMode="gray">
          <a:xfrm>
            <a:off x="8514457" y="3729878"/>
            <a:ext cx="364202" cy="276999"/>
          </a:xfrm>
          <a:prstGeom prst="rect">
            <a:avLst/>
          </a:prstGeom>
          <a:noFill/>
        </p:spPr>
        <p:txBody>
          <a:bodyPr wrap="none" rtlCol="0">
            <a:spAutoFit/>
          </a:bodyPr>
          <a:lstStyle/>
          <a:p>
            <a:pPr fontAlgn="ctr"/>
            <a:r>
              <a:rPr lang="en-US" sz="1200" b="1" dirty="0" smtClean="0">
                <a:latin typeface="Huawei Sans" panose="020C0503030203020204" pitchFamily="34" charset="0"/>
              </a:rPr>
              <a:t>PE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41"/>
          <p:cNvSpPr/>
          <p:nvPr/>
        </p:nvSpPr>
        <p:spPr bwMode="gray">
          <a:xfrm rot="7046274">
            <a:off x="5032004" y="2649694"/>
            <a:ext cx="159327" cy="1586973"/>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Can 41"/>
          <p:cNvSpPr/>
          <p:nvPr/>
        </p:nvSpPr>
        <p:spPr bwMode="gray">
          <a:xfrm rot="5077885">
            <a:off x="4836321" y="3132868"/>
            <a:ext cx="159327" cy="1797860"/>
          </a:xfrm>
          <a:prstGeom prst="can">
            <a:avLst>
              <a:gd name="adj" fmla="val 55435"/>
            </a:avLst>
          </a:prstGeom>
          <a:solidFill>
            <a:srgbClr val="56C4D2"/>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Can 41"/>
          <p:cNvSpPr/>
          <p:nvPr/>
        </p:nvSpPr>
        <p:spPr bwMode="gray">
          <a:xfrm rot="4023725">
            <a:off x="6989194" y="2610090"/>
            <a:ext cx="159327" cy="166556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Can 41"/>
          <p:cNvSpPr/>
          <p:nvPr/>
        </p:nvSpPr>
        <p:spPr bwMode="gray">
          <a:xfrm rot="5723267">
            <a:off x="7205801" y="3056602"/>
            <a:ext cx="159327" cy="1963043"/>
          </a:xfrm>
          <a:prstGeom prst="can">
            <a:avLst>
              <a:gd name="adj" fmla="val 55435"/>
            </a:avLst>
          </a:prstGeom>
          <a:solidFill>
            <a:srgbClr val="56C4D2"/>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37"/>
          <p:cNvSpPr txBox="1"/>
          <p:nvPr/>
        </p:nvSpPr>
        <p:spPr bwMode="gray">
          <a:xfrm rot="1653718">
            <a:off x="4549044" y="3255571"/>
            <a:ext cx="9701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GRE tunnel</a:t>
            </a:r>
            <a:endParaRPr lang="en-US" altLang="zh-CN" sz="1200" dirty="0">
              <a:latin typeface="Huawei Sans" panose="020C0503030203020204" pitchFamily="34" charset="0"/>
            </a:endParaRPr>
          </a:p>
        </p:txBody>
      </p:sp>
      <p:sp>
        <p:nvSpPr>
          <p:cNvPr id="39" name="TextBox 38"/>
          <p:cNvSpPr txBox="1"/>
          <p:nvPr/>
        </p:nvSpPr>
        <p:spPr bwMode="gray">
          <a:xfrm rot="21339068">
            <a:off x="4337497" y="3895217"/>
            <a:ext cx="9701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GRE tunnel</a:t>
            </a:r>
            <a:endParaRPr lang="en-US" altLang="zh-CN" sz="1200" dirty="0">
              <a:latin typeface="Huawei Sans" panose="020C0503030203020204" pitchFamily="34" charset="0"/>
            </a:endParaRPr>
          </a:p>
        </p:txBody>
      </p:sp>
      <p:sp>
        <p:nvSpPr>
          <p:cNvPr id="40" name="TextBox 39"/>
          <p:cNvSpPr txBox="1"/>
          <p:nvPr/>
        </p:nvSpPr>
        <p:spPr bwMode="gray">
          <a:xfrm rot="20193588">
            <a:off x="6356965" y="3285957"/>
            <a:ext cx="1423788" cy="276999"/>
          </a:xfrm>
          <a:prstGeom prst="rect">
            <a:avLst/>
          </a:prstGeom>
          <a:noFill/>
        </p:spPr>
        <p:txBody>
          <a:bodyPr wrap="none" rtlCol="0">
            <a:spAutoFit/>
          </a:bodyPr>
          <a:lstStyle/>
          <a:p>
            <a:pPr fontAlgn="ctr"/>
            <a:r>
              <a:rPr lang="en-US" sz="1200" dirty="0" smtClean="0">
                <a:latin typeface="Huawei Sans" panose="020C0503030203020204" pitchFamily="34" charset="0"/>
              </a:rPr>
              <a:t>MPLS VPN tunnel</a:t>
            </a:r>
            <a:endParaRPr lang="en-US" altLang="zh-CN" sz="1200" dirty="0">
              <a:latin typeface="Huawei Sans" panose="020C0503030203020204" pitchFamily="34" charset="0"/>
            </a:endParaRPr>
          </a:p>
        </p:txBody>
      </p:sp>
      <p:sp>
        <p:nvSpPr>
          <p:cNvPr id="41" name="TextBox 40"/>
          <p:cNvSpPr txBox="1"/>
          <p:nvPr/>
        </p:nvSpPr>
        <p:spPr bwMode="gray">
          <a:xfrm rot="336046">
            <a:off x="6555567" y="3895383"/>
            <a:ext cx="1423788" cy="276999"/>
          </a:xfrm>
          <a:prstGeom prst="rect">
            <a:avLst/>
          </a:prstGeom>
          <a:noFill/>
        </p:spPr>
        <p:txBody>
          <a:bodyPr wrap="none" rtlCol="0">
            <a:spAutoFit/>
          </a:bodyPr>
          <a:lstStyle/>
          <a:p>
            <a:pPr fontAlgn="ctr"/>
            <a:r>
              <a:rPr lang="en-US" sz="1200" dirty="0" smtClean="0">
                <a:latin typeface="Huawei Sans" panose="020C0503030203020204" pitchFamily="34" charset="0"/>
              </a:rPr>
              <a:t>MPLS VPN tunnel</a:t>
            </a:r>
            <a:endParaRPr lang="en-US" altLang="zh-CN" sz="1200" dirty="0">
              <a:latin typeface="Huawei Sans" panose="020C0503030203020204" pitchFamily="34" charset="0"/>
            </a:endParaRPr>
          </a:p>
        </p:txBody>
      </p:sp>
      <p:sp>
        <p:nvSpPr>
          <p:cNvPr id="42" name="Rounded Rectangle 41"/>
          <p:cNvSpPr/>
          <p:nvPr/>
        </p:nvSpPr>
        <p:spPr bwMode="gray">
          <a:xfrm>
            <a:off x="5238444" y="4576615"/>
            <a:ext cx="1694393" cy="833620"/>
          </a:xfrm>
          <a:prstGeom prst="roundRect">
            <a:avLst>
              <a:gd name="adj" fmla="val 6322"/>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Can 41"/>
          <p:cNvSpPr/>
          <p:nvPr/>
        </p:nvSpPr>
        <p:spPr bwMode="gray">
          <a:xfrm rot="5400000">
            <a:off x="5002056" y="4326687"/>
            <a:ext cx="159327" cy="94324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Can 41"/>
          <p:cNvSpPr/>
          <p:nvPr/>
        </p:nvSpPr>
        <p:spPr bwMode="gray">
          <a:xfrm rot="5400000">
            <a:off x="4997684" y="4720655"/>
            <a:ext cx="159327" cy="951986"/>
          </a:xfrm>
          <a:prstGeom prst="can">
            <a:avLst>
              <a:gd name="adj" fmla="val 55435"/>
            </a:avLst>
          </a:prstGeom>
          <a:solidFill>
            <a:srgbClr val="56C4D2"/>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Rounded Rectangle 45"/>
          <p:cNvSpPr/>
          <p:nvPr/>
        </p:nvSpPr>
        <p:spPr bwMode="gray">
          <a:xfrm>
            <a:off x="5742853" y="4672782"/>
            <a:ext cx="664873" cy="251046"/>
          </a:xfrm>
          <a:prstGeom prst="roundRect">
            <a:avLst>
              <a:gd name="adj" fmla="val 6322"/>
            </a:avLst>
          </a:prstGeom>
          <a:noFill/>
          <a:ln>
            <a:solidFill>
              <a:srgbClr val="FDD35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VRF1</a:t>
            </a:r>
            <a:endParaRPr lang="en-US" altLang="zh-CN" sz="1400" dirty="0">
              <a:solidFill>
                <a:schemeClr val="tx1"/>
              </a:solidFill>
              <a:latin typeface="Huawei Sans" panose="020C0503030203020204" pitchFamily="34" charset="0"/>
            </a:endParaRPr>
          </a:p>
        </p:txBody>
      </p:sp>
      <p:sp>
        <p:nvSpPr>
          <p:cNvPr id="47" name="Rounded Rectangle 46"/>
          <p:cNvSpPr/>
          <p:nvPr/>
        </p:nvSpPr>
        <p:spPr bwMode="gray">
          <a:xfrm>
            <a:off x="5737048" y="5071124"/>
            <a:ext cx="664873" cy="251046"/>
          </a:xfrm>
          <a:prstGeom prst="roundRect">
            <a:avLst>
              <a:gd name="adj" fmla="val 6322"/>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VRF2</a:t>
            </a:r>
            <a:endParaRPr lang="en-US" altLang="zh-CN" sz="1400" dirty="0">
              <a:solidFill>
                <a:schemeClr val="tx1"/>
              </a:solidFill>
              <a:latin typeface="Huawei Sans" panose="020C0503030203020204" pitchFamily="34" charset="0"/>
            </a:endParaRPr>
          </a:p>
        </p:txBody>
      </p:sp>
      <p:sp>
        <p:nvSpPr>
          <p:cNvPr id="48" name="Can 41"/>
          <p:cNvSpPr/>
          <p:nvPr/>
        </p:nvSpPr>
        <p:spPr bwMode="gray">
          <a:xfrm rot="5400000">
            <a:off x="7275282" y="4088758"/>
            <a:ext cx="159327" cy="141909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Can 41"/>
          <p:cNvSpPr/>
          <p:nvPr/>
        </p:nvSpPr>
        <p:spPr bwMode="gray">
          <a:xfrm rot="5400000">
            <a:off x="7275285" y="4487098"/>
            <a:ext cx="159327" cy="1419102"/>
          </a:xfrm>
          <a:prstGeom prst="can">
            <a:avLst>
              <a:gd name="adj" fmla="val 55435"/>
            </a:avLst>
          </a:prstGeom>
          <a:solidFill>
            <a:srgbClr val="56C4D2"/>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Straight Connector 50"/>
          <p:cNvCxnSpPr>
            <a:stCxn id="44" idx="1"/>
            <a:endCxn id="46" idx="1"/>
          </p:cNvCxnSpPr>
          <p:nvPr/>
        </p:nvCxnSpPr>
        <p:spPr bwMode="gray">
          <a:xfrm flipV="1">
            <a:off x="5553340" y="4798305"/>
            <a:ext cx="189513" cy="3"/>
          </a:xfrm>
          <a:prstGeom prst="line">
            <a:avLst/>
          </a:prstGeom>
          <a:ln w="1905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46" idx="3"/>
            <a:endCxn id="48" idx="3"/>
          </p:cNvCxnSpPr>
          <p:nvPr/>
        </p:nvCxnSpPr>
        <p:spPr bwMode="gray">
          <a:xfrm>
            <a:off x="6407726" y="4798305"/>
            <a:ext cx="237672" cy="2"/>
          </a:xfrm>
          <a:prstGeom prst="line">
            <a:avLst/>
          </a:prstGeom>
          <a:ln w="1905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5" idx="1"/>
            <a:endCxn id="47" idx="1"/>
          </p:cNvCxnSpPr>
          <p:nvPr/>
        </p:nvCxnSpPr>
        <p:spPr bwMode="gray">
          <a:xfrm flipV="1">
            <a:off x="5553341" y="5196647"/>
            <a:ext cx="183707" cy="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47" idx="3"/>
            <a:endCxn id="49" idx="3"/>
          </p:cNvCxnSpPr>
          <p:nvPr/>
        </p:nvCxnSpPr>
        <p:spPr bwMode="gray">
          <a:xfrm>
            <a:off x="6401921" y="5196647"/>
            <a:ext cx="243477" cy="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bwMode="gray">
          <a:xfrm>
            <a:off x="4552569" y="4657256"/>
            <a:ext cx="970137" cy="276999"/>
          </a:xfrm>
          <a:prstGeom prst="rect">
            <a:avLst/>
          </a:prstGeom>
          <a:noFill/>
        </p:spPr>
        <p:txBody>
          <a:bodyPr wrap="none" rtlCol="0">
            <a:spAutoFit/>
          </a:bodyPr>
          <a:lstStyle/>
          <a:p>
            <a:pPr fontAlgn="ctr"/>
            <a:r>
              <a:rPr lang="en-US" sz="1200" dirty="0" smtClean="0">
                <a:latin typeface="Huawei Sans" panose="020C0503030203020204" pitchFamily="34" charset="0"/>
              </a:rPr>
              <a:t>GRE tunnel</a:t>
            </a:r>
            <a:endParaRPr lang="en-US" altLang="zh-CN" sz="1200" dirty="0">
              <a:latin typeface="Huawei Sans" panose="020C0503030203020204" pitchFamily="34" charset="0"/>
            </a:endParaRPr>
          </a:p>
        </p:txBody>
      </p:sp>
      <p:sp>
        <p:nvSpPr>
          <p:cNvPr id="66" name="TextBox 65"/>
          <p:cNvSpPr txBox="1"/>
          <p:nvPr/>
        </p:nvSpPr>
        <p:spPr bwMode="gray">
          <a:xfrm>
            <a:off x="4552569" y="5055983"/>
            <a:ext cx="970137" cy="276999"/>
          </a:xfrm>
          <a:prstGeom prst="rect">
            <a:avLst/>
          </a:prstGeom>
          <a:noFill/>
        </p:spPr>
        <p:txBody>
          <a:bodyPr wrap="none" rtlCol="0">
            <a:spAutoFit/>
          </a:bodyPr>
          <a:lstStyle/>
          <a:p>
            <a:pPr fontAlgn="ctr"/>
            <a:r>
              <a:rPr lang="en-US" sz="1200" dirty="0" smtClean="0">
                <a:latin typeface="Huawei Sans" panose="020C0503030203020204" pitchFamily="34" charset="0"/>
              </a:rPr>
              <a:t>GRE tunnel</a:t>
            </a:r>
            <a:endParaRPr lang="en-US" altLang="zh-CN" sz="1200" dirty="0">
              <a:latin typeface="Huawei Sans" panose="020C0503030203020204" pitchFamily="34" charset="0"/>
            </a:endParaRPr>
          </a:p>
        </p:txBody>
      </p:sp>
      <p:sp>
        <p:nvSpPr>
          <p:cNvPr id="67" name="TextBox 66"/>
          <p:cNvSpPr txBox="1"/>
          <p:nvPr/>
        </p:nvSpPr>
        <p:spPr bwMode="gray">
          <a:xfrm>
            <a:off x="6639172" y="4657256"/>
            <a:ext cx="1423788" cy="276999"/>
          </a:xfrm>
          <a:prstGeom prst="rect">
            <a:avLst/>
          </a:prstGeom>
          <a:noFill/>
        </p:spPr>
        <p:txBody>
          <a:bodyPr wrap="none" rtlCol="0">
            <a:spAutoFit/>
          </a:bodyPr>
          <a:lstStyle/>
          <a:p>
            <a:pPr fontAlgn="ctr"/>
            <a:r>
              <a:rPr lang="en-US" sz="1200" dirty="0" smtClean="0">
                <a:latin typeface="Huawei Sans" panose="020C0503030203020204" pitchFamily="34" charset="0"/>
              </a:rPr>
              <a:t>MPLS VPN tunnel</a:t>
            </a:r>
            <a:endParaRPr lang="en-US" altLang="zh-CN" sz="1200" dirty="0">
              <a:latin typeface="Huawei Sans" panose="020C0503030203020204" pitchFamily="34" charset="0"/>
            </a:endParaRPr>
          </a:p>
        </p:txBody>
      </p:sp>
      <p:sp>
        <p:nvSpPr>
          <p:cNvPr id="70" name="TextBox 69"/>
          <p:cNvSpPr txBox="1"/>
          <p:nvPr/>
        </p:nvSpPr>
        <p:spPr bwMode="gray">
          <a:xfrm>
            <a:off x="6639172" y="5055983"/>
            <a:ext cx="1423788" cy="276999"/>
          </a:xfrm>
          <a:prstGeom prst="rect">
            <a:avLst/>
          </a:prstGeom>
          <a:noFill/>
        </p:spPr>
        <p:txBody>
          <a:bodyPr wrap="none" rtlCol="0">
            <a:spAutoFit/>
          </a:bodyPr>
          <a:lstStyle/>
          <a:p>
            <a:pPr fontAlgn="ctr"/>
            <a:r>
              <a:rPr lang="en-US" sz="1200" dirty="0" smtClean="0">
                <a:latin typeface="Huawei Sans" panose="020C0503030203020204" pitchFamily="34" charset="0"/>
              </a:rPr>
              <a:t>MPLS VPN tunnel</a:t>
            </a:r>
            <a:endParaRPr lang="en-US" altLang="zh-CN" sz="1200" dirty="0">
              <a:latin typeface="Huawei Sans" panose="020C0503030203020204" pitchFamily="34" charset="0"/>
            </a:endParaRPr>
          </a:p>
        </p:txBody>
      </p:sp>
      <p:sp>
        <p:nvSpPr>
          <p:cNvPr id="71" name="Trapezoid 70"/>
          <p:cNvSpPr/>
          <p:nvPr/>
        </p:nvSpPr>
        <p:spPr bwMode="gray">
          <a:xfrm>
            <a:off x="5274400" y="4055524"/>
            <a:ext cx="1614377" cy="514314"/>
          </a:xfrm>
          <a:prstGeom prst="trapezoid">
            <a:avLst>
              <a:gd name="adj" fmla="val 118340"/>
            </a:avLst>
          </a:prstGeom>
          <a:gradFill>
            <a:gsLst>
              <a:gs pos="0">
                <a:schemeClr val="accent1">
                  <a:lumMod val="5000"/>
                  <a:lumOff val="95000"/>
                  <a:alpha val="50000"/>
                </a:schemeClr>
              </a:gs>
              <a:gs pos="100000">
                <a:schemeClr val="bg1">
                  <a:lumMod val="5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5" name="TextBox 24">
            <a:extLst>
              <a:ext uri="{FF2B5EF4-FFF2-40B4-BE49-F238E27FC236}">
                <a16:creationId xmlns:a16="http://schemas.microsoft.com/office/drawing/2014/main" xmlns="" id="{A9C32E27-6748-4988-982D-F879F6B8E77E}"/>
              </a:ext>
            </a:extLst>
          </p:cNvPr>
          <p:cNvSpPr txBox="1"/>
          <p:nvPr/>
        </p:nvSpPr>
        <p:spPr bwMode="gray">
          <a:xfrm>
            <a:off x="5901240" y="4013820"/>
            <a:ext cx="364202" cy="276999"/>
          </a:xfrm>
          <a:prstGeom prst="rect">
            <a:avLst/>
          </a:prstGeom>
          <a:noFill/>
        </p:spPr>
        <p:txBody>
          <a:bodyPr wrap="none" rtlCol="0">
            <a:spAutoFit/>
          </a:bodyPr>
          <a:lstStyle/>
          <a:p>
            <a:pPr fontAlgn="ctr"/>
            <a:r>
              <a:rPr lang="en-US" sz="1200" b="1" dirty="0" smtClean="0">
                <a:latin typeface="Huawei Sans" panose="020C0503030203020204" pitchFamily="34" charset="0"/>
              </a:rPr>
              <a:t>PE</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五边形 24">
            <a:extLst>
              <a:ext uri="{FF2B5EF4-FFF2-40B4-BE49-F238E27FC236}">
                <a16:creationId xmlns:a16="http://schemas.microsoft.com/office/drawing/2014/main" xmlns="" id="{DEB3E90E-FBE4-4D82-BBCB-4E27EA5EE4A2}"/>
              </a:ext>
            </a:extLst>
          </p:cNvPr>
          <p:cNvSpPr/>
          <p:nvPr/>
        </p:nvSpPr>
        <p:spPr bwMode="gray">
          <a:xfrm>
            <a:off x="6004586" y="119137"/>
            <a:ext cx="1574454"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Fundamentals</a:t>
            </a:r>
            <a:endParaRPr lang="zh-CN" altLang="en-US" sz="1200" kern="0" dirty="0">
              <a:latin typeface="Huawei Sans" panose="020C0503030203020204" pitchFamily="34" charset="0"/>
              <a:ea typeface="方正兰亭黑简体" panose="02000000000000000000" pitchFamily="2" charset="-122"/>
            </a:endParaRPr>
          </a:p>
        </p:txBody>
      </p:sp>
      <p:sp>
        <p:nvSpPr>
          <p:cNvPr id="55" name="燕尾形 25">
            <a:extLst>
              <a:ext uri="{FF2B5EF4-FFF2-40B4-BE49-F238E27FC236}">
                <a16:creationId xmlns:a16="http://schemas.microsoft.com/office/drawing/2014/main" xmlns="" id="{FFA491A7-B77E-4BC6-8E58-672C67021F9D}"/>
              </a:ext>
            </a:extLst>
          </p:cNvPr>
          <p:cNvSpPr/>
          <p:nvPr/>
        </p:nvSpPr>
        <p:spPr bwMode="gray">
          <a:xfrm>
            <a:off x="750478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61" name="燕尾形 26">
            <a:extLst>
              <a:ext uri="{FF2B5EF4-FFF2-40B4-BE49-F238E27FC236}">
                <a16:creationId xmlns:a16="http://schemas.microsoft.com/office/drawing/2014/main" xmlns="" id="{A4540EA4-29E5-463C-989C-0D9C2F80E747}"/>
              </a:ext>
            </a:extLst>
          </p:cNvPr>
          <p:cNvSpPr/>
          <p:nvPr/>
        </p:nvSpPr>
        <p:spPr bwMode="gray">
          <a:xfrm>
            <a:off x="9555520" y="119137"/>
            <a:ext cx="2191979"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1127587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t>Common Networking Technologies in </a:t>
            </a:r>
            <a:r>
              <a:rPr lang="en-US" altLang="zh-CN" b="1" dirty="0" smtClean="0"/>
              <a:t>WAN Interconnection</a:t>
            </a:r>
          </a:p>
          <a:p>
            <a:pPr lvl="1"/>
            <a:r>
              <a:rPr lang="en-US" sz="2000" dirty="0" smtClean="0">
                <a:solidFill>
                  <a:schemeClr val="bg1">
                    <a:lumMod val="50000"/>
                  </a:schemeClr>
                </a:solidFill>
              </a:rPr>
              <a:t>GRE Fundamentals and Application Scenarios</a:t>
            </a:r>
            <a:endParaRPr lang="en-US" altLang="zh-CN" sz="2000" dirty="0" smtClean="0">
              <a:solidFill>
                <a:schemeClr val="bg1">
                  <a:lumMod val="50000"/>
                </a:schemeClr>
              </a:solidFill>
            </a:endParaRPr>
          </a:p>
          <a:p>
            <a:pPr lvl="1">
              <a:buFont typeface="Wingdings" panose="05000000000000000000" pitchFamily="2" charset="2"/>
              <a:buChar char="§"/>
            </a:pPr>
            <a:r>
              <a:rPr lang="en-US" sz="2000" dirty="0"/>
              <a:t>L2TP Fundamentals and Application Scenarios</a:t>
            </a:r>
            <a:endParaRPr lang="en-US" altLang="zh-CN" sz="2000" dirty="0"/>
          </a:p>
          <a:p>
            <a:r>
              <a:rPr lang="en-US" dirty="0" smtClean="0">
                <a:solidFill>
                  <a:schemeClr val="bg1">
                    <a:lumMod val="50000"/>
                  </a:schemeClr>
                </a:solidFill>
              </a:rPr>
              <a:t>Security Technologies </a:t>
            </a:r>
            <a:r>
              <a:rPr lang="en-US" altLang="zh-CN" dirty="0" smtClean="0">
                <a:solidFill>
                  <a:schemeClr val="bg1">
                    <a:lumMod val="50000"/>
                  </a:schemeClr>
                </a:solidFill>
              </a:rPr>
              <a:t>in WAN Interconnection</a:t>
            </a:r>
          </a:p>
          <a:p>
            <a:r>
              <a:rPr lang="en-US" dirty="0" smtClean="0">
                <a:solidFill>
                  <a:schemeClr val="bg1">
                    <a:lumMod val="50000"/>
                  </a:schemeClr>
                </a:solidFill>
              </a:rPr>
              <a:t>NAT Traversal Technologies </a:t>
            </a:r>
            <a:r>
              <a:rPr lang="en-US" altLang="zh-CN" dirty="0" smtClean="0">
                <a:solidFill>
                  <a:schemeClr val="bg1">
                    <a:lumMod val="50000"/>
                  </a:schemeClr>
                </a:solidFill>
              </a:rPr>
              <a:t>in WAN Interconnection </a:t>
            </a:r>
          </a:p>
          <a:p>
            <a:r>
              <a:rPr lang="en-US" dirty="0" smtClean="0">
                <a:solidFill>
                  <a:schemeClr val="bg1">
                    <a:lumMod val="50000"/>
                  </a:schemeClr>
                </a:solidFill>
              </a:rPr>
              <a:t>Intelligent Traffic Steering Technologies in </a:t>
            </a:r>
            <a:r>
              <a:rPr lang="en-US" altLang="zh-CN" dirty="0" smtClean="0">
                <a:solidFill>
                  <a:schemeClr val="bg1">
                    <a:lumMod val="50000"/>
                  </a:schemeClr>
                </a:solidFill>
              </a:rPr>
              <a:t>WAN Interconnection</a:t>
            </a:r>
          </a:p>
        </p:txBody>
      </p:sp>
    </p:spTree>
    <p:extLst>
      <p:ext uri="{BB962C8B-B14F-4D97-AF65-F5344CB8AC3E}">
        <p14:creationId xmlns:p14="http://schemas.microsoft.com/office/powerpoint/2010/main" val="1931599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a:bodyPr>
          <a:lstStyle/>
          <a:p>
            <a:r>
              <a:rPr lang="en-US" smtClean="0"/>
              <a:t>L2TP Overview</a:t>
            </a:r>
            <a:endParaRPr lang="en-US" dirty="0"/>
          </a:p>
        </p:txBody>
      </p:sp>
      <p:sp>
        <p:nvSpPr>
          <p:cNvPr id="2" name="Text Placeholder 1"/>
          <p:cNvSpPr>
            <a:spLocks noGrp="1"/>
          </p:cNvSpPr>
          <p:nvPr>
            <p:ph type="body" sz="quarter" idx="10"/>
          </p:nvPr>
        </p:nvSpPr>
        <p:spPr>
          <a:prstGeom prst="rect">
            <a:avLst/>
          </a:prstGeom>
        </p:spPr>
        <p:txBody>
          <a:bodyPr/>
          <a:lstStyle/>
          <a:p>
            <a:pPr algn="l"/>
            <a:r>
              <a:rPr lang="en-US" sz="2000" dirty="0" smtClean="0"/>
              <a:t>By combining the advantages of the Layer 2 Forwarding (L2F) and Point-to-Point Tunneling Protocol (PPTP), </a:t>
            </a:r>
            <a:r>
              <a:rPr lang="en-US" sz="2000" dirty="0"/>
              <a:t>Layer 2 Tunneling Protocol (L2TP) is an industry standard defined by the </a:t>
            </a:r>
            <a:r>
              <a:rPr lang="en-US" sz="2000" dirty="0" smtClean="0"/>
              <a:t>IETF. L2TP is a virtual private dialup network (VPDN) tunneling protocol that extends Point-to-Point Protocol (PPP) applications. It is an important VPN technology that provides access services for employees on the go to remotely access intranet resources.</a:t>
            </a:r>
            <a:endParaRPr lang="en-US" sz="2000" dirty="0"/>
          </a:p>
        </p:txBody>
      </p:sp>
      <p:grpSp>
        <p:nvGrpSpPr>
          <p:cNvPr id="3" name="组合 2"/>
          <p:cNvGrpSpPr/>
          <p:nvPr/>
        </p:nvGrpSpPr>
        <p:grpSpPr>
          <a:xfrm>
            <a:off x="8538239" y="50752"/>
            <a:ext cx="3213816" cy="252000"/>
            <a:chOff x="8538239" y="678859"/>
            <a:chExt cx="3213816" cy="252000"/>
          </a:xfrm>
        </p:grpSpPr>
        <p:sp>
          <p:nvSpPr>
            <p:cNvPr id="4" name="五边形 24">
              <a:extLst>
                <a:ext uri="{FF2B5EF4-FFF2-40B4-BE49-F238E27FC236}">
                  <a16:creationId xmlns:a16="http://schemas.microsoft.com/office/drawing/2014/main" xmlns="" id="{DEB3E90E-FBE4-4D82-BBCB-4E27EA5EE4A2}"/>
                </a:ext>
              </a:extLst>
            </p:cNvPr>
            <p:cNvSpPr/>
            <p:nvPr/>
          </p:nvSpPr>
          <p:spPr bwMode="gray">
            <a:xfrm>
              <a:off x="8538239" y="678859"/>
              <a:ext cx="1352522"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Fundamentals</a:t>
              </a:r>
              <a:endParaRPr lang="en-US" sz="1200" b="1" dirty="0">
                <a:solidFill>
                  <a:schemeClr val="bg1"/>
                </a:solidFill>
                <a:latin typeface="Huawei Sans" panose="020C0503030203020204" pitchFamily="34" charset="0"/>
              </a:endParaRPr>
            </a:p>
          </p:txBody>
        </p:sp>
        <p:sp>
          <p:nvSpPr>
            <p:cNvPr id="5" name="燕尾形 25">
              <a:extLst>
                <a:ext uri="{FF2B5EF4-FFF2-40B4-BE49-F238E27FC236}">
                  <a16:creationId xmlns:a16="http://schemas.microsoft.com/office/drawing/2014/main" xmlns="" id="{FFA491A7-B77E-4BC6-8E58-672C67021F9D}"/>
                </a:ext>
              </a:extLst>
            </p:cNvPr>
            <p:cNvSpPr/>
            <p:nvPr/>
          </p:nvSpPr>
          <p:spPr bwMode="gray">
            <a:xfrm>
              <a:off x="9806941" y="678859"/>
              <a:ext cx="194511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Application Scenarios</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047038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p>
        </p:txBody>
      </p:sp>
      <p:sp>
        <p:nvSpPr>
          <p:cNvPr id="14" name="标题 13"/>
          <p:cNvSpPr>
            <a:spLocks noGrp="1"/>
          </p:cNvSpPr>
          <p:nvPr>
            <p:ph type="ctrTitle"/>
          </p:nvPr>
        </p:nvSpPr>
        <p:spPr bwMode="gray">
          <a:prstGeom prst="rect">
            <a:avLst/>
          </a:prstGeom>
        </p:spPr>
        <p:txBody>
          <a:bodyPr/>
          <a:lstStyle/>
          <a:p>
            <a:r>
              <a:rPr lang="en-US" altLang="zh-CN" dirty="0"/>
              <a:t>Key Technologies of WAN Interconnection</a:t>
            </a:r>
            <a:endParaRPr lang="zh-CN" altLang="en-US" dirty="0"/>
          </a:p>
        </p:txBody>
      </p:sp>
    </p:spTree>
    <p:extLst>
      <p:ext uri="{BB962C8B-B14F-4D97-AF65-F5344CB8AC3E}">
        <p14:creationId xmlns:p14="http://schemas.microsoft.com/office/powerpoint/2010/main" val="4095621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smtClean="0"/>
              <a:t>Basic Architecture of L2TP</a:t>
            </a:r>
            <a:endParaRPr lang="en-US" dirty="0"/>
          </a:p>
        </p:txBody>
      </p:sp>
      <p:sp>
        <p:nvSpPr>
          <p:cNvPr id="3" name="Text Placeholder 2"/>
          <p:cNvSpPr>
            <a:spLocks noGrp="1"/>
          </p:cNvSpPr>
          <p:nvPr>
            <p:ph type="body" sz="quarter" idx="10"/>
          </p:nvPr>
        </p:nvSpPr>
        <p:spPr bwMode="gray">
          <a:xfrm>
            <a:off x="455612" y="1052514"/>
            <a:ext cx="5640865" cy="4875042"/>
          </a:xfrm>
          <a:prstGeom prst="rect">
            <a:avLst/>
          </a:prstGeom>
        </p:spPr>
        <p:txBody>
          <a:bodyPr/>
          <a:lstStyle/>
          <a:p>
            <a:r>
              <a:rPr lang="en-US" sz="1600" b="1" dirty="0" smtClean="0"/>
              <a:t>NAS</a:t>
            </a:r>
          </a:p>
          <a:p>
            <a:pPr marL="534988" lvl="1" indent="-236538"/>
            <a:r>
              <a:rPr lang="en-US" sz="1400" dirty="0" smtClean="0"/>
              <a:t>A network access server (NAS) is maintained by an ISP and connects to a dialup network.</a:t>
            </a:r>
            <a:endParaRPr lang="en-US" altLang="zh-CN" sz="1400" dirty="0" smtClean="0"/>
          </a:p>
          <a:p>
            <a:r>
              <a:rPr lang="en-US" sz="1600" b="1" dirty="0" smtClean="0"/>
              <a:t>LAC</a:t>
            </a:r>
          </a:p>
          <a:p>
            <a:pPr marL="534988" lvl="1" indent="-236538"/>
            <a:r>
              <a:rPr lang="en-US" sz="1400" dirty="0" smtClean="0"/>
              <a:t>An L2TP access concentrator (LAC) provides PPP and L2TP processing capabilities on a packet switched network.</a:t>
            </a:r>
            <a:endParaRPr lang="en-US" altLang="zh-CN" sz="1400" dirty="0" smtClean="0"/>
          </a:p>
          <a:p>
            <a:r>
              <a:rPr lang="en-US" sz="1600" b="1" dirty="0" smtClean="0"/>
              <a:t>LNS</a:t>
            </a:r>
          </a:p>
          <a:p>
            <a:pPr marL="534988" lvl="1" indent="-236538"/>
            <a:r>
              <a:rPr lang="en-US" sz="1400" dirty="0" smtClean="0"/>
              <a:t>An L2TP network server (LNS) is the peer device of an LAC. That is, an L2TP tunnel is established between them.</a:t>
            </a:r>
            <a:endParaRPr lang="en-US" altLang="zh-CN" sz="1400" dirty="0" smtClean="0"/>
          </a:p>
          <a:p>
            <a:r>
              <a:rPr lang="en-US" sz="1600" b="1" dirty="0" smtClean="0"/>
              <a:t>Tunnel and session</a:t>
            </a:r>
            <a:endParaRPr lang="en-US" altLang="zh-CN" sz="1600" b="1" dirty="0" smtClean="0"/>
          </a:p>
          <a:p>
            <a:pPr marL="534988" lvl="1" indent="-236538"/>
            <a:r>
              <a:rPr lang="en-US" sz="1400" dirty="0" smtClean="0"/>
              <a:t>An L2TP tunnel is established between an LAC and an LNS. Multiple L2TP tunnels can be established between an LAC and an LNS, and an L2TP tunnel can contain multiple L2TP sessions.</a:t>
            </a:r>
            <a:endParaRPr lang="en-US" sz="1400" dirty="0"/>
          </a:p>
        </p:txBody>
      </p:sp>
      <p:sp>
        <p:nvSpPr>
          <p:cNvPr id="4" name="Freeform 159"/>
          <p:cNvSpPr/>
          <p:nvPr/>
        </p:nvSpPr>
        <p:spPr bwMode="gray">
          <a:xfrm flipH="1">
            <a:off x="8681008" y="5179611"/>
            <a:ext cx="854952" cy="51349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80000" rIns="36000" rtlCol="0" anchor="ctr">
            <a:noAutofit/>
          </a:bodyPr>
          <a:lstStyle/>
          <a:p>
            <a:pPr algn="ctr" fontAlgn="ctr"/>
            <a:r>
              <a:rPr lang="en-US" sz="1200" dirty="0" smtClean="0">
                <a:solidFill>
                  <a:schemeClr val="tx1"/>
                </a:solidFill>
                <a:latin typeface="Huawei Sans" panose="020C0503030203020204" pitchFamily="34" charset="0"/>
              </a:rPr>
              <a:t>Enterprise branch</a:t>
            </a:r>
            <a:endParaRPr lang="en-US" sz="1200" dirty="0">
              <a:solidFill>
                <a:schemeClr val="tx1"/>
              </a:solidFill>
              <a:latin typeface="Huawei Sans" panose="020C0503030203020204" pitchFamily="34" charset="0"/>
            </a:endParaRPr>
          </a:p>
        </p:txBody>
      </p:sp>
      <p:pic>
        <p:nvPicPr>
          <p:cNvPr id="5"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28115" y="3369481"/>
            <a:ext cx="1513364" cy="774010"/>
          </a:xfrm>
          <a:prstGeom prst="rect">
            <a:avLst/>
          </a:prstGeom>
        </p:spPr>
      </p:pic>
      <p:pic>
        <p:nvPicPr>
          <p:cNvPr id="6"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11737" y="4832684"/>
            <a:ext cx="540000" cy="442800"/>
          </a:xfrm>
          <a:prstGeom prst="rect">
            <a:avLst/>
          </a:prstGeom>
        </p:spPr>
      </p:pic>
      <p:pic>
        <p:nvPicPr>
          <p:cNvPr id="7" name="图片 7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0728912" y="3974843"/>
            <a:ext cx="540000" cy="442800"/>
          </a:xfrm>
          <a:prstGeom prst="rect">
            <a:avLst/>
          </a:prstGeom>
        </p:spPr>
      </p:pic>
      <p:pic>
        <p:nvPicPr>
          <p:cNvPr id="8" name="图片 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897638" y="5287013"/>
            <a:ext cx="532973" cy="406094"/>
          </a:xfrm>
          <a:prstGeom prst="rect">
            <a:avLst/>
          </a:prstGeom>
        </p:spPr>
      </p:pic>
      <p:sp>
        <p:nvSpPr>
          <p:cNvPr id="9" name="Freeform 159"/>
          <p:cNvSpPr/>
          <p:nvPr/>
        </p:nvSpPr>
        <p:spPr bwMode="gray">
          <a:xfrm flipH="1">
            <a:off x="6729200" y="4319497"/>
            <a:ext cx="826267" cy="497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144000" rIns="36000" rtlCol="0" anchor="ctr">
            <a:noAutofit/>
          </a:bodyPr>
          <a:lstStyle/>
          <a:p>
            <a:pPr algn="ctr" fontAlgn="ctr"/>
            <a:r>
              <a:rPr lang="en-US" sz="1200" dirty="0" smtClean="0">
                <a:solidFill>
                  <a:schemeClr val="tx1"/>
                </a:solidFill>
                <a:latin typeface="Huawei Sans" panose="020C0503030203020204" pitchFamily="34" charset="0"/>
              </a:rPr>
              <a:t>Dialup network</a:t>
            </a:r>
            <a:endParaRPr lang="en-US" sz="1200" dirty="0">
              <a:solidFill>
                <a:schemeClr val="tx1"/>
              </a:solidFill>
              <a:latin typeface="Huawei Sans" panose="020C0503030203020204" pitchFamily="34" charset="0"/>
            </a:endParaRPr>
          </a:p>
        </p:txBody>
      </p:sp>
      <p:pic>
        <p:nvPicPr>
          <p:cNvPr id="10" name="图片 54" descr="交换机.png"/>
          <p:cNvPicPr>
            <a:picLocks noChangeAspect="1"/>
          </p:cNvPicPr>
          <p:nvPr/>
        </p:nvPicPr>
        <p:blipFill>
          <a:blip r:embed="rId7" cstate="print"/>
          <a:stretch>
            <a:fillRect/>
          </a:stretch>
        </p:blipFill>
        <p:spPr bwMode="gray">
          <a:xfrm>
            <a:off x="6897638" y="3999509"/>
            <a:ext cx="538213" cy="441816"/>
          </a:xfrm>
          <a:prstGeom prst="rect">
            <a:avLst/>
          </a:prstGeom>
        </p:spPr>
      </p:pic>
      <p:cxnSp>
        <p:nvCxnSpPr>
          <p:cNvPr id="11" name="Straight Connector 10"/>
          <p:cNvCxnSpPr>
            <a:stCxn id="8" idx="0"/>
            <a:endCxn id="10" idx="2"/>
          </p:cNvCxnSpPr>
          <p:nvPr/>
        </p:nvCxnSpPr>
        <p:spPr bwMode="gray">
          <a:xfrm flipV="1">
            <a:off x="7164125" y="4441325"/>
            <a:ext cx="2620" cy="84568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2" name="Straight Connector 11"/>
          <p:cNvCxnSpPr>
            <a:stCxn id="5" idx="1"/>
            <a:endCxn id="10" idx="0"/>
          </p:cNvCxnSpPr>
          <p:nvPr/>
        </p:nvCxnSpPr>
        <p:spPr bwMode="gray">
          <a:xfrm flipH="1">
            <a:off x="7166745" y="3756486"/>
            <a:ext cx="1161370" cy="243023"/>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3" name="Straight Connector 12"/>
          <p:cNvCxnSpPr>
            <a:stCxn id="6" idx="0"/>
            <a:endCxn id="5" idx="2"/>
          </p:cNvCxnSpPr>
          <p:nvPr/>
        </p:nvCxnSpPr>
        <p:spPr bwMode="gray">
          <a:xfrm flipV="1">
            <a:off x="9081737" y="4143491"/>
            <a:ext cx="3060" cy="689193"/>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4" name="Straight Connector 13"/>
          <p:cNvCxnSpPr>
            <a:stCxn id="7" idx="0"/>
            <a:endCxn id="5" idx="3"/>
          </p:cNvCxnSpPr>
          <p:nvPr/>
        </p:nvCxnSpPr>
        <p:spPr bwMode="gray">
          <a:xfrm flipH="1" flipV="1">
            <a:off x="9841479" y="3756486"/>
            <a:ext cx="1157433" cy="218357"/>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5" idx="0"/>
            <a:endCxn id="17" idx="2"/>
          </p:cNvCxnSpPr>
          <p:nvPr/>
        </p:nvCxnSpPr>
        <p:spPr bwMode="gray">
          <a:xfrm flipH="1" flipV="1">
            <a:off x="9081737" y="2637910"/>
            <a:ext cx="3060" cy="731571"/>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6" name="Freeform 159"/>
          <p:cNvSpPr/>
          <p:nvPr/>
        </p:nvSpPr>
        <p:spPr bwMode="gray">
          <a:xfrm flipH="1">
            <a:off x="8330894" y="1538691"/>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11737" y="2195110"/>
            <a:ext cx="540000" cy="442800"/>
          </a:xfrm>
          <a:prstGeom prst="rect">
            <a:avLst/>
          </a:prstGeom>
        </p:spPr>
      </p:pic>
      <p:pic>
        <p:nvPicPr>
          <p:cNvPr id="18" name="图片 42" descr="大型网管-蓝.png"/>
          <p:cNvPicPr>
            <a:picLocks noChangeAspect="1"/>
          </p:cNvPicPr>
          <p:nvPr/>
        </p:nvPicPr>
        <p:blipFill>
          <a:blip r:embed="rId8" cstate="print"/>
          <a:stretch>
            <a:fillRect/>
          </a:stretch>
        </p:blipFill>
        <p:spPr bwMode="gray">
          <a:xfrm>
            <a:off x="8812130" y="1633925"/>
            <a:ext cx="539607" cy="441817"/>
          </a:xfrm>
          <a:prstGeom prst="rect">
            <a:avLst/>
          </a:prstGeom>
        </p:spPr>
      </p:pic>
      <p:sp>
        <p:nvSpPr>
          <p:cNvPr id="19" name="TextBox 18"/>
          <p:cNvSpPr txBox="1"/>
          <p:nvPr/>
        </p:nvSpPr>
        <p:spPr bwMode="gray">
          <a:xfrm>
            <a:off x="9274984" y="2074265"/>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LNS</a:t>
            </a:r>
            <a:endParaRPr lang="en-US" altLang="zh-CN" sz="1200" dirty="0">
              <a:latin typeface="Huawei Sans" panose="020C0503030203020204" pitchFamily="34" charset="0"/>
            </a:endParaRPr>
          </a:p>
        </p:txBody>
      </p:sp>
      <p:sp>
        <p:nvSpPr>
          <p:cNvPr id="20" name="TextBox 19"/>
          <p:cNvSpPr txBox="1"/>
          <p:nvPr/>
        </p:nvSpPr>
        <p:spPr bwMode="gray">
          <a:xfrm>
            <a:off x="6342576" y="3975998"/>
            <a:ext cx="578070"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NAS</a:t>
            </a:r>
          </a:p>
          <a:p>
            <a:pPr algn="ctr" fontAlgn="ctr"/>
            <a:r>
              <a:rPr lang="en-US" sz="1200" dirty="0" smtClean="0">
                <a:latin typeface="Huawei Sans" panose="020C0503030203020204" pitchFamily="34" charset="0"/>
              </a:rPr>
              <a:t>(LAC)</a:t>
            </a:r>
            <a:endParaRPr lang="en-US" altLang="zh-CN" sz="1200" dirty="0">
              <a:latin typeface="Huawei Sans" panose="020C0503030203020204" pitchFamily="34" charset="0"/>
            </a:endParaRPr>
          </a:p>
        </p:txBody>
      </p:sp>
      <p:sp>
        <p:nvSpPr>
          <p:cNvPr id="21" name="TextBox 20"/>
          <p:cNvSpPr txBox="1"/>
          <p:nvPr/>
        </p:nvSpPr>
        <p:spPr bwMode="gray">
          <a:xfrm>
            <a:off x="11215640" y="3975998"/>
            <a:ext cx="578070"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Client</a:t>
            </a:r>
          </a:p>
          <a:p>
            <a:pPr algn="ctr" fontAlgn="ctr"/>
            <a:r>
              <a:rPr lang="en-US" sz="1200" dirty="0" smtClean="0">
                <a:latin typeface="Huawei Sans" panose="020C0503030203020204" pitchFamily="34" charset="0"/>
              </a:rPr>
              <a:t>(LAC)</a:t>
            </a:r>
            <a:endParaRPr lang="en-US" altLang="zh-CN" sz="1200" dirty="0">
              <a:latin typeface="Huawei Sans" panose="020C0503030203020204" pitchFamily="34" charset="0"/>
            </a:endParaRPr>
          </a:p>
        </p:txBody>
      </p:sp>
      <p:sp>
        <p:nvSpPr>
          <p:cNvPr id="22" name="TextBox 21"/>
          <p:cNvSpPr txBox="1"/>
          <p:nvPr/>
        </p:nvSpPr>
        <p:spPr bwMode="gray">
          <a:xfrm>
            <a:off x="7863321" y="4791013"/>
            <a:ext cx="976064"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L2TP client</a:t>
            </a:r>
          </a:p>
          <a:p>
            <a:pPr algn="ctr" fontAlgn="ctr"/>
            <a:r>
              <a:rPr lang="en-US" sz="1200" dirty="0" smtClean="0">
                <a:latin typeface="Huawei Sans" panose="020C0503030203020204" pitchFamily="34" charset="0"/>
              </a:rPr>
              <a:t>(LAC)</a:t>
            </a:r>
            <a:endParaRPr lang="en-US" altLang="zh-CN" sz="1200" dirty="0">
              <a:latin typeface="Huawei Sans" panose="020C0503030203020204" pitchFamily="34" charset="0"/>
            </a:endParaRPr>
          </a:p>
        </p:txBody>
      </p:sp>
      <p:sp>
        <p:nvSpPr>
          <p:cNvPr id="23" name="TextBox 22"/>
          <p:cNvSpPr txBox="1"/>
          <p:nvPr/>
        </p:nvSpPr>
        <p:spPr bwMode="gray">
          <a:xfrm>
            <a:off x="8873560" y="1342694"/>
            <a:ext cx="41456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HQ</a:t>
            </a:r>
            <a:endParaRPr lang="en-US" sz="1200" dirty="0">
              <a:latin typeface="Huawei Sans" panose="020C0503030203020204" pitchFamily="34" charset="0"/>
            </a:endParaRPr>
          </a:p>
        </p:txBody>
      </p:sp>
      <p:sp>
        <p:nvSpPr>
          <p:cNvPr id="24" name="TextBox 23"/>
          <p:cNvSpPr txBox="1"/>
          <p:nvPr/>
        </p:nvSpPr>
        <p:spPr bwMode="gray">
          <a:xfrm>
            <a:off x="9952828" y="5352180"/>
            <a:ext cx="101408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L2TP tunnel</a:t>
            </a:r>
            <a:endParaRPr lang="en-US" altLang="zh-CN" sz="1200" dirty="0">
              <a:latin typeface="Huawei Sans" panose="020C0503030203020204" pitchFamily="34" charset="0"/>
            </a:endParaRPr>
          </a:p>
        </p:txBody>
      </p:sp>
      <p:sp>
        <p:nvSpPr>
          <p:cNvPr id="25" name="TextBox 24"/>
          <p:cNvSpPr txBox="1"/>
          <p:nvPr/>
        </p:nvSpPr>
        <p:spPr bwMode="gray">
          <a:xfrm>
            <a:off x="6612094" y="5775561"/>
            <a:ext cx="107981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PPP terminal</a:t>
            </a:r>
            <a:endParaRPr lang="en-US" sz="1200" dirty="0">
              <a:latin typeface="Huawei Sans" panose="020C0503030203020204" pitchFamily="34" charset="0"/>
            </a:endParaRPr>
          </a:p>
        </p:txBody>
      </p:sp>
      <p:sp>
        <p:nvSpPr>
          <p:cNvPr id="34" name="TextBox 33"/>
          <p:cNvSpPr txBox="1"/>
          <p:nvPr/>
        </p:nvSpPr>
        <p:spPr bwMode="gray">
          <a:xfrm>
            <a:off x="9958565" y="5685044"/>
            <a:ext cx="106057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L2TP session</a:t>
            </a:r>
            <a:endParaRPr lang="en-US" sz="1200" dirty="0">
              <a:latin typeface="Huawei Sans" panose="020C0503030203020204" pitchFamily="34" charset="0"/>
            </a:endParaRPr>
          </a:p>
        </p:txBody>
      </p:sp>
      <p:sp>
        <p:nvSpPr>
          <p:cNvPr id="38" name="Freeform 37"/>
          <p:cNvSpPr/>
          <p:nvPr/>
        </p:nvSpPr>
        <p:spPr bwMode="gray">
          <a:xfrm flipH="1">
            <a:off x="11037834" y="5817456"/>
            <a:ext cx="373882" cy="0"/>
          </a:xfrm>
          <a:custGeom>
            <a:avLst/>
            <a:gdLst>
              <a:gd name="connsiteX0" fmla="*/ 0 w 8964"/>
              <a:gd name="connsiteY0" fmla="*/ 0 h 2070847"/>
              <a:gd name="connsiteX1" fmla="*/ 8964 w 8964"/>
              <a:gd name="connsiteY1" fmla="*/ 2070847 h 2070847"/>
            </a:gdLst>
            <a:ahLst/>
            <a:cxnLst>
              <a:cxn ang="0">
                <a:pos x="connsiteX0" y="connsiteY0"/>
              </a:cxn>
              <a:cxn ang="0">
                <a:pos x="connsiteX1" y="connsiteY1"/>
              </a:cxn>
            </a:cxnLst>
            <a:rect l="l" t="t" r="r" b="b"/>
            <a:pathLst>
              <a:path w="8964" h="2070847">
                <a:moveTo>
                  <a:pt x="0" y="0"/>
                </a:moveTo>
                <a:lnTo>
                  <a:pt x="8964" y="2070847"/>
                </a:lnTo>
              </a:path>
            </a:pathLst>
          </a:custGeom>
          <a:noFill/>
          <a:ln w="19050">
            <a:solidFill>
              <a:srgbClr val="EC7061"/>
            </a:solidFill>
            <a:prstDash val="dash"/>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0" name="Can 225">
            <a:extLst>
              <a:ext uri="{FF2B5EF4-FFF2-40B4-BE49-F238E27FC236}">
                <a16:creationId xmlns:a16="http://schemas.microsoft.com/office/drawing/2014/main" xmlns="" id="{0F9F92DE-B994-4518-ABA9-B92A0FB3C38D}"/>
              </a:ext>
            </a:extLst>
          </p:cNvPr>
          <p:cNvSpPr/>
          <p:nvPr/>
        </p:nvSpPr>
        <p:spPr bwMode="gray">
          <a:xfrm rot="2995340">
            <a:off x="7844631" y="2116720"/>
            <a:ext cx="253196" cy="2173959"/>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35"/>
          <p:cNvSpPr/>
          <p:nvPr/>
        </p:nvSpPr>
        <p:spPr bwMode="gray">
          <a:xfrm flipH="1">
            <a:off x="7170682" y="2591800"/>
            <a:ext cx="1529762" cy="1263727"/>
          </a:xfrm>
          <a:custGeom>
            <a:avLst/>
            <a:gdLst>
              <a:gd name="connsiteX0" fmla="*/ 0 w 8964"/>
              <a:gd name="connsiteY0" fmla="*/ 0 h 2070847"/>
              <a:gd name="connsiteX1" fmla="*/ 8964 w 8964"/>
              <a:gd name="connsiteY1" fmla="*/ 2070847 h 2070847"/>
            </a:gdLst>
            <a:ahLst/>
            <a:cxnLst>
              <a:cxn ang="0">
                <a:pos x="connsiteX0" y="connsiteY0"/>
              </a:cxn>
              <a:cxn ang="0">
                <a:pos x="connsiteX1" y="connsiteY1"/>
              </a:cxn>
            </a:cxnLst>
            <a:rect l="l" t="t" r="r" b="b"/>
            <a:pathLst>
              <a:path w="8964" h="2070847">
                <a:moveTo>
                  <a:pt x="0" y="0"/>
                </a:moveTo>
                <a:lnTo>
                  <a:pt x="8964" y="2070847"/>
                </a:lnTo>
              </a:path>
            </a:pathLst>
          </a:custGeom>
          <a:noFill/>
          <a:ln w="19050">
            <a:solidFill>
              <a:srgbClr val="EC7061"/>
            </a:solidFill>
            <a:prstDash val="dash"/>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1" name="Can 225">
            <a:extLst>
              <a:ext uri="{FF2B5EF4-FFF2-40B4-BE49-F238E27FC236}">
                <a16:creationId xmlns:a16="http://schemas.microsoft.com/office/drawing/2014/main" xmlns="" id="{5A40D3E0-183A-4163-A716-F0AA062BF9A0}"/>
              </a:ext>
            </a:extLst>
          </p:cNvPr>
          <p:cNvSpPr/>
          <p:nvPr/>
        </p:nvSpPr>
        <p:spPr bwMode="gray">
          <a:xfrm>
            <a:off x="9091669" y="2602645"/>
            <a:ext cx="253196" cy="2173959"/>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32"/>
          <p:cNvSpPr/>
          <p:nvPr/>
        </p:nvSpPr>
        <p:spPr bwMode="gray">
          <a:xfrm>
            <a:off x="9220379" y="2699081"/>
            <a:ext cx="8964" cy="2070847"/>
          </a:xfrm>
          <a:custGeom>
            <a:avLst/>
            <a:gdLst>
              <a:gd name="connsiteX0" fmla="*/ 0 w 8964"/>
              <a:gd name="connsiteY0" fmla="*/ 0 h 2070847"/>
              <a:gd name="connsiteX1" fmla="*/ 8964 w 8964"/>
              <a:gd name="connsiteY1" fmla="*/ 2070847 h 2070847"/>
            </a:gdLst>
            <a:ahLst/>
            <a:cxnLst>
              <a:cxn ang="0">
                <a:pos x="connsiteX0" y="connsiteY0"/>
              </a:cxn>
              <a:cxn ang="0">
                <a:pos x="connsiteX1" y="connsiteY1"/>
              </a:cxn>
            </a:cxnLst>
            <a:rect l="l" t="t" r="r" b="b"/>
            <a:pathLst>
              <a:path w="8964" h="2070847">
                <a:moveTo>
                  <a:pt x="0" y="0"/>
                </a:moveTo>
                <a:lnTo>
                  <a:pt x="8964" y="2070847"/>
                </a:lnTo>
              </a:path>
            </a:pathLst>
          </a:custGeom>
          <a:noFill/>
          <a:ln w="19050">
            <a:solidFill>
              <a:srgbClr val="EC7061"/>
            </a:solidFill>
            <a:prstDash val="dash"/>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2" name="Can 225">
            <a:extLst>
              <a:ext uri="{FF2B5EF4-FFF2-40B4-BE49-F238E27FC236}">
                <a16:creationId xmlns:a16="http://schemas.microsoft.com/office/drawing/2014/main" xmlns="" id="{A24360B3-03A3-41E5-AF3C-BB8F13317984}"/>
              </a:ext>
            </a:extLst>
          </p:cNvPr>
          <p:cNvSpPr/>
          <p:nvPr/>
        </p:nvSpPr>
        <p:spPr bwMode="gray">
          <a:xfrm rot="18593679">
            <a:off x="10090982" y="2116720"/>
            <a:ext cx="253196" cy="2173959"/>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34"/>
          <p:cNvSpPr/>
          <p:nvPr/>
        </p:nvSpPr>
        <p:spPr bwMode="gray">
          <a:xfrm>
            <a:off x="9462326" y="2563769"/>
            <a:ext cx="1593045" cy="1334903"/>
          </a:xfrm>
          <a:custGeom>
            <a:avLst/>
            <a:gdLst>
              <a:gd name="connsiteX0" fmla="*/ 0 w 8964"/>
              <a:gd name="connsiteY0" fmla="*/ 0 h 2070847"/>
              <a:gd name="connsiteX1" fmla="*/ 8964 w 8964"/>
              <a:gd name="connsiteY1" fmla="*/ 2070847 h 2070847"/>
            </a:gdLst>
            <a:ahLst/>
            <a:cxnLst>
              <a:cxn ang="0">
                <a:pos x="connsiteX0" y="connsiteY0"/>
              </a:cxn>
              <a:cxn ang="0">
                <a:pos x="connsiteX1" y="connsiteY1"/>
              </a:cxn>
            </a:cxnLst>
            <a:rect l="l" t="t" r="r" b="b"/>
            <a:pathLst>
              <a:path w="8964" h="2070847">
                <a:moveTo>
                  <a:pt x="0" y="0"/>
                </a:moveTo>
                <a:lnTo>
                  <a:pt x="8964" y="2070847"/>
                </a:lnTo>
              </a:path>
            </a:pathLst>
          </a:custGeom>
          <a:noFill/>
          <a:ln w="19050">
            <a:solidFill>
              <a:srgbClr val="EC7061"/>
            </a:solidFill>
            <a:prstDash val="dash"/>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3" name="Can 225">
            <a:extLst>
              <a:ext uri="{FF2B5EF4-FFF2-40B4-BE49-F238E27FC236}">
                <a16:creationId xmlns:a16="http://schemas.microsoft.com/office/drawing/2014/main" xmlns="" id="{353C6638-57F5-44E0-9A7D-73034D8864AC}"/>
              </a:ext>
            </a:extLst>
          </p:cNvPr>
          <p:cNvSpPr/>
          <p:nvPr/>
        </p:nvSpPr>
        <p:spPr bwMode="gray">
          <a:xfrm rot="5400000">
            <a:off x="11098177" y="5177126"/>
            <a:ext cx="253196" cy="58420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bwMode="gray">
          <a:xfrm>
            <a:off x="8538239" y="50752"/>
            <a:ext cx="3213816" cy="252000"/>
            <a:chOff x="8538239" y="678859"/>
            <a:chExt cx="3213816" cy="252000"/>
          </a:xfrm>
        </p:grpSpPr>
        <p:sp>
          <p:nvSpPr>
            <p:cNvPr id="45" name="五边形 24">
              <a:extLst>
                <a:ext uri="{FF2B5EF4-FFF2-40B4-BE49-F238E27FC236}">
                  <a16:creationId xmlns:a16="http://schemas.microsoft.com/office/drawing/2014/main" xmlns="" id="{DEB3E90E-FBE4-4D82-BBCB-4E27EA5EE4A2}"/>
                </a:ext>
              </a:extLst>
            </p:cNvPr>
            <p:cNvSpPr/>
            <p:nvPr/>
          </p:nvSpPr>
          <p:spPr bwMode="gray">
            <a:xfrm>
              <a:off x="8538239" y="678859"/>
              <a:ext cx="1352522"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Fundamentals</a:t>
              </a:r>
              <a:endParaRPr lang="en-US" sz="1200" b="1" dirty="0">
                <a:solidFill>
                  <a:schemeClr val="bg1"/>
                </a:solidFill>
                <a:latin typeface="Huawei Sans" panose="020C0503030203020204" pitchFamily="34" charset="0"/>
              </a:endParaRPr>
            </a:p>
          </p:txBody>
        </p:sp>
        <p:sp>
          <p:nvSpPr>
            <p:cNvPr id="46" name="燕尾形 25">
              <a:extLst>
                <a:ext uri="{FF2B5EF4-FFF2-40B4-BE49-F238E27FC236}">
                  <a16:creationId xmlns:a16="http://schemas.microsoft.com/office/drawing/2014/main" xmlns="" id="{FFA491A7-B77E-4BC6-8E58-672C67021F9D}"/>
                </a:ext>
              </a:extLst>
            </p:cNvPr>
            <p:cNvSpPr/>
            <p:nvPr/>
          </p:nvSpPr>
          <p:spPr bwMode="gray">
            <a:xfrm>
              <a:off x="9806941" y="678859"/>
              <a:ext cx="194511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Application Scenarios</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28287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119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bwMode="gray">
          <a:xfrm>
            <a:off x="2541522" y="5647667"/>
            <a:ext cx="7380820" cy="0"/>
          </a:xfrm>
          <a:prstGeom prst="line">
            <a:avLst/>
          </a:prstGeom>
          <a:solidFill>
            <a:schemeClr val="accent1"/>
          </a:solidFill>
          <a:ln w="38100" cap="flat" cmpd="sng" algn="ctr">
            <a:solidFill>
              <a:srgbClr val="007AC7"/>
            </a:solidFill>
            <a:prstDash val="solid"/>
            <a:round/>
            <a:headEnd type="none" w="med" len="med"/>
            <a:tailEnd type="triangle" w="med" len="med"/>
          </a:ln>
          <a:effectLst/>
        </p:spPr>
      </p:cxnSp>
      <p:sp>
        <p:nvSpPr>
          <p:cNvPr id="2" name="Title 1"/>
          <p:cNvSpPr>
            <a:spLocks noGrp="1"/>
          </p:cNvSpPr>
          <p:nvPr>
            <p:ph type="title"/>
          </p:nvPr>
        </p:nvSpPr>
        <p:spPr bwMode="gray"/>
        <p:txBody>
          <a:bodyPr>
            <a:normAutofit/>
          </a:bodyPr>
          <a:lstStyle/>
          <a:p>
            <a:r>
              <a:rPr lang="en-US" smtClean="0"/>
              <a:t>Message Structure of L2TP</a:t>
            </a:r>
            <a:endParaRPr lang="en-US" dirty="0"/>
          </a:p>
        </p:txBody>
      </p:sp>
      <p:sp>
        <p:nvSpPr>
          <p:cNvPr id="3" name="Text Placeholder 2"/>
          <p:cNvSpPr>
            <a:spLocks noGrp="1"/>
          </p:cNvSpPr>
          <p:nvPr>
            <p:ph type="body" sz="quarter" idx="10"/>
          </p:nvPr>
        </p:nvSpPr>
        <p:spPr bwMode="gray">
          <a:prstGeom prst="rect">
            <a:avLst/>
          </a:prstGeom>
        </p:spPr>
        <p:txBody>
          <a:bodyPr/>
          <a:lstStyle/>
          <a:p>
            <a:pPr algn="l"/>
            <a:r>
              <a:rPr lang="en-US" sz="2000" dirty="0" smtClean="0"/>
              <a:t>L2TP contains two types of messages: control messages and data messages.</a:t>
            </a:r>
            <a:endParaRPr lang="en-US" altLang="zh-CN" sz="2000" dirty="0" smtClean="0"/>
          </a:p>
          <a:p>
            <a:pPr marL="654050" lvl="1" indent="-334963"/>
            <a:r>
              <a:rPr lang="en-US" sz="1800" dirty="0" smtClean="0"/>
              <a:t>Control messages are used to establish, maintain, and tear down L2TP tunnels and sessions.</a:t>
            </a:r>
            <a:endParaRPr lang="en-US" altLang="zh-CN" sz="1800" dirty="0" smtClean="0"/>
          </a:p>
          <a:p>
            <a:pPr marL="654050" lvl="1" indent="-334963"/>
            <a:r>
              <a:rPr lang="en-US" sz="1800" dirty="0" smtClean="0"/>
              <a:t>Data messages encapsulate PPP data frames and are transmitted over L2TP tunnels.</a:t>
            </a:r>
            <a:endParaRPr lang="en-US" sz="1800" dirty="0"/>
          </a:p>
        </p:txBody>
      </p:sp>
      <p:sp>
        <p:nvSpPr>
          <p:cNvPr id="18" name="TextBox 17"/>
          <p:cNvSpPr txBox="1"/>
          <p:nvPr/>
        </p:nvSpPr>
        <p:spPr bwMode="gray">
          <a:xfrm>
            <a:off x="745786" y="2933313"/>
            <a:ext cx="264113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smtClean="0">
                <a:latin typeface="Huawei Sans" panose="020C0503030203020204" pitchFamily="34" charset="0"/>
              </a:rPr>
              <a:t>Control message structure</a:t>
            </a:r>
            <a:endParaRPr lang="en-US" sz="1600" dirty="0">
              <a:latin typeface="Huawei Sans" panose="020C0503030203020204" pitchFamily="34" charset="0"/>
            </a:endParaRPr>
          </a:p>
        </p:txBody>
      </p:sp>
      <p:sp>
        <p:nvSpPr>
          <p:cNvPr id="23" name="TextBox 22"/>
          <p:cNvSpPr txBox="1"/>
          <p:nvPr/>
        </p:nvSpPr>
        <p:spPr bwMode="gray">
          <a:xfrm>
            <a:off x="753562" y="3626742"/>
            <a:ext cx="2402287"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600" dirty="0" smtClean="0">
                <a:latin typeface="Huawei Sans" panose="020C0503030203020204" pitchFamily="34" charset="0"/>
              </a:rPr>
              <a:t>Data message structure</a:t>
            </a:r>
            <a:endParaRPr lang="en-US" sz="1600" dirty="0">
              <a:latin typeface="Huawei Sans" panose="020C0503030203020204" pitchFamily="34" charset="0"/>
            </a:endParaRPr>
          </a:p>
        </p:txBody>
      </p:sp>
      <p:grpSp>
        <p:nvGrpSpPr>
          <p:cNvPr id="9" name="Group 8"/>
          <p:cNvGrpSpPr/>
          <p:nvPr/>
        </p:nvGrpSpPr>
        <p:grpSpPr bwMode="gray">
          <a:xfrm>
            <a:off x="2018812" y="4335074"/>
            <a:ext cx="8204456" cy="989673"/>
            <a:chOff x="1720862" y="4600895"/>
            <a:chExt cx="8204456" cy="989673"/>
          </a:xfrm>
        </p:grpSpPr>
        <p:sp>
          <p:nvSpPr>
            <p:cNvPr id="81" name="Freeform 159"/>
            <p:cNvSpPr/>
            <p:nvPr/>
          </p:nvSpPr>
          <p:spPr bwMode="gray">
            <a:xfrm flipH="1">
              <a:off x="8999461" y="5003263"/>
              <a:ext cx="861142" cy="45014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32" name="Freeform 159"/>
            <p:cNvSpPr/>
            <p:nvPr/>
          </p:nvSpPr>
          <p:spPr bwMode="gray">
            <a:xfrm flipH="1">
              <a:off x="1817740" y="4952951"/>
              <a:ext cx="861142" cy="45014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5" name="图片 42" descr="大型网管-蓝.png"/>
            <p:cNvPicPr>
              <a:picLocks noChangeAspect="1"/>
            </p:cNvPicPr>
            <p:nvPr/>
          </p:nvPicPr>
          <p:blipFill>
            <a:blip r:embed="rId3" cstate="print"/>
            <a:stretch>
              <a:fillRect/>
            </a:stretch>
          </p:blipFill>
          <p:spPr bwMode="gray">
            <a:xfrm>
              <a:off x="2598223" y="5069282"/>
              <a:ext cx="539607" cy="441817"/>
            </a:xfrm>
            <a:prstGeom prst="rect">
              <a:avLst/>
            </a:prstGeom>
          </p:spPr>
        </p:pic>
        <p:pic>
          <p:nvPicPr>
            <p:cNvPr id="36"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679260" y="5069282"/>
              <a:ext cx="541201" cy="442800"/>
            </a:xfrm>
            <a:prstGeom prst="rect">
              <a:avLst/>
            </a:prstGeom>
          </p:spPr>
        </p:pic>
        <p:pic>
          <p:nvPicPr>
            <p:cNvPr id="37"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819243" y="4989808"/>
              <a:ext cx="1192554" cy="600760"/>
            </a:xfrm>
            <a:prstGeom prst="rect">
              <a:avLst/>
            </a:prstGeom>
          </p:spPr>
        </p:pic>
        <p:pic>
          <p:nvPicPr>
            <p:cNvPr id="38" name="图片 56" descr="交换机.png"/>
            <p:cNvPicPr>
              <a:picLocks noChangeAspect="1"/>
            </p:cNvPicPr>
            <p:nvPr/>
          </p:nvPicPr>
          <p:blipFill>
            <a:blip r:embed="rId6" cstate="print"/>
            <a:stretch>
              <a:fillRect/>
            </a:stretch>
          </p:blipFill>
          <p:spPr bwMode="gray">
            <a:xfrm>
              <a:off x="5748619" y="5074333"/>
              <a:ext cx="524116" cy="436764"/>
            </a:xfrm>
            <a:prstGeom prst="rect">
              <a:avLst/>
            </a:prstGeom>
          </p:spPr>
        </p:pic>
        <p:pic>
          <p:nvPicPr>
            <p:cNvPr id="39" name="图片 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557895" y="5069282"/>
              <a:ext cx="540000" cy="442800"/>
            </a:xfrm>
            <a:prstGeom prst="rect">
              <a:avLst/>
            </a:prstGeom>
          </p:spPr>
        </p:pic>
        <p:sp>
          <p:nvSpPr>
            <p:cNvPr id="41" name="Freeform 159"/>
            <p:cNvSpPr/>
            <p:nvPr/>
          </p:nvSpPr>
          <p:spPr bwMode="gray">
            <a:xfrm flipH="1">
              <a:off x="4511824" y="4953045"/>
              <a:ext cx="922457" cy="48219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46" name="Straight Connector 45"/>
            <p:cNvCxnSpPr>
              <a:stCxn id="35" idx="3"/>
              <a:endCxn id="36" idx="1"/>
            </p:cNvCxnSpPr>
            <p:nvPr/>
          </p:nvCxnSpPr>
          <p:spPr bwMode="gray">
            <a:xfrm>
              <a:off x="3137830" y="5290191"/>
              <a:ext cx="54143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7" name="Straight Connector 46"/>
            <p:cNvCxnSpPr>
              <a:stCxn id="36" idx="3"/>
              <a:endCxn id="41" idx="21"/>
            </p:cNvCxnSpPr>
            <p:nvPr/>
          </p:nvCxnSpPr>
          <p:spPr bwMode="gray">
            <a:xfrm>
              <a:off x="4220461" y="5290682"/>
              <a:ext cx="291363" cy="428"/>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8" name="Straight Connector 47"/>
            <p:cNvCxnSpPr>
              <a:stCxn id="41" idx="8"/>
              <a:endCxn id="38" idx="1"/>
            </p:cNvCxnSpPr>
            <p:nvPr/>
          </p:nvCxnSpPr>
          <p:spPr bwMode="gray">
            <a:xfrm>
              <a:off x="5434281" y="5282334"/>
              <a:ext cx="314338" cy="1038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9" name="Straight Connector 48"/>
            <p:cNvCxnSpPr>
              <a:stCxn id="38" idx="3"/>
              <a:endCxn id="37" idx="1"/>
            </p:cNvCxnSpPr>
            <p:nvPr/>
          </p:nvCxnSpPr>
          <p:spPr bwMode="gray">
            <a:xfrm flipV="1">
              <a:off x="6272735" y="5290188"/>
              <a:ext cx="546508" cy="2527"/>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0" name="Straight Connector 49"/>
            <p:cNvCxnSpPr>
              <a:stCxn id="37" idx="3"/>
              <a:endCxn id="39" idx="1"/>
            </p:cNvCxnSpPr>
            <p:nvPr/>
          </p:nvCxnSpPr>
          <p:spPr bwMode="gray">
            <a:xfrm>
              <a:off x="8011797" y="5290188"/>
              <a:ext cx="546098" cy="494"/>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69" name="TextBox 68"/>
            <p:cNvSpPr txBox="1"/>
            <p:nvPr/>
          </p:nvSpPr>
          <p:spPr bwMode="gray">
            <a:xfrm>
              <a:off x="1720862" y="5003163"/>
              <a:ext cx="101192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branch</a:t>
              </a:r>
              <a:endParaRPr lang="en-US" altLang="zh-CN" sz="1200" dirty="0">
                <a:latin typeface="Huawei Sans" panose="020C0503030203020204" pitchFamily="34" charset="0"/>
              </a:endParaRPr>
            </a:p>
          </p:txBody>
        </p:sp>
        <p:sp>
          <p:nvSpPr>
            <p:cNvPr id="70" name="TextBox 69"/>
            <p:cNvSpPr txBox="1"/>
            <p:nvPr/>
          </p:nvSpPr>
          <p:spPr bwMode="gray">
            <a:xfrm>
              <a:off x="8999461" y="5039959"/>
              <a:ext cx="925857"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HQ</a:t>
              </a:r>
              <a:endParaRPr lang="en-US" altLang="zh-CN" sz="1200" dirty="0">
                <a:latin typeface="Huawei Sans" panose="020C0503030203020204" pitchFamily="34" charset="0"/>
              </a:endParaRPr>
            </a:p>
          </p:txBody>
        </p:sp>
        <p:sp>
          <p:nvSpPr>
            <p:cNvPr id="72" name="TextBox 71"/>
            <p:cNvSpPr txBox="1"/>
            <p:nvPr/>
          </p:nvSpPr>
          <p:spPr bwMode="gray">
            <a:xfrm>
              <a:off x="4439940" y="4991502"/>
              <a:ext cx="106512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Dialup network</a:t>
              </a:r>
              <a:endParaRPr lang="en-US" altLang="zh-CN" sz="1200" dirty="0">
                <a:latin typeface="Huawei Sans" panose="020C0503030203020204" pitchFamily="34" charset="0"/>
              </a:endParaRPr>
            </a:p>
          </p:txBody>
        </p:sp>
        <p:sp>
          <p:nvSpPr>
            <p:cNvPr id="73" name="TextBox 72"/>
            <p:cNvSpPr txBox="1"/>
            <p:nvPr/>
          </p:nvSpPr>
          <p:spPr bwMode="gray">
            <a:xfrm>
              <a:off x="5537813" y="4600895"/>
              <a:ext cx="89826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NAS (LAC)</a:t>
              </a:r>
              <a:endParaRPr lang="en-US" altLang="zh-CN" sz="1400" dirty="0">
                <a:latin typeface="Huawei Sans" panose="020C0503030203020204" pitchFamily="34" charset="0"/>
              </a:endParaRPr>
            </a:p>
          </p:txBody>
        </p:sp>
        <p:sp>
          <p:nvSpPr>
            <p:cNvPr id="74" name="TextBox 73"/>
            <p:cNvSpPr txBox="1"/>
            <p:nvPr/>
          </p:nvSpPr>
          <p:spPr bwMode="gray">
            <a:xfrm>
              <a:off x="8604809" y="4809724"/>
              <a:ext cx="45463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LNS</a:t>
              </a:r>
              <a:endParaRPr lang="en-US" altLang="zh-CN" sz="1400" dirty="0">
                <a:latin typeface="Huawei Sans" panose="020C0503030203020204" pitchFamily="34" charset="0"/>
              </a:endParaRPr>
            </a:p>
          </p:txBody>
        </p:sp>
      </p:grpSp>
      <p:sp>
        <p:nvSpPr>
          <p:cNvPr id="8" name="TextBox 7"/>
          <p:cNvSpPr txBox="1"/>
          <p:nvPr/>
        </p:nvSpPr>
        <p:spPr bwMode="gray">
          <a:xfrm>
            <a:off x="1616714" y="5483966"/>
            <a:ext cx="925922"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rPr>
              <a:t>IP packet</a:t>
            </a:r>
            <a:endParaRPr lang="en-US" sz="1400" dirty="0">
              <a:latin typeface="Huawei Sans" panose="020C0503030203020204" pitchFamily="34" charset="0"/>
            </a:endParaRPr>
          </a:p>
        </p:txBody>
      </p:sp>
      <p:graphicFrame>
        <p:nvGraphicFramePr>
          <p:cNvPr id="54" name="Table 4">
            <a:extLst>
              <a:ext uri="{FF2B5EF4-FFF2-40B4-BE49-F238E27FC236}">
                <a16:creationId xmlns:a16="http://schemas.microsoft.com/office/drawing/2014/main" xmlns="" id="{72C60DF7-04DA-42C6-9A3A-7A01027FAEF6}"/>
              </a:ext>
            </a:extLst>
          </p:cNvPr>
          <p:cNvGraphicFramePr>
            <a:graphicFrameLocks noGrp="1"/>
          </p:cNvGraphicFramePr>
          <p:nvPr>
            <p:extLst/>
          </p:nvPr>
        </p:nvGraphicFramePr>
        <p:xfrm>
          <a:off x="3391708" y="2839276"/>
          <a:ext cx="4104457" cy="457200"/>
        </p:xfrm>
        <a:graphic>
          <a:graphicData uri="http://schemas.openxmlformats.org/drawingml/2006/table">
            <a:tbl>
              <a:tblPr firstRow="1" bandRow="1">
                <a:tableStyleId>{5C22544A-7EE6-4342-B048-85BDC9FD1C3A}</a:tableStyleId>
              </a:tblPr>
              <a:tblGrid>
                <a:gridCol w="972108">
                  <a:extLst>
                    <a:ext uri="{9D8B030D-6E8A-4147-A177-3AD203B41FA5}">
                      <a16:colId xmlns:a16="http://schemas.microsoft.com/office/drawing/2014/main" xmlns="" val="2966538011"/>
                    </a:ext>
                  </a:extLst>
                </a:gridCol>
                <a:gridCol w="786394">
                  <a:extLst>
                    <a:ext uri="{9D8B030D-6E8A-4147-A177-3AD203B41FA5}">
                      <a16:colId xmlns:a16="http://schemas.microsoft.com/office/drawing/2014/main" xmlns="" val="1471157918"/>
                    </a:ext>
                  </a:extLst>
                </a:gridCol>
                <a:gridCol w="1022596">
                  <a:extLst>
                    <a:ext uri="{9D8B030D-6E8A-4147-A177-3AD203B41FA5}">
                      <a16:colId xmlns:a16="http://schemas.microsoft.com/office/drawing/2014/main" xmlns="" val="996290401"/>
                    </a:ext>
                  </a:extLst>
                </a:gridCol>
                <a:gridCol w="1323359">
                  <a:extLst>
                    <a:ext uri="{9D8B030D-6E8A-4147-A177-3AD203B41FA5}">
                      <a16:colId xmlns:a16="http://schemas.microsoft.com/office/drawing/2014/main" xmlns="" val="2856764314"/>
                    </a:ext>
                  </a:extLst>
                </a:gridCol>
              </a:tblGrid>
              <a:tr h="370840">
                <a:tc>
                  <a:txBody>
                    <a:bodyPr/>
                    <a:lstStyle/>
                    <a:p>
                      <a:pPr algn="ctr" fontAlgn="ctr"/>
                      <a:r>
                        <a:rPr lang="en-US" sz="1200" dirty="0" smtClean="0">
                          <a:latin typeface="Huawei Sans" panose="020C0503030203020204" pitchFamily="34" charset="0"/>
                        </a:rPr>
                        <a:t>Original IP</a:t>
                      </a:r>
                    </a:p>
                    <a:p>
                      <a:pPr algn="ctr" fontAlgn="ctr"/>
                      <a:r>
                        <a:rPr lang="en-US" sz="1200" dirty="0" smtClean="0">
                          <a:latin typeface="Huawei Sans" panose="020C0503030203020204" pitchFamily="34" charset="0"/>
                        </a:rPr>
                        <a:t>Header</a:t>
                      </a:r>
                      <a:endParaRPr lang="en-US" sz="1200" dirty="0">
                        <a:latin typeface="Huawei Sans" panose="020C0503030203020204" pitchFamily="34" charset="0"/>
                      </a:endParaRPr>
                    </a:p>
                  </a:txBody>
                  <a:tcPr anchor="ctr">
                    <a:solidFill>
                      <a:srgbClr val="56C4D2"/>
                    </a:solidFill>
                  </a:tcPr>
                </a:tc>
                <a:tc>
                  <a:txBody>
                    <a:bodyPr/>
                    <a:lstStyle/>
                    <a:p>
                      <a:pPr algn="ctr" fontAlgn="ctr"/>
                      <a:r>
                        <a:rPr lang="en-US" sz="1200" dirty="0" smtClean="0">
                          <a:latin typeface="Huawei Sans" panose="020C0503030203020204" pitchFamily="34" charset="0"/>
                        </a:rPr>
                        <a:t>UDP</a:t>
                      </a:r>
                    </a:p>
                    <a:p>
                      <a:pPr algn="ctr" fontAlgn="ctr"/>
                      <a:r>
                        <a:rPr lang="en-US" sz="1200" dirty="0" smtClean="0">
                          <a:latin typeface="Huawei Sans" panose="020C0503030203020204" pitchFamily="34" charset="0"/>
                        </a:rPr>
                        <a:t>Header</a:t>
                      </a:r>
                      <a:endParaRPr lang="en-US" sz="1200" dirty="0">
                        <a:latin typeface="Huawei Sans" panose="020C0503030203020204" pitchFamily="34" charset="0"/>
                      </a:endParaRPr>
                    </a:p>
                  </a:txBody>
                  <a:tcPr anchor="ctr">
                    <a:solidFill>
                      <a:srgbClr val="56C4D2"/>
                    </a:solidFill>
                  </a:tcPr>
                </a:tc>
                <a:tc>
                  <a:txBody>
                    <a:bodyPr/>
                    <a:lstStyle/>
                    <a:p>
                      <a:pPr algn="ctr" fontAlgn="ctr"/>
                      <a:r>
                        <a:rPr lang="en-US" sz="1200" dirty="0" smtClean="0">
                          <a:latin typeface="Huawei Sans" panose="020C0503030203020204" pitchFamily="34" charset="0"/>
                        </a:rPr>
                        <a:t>L2TP</a:t>
                      </a:r>
                    </a:p>
                    <a:p>
                      <a:pPr algn="ctr" fontAlgn="ctr"/>
                      <a:r>
                        <a:rPr lang="en-US" sz="1200" dirty="0" smtClean="0">
                          <a:latin typeface="Huawei Sans" panose="020C0503030203020204" pitchFamily="34" charset="0"/>
                        </a:rPr>
                        <a:t>Header</a:t>
                      </a:r>
                      <a:endParaRPr lang="en-US" sz="1200" dirty="0">
                        <a:latin typeface="Huawei Sans" panose="020C0503030203020204" pitchFamily="34" charset="0"/>
                      </a:endParaRPr>
                    </a:p>
                  </a:txBody>
                  <a:tcPr anchor="ctr">
                    <a:solidFill>
                      <a:srgbClr val="56C4D2"/>
                    </a:solidFill>
                  </a:tcPr>
                </a:tc>
                <a:tc>
                  <a:txBody>
                    <a:bodyPr/>
                    <a:lstStyle/>
                    <a:p>
                      <a:pPr algn="ctr" fontAlgn="ctr"/>
                      <a:r>
                        <a:rPr lang="en-US" sz="1200" dirty="0" smtClean="0">
                          <a:solidFill>
                            <a:schemeClr val="bg1">
                              <a:lumMod val="50000"/>
                            </a:schemeClr>
                          </a:solidFill>
                          <a:latin typeface="Huawei Sans" panose="020C0503030203020204" pitchFamily="34" charset="0"/>
                        </a:rPr>
                        <a:t>L2TP</a:t>
                      </a:r>
                    </a:p>
                    <a:p>
                      <a:pPr algn="ctr" fontAlgn="ctr"/>
                      <a:r>
                        <a:rPr lang="en-US" sz="1200" dirty="0" smtClean="0">
                          <a:solidFill>
                            <a:schemeClr val="bg1">
                              <a:lumMod val="50000"/>
                            </a:schemeClr>
                          </a:solidFill>
                          <a:latin typeface="Huawei Sans" panose="020C0503030203020204" pitchFamily="34" charset="0"/>
                        </a:rPr>
                        <a:t>Control Data</a:t>
                      </a:r>
                      <a:endParaRPr lang="en-US" sz="1200" dirty="0">
                        <a:solidFill>
                          <a:schemeClr val="bg1">
                            <a:lumMod val="50000"/>
                          </a:schemeClr>
                        </a:solidFill>
                        <a:latin typeface="Huawei Sans" panose="020C0503030203020204" pitchFamily="34" charset="0"/>
                      </a:endParaRPr>
                    </a:p>
                  </a:txBody>
                  <a:tcPr anchor="ctr">
                    <a:solidFill>
                      <a:srgbClr val="FFD17D"/>
                    </a:solidFill>
                  </a:tcPr>
                </a:tc>
                <a:extLst>
                  <a:ext uri="{0D108BD9-81ED-4DB2-BD59-A6C34878D82A}">
                    <a16:rowId xmlns:a16="http://schemas.microsoft.com/office/drawing/2014/main" xmlns="" val="2196966323"/>
                  </a:ext>
                </a:extLst>
              </a:tr>
            </a:tbl>
          </a:graphicData>
        </a:graphic>
      </p:graphicFrame>
      <p:graphicFrame>
        <p:nvGraphicFramePr>
          <p:cNvPr id="55" name="Table 4">
            <a:extLst>
              <a:ext uri="{FF2B5EF4-FFF2-40B4-BE49-F238E27FC236}">
                <a16:creationId xmlns:a16="http://schemas.microsoft.com/office/drawing/2014/main" xmlns="" id="{7EE3EDF2-E646-498D-9867-63E278B793FD}"/>
              </a:ext>
            </a:extLst>
          </p:cNvPr>
          <p:cNvGraphicFramePr>
            <a:graphicFrameLocks noGrp="1"/>
          </p:cNvGraphicFramePr>
          <p:nvPr>
            <p:extLst/>
          </p:nvPr>
        </p:nvGraphicFramePr>
        <p:xfrm>
          <a:off x="3391708" y="3559223"/>
          <a:ext cx="5905704" cy="457200"/>
        </p:xfrm>
        <a:graphic>
          <a:graphicData uri="http://schemas.openxmlformats.org/drawingml/2006/table">
            <a:tbl>
              <a:tblPr firstRow="1" bandRow="1">
                <a:tableStyleId>{5C22544A-7EE6-4342-B048-85BDC9FD1C3A}</a:tableStyleId>
              </a:tblPr>
              <a:tblGrid>
                <a:gridCol w="850598">
                  <a:extLst>
                    <a:ext uri="{9D8B030D-6E8A-4147-A177-3AD203B41FA5}">
                      <a16:colId xmlns:a16="http://schemas.microsoft.com/office/drawing/2014/main" xmlns="" val="2966538011"/>
                    </a:ext>
                  </a:extLst>
                </a:gridCol>
                <a:gridCol w="767362">
                  <a:extLst>
                    <a:ext uri="{9D8B030D-6E8A-4147-A177-3AD203B41FA5}">
                      <a16:colId xmlns:a16="http://schemas.microsoft.com/office/drawing/2014/main" xmlns="" val="1471157918"/>
                    </a:ext>
                  </a:extLst>
                </a:gridCol>
                <a:gridCol w="774370">
                  <a:extLst>
                    <a:ext uri="{9D8B030D-6E8A-4147-A177-3AD203B41FA5}">
                      <a16:colId xmlns:a16="http://schemas.microsoft.com/office/drawing/2014/main" xmlns="" val="2540138851"/>
                    </a:ext>
                  </a:extLst>
                </a:gridCol>
                <a:gridCol w="864994">
                  <a:extLst>
                    <a:ext uri="{9D8B030D-6E8A-4147-A177-3AD203B41FA5}">
                      <a16:colId xmlns:a16="http://schemas.microsoft.com/office/drawing/2014/main" xmlns="" val="996290401"/>
                    </a:ext>
                  </a:extLst>
                </a:gridCol>
                <a:gridCol w="1081282">
                  <a:extLst>
                    <a:ext uri="{9D8B030D-6E8A-4147-A177-3AD203B41FA5}">
                      <a16:colId xmlns:a16="http://schemas.microsoft.com/office/drawing/2014/main" xmlns="" val="2856764314"/>
                    </a:ext>
                  </a:extLst>
                </a:gridCol>
                <a:gridCol w="1567098">
                  <a:extLst>
                    <a:ext uri="{9D8B030D-6E8A-4147-A177-3AD203B41FA5}">
                      <a16:colId xmlns:a16="http://schemas.microsoft.com/office/drawing/2014/main" xmlns="" val="3803133443"/>
                    </a:ext>
                  </a:extLst>
                </a:gridCol>
              </a:tblGrid>
              <a:tr h="370840">
                <a:tc>
                  <a:txBody>
                    <a:bodyPr/>
                    <a:lstStyle/>
                    <a:p>
                      <a:pPr algn="ctr" fontAlgn="ctr"/>
                      <a:r>
                        <a:rPr lang="en-US" sz="1200" b="1" dirty="0" smtClean="0">
                          <a:solidFill>
                            <a:schemeClr val="bg1"/>
                          </a:solidFill>
                          <a:latin typeface="Huawei Sans" panose="020C0503030203020204" pitchFamily="34" charset="0"/>
                        </a:rPr>
                        <a:t>New IP </a:t>
                      </a:r>
                    </a:p>
                    <a:p>
                      <a:pPr algn="ctr" fontAlgn="ctr"/>
                      <a:r>
                        <a:rPr lang="en-US" sz="1200" b="1" dirty="0" smtClean="0">
                          <a:solidFill>
                            <a:schemeClr val="bg1"/>
                          </a:solidFill>
                          <a:latin typeface="Huawei Sans" panose="020C0503030203020204" pitchFamily="34" charset="0"/>
                        </a:rPr>
                        <a:t>Header</a:t>
                      </a:r>
                      <a:endParaRPr lang="en-US" altLang="zh-CN" sz="1200" b="1" kern="1200" dirty="0">
                        <a:solidFill>
                          <a:schemeClr val="bg1"/>
                        </a:solidFill>
                        <a:latin typeface="Huawei Sans" panose="020C0503030203020204" pitchFamily="34" charset="0"/>
                        <a:ea typeface="+mn-ea"/>
                        <a:cs typeface="Courier New" panose="02070309020205020404" pitchFamily="49" charset="0"/>
                      </a:endParaRPr>
                    </a:p>
                  </a:txBody>
                  <a:tcPr anchor="ctr">
                    <a:solidFill>
                      <a:srgbClr val="56C4D2"/>
                    </a:solidFill>
                  </a:tcPr>
                </a:tc>
                <a:tc>
                  <a:txBody>
                    <a:bodyPr/>
                    <a:lstStyle/>
                    <a:p>
                      <a:pPr algn="ctr" fontAlgn="ctr"/>
                      <a:r>
                        <a:rPr lang="en-US" sz="1200" b="1" dirty="0" smtClean="0">
                          <a:solidFill>
                            <a:schemeClr val="bg1"/>
                          </a:solidFill>
                          <a:latin typeface="Huawei Sans" panose="020C0503030203020204" pitchFamily="34" charset="0"/>
                        </a:rPr>
                        <a:t>UDP</a:t>
                      </a:r>
                    </a:p>
                    <a:p>
                      <a:pPr algn="ctr" fontAlgn="ctr"/>
                      <a:r>
                        <a:rPr lang="en-US" sz="1200" b="1" dirty="0" smtClean="0">
                          <a:solidFill>
                            <a:schemeClr val="bg1"/>
                          </a:solidFill>
                          <a:latin typeface="Huawei Sans" panose="020C0503030203020204" pitchFamily="34" charset="0"/>
                        </a:rPr>
                        <a:t>Header</a:t>
                      </a:r>
                      <a:endParaRPr lang="en-US" altLang="zh-CN" sz="1200" b="1" kern="1200" dirty="0">
                        <a:solidFill>
                          <a:schemeClr val="bg1"/>
                        </a:solidFill>
                        <a:latin typeface="Huawei Sans" panose="020C0503030203020204" pitchFamily="34" charset="0"/>
                        <a:ea typeface="+mn-ea"/>
                        <a:cs typeface="Courier New" panose="02070309020205020404" pitchFamily="49" charset="0"/>
                      </a:endParaRPr>
                    </a:p>
                  </a:txBody>
                  <a:tcPr anchor="ctr">
                    <a:solidFill>
                      <a:srgbClr val="56C4D2"/>
                    </a:solidFill>
                  </a:tcPr>
                </a:tc>
                <a:tc>
                  <a:txBody>
                    <a:bodyPr/>
                    <a:lstStyle/>
                    <a:p>
                      <a:pPr algn="ctr" fontAlgn="ctr"/>
                      <a:r>
                        <a:rPr lang="en-US" sz="1200" b="1" dirty="0" smtClean="0">
                          <a:solidFill>
                            <a:schemeClr val="bg1"/>
                          </a:solidFill>
                          <a:latin typeface="Huawei Sans" panose="020C0503030203020204" pitchFamily="34" charset="0"/>
                        </a:rPr>
                        <a:t>L2TP</a:t>
                      </a:r>
                    </a:p>
                    <a:p>
                      <a:pPr algn="ctr" fontAlgn="ctr"/>
                      <a:r>
                        <a:rPr lang="en-US" sz="1200" b="1" dirty="0" smtClean="0">
                          <a:solidFill>
                            <a:schemeClr val="bg1"/>
                          </a:solidFill>
                          <a:latin typeface="Huawei Sans" panose="020C0503030203020204" pitchFamily="34" charset="0"/>
                        </a:rPr>
                        <a:t>Header</a:t>
                      </a:r>
                      <a:endParaRPr lang="en-US" sz="1200" dirty="0">
                        <a:latin typeface="Huawei Sans" panose="020C0503030203020204" pitchFamily="34" charset="0"/>
                      </a:endParaRPr>
                    </a:p>
                  </a:txBody>
                  <a:tcPr anchor="ctr">
                    <a:solidFill>
                      <a:srgbClr val="56C4D2"/>
                    </a:solidFill>
                  </a:tcPr>
                </a:tc>
                <a:tc>
                  <a:txBody>
                    <a:bodyPr/>
                    <a:lstStyle/>
                    <a:p>
                      <a:pPr algn="ctr" fontAlgn="ctr"/>
                      <a:r>
                        <a:rPr lang="en-US" sz="1200" b="1" dirty="0" smtClean="0">
                          <a:solidFill>
                            <a:schemeClr val="bg1"/>
                          </a:solidFill>
                          <a:latin typeface="Huawei Sans" panose="020C0503030203020204" pitchFamily="34" charset="0"/>
                        </a:rPr>
                        <a:t>PPP</a:t>
                      </a:r>
                    </a:p>
                    <a:p>
                      <a:pPr algn="ctr" fontAlgn="ctr"/>
                      <a:r>
                        <a:rPr lang="en-US" sz="1200" b="1" dirty="0" smtClean="0">
                          <a:solidFill>
                            <a:schemeClr val="bg1"/>
                          </a:solidFill>
                          <a:latin typeface="Huawei Sans" panose="020C0503030203020204" pitchFamily="34" charset="0"/>
                        </a:rPr>
                        <a:t>Header</a:t>
                      </a:r>
                      <a:endParaRPr lang="en-US" altLang="zh-CN" sz="1200" b="1" kern="1200" dirty="0">
                        <a:solidFill>
                          <a:schemeClr val="bg1"/>
                        </a:solidFill>
                        <a:latin typeface="Huawei Sans" panose="020C0503030203020204" pitchFamily="34" charset="0"/>
                        <a:ea typeface="+mn-ea"/>
                        <a:cs typeface="Courier New" panose="02070309020205020404" pitchFamily="49" charset="0"/>
                      </a:endParaRPr>
                    </a:p>
                  </a:txBody>
                  <a:tcPr anchor="ctr">
                    <a:solidFill>
                      <a:srgbClr val="8BC9A0"/>
                    </a:solidFill>
                  </a:tcPr>
                </a:tc>
                <a:tc>
                  <a:txBody>
                    <a:bodyPr/>
                    <a:lstStyle/>
                    <a:p>
                      <a:pPr algn="ctr" fontAlgn="ctr"/>
                      <a:r>
                        <a:rPr lang="en-US" sz="1200" b="1" dirty="0" smtClean="0">
                          <a:solidFill>
                            <a:schemeClr val="bg1"/>
                          </a:solidFill>
                          <a:latin typeface="Huawei Sans" panose="020C0503030203020204" pitchFamily="34" charset="0"/>
                        </a:rPr>
                        <a:t>Original IP</a:t>
                      </a:r>
                    </a:p>
                    <a:p>
                      <a:pPr algn="ctr" fontAlgn="ctr"/>
                      <a:r>
                        <a:rPr lang="en-US" sz="1200" b="1" dirty="0" smtClean="0">
                          <a:solidFill>
                            <a:schemeClr val="bg1"/>
                          </a:solidFill>
                          <a:latin typeface="Huawei Sans" panose="020C0503030203020204" pitchFamily="34" charset="0"/>
                        </a:rPr>
                        <a:t>Header</a:t>
                      </a:r>
                      <a:endParaRPr lang="en-US" altLang="zh-CN" sz="1200" b="1" kern="1200" dirty="0">
                        <a:solidFill>
                          <a:schemeClr val="bg1"/>
                        </a:solidFill>
                        <a:latin typeface="Huawei Sans" panose="020C0503030203020204" pitchFamily="34" charset="0"/>
                        <a:ea typeface="+mn-ea"/>
                        <a:cs typeface="Courier New" panose="02070309020205020404" pitchFamily="49" charset="0"/>
                      </a:endParaRPr>
                    </a:p>
                  </a:txBody>
                  <a:tcPr anchor="ctr">
                    <a:solidFill>
                      <a:srgbClr val="8BC9A0"/>
                    </a:solidFill>
                  </a:tcPr>
                </a:tc>
                <a:tc>
                  <a:txBody>
                    <a:bodyPr/>
                    <a:lstStyle/>
                    <a:p>
                      <a:pPr algn="ctr" fontAlgn="ctr"/>
                      <a:r>
                        <a:rPr lang="en-US" sz="1200" b="1" dirty="0" smtClean="0">
                          <a:solidFill>
                            <a:schemeClr val="bg1">
                              <a:lumMod val="50000"/>
                            </a:schemeClr>
                          </a:solidFill>
                          <a:latin typeface="Huawei Sans" panose="020C0503030203020204" pitchFamily="34" charset="0"/>
                        </a:rPr>
                        <a:t>Traffic</a:t>
                      </a:r>
                    </a:p>
                    <a:p>
                      <a:pPr algn="ctr" fontAlgn="ctr"/>
                      <a:r>
                        <a:rPr lang="en-US" sz="1200" b="1" dirty="0" smtClean="0">
                          <a:solidFill>
                            <a:schemeClr val="bg1">
                              <a:lumMod val="50000"/>
                            </a:schemeClr>
                          </a:solidFill>
                          <a:latin typeface="Huawei Sans" panose="020C0503030203020204" pitchFamily="34" charset="0"/>
                        </a:rPr>
                        <a:t>Data</a:t>
                      </a:r>
                      <a:endParaRPr lang="en-US" altLang="zh-CN" sz="1200" b="1" kern="1200" dirty="0">
                        <a:solidFill>
                          <a:schemeClr val="bg1">
                            <a:lumMod val="50000"/>
                          </a:schemeClr>
                        </a:solidFill>
                        <a:latin typeface="Huawei Sans" panose="020C0503030203020204" pitchFamily="34" charset="0"/>
                        <a:ea typeface="+mn-ea"/>
                        <a:cs typeface="Courier New" panose="02070309020205020404" pitchFamily="49" charset="0"/>
                      </a:endParaRPr>
                    </a:p>
                  </a:txBody>
                  <a:tcPr anchor="ctr">
                    <a:solidFill>
                      <a:srgbClr val="FFD17D"/>
                    </a:solidFill>
                  </a:tcPr>
                </a:tc>
                <a:extLst>
                  <a:ext uri="{0D108BD9-81ED-4DB2-BD59-A6C34878D82A}">
                    <a16:rowId xmlns:a16="http://schemas.microsoft.com/office/drawing/2014/main" xmlns="" val="2196966323"/>
                  </a:ext>
                </a:extLst>
              </a:tr>
            </a:tbl>
          </a:graphicData>
        </a:graphic>
      </p:graphicFrame>
      <p:sp>
        <p:nvSpPr>
          <p:cNvPr id="57" name="Can 9">
            <a:extLst>
              <a:ext uri="{FF2B5EF4-FFF2-40B4-BE49-F238E27FC236}">
                <a16:creationId xmlns:a16="http://schemas.microsoft.com/office/drawing/2014/main" xmlns="" id="{9E821FE8-6816-4451-B842-4089FF4B96A3}"/>
              </a:ext>
            </a:extLst>
          </p:cNvPr>
          <p:cNvSpPr/>
          <p:nvPr/>
        </p:nvSpPr>
        <p:spPr bwMode="gray">
          <a:xfrm rot="5400000">
            <a:off x="4570184" y="3876477"/>
            <a:ext cx="189352" cy="3531204"/>
          </a:xfrm>
          <a:prstGeom prst="can">
            <a:avLst>
              <a:gd name="adj" fmla="val 40000"/>
            </a:avLst>
          </a:prstGeom>
          <a:solidFill>
            <a:srgbClr val="8BC9A0"/>
          </a:solid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6"/>
          <p:cNvSpPr txBox="1"/>
          <p:nvPr/>
        </p:nvSpPr>
        <p:spPr bwMode="gray">
          <a:xfrm>
            <a:off x="3892520" y="5489344"/>
            <a:ext cx="154468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smtClean="0">
                <a:solidFill>
                  <a:schemeClr val="bg1"/>
                </a:solidFill>
                <a:latin typeface="Huawei Sans" panose="020C0503030203020204" pitchFamily="34" charset="0"/>
              </a:rPr>
              <a:t>PPP encapsulation</a:t>
            </a:r>
            <a:endParaRPr lang="en-US" sz="1200" b="1" dirty="0">
              <a:solidFill>
                <a:schemeClr val="bg1"/>
              </a:solidFill>
              <a:latin typeface="Huawei Sans" panose="020C0503030203020204" pitchFamily="34" charset="0"/>
            </a:endParaRPr>
          </a:p>
        </p:txBody>
      </p:sp>
      <p:sp>
        <p:nvSpPr>
          <p:cNvPr id="43" name="Can 225">
            <a:extLst>
              <a:ext uri="{FF2B5EF4-FFF2-40B4-BE49-F238E27FC236}">
                <a16:creationId xmlns:a16="http://schemas.microsoft.com/office/drawing/2014/main" xmlns="" id="{952A5A26-6BFD-4898-954B-B17CAF1788E5}"/>
              </a:ext>
            </a:extLst>
          </p:cNvPr>
          <p:cNvSpPr/>
          <p:nvPr/>
        </p:nvSpPr>
        <p:spPr bwMode="gray">
          <a:xfrm rot="5400000">
            <a:off x="7581177" y="4251703"/>
            <a:ext cx="292021" cy="2787514"/>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44"/>
          <p:cNvSpPr txBox="1"/>
          <p:nvPr/>
        </p:nvSpPr>
        <p:spPr bwMode="gray">
          <a:xfrm>
            <a:off x="6873182" y="5514744"/>
            <a:ext cx="162162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b="1" dirty="0" smtClean="0">
                <a:solidFill>
                  <a:schemeClr val="bg1"/>
                </a:solidFill>
                <a:latin typeface="Huawei Sans" panose="020C0503030203020204" pitchFamily="34" charset="0"/>
              </a:rPr>
              <a:t>L2TP encapsulation</a:t>
            </a:r>
            <a:endParaRPr lang="en-US" sz="1200" b="1" dirty="0">
              <a:solidFill>
                <a:schemeClr val="bg1"/>
              </a:solidFill>
              <a:latin typeface="Huawei Sans" panose="020C0503030203020204" pitchFamily="34" charset="0"/>
            </a:endParaRPr>
          </a:p>
        </p:txBody>
      </p:sp>
      <p:sp>
        <p:nvSpPr>
          <p:cNvPr id="58" name="Can 9">
            <a:extLst>
              <a:ext uri="{FF2B5EF4-FFF2-40B4-BE49-F238E27FC236}">
                <a16:creationId xmlns:a16="http://schemas.microsoft.com/office/drawing/2014/main" xmlns="" id="{57C24CA9-4479-47E9-8E59-13ED1ACAE9D5}"/>
              </a:ext>
            </a:extLst>
          </p:cNvPr>
          <p:cNvSpPr/>
          <p:nvPr/>
        </p:nvSpPr>
        <p:spPr bwMode="gray">
          <a:xfrm rot="5400000">
            <a:off x="9173736" y="5420198"/>
            <a:ext cx="189352" cy="443764"/>
          </a:xfrm>
          <a:prstGeom prst="can">
            <a:avLst>
              <a:gd name="adj" fmla="val 40000"/>
            </a:avLst>
          </a:prstGeom>
          <a:solidFill>
            <a:srgbClr val="8BC9A0"/>
          </a:solid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p:cNvGrpSpPr/>
          <p:nvPr/>
        </p:nvGrpSpPr>
        <p:grpSpPr bwMode="gray">
          <a:xfrm>
            <a:off x="8538239" y="50752"/>
            <a:ext cx="3213816" cy="252000"/>
            <a:chOff x="8538239" y="678859"/>
            <a:chExt cx="3213816" cy="252000"/>
          </a:xfrm>
        </p:grpSpPr>
        <p:sp>
          <p:nvSpPr>
            <p:cNvPr id="44" name="五边形 24">
              <a:extLst>
                <a:ext uri="{FF2B5EF4-FFF2-40B4-BE49-F238E27FC236}">
                  <a16:creationId xmlns:a16="http://schemas.microsoft.com/office/drawing/2014/main" xmlns="" id="{DEB3E90E-FBE4-4D82-BBCB-4E27EA5EE4A2}"/>
                </a:ext>
              </a:extLst>
            </p:cNvPr>
            <p:cNvSpPr/>
            <p:nvPr/>
          </p:nvSpPr>
          <p:spPr bwMode="gray">
            <a:xfrm>
              <a:off x="8538239" y="678859"/>
              <a:ext cx="1352522"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Fundamentals</a:t>
              </a:r>
              <a:endParaRPr lang="en-US" sz="1200" b="1" dirty="0">
                <a:solidFill>
                  <a:schemeClr val="bg1"/>
                </a:solidFill>
                <a:latin typeface="Huawei Sans" panose="020C0503030203020204" pitchFamily="34" charset="0"/>
              </a:endParaRPr>
            </a:p>
          </p:txBody>
        </p:sp>
        <p:sp>
          <p:nvSpPr>
            <p:cNvPr id="51" name="燕尾形 25">
              <a:extLst>
                <a:ext uri="{FF2B5EF4-FFF2-40B4-BE49-F238E27FC236}">
                  <a16:creationId xmlns:a16="http://schemas.microsoft.com/office/drawing/2014/main" xmlns="" id="{FFA491A7-B77E-4BC6-8E58-672C67021F9D}"/>
                </a:ext>
              </a:extLst>
            </p:cNvPr>
            <p:cNvSpPr/>
            <p:nvPr/>
          </p:nvSpPr>
          <p:spPr bwMode="gray">
            <a:xfrm>
              <a:off x="9806941" y="678859"/>
              <a:ext cx="194511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Application Scenarios</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86857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smtClean="0"/>
              <a:t>Working Process of L2TP</a:t>
            </a:r>
            <a:endParaRPr lang="en-US" dirty="0"/>
          </a:p>
        </p:txBody>
      </p:sp>
      <p:sp>
        <p:nvSpPr>
          <p:cNvPr id="3" name="Text Placeholder 2"/>
          <p:cNvSpPr>
            <a:spLocks noGrp="1"/>
          </p:cNvSpPr>
          <p:nvPr>
            <p:ph type="body" sz="quarter" idx="10"/>
          </p:nvPr>
        </p:nvSpPr>
        <p:spPr bwMode="gray">
          <a:xfrm>
            <a:off x="455611" y="1052514"/>
            <a:ext cx="11296443" cy="4875042"/>
          </a:xfrm>
          <a:prstGeom prst="rect">
            <a:avLst/>
          </a:prstGeom>
        </p:spPr>
        <p:txBody>
          <a:bodyPr/>
          <a:lstStyle/>
          <a:p>
            <a:pPr algn="l"/>
            <a:r>
              <a:rPr lang="en-US" sz="1800" dirty="0" smtClean="0"/>
              <a:t>L2TP can be used to transmit data. The working process of L2TP is as follows:</a:t>
            </a:r>
            <a:endParaRPr lang="en-US" altLang="zh-CN" sz="1800" dirty="0" smtClean="0"/>
          </a:p>
          <a:p>
            <a:pPr marL="542925" lvl="1" indent="-228600"/>
            <a:r>
              <a:rPr lang="en-US" sz="1600" dirty="0" smtClean="0"/>
              <a:t>Establishing an L2TP tunnel</a:t>
            </a:r>
            <a:endParaRPr lang="en-US" altLang="zh-CN" sz="1600" dirty="0" smtClean="0"/>
          </a:p>
          <a:p>
            <a:pPr marL="542925" lvl="1" indent="-228600"/>
            <a:r>
              <a:rPr lang="en-US" sz="1600" dirty="0" smtClean="0"/>
              <a:t>Establishing an L2TP session</a:t>
            </a:r>
            <a:endParaRPr lang="en-US" altLang="zh-CN" sz="1600" dirty="0" smtClean="0"/>
          </a:p>
          <a:p>
            <a:pPr marL="542925" lvl="1" indent="-228600"/>
            <a:r>
              <a:rPr lang="en-US" sz="1600" dirty="0" smtClean="0"/>
              <a:t>Transmitting PPP packets</a:t>
            </a:r>
            <a:endParaRPr lang="en-US" sz="1600" dirty="0"/>
          </a:p>
        </p:txBody>
      </p:sp>
      <p:grpSp>
        <p:nvGrpSpPr>
          <p:cNvPr id="81" name="Group 80"/>
          <p:cNvGrpSpPr/>
          <p:nvPr/>
        </p:nvGrpSpPr>
        <p:grpSpPr bwMode="gray">
          <a:xfrm>
            <a:off x="3963474" y="1513214"/>
            <a:ext cx="7613723" cy="4649461"/>
            <a:chOff x="3856599" y="1391427"/>
            <a:chExt cx="7613723" cy="4649461"/>
          </a:xfrm>
        </p:grpSpPr>
        <p:sp>
          <p:nvSpPr>
            <p:cNvPr id="5" name="Freeform 159"/>
            <p:cNvSpPr/>
            <p:nvPr/>
          </p:nvSpPr>
          <p:spPr bwMode="gray">
            <a:xfrm flipH="1">
              <a:off x="10046128" y="2224674"/>
              <a:ext cx="1424194" cy="7444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 name="Freeform 159"/>
            <p:cNvSpPr/>
            <p:nvPr/>
          </p:nvSpPr>
          <p:spPr bwMode="gray">
            <a:xfrm flipH="1">
              <a:off x="3856599" y="2416991"/>
              <a:ext cx="1007148" cy="45014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7" name="图片 42" descr="大型网管-蓝.png"/>
            <p:cNvPicPr>
              <a:picLocks noChangeAspect="1"/>
            </p:cNvPicPr>
            <p:nvPr/>
          </p:nvPicPr>
          <p:blipFill>
            <a:blip r:embed="rId3" cstate="print"/>
            <a:stretch>
              <a:fillRect/>
            </a:stretch>
          </p:blipFill>
          <p:spPr bwMode="gray">
            <a:xfrm>
              <a:off x="4707304" y="2533322"/>
              <a:ext cx="539607" cy="441817"/>
            </a:xfrm>
            <a:prstGeom prst="rect">
              <a:avLst/>
            </a:prstGeom>
          </p:spPr>
        </p:pic>
        <p:pic>
          <p:nvPicPr>
            <p:cNvPr id="9"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880531" y="2453848"/>
              <a:ext cx="1192554" cy="600760"/>
            </a:xfrm>
            <a:prstGeom prst="rect">
              <a:avLst/>
            </a:prstGeom>
          </p:spPr>
        </p:pic>
        <p:pic>
          <p:nvPicPr>
            <p:cNvPr id="10" name="图片 56" descr="交换机.png"/>
            <p:cNvPicPr>
              <a:picLocks noChangeAspect="1"/>
            </p:cNvPicPr>
            <p:nvPr/>
          </p:nvPicPr>
          <p:blipFill>
            <a:blip r:embed="rId5" cstate="print"/>
            <a:stretch>
              <a:fillRect/>
            </a:stretch>
          </p:blipFill>
          <p:spPr bwMode="gray">
            <a:xfrm>
              <a:off x="6809907" y="2538373"/>
              <a:ext cx="524116" cy="436764"/>
            </a:xfrm>
            <a:prstGeom prst="rect">
              <a:avLst/>
            </a:prstGeom>
          </p:spPr>
        </p:pic>
        <p:pic>
          <p:nvPicPr>
            <p:cNvPr id="11"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619183" y="2533322"/>
              <a:ext cx="540000" cy="442800"/>
            </a:xfrm>
            <a:prstGeom prst="rect">
              <a:avLst/>
            </a:prstGeom>
          </p:spPr>
        </p:pic>
        <p:sp>
          <p:nvSpPr>
            <p:cNvPr id="12" name="Freeform 159"/>
            <p:cNvSpPr/>
            <p:nvPr/>
          </p:nvSpPr>
          <p:spPr bwMode="gray">
            <a:xfrm flipH="1">
              <a:off x="5573112" y="2417085"/>
              <a:ext cx="922457" cy="48219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4" name="Straight Connector 13"/>
            <p:cNvCxnSpPr>
              <a:stCxn id="7" idx="3"/>
              <a:endCxn id="12" idx="21"/>
            </p:cNvCxnSpPr>
            <p:nvPr/>
          </p:nvCxnSpPr>
          <p:spPr bwMode="gray">
            <a:xfrm>
              <a:off x="5246911" y="2754231"/>
              <a:ext cx="326201" cy="919"/>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12" idx="8"/>
              <a:endCxn id="10" idx="1"/>
            </p:cNvCxnSpPr>
            <p:nvPr/>
          </p:nvCxnSpPr>
          <p:spPr bwMode="gray">
            <a:xfrm>
              <a:off x="6495569" y="2746374"/>
              <a:ext cx="314338" cy="1038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6" name="Straight Connector 15"/>
            <p:cNvCxnSpPr>
              <a:stCxn id="10" idx="3"/>
              <a:endCxn id="9" idx="1"/>
            </p:cNvCxnSpPr>
            <p:nvPr/>
          </p:nvCxnSpPr>
          <p:spPr bwMode="gray">
            <a:xfrm flipV="1">
              <a:off x="7334023" y="2754228"/>
              <a:ext cx="546508" cy="2527"/>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7" name="Straight Connector 16"/>
            <p:cNvCxnSpPr>
              <a:stCxn id="9" idx="3"/>
              <a:endCxn id="11" idx="1"/>
            </p:cNvCxnSpPr>
            <p:nvPr/>
          </p:nvCxnSpPr>
          <p:spPr bwMode="gray">
            <a:xfrm>
              <a:off x="9073085" y="2754228"/>
              <a:ext cx="546098" cy="494"/>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8" name="TextBox 17"/>
            <p:cNvSpPr txBox="1"/>
            <p:nvPr/>
          </p:nvSpPr>
          <p:spPr bwMode="gray">
            <a:xfrm>
              <a:off x="3870848" y="2471443"/>
              <a:ext cx="96524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branch</a:t>
              </a:r>
              <a:endParaRPr lang="en-US" altLang="zh-CN" sz="1200" dirty="0">
                <a:latin typeface="Huawei Sans" panose="020C0503030203020204" pitchFamily="34" charset="0"/>
              </a:endParaRPr>
            </a:p>
          </p:txBody>
        </p:sp>
        <p:sp>
          <p:nvSpPr>
            <p:cNvPr id="19" name="TextBox 18"/>
            <p:cNvSpPr txBox="1"/>
            <p:nvPr/>
          </p:nvSpPr>
          <p:spPr bwMode="gray">
            <a:xfrm>
              <a:off x="10218692" y="2307441"/>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Enterprise HQ</a:t>
              </a:r>
              <a:endParaRPr lang="en-US" altLang="zh-CN" sz="1200" dirty="0">
                <a:latin typeface="Huawei Sans" panose="020C0503030203020204" pitchFamily="34" charset="0"/>
              </a:endParaRPr>
            </a:p>
          </p:txBody>
        </p:sp>
        <p:sp>
          <p:nvSpPr>
            <p:cNvPr id="20" name="TextBox 19"/>
            <p:cNvSpPr txBox="1"/>
            <p:nvPr/>
          </p:nvSpPr>
          <p:spPr bwMode="gray">
            <a:xfrm>
              <a:off x="5562872" y="2488573"/>
              <a:ext cx="94694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Dialup network</a:t>
              </a:r>
              <a:endParaRPr lang="en-US" altLang="zh-CN" sz="1200" dirty="0">
                <a:latin typeface="Huawei Sans" panose="020C0503030203020204" pitchFamily="34" charset="0"/>
              </a:endParaRPr>
            </a:p>
          </p:txBody>
        </p:sp>
        <p:sp>
          <p:nvSpPr>
            <p:cNvPr id="21" name="TextBox 20"/>
            <p:cNvSpPr txBox="1"/>
            <p:nvPr/>
          </p:nvSpPr>
          <p:spPr bwMode="gray">
            <a:xfrm>
              <a:off x="6379223" y="2982212"/>
              <a:ext cx="138548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NAS (LAC)</a:t>
              </a:r>
              <a:endParaRPr lang="en-US" altLang="zh-CN" sz="1400" dirty="0">
                <a:latin typeface="Huawei Sans" panose="020C0503030203020204" pitchFamily="34" charset="0"/>
              </a:endParaRPr>
            </a:p>
          </p:txBody>
        </p:sp>
        <p:sp>
          <p:nvSpPr>
            <p:cNvPr id="22" name="TextBox 21"/>
            <p:cNvSpPr txBox="1"/>
            <p:nvPr/>
          </p:nvSpPr>
          <p:spPr bwMode="gray">
            <a:xfrm>
              <a:off x="9661864" y="2969142"/>
              <a:ext cx="45463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LNS</a:t>
              </a:r>
              <a:endParaRPr lang="en-US" altLang="zh-CN" sz="1400" dirty="0">
                <a:latin typeface="Huawei Sans" panose="020C0503030203020204" pitchFamily="34" charset="0"/>
              </a:endParaRPr>
            </a:p>
          </p:txBody>
        </p:sp>
        <p:pic>
          <p:nvPicPr>
            <p:cNvPr id="24" name="图片 42" descr="大型网管-蓝.png"/>
            <p:cNvPicPr>
              <a:picLocks noChangeAspect="1"/>
            </p:cNvPicPr>
            <p:nvPr/>
          </p:nvPicPr>
          <p:blipFill>
            <a:blip r:embed="rId3" cstate="print"/>
            <a:stretch>
              <a:fillRect/>
            </a:stretch>
          </p:blipFill>
          <p:spPr bwMode="gray">
            <a:xfrm>
              <a:off x="10641901" y="2533319"/>
              <a:ext cx="539607" cy="441817"/>
            </a:xfrm>
            <a:prstGeom prst="rect">
              <a:avLst/>
            </a:prstGeom>
          </p:spPr>
        </p:pic>
        <p:pic>
          <p:nvPicPr>
            <p:cNvPr id="26" name="图片 2" descr="交换机.png"/>
            <p:cNvPicPr>
              <a:picLocks noChangeAspect="1"/>
            </p:cNvPicPr>
            <p:nvPr/>
          </p:nvPicPr>
          <p:blipFill>
            <a:blip r:embed="rId7" cstate="print"/>
            <a:stretch>
              <a:fillRect/>
            </a:stretch>
          </p:blipFill>
          <p:spPr bwMode="gray">
            <a:xfrm>
              <a:off x="9619183" y="1677847"/>
              <a:ext cx="542039" cy="443486"/>
            </a:xfrm>
            <a:prstGeom prst="rect">
              <a:avLst/>
            </a:prstGeom>
          </p:spPr>
        </p:pic>
        <p:pic>
          <p:nvPicPr>
            <p:cNvPr id="27" name="图片 2" descr="交换机.png"/>
            <p:cNvPicPr>
              <a:picLocks noChangeAspect="1"/>
            </p:cNvPicPr>
            <p:nvPr/>
          </p:nvPicPr>
          <p:blipFill>
            <a:blip r:embed="rId7" cstate="print"/>
            <a:stretch>
              <a:fillRect/>
            </a:stretch>
          </p:blipFill>
          <p:spPr bwMode="gray">
            <a:xfrm>
              <a:off x="6809907" y="1692511"/>
              <a:ext cx="524116" cy="428822"/>
            </a:xfrm>
            <a:prstGeom prst="rect">
              <a:avLst/>
            </a:prstGeom>
          </p:spPr>
        </p:pic>
        <p:cxnSp>
          <p:nvCxnSpPr>
            <p:cNvPr id="28" name="Straight Connector 27"/>
            <p:cNvCxnSpPr>
              <a:stCxn id="27" idx="2"/>
              <a:endCxn id="10" idx="0"/>
            </p:cNvCxnSpPr>
            <p:nvPr/>
          </p:nvCxnSpPr>
          <p:spPr bwMode="gray">
            <a:xfrm>
              <a:off x="7071965" y="2121333"/>
              <a:ext cx="0" cy="41704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31" name="Straight Connector 30"/>
            <p:cNvCxnSpPr>
              <a:stCxn id="26" idx="2"/>
              <a:endCxn id="11" idx="0"/>
            </p:cNvCxnSpPr>
            <p:nvPr/>
          </p:nvCxnSpPr>
          <p:spPr bwMode="gray">
            <a:xfrm flipH="1">
              <a:off x="9889183" y="2121333"/>
              <a:ext cx="1020" cy="411989"/>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34" name="图片 44" descr="交换机.png"/>
            <p:cNvPicPr>
              <a:picLocks noChangeAspect="1"/>
            </p:cNvPicPr>
            <p:nvPr/>
          </p:nvPicPr>
          <p:blipFill>
            <a:blip r:embed="rId8" cstate="print"/>
            <a:stretch>
              <a:fillRect/>
            </a:stretch>
          </p:blipFill>
          <p:spPr bwMode="gray">
            <a:xfrm>
              <a:off x="8208701" y="1679517"/>
              <a:ext cx="539999" cy="441816"/>
            </a:xfrm>
            <a:prstGeom prst="rect">
              <a:avLst/>
            </a:prstGeom>
          </p:spPr>
        </p:pic>
        <p:cxnSp>
          <p:nvCxnSpPr>
            <p:cNvPr id="35" name="Straight Connector 34"/>
            <p:cNvCxnSpPr>
              <a:stCxn id="34" idx="2"/>
              <a:endCxn id="9" idx="0"/>
            </p:cNvCxnSpPr>
            <p:nvPr/>
          </p:nvCxnSpPr>
          <p:spPr bwMode="gray">
            <a:xfrm flipH="1">
              <a:off x="8476808" y="2121333"/>
              <a:ext cx="1893" cy="332515"/>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38" name="Straight Connector 37"/>
            <p:cNvCxnSpPr/>
            <p:nvPr/>
          </p:nvCxnSpPr>
          <p:spPr bwMode="gray">
            <a:xfrm>
              <a:off x="4977335" y="3242467"/>
              <a:ext cx="0" cy="27984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0" name="Straight Connector 39"/>
            <p:cNvCxnSpPr/>
            <p:nvPr/>
          </p:nvCxnSpPr>
          <p:spPr bwMode="gray">
            <a:xfrm>
              <a:off x="7071965" y="3242467"/>
              <a:ext cx="0" cy="27984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1" name="Straight Connector 40"/>
            <p:cNvCxnSpPr/>
            <p:nvPr/>
          </p:nvCxnSpPr>
          <p:spPr bwMode="gray">
            <a:xfrm>
              <a:off x="9889183" y="3242467"/>
              <a:ext cx="0" cy="275555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2" name="Straight Connector 41"/>
            <p:cNvCxnSpPr/>
            <p:nvPr/>
          </p:nvCxnSpPr>
          <p:spPr bwMode="gray">
            <a:xfrm>
              <a:off x="10917995" y="3242467"/>
              <a:ext cx="0" cy="275555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4" name="Straight Arrow Connector 43"/>
            <p:cNvCxnSpPr/>
            <p:nvPr/>
          </p:nvCxnSpPr>
          <p:spPr bwMode="gray">
            <a:xfrm>
              <a:off x="4977335" y="3509998"/>
              <a:ext cx="2094630"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45" name="TextBox 44"/>
            <p:cNvSpPr txBox="1"/>
            <p:nvPr/>
          </p:nvSpPr>
          <p:spPr bwMode="gray">
            <a:xfrm>
              <a:off x="5105065" y="3232786"/>
              <a:ext cx="185085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1. Call connection setup</a:t>
              </a:r>
              <a:endParaRPr lang="en-US" sz="1200" dirty="0">
                <a:latin typeface="Huawei Sans" panose="020C0503030203020204" pitchFamily="34" charset="0"/>
              </a:endParaRPr>
            </a:p>
          </p:txBody>
        </p:sp>
        <p:cxnSp>
          <p:nvCxnSpPr>
            <p:cNvPr id="46" name="Straight Arrow Connector 45"/>
            <p:cNvCxnSpPr/>
            <p:nvPr/>
          </p:nvCxnSpPr>
          <p:spPr bwMode="gray">
            <a:xfrm>
              <a:off x="4977335" y="3817687"/>
              <a:ext cx="2094630"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47" name="TextBox 46"/>
            <p:cNvSpPr txBox="1"/>
            <p:nvPr/>
          </p:nvSpPr>
          <p:spPr bwMode="gray">
            <a:xfrm>
              <a:off x="5145942" y="3540475"/>
              <a:ext cx="176910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2. PPP LCP negotiation</a:t>
              </a:r>
              <a:endParaRPr lang="en-US" sz="1200" dirty="0">
                <a:latin typeface="Huawei Sans" panose="020C0503030203020204" pitchFamily="34" charset="0"/>
              </a:endParaRPr>
            </a:p>
          </p:txBody>
        </p:sp>
        <p:cxnSp>
          <p:nvCxnSpPr>
            <p:cNvPr id="48" name="Straight Arrow Connector 47"/>
            <p:cNvCxnSpPr/>
            <p:nvPr/>
          </p:nvCxnSpPr>
          <p:spPr bwMode="gray">
            <a:xfrm>
              <a:off x="4984867" y="4101252"/>
              <a:ext cx="2094630"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49" name="TextBox 48"/>
            <p:cNvSpPr txBox="1"/>
            <p:nvPr/>
          </p:nvSpPr>
          <p:spPr bwMode="gray">
            <a:xfrm>
              <a:off x="4956787" y="3824040"/>
              <a:ext cx="214741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3. PAP/CHAP authentication</a:t>
              </a:r>
              <a:endParaRPr lang="en-US" sz="1200" dirty="0">
                <a:latin typeface="Huawei Sans" panose="020C0503030203020204" pitchFamily="34" charset="0"/>
              </a:endParaRPr>
            </a:p>
          </p:txBody>
        </p:sp>
        <p:cxnSp>
          <p:nvCxnSpPr>
            <p:cNvPr id="50" name="Straight Arrow Connector 49"/>
            <p:cNvCxnSpPr/>
            <p:nvPr/>
          </p:nvCxnSpPr>
          <p:spPr bwMode="gray">
            <a:xfrm>
              <a:off x="6957555" y="2121333"/>
              <a:ext cx="0" cy="41704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53" name="TextBox 52"/>
            <p:cNvSpPr txBox="1"/>
            <p:nvPr/>
          </p:nvSpPr>
          <p:spPr bwMode="gray">
            <a:xfrm>
              <a:off x="5130204" y="2148389"/>
              <a:ext cx="1838787"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4. Authentication result</a:t>
              </a:r>
              <a:endParaRPr lang="en-US" sz="1200" dirty="0">
                <a:latin typeface="Huawei Sans" panose="020C0503030203020204" pitchFamily="34" charset="0"/>
              </a:endParaRPr>
            </a:p>
          </p:txBody>
        </p:sp>
        <p:sp>
          <p:nvSpPr>
            <p:cNvPr id="54" name="TextBox 53"/>
            <p:cNvSpPr txBox="1"/>
            <p:nvPr/>
          </p:nvSpPr>
          <p:spPr bwMode="gray">
            <a:xfrm>
              <a:off x="6435295" y="1391427"/>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RADIUS server</a:t>
              </a:r>
              <a:endParaRPr lang="en-US" altLang="zh-CN" sz="1400" dirty="0">
                <a:latin typeface="Huawei Sans" panose="020C0503030203020204" pitchFamily="34" charset="0"/>
              </a:endParaRPr>
            </a:p>
          </p:txBody>
        </p:sp>
        <p:sp>
          <p:nvSpPr>
            <p:cNvPr id="55" name="TextBox 54"/>
            <p:cNvSpPr txBox="1"/>
            <p:nvPr/>
          </p:nvSpPr>
          <p:spPr bwMode="gray">
            <a:xfrm>
              <a:off x="9293974" y="1391427"/>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RADIUS server</a:t>
              </a:r>
              <a:endParaRPr lang="en-US" altLang="zh-CN" sz="1400" dirty="0">
                <a:latin typeface="Huawei Sans" panose="020C0503030203020204" pitchFamily="34" charset="0"/>
              </a:endParaRPr>
            </a:p>
          </p:txBody>
        </p:sp>
        <p:sp>
          <p:nvSpPr>
            <p:cNvPr id="56" name="TextBox 55"/>
            <p:cNvSpPr txBox="1"/>
            <p:nvPr/>
          </p:nvSpPr>
          <p:spPr bwMode="gray">
            <a:xfrm>
              <a:off x="7978447" y="1391427"/>
              <a:ext cx="96279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DNS server</a:t>
              </a:r>
              <a:endParaRPr lang="en-US" altLang="zh-CN" sz="1400" dirty="0">
                <a:latin typeface="Huawei Sans" panose="020C0503030203020204" pitchFamily="34" charset="0"/>
              </a:endParaRPr>
            </a:p>
          </p:txBody>
        </p:sp>
        <p:sp>
          <p:nvSpPr>
            <p:cNvPr id="58" name="Freeform 57"/>
            <p:cNvSpPr/>
            <p:nvPr/>
          </p:nvSpPr>
          <p:spPr bwMode="gray">
            <a:xfrm>
              <a:off x="7333441" y="2130354"/>
              <a:ext cx="1049482" cy="519545"/>
            </a:xfrm>
            <a:custGeom>
              <a:avLst/>
              <a:gdLst>
                <a:gd name="connsiteX0" fmla="*/ 0 w 1049482"/>
                <a:gd name="connsiteY0" fmla="*/ 519545 h 519545"/>
                <a:gd name="connsiteX1" fmla="*/ 675409 w 1049482"/>
                <a:gd name="connsiteY1" fmla="*/ 363682 h 519545"/>
                <a:gd name="connsiteX2" fmla="*/ 1049482 w 1049482"/>
                <a:gd name="connsiteY2" fmla="*/ 0 h 519545"/>
              </a:gdLst>
              <a:ahLst/>
              <a:cxnLst>
                <a:cxn ang="0">
                  <a:pos x="connsiteX0" y="connsiteY0"/>
                </a:cxn>
                <a:cxn ang="0">
                  <a:pos x="connsiteX1" y="connsiteY1"/>
                </a:cxn>
                <a:cxn ang="0">
                  <a:pos x="connsiteX2" y="connsiteY2"/>
                </a:cxn>
              </a:cxnLst>
              <a:rect l="l" t="t" r="r" b="b"/>
              <a:pathLst>
                <a:path w="1049482" h="519545">
                  <a:moveTo>
                    <a:pt x="0" y="519545"/>
                  </a:moveTo>
                  <a:cubicBezTo>
                    <a:pt x="250247" y="484909"/>
                    <a:pt x="500495" y="450273"/>
                    <a:pt x="675409" y="363682"/>
                  </a:cubicBezTo>
                  <a:cubicBezTo>
                    <a:pt x="850323" y="277091"/>
                    <a:pt x="949902" y="138545"/>
                    <a:pt x="1049482" y="0"/>
                  </a:cubicBezTo>
                </a:path>
              </a:pathLst>
            </a:custGeom>
            <a:noFill/>
            <a:ln w="19050">
              <a:solidFill>
                <a:schemeClr val="bg1">
                  <a:lumMod val="50000"/>
                </a:schemeClr>
              </a:solidFill>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59" name="TextBox 58"/>
            <p:cNvSpPr txBox="1"/>
            <p:nvPr/>
          </p:nvSpPr>
          <p:spPr bwMode="gray">
            <a:xfrm>
              <a:off x="7298209" y="1840783"/>
              <a:ext cx="1295264"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5. LNS IP address resolution</a:t>
              </a:r>
              <a:endParaRPr lang="en-US" altLang="zh-CN" sz="1200" dirty="0">
                <a:latin typeface="Huawei Sans" panose="020C0503030203020204" pitchFamily="34" charset="0"/>
              </a:endParaRPr>
            </a:p>
          </p:txBody>
        </p:sp>
        <p:cxnSp>
          <p:nvCxnSpPr>
            <p:cNvPr id="60" name="Straight Arrow Connector 59"/>
            <p:cNvCxnSpPr/>
            <p:nvPr/>
          </p:nvCxnSpPr>
          <p:spPr bwMode="gray">
            <a:xfrm>
              <a:off x="7101812" y="4406218"/>
              <a:ext cx="2787371"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61" name="TextBox 60"/>
            <p:cNvSpPr txBox="1"/>
            <p:nvPr/>
          </p:nvSpPr>
          <p:spPr bwMode="gray">
            <a:xfrm>
              <a:off x="7389732" y="4128585"/>
              <a:ext cx="221153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6. L2TP tunnel establishment</a:t>
              </a:r>
              <a:endParaRPr lang="en-US" sz="1200" dirty="0">
                <a:latin typeface="Huawei Sans" panose="020C0503030203020204" pitchFamily="34" charset="0"/>
              </a:endParaRPr>
            </a:p>
          </p:txBody>
        </p:sp>
        <p:cxnSp>
          <p:nvCxnSpPr>
            <p:cNvPr id="63" name="Straight Arrow Connector 62"/>
            <p:cNvCxnSpPr/>
            <p:nvPr/>
          </p:nvCxnSpPr>
          <p:spPr bwMode="gray">
            <a:xfrm>
              <a:off x="7122270" y="4711486"/>
              <a:ext cx="2787371"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64" name="TextBox 63"/>
            <p:cNvSpPr txBox="1"/>
            <p:nvPr/>
          </p:nvSpPr>
          <p:spPr bwMode="gray">
            <a:xfrm>
              <a:off x="7366489" y="4433853"/>
              <a:ext cx="22580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7. L2TP session establishment</a:t>
              </a:r>
              <a:endParaRPr lang="en-US" sz="1200" dirty="0">
                <a:latin typeface="Huawei Sans" panose="020C0503030203020204" pitchFamily="34" charset="0"/>
              </a:endParaRPr>
            </a:p>
          </p:txBody>
        </p:sp>
        <p:cxnSp>
          <p:nvCxnSpPr>
            <p:cNvPr id="65" name="Straight Arrow Connector 64"/>
            <p:cNvCxnSpPr/>
            <p:nvPr/>
          </p:nvCxnSpPr>
          <p:spPr bwMode="gray">
            <a:xfrm>
              <a:off x="7132403" y="5012445"/>
              <a:ext cx="2787371"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66" name="TextBox 65"/>
            <p:cNvSpPr txBox="1"/>
            <p:nvPr/>
          </p:nvSpPr>
          <p:spPr bwMode="gray">
            <a:xfrm>
              <a:off x="7437822" y="4734812"/>
              <a:ext cx="211535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8. PPP negotiation message</a:t>
              </a:r>
              <a:endParaRPr lang="en-US" sz="1200" dirty="0">
                <a:latin typeface="Huawei Sans" panose="020C0503030203020204" pitchFamily="34" charset="0"/>
              </a:endParaRPr>
            </a:p>
          </p:txBody>
        </p:sp>
        <p:cxnSp>
          <p:nvCxnSpPr>
            <p:cNvPr id="67" name="Straight Arrow Connector 66"/>
            <p:cNvCxnSpPr/>
            <p:nvPr/>
          </p:nvCxnSpPr>
          <p:spPr bwMode="gray">
            <a:xfrm>
              <a:off x="4984867" y="5302058"/>
              <a:ext cx="4924774"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68" name="TextBox 67"/>
            <p:cNvSpPr txBox="1"/>
            <p:nvPr/>
          </p:nvSpPr>
          <p:spPr bwMode="gray">
            <a:xfrm>
              <a:off x="6010141" y="5024845"/>
              <a:ext cx="279502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9. (Optional) CHAP re-authentication</a:t>
              </a:r>
              <a:endParaRPr lang="en-US" altLang="zh-CN" sz="1200" dirty="0">
                <a:latin typeface="Huawei Sans" panose="020C0503030203020204" pitchFamily="34" charset="0"/>
              </a:endParaRPr>
            </a:p>
          </p:txBody>
        </p:sp>
        <p:cxnSp>
          <p:nvCxnSpPr>
            <p:cNvPr id="70" name="Straight Arrow Connector 69"/>
            <p:cNvCxnSpPr/>
            <p:nvPr/>
          </p:nvCxnSpPr>
          <p:spPr bwMode="gray">
            <a:xfrm>
              <a:off x="9802102" y="2128744"/>
              <a:ext cx="0" cy="41704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71" name="TextBox 70"/>
            <p:cNvSpPr txBox="1"/>
            <p:nvPr/>
          </p:nvSpPr>
          <p:spPr bwMode="gray">
            <a:xfrm>
              <a:off x="8668335" y="1950427"/>
              <a:ext cx="1324068"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10. Authentication result</a:t>
              </a:r>
              <a:endParaRPr lang="en-US" sz="1200" dirty="0">
                <a:latin typeface="Huawei Sans" panose="020C0503030203020204" pitchFamily="34" charset="0"/>
              </a:endParaRPr>
            </a:p>
          </p:txBody>
        </p:sp>
        <p:cxnSp>
          <p:nvCxnSpPr>
            <p:cNvPr id="72" name="Straight Arrow Connector 71"/>
            <p:cNvCxnSpPr/>
            <p:nvPr/>
          </p:nvCxnSpPr>
          <p:spPr bwMode="gray">
            <a:xfrm>
              <a:off x="4992398" y="5596254"/>
              <a:ext cx="4924774"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73" name="TextBox 72"/>
            <p:cNvSpPr txBox="1"/>
            <p:nvPr/>
          </p:nvSpPr>
          <p:spPr bwMode="gray">
            <a:xfrm>
              <a:off x="5239096" y="5318346"/>
              <a:ext cx="43371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11. IP address allocation after a successful L2TP connection</a:t>
              </a:r>
              <a:endParaRPr lang="en-US" altLang="zh-CN" sz="1200" dirty="0">
                <a:latin typeface="Huawei Sans" panose="020C0503030203020204" pitchFamily="34" charset="0"/>
              </a:endParaRPr>
            </a:p>
          </p:txBody>
        </p:sp>
        <p:cxnSp>
          <p:nvCxnSpPr>
            <p:cNvPr id="74" name="Straight Arrow Connector 73"/>
            <p:cNvCxnSpPr/>
            <p:nvPr/>
          </p:nvCxnSpPr>
          <p:spPr bwMode="gray">
            <a:xfrm>
              <a:off x="4992398" y="5931729"/>
              <a:ext cx="5925597" cy="0"/>
            </a:xfrm>
            <a:prstGeom prst="straightConnector1">
              <a:avLst/>
            </a:prstGeom>
            <a:solidFill>
              <a:schemeClr val="accent1"/>
            </a:solidFill>
            <a:ln w="19050" cap="flat" cmpd="sng" algn="ctr">
              <a:solidFill>
                <a:schemeClr val="bg1">
                  <a:lumMod val="50000"/>
                </a:schemeClr>
              </a:solidFill>
              <a:prstDash val="solid"/>
              <a:round/>
              <a:headEnd type="triangle"/>
              <a:tailEnd type="triangle"/>
            </a:ln>
            <a:effectLst/>
          </p:spPr>
        </p:cxnSp>
        <p:sp>
          <p:nvSpPr>
            <p:cNvPr id="75" name="TextBox 74"/>
            <p:cNvSpPr txBox="1"/>
            <p:nvPr/>
          </p:nvSpPr>
          <p:spPr bwMode="gray">
            <a:xfrm>
              <a:off x="4934052" y="5644607"/>
              <a:ext cx="502640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12. Communication between the enterprise branch and headquarters</a:t>
              </a:r>
              <a:endParaRPr lang="en-US" sz="1200" dirty="0">
                <a:latin typeface="Huawei Sans" panose="020C0503030203020204" pitchFamily="34" charset="0"/>
              </a:endParaRPr>
            </a:p>
          </p:txBody>
        </p:sp>
      </p:grpSp>
      <p:grpSp>
        <p:nvGrpSpPr>
          <p:cNvPr id="76" name="组合 75"/>
          <p:cNvGrpSpPr/>
          <p:nvPr/>
        </p:nvGrpSpPr>
        <p:grpSpPr bwMode="gray">
          <a:xfrm>
            <a:off x="8538239" y="50752"/>
            <a:ext cx="3213816" cy="252000"/>
            <a:chOff x="8538239" y="678859"/>
            <a:chExt cx="3213816" cy="252000"/>
          </a:xfrm>
        </p:grpSpPr>
        <p:sp>
          <p:nvSpPr>
            <p:cNvPr id="77" name="五边形 24">
              <a:extLst>
                <a:ext uri="{FF2B5EF4-FFF2-40B4-BE49-F238E27FC236}">
                  <a16:creationId xmlns:a16="http://schemas.microsoft.com/office/drawing/2014/main" xmlns="" id="{DEB3E90E-FBE4-4D82-BBCB-4E27EA5EE4A2}"/>
                </a:ext>
              </a:extLst>
            </p:cNvPr>
            <p:cNvSpPr/>
            <p:nvPr/>
          </p:nvSpPr>
          <p:spPr bwMode="gray">
            <a:xfrm>
              <a:off x="8538239" y="678859"/>
              <a:ext cx="1352522"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Fundamentals</a:t>
              </a:r>
              <a:endParaRPr lang="en-US" sz="1200" b="1" dirty="0">
                <a:solidFill>
                  <a:schemeClr val="bg1"/>
                </a:solidFill>
                <a:latin typeface="Huawei Sans" panose="020C0503030203020204" pitchFamily="34" charset="0"/>
              </a:endParaRPr>
            </a:p>
          </p:txBody>
        </p:sp>
        <p:sp>
          <p:nvSpPr>
            <p:cNvPr id="78" name="燕尾形 25">
              <a:extLst>
                <a:ext uri="{FF2B5EF4-FFF2-40B4-BE49-F238E27FC236}">
                  <a16:creationId xmlns:a16="http://schemas.microsoft.com/office/drawing/2014/main" xmlns="" id="{FFA491A7-B77E-4BC6-8E58-672C67021F9D}"/>
                </a:ext>
              </a:extLst>
            </p:cNvPr>
            <p:cNvSpPr/>
            <p:nvPr/>
          </p:nvSpPr>
          <p:spPr bwMode="gray">
            <a:xfrm>
              <a:off x="9806941" y="678859"/>
              <a:ext cx="1945114" cy="252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Application Scenarios</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02262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an 225">
            <a:extLst>
              <a:ext uri="{FF2B5EF4-FFF2-40B4-BE49-F238E27FC236}">
                <a16:creationId xmlns:a16="http://schemas.microsoft.com/office/drawing/2014/main" xmlns="" id="{1B60F183-46FC-40A7-839B-9816D258FC85}"/>
              </a:ext>
            </a:extLst>
          </p:cNvPr>
          <p:cNvSpPr/>
          <p:nvPr/>
        </p:nvSpPr>
        <p:spPr bwMode="gray">
          <a:xfrm rot="5400000">
            <a:off x="5275708" y="3101899"/>
            <a:ext cx="292021" cy="299724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Title 2"/>
          <p:cNvSpPr>
            <a:spLocks noGrp="1"/>
          </p:cNvSpPr>
          <p:nvPr>
            <p:ph type="title"/>
          </p:nvPr>
        </p:nvSpPr>
        <p:spPr bwMode="gray"/>
        <p:txBody>
          <a:bodyPr>
            <a:normAutofit/>
          </a:bodyPr>
          <a:lstStyle/>
          <a:p>
            <a:r>
              <a:rPr lang="en-US" smtClean="0"/>
              <a:t>Mobile Office</a:t>
            </a:r>
            <a:endParaRPr lang="en-US" dirty="0"/>
          </a:p>
        </p:txBody>
      </p:sp>
      <p:sp>
        <p:nvSpPr>
          <p:cNvPr id="4" name="Text Placeholder 3"/>
          <p:cNvSpPr>
            <a:spLocks noGrp="1"/>
          </p:cNvSpPr>
          <p:nvPr>
            <p:ph type="body" sz="quarter" idx="10"/>
          </p:nvPr>
        </p:nvSpPr>
        <p:spPr bwMode="gray">
          <a:prstGeom prst="rect">
            <a:avLst/>
          </a:prstGeom>
        </p:spPr>
        <p:txBody>
          <a:bodyPr/>
          <a:lstStyle/>
          <a:p>
            <a:pPr algn="l"/>
            <a:r>
              <a:rPr lang="en-US" sz="2000" dirty="0" smtClean="0"/>
              <a:t>Employees on the go connect to the intranet through L2TP. The LNS can authenticate access users and assign private IP addresses to them. If ACLs are configured, the LNS can also manage access rights of access users.</a:t>
            </a:r>
            <a:endParaRPr lang="en-US" sz="2000" dirty="0"/>
          </a:p>
        </p:txBody>
      </p:sp>
      <p:sp>
        <p:nvSpPr>
          <p:cNvPr id="11" name="Freeform 159"/>
          <p:cNvSpPr/>
          <p:nvPr/>
        </p:nvSpPr>
        <p:spPr bwMode="gray">
          <a:xfrm flipH="1">
            <a:off x="7276138" y="3386383"/>
            <a:ext cx="1670873" cy="8734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91030" y="3682524"/>
            <a:ext cx="1192554" cy="600760"/>
          </a:xfrm>
          <a:prstGeom prst="rect">
            <a:avLst/>
          </a:prstGeom>
        </p:spPr>
      </p:pic>
      <p:pic>
        <p:nvPicPr>
          <p:cNvPr id="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920342" y="3761504"/>
            <a:ext cx="540000" cy="442800"/>
          </a:xfrm>
          <a:prstGeom prst="rect">
            <a:avLst/>
          </a:prstGeom>
        </p:spPr>
      </p:pic>
      <p:pic>
        <p:nvPicPr>
          <p:cNvPr id="8" name="图片 42" descr="大型网管-蓝.png"/>
          <p:cNvPicPr>
            <a:picLocks noChangeAspect="1"/>
          </p:cNvPicPr>
          <p:nvPr/>
        </p:nvPicPr>
        <p:blipFill>
          <a:blip r:embed="rId5" cstate="print"/>
          <a:stretch>
            <a:fillRect/>
          </a:stretch>
        </p:blipFill>
        <p:spPr bwMode="gray">
          <a:xfrm>
            <a:off x="7747993" y="3919379"/>
            <a:ext cx="539607" cy="441817"/>
          </a:xfrm>
          <a:prstGeom prst="rect">
            <a:avLst/>
          </a:prstGeom>
        </p:spPr>
      </p:pic>
      <p:pic>
        <p:nvPicPr>
          <p:cNvPr id="10" name="图片 73" descr="PC.png"/>
          <p:cNvPicPr>
            <a:picLocks noChangeAspect="1"/>
          </p:cNvPicPr>
          <p:nvPr/>
        </p:nvPicPr>
        <p:blipFill>
          <a:blip r:embed="rId6" cstate="print"/>
          <a:stretch>
            <a:fillRect/>
          </a:stretch>
        </p:blipFill>
        <p:spPr bwMode="gray">
          <a:xfrm>
            <a:off x="8287600" y="3284984"/>
            <a:ext cx="539063" cy="414000"/>
          </a:xfrm>
          <a:prstGeom prst="rect">
            <a:avLst/>
          </a:prstGeom>
        </p:spPr>
      </p:pic>
      <p:cxnSp>
        <p:nvCxnSpPr>
          <p:cNvPr id="12" name="Straight Connector 11"/>
          <p:cNvCxnSpPr>
            <a:stCxn id="6" idx="1"/>
            <a:endCxn id="20" idx="3"/>
          </p:cNvCxnSpPr>
          <p:nvPr/>
        </p:nvCxnSpPr>
        <p:spPr bwMode="gray">
          <a:xfrm flipH="1">
            <a:off x="3956717" y="3982904"/>
            <a:ext cx="934313"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7" idx="1"/>
            <a:endCxn id="6" idx="3"/>
          </p:cNvCxnSpPr>
          <p:nvPr/>
        </p:nvCxnSpPr>
        <p:spPr bwMode="gray">
          <a:xfrm flipH="1">
            <a:off x="6083584" y="3982904"/>
            <a:ext cx="836758"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9" name="TextBox 18"/>
          <p:cNvSpPr txBox="1"/>
          <p:nvPr/>
        </p:nvSpPr>
        <p:spPr bwMode="gray">
          <a:xfrm>
            <a:off x="2872700" y="3291357"/>
            <a:ext cx="1584755"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Employee on the go</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(L2TP software)</a:t>
            </a:r>
            <a:endParaRPr lang="en-US" altLang="zh-CN" sz="1200" dirty="0">
              <a:latin typeface="Huawei Sans" panose="020C0503030203020204" pitchFamily="34" charset="0"/>
            </a:endParaRPr>
          </a:p>
        </p:txBody>
      </p:sp>
      <p:pic>
        <p:nvPicPr>
          <p:cNvPr id="20" name="图片 70"/>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416717" y="3761504"/>
            <a:ext cx="540000" cy="442800"/>
          </a:xfrm>
          <a:prstGeom prst="rect">
            <a:avLst/>
          </a:prstGeom>
        </p:spPr>
      </p:pic>
      <p:sp>
        <p:nvSpPr>
          <p:cNvPr id="22" name="TextBox 21"/>
          <p:cNvSpPr txBox="1"/>
          <p:nvPr/>
        </p:nvSpPr>
        <p:spPr bwMode="gray">
          <a:xfrm>
            <a:off x="6963023" y="3476023"/>
            <a:ext cx="45463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LNS</a:t>
            </a:r>
            <a:endParaRPr lang="en-US" altLang="zh-CN" sz="1200" dirty="0">
              <a:latin typeface="Huawei Sans" panose="020C0503030203020204" pitchFamily="34" charset="0"/>
            </a:endParaRPr>
          </a:p>
        </p:txBody>
      </p:sp>
      <p:sp>
        <p:nvSpPr>
          <p:cNvPr id="23" name="TextBox 22"/>
          <p:cNvSpPr txBox="1"/>
          <p:nvPr/>
        </p:nvSpPr>
        <p:spPr bwMode="gray">
          <a:xfrm>
            <a:off x="8821639" y="335532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PC</a:t>
            </a:r>
            <a:endParaRPr lang="en-US" altLang="zh-CN" sz="1200" dirty="0">
              <a:latin typeface="Huawei Sans" panose="020C0503030203020204" pitchFamily="34" charset="0"/>
            </a:endParaRPr>
          </a:p>
        </p:txBody>
      </p:sp>
      <p:sp>
        <p:nvSpPr>
          <p:cNvPr id="24" name="TextBox 23"/>
          <p:cNvSpPr txBox="1"/>
          <p:nvPr/>
        </p:nvSpPr>
        <p:spPr bwMode="gray">
          <a:xfrm>
            <a:off x="7430165" y="3672519"/>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HQ</a:t>
            </a:r>
            <a:endParaRPr lang="en-US" sz="1200" dirty="0">
              <a:latin typeface="Huawei Sans" panose="020C0503030203020204" pitchFamily="34" charset="0"/>
            </a:endParaRPr>
          </a:p>
        </p:txBody>
      </p:sp>
      <p:sp>
        <p:nvSpPr>
          <p:cNvPr id="26" name="TextBox 25"/>
          <p:cNvSpPr txBox="1"/>
          <p:nvPr/>
        </p:nvSpPr>
        <p:spPr bwMode="gray">
          <a:xfrm>
            <a:off x="4065096" y="4454509"/>
            <a:ext cx="271324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b="1" dirty="0" smtClean="0">
                <a:solidFill>
                  <a:schemeClr val="bg1"/>
                </a:solidFill>
                <a:latin typeface="Huawei Sans" panose="020C0503030203020204" pitchFamily="34" charset="0"/>
              </a:rPr>
              <a:t>L2TP encapsulation</a:t>
            </a:r>
            <a:endParaRPr lang="en-US" sz="1400" b="1" dirty="0">
              <a:solidFill>
                <a:schemeClr val="bg1"/>
              </a:solidFill>
              <a:latin typeface="Huawei Sans" panose="020C0503030203020204" pitchFamily="34" charset="0"/>
            </a:endParaRPr>
          </a:p>
        </p:txBody>
      </p:sp>
      <p:cxnSp>
        <p:nvCxnSpPr>
          <p:cNvPr id="27" name="Straight Connector 26"/>
          <p:cNvCxnSpPr/>
          <p:nvPr/>
        </p:nvCxnSpPr>
        <p:spPr bwMode="gray">
          <a:xfrm>
            <a:off x="3823998" y="4283284"/>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0" name="Straight Connector 29"/>
          <p:cNvCxnSpPr/>
          <p:nvPr/>
        </p:nvCxnSpPr>
        <p:spPr bwMode="gray">
          <a:xfrm>
            <a:off x="6996053" y="4259797"/>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nvGrpSpPr>
          <p:cNvPr id="29" name="组合 28"/>
          <p:cNvGrpSpPr/>
          <p:nvPr/>
        </p:nvGrpSpPr>
        <p:grpSpPr bwMode="gray">
          <a:xfrm>
            <a:off x="8538239" y="50752"/>
            <a:ext cx="3213816" cy="252000"/>
            <a:chOff x="8538239" y="678859"/>
            <a:chExt cx="3213816" cy="252000"/>
          </a:xfrm>
        </p:grpSpPr>
        <p:sp>
          <p:nvSpPr>
            <p:cNvPr id="31" name="五边形 24">
              <a:extLst>
                <a:ext uri="{FF2B5EF4-FFF2-40B4-BE49-F238E27FC236}">
                  <a16:creationId xmlns:a16="http://schemas.microsoft.com/office/drawing/2014/main" xmlns="" id="{DEB3E90E-FBE4-4D82-BBCB-4E27EA5EE4A2}"/>
                </a:ext>
              </a:extLst>
            </p:cNvPr>
            <p:cNvSpPr/>
            <p:nvPr/>
          </p:nvSpPr>
          <p:spPr bwMode="gray">
            <a:xfrm>
              <a:off x="8538239" y="678859"/>
              <a:ext cx="1352522"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Fundamentals</a:t>
              </a:r>
              <a:endParaRPr lang="en-US" sz="1200" dirty="0">
                <a:latin typeface="Huawei Sans" panose="020C0503030203020204" pitchFamily="34" charset="0"/>
              </a:endParaRPr>
            </a:p>
          </p:txBody>
        </p:sp>
        <p:sp>
          <p:nvSpPr>
            <p:cNvPr id="32" name="燕尾形 25">
              <a:extLst>
                <a:ext uri="{FF2B5EF4-FFF2-40B4-BE49-F238E27FC236}">
                  <a16:creationId xmlns:a16="http://schemas.microsoft.com/office/drawing/2014/main" xmlns="" id="{FFA491A7-B77E-4BC6-8E58-672C67021F9D}"/>
                </a:ext>
              </a:extLst>
            </p:cNvPr>
            <p:cNvSpPr/>
            <p:nvPr/>
          </p:nvSpPr>
          <p:spPr bwMode="gray">
            <a:xfrm>
              <a:off x="9806941" y="678859"/>
              <a:ext cx="1945114"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Application Scenarios</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005144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an 225">
            <a:extLst>
              <a:ext uri="{FF2B5EF4-FFF2-40B4-BE49-F238E27FC236}">
                <a16:creationId xmlns:a16="http://schemas.microsoft.com/office/drawing/2014/main" xmlns="" id="{B394DD6A-05C0-4808-9479-B4512CBE4150}"/>
              </a:ext>
            </a:extLst>
          </p:cNvPr>
          <p:cNvSpPr/>
          <p:nvPr/>
        </p:nvSpPr>
        <p:spPr>
          <a:xfrm rot="5400000">
            <a:off x="6026447" y="3277626"/>
            <a:ext cx="292021" cy="3179079"/>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normAutofit/>
          </a:bodyPr>
          <a:lstStyle/>
          <a:p>
            <a:r>
              <a:rPr lang="en-US" dirty="0" smtClean="0"/>
              <a:t>Interconnection Between Branches and the Headquarters</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800" dirty="0" smtClean="0"/>
              <a:t>An enterprise sets up a VPN to connect its branch network to its headquarters network. After IP packets from branch users reach the L2TP client, the L2TP client forwards the packets to the virtual dialup interface. The virtual dialup interface forwards the packets to the LNS, which then forwards the packets to the destination host.</a:t>
            </a:r>
            <a:endParaRPr lang="en-US" sz="1800" dirty="0"/>
          </a:p>
        </p:txBody>
      </p:sp>
      <p:sp>
        <p:nvSpPr>
          <p:cNvPr id="4" name="Freeform 159"/>
          <p:cNvSpPr/>
          <p:nvPr/>
        </p:nvSpPr>
        <p:spPr>
          <a:xfrm flipH="1">
            <a:off x="7894538" y="3592891"/>
            <a:ext cx="1855042" cy="969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50547" y="3918636"/>
            <a:ext cx="540000" cy="442800"/>
          </a:xfrm>
          <a:prstGeom prst="rect">
            <a:avLst/>
          </a:prstGeom>
        </p:spPr>
      </p:pic>
      <p:pic>
        <p:nvPicPr>
          <p:cNvPr id="6" name="图片 42" descr="大型网管-蓝.png"/>
          <p:cNvPicPr>
            <a:picLocks noChangeAspect="1"/>
          </p:cNvPicPr>
          <p:nvPr/>
        </p:nvPicPr>
        <p:blipFill>
          <a:blip r:embed="rId4" cstate="print"/>
          <a:stretch>
            <a:fillRect/>
          </a:stretch>
        </p:blipFill>
        <p:spPr>
          <a:xfrm>
            <a:off x="8740239" y="4185930"/>
            <a:ext cx="539607" cy="441817"/>
          </a:xfrm>
          <a:prstGeom prst="rect">
            <a:avLst/>
          </a:prstGeom>
        </p:spPr>
      </p:pic>
      <p:pic>
        <p:nvPicPr>
          <p:cNvPr id="7" name="图片 73" descr="PC.png"/>
          <p:cNvPicPr>
            <a:picLocks noChangeAspect="1"/>
          </p:cNvPicPr>
          <p:nvPr/>
        </p:nvPicPr>
        <p:blipFill>
          <a:blip r:embed="rId5" cstate="print"/>
          <a:stretch>
            <a:fillRect/>
          </a:stretch>
        </p:blipFill>
        <p:spPr>
          <a:xfrm>
            <a:off x="9164779" y="3573488"/>
            <a:ext cx="539063" cy="414000"/>
          </a:xfrm>
          <a:prstGeom prst="rect">
            <a:avLst/>
          </a:prstGeom>
        </p:spPr>
      </p:pic>
      <p:sp>
        <p:nvSpPr>
          <p:cNvPr id="8" name="Freeform 159"/>
          <p:cNvSpPr/>
          <p:nvPr/>
        </p:nvSpPr>
        <p:spPr>
          <a:xfrm flipH="1">
            <a:off x="2613656" y="3599053"/>
            <a:ext cx="1843253" cy="9635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9"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42919" y="3918636"/>
            <a:ext cx="540000" cy="442800"/>
          </a:xfrm>
          <a:prstGeom prst="rect">
            <a:avLst/>
          </a:prstGeom>
        </p:spPr>
      </p:pic>
      <p:pic>
        <p:nvPicPr>
          <p:cNvPr id="10" name="图片 42" descr="大型网管-蓝.png"/>
          <p:cNvPicPr>
            <a:picLocks noChangeAspect="1"/>
          </p:cNvPicPr>
          <p:nvPr/>
        </p:nvPicPr>
        <p:blipFill>
          <a:blip r:embed="rId4" cstate="print"/>
          <a:stretch>
            <a:fillRect/>
          </a:stretch>
        </p:blipFill>
        <p:spPr>
          <a:xfrm>
            <a:off x="3140029" y="4180435"/>
            <a:ext cx="539607" cy="441817"/>
          </a:xfrm>
          <a:prstGeom prst="rect">
            <a:avLst/>
          </a:prstGeom>
        </p:spPr>
      </p:pic>
      <p:pic>
        <p:nvPicPr>
          <p:cNvPr id="11" name="图片 73" descr="PC.png"/>
          <p:cNvPicPr>
            <a:picLocks noChangeAspect="1"/>
          </p:cNvPicPr>
          <p:nvPr/>
        </p:nvPicPr>
        <p:blipFill>
          <a:blip r:embed="rId5" cstate="print"/>
          <a:stretch>
            <a:fillRect/>
          </a:stretch>
        </p:blipFill>
        <p:spPr>
          <a:xfrm>
            <a:off x="2491776" y="3599053"/>
            <a:ext cx="539063" cy="414000"/>
          </a:xfrm>
          <a:prstGeom prst="rect">
            <a:avLst/>
          </a:prstGeom>
        </p:spPr>
      </p:pic>
      <p:pic>
        <p:nvPicPr>
          <p:cNvPr id="13"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68694" y="3839656"/>
            <a:ext cx="1192554" cy="600760"/>
          </a:xfrm>
          <a:prstGeom prst="rect">
            <a:avLst/>
          </a:prstGeom>
        </p:spPr>
      </p:pic>
      <p:cxnSp>
        <p:nvCxnSpPr>
          <p:cNvPr id="14" name="Straight Connector 13"/>
          <p:cNvCxnSpPr>
            <a:stCxn id="13" idx="1"/>
            <a:endCxn id="9" idx="3"/>
          </p:cNvCxnSpPr>
          <p:nvPr/>
        </p:nvCxnSpPr>
        <p:spPr bwMode="auto">
          <a:xfrm flipH="1">
            <a:off x="4582919" y="4140036"/>
            <a:ext cx="98577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7" name="Straight Connector 16"/>
          <p:cNvCxnSpPr>
            <a:stCxn id="5" idx="1"/>
            <a:endCxn id="13" idx="3"/>
          </p:cNvCxnSpPr>
          <p:nvPr/>
        </p:nvCxnSpPr>
        <p:spPr bwMode="auto">
          <a:xfrm flipH="1">
            <a:off x="6761248" y="4140036"/>
            <a:ext cx="98929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0" name="TextBox 19"/>
          <p:cNvSpPr txBox="1"/>
          <p:nvPr/>
        </p:nvSpPr>
        <p:spPr bwMode="auto">
          <a:xfrm>
            <a:off x="2132523" y="3669390"/>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PC</a:t>
            </a:r>
            <a:endParaRPr lang="en-US" altLang="zh-CN" sz="2400" dirty="0">
              <a:latin typeface="Huawei Sans" panose="020C0503030203020204" pitchFamily="34" charset="0"/>
            </a:endParaRPr>
          </a:p>
        </p:txBody>
      </p:sp>
      <p:sp>
        <p:nvSpPr>
          <p:cNvPr id="21" name="TextBox 20"/>
          <p:cNvSpPr txBox="1"/>
          <p:nvPr/>
        </p:nvSpPr>
        <p:spPr bwMode="auto">
          <a:xfrm>
            <a:off x="2900295" y="3729107"/>
            <a:ext cx="1154857"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branch</a:t>
            </a:r>
            <a:endParaRPr lang="en-US" altLang="zh-CN" sz="2400" dirty="0">
              <a:latin typeface="Huawei Sans" panose="020C0503030203020204" pitchFamily="34" charset="0"/>
            </a:endParaRPr>
          </a:p>
        </p:txBody>
      </p:sp>
      <p:sp>
        <p:nvSpPr>
          <p:cNvPr id="22" name="TextBox 21"/>
          <p:cNvSpPr txBox="1"/>
          <p:nvPr/>
        </p:nvSpPr>
        <p:spPr bwMode="auto">
          <a:xfrm>
            <a:off x="8290547" y="3729107"/>
            <a:ext cx="100597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HQ</a:t>
            </a:r>
            <a:endParaRPr lang="en-US" altLang="zh-CN" sz="2400" dirty="0">
              <a:latin typeface="Huawei Sans" panose="020C0503030203020204" pitchFamily="34" charset="0"/>
            </a:endParaRPr>
          </a:p>
        </p:txBody>
      </p:sp>
      <p:sp>
        <p:nvSpPr>
          <p:cNvPr id="23" name="TextBox 22"/>
          <p:cNvSpPr txBox="1"/>
          <p:nvPr/>
        </p:nvSpPr>
        <p:spPr bwMode="auto">
          <a:xfrm>
            <a:off x="9668957" y="365321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PC</a:t>
            </a:r>
            <a:endParaRPr lang="en-US" altLang="zh-CN" sz="2400" dirty="0">
              <a:latin typeface="Huawei Sans" panose="020C0503030203020204" pitchFamily="34" charset="0"/>
            </a:endParaRPr>
          </a:p>
        </p:txBody>
      </p:sp>
      <p:sp>
        <p:nvSpPr>
          <p:cNvPr id="25" name="TextBox 24"/>
          <p:cNvSpPr txBox="1"/>
          <p:nvPr/>
        </p:nvSpPr>
        <p:spPr bwMode="auto">
          <a:xfrm>
            <a:off x="5203588" y="4722496"/>
            <a:ext cx="193773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b="1" dirty="0" smtClean="0">
                <a:solidFill>
                  <a:schemeClr val="bg1"/>
                </a:solidFill>
                <a:latin typeface="Huawei Sans" panose="020C0503030203020204" pitchFamily="34" charset="0"/>
              </a:rPr>
              <a:t>L2TP encapsulation</a:t>
            </a:r>
            <a:endParaRPr lang="en-US" sz="1400" b="1" dirty="0">
              <a:solidFill>
                <a:schemeClr val="bg1"/>
              </a:solidFill>
              <a:latin typeface="Huawei Sans" panose="020C0503030203020204" pitchFamily="34" charset="0"/>
            </a:endParaRPr>
          </a:p>
        </p:txBody>
      </p:sp>
      <p:cxnSp>
        <p:nvCxnSpPr>
          <p:cNvPr id="26" name="Straight Connector 25"/>
          <p:cNvCxnSpPr/>
          <p:nvPr/>
        </p:nvCxnSpPr>
        <p:spPr bwMode="auto">
          <a:xfrm>
            <a:off x="4447644" y="4558508"/>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7" name="Straight Connector 26"/>
          <p:cNvCxnSpPr/>
          <p:nvPr/>
        </p:nvCxnSpPr>
        <p:spPr bwMode="auto">
          <a:xfrm>
            <a:off x="7894538" y="4518831"/>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28" name="TextBox 27"/>
          <p:cNvSpPr txBox="1"/>
          <p:nvPr/>
        </p:nvSpPr>
        <p:spPr bwMode="auto">
          <a:xfrm>
            <a:off x="3899422" y="3418056"/>
            <a:ext cx="96313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L2TP client</a:t>
            </a:r>
            <a:endParaRPr lang="en-US" altLang="zh-CN" sz="1400" dirty="0">
              <a:latin typeface="Huawei Sans" panose="020C0503030203020204" pitchFamily="34" charset="0"/>
            </a:endParaRPr>
          </a:p>
        </p:txBody>
      </p:sp>
      <p:sp>
        <p:nvSpPr>
          <p:cNvPr id="29" name="TextBox 28"/>
          <p:cNvSpPr txBox="1"/>
          <p:nvPr/>
        </p:nvSpPr>
        <p:spPr bwMode="auto">
          <a:xfrm>
            <a:off x="7762000" y="3654000"/>
            <a:ext cx="50272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rPr>
              <a:t>LNS</a:t>
            </a:r>
            <a:endParaRPr lang="en-US" altLang="zh-CN" sz="1400" dirty="0">
              <a:latin typeface="Huawei Sans" panose="020C0503030203020204" pitchFamily="34" charset="0"/>
            </a:endParaRPr>
          </a:p>
        </p:txBody>
      </p:sp>
      <p:grpSp>
        <p:nvGrpSpPr>
          <p:cNvPr id="33" name="组合 32"/>
          <p:cNvGrpSpPr/>
          <p:nvPr/>
        </p:nvGrpSpPr>
        <p:grpSpPr>
          <a:xfrm>
            <a:off x="8538239" y="50752"/>
            <a:ext cx="3213816" cy="252000"/>
            <a:chOff x="8538239" y="678859"/>
            <a:chExt cx="3213816" cy="252000"/>
          </a:xfrm>
        </p:grpSpPr>
        <p:sp>
          <p:nvSpPr>
            <p:cNvPr id="34" name="五边形 24">
              <a:extLst>
                <a:ext uri="{FF2B5EF4-FFF2-40B4-BE49-F238E27FC236}">
                  <a16:creationId xmlns:a16="http://schemas.microsoft.com/office/drawing/2014/main" xmlns="" id="{DEB3E90E-FBE4-4D82-BBCB-4E27EA5EE4A2}"/>
                </a:ext>
              </a:extLst>
            </p:cNvPr>
            <p:cNvSpPr/>
            <p:nvPr/>
          </p:nvSpPr>
          <p:spPr bwMode="gray">
            <a:xfrm>
              <a:off x="8538239" y="678859"/>
              <a:ext cx="1352522"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Fundamentals</a:t>
              </a:r>
              <a:endParaRPr lang="en-US" sz="1200" dirty="0">
                <a:latin typeface="Huawei Sans" panose="020C0503030203020204" pitchFamily="34" charset="0"/>
              </a:endParaRPr>
            </a:p>
          </p:txBody>
        </p:sp>
        <p:sp>
          <p:nvSpPr>
            <p:cNvPr id="35" name="燕尾形 25">
              <a:extLst>
                <a:ext uri="{FF2B5EF4-FFF2-40B4-BE49-F238E27FC236}">
                  <a16:creationId xmlns:a16="http://schemas.microsoft.com/office/drawing/2014/main" xmlns="" id="{FFA491A7-B77E-4BC6-8E58-672C67021F9D}"/>
                </a:ext>
              </a:extLst>
            </p:cNvPr>
            <p:cNvSpPr/>
            <p:nvPr/>
          </p:nvSpPr>
          <p:spPr bwMode="gray">
            <a:xfrm>
              <a:off x="9806941" y="678859"/>
              <a:ext cx="1945114"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Application Scenarios</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073632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Can 225">
            <a:extLst>
              <a:ext uri="{FF2B5EF4-FFF2-40B4-BE49-F238E27FC236}">
                <a16:creationId xmlns:a16="http://schemas.microsoft.com/office/drawing/2014/main" xmlns="" id="{45E7B06F-CE1F-4512-9791-DAC75B16F98E}"/>
              </a:ext>
            </a:extLst>
          </p:cNvPr>
          <p:cNvSpPr/>
          <p:nvPr/>
        </p:nvSpPr>
        <p:spPr>
          <a:xfrm rot="5400000">
            <a:off x="6026445" y="3300852"/>
            <a:ext cx="292021" cy="3179075"/>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normAutofit/>
          </a:bodyPr>
          <a:lstStyle/>
          <a:p>
            <a:r>
              <a:rPr lang="en-US" dirty="0" smtClean="0"/>
              <a:t>Interconnection Between Employees in Branches and the Headquarters</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800" dirty="0" smtClean="0"/>
              <a:t>Branch employees use </a:t>
            </a:r>
            <a:r>
              <a:rPr lang="en-US" sz="1800" dirty="0" err="1" smtClean="0"/>
              <a:t>PPPoE</a:t>
            </a:r>
            <a:r>
              <a:rPr lang="en-US" sz="1800" dirty="0" smtClean="0"/>
              <a:t> dialup software to connect to the headquarters network, and the branch gateway functions as the </a:t>
            </a:r>
            <a:r>
              <a:rPr lang="en-US" sz="1800" dirty="0" err="1" smtClean="0"/>
              <a:t>PPPoE</a:t>
            </a:r>
            <a:r>
              <a:rPr lang="en-US" sz="1800" dirty="0" smtClean="0"/>
              <a:t> server and LAC to forward call requests from branch users to the headquarters network.</a:t>
            </a:r>
            <a:endParaRPr lang="en-US" sz="1800" dirty="0"/>
          </a:p>
        </p:txBody>
      </p:sp>
      <p:sp>
        <p:nvSpPr>
          <p:cNvPr id="5" name="Freeform 159"/>
          <p:cNvSpPr/>
          <p:nvPr/>
        </p:nvSpPr>
        <p:spPr>
          <a:xfrm flipH="1">
            <a:off x="7894538" y="3592891"/>
            <a:ext cx="1855042" cy="9696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50547" y="3918636"/>
            <a:ext cx="540000" cy="442800"/>
          </a:xfrm>
          <a:prstGeom prst="rect">
            <a:avLst/>
          </a:prstGeom>
        </p:spPr>
      </p:pic>
      <p:pic>
        <p:nvPicPr>
          <p:cNvPr id="7" name="图片 42" descr="大型网管-蓝.png"/>
          <p:cNvPicPr>
            <a:picLocks noChangeAspect="1"/>
          </p:cNvPicPr>
          <p:nvPr/>
        </p:nvPicPr>
        <p:blipFill>
          <a:blip r:embed="rId4" cstate="print"/>
          <a:stretch>
            <a:fillRect/>
          </a:stretch>
        </p:blipFill>
        <p:spPr>
          <a:xfrm>
            <a:off x="8740239" y="4185930"/>
            <a:ext cx="539607" cy="441817"/>
          </a:xfrm>
          <a:prstGeom prst="rect">
            <a:avLst/>
          </a:prstGeom>
        </p:spPr>
      </p:pic>
      <p:pic>
        <p:nvPicPr>
          <p:cNvPr id="8" name="图片 73" descr="PC.png"/>
          <p:cNvPicPr>
            <a:picLocks noChangeAspect="1"/>
          </p:cNvPicPr>
          <p:nvPr/>
        </p:nvPicPr>
        <p:blipFill>
          <a:blip r:embed="rId5" cstate="print"/>
          <a:stretch>
            <a:fillRect/>
          </a:stretch>
        </p:blipFill>
        <p:spPr>
          <a:xfrm>
            <a:off x="9164779" y="3573488"/>
            <a:ext cx="539063" cy="414000"/>
          </a:xfrm>
          <a:prstGeom prst="rect">
            <a:avLst/>
          </a:prstGeom>
        </p:spPr>
      </p:pic>
      <p:sp>
        <p:nvSpPr>
          <p:cNvPr id="9" name="Freeform 159"/>
          <p:cNvSpPr/>
          <p:nvPr/>
        </p:nvSpPr>
        <p:spPr>
          <a:xfrm flipH="1">
            <a:off x="2613656" y="3599053"/>
            <a:ext cx="1843253" cy="9635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42919" y="3918636"/>
            <a:ext cx="540000" cy="442800"/>
          </a:xfrm>
          <a:prstGeom prst="rect">
            <a:avLst/>
          </a:prstGeom>
        </p:spPr>
      </p:pic>
      <p:pic>
        <p:nvPicPr>
          <p:cNvPr id="11" name="图片 42" descr="大型网管-蓝.png"/>
          <p:cNvPicPr>
            <a:picLocks noChangeAspect="1"/>
          </p:cNvPicPr>
          <p:nvPr/>
        </p:nvPicPr>
        <p:blipFill>
          <a:blip r:embed="rId4" cstate="print"/>
          <a:stretch>
            <a:fillRect/>
          </a:stretch>
        </p:blipFill>
        <p:spPr>
          <a:xfrm>
            <a:off x="2588343" y="3695473"/>
            <a:ext cx="539607" cy="441817"/>
          </a:xfrm>
          <a:prstGeom prst="rect">
            <a:avLst/>
          </a:prstGeom>
        </p:spPr>
      </p:pic>
      <p:pic>
        <p:nvPicPr>
          <p:cNvPr id="12" name="图片 73" descr="PC.png"/>
          <p:cNvPicPr>
            <a:picLocks noChangeAspect="1"/>
          </p:cNvPicPr>
          <p:nvPr/>
        </p:nvPicPr>
        <p:blipFill>
          <a:blip r:embed="rId5" cstate="print"/>
          <a:stretch>
            <a:fillRect/>
          </a:stretch>
        </p:blipFill>
        <p:spPr>
          <a:xfrm>
            <a:off x="2772635" y="4275163"/>
            <a:ext cx="539063" cy="414000"/>
          </a:xfrm>
          <a:prstGeom prst="rect">
            <a:avLst/>
          </a:prstGeom>
        </p:spPr>
      </p:pic>
      <p:pic>
        <p:nvPicPr>
          <p:cNvPr id="13"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68694" y="3839656"/>
            <a:ext cx="1192554" cy="600760"/>
          </a:xfrm>
          <a:prstGeom prst="rect">
            <a:avLst/>
          </a:prstGeom>
        </p:spPr>
      </p:pic>
      <p:cxnSp>
        <p:nvCxnSpPr>
          <p:cNvPr id="14" name="Straight Connector 13"/>
          <p:cNvCxnSpPr>
            <a:stCxn id="13" idx="1"/>
            <a:endCxn id="10" idx="3"/>
          </p:cNvCxnSpPr>
          <p:nvPr/>
        </p:nvCxnSpPr>
        <p:spPr bwMode="auto">
          <a:xfrm flipH="1">
            <a:off x="4582919" y="4140036"/>
            <a:ext cx="98577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6" idx="1"/>
            <a:endCxn id="13" idx="3"/>
          </p:cNvCxnSpPr>
          <p:nvPr/>
        </p:nvCxnSpPr>
        <p:spPr bwMode="auto">
          <a:xfrm flipH="1">
            <a:off x="6761248" y="4140036"/>
            <a:ext cx="98929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6" name="TextBox 15"/>
          <p:cNvSpPr txBox="1"/>
          <p:nvPr/>
        </p:nvSpPr>
        <p:spPr bwMode="auto">
          <a:xfrm>
            <a:off x="1660850" y="4500683"/>
            <a:ext cx="1169578"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PPP terminal</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a:t>
            </a:r>
            <a:r>
              <a:rPr lang="en-US" sz="1200" dirty="0" err="1" smtClean="0">
                <a:latin typeface="Huawei Sans" panose="020C0503030203020204" pitchFamily="34" charset="0"/>
              </a:rPr>
              <a:t>PPPoE</a:t>
            </a:r>
            <a:r>
              <a:rPr lang="en-US" sz="1200" dirty="0" smtClean="0">
                <a:latin typeface="Huawei Sans" panose="020C0503030203020204" pitchFamily="34" charset="0"/>
              </a:rPr>
              <a:t> client)</a:t>
            </a:r>
            <a:endParaRPr lang="en-US" altLang="zh-CN" sz="2400" dirty="0">
              <a:latin typeface="Huawei Sans" panose="020C0503030203020204" pitchFamily="34" charset="0"/>
            </a:endParaRPr>
          </a:p>
        </p:txBody>
      </p:sp>
      <p:sp>
        <p:nvSpPr>
          <p:cNvPr id="17" name="TextBox 16"/>
          <p:cNvSpPr txBox="1"/>
          <p:nvPr/>
        </p:nvSpPr>
        <p:spPr bwMode="auto">
          <a:xfrm>
            <a:off x="3004063" y="3760835"/>
            <a:ext cx="119396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branch</a:t>
            </a:r>
            <a:endParaRPr lang="en-US" altLang="zh-CN" sz="2400" dirty="0">
              <a:latin typeface="Huawei Sans" panose="020C0503030203020204" pitchFamily="34" charset="0"/>
            </a:endParaRPr>
          </a:p>
        </p:txBody>
      </p:sp>
      <p:sp>
        <p:nvSpPr>
          <p:cNvPr id="18" name="TextBox 17"/>
          <p:cNvSpPr txBox="1"/>
          <p:nvPr/>
        </p:nvSpPr>
        <p:spPr bwMode="auto">
          <a:xfrm>
            <a:off x="8254725" y="3741198"/>
            <a:ext cx="101136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smtClean="0">
                <a:latin typeface="Huawei Sans" panose="020C0503030203020204" pitchFamily="34" charset="0"/>
              </a:rPr>
              <a:t>Enterprise HQ</a:t>
            </a:r>
            <a:endParaRPr lang="en-US" altLang="zh-CN" sz="2400" dirty="0">
              <a:latin typeface="Huawei Sans" panose="020C0503030203020204" pitchFamily="34" charset="0"/>
            </a:endParaRPr>
          </a:p>
        </p:txBody>
      </p:sp>
      <p:sp>
        <p:nvSpPr>
          <p:cNvPr id="19" name="TextBox 18"/>
          <p:cNvSpPr txBox="1"/>
          <p:nvPr/>
        </p:nvSpPr>
        <p:spPr bwMode="auto">
          <a:xfrm>
            <a:off x="9668957" y="365321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PC</a:t>
            </a:r>
            <a:endParaRPr lang="en-US" altLang="zh-CN" sz="2400" dirty="0">
              <a:latin typeface="Huawei Sans" panose="020C0503030203020204" pitchFamily="34" charset="0"/>
            </a:endParaRPr>
          </a:p>
        </p:txBody>
      </p:sp>
      <p:sp>
        <p:nvSpPr>
          <p:cNvPr id="21" name="TextBox 20"/>
          <p:cNvSpPr txBox="1"/>
          <p:nvPr/>
        </p:nvSpPr>
        <p:spPr bwMode="auto">
          <a:xfrm>
            <a:off x="5132453" y="4745077"/>
            <a:ext cx="208000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b="1" dirty="0" smtClean="0">
                <a:solidFill>
                  <a:schemeClr val="bg1"/>
                </a:solidFill>
                <a:latin typeface="Huawei Sans" panose="020C0503030203020204" pitchFamily="34" charset="0"/>
              </a:rPr>
              <a:t>L2TP encapsulation</a:t>
            </a:r>
            <a:endParaRPr lang="en-US" sz="1400" b="1" dirty="0">
              <a:solidFill>
                <a:schemeClr val="bg1"/>
              </a:solidFill>
              <a:latin typeface="Huawei Sans" panose="020C0503030203020204" pitchFamily="34" charset="0"/>
            </a:endParaRPr>
          </a:p>
        </p:txBody>
      </p:sp>
      <p:cxnSp>
        <p:nvCxnSpPr>
          <p:cNvPr id="22" name="Straight Connector 21"/>
          <p:cNvCxnSpPr/>
          <p:nvPr/>
        </p:nvCxnSpPr>
        <p:spPr bwMode="auto">
          <a:xfrm>
            <a:off x="4447644" y="4558508"/>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3" name="Straight Connector 22"/>
          <p:cNvCxnSpPr/>
          <p:nvPr/>
        </p:nvCxnSpPr>
        <p:spPr bwMode="auto">
          <a:xfrm>
            <a:off x="7894538" y="4518831"/>
            <a:ext cx="0" cy="558661"/>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24" name="TextBox 23"/>
          <p:cNvSpPr txBox="1"/>
          <p:nvPr/>
        </p:nvSpPr>
        <p:spPr bwMode="auto">
          <a:xfrm>
            <a:off x="3984141" y="3406989"/>
            <a:ext cx="899270"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L2TP client</a:t>
            </a:r>
            <a:endParaRPr lang="en-US" altLang="zh-CN" sz="1400" dirty="0">
              <a:latin typeface="Huawei Sans" panose="020C0503030203020204" pitchFamily="34" charset="0"/>
            </a:endParaRPr>
          </a:p>
        </p:txBody>
      </p:sp>
      <p:sp>
        <p:nvSpPr>
          <p:cNvPr id="25" name="TextBox 24"/>
          <p:cNvSpPr txBox="1"/>
          <p:nvPr/>
        </p:nvSpPr>
        <p:spPr bwMode="auto">
          <a:xfrm>
            <a:off x="7762000" y="3654000"/>
            <a:ext cx="50272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smtClean="0">
                <a:latin typeface="Huawei Sans" panose="020C0503030203020204" pitchFamily="34" charset="0"/>
              </a:rPr>
              <a:t>LNS</a:t>
            </a:r>
            <a:endParaRPr lang="en-US" altLang="zh-CN" sz="1400" dirty="0">
              <a:latin typeface="Huawei Sans" panose="020C0503030203020204" pitchFamily="34" charset="0"/>
            </a:endParaRPr>
          </a:p>
        </p:txBody>
      </p:sp>
      <p:sp>
        <p:nvSpPr>
          <p:cNvPr id="30" name="Can 9">
            <a:extLst>
              <a:ext uri="{FF2B5EF4-FFF2-40B4-BE49-F238E27FC236}">
                <a16:creationId xmlns:a16="http://schemas.microsoft.com/office/drawing/2014/main" xmlns="" id="{3EC72A9C-0BF3-4CE4-ADD2-9CE39C7918D2}"/>
              </a:ext>
            </a:extLst>
          </p:cNvPr>
          <p:cNvSpPr/>
          <p:nvPr/>
        </p:nvSpPr>
        <p:spPr>
          <a:xfrm rot="5400000">
            <a:off x="3655638" y="4204917"/>
            <a:ext cx="189352" cy="704415"/>
          </a:xfrm>
          <a:prstGeom prst="can">
            <a:avLst>
              <a:gd name="adj" fmla="val 40000"/>
            </a:avLst>
          </a:prstGeom>
          <a:solidFill>
            <a:srgbClr val="8BC9A0"/>
          </a:solid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6"/>
          <p:cNvSpPr txBox="1"/>
          <p:nvPr/>
        </p:nvSpPr>
        <p:spPr bwMode="auto">
          <a:xfrm>
            <a:off x="3420257" y="4410851"/>
            <a:ext cx="63417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b="1" dirty="0" err="1" smtClean="0">
                <a:solidFill>
                  <a:schemeClr val="bg1"/>
                </a:solidFill>
                <a:latin typeface="Huawei Sans" panose="020C0503030203020204" pitchFamily="34" charset="0"/>
              </a:rPr>
              <a:t>PPPoE</a:t>
            </a:r>
            <a:endParaRPr lang="en-US" altLang="zh-CN" sz="1200" b="1" dirty="0">
              <a:solidFill>
                <a:schemeClr val="bg1"/>
              </a:solidFill>
              <a:latin typeface="Huawei Sans" panose="020C0503030203020204" pitchFamily="34" charset="0"/>
            </a:endParaRPr>
          </a:p>
        </p:txBody>
      </p:sp>
      <p:grpSp>
        <p:nvGrpSpPr>
          <p:cNvPr id="32" name="组合 31"/>
          <p:cNvGrpSpPr/>
          <p:nvPr/>
        </p:nvGrpSpPr>
        <p:grpSpPr>
          <a:xfrm>
            <a:off x="8538239" y="50752"/>
            <a:ext cx="3213816" cy="252000"/>
            <a:chOff x="8538239" y="678859"/>
            <a:chExt cx="3213816" cy="252000"/>
          </a:xfrm>
        </p:grpSpPr>
        <p:sp>
          <p:nvSpPr>
            <p:cNvPr id="33" name="五边形 24">
              <a:extLst>
                <a:ext uri="{FF2B5EF4-FFF2-40B4-BE49-F238E27FC236}">
                  <a16:creationId xmlns:a16="http://schemas.microsoft.com/office/drawing/2014/main" xmlns="" id="{DEB3E90E-FBE4-4D82-BBCB-4E27EA5EE4A2}"/>
                </a:ext>
              </a:extLst>
            </p:cNvPr>
            <p:cNvSpPr/>
            <p:nvPr/>
          </p:nvSpPr>
          <p:spPr bwMode="gray">
            <a:xfrm>
              <a:off x="8538239" y="678859"/>
              <a:ext cx="1352522"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Fundamentals</a:t>
              </a:r>
              <a:endParaRPr lang="en-US" sz="1200" dirty="0">
                <a:latin typeface="Huawei Sans" panose="020C0503030203020204" pitchFamily="34" charset="0"/>
              </a:endParaRPr>
            </a:p>
          </p:txBody>
        </p:sp>
        <p:sp>
          <p:nvSpPr>
            <p:cNvPr id="34" name="燕尾形 25">
              <a:extLst>
                <a:ext uri="{FF2B5EF4-FFF2-40B4-BE49-F238E27FC236}">
                  <a16:creationId xmlns:a16="http://schemas.microsoft.com/office/drawing/2014/main" xmlns="" id="{FFA491A7-B77E-4BC6-8E58-672C67021F9D}"/>
                </a:ext>
              </a:extLst>
            </p:cNvPr>
            <p:cNvSpPr/>
            <p:nvPr/>
          </p:nvSpPr>
          <p:spPr bwMode="gray">
            <a:xfrm>
              <a:off x="9806941" y="678859"/>
              <a:ext cx="1945114"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Application Scenarios</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82002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Common Networking Technologies in </a:t>
            </a:r>
            <a:r>
              <a:rPr lang="en-US" altLang="zh-CN" dirty="0">
                <a:solidFill>
                  <a:schemeClr val="bg1">
                    <a:lumMod val="50000"/>
                  </a:schemeClr>
                </a:solidFill>
              </a:rPr>
              <a:t>WAN Interconnection</a:t>
            </a:r>
          </a:p>
          <a:p>
            <a:r>
              <a:rPr lang="en-US" b="1" dirty="0"/>
              <a:t>Security Technologies </a:t>
            </a:r>
            <a:r>
              <a:rPr lang="en-US" altLang="zh-CN" b="1" dirty="0"/>
              <a:t>in WAN </a:t>
            </a:r>
            <a:r>
              <a:rPr lang="en-US" altLang="zh-CN" b="1" dirty="0" smtClean="0"/>
              <a:t>Interconnection</a:t>
            </a:r>
          </a:p>
          <a:p>
            <a:pPr lvl="1">
              <a:buFont typeface="Wingdings" panose="05000000000000000000" pitchFamily="2" charset="2"/>
              <a:buChar char="§"/>
            </a:pPr>
            <a:r>
              <a:rPr lang="en-US" altLang="zh-CN" sz="2000" dirty="0"/>
              <a:t>Basic Concepts of IPsec</a:t>
            </a:r>
          </a:p>
          <a:p>
            <a:pPr lvl="1"/>
            <a:r>
              <a:rPr lang="en-US" altLang="zh-CN" sz="2000" dirty="0">
                <a:solidFill>
                  <a:schemeClr val="bg1">
                    <a:lumMod val="50000"/>
                  </a:schemeClr>
                </a:solidFill>
              </a:rPr>
              <a:t>IPsec Fundamentals</a:t>
            </a:r>
          </a:p>
          <a:p>
            <a:pPr lvl="1"/>
            <a:r>
              <a:rPr lang="en-US" altLang="zh-CN" sz="2000" dirty="0">
                <a:solidFill>
                  <a:schemeClr val="bg1">
                    <a:lumMod val="50000"/>
                  </a:schemeClr>
                </a:solidFill>
              </a:rPr>
              <a:t>IPsec Application Scenarios</a:t>
            </a:r>
          </a:p>
          <a:p>
            <a:r>
              <a:rPr lang="en-US" dirty="0" smtClean="0">
                <a:solidFill>
                  <a:schemeClr val="bg1">
                    <a:lumMod val="50000"/>
                  </a:schemeClr>
                </a:solidFill>
              </a:rPr>
              <a:t>NAT Traversal Technologies </a:t>
            </a:r>
            <a:r>
              <a:rPr lang="en-US" altLang="zh-CN" dirty="0">
                <a:solidFill>
                  <a:schemeClr val="bg1">
                    <a:lumMod val="50000"/>
                  </a:schemeClr>
                </a:solidFill>
              </a:rPr>
              <a:t>in WAN Interconnection </a:t>
            </a:r>
            <a:endParaRPr lang="en-US" altLang="zh-CN" dirty="0" smtClean="0">
              <a:solidFill>
                <a:schemeClr val="bg1">
                  <a:lumMod val="50000"/>
                </a:schemeClr>
              </a:solidFill>
            </a:endParaRPr>
          </a:p>
          <a:p>
            <a:r>
              <a:rPr lang="en-US" dirty="0" smtClean="0">
                <a:solidFill>
                  <a:schemeClr val="bg1">
                    <a:lumMod val="50000"/>
                  </a:schemeClr>
                </a:solidFill>
              </a:rPr>
              <a:t>Intelligent Traffic Steering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p:txBody>
      </p:sp>
    </p:spTree>
    <p:extLst>
      <p:ext uri="{BB962C8B-B14F-4D97-AF65-F5344CB8AC3E}">
        <p14:creationId xmlns:p14="http://schemas.microsoft.com/office/powerpoint/2010/main" val="3063649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bwMode="gray"/>
        <p:txBody>
          <a:bodyPr>
            <a:normAutofit/>
          </a:bodyPr>
          <a:lstStyle/>
          <a:p>
            <a:pPr fontAlgn="ctr"/>
            <a:r>
              <a:rPr lang="en-US" dirty="0">
                <a:latin typeface="Huawei Sans" panose="020C0503030203020204" pitchFamily="34" charset="0"/>
              </a:rPr>
              <a:t>IPsec Background</a:t>
            </a:r>
          </a:p>
        </p:txBody>
      </p:sp>
      <p:sp>
        <p:nvSpPr>
          <p:cNvPr id="6" name="Text Placeholder 5"/>
          <p:cNvSpPr>
            <a:spLocks noGrp="1"/>
          </p:cNvSpPr>
          <p:nvPr>
            <p:ph type="body" sz="quarter" idx="10"/>
          </p:nvPr>
        </p:nvSpPr>
        <p:spPr bwMode="gray"/>
        <p:txBody>
          <a:bodyPr/>
          <a:lstStyle/>
          <a:p>
            <a:pPr algn="l"/>
            <a:r>
              <a:rPr lang="en-US" sz="1400" dirty="0">
                <a:latin typeface="Huawei Sans" panose="020C0503030203020204" pitchFamily="34" charset="0"/>
              </a:rPr>
              <a:t>Enterprise branches often need to communicate with each other. They can communicate using many methods, for example, using private lines or Internet links.</a:t>
            </a:r>
            <a:endParaRPr lang="en-US" altLang="zh-CN" sz="1400" dirty="0">
              <a:latin typeface="Huawei Sans" panose="020C0503030203020204" pitchFamily="34" charset="0"/>
            </a:endParaRPr>
          </a:p>
          <a:p>
            <a:pPr algn="l"/>
            <a:r>
              <a:rPr lang="en-US" sz="1400" dirty="0">
                <a:latin typeface="Huawei Sans" panose="020C0503030203020204" pitchFamily="34" charset="0"/>
              </a:rPr>
              <a:t>Considering costs and requirements, some enterprises choose to use Internet links for interconnection. However, data may be intercepted when being transmitted on the Internet, posing security risks.</a:t>
            </a:r>
            <a:endParaRPr lang="en-US" altLang="zh-CN" sz="1400" dirty="0">
              <a:latin typeface="Huawei Sans" panose="020C0503030203020204" pitchFamily="34" charset="0"/>
            </a:endParaRPr>
          </a:p>
          <a:p>
            <a:pPr algn="l"/>
            <a:r>
              <a:rPr lang="en-US" sz="1400" dirty="0">
                <a:latin typeface="Huawei Sans" panose="020C0503030203020204" pitchFamily="34" charset="0"/>
              </a:rPr>
              <a:t>IPsec technology encrypts data packets to secure enterprise interconnections.</a:t>
            </a:r>
          </a:p>
        </p:txBody>
      </p:sp>
      <p:sp>
        <p:nvSpPr>
          <p:cNvPr id="7" name="梯形 41"/>
          <p:cNvSpPr/>
          <p:nvPr/>
        </p:nvSpPr>
        <p:spPr bwMode="gray">
          <a:xfrm>
            <a:off x="2839980" y="4035757"/>
            <a:ext cx="6532856" cy="2120950"/>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31"/>
          <p:cNvPicPr>
            <a:picLocks noChangeAspect="1"/>
          </p:cNvPicPr>
          <p:nvPr/>
        </p:nvPicPr>
        <p:blipFill>
          <a:blip r:embed="rId3">
            <a:duotone>
              <a:schemeClr val="accent3">
                <a:shade val="45000"/>
                <a:satMod val="135000"/>
              </a:schemeClr>
              <a:prstClr val="white"/>
            </a:duotone>
          </a:blip>
          <a:stretch>
            <a:fillRect/>
          </a:stretch>
        </p:blipFill>
        <p:spPr bwMode="gray">
          <a:xfrm>
            <a:off x="4873613" y="4839819"/>
            <a:ext cx="466668" cy="389308"/>
          </a:xfrm>
          <a:prstGeom prst="rect">
            <a:avLst/>
          </a:prstGeom>
        </p:spPr>
      </p:pic>
      <p:pic>
        <p:nvPicPr>
          <p:cNvPr id="9" name="图片 31"/>
          <p:cNvPicPr>
            <a:picLocks noChangeAspect="1"/>
          </p:cNvPicPr>
          <p:nvPr/>
        </p:nvPicPr>
        <p:blipFill>
          <a:blip r:embed="rId3">
            <a:duotone>
              <a:schemeClr val="accent3">
                <a:shade val="45000"/>
                <a:satMod val="135000"/>
              </a:schemeClr>
              <a:prstClr val="white"/>
            </a:duotone>
          </a:blip>
          <a:stretch>
            <a:fillRect/>
          </a:stretch>
        </p:blipFill>
        <p:spPr bwMode="gray">
          <a:xfrm>
            <a:off x="4126696" y="5699830"/>
            <a:ext cx="466668" cy="389308"/>
          </a:xfrm>
          <a:prstGeom prst="rect">
            <a:avLst/>
          </a:prstGeom>
        </p:spPr>
      </p:pic>
      <p:pic>
        <p:nvPicPr>
          <p:cNvPr id="10" name="图片 25"/>
          <p:cNvPicPr>
            <a:picLocks noChangeAspect="1"/>
          </p:cNvPicPr>
          <p:nvPr/>
        </p:nvPicPr>
        <p:blipFill>
          <a:blip r:embed="rId3">
            <a:duotone>
              <a:schemeClr val="accent3">
                <a:shade val="45000"/>
                <a:satMod val="135000"/>
              </a:schemeClr>
              <a:prstClr val="white"/>
            </a:duotone>
          </a:blip>
          <a:stretch>
            <a:fillRect/>
          </a:stretch>
        </p:blipFill>
        <p:spPr bwMode="gray">
          <a:xfrm>
            <a:off x="7120160" y="5232213"/>
            <a:ext cx="466668" cy="389308"/>
          </a:xfrm>
          <a:prstGeom prst="rect">
            <a:avLst/>
          </a:prstGeom>
        </p:spPr>
      </p:pic>
      <p:pic>
        <p:nvPicPr>
          <p:cNvPr id="11" name="图片 31"/>
          <p:cNvPicPr>
            <a:picLocks noChangeAspect="1"/>
          </p:cNvPicPr>
          <p:nvPr/>
        </p:nvPicPr>
        <p:blipFill>
          <a:blip r:embed="rId3">
            <a:duotone>
              <a:schemeClr val="accent3">
                <a:shade val="45000"/>
                <a:satMod val="135000"/>
              </a:schemeClr>
              <a:prstClr val="white"/>
            </a:duotone>
          </a:blip>
          <a:stretch>
            <a:fillRect/>
          </a:stretch>
        </p:blipFill>
        <p:spPr bwMode="gray">
          <a:xfrm>
            <a:off x="6262143" y="4384707"/>
            <a:ext cx="466668" cy="389308"/>
          </a:xfrm>
          <a:prstGeom prst="rect">
            <a:avLst/>
          </a:prstGeom>
        </p:spPr>
      </p:pic>
      <p:sp>
        <p:nvSpPr>
          <p:cNvPr id="12" name="Freeform 159"/>
          <p:cNvSpPr/>
          <p:nvPr/>
        </p:nvSpPr>
        <p:spPr bwMode="gray">
          <a:xfrm flipH="1">
            <a:off x="5114003" y="5051559"/>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Carrier network</a:t>
            </a:r>
          </a:p>
        </p:txBody>
      </p:sp>
      <p:pic>
        <p:nvPicPr>
          <p:cNvPr id="13" name="图片 86"/>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622288" y="5065381"/>
            <a:ext cx="391752" cy="321237"/>
          </a:xfrm>
          <a:prstGeom prst="rect">
            <a:avLst/>
          </a:prstGeom>
        </p:spPr>
      </p:pic>
      <p:pic>
        <p:nvPicPr>
          <p:cNvPr id="14" name="Picture 12" descr="E:\2016.01\1.12 扁平化图标\蓝色\AR-蓝色最新-40.png">
            <a:extLst>
              <a:ext uri="{FF2B5EF4-FFF2-40B4-BE49-F238E27FC236}">
                <a16:creationId xmlns:a16="http://schemas.microsoft.com/office/drawing/2014/main" xmlns="" id="{3A92A8EE-6625-41D1-B9EE-F4280D7211F3}"/>
              </a:ext>
            </a:extLst>
          </p:cNvPr>
          <p:cNvPicPr>
            <a:picLocks noChangeAspect="1" noChangeArrowheads="1"/>
          </p:cNvPicPr>
          <p:nvPr/>
        </p:nvPicPr>
        <p:blipFill>
          <a:blip r:embed="rId5" cstate="print">
            <a:duotone>
              <a:schemeClr val="accent3">
                <a:shade val="45000"/>
                <a:satMod val="135000"/>
              </a:schemeClr>
              <a:prstClr val="white"/>
            </a:duotone>
          </a:blip>
          <a:srcRect/>
          <a:stretch>
            <a:fillRect/>
          </a:stretch>
        </p:blipFill>
        <p:spPr bwMode="gray">
          <a:xfrm>
            <a:off x="5842588" y="5673984"/>
            <a:ext cx="392039" cy="320760"/>
          </a:xfrm>
          <a:prstGeom prst="rect">
            <a:avLst/>
          </a:prstGeom>
          <a:noFill/>
        </p:spPr>
      </p:pic>
      <p:pic>
        <p:nvPicPr>
          <p:cNvPr id="15" name="图片 8" descr="DSLAM-蓝.png"/>
          <p:cNvPicPr>
            <a:picLocks noChangeAspect="1"/>
          </p:cNvPicPr>
          <p:nvPr/>
        </p:nvPicPr>
        <p:blipFill>
          <a:blip r:embed="rId6" cstate="print">
            <a:duotone>
              <a:schemeClr val="accent3">
                <a:shade val="45000"/>
                <a:satMod val="135000"/>
              </a:schemeClr>
              <a:prstClr val="white"/>
            </a:duotone>
          </a:blip>
          <a:stretch>
            <a:fillRect/>
          </a:stretch>
        </p:blipFill>
        <p:spPr bwMode="gray">
          <a:xfrm>
            <a:off x="5239349" y="5673984"/>
            <a:ext cx="392042" cy="320760"/>
          </a:xfrm>
          <a:prstGeom prst="rect">
            <a:avLst/>
          </a:prstGeom>
        </p:spPr>
      </p:pic>
      <p:pic>
        <p:nvPicPr>
          <p:cNvPr id="16" name="图片 1118"/>
          <p:cNvPicPr>
            <a:picLocks noChangeAspect="1"/>
          </p:cNvPicPr>
          <p:nvPr/>
        </p:nvPicPr>
        <p:blipFill>
          <a:blip r:embed="rId7">
            <a:duotone>
              <a:schemeClr val="accent3">
                <a:shade val="45000"/>
                <a:satMod val="135000"/>
              </a:schemeClr>
              <a:prstClr val="white"/>
            </a:duotone>
          </a:blip>
          <a:stretch>
            <a:fillRect/>
          </a:stretch>
        </p:blipFill>
        <p:spPr bwMode="gray">
          <a:xfrm>
            <a:off x="6467362" y="5653492"/>
            <a:ext cx="450745" cy="361743"/>
          </a:xfrm>
          <a:prstGeom prst="rect">
            <a:avLst/>
          </a:prstGeom>
        </p:spPr>
      </p:pic>
      <p:cxnSp>
        <p:nvCxnSpPr>
          <p:cNvPr id="17" name="直接连接符 133"/>
          <p:cNvCxnSpPr>
            <a:stCxn id="9" idx="3"/>
            <a:endCxn id="12" idx="21"/>
          </p:cNvCxnSpPr>
          <p:nvPr/>
        </p:nvCxnSpPr>
        <p:spPr bwMode="gray">
          <a:xfrm flipV="1">
            <a:off x="4593364" y="5753275"/>
            <a:ext cx="520639" cy="141209"/>
          </a:xfrm>
          <a:prstGeom prst="line">
            <a:avLst/>
          </a:prstGeom>
          <a:ln w="19050"/>
        </p:spPr>
        <p:style>
          <a:lnRef idx="3">
            <a:schemeClr val="dk1"/>
          </a:lnRef>
          <a:fillRef idx="0">
            <a:schemeClr val="dk1"/>
          </a:fillRef>
          <a:effectRef idx="2">
            <a:schemeClr val="dk1"/>
          </a:effectRef>
          <a:fontRef idx="minor">
            <a:schemeClr val="tx1"/>
          </a:fontRef>
        </p:style>
      </p:cxnSp>
      <p:cxnSp>
        <p:nvCxnSpPr>
          <p:cNvPr id="18" name="直接连接符 133"/>
          <p:cNvCxnSpPr>
            <a:stCxn id="8" idx="3"/>
            <a:endCxn id="12" idx="24"/>
          </p:cNvCxnSpPr>
          <p:nvPr/>
        </p:nvCxnSpPr>
        <p:spPr bwMode="gray">
          <a:xfrm>
            <a:off x="5340281" y="5034473"/>
            <a:ext cx="60111" cy="398904"/>
          </a:xfrm>
          <a:prstGeom prst="line">
            <a:avLst/>
          </a:prstGeom>
          <a:ln w="19050"/>
        </p:spPr>
        <p:style>
          <a:lnRef idx="3">
            <a:schemeClr val="dk1"/>
          </a:lnRef>
          <a:fillRef idx="0">
            <a:schemeClr val="dk1"/>
          </a:fillRef>
          <a:effectRef idx="2">
            <a:schemeClr val="dk1"/>
          </a:effectRef>
          <a:fontRef idx="minor">
            <a:schemeClr val="tx1"/>
          </a:fontRef>
        </p:style>
      </p:cxnSp>
      <p:cxnSp>
        <p:nvCxnSpPr>
          <p:cNvPr id="19" name="直接连接符 133"/>
          <p:cNvCxnSpPr>
            <a:stCxn id="11" idx="2"/>
            <a:endCxn id="12" idx="1"/>
          </p:cNvCxnSpPr>
          <p:nvPr/>
        </p:nvCxnSpPr>
        <p:spPr bwMode="gray">
          <a:xfrm flipH="1">
            <a:off x="6199930" y="4774015"/>
            <a:ext cx="295547" cy="417603"/>
          </a:xfrm>
          <a:prstGeom prst="line">
            <a:avLst/>
          </a:prstGeom>
          <a:ln w="19050"/>
        </p:spPr>
        <p:style>
          <a:lnRef idx="3">
            <a:schemeClr val="dk1"/>
          </a:lnRef>
          <a:fillRef idx="0">
            <a:schemeClr val="dk1"/>
          </a:fillRef>
          <a:effectRef idx="2">
            <a:schemeClr val="dk1"/>
          </a:effectRef>
          <a:fontRef idx="minor">
            <a:schemeClr val="tx1"/>
          </a:fontRef>
        </p:style>
      </p:cxnSp>
      <p:pic>
        <p:nvPicPr>
          <p:cNvPr id="20" name="图片 13" descr="开放网络-蓝.png"/>
          <p:cNvPicPr>
            <a:picLocks noChangeAspect="1"/>
          </p:cNvPicPr>
          <p:nvPr/>
        </p:nvPicPr>
        <p:blipFill>
          <a:blip r:embed="rId8" cstate="print">
            <a:duotone>
              <a:schemeClr val="accent3">
                <a:shade val="45000"/>
                <a:satMod val="135000"/>
              </a:schemeClr>
              <a:prstClr val="white"/>
            </a:duotone>
          </a:blip>
          <a:stretch>
            <a:fillRect/>
          </a:stretch>
        </p:blipFill>
        <p:spPr bwMode="gray">
          <a:xfrm>
            <a:off x="6227539" y="5061779"/>
            <a:ext cx="391752" cy="320760"/>
          </a:xfrm>
          <a:prstGeom prst="rect">
            <a:avLst/>
          </a:prstGeom>
        </p:spPr>
      </p:pic>
      <p:cxnSp>
        <p:nvCxnSpPr>
          <p:cNvPr id="21" name="直接连接符 133"/>
          <p:cNvCxnSpPr>
            <a:stCxn id="10" idx="1"/>
            <a:endCxn id="12" idx="7"/>
          </p:cNvCxnSpPr>
          <p:nvPr/>
        </p:nvCxnSpPr>
        <p:spPr bwMode="gray">
          <a:xfrm flipH="1">
            <a:off x="6836585" y="5426867"/>
            <a:ext cx="283575" cy="15748"/>
          </a:xfrm>
          <a:prstGeom prst="line">
            <a:avLst/>
          </a:prstGeom>
          <a:ln w="19050"/>
        </p:spPr>
        <p:style>
          <a:lnRef idx="3">
            <a:schemeClr val="dk1"/>
          </a:lnRef>
          <a:fillRef idx="0">
            <a:schemeClr val="dk1"/>
          </a:fillRef>
          <a:effectRef idx="2">
            <a:schemeClr val="dk1"/>
          </a:effectRef>
          <a:fontRef idx="minor">
            <a:schemeClr val="tx1"/>
          </a:fontRef>
        </p:style>
      </p:cxnSp>
      <p:cxnSp>
        <p:nvCxnSpPr>
          <p:cNvPr id="22" name="直接连接符 133"/>
          <p:cNvCxnSpPr>
            <a:stCxn id="9" idx="0"/>
            <a:endCxn id="31" idx="2"/>
          </p:cNvCxnSpPr>
          <p:nvPr/>
        </p:nvCxnSpPr>
        <p:spPr bwMode="gray">
          <a:xfrm flipV="1">
            <a:off x="4360030" y="4926632"/>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3" name="直接连接符 133"/>
          <p:cNvCxnSpPr>
            <a:stCxn id="8" idx="0"/>
            <a:endCxn id="28" idx="2"/>
          </p:cNvCxnSpPr>
          <p:nvPr/>
        </p:nvCxnSpPr>
        <p:spPr bwMode="gray">
          <a:xfrm flipV="1">
            <a:off x="5106947" y="4066621"/>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4" name="直接连接符 133"/>
          <p:cNvCxnSpPr>
            <a:endCxn id="38" idx="2"/>
          </p:cNvCxnSpPr>
          <p:nvPr/>
        </p:nvCxnSpPr>
        <p:spPr bwMode="gray">
          <a:xfrm flipV="1">
            <a:off x="6495477" y="3611509"/>
            <a:ext cx="0" cy="1413651"/>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5" name="直接连接符 133"/>
          <p:cNvCxnSpPr>
            <a:stCxn id="10" idx="0"/>
            <a:endCxn id="34" idx="2"/>
          </p:cNvCxnSpPr>
          <p:nvPr/>
        </p:nvCxnSpPr>
        <p:spPr bwMode="gray">
          <a:xfrm flipV="1">
            <a:off x="7353494" y="4459015"/>
            <a:ext cx="0" cy="77319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6" name="梯形 41"/>
          <p:cNvSpPr/>
          <p:nvPr/>
        </p:nvSpPr>
        <p:spPr bwMode="gray">
          <a:xfrm>
            <a:off x="2839980" y="2977011"/>
            <a:ext cx="6532856" cy="2197150"/>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59"/>
          <p:cNvSpPr/>
          <p:nvPr/>
        </p:nvSpPr>
        <p:spPr bwMode="gray">
          <a:xfrm flipH="1">
            <a:off x="4123787" y="355406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8" name="图片 31"/>
          <p:cNvPicPr>
            <a:picLocks noChangeAspect="1"/>
          </p:cNvPicPr>
          <p:nvPr/>
        </p:nvPicPr>
        <p:blipFill>
          <a:blip r:embed="rId3"/>
          <a:stretch>
            <a:fillRect/>
          </a:stretch>
        </p:blipFill>
        <p:spPr bwMode="gray">
          <a:xfrm>
            <a:off x="4873613" y="3677313"/>
            <a:ext cx="466668" cy="389308"/>
          </a:xfrm>
          <a:prstGeom prst="rect">
            <a:avLst/>
          </a:prstGeom>
        </p:spPr>
      </p:pic>
      <p:pic>
        <p:nvPicPr>
          <p:cNvPr id="29" name="图片 51" descr="交换机.png"/>
          <p:cNvPicPr>
            <a:picLocks noChangeAspect="1"/>
          </p:cNvPicPr>
          <p:nvPr/>
        </p:nvPicPr>
        <p:blipFill>
          <a:blip r:embed="rId9" cstate="print"/>
          <a:stretch>
            <a:fillRect/>
          </a:stretch>
        </p:blipFill>
        <p:spPr bwMode="gray">
          <a:xfrm>
            <a:off x="4368674" y="3335999"/>
            <a:ext cx="417163" cy="341314"/>
          </a:xfrm>
          <a:prstGeom prst="rect">
            <a:avLst/>
          </a:prstGeom>
        </p:spPr>
      </p:pic>
      <p:sp>
        <p:nvSpPr>
          <p:cNvPr id="30" name="Freeform 159"/>
          <p:cNvSpPr/>
          <p:nvPr/>
        </p:nvSpPr>
        <p:spPr bwMode="gray">
          <a:xfrm flipH="1">
            <a:off x="3376870" y="441408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31" name="图片 31"/>
          <p:cNvPicPr>
            <a:picLocks noChangeAspect="1"/>
          </p:cNvPicPr>
          <p:nvPr/>
        </p:nvPicPr>
        <p:blipFill>
          <a:blip r:embed="rId3"/>
          <a:stretch>
            <a:fillRect/>
          </a:stretch>
        </p:blipFill>
        <p:spPr bwMode="gray">
          <a:xfrm>
            <a:off x="4126696" y="4537324"/>
            <a:ext cx="466668" cy="389308"/>
          </a:xfrm>
          <a:prstGeom prst="rect">
            <a:avLst/>
          </a:prstGeom>
        </p:spPr>
      </p:pic>
      <p:pic>
        <p:nvPicPr>
          <p:cNvPr id="32" name="图片 51" descr="交换机.png"/>
          <p:cNvPicPr>
            <a:picLocks noChangeAspect="1"/>
          </p:cNvPicPr>
          <p:nvPr/>
        </p:nvPicPr>
        <p:blipFill>
          <a:blip r:embed="rId9" cstate="print"/>
          <a:stretch>
            <a:fillRect/>
          </a:stretch>
        </p:blipFill>
        <p:spPr bwMode="gray">
          <a:xfrm>
            <a:off x="3621757" y="4196010"/>
            <a:ext cx="417163" cy="341314"/>
          </a:xfrm>
          <a:prstGeom prst="rect">
            <a:avLst/>
          </a:prstGeom>
        </p:spPr>
      </p:pic>
      <p:sp>
        <p:nvSpPr>
          <p:cNvPr id="33" name="Freeform 159"/>
          <p:cNvSpPr/>
          <p:nvPr/>
        </p:nvSpPr>
        <p:spPr bwMode="gray">
          <a:xfrm flipH="1">
            <a:off x="7372739" y="3949621"/>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34" name="图片 25"/>
          <p:cNvPicPr>
            <a:picLocks noChangeAspect="1"/>
          </p:cNvPicPr>
          <p:nvPr/>
        </p:nvPicPr>
        <p:blipFill>
          <a:blip r:embed="rId3"/>
          <a:stretch>
            <a:fillRect/>
          </a:stretch>
        </p:blipFill>
        <p:spPr bwMode="gray">
          <a:xfrm>
            <a:off x="7120160" y="4069707"/>
            <a:ext cx="466668" cy="389308"/>
          </a:xfrm>
          <a:prstGeom prst="rect">
            <a:avLst/>
          </a:prstGeom>
        </p:spPr>
      </p:pic>
      <p:pic>
        <p:nvPicPr>
          <p:cNvPr id="35"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8288454" y="4234082"/>
            <a:ext cx="417163" cy="342074"/>
          </a:xfrm>
          <a:prstGeom prst="rect">
            <a:avLst/>
          </a:prstGeom>
        </p:spPr>
      </p:pic>
      <p:pic>
        <p:nvPicPr>
          <p:cNvPr id="36" name="图片 14" descr="交换机.png"/>
          <p:cNvPicPr>
            <a:picLocks noChangeAspect="1"/>
          </p:cNvPicPr>
          <p:nvPr/>
        </p:nvPicPr>
        <p:blipFill>
          <a:blip r:embed="rId11" cstate="print"/>
          <a:stretch>
            <a:fillRect/>
          </a:stretch>
        </p:blipFill>
        <p:spPr bwMode="gray">
          <a:xfrm>
            <a:off x="8010149" y="3769903"/>
            <a:ext cx="420077" cy="343698"/>
          </a:xfrm>
          <a:prstGeom prst="rect">
            <a:avLst/>
          </a:prstGeom>
        </p:spPr>
      </p:pic>
      <p:sp>
        <p:nvSpPr>
          <p:cNvPr id="37" name="Freeform 159"/>
          <p:cNvSpPr/>
          <p:nvPr/>
        </p:nvSpPr>
        <p:spPr bwMode="gray">
          <a:xfrm flipH="1">
            <a:off x="5512317" y="309895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38" name="图片 31"/>
          <p:cNvPicPr>
            <a:picLocks noChangeAspect="1"/>
          </p:cNvPicPr>
          <p:nvPr/>
        </p:nvPicPr>
        <p:blipFill>
          <a:blip r:embed="rId3"/>
          <a:stretch>
            <a:fillRect/>
          </a:stretch>
        </p:blipFill>
        <p:spPr bwMode="gray">
          <a:xfrm>
            <a:off x="6262143" y="3222201"/>
            <a:ext cx="466668" cy="389308"/>
          </a:xfrm>
          <a:prstGeom prst="rect">
            <a:avLst/>
          </a:prstGeom>
        </p:spPr>
      </p:pic>
      <p:pic>
        <p:nvPicPr>
          <p:cNvPr id="39" name="图片 51" descr="交换机.png"/>
          <p:cNvPicPr>
            <a:picLocks noChangeAspect="1"/>
          </p:cNvPicPr>
          <p:nvPr/>
        </p:nvPicPr>
        <p:blipFill>
          <a:blip r:embed="rId9" cstate="print"/>
          <a:stretch>
            <a:fillRect/>
          </a:stretch>
        </p:blipFill>
        <p:spPr bwMode="gray">
          <a:xfrm>
            <a:off x="5757204" y="2880887"/>
            <a:ext cx="417163" cy="341314"/>
          </a:xfrm>
          <a:prstGeom prst="rect">
            <a:avLst/>
          </a:prstGeom>
        </p:spPr>
      </p:pic>
      <p:cxnSp>
        <p:nvCxnSpPr>
          <p:cNvPr id="40" name="直接连接符 133"/>
          <p:cNvCxnSpPr>
            <a:stCxn id="31" idx="3"/>
            <a:endCxn id="34" idx="1"/>
          </p:cNvCxnSpPr>
          <p:nvPr/>
        </p:nvCxnSpPr>
        <p:spPr bwMode="gray">
          <a:xfrm flipV="1">
            <a:off x="4593364" y="4264361"/>
            <a:ext cx="2526796" cy="467617"/>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cxnSp>
        <p:nvCxnSpPr>
          <p:cNvPr id="41" name="直接连接符 133"/>
          <p:cNvCxnSpPr>
            <a:stCxn id="28" idx="3"/>
            <a:endCxn id="34" idx="1"/>
          </p:cNvCxnSpPr>
          <p:nvPr/>
        </p:nvCxnSpPr>
        <p:spPr bwMode="gray">
          <a:xfrm>
            <a:off x="5340281" y="3871967"/>
            <a:ext cx="1779879" cy="392394"/>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cxnSp>
        <p:nvCxnSpPr>
          <p:cNvPr id="42" name="直接连接符 133"/>
          <p:cNvCxnSpPr>
            <a:stCxn id="38" idx="2"/>
            <a:endCxn id="34" idx="1"/>
          </p:cNvCxnSpPr>
          <p:nvPr/>
        </p:nvCxnSpPr>
        <p:spPr bwMode="gray">
          <a:xfrm>
            <a:off x="6495477" y="3611509"/>
            <a:ext cx="624683" cy="652852"/>
          </a:xfrm>
          <a:prstGeom prst="line">
            <a:avLst/>
          </a:prstGeom>
          <a:ln w="19050">
            <a:solidFill>
              <a:srgbClr val="7F7F7F"/>
            </a:solidFill>
          </a:ln>
        </p:spPr>
        <p:style>
          <a:lnRef idx="3">
            <a:schemeClr val="dk1"/>
          </a:lnRef>
          <a:fillRef idx="0">
            <a:schemeClr val="dk1"/>
          </a:fillRef>
          <a:effectRef idx="2">
            <a:schemeClr val="dk1"/>
          </a:effectRef>
          <a:fontRef idx="minor">
            <a:schemeClr val="tx1"/>
          </a:fontRef>
        </p:style>
      </p:cxnSp>
      <p:sp>
        <p:nvSpPr>
          <p:cNvPr id="43" name="TextBox 42"/>
          <p:cNvSpPr txBox="1"/>
          <p:nvPr/>
        </p:nvSpPr>
        <p:spPr bwMode="gray">
          <a:xfrm>
            <a:off x="7011599" y="4645583"/>
            <a:ext cx="2457998" cy="523220"/>
          </a:xfrm>
          <a:prstGeom prst="rect">
            <a:avLst/>
          </a:prstGeom>
          <a:noFill/>
        </p:spPr>
        <p:txBody>
          <a:bodyPr wrap="square" rtlCol="0">
            <a:spAutoFit/>
          </a:bodyPr>
          <a:lstStyle/>
          <a:p>
            <a:pPr algn="ctr" fontAlgn="ctr"/>
            <a:r>
              <a:rPr lang="en-US" sz="1400" b="1" dirty="0">
                <a:latin typeface="Huawei Sans" panose="020C0503030203020204" pitchFamily="34" charset="0"/>
              </a:rPr>
              <a:t>Enterprise WAN interconnection</a:t>
            </a:r>
          </a:p>
        </p:txBody>
      </p:sp>
      <p:sp>
        <p:nvSpPr>
          <p:cNvPr id="44" name="TextBox 43"/>
          <p:cNvSpPr txBox="1"/>
          <p:nvPr/>
        </p:nvSpPr>
        <p:spPr bwMode="gray">
          <a:xfrm>
            <a:off x="8018196" y="5838241"/>
            <a:ext cx="614271" cy="307777"/>
          </a:xfrm>
          <a:prstGeom prst="rect">
            <a:avLst/>
          </a:prstGeom>
          <a:noFill/>
        </p:spPr>
        <p:txBody>
          <a:bodyPr wrap="none" rtlCol="0">
            <a:spAutoFit/>
          </a:bodyPr>
          <a:lstStyle/>
          <a:p>
            <a:pPr fontAlgn="ctr"/>
            <a:r>
              <a:rPr lang="en-US" sz="1400" dirty="0">
                <a:solidFill>
                  <a:schemeClr val="bg1">
                    <a:lumMod val="50000"/>
                  </a:schemeClr>
                </a:solidFill>
                <a:latin typeface="Huawei Sans" panose="020C0503030203020204" pitchFamily="34" charset="0"/>
              </a:rPr>
              <a:t>WAN</a:t>
            </a:r>
          </a:p>
        </p:txBody>
      </p:sp>
      <p:grpSp>
        <p:nvGrpSpPr>
          <p:cNvPr id="49" name="Group 48"/>
          <p:cNvGrpSpPr/>
          <p:nvPr/>
        </p:nvGrpSpPr>
        <p:grpSpPr bwMode="gray">
          <a:xfrm rot="20979076">
            <a:off x="4601486" y="4355065"/>
            <a:ext cx="2463605" cy="276999"/>
            <a:chOff x="6750476" y="4293435"/>
            <a:chExt cx="2463605" cy="276999"/>
          </a:xfrm>
        </p:grpSpPr>
        <p:sp>
          <p:nvSpPr>
            <p:cNvPr id="47" name="Can 41"/>
            <p:cNvSpPr/>
            <p:nvPr/>
          </p:nvSpPr>
          <p:spPr bwMode="gray">
            <a:xfrm rot="5400000">
              <a:off x="7907362" y="3212142"/>
              <a:ext cx="149834" cy="246360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47"/>
            <p:cNvSpPr txBox="1"/>
            <p:nvPr/>
          </p:nvSpPr>
          <p:spPr bwMode="gray">
            <a:xfrm flipH="1">
              <a:off x="7426652" y="4293435"/>
              <a:ext cx="1170596"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grpSp>
      <p:grpSp>
        <p:nvGrpSpPr>
          <p:cNvPr id="50" name="Group 49"/>
          <p:cNvGrpSpPr/>
          <p:nvPr/>
        </p:nvGrpSpPr>
        <p:grpSpPr bwMode="gray">
          <a:xfrm rot="770181">
            <a:off x="5359229" y="3903219"/>
            <a:ext cx="1691654" cy="276999"/>
            <a:chOff x="7456429" y="4299977"/>
            <a:chExt cx="1691654" cy="276999"/>
          </a:xfrm>
        </p:grpSpPr>
        <p:sp>
          <p:nvSpPr>
            <p:cNvPr id="51" name="Can 41"/>
            <p:cNvSpPr/>
            <p:nvPr/>
          </p:nvSpPr>
          <p:spPr bwMode="gray">
            <a:xfrm rot="5400000">
              <a:off x="8227339" y="3598118"/>
              <a:ext cx="149834" cy="169165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51"/>
            <p:cNvSpPr txBox="1"/>
            <p:nvPr/>
          </p:nvSpPr>
          <p:spPr bwMode="gray">
            <a:xfrm flipH="1">
              <a:off x="7818108" y="4299977"/>
              <a:ext cx="1029092"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grpSp>
      <p:grpSp>
        <p:nvGrpSpPr>
          <p:cNvPr id="53" name="Group 52"/>
          <p:cNvGrpSpPr/>
          <p:nvPr/>
        </p:nvGrpSpPr>
        <p:grpSpPr bwMode="gray">
          <a:xfrm rot="2721740">
            <a:off x="6257600" y="3765956"/>
            <a:ext cx="1095323" cy="276999"/>
            <a:chOff x="8191417" y="4298203"/>
            <a:chExt cx="1095323" cy="276999"/>
          </a:xfrm>
        </p:grpSpPr>
        <p:sp>
          <p:nvSpPr>
            <p:cNvPr id="54" name="Can 41"/>
            <p:cNvSpPr/>
            <p:nvPr/>
          </p:nvSpPr>
          <p:spPr bwMode="gray">
            <a:xfrm rot="5400000">
              <a:off x="8663000" y="4033778"/>
              <a:ext cx="149834" cy="82033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54"/>
            <p:cNvSpPr txBox="1"/>
            <p:nvPr/>
          </p:nvSpPr>
          <p:spPr bwMode="gray">
            <a:xfrm flipH="1">
              <a:off x="8191417" y="4298203"/>
              <a:ext cx="1095323"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grpSp>
      <p:sp>
        <p:nvSpPr>
          <p:cNvPr id="56"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Overview</a:t>
            </a:r>
          </a:p>
        </p:txBody>
      </p:sp>
      <p:sp>
        <p:nvSpPr>
          <p:cNvPr id="57"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4290962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75"/>
          <p:cNvSpPr/>
          <p:nvPr/>
        </p:nvSpPr>
        <p:spPr bwMode="gray">
          <a:xfrm>
            <a:off x="1538565" y="3118175"/>
            <a:ext cx="9134533" cy="281921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On the live network, GRE over IPsec technology is typically used for interconnection between branch sites. IPsec technology ensures secure data transmission, and GRE technology ensures interconnection between enterprise intranets.</a:t>
            </a:r>
          </a:p>
        </p:txBody>
      </p:sp>
      <p:sp>
        <p:nvSpPr>
          <p:cNvPr id="52226" name="Rectangle 2"/>
          <p:cNvSpPr>
            <a:spLocks noGrp="1" noChangeArrowheads="1"/>
          </p:cNvSpPr>
          <p:nvPr>
            <p:ph type="title"/>
          </p:nvPr>
        </p:nvSpPr>
        <p:spPr bwMode="gray"/>
        <p:txBody>
          <a:bodyPr>
            <a:normAutofit/>
          </a:bodyPr>
          <a:lstStyle/>
          <a:p>
            <a:pPr eaLnBrk="1" fontAlgn="ctr" hangingPunct="1"/>
            <a:r>
              <a:rPr lang="en-US" dirty="0">
                <a:latin typeface="Huawei Sans" panose="020C0503030203020204" pitchFamily="34" charset="0"/>
              </a:rPr>
              <a:t>IPsec Overview</a:t>
            </a:r>
            <a:endParaRPr lang="en-US" altLang="zh-CN" dirty="0">
              <a:latin typeface="Huawei Sans" panose="020C0503030203020204" pitchFamily="34" charset="0"/>
            </a:endParaRPr>
          </a:p>
        </p:txBody>
      </p:sp>
      <p:sp>
        <p:nvSpPr>
          <p:cNvPr id="2" name="Text Placeholder 1"/>
          <p:cNvSpPr>
            <a:spLocks noGrp="1"/>
          </p:cNvSpPr>
          <p:nvPr>
            <p:ph type="body" sz="quarter" idx="10"/>
          </p:nvPr>
        </p:nvSpPr>
        <p:spPr bwMode="gray"/>
        <p:txBody>
          <a:bodyPr/>
          <a:lstStyle/>
          <a:p>
            <a:pPr algn="l"/>
            <a:r>
              <a:rPr lang="en-US" sz="1400" dirty="0">
                <a:latin typeface="Huawei Sans" panose="020C0503030203020204" pitchFamily="34" charset="0"/>
              </a:rPr>
              <a:t>The IPsec protocol suite is a series of security protocols developed by the Internet Engineering Task Force (IETF). It provides a cryptology-based, interoperable, and high-quality security protection mechanism for end-to-end IP packet exchange.</a:t>
            </a:r>
            <a:endParaRPr lang="en-US" altLang="zh-CN" sz="1400" dirty="0">
              <a:latin typeface="Huawei Sans" panose="020C0503030203020204" pitchFamily="34" charset="0"/>
            </a:endParaRPr>
          </a:p>
          <a:p>
            <a:pPr algn="l"/>
            <a:r>
              <a:rPr lang="en-US" sz="1400" dirty="0">
                <a:latin typeface="Huawei Sans" panose="020C0503030203020204" pitchFamily="34" charset="0"/>
              </a:rPr>
              <a:t>IPsec encrypts and authenticates data to ensure secure data transmission on the Internet.</a:t>
            </a:r>
            <a:endParaRPr lang="en-US" altLang="zh-CN" sz="1400" dirty="0">
              <a:latin typeface="Huawei Sans" panose="020C0503030203020204" pitchFamily="34" charset="0"/>
            </a:endParaRPr>
          </a:p>
          <a:p>
            <a:pPr algn="l"/>
            <a:r>
              <a:rPr lang="en-US" sz="1400" dirty="0">
                <a:latin typeface="Huawei Sans" panose="020C0503030203020204" pitchFamily="34" charset="0"/>
              </a:rPr>
              <a:t>IPsec VPN technology can be used with multiple VPN technologies to provide flexible and secure enterprise interconnections.</a:t>
            </a:r>
          </a:p>
        </p:txBody>
      </p:sp>
      <p:cxnSp>
        <p:nvCxnSpPr>
          <p:cNvPr id="6" name="直接连接符 5"/>
          <p:cNvCxnSpPr/>
          <p:nvPr/>
        </p:nvCxnSpPr>
        <p:spPr bwMode="gray">
          <a:xfrm>
            <a:off x="8693414" y="4146912"/>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0" name="Text Box 26"/>
          <p:cNvSpPr txBox="1">
            <a:spLocks noChangeArrowheads="1"/>
          </p:cNvSpPr>
          <p:nvPr/>
        </p:nvSpPr>
        <p:spPr bwMode="gray">
          <a:xfrm>
            <a:off x="3192412" y="4313687"/>
            <a:ext cx="897896" cy="461600"/>
          </a:xfrm>
          <a:prstGeom prst="rect">
            <a:avLst/>
          </a:prstGeom>
          <a:noFill/>
          <a:ln w="9525">
            <a:noFill/>
            <a:miter lim="800000"/>
            <a:headEnd/>
            <a:tailEnd/>
          </a:ln>
        </p:spPr>
        <p:txBody>
          <a:bodyPr wrap="square" lIns="91379" tIns="45688" rIns="91379" bIns="45688">
            <a:spAutoFit/>
          </a:bodyPr>
          <a:lstStyle/>
          <a:p>
            <a:pPr algn="ctr" eaLnBrk="1" fontAlgn="ctr" hangingPunct="1"/>
            <a:r>
              <a:rPr lang="en-US" sz="1200" dirty="0">
                <a:latin typeface="Huawei Sans" panose="020C0503030203020204" pitchFamily="34" charset="0"/>
              </a:rPr>
              <a:t>Enterprise egress</a:t>
            </a:r>
          </a:p>
        </p:txBody>
      </p:sp>
      <p:sp>
        <p:nvSpPr>
          <p:cNvPr id="17" name="Right Arrow 16"/>
          <p:cNvSpPr/>
          <p:nvPr/>
        </p:nvSpPr>
        <p:spPr bwMode="gray">
          <a:xfrm>
            <a:off x="5555248" y="4055008"/>
            <a:ext cx="664413" cy="550247"/>
          </a:xfrm>
          <a:prstGeom prst="rightArrow">
            <a:avLst/>
          </a:prstGeom>
        </p:spPr>
        <p:txBody>
          <a:bodyPr wrap="none" rtlCol="0" anchor="ctr">
            <a:spAutoFit/>
          </a:bodyPr>
          <a:lstStyle/>
          <a:p>
            <a:pPr marL="342900" indent="-342900" algn="ctr" fontAlgn="ctr">
              <a:buFont typeface="+mj-lt"/>
              <a:buAutoNum type="arabicPeriod"/>
            </a:pPr>
            <a:endParaRPr lang="en-US" altLang="zh-CN" sz="1200" dirty="0">
              <a:latin typeface="Huawei Sans" panose="020C0503030203020204" pitchFamily="34" charset="0"/>
              <a:ea typeface="+mn-ea"/>
              <a:cs typeface="Courier New" panose="02070309020205020404" pitchFamily="49" charset="0"/>
            </a:endParaRPr>
          </a:p>
        </p:txBody>
      </p:sp>
      <p:sp>
        <p:nvSpPr>
          <p:cNvPr id="35" name="Freeform 159"/>
          <p:cNvSpPr/>
          <p:nvPr/>
        </p:nvSpPr>
        <p:spPr bwMode="gray">
          <a:xfrm flipH="1">
            <a:off x="8453949" y="3624680"/>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200" dirty="0">
                <a:solidFill>
                  <a:schemeClr val="tx1"/>
                </a:solidFill>
                <a:latin typeface="Huawei Sans" panose="020C0503030203020204" pitchFamily="34" charset="0"/>
              </a:rPr>
              <a:t>HQ</a:t>
            </a:r>
          </a:p>
        </p:txBody>
      </p:sp>
      <p:sp>
        <p:nvSpPr>
          <p:cNvPr id="36" name="Freeform 159"/>
          <p:cNvSpPr/>
          <p:nvPr/>
        </p:nvSpPr>
        <p:spPr bwMode="gray">
          <a:xfrm flipH="1">
            <a:off x="2186637" y="3624680"/>
            <a:ext cx="1383886" cy="72339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200" dirty="0">
                <a:solidFill>
                  <a:schemeClr val="tx1"/>
                </a:solidFill>
                <a:latin typeface="Huawei Sans" panose="020C0503030203020204" pitchFamily="34" charset="0"/>
              </a:rPr>
              <a:t>Enterprise branch</a:t>
            </a:r>
          </a:p>
        </p:txBody>
      </p:sp>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3459625" y="3900691"/>
            <a:ext cx="540000" cy="441818"/>
          </a:xfrm>
          <a:prstGeom prst="rect">
            <a:avLst/>
          </a:prstGeom>
          <a:noFill/>
        </p:spPr>
      </p:pic>
      <p:pic>
        <p:nvPicPr>
          <p:cNvPr id="34" name="Picture 12" descr="E:\2016.01\1.12 扁平化图标\蓝色\AR-蓝色最新-40.png"/>
          <p:cNvPicPr>
            <a:picLocks noChangeAspect="1" noChangeArrowheads="1"/>
          </p:cNvPicPr>
          <p:nvPr/>
        </p:nvPicPr>
        <p:blipFill>
          <a:blip r:embed="rId3" cstate="print"/>
          <a:srcRect/>
          <a:stretch>
            <a:fillRect/>
          </a:stretch>
        </p:blipFill>
        <p:spPr bwMode="gray">
          <a:xfrm>
            <a:off x="8055409" y="3900691"/>
            <a:ext cx="540000" cy="441818"/>
          </a:xfrm>
          <a:prstGeom prst="rect">
            <a:avLst/>
          </a:prstGeom>
          <a:noFill/>
        </p:spPr>
      </p:pic>
      <p:cxnSp>
        <p:nvCxnSpPr>
          <p:cNvPr id="37" name="Straight Connector 36"/>
          <p:cNvCxnSpPr>
            <a:stCxn id="32" idx="3"/>
          </p:cNvCxnSpPr>
          <p:nvPr/>
        </p:nvCxnSpPr>
        <p:spPr bwMode="gray">
          <a:xfrm>
            <a:off x="3999625" y="4121600"/>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0" name="Straight Connector 39"/>
          <p:cNvCxnSpPr>
            <a:endCxn id="34" idx="1"/>
          </p:cNvCxnSpPr>
          <p:nvPr/>
        </p:nvCxnSpPr>
        <p:spPr bwMode="gray">
          <a:xfrm>
            <a:off x="7716145" y="4121600"/>
            <a:ext cx="33926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30" name="Freeform 159"/>
          <p:cNvSpPr/>
          <p:nvPr/>
        </p:nvSpPr>
        <p:spPr bwMode="gray">
          <a:xfrm flipH="1">
            <a:off x="5060141" y="3367964"/>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Carrier network</a:t>
            </a:r>
          </a:p>
        </p:txBody>
      </p:sp>
      <p:sp>
        <p:nvSpPr>
          <p:cNvPr id="44" name="Text Box 26"/>
          <p:cNvSpPr txBox="1">
            <a:spLocks noChangeArrowheads="1"/>
          </p:cNvSpPr>
          <p:nvPr/>
        </p:nvSpPr>
        <p:spPr bwMode="gray">
          <a:xfrm>
            <a:off x="7834703" y="4313687"/>
            <a:ext cx="1146034" cy="461600"/>
          </a:xfrm>
          <a:prstGeom prst="rect">
            <a:avLst/>
          </a:prstGeom>
          <a:noFill/>
          <a:ln w="9525">
            <a:noFill/>
            <a:miter lim="800000"/>
            <a:headEnd/>
            <a:tailEnd/>
          </a:ln>
        </p:spPr>
        <p:txBody>
          <a:bodyPr wrap="square" lIns="91379" tIns="45688" rIns="91379" bIns="45688">
            <a:spAutoFit/>
          </a:bodyPr>
          <a:lstStyle/>
          <a:p>
            <a:pPr algn="ctr" eaLnBrk="1" fontAlgn="ctr" hangingPunct="1"/>
            <a:r>
              <a:rPr lang="en-US" sz="1200" dirty="0">
                <a:latin typeface="Huawei Sans" panose="020C0503030203020204" pitchFamily="34" charset="0"/>
              </a:rPr>
              <a:t>Enterprise egress</a:t>
            </a:r>
          </a:p>
        </p:txBody>
      </p:sp>
      <p:sp>
        <p:nvSpPr>
          <p:cNvPr id="46" name="Rectangular Callout 45"/>
          <p:cNvSpPr/>
          <p:nvPr/>
        </p:nvSpPr>
        <p:spPr bwMode="gray">
          <a:xfrm>
            <a:off x="7944701" y="3256541"/>
            <a:ext cx="1236659" cy="543106"/>
          </a:xfrm>
          <a:prstGeom prst="wedgeRectCallout">
            <a:avLst>
              <a:gd name="adj1" fmla="val -30460"/>
              <a:gd name="adj2" fmla="val 783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encryption and authentication</a:t>
            </a:r>
          </a:p>
        </p:txBody>
      </p:sp>
      <p:sp>
        <p:nvSpPr>
          <p:cNvPr id="47" name="Rectangular Callout 46"/>
          <p:cNvSpPr/>
          <p:nvPr/>
        </p:nvSpPr>
        <p:spPr bwMode="gray">
          <a:xfrm>
            <a:off x="3006349" y="3256541"/>
            <a:ext cx="1266523" cy="556829"/>
          </a:xfrm>
          <a:prstGeom prst="wedgeRectCallout">
            <a:avLst>
              <a:gd name="adj1" fmla="val 14308"/>
              <a:gd name="adj2" fmla="val 7640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encryption and authentication</a:t>
            </a:r>
          </a:p>
        </p:txBody>
      </p:sp>
      <p:pic>
        <p:nvPicPr>
          <p:cNvPr id="33"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223444" y="3442392"/>
            <a:ext cx="540000" cy="442800"/>
          </a:xfrm>
          <a:prstGeom prst="rect">
            <a:avLst/>
          </a:prstGeom>
        </p:spPr>
      </p:pic>
      <p:pic>
        <p:nvPicPr>
          <p:cNvPr id="4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15489" y="3442392"/>
            <a:ext cx="540000" cy="442800"/>
          </a:xfrm>
          <a:prstGeom prst="rect">
            <a:avLst/>
          </a:prstGeom>
        </p:spPr>
      </p:pic>
      <p:sp>
        <p:nvSpPr>
          <p:cNvPr id="10" name="Freeform 9"/>
          <p:cNvSpPr/>
          <p:nvPr/>
        </p:nvSpPr>
        <p:spPr bwMode="gray">
          <a:xfrm>
            <a:off x="2784847" y="3731495"/>
            <a:ext cx="1191100" cy="376780"/>
          </a:xfrm>
          <a:custGeom>
            <a:avLst/>
            <a:gdLst>
              <a:gd name="connsiteX0" fmla="*/ 0 w 1123950"/>
              <a:gd name="connsiteY0" fmla="*/ 0 h 361950"/>
              <a:gd name="connsiteX1" fmla="*/ 266700 w 1123950"/>
              <a:gd name="connsiteY1" fmla="*/ 219075 h 361950"/>
              <a:gd name="connsiteX2" fmla="*/ 1123950 w 1123950"/>
              <a:gd name="connsiteY2" fmla="*/ 361950 h 361950"/>
            </a:gdLst>
            <a:ahLst/>
            <a:cxnLst>
              <a:cxn ang="0">
                <a:pos x="connsiteX0" y="connsiteY0"/>
              </a:cxn>
              <a:cxn ang="0">
                <a:pos x="connsiteX1" y="connsiteY1"/>
              </a:cxn>
              <a:cxn ang="0">
                <a:pos x="connsiteX2" y="connsiteY2"/>
              </a:cxn>
            </a:cxnLst>
            <a:rect l="l" t="t" r="r" b="b"/>
            <a:pathLst>
              <a:path w="1123950" h="361950">
                <a:moveTo>
                  <a:pt x="0" y="0"/>
                </a:moveTo>
                <a:cubicBezTo>
                  <a:pt x="39687" y="79375"/>
                  <a:pt x="79375" y="158750"/>
                  <a:pt x="266700" y="219075"/>
                </a:cubicBezTo>
                <a:cubicBezTo>
                  <a:pt x="454025" y="279400"/>
                  <a:pt x="1123950" y="361950"/>
                  <a:pt x="1123950" y="36195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4" name="Freeform 13"/>
          <p:cNvSpPr/>
          <p:nvPr/>
        </p:nvSpPr>
        <p:spPr bwMode="gray">
          <a:xfrm>
            <a:off x="8068317" y="3709063"/>
            <a:ext cx="1226820" cy="403860"/>
          </a:xfrm>
          <a:custGeom>
            <a:avLst/>
            <a:gdLst>
              <a:gd name="connsiteX0" fmla="*/ 0 w 1226820"/>
              <a:gd name="connsiteY0" fmla="*/ 403860 h 403860"/>
              <a:gd name="connsiteX1" fmla="*/ 777240 w 1226820"/>
              <a:gd name="connsiteY1" fmla="*/ 304800 h 403860"/>
              <a:gd name="connsiteX2" fmla="*/ 1226820 w 1226820"/>
              <a:gd name="connsiteY2" fmla="*/ 0 h 403860"/>
            </a:gdLst>
            <a:ahLst/>
            <a:cxnLst>
              <a:cxn ang="0">
                <a:pos x="connsiteX0" y="connsiteY0"/>
              </a:cxn>
              <a:cxn ang="0">
                <a:pos x="connsiteX1" y="connsiteY1"/>
              </a:cxn>
              <a:cxn ang="0">
                <a:pos x="connsiteX2" y="connsiteY2"/>
              </a:cxn>
            </a:cxnLst>
            <a:rect l="l" t="t" r="r" b="b"/>
            <a:pathLst>
              <a:path w="1226820" h="403860">
                <a:moveTo>
                  <a:pt x="0" y="403860"/>
                </a:moveTo>
                <a:cubicBezTo>
                  <a:pt x="286385" y="387985"/>
                  <a:pt x="572770" y="372110"/>
                  <a:pt x="777240" y="304800"/>
                </a:cubicBezTo>
                <a:cubicBezTo>
                  <a:pt x="981710" y="237490"/>
                  <a:pt x="1104265" y="118745"/>
                  <a:pt x="1226820"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cxnSp>
        <p:nvCxnSpPr>
          <p:cNvPr id="16" name="Straight Connector 15"/>
          <p:cNvCxnSpPr/>
          <p:nvPr/>
        </p:nvCxnSpPr>
        <p:spPr bwMode="gray">
          <a:xfrm>
            <a:off x="3986837" y="4387062"/>
            <a:ext cx="0" cy="695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gray">
          <a:xfrm>
            <a:off x="8035326" y="4387062"/>
            <a:ext cx="0" cy="6957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bwMode="gray">
          <a:xfrm>
            <a:off x="3986837" y="4853747"/>
            <a:ext cx="4048487" cy="229042"/>
          </a:xfrm>
          <a:prstGeom prst="rect">
            <a:avLst/>
          </a:prstGeom>
          <a:solidFill>
            <a:srgbClr val="8BC9A0"/>
          </a:solidFill>
          <a:ln>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Data is </a:t>
            </a:r>
            <a:r>
              <a:rPr lang="en-US" sz="1200" dirty="0">
                <a:solidFill>
                  <a:srgbClr val="C7000B"/>
                </a:solidFill>
                <a:latin typeface="Huawei Sans" panose="020C0503030203020204" pitchFamily="34" charset="0"/>
              </a:rPr>
              <a:t>encrypted</a:t>
            </a:r>
          </a:p>
        </p:txBody>
      </p:sp>
      <p:sp>
        <p:nvSpPr>
          <p:cNvPr id="64" name="Can 225"/>
          <p:cNvSpPr/>
          <p:nvPr/>
        </p:nvSpPr>
        <p:spPr bwMode="gray">
          <a:xfrm rot="5400000" flipH="1">
            <a:off x="4155619" y="3910326"/>
            <a:ext cx="182222" cy="416319"/>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Can 41"/>
          <p:cNvSpPr/>
          <p:nvPr/>
        </p:nvSpPr>
        <p:spPr bwMode="gray">
          <a:xfrm rot="5400000">
            <a:off x="5830695" y="2509075"/>
            <a:ext cx="236717" cy="320435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Rectangular Callout 66"/>
          <p:cNvSpPr/>
          <p:nvPr/>
        </p:nvSpPr>
        <p:spPr bwMode="gray">
          <a:xfrm>
            <a:off x="4334472" y="3438481"/>
            <a:ext cx="1145501" cy="388952"/>
          </a:xfrm>
          <a:prstGeom prst="wedgeRectCallout">
            <a:avLst>
              <a:gd name="adj1" fmla="val -23272"/>
              <a:gd name="adj2" fmla="val 106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68" name="Can 225"/>
          <p:cNvSpPr/>
          <p:nvPr/>
        </p:nvSpPr>
        <p:spPr bwMode="gray">
          <a:xfrm rot="5400000" flipH="1">
            <a:off x="7597037" y="3873558"/>
            <a:ext cx="182222" cy="489854"/>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Rectangular Callout 68"/>
          <p:cNvSpPr/>
          <p:nvPr/>
        </p:nvSpPr>
        <p:spPr bwMode="gray">
          <a:xfrm>
            <a:off x="6764385" y="3398900"/>
            <a:ext cx="1070318" cy="388952"/>
          </a:xfrm>
          <a:prstGeom prst="wedgeRectCallout">
            <a:avLst>
              <a:gd name="adj1" fmla="val 24203"/>
              <a:gd name="adj2" fmla="val 1185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GRE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cxnSp>
        <p:nvCxnSpPr>
          <p:cNvPr id="12" name="Straight Arrow Connector 11"/>
          <p:cNvCxnSpPr>
            <a:cxnSpLocks/>
            <a:stCxn id="32" idx="3"/>
            <a:endCxn id="34" idx="1"/>
          </p:cNvCxnSpPr>
          <p:nvPr/>
        </p:nvCxnSpPr>
        <p:spPr bwMode="gray">
          <a:xfrm>
            <a:off x="3999625" y="4121600"/>
            <a:ext cx="4055784" cy="0"/>
          </a:xfrm>
          <a:prstGeom prst="straightConnector1">
            <a:avLst/>
          </a:prstGeom>
          <a:ln w="28575">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72" name="圆角矩形 75"/>
          <p:cNvSpPr/>
          <p:nvPr/>
        </p:nvSpPr>
        <p:spPr bwMode="gray">
          <a:xfrm>
            <a:off x="1538565" y="2683888"/>
            <a:ext cx="913453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GRE over IPsec</a:t>
            </a:r>
          </a:p>
        </p:txBody>
      </p:sp>
      <p:sp>
        <p:nvSpPr>
          <p:cNvPr id="66" name="TextBox 65"/>
          <p:cNvSpPr txBox="1"/>
          <p:nvPr/>
        </p:nvSpPr>
        <p:spPr bwMode="gray">
          <a:xfrm flipH="1">
            <a:off x="5515406" y="3964304"/>
            <a:ext cx="1059439"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38"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Overview</a:t>
            </a:r>
          </a:p>
        </p:txBody>
      </p:sp>
      <p:sp>
        <p:nvSpPr>
          <p:cNvPr id="39"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45439168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a:prstGeom prst="rect">
            <a:avLst/>
          </a:prstGeom>
        </p:spPr>
        <p:txBody>
          <a:bodyPr/>
          <a:lstStyle/>
          <a:p>
            <a:r>
              <a:rPr lang="en-US" altLang="zh-CN" sz="1800" dirty="0"/>
              <a:t>Wide area interconnection technologies are diverse, and different technologies have different application scenarios and backgrounds.</a:t>
            </a:r>
          </a:p>
          <a:p>
            <a:r>
              <a:rPr lang="en-US" altLang="zh-CN" sz="1800" dirty="0"/>
              <a:t>On the live network, GRE and L2TP are used as WAN interconnection technologies. To ensure the security of GRE and L2TP tunnels, IPsec is used as an auxiliary technology.</a:t>
            </a:r>
          </a:p>
          <a:p>
            <a:r>
              <a:rPr lang="en-US" altLang="zh-CN" sz="1800" dirty="0"/>
              <a:t>On the live network, some WAN interconnection devices are located behind NAT devices. Therefore, NAT traversal can be used in many WAN interconnection scenarios.</a:t>
            </a:r>
          </a:p>
          <a:p>
            <a:r>
              <a:rPr lang="en-US" altLang="zh-CN" sz="1800" dirty="0"/>
              <a:t>To ensure WAN interconnection reliability, multiple links are generally deployed in the uplink. Multi-link routing is also an important WAN interconnection technology.</a:t>
            </a:r>
          </a:p>
          <a:p>
            <a:r>
              <a:rPr lang="en-US" altLang="zh-CN" sz="1800" dirty="0"/>
              <a:t>This course describes common technologies used in WAN interconnection scenarios.</a:t>
            </a:r>
            <a:endParaRPr lang="zh-CN" altLang="en-US" sz="1800" dirty="0"/>
          </a:p>
        </p:txBody>
      </p:sp>
    </p:spTree>
    <p:extLst>
      <p:ext uri="{BB962C8B-B14F-4D97-AF65-F5344CB8AC3E}">
        <p14:creationId xmlns:p14="http://schemas.microsoft.com/office/powerpoint/2010/main" val="1410207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6C3C20-B1AA-4183-B45E-4C8081F69E9A}"/>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Data Encryption</a:t>
            </a:r>
          </a:p>
        </p:txBody>
      </p:sp>
      <p:sp>
        <p:nvSpPr>
          <p:cNvPr id="3" name="Text Placeholder 2">
            <a:extLst>
              <a:ext uri="{FF2B5EF4-FFF2-40B4-BE49-F238E27FC236}">
                <a16:creationId xmlns:a16="http://schemas.microsoft.com/office/drawing/2014/main" xmlns="" id="{D04E234C-2CEB-4DF3-AC94-2D6E68C25C1B}"/>
              </a:ext>
            </a:extLst>
          </p:cNvPr>
          <p:cNvSpPr>
            <a:spLocks noGrp="1"/>
          </p:cNvSpPr>
          <p:nvPr>
            <p:ph type="body" sz="quarter" idx="10"/>
          </p:nvPr>
        </p:nvSpPr>
        <p:spPr bwMode="gray"/>
        <p:txBody>
          <a:bodyPr/>
          <a:lstStyle/>
          <a:p>
            <a:pPr algn="l"/>
            <a:r>
              <a:rPr lang="en-US" sz="1400" dirty="0">
                <a:latin typeface="Huawei Sans" panose="020C0503030203020204" pitchFamily="34" charset="0"/>
              </a:rPr>
              <a:t>Data encryption prevents data from being leaked during data forwarding. Two data encryption methods are available:</a:t>
            </a:r>
            <a:endParaRPr lang="en-US" altLang="zh-CN" sz="1400" dirty="0">
              <a:latin typeface="Huawei Sans" panose="020C0503030203020204" pitchFamily="34" charset="0"/>
            </a:endParaRPr>
          </a:p>
          <a:p>
            <a:pPr marL="542925" lvl="1" indent="-228600"/>
            <a:r>
              <a:rPr lang="en-US" sz="1200" dirty="0">
                <a:latin typeface="Huawei Sans" panose="020C0503030203020204" pitchFamily="34" charset="0"/>
              </a:rPr>
              <a:t>Symmetric encryption: The same password is used for encryption and decryption, which is highly efficient. However, the key may be intercepted during key exchange.</a:t>
            </a:r>
          </a:p>
          <a:p>
            <a:pPr marL="542925" lvl="1" indent="-228600"/>
            <a:r>
              <a:rPr lang="en-US" sz="1200" dirty="0">
                <a:latin typeface="Huawei Sans" panose="020C0503030203020204" pitchFamily="34" charset="0"/>
              </a:rPr>
              <a:t>Asymmetric encryption: The public key is used for encryption and the private key is used for decryption. Data security is high but the data encryption and decryption efficiency is low.</a:t>
            </a:r>
            <a:endParaRPr lang="en-US" altLang="zh-CN" sz="1200" dirty="0">
              <a:latin typeface="Huawei Sans" panose="020C0503030203020204" pitchFamily="34" charset="0"/>
            </a:endParaRPr>
          </a:p>
        </p:txBody>
      </p:sp>
      <p:sp>
        <p:nvSpPr>
          <p:cNvPr id="7" name="圆角矩形 75">
            <a:extLst>
              <a:ext uri="{FF2B5EF4-FFF2-40B4-BE49-F238E27FC236}">
                <a16:creationId xmlns:a16="http://schemas.microsoft.com/office/drawing/2014/main" xmlns="" id="{2FE3E2F3-0FB9-4720-BD65-00A20497CECC}"/>
              </a:ext>
            </a:extLst>
          </p:cNvPr>
          <p:cNvSpPr/>
          <p:nvPr/>
        </p:nvSpPr>
        <p:spPr bwMode="gray">
          <a:xfrm>
            <a:off x="817376" y="3077723"/>
            <a:ext cx="5170612" cy="31230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00" dirty="0">
              <a:solidFill>
                <a:prstClr val="black"/>
              </a:solidFill>
              <a:latin typeface="Huawei Sans" panose="020C0503030203020204" pitchFamily="34" charset="0"/>
              <a:ea typeface="方正兰亭黑简体" panose="02000000000000000000" pitchFamily="2" charset="-122"/>
            </a:endParaRPr>
          </a:p>
        </p:txBody>
      </p:sp>
      <p:sp>
        <p:nvSpPr>
          <p:cNvPr id="8" name="圆角矩形 75">
            <a:extLst>
              <a:ext uri="{FF2B5EF4-FFF2-40B4-BE49-F238E27FC236}">
                <a16:creationId xmlns:a16="http://schemas.microsoft.com/office/drawing/2014/main" xmlns="" id="{ABAB75A6-3BCB-4F85-96C7-2870ABDE4483}"/>
              </a:ext>
            </a:extLst>
          </p:cNvPr>
          <p:cNvSpPr/>
          <p:nvPr/>
        </p:nvSpPr>
        <p:spPr bwMode="gray">
          <a:xfrm>
            <a:off x="817376" y="2643437"/>
            <a:ext cx="517061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Symmetric encryption</a:t>
            </a:r>
          </a:p>
        </p:txBody>
      </p:sp>
      <p:sp>
        <p:nvSpPr>
          <p:cNvPr id="9" name="Text Box 26">
            <a:extLst>
              <a:ext uri="{FF2B5EF4-FFF2-40B4-BE49-F238E27FC236}">
                <a16:creationId xmlns:a16="http://schemas.microsoft.com/office/drawing/2014/main" xmlns="" id="{7F9F8CBC-6AF8-41F1-A437-909144774CE4}"/>
              </a:ext>
            </a:extLst>
          </p:cNvPr>
          <p:cNvSpPr txBox="1">
            <a:spLocks noChangeArrowheads="1"/>
          </p:cNvSpPr>
          <p:nvPr/>
        </p:nvSpPr>
        <p:spPr bwMode="gray">
          <a:xfrm>
            <a:off x="885395" y="4596323"/>
            <a:ext cx="543615" cy="276934"/>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200" dirty="0">
                <a:solidFill>
                  <a:schemeClr val="bg1"/>
                </a:solidFill>
                <a:latin typeface="Huawei Sans" panose="020C0503030203020204" pitchFamily="34" charset="0"/>
              </a:rPr>
              <a:t>Data</a:t>
            </a:r>
          </a:p>
        </p:txBody>
      </p:sp>
      <p:sp>
        <p:nvSpPr>
          <p:cNvPr id="10" name="Text Box 26">
            <a:extLst>
              <a:ext uri="{FF2B5EF4-FFF2-40B4-BE49-F238E27FC236}">
                <a16:creationId xmlns:a16="http://schemas.microsoft.com/office/drawing/2014/main" xmlns="" id="{5CF7F5AC-8DE9-4BF4-A7B0-32B7B3293876}"/>
              </a:ext>
            </a:extLst>
          </p:cNvPr>
          <p:cNvSpPr txBox="1">
            <a:spLocks noChangeArrowheads="1"/>
          </p:cNvSpPr>
          <p:nvPr/>
        </p:nvSpPr>
        <p:spPr bwMode="gray">
          <a:xfrm>
            <a:off x="5317442" y="4596323"/>
            <a:ext cx="543615" cy="276934"/>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200" dirty="0">
                <a:solidFill>
                  <a:schemeClr val="bg1"/>
                </a:solidFill>
                <a:latin typeface="Huawei Sans" panose="020C0503030203020204" pitchFamily="34" charset="0"/>
              </a:rPr>
              <a:t>Data</a:t>
            </a:r>
          </a:p>
        </p:txBody>
      </p:sp>
      <p:cxnSp>
        <p:nvCxnSpPr>
          <p:cNvPr id="13" name="Straight Arrow Connector 12">
            <a:extLst>
              <a:ext uri="{FF2B5EF4-FFF2-40B4-BE49-F238E27FC236}">
                <a16:creationId xmlns:a16="http://schemas.microsoft.com/office/drawing/2014/main" xmlns="" id="{0A7CCAA6-FC57-40AE-8B6C-274006A7F168}"/>
              </a:ext>
            </a:extLst>
          </p:cNvPr>
          <p:cNvCxnSpPr>
            <a:cxnSpLocks/>
            <a:stCxn id="9" idx="3"/>
            <a:endCxn id="18" idx="1"/>
          </p:cNvCxnSpPr>
          <p:nvPr/>
        </p:nvCxnSpPr>
        <p:spPr bwMode="gray">
          <a:xfrm flipV="1">
            <a:off x="1429010" y="4727096"/>
            <a:ext cx="579619" cy="7694"/>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xmlns="" id="{98139D59-D323-4612-98A6-1639CA202D6C}"/>
              </a:ext>
            </a:extLst>
          </p:cNvPr>
          <p:cNvCxnSpPr>
            <a:cxnSpLocks/>
            <a:stCxn id="19" idx="3"/>
            <a:endCxn id="10" idx="1"/>
          </p:cNvCxnSpPr>
          <p:nvPr/>
        </p:nvCxnSpPr>
        <p:spPr bwMode="gray">
          <a:xfrm flipV="1">
            <a:off x="4745974" y="4734790"/>
            <a:ext cx="571468" cy="7695"/>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62D2A434-A7E9-412E-BE7F-681D7F95F34C}"/>
              </a:ext>
            </a:extLst>
          </p:cNvPr>
          <p:cNvCxnSpPr>
            <a:cxnSpLocks/>
            <a:stCxn id="18" idx="2"/>
            <a:endCxn id="55" idx="0"/>
          </p:cNvCxnSpPr>
          <p:nvPr/>
        </p:nvCxnSpPr>
        <p:spPr bwMode="gray">
          <a:xfrm>
            <a:off x="2329029" y="4850206"/>
            <a:ext cx="361" cy="545858"/>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9AE45BCF-DA3C-46FD-8035-6DAEE5087962}"/>
              </a:ext>
            </a:extLst>
          </p:cNvPr>
          <p:cNvSpPr txBox="1"/>
          <p:nvPr/>
        </p:nvSpPr>
        <p:spPr bwMode="gray">
          <a:xfrm>
            <a:off x="2008629" y="4603985"/>
            <a:ext cx="640800" cy="246221"/>
          </a:xfrm>
          <a:prstGeom prst="rect">
            <a:avLst/>
          </a:prstGeom>
          <a:solidFill>
            <a:srgbClr val="F4FBFE"/>
          </a:solidFill>
          <a:ln>
            <a:solidFill>
              <a:srgbClr val="00B0F0"/>
            </a:solidFill>
          </a:ln>
        </p:spPr>
        <p:txBody>
          <a:bodyPr wrap="none" lIns="36000" tIns="36000" rIns="36000" bIns="36000" rtlCol="0" anchor="ctr" anchorCtr="0">
            <a:noAutofit/>
          </a:bodyPr>
          <a:lstStyle/>
          <a:p>
            <a:pPr algn="ctr" fontAlgn="ctr"/>
            <a:r>
              <a:rPr lang="en-US" sz="1200" dirty="0">
                <a:latin typeface="Huawei Sans" panose="020C0503030203020204" pitchFamily="34" charset="0"/>
              </a:rPr>
              <a:t>Key A</a:t>
            </a:r>
            <a:endParaRPr lang="en-US" sz="1200" dirty="0">
              <a:latin typeface="Huawei Sans" panose="020C0503030203020204" pitchFamily="34" charset="0"/>
              <a:ea typeface="方正兰亭黑简体" panose="02000000000000000000" pitchFamily="2" charset="-122"/>
            </a:endParaRPr>
          </a:p>
        </p:txBody>
      </p:sp>
      <p:sp>
        <p:nvSpPr>
          <p:cNvPr id="19" name="TextBox 18">
            <a:extLst>
              <a:ext uri="{FF2B5EF4-FFF2-40B4-BE49-F238E27FC236}">
                <a16:creationId xmlns:a16="http://schemas.microsoft.com/office/drawing/2014/main" xmlns="" id="{47504D1C-F6CB-4559-B684-DC17E045EB05}"/>
              </a:ext>
            </a:extLst>
          </p:cNvPr>
          <p:cNvSpPr txBox="1"/>
          <p:nvPr/>
        </p:nvSpPr>
        <p:spPr bwMode="gray">
          <a:xfrm>
            <a:off x="4160557" y="4603985"/>
            <a:ext cx="585417" cy="276999"/>
          </a:xfrm>
          <a:prstGeom prst="rect">
            <a:avLst/>
          </a:prstGeom>
          <a:solidFill>
            <a:srgbClr val="F4FBFE"/>
          </a:solidFill>
          <a:ln>
            <a:solidFill>
              <a:srgbClr val="00B0F0"/>
            </a:solidFill>
          </a:ln>
        </p:spPr>
        <p:txBody>
          <a:bodyPr wrap="none" rtlCol="0">
            <a:spAutoFit/>
          </a:bodyPr>
          <a:lstStyle/>
          <a:p>
            <a:pPr algn="ctr" fontAlgn="ctr"/>
            <a:r>
              <a:rPr lang="en-US" sz="1200" dirty="0">
                <a:latin typeface="Huawei Sans" panose="020C0503030203020204" pitchFamily="34" charset="0"/>
              </a:rPr>
              <a:t>Key A</a:t>
            </a:r>
            <a:endParaRPr lang="en-US" sz="1200" dirty="0">
              <a:latin typeface="Huawei Sans" panose="020C0503030203020204" pitchFamily="34" charset="0"/>
              <a:ea typeface="方正兰亭黑简体" panose="02000000000000000000" pitchFamily="2" charset="-122"/>
            </a:endParaRPr>
          </a:p>
        </p:txBody>
      </p:sp>
      <p:pic>
        <p:nvPicPr>
          <p:cNvPr id="32" name="Picture 12" descr="E:\2016.01\1.12 扁平化图标\蓝色\AR-蓝色最新-40.png">
            <a:extLst>
              <a:ext uri="{FF2B5EF4-FFF2-40B4-BE49-F238E27FC236}">
                <a16:creationId xmlns:a16="http://schemas.microsoft.com/office/drawing/2014/main" xmlns="" id="{A0A70575-BCB7-4ED7-8682-9CF4E78B999E}"/>
              </a:ext>
            </a:extLst>
          </p:cNvPr>
          <p:cNvPicPr>
            <a:picLocks noChangeAspect="1" noChangeArrowheads="1"/>
          </p:cNvPicPr>
          <p:nvPr/>
        </p:nvPicPr>
        <p:blipFill>
          <a:blip r:embed="rId3" cstate="print"/>
          <a:srcRect/>
          <a:stretch>
            <a:fillRect/>
          </a:stretch>
        </p:blipFill>
        <p:spPr bwMode="gray">
          <a:xfrm>
            <a:off x="2059390" y="3704855"/>
            <a:ext cx="540000" cy="441818"/>
          </a:xfrm>
          <a:prstGeom prst="rect">
            <a:avLst/>
          </a:prstGeom>
          <a:noFill/>
        </p:spPr>
      </p:pic>
      <p:pic>
        <p:nvPicPr>
          <p:cNvPr id="33" name="Picture 12" descr="E:\2016.01\1.12 扁平化图标\蓝色\AR-蓝色最新-40.png">
            <a:extLst>
              <a:ext uri="{FF2B5EF4-FFF2-40B4-BE49-F238E27FC236}">
                <a16:creationId xmlns:a16="http://schemas.microsoft.com/office/drawing/2014/main" xmlns="" id="{36635841-3922-4546-8EE8-324A5730550B}"/>
              </a:ext>
            </a:extLst>
          </p:cNvPr>
          <p:cNvPicPr>
            <a:picLocks noChangeAspect="1" noChangeArrowheads="1"/>
          </p:cNvPicPr>
          <p:nvPr/>
        </p:nvPicPr>
        <p:blipFill>
          <a:blip r:embed="rId3" cstate="print"/>
          <a:srcRect/>
          <a:stretch>
            <a:fillRect/>
          </a:stretch>
        </p:blipFill>
        <p:spPr bwMode="gray">
          <a:xfrm>
            <a:off x="4183626" y="3704855"/>
            <a:ext cx="540000" cy="441818"/>
          </a:xfrm>
          <a:prstGeom prst="rect">
            <a:avLst/>
          </a:prstGeom>
          <a:noFill/>
        </p:spPr>
      </p:pic>
      <p:cxnSp>
        <p:nvCxnSpPr>
          <p:cNvPr id="34" name="Straight Connector 33">
            <a:extLst>
              <a:ext uri="{FF2B5EF4-FFF2-40B4-BE49-F238E27FC236}">
                <a16:creationId xmlns:a16="http://schemas.microsoft.com/office/drawing/2014/main" xmlns="" id="{04F2F586-E307-453E-9352-091FBC5EDF5E}"/>
              </a:ext>
            </a:extLst>
          </p:cNvPr>
          <p:cNvCxnSpPr>
            <a:cxnSpLocks/>
            <a:stCxn id="32" idx="3"/>
            <a:endCxn id="33" idx="1"/>
          </p:cNvCxnSpPr>
          <p:nvPr/>
        </p:nvCxnSpPr>
        <p:spPr bwMode="gray">
          <a:xfrm>
            <a:off x="2599390" y="3925764"/>
            <a:ext cx="1584236"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3" name="Straight Arrow Connector 42">
            <a:extLst>
              <a:ext uri="{FF2B5EF4-FFF2-40B4-BE49-F238E27FC236}">
                <a16:creationId xmlns:a16="http://schemas.microsoft.com/office/drawing/2014/main" xmlns="" id="{D6AAD35B-7A51-46D9-9844-513CA6EB8493}"/>
              </a:ext>
            </a:extLst>
          </p:cNvPr>
          <p:cNvCxnSpPr>
            <a:cxnSpLocks/>
            <a:stCxn id="32" idx="2"/>
            <a:endCxn id="18" idx="0"/>
          </p:cNvCxnSpPr>
          <p:nvPr/>
        </p:nvCxnSpPr>
        <p:spPr bwMode="gray">
          <a:xfrm flipH="1">
            <a:off x="2329029" y="4146673"/>
            <a:ext cx="361" cy="457312"/>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xmlns="" id="{8FCF1737-0AFA-46DD-A451-1FCA00AC7B7F}"/>
              </a:ext>
            </a:extLst>
          </p:cNvPr>
          <p:cNvCxnSpPr>
            <a:cxnSpLocks/>
            <a:stCxn id="33" idx="2"/>
            <a:endCxn id="19" idx="0"/>
          </p:cNvCxnSpPr>
          <p:nvPr/>
        </p:nvCxnSpPr>
        <p:spPr bwMode="gray">
          <a:xfrm flipH="1">
            <a:off x="4453266" y="4146673"/>
            <a:ext cx="360" cy="457312"/>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xmlns="" id="{53403C68-F9D6-4E8C-B300-678A44BAFA5D}"/>
              </a:ext>
            </a:extLst>
          </p:cNvPr>
          <p:cNvSpPr txBox="1"/>
          <p:nvPr/>
        </p:nvSpPr>
        <p:spPr bwMode="gray">
          <a:xfrm>
            <a:off x="2495640" y="4011509"/>
            <a:ext cx="1796662" cy="646331"/>
          </a:xfrm>
          <a:prstGeom prst="rect">
            <a:avLst/>
          </a:prstGeom>
          <a:solidFill>
            <a:schemeClr val="bg1"/>
          </a:solidFill>
          <a:effectLst>
            <a:outerShdw blurRad="50800" dist="38100" dir="2700000" algn="tl" rotWithShape="0">
              <a:prstClr val="black">
                <a:alpha val="40000"/>
              </a:prstClr>
            </a:outerShdw>
          </a:effectLst>
        </p:spPr>
        <p:txBody>
          <a:bodyPr wrap="square" rtlCol="0">
            <a:spAutoFit/>
          </a:bodyPr>
          <a:lstStyle/>
          <a:p>
            <a:pPr algn="ctr" fontAlgn="ctr"/>
            <a:r>
              <a:rPr lang="en-US" sz="1200" dirty="0">
                <a:latin typeface="Huawei Sans" panose="020C0503030203020204" pitchFamily="34" charset="0"/>
              </a:rPr>
              <a:t>The same key is preconfigured or transmitted in advance</a:t>
            </a:r>
            <a:endParaRPr lang="en-US" sz="1200" dirty="0">
              <a:latin typeface="Huawei Sans" panose="020C0503030203020204" pitchFamily="34" charset="0"/>
              <a:ea typeface="方正兰亭黑简体" panose="02000000000000000000" pitchFamily="2" charset="-122"/>
            </a:endParaRPr>
          </a:p>
        </p:txBody>
      </p:sp>
      <p:cxnSp>
        <p:nvCxnSpPr>
          <p:cNvPr id="53" name="Straight Arrow Connector 52">
            <a:extLst>
              <a:ext uri="{FF2B5EF4-FFF2-40B4-BE49-F238E27FC236}">
                <a16:creationId xmlns:a16="http://schemas.microsoft.com/office/drawing/2014/main" xmlns="" id="{C87388AF-4A5B-49A8-8D1C-EDE4F72C2E44}"/>
              </a:ext>
            </a:extLst>
          </p:cNvPr>
          <p:cNvCxnSpPr>
            <a:cxnSpLocks/>
            <a:stCxn id="19" idx="2"/>
            <a:endCxn id="56" idx="0"/>
          </p:cNvCxnSpPr>
          <p:nvPr/>
        </p:nvCxnSpPr>
        <p:spPr bwMode="gray">
          <a:xfrm>
            <a:off x="4453266" y="4880984"/>
            <a:ext cx="360" cy="515080"/>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Text Box 26">
            <a:extLst>
              <a:ext uri="{FF2B5EF4-FFF2-40B4-BE49-F238E27FC236}">
                <a16:creationId xmlns:a16="http://schemas.microsoft.com/office/drawing/2014/main" xmlns="" id="{222B610E-8D10-4232-967F-FB0D1E323079}"/>
              </a:ext>
            </a:extLst>
          </p:cNvPr>
          <p:cNvSpPr txBox="1">
            <a:spLocks noChangeArrowheads="1"/>
          </p:cNvSpPr>
          <p:nvPr/>
        </p:nvSpPr>
        <p:spPr bwMode="gray">
          <a:xfrm>
            <a:off x="1896732" y="5396064"/>
            <a:ext cx="865315" cy="360695"/>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200" dirty="0">
                <a:solidFill>
                  <a:schemeClr val="bg1"/>
                </a:solidFill>
                <a:latin typeface="Huawei Sans" panose="020C0503030203020204" pitchFamily="34" charset="0"/>
              </a:rPr>
              <a:t>Encrypted data</a:t>
            </a:r>
          </a:p>
        </p:txBody>
      </p:sp>
      <p:sp>
        <p:nvSpPr>
          <p:cNvPr id="56" name="Text Box 26">
            <a:extLst>
              <a:ext uri="{FF2B5EF4-FFF2-40B4-BE49-F238E27FC236}">
                <a16:creationId xmlns:a16="http://schemas.microsoft.com/office/drawing/2014/main" xmlns="" id="{2A075CAB-1E3A-41D8-A636-63851268D794}"/>
              </a:ext>
            </a:extLst>
          </p:cNvPr>
          <p:cNvSpPr txBox="1">
            <a:spLocks noChangeArrowheads="1"/>
          </p:cNvSpPr>
          <p:nvPr/>
        </p:nvSpPr>
        <p:spPr bwMode="gray">
          <a:xfrm>
            <a:off x="3988723" y="5396064"/>
            <a:ext cx="929806" cy="360695"/>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200" dirty="0">
                <a:solidFill>
                  <a:schemeClr val="bg1"/>
                </a:solidFill>
                <a:latin typeface="Huawei Sans" panose="020C0503030203020204" pitchFamily="34" charset="0"/>
              </a:rPr>
              <a:t>Encrypted data</a:t>
            </a:r>
          </a:p>
        </p:txBody>
      </p:sp>
      <p:cxnSp>
        <p:nvCxnSpPr>
          <p:cNvPr id="60" name="Straight Arrow Connector 59">
            <a:extLst>
              <a:ext uri="{FF2B5EF4-FFF2-40B4-BE49-F238E27FC236}">
                <a16:creationId xmlns:a16="http://schemas.microsoft.com/office/drawing/2014/main" xmlns="" id="{56B35308-56AE-4DDC-A8BF-1D19C17C309B}"/>
              </a:ext>
            </a:extLst>
          </p:cNvPr>
          <p:cNvCxnSpPr>
            <a:cxnSpLocks/>
            <a:stCxn id="56" idx="1"/>
            <a:endCxn id="55" idx="3"/>
          </p:cNvCxnSpPr>
          <p:nvPr/>
        </p:nvCxnSpPr>
        <p:spPr bwMode="gray">
          <a:xfrm flipH="1">
            <a:off x="2762047" y="5576412"/>
            <a:ext cx="1226676" cy="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xmlns="" id="{E2758CDF-EA4E-4012-AF64-1EE7AFDCC73F}"/>
              </a:ext>
            </a:extLst>
          </p:cNvPr>
          <p:cNvSpPr txBox="1"/>
          <p:nvPr/>
        </p:nvSpPr>
        <p:spPr bwMode="gray">
          <a:xfrm>
            <a:off x="2713479" y="5272414"/>
            <a:ext cx="1337337"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Data forwarding</a:t>
            </a:r>
            <a:endParaRPr lang="en-US" sz="1200" dirty="0">
              <a:latin typeface="Huawei Sans" panose="020C0503030203020204" pitchFamily="34" charset="0"/>
              <a:ea typeface="方正兰亭黑简体" panose="02000000000000000000" pitchFamily="2" charset="-122"/>
            </a:endParaRPr>
          </a:p>
        </p:txBody>
      </p:sp>
      <p:sp>
        <p:nvSpPr>
          <p:cNvPr id="64" name="TextBox 63">
            <a:extLst>
              <a:ext uri="{FF2B5EF4-FFF2-40B4-BE49-F238E27FC236}">
                <a16:creationId xmlns:a16="http://schemas.microsoft.com/office/drawing/2014/main" xmlns="" id="{83573FB6-1F1E-4C2D-A82C-68A9DD733ECA}"/>
              </a:ext>
            </a:extLst>
          </p:cNvPr>
          <p:cNvSpPr txBox="1"/>
          <p:nvPr/>
        </p:nvSpPr>
        <p:spPr bwMode="gray">
          <a:xfrm>
            <a:off x="1925863" y="3450421"/>
            <a:ext cx="807054"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RT1</a:t>
            </a:r>
            <a:endParaRPr lang="en-US" sz="1200" dirty="0">
              <a:latin typeface="Huawei Sans" panose="020C0503030203020204" pitchFamily="34" charset="0"/>
              <a:ea typeface="方正兰亭黑简体" panose="02000000000000000000" pitchFamily="2" charset="-122"/>
            </a:endParaRPr>
          </a:p>
        </p:txBody>
      </p:sp>
      <p:sp>
        <p:nvSpPr>
          <p:cNvPr id="65" name="TextBox 64">
            <a:extLst>
              <a:ext uri="{FF2B5EF4-FFF2-40B4-BE49-F238E27FC236}">
                <a16:creationId xmlns:a16="http://schemas.microsoft.com/office/drawing/2014/main" xmlns="" id="{1FE0BF2F-C3A6-4448-AF7F-5158F7C443C9}"/>
              </a:ext>
            </a:extLst>
          </p:cNvPr>
          <p:cNvSpPr txBox="1"/>
          <p:nvPr/>
        </p:nvSpPr>
        <p:spPr bwMode="gray">
          <a:xfrm>
            <a:off x="4047837" y="3460030"/>
            <a:ext cx="807054"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RT2</a:t>
            </a:r>
            <a:endParaRPr lang="en-US" sz="1200" dirty="0">
              <a:latin typeface="Huawei Sans" panose="020C0503030203020204" pitchFamily="34" charset="0"/>
              <a:ea typeface="方正兰亭黑简体" panose="02000000000000000000" pitchFamily="2" charset="-122"/>
            </a:endParaRPr>
          </a:p>
        </p:txBody>
      </p:sp>
      <p:sp>
        <p:nvSpPr>
          <p:cNvPr id="72" name="圆角矩形 75">
            <a:extLst>
              <a:ext uri="{FF2B5EF4-FFF2-40B4-BE49-F238E27FC236}">
                <a16:creationId xmlns:a16="http://schemas.microsoft.com/office/drawing/2014/main" xmlns="" id="{E4E53598-67B3-4FA2-8D67-B20EA44FECE0}"/>
              </a:ext>
            </a:extLst>
          </p:cNvPr>
          <p:cNvSpPr/>
          <p:nvPr/>
        </p:nvSpPr>
        <p:spPr bwMode="gray">
          <a:xfrm>
            <a:off x="6178480" y="3077723"/>
            <a:ext cx="5238632" cy="31230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00" dirty="0">
              <a:solidFill>
                <a:prstClr val="black"/>
              </a:solidFill>
              <a:latin typeface="Huawei Sans" panose="020C0503030203020204" pitchFamily="34" charset="0"/>
              <a:ea typeface="方正兰亭黑简体" panose="02000000000000000000" pitchFamily="2" charset="-122"/>
            </a:endParaRPr>
          </a:p>
        </p:txBody>
      </p:sp>
      <p:sp>
        <p:nvSpPr>
          <p:cNvPr id="73" name="圆角矩形 75">
            <a:extLst>
              <a:ext uri="{FF2B5EF4-FFF2-40B4-BE49-F238E27FC236}">
                <a16:creationId xmlns:a16="http://schemas.microsoft.com/office/drawing/2014/main" xmlns="" id="{936F0C25-9E0C-469B-9447-771697938AC5}"/>
              </a:ext>
            </a:extLst>
          </p:cNvPr>
          <p:cNvSpPr/>
          <p:nvPr/>
        </p:nvSpPr>
        <p:spPr bwMode="gray">
          <a:xfrm>
            <a:off x="6178480" y="2643437"/>
            <a:ext cx="523863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Asymmetric encryption</a:t>
            </a:r>
          </a:p>
        </p:txBody>
      </p:sp>
      <p:sp>
        <p:nvSpPr>
          <p:cNvPr id="74" name="Text Box 26">
            <a:extLst>
              <a:ext uri="{FF2B5EF4-FFF2-40B4-BE49-F238E27FC236}">
                <a16:creationId xmlns:a16="http://schemas.microsoft.com/office/drawing/2014/main" xmlns="" id="{B07BEAF1-EEA4-43BB-8F45-DE49A66BD0CB}"/>
              </a:ext>
            </a:extLst>
          </p:cNvPr>
          <p:cNvSpPr txBox="1">
            <a:spLocks noChangeArrowheads="1"/>
          </p:cNvSpPr>
          <p:nvPr/>
        </p:nvSpPr>
        <p:spPr bwMode="gray">
          <a:xfrm>
            <a:off x="6305409" y="5110917"/>
            <a:ext cx="543615" cy="276934"/>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200" dirty="0">
                <a:solidFill>
                  <a:schemeClr val="bg1"/>
                </a:solidFill>
                <a:latin typeface="Huawei Sans" panose="020C0503030203020204" pitchFamily="34" charset="0"/>
              </a:rPr>
              <a:t>Data</a:t>
            </a:r>
          </a:p>
        </p:txBody>
      </p:sp>
      <p:sp>
        <p:nvSpPr>
          <p:cNvPr id="75" name="Text Box 26">
            <a:extLst>
              <a:ext uri="{FF2B5EF4-FFF2-40B4-BE49-F238E27FC236}">
                <a16:creationId xmlns:a16="http://schemas.microsoft.com/office/drawing/2014/main" xmlns="" id="{236111E3-38DA-4FE2-9F55-A54B4654DFB8}"/>
              </a:ext>
            </a:extLst>
          </p:cNvPr>
          <p:cNvSpPr txBox="1">
            <a:spLocks noChangeArrowheads="1"/>
          </p:cNvSpPr>
          <p:nvPr/>
        </p:nvSpPr>
        <p:spPr bwMode="gray">
          <a:xfrm>
            <a:off x="10845468" y="5110917"/>
            <a:ext cx="543615" cy="276934"/>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eaLnBrk="1" fontAlgn="ctr" hangingPunct="1"/>
            <a:r>
              <a:rPr lang="en-US" sz="1200" dirty="0">
                <a:solidFill>
                  <a:schemeClr val="bg1"/>
                </a:solidFill>
                <a:latin typeface="Huawei Sans" panose="020C0503030203020204" pitchFamily="34" charset="0"/>
              </a:rPr>
              <a:t>Data</a:t>
            </a:r>
          </a:p>
        </p:txBody>
      </p:sp>
      <p:cxnSp>
        <p:nvCxnSpPr>
          <p:cNvPr id="76" name="Straight Arrow Connector 75">
            <a:extLst>
              <a:ext uri="{FF2B5EF4-FFF2-40B4-BE49-F238E27FC236}">
                <a16:creationId xmlns:a16="http://schemas.microsoft.com/office/drawing/2014/main" xmlns="" id="{77DAC84F-02EB-4C43-BF6A-271CC22AAF0E}"/>
              </a:ext>
            </a:extLst>
          </p:cNvPr>
          <p:cNvCxnSpPr>
            <a:cxnSpLocks/>
            <a:stCxn id="74" idx="3"/>
            <a:endCxn id="79" idx="1"/>
          </p:cNvCxnSpPr>
          <p:nvPr/>
        </p:nvCxnSpPr>
        <p:spPr bwMode="gray">
          <a:xfrm>
            <a:off x="6849024" y="5249384"/>
            <a:ext cx="477181" cy="3847"/>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xmlns="" id="{F76B0A96-2AF4-425C-BC7D-48DB34E09CCC}"/>
              </a:ext>
            </a:extLst>
          </p:cNvPr>
          <p:cNvCxnSpPr>
            <a:cxnSpLocks/>
            <a:stCxn id="80" idx="3"/>
            <a:endCxn id="75" idx="1"/>
          </p:cNvCxnSpPr>
          <p:nvPr/>
        </p:nvCxnSpPr>
        <p:spPr bwMode="gray">
          <a:xfrm>
            <a:off x="10448762" y="5241689"/>
            <a:ext cx="396706" cy="7695"/>
          </a:xfrm>
          <a:prstGeom prst="straightConnector1">
            <a:avLst/>
          </a:prstGeom>
          <a:ln w="28575">
            <a:solidFill>
              <a:srgbClr val="FFD17D"/>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xmlns="" id="{BE6496BE-05A7-4759-B3C2-20EFD4435C5F}"/>
              </a:ext>
            </a:extLst>
          </p:cNvPr>
          <p:cNvCxnSpPr>
            <a:cxnSpLocks/>
            <a:stCxn id="79" idx="2"/>
            <a:endCxn id="88" idx="0"/>
          </p:cNvCxnSpPr>
          <p:nvPr/>
        </p:nvCxnSpPr>
        <p:spPr bwMode="gray">
          <a:xfrm>
            <a:off x="7840930" y="5391730"/>
            <a:ext cx="1" cy="456797"/>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xmlns="" id="{756EC2AD-7501-416F-B209-93CC08515CE2}"/>
              </a:ext>
            </a:extLst>
          </p:cNvPr>
          <p:cNvSpPr txBox="1"/>
          <p:nvPr/>
        </p:nvSpPr>
        <p:spPr bwMode="gray">
          <a:xfrm>
            <a:off x="7326205" y="5114731"/>
            <a:ext cx="1029449" cy="276999"/>
          </a:xfrm>
          <a:prstGeom prst="rect">
            <a:avLst/>
          </a:prstGeom>
          <a:solidFill>
            <a:srgbClr val="F4FBFE"/>
          </a:solidFill>
          <a:ln>
            <a:solidFill>
              <a:srgbClr val="00B0F0"/>
            </a:solidFill>
          </a:ln>
        </p:spPr>
        <p:txBody>
          <a:bodyPr wrap="none" rtlCol="0">
            <a:spAutoFit/>
          </a:bodyPr>
          <a:lstStyle/>
          <a:p>
            <a:pPr algn="ctr" fontAlgn="ctr"/>
            <a:r>
              <a:rPr lang="en-US" sz="1200" dirty="0">
                <a:latin typeface="Huawei Sans" panose="020C0503030203020204" pitchFamily="34" charset="0"/>
              </a:rPr>
              <a:t>Public key B</a:t>
            </a:r>
            <a:endParaRPr lang="en-US" sz="1200" dirty="0">
              <a:latin typeface="Huawei Sans" panose="020C0503030203020204" pitchFamily="34" charset="0"/>
              <a:ea typeface="方正兰亭黑简体" panose="02000000000000000000" pitchFamily="2" charset="-122"/>
            </a:endParaRPr>
          </a:p>
        </p:txBody>
      </p:sp>
      <p:sp>
        <p:nvSpPr>
          <p:cNvPr id="80" name="TextBox 79">
            <a:extLst>
              <a:ext uri="{FF2B5EF4-FFF2-40B4-BE49-F238E27FC236}">
                <a16:creationId xmlns:a16="http://schemas.microsoft.com/office/drawing/2014/main" xmlns="" id="{F4E345ED-089F-416B-BA4B-5AD2756708A5}"/>
              </a:ext>
            </a:extLst>
          </p:cNvPr>
          <p:cNvSpPr txBox="1"/>
          <p:nvPr/>
        </p:nvSpPr>
        <p:spPr bwMode="gray">
          <a:xfrm>
            <a:off x="9473815" y="5114731"/>
            <a:ext cx="974947" cy="253916"/>
          </a:xfrm>
          <a:prstGeom prst="rect">
            <a:avLst/>
          </a:prstGeom>
          <a:solidFill>
            <a:srgbClr val="F4FBFE"/>
          </a:solidFill>
          <a:ln>
            <a:solidFill>
              <a:srgbClr val="00B0F0"/>
            </a:solidFill>
          </a:ln>
        </p:spPr>
        <p:txBody>
          <a:bodyPr wrap="none" lIns="36000" tIns="36000" rIns="36000" bIns="36000" rtlCol="0" anchor="ctr" anchorCtr="0">
            <a:noAutofit/>
          </a:bodyPr>
          <a:lstStyle/>
          <a:p>
            <a:pPr algn="ctr" fontAlgn="ctr"/>
            <a:r>
              <a:rPr lang="en-US" sz="1200" dirty="0">
                <a:latin typeface="Huawei Sans" panose="020C0503030203020204" pitchFamily="34" charset="0"/>
              </a:rPr>
              <a:t>Private key B</a:t>
            </a:r>
            <a:endParaRPr lang="en-US" sz="1200" dirty="0">
              <a:latin typeface="Huawei Sans" panose="020C0503030203020204" pitchFamily="34" charset="0"/>
              <a:ea typeface="方正兰亭黑简体" panose="02000000000000000000" pitchFamily="2" charset="-122"/>
            </a:endParaRPr>
          </a:p>
        </p:txBody>
      </p:sp>
      <p:pic>
        <p:nvPicPr>
          <p:cNvPr id="81" name="Picture 12" descr="E:\2016.01\1.12 扁平化图标\蓝色\AR-蓝色最新-40.png">
            <a:extLst>
              <a:ext uri="{FF2B5EF4-FFF2-40B4-BE49-F238E27FC236}">
                <a16:creationId xmlns:a16="http://schemas.microsoft.com/office/drawing/2014/main" xmlns="" id="{66FA289E-2084-4E61-B5B5-F76A197B07F9}"/>
              </a:ext>
            </a:extLst>
          </p:cNvPr>
          <p:cNvPicPr>
            <a:picLocks noChangeAspect="1" noChangeArrowheads="1"/>
          </p:cNvPicPr>
          <p:nvPr/>
        </p:nvPicPr>
        <p:blipFill>
          <a:blip r:embed="rId3" cstate="print"/>
          <a:srcRect/>
          <a:stretch>
            <a:fillRect/>
          </a:stretch>
        </p:blipFill>
        <p:spPr bwMode="gray">
          <a:xfrm>
            <a:off x="7510094" y="3243494"/>
            <a:ext cx="540000" cy="441818"/>
          </a:xfrm>
          <a:prstGeom prst="rect">
            <a:avLst/>
          </a:prstGeom>
          <a:noFill/>
        </p:spPr>
      </p:pic>
      <p:pic>
        <p:nvPicPr>
          <p:cNvPr id="82" name="Picture 12" descr="E:\2016.01\1.12 扁平化图标\蓝色\AR-蓝色最新-40.png">
            <a:extLst>
              <a:ext uri="{FF2B5EF4-FFF2-40B4-BE49-F238E27FC236}">
                <a16:creationId xmlns:a16="http://schemas.microsoft.com/office/drawing/2014/main" xmlns="" id="{128B19B2-DC17-48AA-BDA8-65105FC56B1B}"/>
              </a:ext>
            </a:extLst>
          </p:cNvPr>
          <p:cNvPicPr>
            <a:picLocks noChangeAspect="1" noChangeArrowheads="1"/>
          </p:cNvPicPr>
          <p:nvPr/>
        </p:nvPicPr>
        <p:blipFill>
          <a:blip r:embed="rId3" cstate="print"/>
          <a:srcRect/>
          <a:stretch>
            <a:fillRect/>
          </a:stretch>
        </p:blipFill>
        <p:spPr bwMode="gray">
          <a:xfrm>
            <a:off x="9634330" y="3243494"/>
            <a:ext cx="540000" cy="441818"/>
          </a:xfrm>
          <a:prstGeom prst="rect">
            <a:avLst/>
          </a:prstGeom>
          <a:noFill/>
        </p:spPr>
      </p:pic>
      <p:cxnSp>
        <p:nvCxnSpPr>
          <p:cNvPr id="83" name="Straight Connector 82">
            <a:extLst>
              <a:ext uri="{FF2B5EF4-FFF2-40B4-BE49-F238E27FC236}">
                <a16:creationId xmlns:a16="http://schemas.microsoft.com/office/drawing/2014/main" xmlns="" id="{392009BB-BFC9-47FE-8A3E-721244D12787}"/>
              </a:ext>
            </a:extLst>
          </p:cNvPr>
          <p:cNvCxnSpPr>
            <a:cxnSpLocks/>
            <a:stCxn id="81" idx="3"/>
            <a:endCxn id="82" idx="1"/>
          </p:cNvCxnSpPr>
          <p:nvPr/>
        </p:nvCxnSpPr>
        <p:spPr bwMode="gray">
          <a:xfrm>
            <a:off x="8050094" y="3464403"/>
            <a:ext cx="1584236"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87" name="Straight Arrow Connector 86">
            <a:extLst>
              <a:ext uri="{FF2B5EF4-FFF2-40B4-BE49-F238E27FC236}">
                <a16:creationId xmlns:a16="http://schemas.microsoft.com/office/drawing/2014/main" xmlns="" id="{DB19FF4C-1012-4A05-9B6F-3272DB636F4A}"/>
              </a:ext>
            </a:extLst>
          </p:cNvPr>
          <p:cNvCxnSpPr>
            <a:cxnSpLocks/>
            <a:stCxn id="80" idx="2"/>
            <a:endCxn id="89" idx="0"/>
          </p:cNvCxnSpPr>
          <p:nvPr/>
        </p:nvCxnSpPr>
        <p:spPr bwMode="gray">
          <a:xfrm flipH="1">
            <a:off x="9959874" y="5368647"/>
            <a:ext cx="1415" cy="489004"/>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Text Box 26">
            <a:extLst>
              <a:ext uri="{FF2B5EF4-FFF2-40B4-BE49-F238E27FC236}">
                <a16:creationId xmlns:a16="http://schemas.microsoft.com/office/drawing/2014/main" xmlns="" id="{0926A81E-B486-49C8-9BFA-77EC475D66E5}"/>
              </a:ext>
            </a:extLst>
          </p:cNvPr>
          <p:cNvSpPr txBox="1">
            <a:spLocks noChangeArrowheads="1"/>
          </p:cNvSpPr>
          <p:nvPr/>
        </p:nvSpPr>
        <p:spPr bwMode="gray">
          <a:xfrm>
            <a:off x="7432400" y="5848527"/>
            <a:ext cx="817061" cy="325107"/>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200" dirty="0">
                <a:solidFill>
                  <a:schemeClr val="bg1"/>
                </a:solidFill>
                <a:latin typeface="Huawei Sans" panose="020C0503030203020204" pitchFamily="34" charset="0"/>
              </a:rPr>
              <a:t>Encrypted data</a:t>
            </a:r>
          </a:p>
        </p:txBody>
      </p:sp>
      <p:sp>
        <p:nvSpPr>
          <p:cNvPr id="89" name="Text Box 26">
            <a:extLst>
              <a:ext uri="{FF2B5EF4-FFF2-40B4-BE49-F238E27FC236}">
                <a16:creationId xmlns:a16="http://schemas.microsoft.com/office/drawing/2014/main" xmlns="" id="{B654F188-674C-4BB6-A687-370CF471C95C}"/>
              </a:ext>
            </a:extLst>
          </p:cNvPr>
          <p:cNvSpPr txBox="1">
            <a:spLocks noChangeArrowheads="1"/>
          </p:cNvSpPr>
          <p:nvPr/>
        </p:nvSpPr>
        <p:spPr bwMode="gray">
          <a:xfrm>
            <a:off x="9526260" y="5857651"/>
            <a:ext cx="867228" cy="325107"/>
          </a:xfrm>
          <a:prstGeom prst="rect">
            <a:avLst/>
          </a:prstGeom>
          <a:solidFill>
            <a:srgbClr val="EC7061"/>
          </a:solidFill>
          <a:ln w="9525">
            <a:solidFill>
              <a:srgbClr val="EC7061"/>
            </a:solidFill>
            <a:miter lim="800000"/>
            <a:headEnd/>
            <a:tailEnd/>
          </a:ln>
        </p:spPr>
        <p:txBody>
          <a:bodyPr wrap="square" lIns="36000" tIns="36000" rIns="36000" bIns="36000" anchor="ctr" anchorCtr="0">
            <a:noAutofit/>
          </a:bodyPr>
          <a:lstStyle/>
          <a:p>
            <a:pPr algn="ctr" eaLnBrk="1" fontAlgn="ctr" hangingPunct="1"/>
            <a:r>
              <a:rPr lang="en-US" sz="1200" dirty="0">
                <a:solidFill>
                  <a:schemeClr val="bg1"/>
                </a:solidFill>
                <a:latin typeface="Huawei Sans" panose="020C0503030203020204" pitchFamily="34" charset="0"/>
              </a:rPr>
              <a:t>Encrypted data</a:t>
            </a:r>
          </a:p>
        </p:txBody>
      </p:sp>
      <p:cxnSp>
        <p:nvCxnSpPr>
          <p:cNvPr id="90" name="Straight Arrow Connector 89">
            <a:extLst>
              <a:ext uri="{FF2B5EF4-FFF2-40B4-BE49-F238E27FC236}">
                <a16:creationId xmlns:a16="http://schemas.microsoft.com/office/drawing/2014/main" xmlns="" id="{0551461E-8D89-431B-9F86-0A41854B3EB7}"/>
              </a:ext>
            </a:extLst>
          </p:cNvPr>
          <p:cNvCxnSpPr>
            <a:cxnSpLocks/>
            <a:stCxn id="89" idx="1"/>
            <a:endCxn id="88" idx="3"/>
          </p:cNvCxnSpPr>
          <p:nvPr/>
        </p:nvCxnSpPr>
        <p:spPr bwMode="gray">
          <a:xfrm flipH="1" flipV="1">
            <a:off x="8249461" y="6011081"/>
            <a:ext cx="1276799" cy="9124"/>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xmlns="" id="{D469963B-0234-4FCD-AC9F-DFE1A400093F}"/>
              </a:ext>
            </a:extLst>
          </p:cNvPr>
          <p:cNvSpPr txBox="1"/>
          <p:nvPr/>
        </p:nvSpPr>
        <p:spPr bwMode="gray">
          <a:xfrm>
            <a:off x="8188537" y="5747506"/>
            <a:ext cx="1358793"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Data forwarding</a:t>
            </a:r>
            <a:endParaRPr lang="en-US" sz="1200" dirty="0">
              <a:latin typeface="Huawei Sans" panose="020C0503030203020204" pitchFamily="34" charset="0"/>
              <a:ea typeface="方正兰亭黑简体" panose="02000000000000000000" pitchFamily="2" charset="-122"/>
            </a:endParaRPr>
          </a:p>
        </p:txBody>
      </p:sp>
      <p:sp>
        <p:nvSpPr>
          <p:cNvPr id="92" name="TextBox 91">
            <a:extLst>
              <a:ext uri="{FF2B5EF4-FFF2-40B4-BE49-F238E27FC236}">
                <a16:creationId xmlns:a16="http://schemas.microsoft.com/office/drawing/2014/main" xmlns="" id="{B30B5453-1E17-4939-835E-F214C39B9EF0}"/>
              </a:ext>
            </a:extLst>
          </p:cNvPr>
          <p:cNvSpPr txBox="1"/>
          <p:nvPr/>
        </p:nvSpPr>
        <p:spPr bwMode="gray">
          <a:xfrm>
            <a:off x="7376567" y="3063708"/>
            <a:ext cx="807054"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RT1</a:t>
            </a:r>
            <a:endParaRPr lang="en-US" sz="1200" dirty="0">
              <a:latin typeface="Huawei Sans" panose="020C0503030203020204" pitchFamily="34" charset="0"/>
              <a:ea typeface="方正兰亭黑简体" panose="02000000000000000000" pitchFamily="2" charset="-122"/>
            </a:endParaRPr>
          </a:p>
        </p:txBody>
      </p:sp>
      <p:sp>
        <p:nvSpPr>
          <p:cNvPr id="93" name="TextBox 92">
            <a:extLst>
              <a:ext uri="{FF2B5EF4-FFF2-40B4-BE49-F238E27FC236}">
                <a16:creationId xmlns:a16="http://schemas.microsoft.com/office/drawing/2014/main" xmlns="" id="{BCE0476C-DC34-43D1-A90B-EFBA292ABFDD}"/>
              </a:ext>
            </a:extLst>
          </p:cNvPr>
          <p:cNvSpPr txBox="1"/>
          <p:nvPr/>
        </p:nvSpPr>
        <p:spPr bwMode="gray">
          <a:xfrm>
            <a:off x="9498541" y="3054655"/>
            <a:ext cx="807054"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RT2</a:t>
            </a:r>
            <a:endParaRPr lang="en-US" sz="1200" dirty="0">
              <a:latin typeface="Huawei Sans" panose="020C0503030203020204" pitchFamily="34" charset="0"/>
              <a:ea typeface="方正兰亭黑简体" panose="02000000000000000000" pitchFamily="2" charset="-122"/>
            </a:endParaRPr>
          </a:p>
        </p:txBody>
      </p:sp>
      <p:sp>
        <p:nvSpPr>
          <p:cNvPr id="94" name="TextBox 93">
            <a:extLst>
              <a:ext uri="{FF2B5EF4-FFF2-40B4-BE49-F238E27FC236}">
                <a16:creationId xmlns:a16="http://schemas.microsoft.com/office/drawing/2014/main" xmlns="" id="{63FC6670-F731-4B6E-8372-05FDCF2CB465}"/>
              </a:ext>
            </a:extLst>
          </p:cNvPr>
          <p:cNvSpPr txBox="1"/>
          <p:nvPr/>
        </p:nvSpPr>
        <p:spPr bwMode="gray">
          <a:xfrm>
            <a:off x="1408083" y="5004494"/>
            <a:ext cx="965151"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Encryption</a:t>
            </a:r>
            <a:endParaRPr lang="en-US" sz="1200" dirty="0">
              <a:latin typeface="Huawei Sans" panose="020C0503030203020204" pitchFamily="34" charset="0"/>
              <a:ea typeface="方正兰亭黑简体" panose="02000000000000000000" pitchFamily="2" charset="-122"/>
            </a:endParaRPr>
          </a:p>
        </p:txBody>
      </p:sp>
      <p:sp>
        <p:nvSpPr>
          <p:cNvPr id="95" name="TextBox 94">
            <a:extLst>
              <a:ext uri="{FF2B5EF4-FFF2-40B4-BE49-F238E27FC236}">
                <a16:creationId xmlns:a16="http://schemas.microsoft.com/office/drawing/2014/main" xmlns="" id="{E8EE96FC-4446-49FA-B31A-C0E71D6497D6}"/>
              </a:ext>
            </a:extLst>
          </p:cNvPr>
          <p:cNvSpPr txBox="1"/>
          <p:nvPr/>
        </p:nvSpPr>
        <p:spPr bwMode="gray">
          <a:xfrm>
            <a:off x="4410505" y="5030734"/>
            <a:ext cx="947381"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Decryption</a:t>
            </a:r>
            <a:endParaRPr lang="en-US" sz="1200" dirty="0">
              <a:latin typeface="Huawei Sans" panose="020C0503030203020204" pitchFamily="34" charset="0"/>
              <a:ea typeface="方正兰亭黑简体" panose="02000000000000000000" pitchFamily="2" charset="-122"/>
            </a:endParaRPr>
          </a:p>
        </p:txBody>
      </p:sp>
      <p:sp>
        <p:nvSpPr>
          <p:cNvPr id="96" name="TextBox 95">
            <a:extLst>
              <a:ext uri="{FF2B5EF4-FFF2-40B4-BE49-F238E27FC236}">
                <a16:creationId xmlns:a16="http://schemas.microsoft.com/office/drawing/2014/main" xmlns="" id="{D7C750D8-A61B-4E82-8392-A4922EF78568}"/>
              </a:ext>
            </a:extLst>
          </p:cNvPr>
          <p:cNvSpPr txBox="1"/>
          <p:nvPr/>
        </p:nvSpPr>
        <p:spPr bwMode="gray">
          <a:xfrm>
            <a:off x="6860490" y="5389295"/>
            <a:ext cx="1030446" cy="461665"/>
          </a:xfrm>
          <a:prstGeom prst="rect">
            <a:avLst/>
          </a:prstGeom>
          <a:noFill/>
          <a:effectLst/>
        </p:spPr>
        <p:txBody>
          <a:bodyPr wrap="square" rtlCol="0">
            <a:spAutoFit/>
          </a:bodyPr>
          <a:lstStyle/>
          <a:p>
            <a:pPr algn="ctr" fontAlgn="ctr"/>
            <a:r>
              <a:rPr lang="en-US" sz="1200" dirty="0">
                <a:latin typeface="Huawei Sans" panose="020C0503030203020204" pitchFamily="34" charset="0"/>
              </a:rPr>
              <a:t>Public key encryption</a:t>
            </a:r>
            <a:endParaRPr lang="en-US" sz="1200" dirty="0">
              <a:latin typeface="Huawei Sans" panose="020C0503030203020204" pitchFamily="34" charset="0"/>
              <a:ea typeface="方正兰亭黑简体" panose="02000000000000000000" pitchFamily="2" charset="-122"/>
            </a:endParaRPr>
          </a:p>
        </p:txBody>
      </p:sp>
      <p:sp>
        <p:nvSpPr>
          <p:cNvPr id="97" name="TextBox 96">
            <a:extLst>
              <a:ext uri="{FF2B5EF4-FFF2-40B4-BE49-F238E27FC236}">
                <a16:creationId xmlns:a16="http://schemas.microsoft.com/office/drawing/2014/main" xmlns="" id="{4C5B7737-BAE0-4B2D-AB80-B6364417D595}"/>
              </a:ext>
            </a:extLst>
          </p:cNvPr>
          <p:cNvSpPr txBox="1"/>
          <p:nvPr/>
        </p:nvSpPr>
        <p:spPr bwMode="gray">
          <a:xfrm>
            <a:off x="9868828" y="5379531"/>
            <a:ext cx="1065992" cy="461665"/>
          </a:xfrm>
          <a:prstGeom prst="rect">
            <a:avLst/>
          </a:prstGeom>
          <a:noFill/>
          <a:effectLst/>
        </p:spPr>
        <p:txBody>
          <a:bodyPr wrap="square" rtlCol="0">
            <a:spAutoFit/>
          </a:bodyPr>
          <a:lstStyle/>
          <a:p>
            <a:pPr algn="ctr" fontAlgn="ctr"/>
            <a:r>
              <a:rPr lang="en-US" sz="1200" dirty="0">
                <a:latin typeface="Huawei Sans" panose="020C0503030203020204" pitchFamily="34" charset="0"/>
              </a:rPr>
              <a:t>Private key decryption</a:t>
            </a:r>
            <a:endParaRPr lang="en-US" sz="1200" dirty="0">
              <a:latin typeface="Huawei Sans" panose="020C0503030203020204" pitchFamily="34" charset="0"/>
              <a:ea typeface="方正兰亭黑简体" panose="02000000000000000000" pitchFamily="2" charset="-122"/>
            </a:endParaRPr>
          </a:p>
        </p:txBody>
      </p:sp>
      <p:sp>
        <p:nvSpPr>
          <p:cNvPr id="98" name="TextBox 97">
            <a:extLst>
              <a:ext uri="{FF2B5EF4-FFF2-40B4-BE49-F238E27FC236}">
                <a16:creationId xmlns:a16="http://schemas.microsoft.com/office/drawing/2014/main" xmlns="" id="{550F8A26-1FCC-43E6-A069-E7AD948884E9}"/>
              </a:ext>
            </a:extLst>
          </p:cNvPr>
          <p:cNvSpPr txBox="1"/>
          <p:nvPr/>
        </p:nvSpPr>
        <p:spPr bwMode="gray">
          <a:xfrm>
            <a:off x="9168477" y="4404259"/>
            <a:ext cx="622492" cy="331024"/>
          </a:xfrm>
          <a:prstGeom prst="rect">
            <a:avLst/>
          </a:prstGeom>
          <a:solidFill>
            <a:srgbClr val="F4FBFE"/>
          </a:solidFill>
          <a:ln>
            <a:solidFill>
              <a:srgbClr val="00B0F0"/>
            </a:solidFill>
          </a:ln>
        </p:spPr>
        <p:txBody>
          <a:bodyPr wrap="square" lIns="36000" tIns="36000" rIns="36000" bIns="36000" rtlCol="0" anchor="ctr" anchorCtr="0">
            <a:noAutofit/>
          </a:bodyPr>
          <a:lstStyle/>
          <a:p>
            <a:pPr algn="ctr" fontAlgn="ctr"/>
            <a:r>
              <a:rPr lang="en-US" sz="1200" dirty="0">
                <a:latin typeface="Huawei Sans" panose="020C0503030203020204" pitchFamily="34" charset="0"/>
              </a:rPr>
              <a:t>Public key B</a:t>
            </a:r>
            <a:endParaRPr lang="en-US" sz="1200" dirty="0">
              <a:latin typeface="Huawei Sans" panose="020C0503030203020204" pitchFamily="34" charset="0"/>
              <a:ea typeface="方正兰亭黑简体" panose="02000000000000000000" pitchFamily="2" charset="-122"/>
            </a:endParaRPr>
          </a:p>
        </p:txBody>
      </p:sp>
      <p:sp>
        <p:nvSpPr>
          <p:cNvPr id="99" name="TextBox 98">
            <a:extLst>
              <a:ext uri="{FF2B5EF4-FFF2-40B4-BE49-F238E27FC236}">
                <a16:creationId xmlns:a16="http://schemas.microsoft.com/office/drawing/2014/main" xmlns="" id="{61A1ADBF-E199-4CF9-AB90-858BC632B69E}"/>
              </a:ext>
            </a:extLst>
          </p:cNvPr>
          <p:cNvSpPr txBox="1"/>
          <p:nvPr/>
        </p:nvSpPr>
        <p:spPr bwMode="gray">
          <a:xfrm>
            <a:off x="9959874" y="4404259"/>
            <a:ext cx="660502" cy="331024"/>
          </a:xfrm>
          <a:prstGeom prst="rect">
            <a:avLst/>
          </a:prstGeom>
          <a:solidFill>
            <a:srgbClr val="F4FBFE"/>
          </a:solidFill>
          <a:ln>
            <a:solidFill>
              <a:srgbClr val="00B0F0"/>
            </a:solidFill>
          </a:ln>
        </p:spPr>
        <p:txBody>
          <a:bodyPr wrap="square" lIns="36000" tIns="36000" rIns="36000" bIns="36000" rtlCol="0" anchor="ctr" anchorCtr="0">
            <a:noAutofit/>
          </a:bodyPr>
          <a:lstStyle/>
          <a:p>
            <a:pPr algn="ctr" fontAlgn="ctr"/>
            <a:r>
              <a:rPr lang="en-US" sz="1200" dirty="0">
                <a:latin typeface="Huawei Sans" panose="020C0503030203020204" pitchFamily="34" charset="0"/>
              </a:rPr>
              <a:t>Private key B</a:t>
            </a:r>
            <a:endParaRPr lang="en-US" sz="1200" dirty="0">
              <a:latin typeface="Huawei Sans" panose="020C0503030203020204" pitchFamily="34" charset="0"/>
              <a:ea typeface="方正兰亭黑简体" panose="02000000000000000000" pitchFamily="2" charset="-122"/>
            </a:endParaRPr>
          </a:p>
        </p:txBody>
      </p:sp>
      <p:sp>
        <p:nvSpPr>
          <p:cNvPr id="100" name="Rectangle 99">
            <a:extLst>
              <a:ext uri="{FF2B5EF4-FFF2-40B4-BE49-F238E27FC236}">
                <a16:creationId xmlns:a16="http://schemas.microsoft.com/office/drawing/2014/main" xmlns="" id="{BD956518-036C-4EFF-A649-58B4784F9FB2}"/>
              </a:ext>
            </a:extLst>
          </p:cNvPr>
          <p:cNvSpPr/>
          <p:nvPr/>
        </p:nvSpPr>
        <p:spPr bwMode="gray">
          <a:xfrm>
            <a:off x="9117216" y="4198347"/>
            <a:ext cx="1584236" cy="61202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tIns="0" rtlCol="0" anchor="t"/>
          <a:lstStyle/>
          <a:p>
            <a:pPr algn="ctr" fontAlgn="ctr"/>
            <a:r>
              <a:rPr lang="en-US" sz="1200" dirty="0">
                <a:solidFill>
                  <a:schemeClr val="bg1">
                    <a:lumMod val="50000"/>
                  </a:schemeClr>
                </a:solidFill>
                <a:latin typeface="Huawei Sans" panose="020C0503030203020204" pitchFamily="34" charset="0"/>
              </a:rPr>
              <a:t>Key pair</a:t>
            </a:r>
          </a:p>
        </p:txBody>
      </p:sp>
      <p:cxnSp>
        <p:nvCxnSpPr>
          <p:cNvPr id="101" name="Straight Arrow Connector 100">
            <a:extLst>
              <a:ext uri="{FF2B5EF4-FFF2-40B4-BE49-F238E27FC236}">
                <a16:creationId xmlns:a16="http://schemas.microsoft.com/office/drawing/2014/main" xmlns="" id="{2619F2A0-2F2F-4BFE-9A6E-4831FF6F0388}"/>
              </a:ext>
            </a:extLst>
          </p:cNvPr>
          <p:cNvCxnSpPr>
            <a:cxnSpLocks/>
            <a:stCxn id="82" idx="2"/>
            <a:endCxn id="100" idx="0"/>
          </p:cNvCxnSpPr>
          <p:nvPr/>
        </p:nvCxnSpPr>
        <p:spPr bwMode="gray">
          <a:xfrm>
            <a:off x="9904330" y="3685312"/>
            <a:ext cx="5004" cy="513035"/>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xmlns="" id="{80B6ADCA-9A6F-40F0-9AD6-0095C36523D0}"/>
              </a:ext>
            </a:extLst>
          </p:cNvPr>
          <p:cNvSpPr txBox="1"/>
          <p:nvPr/>
        </p:nvSpPr>
        <p:spPr bwMode="gray">
          <a:xfrm>
            <a:off x="8472275" y="3578175"/>
            <a:ext cx="2656370" cy="461665"/>
          </a:xfrm>
          <a:prstGeom prst="rect">
            <a:avLst/>
          </a:prstGeom>
          <a:solidFill>
            <a:schemeClr val="bg1"/>
          </a:solidFill>
          <a:effectLst>
            <a:outerShdw blurRad="50800" dist="38100" dir="2700000" algn="tl" rotWithShape="0">
              <a:prstClr val="black">
                <a:alpha val="40000"/>
              </a:prstClr>
            </a:outerShdw>
          </a:effectLst>
        </p:spPr>
        <p:txBody>
          <a:bodyPr wrap="square" lIns="36000" rIns="36000" rtlCol="0">
            <a:spAutoFit/>
          </a:bodyPr>
          <a:lstStyle/>
          <a:p>
            <a:pPr algn="ctr" fontAlgn="ctr"/>
            <a:r>
              <a:rPr lang="en-US" sz="1200" dirty="0">
                <a:latin typeface="Huawei Sans" panose="020C0503030203020204" pitchFamily="34" charset="0"/>
              </a:rPr>
              <a:t>The device automatically generates a public key and a private key</a:t>
            </a:r>
            <a:endParaRPr lang="en-US" sz="1200" dirty="0">
              <a:latin typeface="Huawei Sans" panose="020C0503030203020204" pitchFamily="34" charset="0"/>
              <a:ea typeface="方正兰亭黑简体" panose="02000000000000000000" pitchFamily="2" charset="-122"/>
            </a:endParaRPr>
          </a:p>
        </p:txBody>
      </p:sp>
      <p:cxnSp>
        <p:nvCxnSpPr>
          <p:cNvPr id="107" name="Connector: Elbow 106">
            <a:extLst>
              <a:ext uri="{FF2B5EF4-FFF2-40B4-BE49-F238E27FC236}">
                <a16:creationId xmlns:a16="http://schemas.microsoft.com/office/drawing/2014/main" xmlns="" id="{AA9597A9-76A4-41F1-831A-CE8FD300020F}"/>
              </a:ext>
            </a:extLst>
          </p:cNvPr>
          <p:cNvCxnSpPr>
            <a:cxnSpLocks/>
            <a:stCxn id="99" idx="2"/>
            <a:endCxn id="80" idx="0"/>
          </p:cNvCxnSpPr>
          <p:nvPr/>
        </p:nvCxnSpPr>
        <p:spPr bwMode="gray">
          <a:xfrm rot="5400000">
            <a:off x="9935983" y="4760589"/>
            <a:ext cx="379448" cy="328836"/>
          </a:xfrm>
          <a:prstGeom prst="bentConnector3">
            <a:avLst>
              <a:gd name="adj1" fmla="val 50000"/>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xmlns="" id="{0BB14EF0-BFBE-4D55-BADC-9C7BAEBBBA8D}"/>
              </a:ext>
            </a:extLst>
          </p:cNvPr>
          <p:cNvCxnSpPr>
            <a:cxnSpLocks/>
            <a:stCxn id="98" idx="1"/>
            <a:endCxn id="79" idx="0"/>
          </p:cNvCxnSpPr>
          <p:nvPr/>
        </p:nvCxnSpPr>
        <p:spPr bwMode="gray">
          <a:xfrm rot="10800000" flipV="1">
            <a:off x="7840931" y="4569771"/>
            <a:ext cx="1327547" cy="544960"/>
          </a:xfrm>
          <a:prstGeom prst="bentConnector2">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xmlns="" id="{77AAF975-E0F9-4764-A40F-C9B05FE5CBB2}"/>
              </a:ext>
            </a:extLst>
          </p:cNvPr>
          <p:cNvSpPr txBox="1"/>
          <p:nvPr/>
        </p:nvSpPr>
        <p:spPr bwMode="gray">
          <a:xfrm>
            <a:off x="7315461" y="4639020"/>
            <a:ext cx="1050936" cy="350244"/>
          </a:xfrm>
          <a:prstGeom prst="rect">
            <a:avLst/>
          </a:prstGeom>
          <a:solidFill>
            <a:schemeClr val="bg1"/>
          </a:solidFill>
          <a:effectLst>
            <a:outerShdw blurRad="50800" dist="38100" dir="2700000" algn="tl" rotWithShape="0">
              <a:prstClr val="black">
                <a:alpha val="40000"/>
              </a:prstClr>
            </a:outerShdw>
          </a:effectLst>
        </p:spPr>
        <p:txBody>
          <a:bodyPr wrap="square" lIns="36000" tIns="36000" rIns="36000" bIns="36000" rtlCol="0" anchor="ctr" anchorCtr="0">
            <a:noAutofit/>
          </a:bodyPr>
          <a:lstStyle/>
          <a:p>
            <a:pPr algn="ctr" fontAlgn="ctr"/>
            <a:r>
              <a:rPr lang="en-US" sz="1200" dirty="0">
                <a:latin typeface="Huawei Sans" panose="020C0503030203020204" pitchFamily="34" charset="0"/>
              </a:rPr>
              <a:t>Public key transmission</a:t>
            </a:r>
            <a:endParaRPr lang="en-US" sz="1200" dirty="0">
              <a:latin typeface="Huawei Sans" panose="020C0503030203020204" pitchFamily="34" charset="0"/>
              <a:ea typeface="方正兰亭黑简体" panose="02000000000000000000" pitchFamily="2" charset="-122"/>
            </a:endParaRPr>
          </a:p>
        </p:txBody>
      </p:sp>
      <p:cxnSp>
        <p:nvCxnSpPr>
          <p:cNvPr id="114" name="Straight Arrow Connector 113">
            <a:extLst>
              <a:ext uri="{FF2B5EF4-FFF2-40B4-BE49-F238E27FC236}">
                <a16:creationId xmlns:a16="http://schemas.microsoft.com/office/drawing/2014/main" xmlns="" id="{09C8B46B-DC72-436A-A6A8-918FF21CBDAC}"/>
              </a:ext>
            </a:extLst>
          </p:cNvPr>
          <p:cNvCxnSpPr>
            <a:cxnSpLocks/>
            <a:stCxn id="18" idx="3"/>
            <a:endCxn id="19" idx="1"/>
          </p:cNvCxnSpPr>
          <p:nvPr/>
        </p:nvCxnSpPr>
        <p:spPr bwMode="gray">
          <a:xfrm>
            <a:off x="2649429" y="4727096"/>
            <a:ext cx="1511128" cy="15389"/>
          </a:xfrm>
          <a:prstGeom prst="straightConnector1">
            <a:avLst/>
          </a:prstGeom>
          <a:ln w="28575">
            <a:solidFill>
              <a:srgbClr val="00B0F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xmlns="" id="{577D94A6-BB20-493B-94F2-C154DF8DA32A}"/>
              </a:ext>
            </a:extLst>
          </p:cNvPr>
          <p:cNvSpPr txBox="1"/>
          <p:nvPr/>
        </p:nvSpPr>
        <p:spPr bwMode="gray">
          <a:xfrm>
            <a:off x="2828553" y="4752996"/>
            <a:ext cx="1182925"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Key exchange</a:t>
            </a:r>
            <a:endParaRPr lang="en-US" sz="1200" dirty="0">
              <a:latin typeface="Huawei Sans" panose="020C0503030203020204" pitchFamily="34" charset="0"/>
              <a:ea typeface="方正兰亭黑简体" panose="02000000000000000000" pitchFamily="2" charset="-122"/>
            </a:endParaRPr>
          </a:p>
        </p:txBody>
      </p:sp>
      <p:sp>
        <p:nvSpPr>
          <p:cNvPr id="59"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Overview</a:t>
            </a:r>
          </a:p>
        </p:txBody>
      </p:sp>
      <p:sp>
        <p:nvSpPr>
          <p:cNvPr id="61"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2036694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6C3C20-B1AA-4183-B45E-4C8081F69E9A}"/>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Data Authentication</a:t>
            </a:r>
          </a:p>
        </p:txBody>
      </p:sp>
      <p:sp>
        <p:nvSpPr>
          <p:cNvPr id="3" name="Text Placeholder 2">
            <a:extLst>
              <a:ext uri="{FF2B5EF4-FFF2-40B4-BE49-F238E27FC236}">
                <a16:creationId xmlns:a16="http://schemas.microsoft.com/office/drawing/2014/main" xmlns="" id="{D04E234C-2CEB-4DF3-AC94-2D6E68C25C1B}"/>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main purpose of data authentication is to check whether data is tampered with. Data authentication is mainly based on the hash algorithm.</a:t>
            </a:r>
            <a:endParaRPr lang="en-US" altLang="zh-CN" sz="1600" dirty="0">
              <a:latin typeface="Huawei Sans" panose="020C0503030203020204" pitchFamily="34" charset="0"/>
            </a:endParaRPr>
          </a:p>
          <a:p>
            <a:pPr marL="542925" lvl="1" indent="-228600"/>
            <a:r>
              <a:rPr lang="en-US" sz="1200" dirty="0">
                <a:latin typeface="Huawei Sans" panose="020C0503030203020204" pitchFamily="34" charset="0"/>
              </a:rPr>
              <a:t>A unique hash value is calculated based on the hash algorithm and then carried in the data before being forwarded to the peer device.</a:t>
            </a:r>
            <a:endParaRPr lang="en-US" altLang="zh-CN" sz="1200" dirty="0">
              <a:latin typeface="Huawei Sans" panose="020C0503030203020204" pitchFamily="34" charset="0"/>
            </a:endParaRPr>
          </a:p>
          <a:p>
            <a:pPr marL="542925" lvl="1" indent="-228600"/>
            <a:r>
              <a:rPr lang="en-US" sz="1200" dirty="0">
                <a:latin typeface="Huawei Sans" panose="020C0503030203020204" pitchFamily="34" charset="0"/>
              </a:rPr>
              <a:t>The peer device hashes the data again to obtain the hash value. It then compares the received hash value with the calculated one. If they are the same, the data is not tampered with.</a:t>
            </a:r>
            <a:endParaRPr lang="en-US" altLang="zh-CN" sz="1200" dirty="0">
              <a:latin typeface="Huawei Sans" panose="020C0503030203020204" pitchFamily="34" charset="0"/>
            </a:endParaRPr>
          </a:p>
        </p:txBody>
      </p:sp>
      <p:cxnSp>
        <p:nvCxnSpPr>
          <p:cNvPr id="14" name="Straight Arrow Connector 13">
            <a:extLst>
              <a:ext uri="{FF2B5EF4-FFF2-40B4-BE49-F238E27FC236}">
                <a16:creationId xmlns:a16="http://schemas.microsoft.com/office/drawing/2014/main" xmlns="" id="{98139D59-D323-4612-98A6-1639CA202D6C}"/>
              </a:ext>
            </a:extLst>
          </p:cNvPr>
          <p:cNvCxnSpPr>
            <a:cxnSpLocks/>
            <a:stCxn id="19" idx="3"/>
            <a:endCxn id="86" idx="1"/>
          </p:cNvCxnSpPr>
          <p:nvPr/>
        </p:nvCxnSpPr>
        <p:spPr bwMode="gray">
          <a:xfrm flipV="1">
            <a:off x="7635465" y="4246458"/>
            <a:ext cx="633800" cy="101"/>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62D2A434-A7E9-412E-BE7F-681D7F95F34C}"/>
              </a:ext>
            </a:extLst>
          </p:cNvPr>
          <p:cNvCxnSpPr>
            <a:cxnSpLocks/>
            <a:stCxn id="18" idx="2"/>
            <a:endCxn id="68" idx="0"/>
          </p:cNvCxnSpPr>
          <p:nvPr/>
        </p:nvCxnSpPr>
        <p:spPr bwMode="gray">
          <a:xfrm flipH="1">
            <a:off x="4570990" y="4385057"/>
            <a:ext cx="1" cy="757979"/>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9AE45BCF-DA3C-46FD-8035-6DAEE5087962}"/>
              </a:ext>
            </a:extLst>
          </p:cNvPr>
          <p:cNvSpPr txBox="1"/>
          <p:nvPr/>
        </p:nvSpPr>
        <p:spPr bwMode="gray">
          <a:xfrm>
            <a:off x="3989618" y="4108058"/>
            <a:ext cx="1162745" cy="276999"/>
          </a:xfrm>
          <a:prstGeom prst="rect">
            <a:avLst/>
          </a:prstGeom>
          <a:solidFill>
            <a:srgbClr val="F4FBFE"/>
          </a:solidFill>
          <a:ln>
            <a:solidFill>
              <a:srgbClr val="00B0F0"/>
            </a:solidFill>
          </a:ln>
        </p:spPr>
        <p:txBody>
          <a:bodyPr wrap="none" lIns="36000" rIns="36000" rtlCol="0" anchor="ctr" anchorCtr="0">
            <a:noAutofit/>
          </a:bodyPr>
          <a:lstStyle/>
          <a:p>
            <a:pPr algn="ctr" fontAlgn="ctr"/>
            <a:r>
              <a:rPr lang="en-US" sz="1200" dirty="0">
                <a:latin typeface="Huawei Sans" panose="020C0503030203020204" pitchFamily="34" charset="0"/>
              </a:rPr>
              <a:t>Hash algorithm</a:t>
            </a:r>
            <a:endParaRPr lang="en-US" sz="1200" dirty="0">
              <a:latin typeface="Huawei Sans" panose="020C0503030203020204" pitchFamily="34" charset="0"/>
              <a:ea typeface="方正兰亭黑简体" panose="02000000000000000000" pitchFamily="2" charset="-122"/>
            </a:endParaRPr>
          </a:p>
        </p:txBody>
      </p:sp>
      <p:sp>
        <p:nvSpPr>
          <p:cNvPr id="19" name="TextBox 18">
            <a:extLst>
              <a:ext uri="{FF2B5EF4-FFF2-40B4-BE49-F238E27FC236}">
                <a16:creationId xmlns:a16="http://schemas.microsoft.com/office/drawing/2014/main" xmlns="" id="{47504D1C-F6CB-4559-B684-DC17E045EB05}"/>
              </a:ext>
            </a:extLst>
          </p:cNvPr>
          <p:cNvSpPr txBox="1"/>
          <p:nvPr/>
        </p:nvSpPr>
        <p:spPr bwMode="gray">
          <a:xfrm>
            <a:off x="6472720" y="4108059"/>
            <a:ext cx="1162745" cy="276999"/>
          </a:xfrm>
          <a:prstGeom prst="rect">
            <a:avLst/>
          </a:prstGeom>
          <a:solidFill>
            <a:srgbClr val="F4FBFE"/>
          </a:solidFill>
          <a:ln>
            <a:solidFill>
              <a:srgbClr val="00B0F0"/>
            </a:solidFill>
          </a:ln>
        </p:spPr>
        <p:txBody>
          <a:bodyPr wrap="none" lIns="36000" rIns="36000" rtlCol="0" anchor="ctr" anchorCtr="0">
            <a:noAutofit/>
          </a:bodyPr>
          <a:lstStyle/>
          <a:p>
            <a:pPr algn="ctr" fontAlgn="ctr"/>
            <a:r>
              <a:rPr lang="en-US" sz="1200" dirty="0">
                <a:latin typeface="Huawei Sans" panose="020C0503030203020204" pitchFamily="34" charset="0"/>
              </a:rPr>
              <a:t>Hash algorithm</a:t>
            </a:r>
            <a:endParaRPr lang="en-US" sz="1200" dirty="0">
              <a:latin typeface="Huawei Sans" panose="020C0503030203020204" pitchFamily="34" charset="0"/>
              <a:ea typeface="方正兰亭黑简体" panose="02000000000000000000" pitchFamily="2" charset="-122"/>
            </a:endParaRPr>
          </a:p>
        </p:txBody>
      </p:sp>
      <p:pic>
        <p:nvPicPr>
          <p:cNvPr id="32" name="Picture 12" descr="E:\2016.01\1.12 扁平化图标\蓝色\AR-蓝色最新-40.png">
            <a:extLst>
              <a:ext uri="{FF2B5EF4-FFF2-40B4-BE49-F238E27FC236}">
                <a16:creationId xmlns:a16="http://schemas.microsoft.com/office/drawing/2014/main" xmlns="" id="{A0A70575-BCB7-4ED7-8682-9CF4E78B999E}"/>
              </a:ext>
            </a:extLst>
          </p:cNvPr>
          <p:cNvPicPr>
            <a:picLocks noChangeAspect="1" noChangeArrowheads="1"/>
          </p:cNvPicPr>
          <p:nvPr/>
        </p:nvPicPr>
        <p:blipFill>
          <a:blip r:embed="rId3" cstate="print"/>
          <a:srcRect/>
          <a:stretch>
            <a:fillRect/>
          </a:stretch>
        </p:blipFill>
        <p:spPr bwMode="gray">
          <a:xfrm>
            <a:off x="4296974" y="3208091"/>
            <a:ext cx="540000" cy="441818"/>
          </a:xfrm>
          <a:prstGeom prst="rect">
            <a:avLst/>
          </a:prstGeom>
          <a:noFill/>
        </p:spPr>
      </p:pic>
      <p:pic>
        <p:nvPicPr>
          <p:cNvPr id="33" name="Picture 12" descr="E:\2016.01\1.12 扁平化图标\蓝色\AR-蓝色最新-40.png">
            <a:extLst>
              <a:ext uri="{FF2B5EF4-FFF2-40B4-BE49-F238E27FC236}">
                <a16:creationId xmlns:a16="http://schemas.microsoft.com/office/drawing/2014/main" xmlns="" id="{36635841-3922-4546-8EE8-324A5730550B}"/>
              </a:ext>
            </a:extLst>
          </p:cNvPr>
          <p:cNvPicPr>
            <a:picLocks noChangeAspect="1" noChangeArrowheads="1"/>
          </p:cNvPicPr>
          <p:nvPr/>
        </p:nvPicPr>
        <p:blipFill>
          <a:blip r:embed="rId3" cstate="print"/>
          <a:srcRect/>
          <a:stretch>
            <a:fillRect/>
          </a:stretch>
        </p:blipFill>
        <p:spPr bwMode="gray">
          <a:xfrm>
            <a:off x="6780076" y="3208091"/>
            <a:ext cx="540000" cy="441818"/>
          </a:xfrm>
          <a:prstGeom prst="rect">
            <a:avLst/>
          </a:prstGeom>
          <a:noFill/>
        </p:spPr>
      </p:pic>
      <p:cxnSp>
        <p:nvCxnSpPr>
          <p:cNvPr id="34" name="Straight Connector 33">
            <a:extLst>
              <a:ext uri="{FF2B5EF4-FFF2-40B4-BE49-F238E27FC236}">
                <a16:creationId xmlns:a16="http://schemas.microsoft.com/office/drawing/2014/main" xmlns="" id="{04F2F586-E307-453E-9352-091FBC5EDF5E}"/>
              </a:ext>
            </a:extLst>
          </p:cNvPr>
          <p:cNvCxnSpPr>
            <a:cxnSpLocks/>
            <a:stCxn id="32" idx="3"/>
            <a:endCxn id="33" idx="1"/>
          </p:cNvCxnSpPr>
          <p:nvPr/>
        </p:nvCxnSpPr>
        <p:spPr bwMode="gray">
          <a:xfrm>
            <a:off x="4836974" y="3429000"/>
            <a:ext cx="194310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3" name="Straight Arrow Connector 42">
            <a:extLst>
              <a:ext uri="{FF2B5EF4-FFF2-40B4-BE49-F238E27FC236}">
                <a16:creationId xmlns:a16="http://schemas.microsoft.com/office/drawing/2014/main" xmlns="" id="{D6AAD35B-7A51-46D9-9844-513CA6EB8493}"/>
              </a:ext>
            </a:extLst>
          </p:cNvPr>
          <p:cNvCxnSpPr>
            <a:cxnSpLocks/>
            <a:stCxn id="32" idx="2"/>
            <a:endCxn id="18" idx="0"/>
          </p:cNvCxnSpPr>
          <p:nvPr/>
        </p:nvCxnSpPr>
        <p:spPr bwMode="gray">
          <a:xfrm>
            <a:off x="4566974" y="3649909"/>
            <a:ext cx="0" cy="458149"/>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xmlns="" id="{8FCF1737-0AFA-46DD-A451-1FCA00AC7B7F}"/>
              </a:ext>
            </a:extLst>
          </p:cNvPr>
          <p:cNvCxnSpPr>
            <a:cxnSpLocks/>
            <a:stCxn id="33" idx="2"/>
            <a:endCxn id="19" idx="0"/>
          </p:cNvCxnSpPr>
          <p:nvPr/>
        </p:nvCxnSpPr>
        <p:spPr bwMode="gray">
          <a:xfrm>
            <a:off x="7050076" y="3649909"/>
            <a:ext cx="4017" cy="458150"/>
          </a:xfrm>
          <a:prstGeom prst="straightConnector1">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xmlns="" id="{C87388AF-4A5B-49A8-8D1C-EDE4F72C2E44}"/>
              </a:ext>
            </a:extLst>
          </p:cNvPr>
          <p:cNvCxnSpPr>
            <a:cxnSpLocks/>
            <a:stCxn id="19" idx="2"/>
            <a:endCxn id="84" idx="0"/>
          </p:cNvCxnSpPr>
          <p:nvPr/>
        </p:nvCxnSpPr>
        <p:spPr bwMode="gray">
          <a:xfrm flipH="1">
            <a:off x="7050077" y="4385058"/>
            <a:ext cx="4016" cy="757978"/>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xmlns="" id="{56B35308-56AE-4DDC-A8BF-1D19C17C309B}"/>
              </a:ext>
            </a:extLst>
          </p:cNvPr>
          <p:cNvCxnSpPr>
            <a:cxnSpLocks/>
            <a:stCxn id="84" idx="1"/>
            <a:endCxn id="68" idx="3"/>
          </p:cNvCxnSpPr>
          <p:nvPr/>
        </p:nvCxnSpPr>
        <p:spPr bwMode="gray">
          <a:xfrm flipH="1">
            <a:off x="5092261" y="5281636"/>
            <a:ext cx="1686008" cy="0"/>
          </a:xfrm>
          <a:prstGeom prst="straightConnector1">
            <a:avLst/>
          </a:prstGeom>
          <a:ln w="28575">
            <a:solidFill>
              <a:srgbClr val="FFD17D"/>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xmlns="" id="{E2758CDF-EA4E-4012-AF64-1EE7AFDCC73F}"/>
              </a:ext>
            </a:extLst>
          </p:cNvPr>
          <p:cNvSpPr txBox="1"/>
          <p:nvPr/>
        </p:nvSpPr>
        <p:spPr bwMode="gray">
          <a:xfrm>
            <a:off x="5181415" y="5019893"/>
            <a:ext cx="1484096" cy="276999"/>
          </a:xfrm>
          <a:prstGeom prst="rect">
            <a:avLst/>
          </a:prstGeom>
          <a:noFill/>
          <a:effectLst/>
        </p:spPr>
        <p:txBody>
          <a:bodyPr wrap="square" lIns="36000" rIns="36000" rtlCol="0" anchor="ctr" anchorCtr="0">
            <a:noAutofit/>
          </a:bodyPr>
          <a:lstStyle/>
          <a:p>
            <a:pPr algn="ctr" fontAlgn="ctr"/>
            <a:r>
              <a:rPr lang="en-US" sz="1200" dirty="0">
                <a:latin typeface="Huawei Sans" panose="020C0503030203020204" pitchFamily="34" charset="0"/>
              </a:rPr>
              <a:t>Data forwarding</a:t>
            </a:r>
            <a:endParaRPr lang="en-US" sz="1200" dirty="0">
              <a:latin typeface="Huawei Sans" panose="020C0503030203020204" pitchFamily="34" charset="0"/>
              <a:ea typeface="方正兰亭黑简体" panose="02000000000000000000" pitchFamily="2" charset="-122"/>
            </a:endParaRPr>
          </a:p>
        </p:txBody>
      </p:sp>
      <p:sp>
        <p:nvSpPr>
          <p:cNvPr id="64" name="TextBox 63">
            <a:extLst>
              <a:ext uri="{FF2B5EF4-FFF2-40B4-BE49-F238E27FC236}">
                <a16:creationId xmlns:a16="http://schemas.microsoft.com/office/drawing/2014/main" xmlns="" id="{83573FB6-1F1E-4C2D-A82C-68A9DD733ECA}"/>
              </a:ext>
            </a:extLst>
          </p:cNvPr>
          <p:cNvSpPr txBox="1"/>
          <p:nvPr/>
        </p:nvSpPr>
        <p:spPr bwMode="gray">
          <a:xfrm>
            <a:off x="4163447" y="2953657"/>
            <a:ext cx="807054"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RT1</a:t>
            </a:r>
            <a:endParaRPr lang="en-US" sz="1200" dirty="0">
              <a:latin typeface="Huawei Sans" panose="020C0503030203020204" pitchFamily="34" charset="0"/>
              <a:ea typeface="方正兰亭黑简体" panose="02000000000000000000" pitchFamily="2" charset="-122"/>
            </a:endParaRPr>
          </a:p>
        </p:txBody>
      </p:sp>
      <p:sp>
        <p:nvSpPr>
          <p:cNvPr id="65" name="TextBox 64">
            <a:extLst>
              <a:ext uri="{FF2B5EF4-FFF2-40B4-BE49-F238E27FC236}">
                <a16:creationId xmlns:a16="http://schemas.microsoft.com/office/drawing/2014/main" xmlns="" id="{1FE0BF2F-C3A6-4448-AF7F-5158F7C443C9}"/>
              </a:ext>
            </a:extLst>
          </p:cNvPr>
          <p:cNvSpPr txBox="1"/>
          <p:nvPr/>
        </p:nvSpPr>
        <p:spPr bwMode="gray">
          <a:xfrm>
            <a:off x="6651659" y="2963266"/>
            <a:ext cx="807054" cy="276999"/>
          </a:xfrm>
          <a:prstGeom prst="rect">
            <a:avLst/>
          </a:prstGeom>
          <a:noFill/>
          <a:effectLst/>
        </p:spPr>
        <p:txBody>
          <a:bodyPr wrap="square" rtlCol="0">
            <a:spAutoFit/>
          </a:bodyPr>
          <a:lstStyle/>
          <a:p>
            <a:pPr algn="ctr" fontAlgn="ctr"/>
            <a:r>
              <a:rPr lang="en-US" sz="1200" dirty="0">
                <a:latin typeface="Huawei Sans" panose="020C0503030203020204" pitchFamily="34" charset="0"/>
              </a:rPr>
              <a:t>RT2</a:t>
            </a:r>
            <a:endParaRPr lang="en-US" sz="1200" dirty="0">
              <a:latin typeface="Huawei Sans" panose="020C0503030203020204" pitchFamily="34" charset="0"/>
              <a:ea typeface="方正兰亭黑简体" panose="02000000000000000000" pitchFamily="2" charset="-122"/>
            </a:endParaRPr>
          </a:p>
        </p:txBody>
      </p:sp>
      <p:sp>
        <p:nvSpPr>
          <p:cNvPr id="94" name="TextBox 93">
            <a:extLst>
              <a:ext uri="{FF2B5EF4-FFF2-40B4-BE49-F238E27FC236}">
                <a16:creationId xmlns:a16="http://schemas.microsoft.com/office/drawing/2014/main" xmlns="" id="{63FC6670-F731-4B6E-8372-05FDCF2CB465}"/>
              </a:ext>
            </a:extLst>
          </p:cNvPr>
          <p:cNvSpPr txBox="1"/>
          <p:nvPr/>
        </p:nvSpPr>
        <p:spPr bwMode="gray">
          <a:xfrm>
            <a:off x="2785614" y="4558326"/>
            <a:ext cx="1100134" cy="461665"/>
          </a:xfrm>
          <a:prstGeom prst="rect">
            <a:avLst/>
          </a:prstGeom>
          <a:noFill/>
          <a:effectLst/>
        </p:spPr>
        <p:txBody>
          <a:bodyPr wrap="square" lIns="36000" rIns="36000" rtlCol="0" anchor="ctr" anchorCtr="0">
            <a:noAutofit/>
          </a:bodyPr>
          <a:lstStyle/>
          <a:p>
            <a:pPr algn="ctr" fontAlgn="ctr"/>
            <a:r>
              <a:rPr lang="en-US" sz="1200" dirty="0">
                <a:latin typeface="Huawei Sans" panose="020C0503030203020204" pitchFamily="34" charset="0"/>
              </a:rPr>
              <a:t>Hash calculation</a:t>
            </a:r>
            <a:endParaRPr lang="en-US" sz="1200" dirty="0">
              <a:latin typeface="Huawei Sans" panose="020C0503030203020204" pitchFamily="34" charset="0"/>
              <a:ea typeface="方正兰亭黑简体" panose="02000000000000000000" pitchFamily="2" charset="-122"/>
            </a:endParaRPr>
          </a:p>
        </p:txBody>
      </p:sp>
      <p:sp>
        <p:nvSpPr>
          <p:cNvPr id="95" name="TextBox 94">
            <a:extLst>
              <a:ext uri="{FF2B5EF4-FFF2-40B4-BE49-F238E27FC236}">
                <a16:creationId xmlns:a16="http://schemas.microsoft.com/office/drawing/2014/main" xmlns="" id="{E8EE96FC-4446-49FA-B31A-C0E71D6497D6}"/>
              </a:ext>
            </a:extLst>
          </p:cNvPr>
          <p:cNvSpPr txBox="1"/>
          <p:nvPr/>
        </p:nvSpPr>
        <p:spPr bwMode="gray">
          <a:xfrm>
            <a:off x="7434644" y="4236689"/>
            <a:ext cx="960950" cy="461665"/>
          </a:xfrm>
          <a:prstGeom prst="rect">
            <a:avLst/>
          </a:prstGeom>
          <a:noFill/>
          <a:effectLst/>
        </p:spPr>
        <p:txBody>
          <a:bodyPr wrap="square" lIns="36000" rIns="36000" rtlCol="0" anchor="ctr" anchorCtr="0">
            <a:noAutofit/>
          </a:bodyPr>
          <a:lstStyle/>
          <a:p>
            <a:pPr algn="ctr" fontAlgn="ctr"/>
            <a:r>
              <a:rPr lang="en-US" sz="1200" dirty="0">
                <a:latin typeface="Huawei Sans" panose="020C0503030203020204" pitchFamily="34" charset="0"/>
              </a:rPr>
              <a:t>Hash calculation</a:t>
            </a:r>
            <a:endParaRPr lang="en-US" sz="1200" dirty="0">
              <a:latin typeface="Huawei Sans" panose="020C0503030203020204" pitchFamily="34" charset="0"/>
              <a:ea typeface="方正兰亭黑简体" panose="02000000000000000000" pitchFamily="2" charset="-122"/>
            </a:endParaRPr>
          </a:p>
        </p:txBody>
      </p:sp>
      <p:sp>
        <p:nvSpPr>
          <p:cNvPr id="67" name="Text Box 26">
            <a:extLst>
              <a:ext uri="{FF2B5EF4-FFF2-40B4-BE49-F238E27FC236}">
                <a16:creationId xmlns:a16="http://schemas.microsoft.com/office/drawing/2014/main" xmlns="" id="{8F26C498-5D02-41CB-9F37-6219B1FD8643}"/>
              </a:ext>
            </a:extLst>
          </p:cNvPr>
          <p:cNvSpPr txBox="1">
            <a:spLocks noChangeArrowheads="1"/>
          </p:cNvSpPr>
          <p:nvPr/>
        </p:nvSpPr>
        <p:spPr bwMode="gray">
          <a:xfrm>
            <a:off x="3510097" y="5143036"/>
            <a:ext cx="543615" cy="277200"/>
          </a:xfrm>
          <a:prstGeom prst="rect">
            <a:avLst/>
          </a:prstGeom>
          <a:solidFill>
            <a:srgbClr val="FFD17D"/>
          </a:solidFill>
          <a:ln w="9525">
            <a:solidFill>
              <a:srgbClr val="FFD17D"/>
            </a:solidFill>
            <a:miter lim="800000"/>
            <a:headEnd/>
            <a:tailEnd/>
          </a:ln>
        </p:spPr>
        <p:txBody>
          <a:bodyPr wrap="square" lIns="36000" tIns="45688" rIns="36000" bIns="45688" anchor="ctr" anchorCtr="0">
            <a:noAutofit/>
          </a:bodyPr>
          <a:lstStyle/>
          <a:p>
            <a:pPr algn="ctr" eaLnBrk="1" fontAlgn="ctr" hangingPunct="1"/>
            <a:r>
              <a:rPr lang="en-US" sz="1200" dirty="0">
                <a:solidFill>
                  <a:schemeClr val="bg1"/>
                </a:solidFill>
                <a:latin typeface="Huawei Sans" panose="020C0503030203020204" pitchFamily="34" charset="0"/>
              </a:rPr>
              <a:t>Data</a:t>
            </a:r>
          </a:p>
        </p:txBody>
      </p:sp>
      <p:sp>
        <p:nvSpPr>
          <p:cNvPr id="68" name="Text Box 26">
            <a:extLst>
              <a:ext uri="{FF2B5EF4-FFF2-40B4-BE49-F238E27FC236}">
                <a16:creationId xmlns:a16="http://schemas.microsoft.com/office/drawing/2014/main" xmlns="" id="{876B5734-ABF8-48FC-9492-CB7D431C583D}"/>
              </a:ext>
            </a:extLst>
          </p:cNvPr>
          <p:cNvSpPr txBox="1">
            <a:spLocks noChangeArrowheads="1"/>
          </p:cNvSpPr>
          <p:nvPr/>
        </p:nvSpPr>
        <p:spPr bwMode="gray">
          <a:xfrm>
            <a:off x="4049719" y="5143036"/>
            <a:ext cx="1042542" cy="277200"/>
          </a:xfrm>
          <a:prstGeom prst="rect">
            <a:avLst/>
          </a:prstGeom>
          <a:solidFill>
            <a:srgbClr val="8BC9A0"/>
          </a:solidFill>
          <a:ln w="9525">
            <a:solidFill>
              <a:srgbClr val="8BC9A0"/>
            </a:solidFill>
            <a:miter lim="800000"/>
            <a:headEnd/>
            <a:tailEnd/>
          </a:ln>
        </p:spPr>
        <p:txBody>
          <a:bodyPr wrap="square" lIns="36000" tIns="45688" rIns="36000" bIns="45688" anchor="ctr" anchorCtr="0">
            <a:noAutofit/>
          </a:bodyPr>
          <a:lstStyle/>
          <a:p>
            <a:pPr algn="ctr" eaLnBrk="1" fontAlgn="ctr" hangingPunct="1"/>
            <a:r>
              <a:rPr lang="en-US" sz="1200" dirty="0">
                <a:solidFill>
                  <a:schemeClr val="bg1"/>
                </a:solidFill>
                <a:latin typeface="Huawei Sans" panose="020C0503030203020204" pitchFamily="34" charset="0"/>
              </a:rPr>
              <a:t>Hash value A</a:t>
            </a:r>
            <a:endParaRPr kumimoji="1" lang="en-US" altLang="zh-CN" sz="1200" dirty="0">
              <a:solidFill>
                <a:schemeClr val="bg1"/>
              </a:solidFill>
              <a:latin typeface="Huawei Sans" panose="020C0503030203020204" pitchFamily="34" charset="0"/>
              <a:ea typeface="方正兰亭黑简体" panose="02000000000000000000" pitchFamily="2" charset="-122"/>
            </a:endParaRPr>
          </a:p>
        </p:txBody>
      </p:sp>
      <p:sp>
        <p:nvSpPr>
          <p:cNvPr id="84" name="Text Box 26">
            <a:extLst>
              <a:ext uri="{FF2B5EF4-FFF2-40B4-BE49-F238E27FC236}">
                <a16:creationId xmlns:a16="http://schemas.microsoft.com/office/drawing/2014/main" xmlns="" id="{6DCBEE4E-F73A-4413-A97C-72EAD9467C83}"/>
              </a:ext>
            </a:extLst>
          </p:cNvPr>
          <p:cNvSpPr txBox="1">
            <a:spLocks noChangeArrowheads="1"/>
          </p:cNvSpPr>
          <p:nvPr/>
        </p:nvSpPr>
        <p:spPr bwMode="gray">
          <a:xfrm>
            <a:off x="6778269" y="5143036"/>
            <a:ext cx="543615" cy="277200"/>
          </a:xfrm>
          <a:prstGeom prst="rect">
            <a:avLst/>
          </a:prstGeom>
          <a:solidFill>
            <a:srgbClr val="FFD17D"/>
          </a:solidFill>
          <a:ln w="9525">
            <a:solidFill>
              <a:srgbClr val="FFD17D"/>
            </a:solidFill>
            <a:miter lim="800000"/>
            <a:headEnd/>
            <a:tailEnd/>
          </a:ln>
        </p:spPr>
        <p:txBody>
          <a:bodyPr wrap="square" lIns="36000" tIns="45688" rIns="36000" bIns="45688" anchor="ctr" anchorCtr="0">
            <a:noAutofit/>
          </a:bodyPr>
          <a:lstStyle/>
          <a:p>
            <a:pPr algn="ctr" eaLnBrk="1" fontAlgn="ctr" hangingPunct="1"/>
            <a:r>
              <a:rPr lang="en-US" sz="1200" dirty="0">
                <a:solidFill>
                  <a:schemeClr val="bg1"/>
                </a:solidFill>
                <a:latin typeface="Huawei Sans" panose="020C0503030203020204" pitchFamily="34" charset="0"/>
              </a:rPr>
              <a:t>Data</a:t>
            </a:r>
          </a:p>
        </p:txBody>
      </p:sp>
      <p:sp>
        <p:nvSpPr>
          <p:cNvPr id="85" name="Text Box 26">
            <a:extLst>
              <a:ext uri="{FF2B5EF4-FFF2-40B4-BE49-F238E27FC236}">
                <a16:creationId xmlns:a16="http://schemas.microsoft.com/office/drawing/2014/main" xmlns="" id="{314B1DB9-A58F-4258-A586-56B9FE25090C}"/>
              </a:ext>
            </a:extLst>
          </p:cNvPr>
          <p:cNvSpPr txBox="1">
            <a:spLocks noChangeArrowheads="1"/>
          </p:cNvSpPr>
          <p:nvPr/>
        </p:nvSpPr>
        <p:spPr bwMode="gray">
          <a:xfrm>
            <a:off x="7322734" y="5143036"/>
            <a:ext cx="1082843" cy="277200"/>
          </a:xfrm>
          <a:prstGeom prst="rect">
            <a:avLst/>
          </a:prstGeom>
          <a:solidFill>
            <a:srgbClr val="8BC9A0"/>
          </a:solidFill>
          <a:ln w="9525">
            <a:solidFill>
              <a:srgbClr val="8BC9A0"/>
            </a:solidFill>
            <a:miter lim="800000"/>
            <a:headEnd/>
            <a:tailEnd/>
          </a:ln>
        </p:spPr>
        <p:txBody>
          <a:bodyPr wrap="square" lIns="36000" tIns="45688" rIns="36000" bIns="45688" anchor="ctr" anchorCtr="0">
            <a:noAutofit/>
          </a:bodyPr>
          <a:lstStyle/>
          <a:p>
            <a:pPr algn="ctr" eaLnBrk="1" fontAlgn="ctr" hangingPunct="1"/>
            <a:r>
              <a:rPr lang="en-US" sz="1200" dirty="0">
                <a:solidFill>
                  <a:schemeClr val="bg1"/>
                </a:solidFill>
                <a:latin typeface="Huawei Sans" panose="020C0503030203020204" pitchFamily="34" charset="0"/>
              </a:rPr>
              <a:t>Hash value A</a:t>
            </a:r>
            <a:endParaRPr kumimoji="1" lang="en-US" altLang="zh-CN" sz="1200" dirty="0">
              <a:solidFill>
                <a:schemeClr val="bg1"/>
              </a:solidFill>
              <a:latin typeface="Huawei Sans" panose="020C0503030203020204" pitchFamily="34" charset="0"/>
              <a:ea typeface="方正兰亭黑简体" panose="02000000000000000000" pitchFamily="2" charset="-122"/>
            </a:endParaRPr>
          </a:p>
        </p:txBody>
      </p:sp>
      <p:sp>
        <p:nvSpPr>
          <p:cNvPr id="86" name="Text Box 26">
            <a:extLst>
              <a:ext uri="{FF2B5EF4-FFF2-40B4-BE49-F238E27FC236}">
                <a16:creationId xmlns:a16="http://schemas.microsoft.com/office/drawing/2014/main" xmlns="" id="{66EC080C-C66C-4684-8BB6-8D3559C76C9E}"/>
              </a:ext>
            </a:extLst>
          </p:cNvPr>
          <p:cNvSpPr txBox="1">
            <a:spLocks noChangeArrowheads="1"/>
          </p:cNvSpPr>
          <p:nvPr/>
        </p:nvSpPr>
        <p:spPr bwMode="gray">
          <a:xfrm>
            <a:off x="8269265" y="4107858"/>
            <a:ext cx="994459" cy="277200"/>
          </a:xfrm>
          <a:prstGeom prst="rect">
            <a:avLst/>
          </a:prstGeom>
          <a:solidFill>
            <a:srgbClr val="8BC9A0"/>
          </a:solidFill>
          <a:ln w="9525">
            <a:solidFill>
              <a:srgbClr val="8BC9A0"/>
            </a:solidFill>
            <a:miter lim="800000"/>
            <a:headEnd/>
            <a:tailEnd/>
          </a:ln>
        </p:spPr>
        <p:txBody>
          <a:bodyPr wrap="square" lIns="36000" tIns="45688" rIns="36000" bIns="45688" anchor="ctr" anchorCtr="0">
            <a:noAutofit/>
          </a:bodyPr>
          <a:lstStyle/>
          <a:p>
            <a:pPr algn="ctr" eaLnBrk="1" fontAlgn="ctr" hangingPunct="1"/>
            <a:r>
              <a:rPr lang="en-US" sz="1200" dirty="0">
                <a:solidFill>
                  <a:schemeClr val="bg1"/>
                </a:solidFill>
                <a:latin typeface="Huawei Sans" panose="020C0503030203020204" pitchFamily="34" charset="0"/>
              </a:rPr>
              <a:t>Hash value B</a:t>
            </a:r>
            <a:endParaRPr kumimoji="1" lang="en-US" altLang="zh-CN" sz="1200" dirty="0">
              <a:solidFill>
                <a:schemeClr val="bg1"/>
              </a:solidFill>
              <a:latin typeface="Huawei Sans" panose="020C0503030203020204" pitchFamily="34" charset="0"/>
              <a:ea typeface="方正兰亭黑简体" panose="02000000000000000000" pitchFamily="2" charset="-122"/>
            </a:endParaRPr>
          </a:p>
        </p:txBody>
      </p:sp>
      <p:cxnSp>
        <p:nvCxnSpPr>
          <p:cNvPr id="102" name="Connector: Elbow 101">
            <a:extLst>
              <a:ext uri="{FF2B5EF4-FFF2-40B4-BE49-F238E27FC236}">
                <a16:creationId xmlns:a16="http://schemas.microsoft.com/office/drawing/2014/main" xmlns="" id="{DF0D55E9-3F7A-478E-B466-0E66B8ACB0CA}"/>
              </a:ext>
            </a:extLst>
          </p:cNvPr>
          <p:cNvCxnSpPr>
            <a:cxnSpLocks/>
            <a:stCxn id="86" idx="3"/>
            <a:endCxn id="85" idx="3"/>
          </p:cNvCxnSpPr>
          <p:nvPr/>
        </p:nvCxnSpPr>
        <p:spPr bwMode="gray">
          <a:xfrm flipH="1">
            <a:off x="8405577" y="4246458"/>
            <a:ext cx="858147" cy="1035178"/>
          </a:xfrm>
          <a:prstGeom prst="bentConnector3">
            <a:avLst>
              <a:gd name="adj1" fmla="val -26639"/>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xmlns="" id="{88242F8D-F948-4797-8080-BE6C24A40412}"/>
              </a:ext>
            </a:extLst>
          </p:cNvPr>
          <p:cNvSpPr txBox="1"/>
          <p:nvPr/>
        </p:nvSpPr>
        <p:spPr bwMode="gray">
          <a:xfrm>
            <a:off x="8726818" y="4625547"/>
            <a:ext cx="1564066" cy="251254"/>
          </a:xfrm>
          <a:prstGeom prst="rect">
            <a:avLst/>
          </a:prstGeom>
          <a:solidFill>
            <a:schemeClr val="bg1"/>
          </a:solidFill>
          <a:effectLst>
            <a:outerShdw blurRad="50800" dist="38100" dir="2700000" algn="tl" rotWithShape="0">
              <a:prstClr val="black">
                <a:alpha val="40000"/>
              </a:prstClr>
            </a:outerShdw>
          </a:effectLst>
        </p:spPr>
        <p:txBody>
          <a:bodyPr wrap="square" lIns="36000" rIns="36000" rtlCol="0" anchor="ctr" anchorCtr="0">
            <a:noAutofit/>
          </a:bodyPr>
          <a:lstStyle/>
          <a:p>
            <a:pPr algn="ctr" fontAlgn="ctr"/>
            <a:r>
              <a:rPr lang="en-US" sz="1200" dirty="0">
                <a:latin typeface="Huawei Sans" panose="020C0503030203020204" pitchFamily="34" charset="0"/>
              </a:rPr>
              <a:t>Compare hash values</a:t>
            </a:r>
            <a:endParaRPr lang="en-US" sz="1200" dirty="0">
              <a:latin typeface="Huawei Sans" panose="020C0503030203020204" pitchFamily="34" charset="0"/>
              <a:ea typeface="方正兰亭黑简体" panose="02000000000000000000" pitchFamily="2" charset="-122"/>
            </a:endParaRPr>
          </a:p>
        </p:txBody>
      </p:sp>
      <p:cxnSp>
        <p:nvCxnSpPr>
          <p:cNvPr id="104" name="Connector: Elbow 103">
            <a:extLst>
              <a:ext uri="{FF2B5EF4-FFF2-40B4-BE49-F238E27FC236}">
                <a16:creationId xmlns:a16="http://schemas.microsoft.com/office/drawing/2014/main" xmlns="" id="{1AAEDBC3-DCF5-4E67-90D7-DC76D85A1862}"/>
              </a:ext>
            </a:extLst>
          </p:cNvPr>
          <p:cNvCxnSpPr>
            <a:cxnSpLocks/>
            <a:stCxn id="67" idx="0"/>
            <a:endCxn id="18" idx="1"/>
          </p:cNvCxnSpPr>
          <p:nvPr/>
        </p:nvCxnSpPr>
        <p:spPr bwMode="gray">
          <a:xfrm rot="5400000" flipH="1" flipV="1">
            <a:off x="3437522" y="4590941"/>
            <a:ext cx="896478" cy="207713"/>
          </a:xfrm>
          <a:prstGeom prst="bentConnector2">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Overview</a:t>
            </a:r>
          </a:p>
        </p:txBody>
      </p:sp>
      <p:sp>
        <p:nvSpPr>
          <p:cNvPr id="29"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259842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75"/>
          <p:cNvSpPr/>
          <p:nvPr/>
        </p:nvSpPr>
        <p:spPr bwMode="gray">
          <a:xfrm>
            <a:off x="1091444" y="2855175"/>
            <a:ext cx="9901100" cy="323854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IPsec Encryption</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IPsec uses both symmetric encryption and asymmetric encryption, ensuring data security and performance.</a:t>
            </a:r>
            <a:endParaRPr lang="en-US" altLang="zh-CN" sz="1600" dirty="0">
              <a:latin typeface="Huawei Sans" panose="020C0503030203020204" pitchFamily="34" charset="0"/>
            </a:endParaRPr>
          </a:p>
          <a:p>
            <a:pPr marL="542925" lvl="1" indent="-228600"/>
            <a:r>
              <a:rPr lang="en-US" sz="1400" dirty="0">
                <a:latin typeface="Huawei Sans" panose="020C0503030203020204" pitchFamily="34" charset="0"/>
              </a:rPr>
              <a:t>Uses an asymmetric algorithm to encrypt and transmit the key used for symmetric encryption.</a:t>
            </a:r>
            <a:endParaRPr lang="en-US" altLang="zh-CN" sz="1400" dirty="0">
              <a:latin typeface="Huawei Sans" panose="020C0503030203020204" pitchFamily="34" charset="0"/>
            </a:endParaRPr>
          </a:p>
          <a:p>
            <a:pPr marL="542925" lvl="1" indent="-228600"/>
            <a:r>
              <a:rPr lang="en-US" sz="1400" dirty="0">
                <a:latin typeface="Huawei Sans" panose="020C0503030203020204" pitchFamily="34" charset="0"/>
              </a:rPr>
              <a:t>Uses the exchanged symmetric key to encrypt data.</a:t>
            </a:r>
          </a:p>
          <a:p>
            <a:pPr algn="l"/>
            <a:endParaRPr lang="en-US" altLang="zh-CN" sz="1600" dirty="0">
              <a:latin typeface="Huawei Sans" panose="020C0503030203020204" pitchFamily="34" charset="0"/>
            </a:endParaRPr>
          </a:p>
        </p:txBody>
      </p:sp>
      <p:sp>
        <p:nvSpPr>
          <p:cNvPr id="4" name="圆角矩形 75"/>
          <p:cNvSpPr/>
          <p:nvPr/>
        </p:nvSpPr>
        <p:spPr bwMode="gray">
          <a:xfrm>
            <a:off x="1091444" y="2420888"/>
            <a:ext cx="990110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IPsec encryption and decryption</a:t>
            </a:r>
          </a:p>
        </p:txBody>
      </p:sp>
      <p:sp>
        <p:nvSpPr>
          <p:cNvPr id="7" name="Text Box 26"/>
          <p:cNvSpPr txBox="1">
            <a:spLocks noChangeArrowheads="1"/>
          </p:cNvSpPr>
          <p:nvPr/>
        </p:nvSpPr>
        <p:spPr bwMode="gray">
          <a:xfrm>
            <a:off x="4095162" y="3075861"/>
            <a:ext cx="797260" cy="234286"/>
          </a:xfrm>
          <a:prstGeom prst="rect">
            <a:avLst/>
          </a:prstGeom>
          <a:noFill/>
          <a:ln w="9525">
            <a:noFill/>
            <a:miter lim="800000"/>
            <a:headEnd/>
            <a:tailEnd/>
          </a:ln>
        </p:spPr>
        <p:txBody>
          <a:bodyPr wrap="none" lIns="36000" tIns="36000" rIns="36000" bIns="36000">
            <a:noAutofit/>
          </a:bodyPr>
          <a:lstStyle/>
          <a:p>
            <a:pPr eaLnBrk="1" fontAlgn="ctr" hangingPunct="1"/>
            <a:r>
              <a:rPr lang="en-US" sz="1200" dirty="0">
                <a:latin typeface="Huawei Sans" panose="020C0503030203020204" pitchFamily="34" charset="0"/>
              </a:rPr>
              <a:t>IPsec device</a:t>
            </a:r>
          </a:p>
        </p:txBody>
      </p:sp>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4223792" y="3340121"/>
            <a:ext cx="540000" cy="441818"/>
          </a:xfrm>
          <a:prstGeom prst="rect">
            <a:avLst/>
          </a:prstGeom>
          <a:noFill/>
        </p:spPr>
      </p:pic>
      <p:pic>
        <p:nvPicPr>
          <p:cNvPr id="12" name="Picture 12" descr="E:\2016.01\1.12 扁平化图标\蓝色\AR-蓝色最新-40.png"/>
          <p:cNvPicPr>
            <a:picLocks noChangeAspect="1" noChangeArrowheads="1"/>
          </p:cNvPicPr>
          <p:nvPr/>
        </p:nvPicPr>
        <p:blipFill>
          <a:blip r:embed="rId3" cstate="print"/>
          <a:srcRect/>
          <a:stretch>
            <a:fillRect/>
          </a:stretch>
        </p:blipFill>
        <p:spPr bwMode="gray">
          <a:xfrm>
            <a:off x="7237319" y="3340121"/>
            <a:ext cx="540000" cy="441818"/>
          </a:xfrm>
          <a:prstGeom prst="rect">
            <a:avLst/>
          </a:prstGeom>
          <a:noFill/>
        </p:spPr>
      </p:pic>
      <p:cxnSp>
        <p:nvCxnSpPr>
          <p:cNvPr id="13" name="Straight Connector 12"/>
          <p:cNvCxnSpPr>
            <a:stCxn id="19" idx="3"/>
            <a:endCxn id="11" idx="1"/>
          </p:cNvCxnSpPr>
          <p:nvPr/>
        </p:nvCxnSpPr>
        <p:spPr bwMode="gray">
          <a:xfrm flipV="1">
            <a:off x="3520700" y="3561030"/>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4" name="Straight Connector 13"/>
          <p:cNvCxnSpPr>
            <a:stCxn id="12" idx="3"/>
            <a:endCxn id="20" idx="1"/>
          </p:cNvCxnSpPr>
          <p:nvPr/>
        </p:nvCxnSpPr>
        <p:spPr bwMode="gray">
          <a:xfrm flipV="1">
            <a:off x="7777319" y="3560539"/>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80700" y="3340121"/>
            <a:ext cx="540000" cy="442800"/>
          </a:xfrm>
          <a:prstGeom prst="rect">
            <a:avLst/>
          </a:prstGeom>
        </p:spPr>
      </p:pic>
      <p:pic>
        <p:nvPicPr>
          <p:cNvPr id="20"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55059" y="3339139"/>
            <a:ext cx="540000" cy="442800"/>
          </a:xfrm>
          <a:prstGeom prst="rect">
            <a:avLst/>
          </a:prstGeom>
        </p:spPr>
      </p:pic>
      <p:sp>
        <p:nvSpPr>
          <p:cNvPr id="33" name="Text Box 26"/>
          <p:cNvSpPr txBox="1">
            <a:spLocks noChangeArrowheads="1"/>
          </p:cNvSpPr>
          <p:nvPr/>
        </p:nvSpPr>
        <p:spPr bwMode="gray">
          <a:xfrm>
            <a:off x="7115233" y="3075861"/>
            <a:ext cx="797260" cy="234286"/>
          </a:xfrm>
          <a:prstGeom prst="rect">
            <a:avLst/>
          </a:prstGeom>
          <a:noFill/>
          <a:ln w="9525">
            <a:noFill/>
            <a:miter lim="800000"/>
            <a:headEnd/>
            <a:tailEnd/>
          </a:ln>
        </p:spPr>
        <p:txBody>
          <a:bodyPr wrap="none" lIns="36000" tIns="36000" rIns="36000" bIns="36000">
            <a:noAutofit/>
          </a:bodyPr>
          <a:lstStyle/>
          <a:p>
            <a:pPr eaLnBrk="1" fontAlgn="ctr" hangingPunct="1"/>
            <a:r>
              <a:rPr lang="en-US" sz="1200" dirty="0">
                <a:latin typeface="Huawei Sans" panose="020C0503030203020204" pitchFamily="34" charset="0"/>
              </a:rPr>
              <a:t>IPsec device</a:t>
            </a:r>
          </a:p>
        </p:txBody>
      </p:sp>
      <p:cxnSp>
        <p:nvCxnSpPr>
          <p:cNvPr id="65" name="Straight Arrow Connector 64"/>
          <p:cNvCxnSpPr/>
          <p:nvPr/>
        </p:nvCxnSpPr>
        <p:spPr bwMode="gray">
          <a:xfrm flipV="1">
            <a:off x="4535630" y="3786032"/>
            <a:ext cx="0" cy="1732734"/>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cxnSp>
        <p:nvCxnSpPr>
          <p:cNvPr id="67" name="Straight Arrow Connector 66"/>
          <p:cNvCxnSpPr/>
          <p:nvPr/>
        </p:nvCxnSpPr>
        <p:spPr bwMode="gray">
          <a:xfrm flipV="1">
            <a:off x="7536160" y="3769746"/>
            <a:ext cx="0" cy="1749020"/>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sp>
        <p:nvSpPr>
          <p:cNvPr id="70" name="Text Box 26"/>
          <p:cNvSpPr txBox="1">
            <a:spLocks noChangeArrowheads="1"/>
          </p:cNvSpPr>
          <p:nvPr/>
        </p:nvSpPr>
        <p:spPr bwMode="gray">
          <a:xfrm>
            <a:off x="2782529" y="3954906"/>
            <a:ext cx="1685676" cy="277200"/>
          </a:xfrm>
          <a:prstGeom prst="rect">
            <a:avLst/>
          </a:prstGeom>
          <a:solidFill>
            <a:srgbClr val="EC7061"/>
          </a:solidFill>
          <a:ln w="9525">
            <a:solidFill>
              <a:srgbClr val="EC7061"/>
            </a:solidFill>
            <a:miter lim="800000"/>
            <a:headEnd/>
            <a:tailEnd/>
          </a:ln>
        </p:spPr>
        <p:txBody>
          <a:bodyPr wrap="none" lIns="36000" tIns="36000" rIns="36000" bIns="36000" anchor="ctr">
            <a:noAutofit/>
          </a:bodyPr>
          <a:lstStyle/>
          <a:p>
            <a:pPr algn="ctr" eaLnBrk="1" fontAlgn="ctr" hangingPunct="1"/>
            <a:r>
              <a:rPr lang="en-US" sz="1200" dirty="0">
                <a:solidFill>
                  <a:schemeClr val="bg1"/>
                </a:solidFill>
                <a:latin typeface="Huawei Sans" panose="020C0503030203020204" pitchFamily="34" charset="0"/>
              </a:rPr>
              <a:t>Asymmetric encryption</a:t>
            </a:r>
          </a:p>
        </p:txBody>
      </p:sp>
      <p:sp>
        <p:nvSpPr>
          <p:cNvPr id="71" name="Text Box 26"/>
          <p:cNvSpPr txBox="1">
            <a:spLocks noChangeArrowheads="1"/>
          </p:cNvSpPr>
          <p:nvPr/>
        </p:nvSpPr>
        <p:spPr bwMode="gray">
          <a:xfrm>
            <a:off x="9826787" y="3954906"/>
            <a:ext cx="1086133" cy="277200"/>
          </a:xfrm>
          <a:prstGeom prst="rect">
            <a:avLst/>
          </a:prstGeom>
          <a:solidFill>
            <a:srgbClr val="00B0F0"/>
          </a:solidFill>
          <a:ln w="9525">
            <a:solidFill>
              <a:srgbClr val="00B0F0"/>
            </a:solidFill>
            <a:miter lim="800000"/>
            <a:headEnd/>
            <a:tailEnd/>
          </a:ln>
        </p:spPr>
        <p:txBody>
          <a:bodyPr wrap="none" lIns="36000" tIns="36000" rIns="36000" bIns="36000" anchor="ctr">
            <a:noAutofit/>
          </a:bodyPr>
          <a:lstStyle/>
          <a:p>
            <a:pPr algn="ctr" eaLnBrk="1" fontAlgn="ctr" hangingPunct="1"/>
            <a:r>
              <a:rPr lang="en-US" sz="1200" dirty="0">
                <a:solidFill>
                  <a:schemeClr val="bg1"/>
                </a:solidFill>
                <a:latin typeface="Huawei Sans" panose="020C0503030203020204" pitchFamily="34" charset="0"/>
              </a:rPr>
              <a:t>Symmetric key</a:t>
            </a:r>
          </a:p>
        </p:txBody>
      </p:sp>
      <p:sp>
        <p:nvSpPr>
          <p:cNvPr id="72" name="Text Box 26"/>
          <p:cNvSpPr txBox="1">
            <a:spLocks noChangeArrowheads="1"/>
          </p:cNvSpPr>
          <p:nvPr/>
        </p:nvSpPr>
        <p:spPr bwMode="gray">
          <a:xfrm>
            <a:off x="1179871" y="3954906"/>
            <a:ext cx="1134919" cy="277200"/>
          </a:xfrm>
          <a:prstGeom prst="rect">
            <a:avLst/>
          </a:prstGeom>
          <a:solidFill>
            <a:srgbClr val="00B0F0"/>
          </a:solidFill>
          <a:ln w="9525">
            <a:solidFill>
              <a:srgbClr val="00B0F0"/>
            </a:solidFill>
            <a:miter lim="800000"/>
            <a:headEnd/>
            <a:tailEnd/>
          </a:ln>
        </p:spPr>
        <p:txBody>
          <a:bodyPr wrap="square" lIns="36000" tIns="36000" rIns="36000" bIns="36000" anchor="ctr">
            <a:noAutofit/>
          </a:bodyPr>
          <a:lstStyle/>
          <a:p>
            <a:pPr algn="ctr" eaLnBrk="1" fontAlgn="ctr" hangingPunct="1"/>
            <a:r>
              <a:rPr lang="en-US" sz="1200" dirty="0">
                <a:solidFill>
                  <a:schemeClr val="bg1"/>
                </a:solidFill>
                <a:latin typeface="Huawei Sans" panose="020C0503030203020204" pitchFamily="34" charset="0"/>
              </a:rPr>
              <a:t>Symmetric key</a:t>
            </a:r>
          </a:p>
        </p:txBody>
      </p:sp>
      <p:sp>
        <p:nvSpPr>
          <p:cNvPr id="73" name="Text Box 26"/>
          <p:cNvSpPr txBox="1">
            <a:spLocks noChangeArrowheads="1"/>
          </p:cNvSpPr>
          <p:nvPr/>
        </p:nvSpPr>
        <p:spPr bwMode="gray">
          <a:xfrm>
            <a:off x="7606062" y="3954906"/>
            <a:ext cx="1675589" cy="277200"/>
          </a:xfrm>
          <a:prstGeom prst="rect">
            <a:avLst/>
          </a:prstGeom>
          <a:solidFill>
            <a:srgbClr val="EC7061"/>
          </a:solidFill>
          <a:ln w="9525">
            <a:solidFill>
              <a:srgbClr val="EC7061"/>
            </a:solidFill>
            <a:miter lim="800000"/>
            <a:headEnd/>
            <a:tailEnd/>
          </a:ln>
        </p:spPr>
        <p:txBody>
          <a:bodyPr wrap="none" lIns="36000" tIns="36000" rIns="36000" bIns="36000" anchor="ctr">
            <a:noAutofit/>
          </a:bodyPr>
          <a:lstStyle/>
          <a:p>
            <a:pPr eaLnBrk="1" fontAlgn="ctr" hangingPunct="1"/>
            <a:r>
              <a:rPr lang="en-US" sz="1200" dirty="0">
                <a:solidFill>
                  <a:schemeClr val="bg1"/>
                </a:solidFill>
                <a:latin typeface="Huawei Sans" panose="020C0503030203020204" pitchFamily="34" charset="0"/>
              </a:rPr>
              <a:t>Asymmetric encryption</a:t>
            </a:r>
          </a:p>
        </p:txBody>
      </p:sp>
      <p:sp>
        <p:nvSpPr>
          <p:cNvPr id="76" name="Text Box 26"/>
          <p:cNvSpPr txBox="1">
            <a:spLocks noChangeArrowheads="1"/>
          </p:cNvSpPr>
          <p:nvPr/>
        </p:nvSpPr>
        <p:spPr bwMode="gray">
          <a:xfrm>
            <a:off x="1301930" y="5039593"/>
            <a:ext cx="1012860" cy="277200"/>
          </a:xfrm>
          <a:prstGeom prst="rect">
            <a:avLst/>
          </a:prstGeom>
          <a:solidFill>
            <a:srgbClr val="FFD17D"/>
          </a:solidFill>
          <a:ln w="9525">
            <a:solidFill>
              <a:srgbClr val="FFD17D"/>
            </a:solidFill>
            <a:miter lim="800000"/>
            <a:headEnd/>
            <a:tailEnd/>
          </a:ln>
        </p:spPr>
        <p:txBody>
          <a:bodyPr wrap="none" lIns="36000" tIns="36000" rIns="36000" bIns="36000" anchor="ctr">
            <a:noAutofit/>
          </a:bodyPr>
          <a:lstStyle/>
          <a:p>
            <a:pPr algn="ctr" eaLnBrk="1" fontAlgn="ctr" hangingPunct="1"/>
            <a:r>
              <a:rPr lang="en-US" sz="1200" dirty="0">
                <a:solidFill>
                  <a:schemeClr val="bg1"/>
                </a:solidFill>
                <a:latin typeface="Huawei Sans" panose="020C0503030203020204" pitchFamily="34" charset="0"/>
              </a:rPr>
              <a:t>User data</a:t>
            </a:r>
          </a:p>
        </p:txBody>
      </p:sp>
      <p:sp>
        <p:nvSpPr>
          <p:cNvPr id="77" name="Text Box 26"/>
          <p:cNvSpPr txBox="1">
            <a:spLocks noChangeArrowheads="1"/>
          </p:cNvSpPr>
          <p:nvPr/>
        </p:nvSpPr>
        <p:spPr bwMode="gray">
          <a:xfrm>
            <a:off x="9826788" y="5039593"/>
            <a:ext cx="1012860" cy="277200"/>
          </a:xfrm>
          <a:prstGeom prst="rect">
            <a:avLst/>
          </a:prstGeom>
          <a:solidFill>
            <a:srgbClr val="FFD17D"/>
          </a:solidFill>
          <a:ln w="9525">
            <a:solidFill>
              <a:srgbClr val="FFD17D"/>
            </a:solidFill>
            <a:miter lim="800000"/>
            <a:headEnd/>
            <a:tailEnd/>
          </a:ln>
        </p:spPr>
        <p:txBody>
          <a:bodyPr wrap="none" lIns="36000" tIns="36000" rIns="36000" bIns="36000" anchor="ctr">
            <a:noAutofit/>
          </a:bodyPr>
          <a:lstStyle/>
          <a:p>
            <a:pPr algn="ctr" eaLnBrk="1" fontAlgn="ctr" hangingPunct="1"/>
            <a:r>
              <a:rPr lang="en-US" sz="1200" dirty="0">
                <a:solidFill>
                  <a:schemeClr val="bg1"/>
                </a:solidFill>
                <a:latin typeface="Huawei Sans" panose="020C0503030203020204" pitchFamily="34" charset="0"/>
              </a:rPr>
              <a:t>User data</a:t>
            </a:r>
          </a:p>
        </p:txBody>
      </p:sp>
      <p:sp>
        <p:nvSpPr>
          <p:cNvPr id="78" name="Text Box 26"/>
          <p:cNvSpPr txBox="1">
            <a:spLocks noChangeArrowheads="1"/>
          </p:cNvSpPr>
          <p:nvPr/>
        </p:nvSpPr>
        <p:spPr bwMode="gray">
          <a:xfrm>
            <a:off x="2871019" y="5039593"/>
            <a:ext cx="1597186" cy="277200"/>
          </a:xfrm>
          <a:prstGeom prst="rect">
            <a:avLst/>
          </a:prstGeom>
          <a:solidFill>
            <a:srgbClr val="00B0F0"/>
          </a:solidFill>
          <a:ln w="9525">
            <a:solidFill>
              <a:srgbClr val="00B0F0"/>
            </a:solidFill>
            <a:miter lim="800000"/>
            <a:headEnd/>
            <a:tailEnd/>
          </a:ln>
        </p:spPr>
        <p:txBody>
          <a:bodyPr wrap="none" lIns="36000" tIns="36000" rIns="36000" bIns="36000" anchor="ctr">
            <a:noAutofit/>
          </a:bodyPr>
          <a:lstStyle/>
          <a:p>
            <a:pPr algn="ctr" fontAlgn="ctr"/>
            <a:r>
              <a:rPr lang="en-US" sz="1200" dirty="0">
                <a:solidFill>
                  <a:schemeClr val="bg1"/>
                </a:solidFill>
                <a:latin typeface="Huawei Sans" panose="020C0503030203020204" pitchFamily="34" charset="0"/>
              </a:rPr>
              <a:t>Symmetric encryption</a:t>
            </a:r>
          </a:p>
        </p:txBody>
      </p:sp>
      <p:sp>
        <p:nvSpPr>
          <p:cNvPr id="79" name="Text Box 26"/>
          <p:cNvSpPr txBox="1">
            <a:spLocks noChangeArrowheads="1"/>
          </p:cNvSpPr>
          <p:nvPr/>
        </p:nvSpPr>
        <p:spPr bwMode="gray">
          <a:xfrm>
            <a:off x="7596991" y="5039593"/>
            <a:ext cx="1596170" cy="277200"/>
          </a:xfrm>
          <a:prstGeom prst="rect">
            <a:avLst/>
          </a:prstGeom>
          <a:solidFill>
            <a:srgbClr val="00B0F0"/>
          </a:solidFill>
          <a:ln w="9525">
            <a:solidFill>
              <a:srgbClr val="00B0F0"/>
            </a:solidFill>
            <a:miter lim="800000"/>
            <a:headEnd/>
            <a:tailEnd/>
          </a:ln>
        </p:spPr>
        <p:txBody>
          <a:bodyPr wrap="none" lIns="36000" tIns="36000" rIns="36000" bIns="36000" anchor="ctr">
            <a:noAutofit/>
          </a:bodyPr>
          <a:lstStyle/>
          <a:p>
            <a:pPr fontAlgn="ctr"/>
            <a:r>
              <a:rPr lang="en-US" sz="1200" dirty="0">
                <a:solidFill>
                  <a:schemeClr val="bg1"/>
                </a:solidFill>
                <a:latin typeface="Huawei Sans" panose="020C0503030203020204" pitchFamily="34" charset="0"/>
              </a:rPr>
              <a:t>Symmetric encryption</a:t>
            </a:r>
          </a:p>
        </p:txBody>
      </p:sp>
      <p:sp>
        <p:nvSpPr>
          <p:cNvPr id="84" name="Left-Right Arrow 83"/>
          <p:cNvSpPr/>
          <p:nvPr/>
        </p:nvSpPr>
        <p:spPr bwMode="gray">
          <a:xfrm>
            <a:off x="4566208" y="3868382"/>
            <a:ext cx="2926499" cy="450249"/>
          </a:xfrm>
          <a:prstGeom prst="leftRightArrow">
            <a:avLst/>
          </a:prstGeom>
          <a:solidFill>
            <a:srgbClr val="EC7061"/>
          </a:solidFill>
          <a:ln>
            <a:solidFill>
              <a:srgbClr val="EC7061"/>
            </a:solidFill>
          </a:ln>
        </p:spPr>
        <p:txBody>
          <a:bodyPr wrap="square" lIns="36000" tIns="36000" rIns="36000" bIns="36000" rtlCol="0" anchor="ctr">
            <a:noAutofit/>
          </a:bodyPr>
          <a:lstStyle/>
          <a:p>
            <a:pPr algn="ctr" fontAlgn="ctr"/>
            <a:r>
              <a:rPr lang="en-US" sz="1200" dirty="0">
                <a:solidFill>
                  <a:schemeClr val="bg1"/>
                </a:solidFill>
                <a:latin typeface="Huawei Sans" panose="020C0503030203020204" pitchFamily="34" charset="0"/>
              </a:rPr>
              <a:t>Exchange the symmetric key</a:t>
            </a:r>
          </a:p>
        </p:txBody>
      </p:sp>
      <p:cxnSp>
        <p:nvCxnSpPr>
          <p:cNvPr id="95" name="Straight Arrow Connector 94"/>
          <p:cNvCxnSpPr>
            <a:stCxn id="72" idx="3"/>
            <a:endCxn id="70" idx="1"/>
          </p:cNvCxnSpPr>
          <p:nvPr/>
        </p:nvCxnSpPr>
        <p:spPr bwMode="gray">
          <a:xfrm>
            <a:off x="2314790" y="4093506"/>
            <a:ext cx="467739" cy="0"/>
          </a:xfrm>
          <a:prstGeom prst="straightConnector1">
            <a:avLst/>
          </a:prstGeom>
          <a:ln w="28575">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stCxn id="73" idx="3"/>
            <a:endCxn id="71" idx="1"/>
          </p:cNvCxnSpPr>
          <p:nvPr/>
        </p:nvCxnSpPr>
        <p:spPr bwMode="gray">
          <a:xfrm>
            <a:off x="9281651" y="4093506"/>
            <a:ext cx="545136" cy="0"/>
          </a:xfrm>
          <a:prstGeom prst="straightConnector1">
            <a:avLst/>
          </a:prstGeom>
          <a:ln w="28575">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1" name="Rectangular Callout 100"/>
          <p:cNvSpPr/>
          <p:nvPr/>
        </p:nvSpPr>
        <p:spPr bwMode="gray">
          <a:xfrm>
            <a:off x="1770426" y="4385835"/>
            <a:ext cx="2560990" cy="414017"/>
          </a:xfrm>
          <a:prstGeom prst="wedgeRectCallout">
            <a:avLst>
              <a:gd name="adj1" fmla="val 21460"/>
              <a:gd name="adj2" fmla="val -8730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a:solidFill>
                  <a:schemeClr val="tx1"/>
                </a:solidFill>
                <a:latin typeface="Huawei Sans" panose="020C0503030203020204" pitchFamily="34" charset="0"/>
              </a:rPr>
              <a:t>Use the public key to encrypt data</a:t>
            </a:r>
            <a:endParaRPr lang="en-US" altLang="zh-CN" sz="1200" dirty="0">
              <a:solidFill>
                <a:schemeClr val="tx1"/>
              </a:solidFill>
              <a:latin typeface="Huawei Sans" panose="020C0503030203020204" pitchFamily="34" charset="0"/>
              <a:ea typeface="方正兰亭黑简体" panose="02000000000000000000" pitchFamily="2" charset="-122"/>
            </a:endParaRPr>
          </a:p>
          <a:p>
            <a:pPr algn="ctr" fontAlgn="ctr"/>
            <a:r>
              <a:rPr lang="en-US" sz="1200" dirty="0">
                <a:solidFill>
                  <a:schemeClr val="tx1"/>
                </a:solidFill>
                <a:latin typeface="Huawei Sans" panose="020C0503030203020204" pitchFamily="34" charset="0"/>
              </a:rPr>
              <a:t>Use the private key to decrypt data</a:t>
            </a:r>
          </a:p>
        </p:txBody>
      </p:sp>
      <p:sp>
        <p:nvSpPr>
          <p:cNvPr id="102" name="Rectangular Callout 101"/>
          <p:cNvSpPr/>
          <p:nvPr/>
        </p:nvSpPr>
        <p:spPr bwMode="gray">
          <a:xfrm>
            <a:off x="7965165" y="4370816"/>
            <a:ext cx="2598669" cy="480790"/>
          </a:xfrm>
          <a:prstGeom prst="wedgeRectCallout">
            <a:avLst>
              <a:gd name="adj1" fmla="val -22798"/>
              <a:gd name="adj2" fmla="val -896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a:solidFill>
                  <a:schemeClr val="tx1"/>
                </a:solidFill>
                <a:latin typeface="Huawei Sans" panose="020C0503030203020204" pitchFamily="34" charset="0"/>
              </a:rPr>
              <a:t>Use the public key to encrypt data</a:t>
            </a:r>
            <a:endParaRPr lang="en-US" altLang="zh-CN" sz="1200" dirty="0">
              <a:solidFill>
                <a:schemeClr val="tx1"/>
              </a:solidFill>
              <a:latin typeface="Huawei Sans" panose="020C0503030203020204" pitchFamily="34" charset="0"/>
              <a:ea typeface="方正兰亭黑简体" panose="02000000000000000000" pitchFamily="2" charset="-122"/>
            </a:endParaRPr>
          </a:p>
          <a:p>
            <a:pPr algn="ctr" fontAlgn="ctr"/>
            <a:r>
              <a:rPr lang="en-US" sz="1200" dirty="0">
                <a:solidFill>
                  <a:schemeClr val="tx1"/>
                </a:solidFill>
                <a:latin typeface="Huawei Sans" panose="020C0503030203020204" pitchFamily="34" charset="0"/>
              </a:rPr>
              <a:t>Use the private key to decrypt data</a:t>
            </a:r>
          </a:p>
        </p:txBody>
      </p:sp>
      <p:sp>
        <p:nvSpPr>
          <p:cNvPr id="107" name="Left-Right Arrow 106"/>
          <p:cNvSpPr/>
          <p:nvPr/>
        </p:nvSpPr>
        <p:spPr bwMode="gray">
          <a:xfrm>
            <a:off x="4572646" y="4953069"/>
            <a:ext cx="2926499" cy="450249"/>
          </a:xfrm>
          <a:prstGeom prst="leftRightArrow">
            <a:avLst/>
          </a:prstGeom>
          <a:solidFill>
            <a:srgbClr val="00B0F0"/>
          </a:solidFill>
          <a:ln>
            <a:solidFill>
              <a:srgbClr val="00B0F0"/>
            </a:solidFill>
          </a:ln>
        </p:spPr>
        <p:txBody>
          <a:bodyPr wrap="square" lIns="36000" tIns="36000" rIns="36000" bIns="36000" rtlCol="0" anchor="ctr">
            <a:noAutofit/>
          </a:bodyPr>
          <a:lstStyle/>
          <a:p>
            <a:pPr algn="ctr" fontAlgn="ctr"/>
            <a:r>
              <a:rPr lang="en-US" sz="1200" dirty="0">
                <a:solidFill>
                  <a:schemeClr val="bg1"/>
                </a:solidFill>
                <a:latin typeface="Huawei Sans" panose="020C0503030203020204" pitchFamily="34" charset="0"/>
              </a:rPr>
              <a:t>Exchange user data</a:t>
            </a:r>
          </a:p>
        </p:txBody>
      </p:sp>
      <p:cxnSp>
        <p:nvCxnSpPr>
          <p:cNvPr id="108" name="Straight Arrow Connector 107"/>
          <p:cNvCxnSpPr>
            <a:stCxn id="76" idx="3"/>
            <a:endCxn id="78" idx="1"/>
          </p:cNvCxnSpPr>
          <p:nvPr/>
        </p:nvCxnSpPr>
        <p:spPr bwMode="gray">
          <a:xfrm>
            <a:off x="2314790" y="5178193"/>
            <a:ext cx="556229"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a:stCxn id="79" idx="3"/>
            <a:endCxn id="77" idx="1"/>
          </p:cNvCxnSpPr>
          <p:nvPr/>
        </p:nvCxnSpPr>
        <p:spPr bwMode="gray">
          <a:xfrm>
            <a:off x="9193161" y="5178193"/>
            <a:ext cx="633627"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4" name="Rectangular Callout 113"/>
          <p:cNvSpPr/>
          <p:nvPr/>
        </p:nvSpPr>
        <p:spPr bwMode="gray">
          <a:xfrm>
            <a:off x="7982456" y="5411956"/>
            <a:ext cx="1844332" cy="401462"/>
          </a:xfrm>
          <a:prstGeom prst="wedgeRectCallout">
            <a:avLst>
              <a:gd name="adj1" fmla="val -22798"/>
              <a:gd name="adj2" fmla="val -896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a:solidFill>
                  <a:schemeClr val="tx1"/>
                </a:solidFill>
                <a:latin typeface="Huawei Sans" panose="020C0503030203020204" pitchFamily="34" charset="0"/>
              </a:rPr>
              <a:t>Encrypt and decrypt data using the symmetric key</a:t>
            </a:r>
          </a:p>
        </p:txBody>
      </p:sp>
      <p:sp>
        <p:nvSpPr>
          <p:cNvPr id="115" name="Rectangular Callout 114"/>
          <p:cNvSpPr/>
          <p:nvPr/>
        </p:nvSpPr>
        <p:spPr bwMode="gray">
          <a:xfrm>
            <a:off x="2389239" y="5411956"/>
            <a:ext cx="1905233" cy="401462"/>
          </a:xfrm>
          <a:prstGeom prst="wedgeRectCallout">
            <a:avLst>
              <a:gd name="adj1" fmla="val 20534"/>
              <a:gd name="adj2" fmla="val -8493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a:solidFill>
                  <a:schemeClr val="tx1"/>
                </a:solidFill>
                <a:latin typeface="Huawei Sans" panose="020C0503030203020204" pitchFamily="34" charset="0"/>
              </a:rPr>
              <a:t>Encrypt and decrypt data using the symmetric key</a:t>
            </a:r>
          </a:p>
        </p:txBody>
      </p:sp>
      <p:cxnSp>
        <p:nvCxnSpPr>
          <p:cNvPr id="119" name="Straight Connector 118"/>
          <p:cNvCxnSpPr>
            <a:stCxn id="12" idx="1"/>
            <a:endCxn id="11" idx="3"/>
          </p:cNvCxnSpPr>
          <p:nvPr/>
        </p:nvCxnSpPr>
        <p:spPr bwMode="gray">
          <a:xfrm flipH="1">
            <a:off x="4763792" y="3561030"/>
            <a:ext cx="2473527"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7" name="Can 41"/>
          <p:cNvSpPr/>
          <p:nvPr/>
        </p:nvSpPr>
        <p:spPr bwMode="gray">
          <a:xfrm rot="5400000">
            <a:off x="5869628" y="2362552"/>
            <a:ext cx="236717" cy="2376265"/>
          </a:xfrm>
          <a:prstGeom prst="can">
            <a:avLst>
              <a:gd name="adj" fmla="val 3531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27"/>
          <p:cNvSpPr txBox="1"/>
          <p:nvPr/>
        </p:nvSpPr>
        <p:spPr bwMode="gray">
          <a:xfrm flipH="1">
            <a:off x="5457866" y="3441058"/>
            <a:ext cx="1060240" cy="226591"/>
          </a:xfrm>
          <a:prstGeom prst="rect">
            <a:avLst/>
          </a:prstGeom>
          <a:noFill/>
        </p:spPr>
        <p:txBody>
          <a:bodyPr wrap="square" lIns="36000" tIns="36000" rIns="36000" bIns="36000" rtlCol="0">
            <a:noAutofit/>
          </a:bodyPr>
          <a:lstStyle/>
          <a:p>
            <a:pPr algn="ctr" fontAlgn="ctr"/>
            <a:r>
              <a:rPr lang="en-US" sz="1200" dirty="0">
                <a:latin typeface="Huawei Sans" panose="020C0503030203020204" pitchFamily="34" charset="0"/>
              </a:rPr>
              <a:t>IPsec tunnel</a:t>
            </a:r>
          </a:p>
        </p:txBody>
      </p:sp>
      <p:sp>
        <p:nvSpPr>
          <p:cNvPr id="40" name="Down Arrow 106">
            <a:extLst>
              <a:ext uri="{FF2B5EF4-FFF2-40B4-BE49-F238E27FC236}">
                <a16:creationId xmlns:a16="http://schemas.microsoft.com/office/drawing/2014/main" xmlns="" id="{26722949-5DF2-40F5-A1F5-53C7EBF20468}"/>
              </a:ext>
            </a:extLst>
          </p:cNvPr>
          <p:cNvSpPr/>
          <p:nvPr/>
        </p:nvSpPr>
        <p:spPr bwMode="gray">
          <a:xfrm>
            <a:off x="5015614" y="4332117"/>
            <a:ext cx="288032" cy="587729"/>
          </a:xfrm>
          <a:prstGeom prst="down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endParaRPr lang="en-US" altLang="zh-CN" sz="1200" dirty="0">
              <a:latin typeface="Huawei Sans" panose="020C0503030203020204" pitchFamily="34" charset="0"/>
            </a:endParaRPr>
          </a:p>
        </p:txBody>
      </p:sp>
      <p:sp>
        <p:nvSpPr>
          <p:cNvPr id="41" name="Rectangular Callout 101">
            <a:extLst>
              <a:ext uri="{FF2B5EF4-FFF2-40B4-BE49-F238E27FC236}">
                <a16:creationId xmlns:a16="http://schemas.microsoft.com/office/drawing/2014/main" xmlns="" id="{17AD9FCB-EF3A-408B-BF70-44DF4D21D749}"/>
              </a:ext>
            </a:extLst>
          </p:cNvPr>
          <p:cNvSpPr/>
          <p:nvPr/>
        </p:nvSpPr>
        <p:spPr bwMode="gray">
          <a:xfrm>
            <a:off x="5420248" y="4332117"/>
            <a:ext cx="2431228" cy="596306"/>
          </a:xfrm>
          <a:prstGeom prst="wedgeRectCallout">
            <a:avLst>
              <a:gd name="adj1" fmla="val -59489"/>
              <a:gd name="adj2" fmla="val -151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a:solidFill>
                  <a:schemeClr val="tx1"/>
                </a:solidFill>
                <a:latin typeface="Huawei Sans" panose="020C0503030203020204" pitchFamily="34" charset="0"/>
              </a:rPr>
              <a:t>After the symmetric key is exchanged, the symmetric key is used to encrypt and decrypt data.</a:t>
            </a:r>
          </a:p>
        </p:txBody>
      </p:sp>
      <p:sp>
        <p:nvSpPr>
          <p:cNvPr id="39" name="椭圆 50">
            <a:extLst>
              <a:ext uri="{FF2B5EF4-FFF2-40B4-BE49-F238E27FC236}">
                <a16:creationId xmlns:a16="http://schemas.microsoft.com/office/drawing/2014/main" xmlns="" id="{2F50E395-222A-4359-A31B-EAE179FA1B2C}"/>
              </a:ext>
            </a:extLst>
          </p:cNvPr>
          <p:cNvSpPr/>
          <p:nvPr/>
        </p:nvSpPr>
        <p:spPr bwMode="gray">
          <a:xfrm>
            <a:off x="4760690" y="397639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50">
            <a:extLst>
              <a:ext uri="{FF2B5EF4-FFF2-40B4-BE49-F238E27FC236}">
                <a16:creationId xmlns:a16="http://schemas.microsoft.com/office/drawing/2014/main" xmlns="" id="{98CA6E69-845E-4E0A-AE77-7C532145C518}"/>
              </a:ext>
            </a:extLst>
          </p:cNvPr>
          <p:cNvSpPr/>
          <p:nvPr/>
        </p:nvSpPr>
        <p:spPr bwMode="gray">
          <a:xfrm>
            <a:off x="4760690" y="506965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Overview</a:t>
            </a:r>
          </a:p>
        </p:txBody>
      </p:sp>
      <p:sp>
        <p:nvSpPr>
          <p:cNvPr id="44"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1223851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SA</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A security association (SA) is an agreement between two IPsec peers on certain elements. For example, Data Encryption Standard (DES) is used as the encryption algorithm, Message Digest Algorithm 5 (MD5) is used as the authentication algorithm, and tunnel is used as the encapsulation mode.</a:t>
            </a:r>
            <a:endParaRPr lang="en-US" altLang="zh-CN" sz="1600" dirty="0">
              <a:latin typeface="Huawei Sans" panose="020C0503030203020204" pitchFamily="34" charset="0"/>
            </a:endParaRPr>
          </a:p>
          <a:p>
            <a:pPr algn="l"/>
            <a:r>
              <a:rPr lang="en-US" sz="1600" dirty="0">
                <a:latin typeface="Huawei Sans" panose="020C0503030203020204" pitchFamily="34" charset="0"/>
              </a:rPr>
              <a:t>An IPsec SA can be established manually or through Internet Key Exchange (IKE) negotiation.</a:t>
            </a:r>
            <a:endParaRPr lang="en-US" altLang="zh-CN" sz="1400" dirty="0">
              <a:latin typeface="Huawei Sans" panose="020C0503030203020204" pitchFamily="34" charset="0"/>
            </a:endParaRPr>
          </a:p>
        </p:txBody>
      </p:sp>
      <p:sp>
        <p:nvSpPr>
          <p:cNvPr id="69" name="圆角矩形 75"/>
          <p:cNvSpPr/>
          <p:nvPr/>
        </p:nvSpPr>
        <p:spPr bwMode="gray">
          <a:xfrm>
            <a:off x="5807969" y="3107202"/>
            <a:ext cx="5616886" cy="29145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70" name="圆角矩形 75"/>
          <p:cNvSpPr/>
          <p:nvPr/>
        </p:nvSpPr>
        <p:spPr bwMode="gray">
          <a:xfrm>
            <a:off x="5807969" y="2672916"/>
            <a:ext cx="561688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Establishing IPsec SAs through IKE negotiation</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85" name="Text Box 26"/>
          <p:cNvSpPr txBox="1">
            <a:spLocks noChangeArrowheads="1"/>
          </p:cNvSpPr>
          <p:nvPr/>
        </p:nvSpPr>
        <p:spPr bwMode="gray">
          <a:xfrm>
            <a:off x="6975829" y="3274258"/>
            <a:ext cx="597076" cy="678535"/>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200" dirty="0" smtClean="0">
                <a:solidFill>
                  <a:schemeClr val="bg1"/>
                </a:solidFill>
                <a:latin typeface="Huawei Sans" panose="020C0503030203020204" pitchFamily="34" charset="0"/>
              </a:rPr>
              <a:t>IKE</a:t>
            </a:r>
          </a:p>
          <a:p>
            <a:pPr algn="ctr" eaLnBrk="1" fontAlgn="ctr" hangingPunct="1"/>
            <a:r>
              <a:rPr lang="en-US" sz="1200" dirty="0" smtClean="0">
                <a:solidFill>
                  <a:schemeClr val="bg1"/>
                </a:solidFill>
                <a:latin typeface="Huawei Sans" panose="020C0503030203020204" pitchFamily="34" charset="0"/>
              </a:rPr>
              <a:t>module</a:t>
            </a:r>
            <a:endParaRPr lang="en-US" sz="1200" dirty="0">
              <a:solidFill>
                <a:schemeClr val="bg1"/>
              </a:solidFill>
              <a:latin typeface="Huawei Sans" panose="020C0503030203020204" pitchFamily="34" charset="0"/>
            </a:endParaRPr>
          </a:p>
        </p:txBody>
      </p:sp>
      <p:sp>
        <p:nvSpPr>
          <p:cNvPr id="86" name="Text Box 26"/>
          <p:cNvSpPr txBox="1">
            <a:spLocks noChangeArrowheads="1"/>
          </p:cNvSpPr>
          <p:nvPr/>
        </p:nvSpPr>
        <p:spPr bwMode="gray">
          <a:xfrm>
            <a:off x="9556577" y="3277846"/>
            <a:ext cx="614798" cy="678535"/>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200" dirty="0" smtClean="0">
                <a:solidFill>
                  <a:schemeClr val="bg1"/>
                </a:solidFill>
                <a:latin typeface="Huawei Sans" panose="020C0503030203020204" pitchFamily="34" charset="0"/>
              </a:rPr>
              <a:t>IKE</a:t>
            </a:r>
          </a:p>
          <a:p>
            <a:pPr algn="ctr" eaLnBrk="1" fontAlgn="ctr" hangingPunct="1"/>
            <a:r>
              <a:rPr lang="en-US" sz="1200" dirty="0" smtClean="0">
                <a:solidFill>
                  <a:schemeClr val="bg1"/>
                </a:solidFill>
                <a:latin typeface="Huawei Sans" panose="020C0503030203020204" pitchFamily="34" charset="0"/>
              </a:rPr>
              <a:t>module</a:t>
            </a:r>
            <a:endParaRPr lang="en-US" sz="1200" dirty="0">
              <a:solidFill>
                <a:schemeClr val="bg1"/>
              </a:solidFill>
              <a:latin typeface="Huawei Sans" panose="020C0503030203020204" pitchFamily="34" charset="0"/>
            </a:endParaRPr>
          </a:p>
        </p:txBody>
      </p:sp>
      <p:sp>
        <p:nvSpPr>
          <p:cNvPr id="87" name="Left-Right Arrow 86"/>
          <p:cNvSpPr/>
          <p:nvPr/>
        </p:nvSpPr>
        <p:spPr bwMode="gray">
          <a:xfrm>
            <a:off x="7608910" y="3178247"/>
            <a:ext cx="1875660"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200" dirty="0">
                <a:solidFill>
                  <a:schemeClr val="bg1"/>
                </a:solidFill>
                <a:latin typeface="Huawei Sans" panose="020C0503030203020204" pitchFamily="34" charset="0"/>
              </a:rPr>
              <a:t>IKE SA negotiation</a:t>
            </a:r>
          </a:p>
        </p:txBody>
      </p:sp>
      <p:sp>
        <p:nvSpPr>
          <p:cNvPr id="88" name="Trapezoid 87"/>
          <p:cNvSpPr/>
          <p:nvPr/>
        </p:nvSpPr>
        <p:spPr bwMode="gray">
          <a:xfrm rot="5400000">
            <a:off x="6012825" y="3454272"/>
            <a:ext cx="1225798" cy="578097"/>
          </a:xfrm>
          <a:custGeom>
            <a:avLst/>
            <a:gdLst>
              <a:gd name="connsiteX0" fmla="*/ 0 w 1225798"/>
              <a:gd name="connsiteY0" fmla="*/ 575715 h 575715"/>
              <a:gd name="connsiteX1" fmla="*/ 145783 w 1225798"/>
              <a:gd name="connsiteY1" fmla="*/ 0 h 575715"/>
              <a:gd name="connsiteX2" fmla="*/ 1080015 w 1225798"/>
              <a:gd name="connsiteY2" fmla="*/ 0 h 575715"/>
              <a:gd name="connsiteX3" fmla="*/ 1225798 w 1225798"/>
              <a:gd name="connsiteY3" fmla="*/ 575715 h 575715"/>
              <a:gd name="connsiteX4" fmla="*/ 0 w 1225798"/>
              <a:gd name="connsiteY4" fmla="*/ 575715 h 575715"/>
              <a:gd name="connsiteX0" fmla="*/ 0 w 1225798"/>
              <a:gd name="connsiteY0" fmla="*/ 578097 h 578097"/>
              <a:gd name="connsiteX1" fmla="*/ 145783 w 1225798"/>
              <a:gd name="connsiteY1" fmla="*/ 2382 h 578097"/>
              <a:gd name="connsiteX2" fmla="*/ 827606 w 1225798"/>
              <a:gd name="connsiteY2" fmla="*/ 0 h 578097"/>
              <a:gd name="connsiteX3" fmla="*/ 1225798 w 1225798"/>
              <a:gd name="connsiteY3" fmla="*/ 578097 h 578097"/>
              <a:gd name="connsiteX4" fmla="*/ 0 w 1225798"/>
              <a:gd name="connsiteY4" fmla="*/ 578097 h 578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798" h="578097">
                <a:moveTo>
                  <a:pt x="0" y="578097"/>
                </a:moveTo>
                <a:lnTo>
                  <a:pt x="145783" y="2382"/>
                </a:lnTo>
                <a:lnTo>
                  <a:pt x="827606" y="0"/>
                </a:lnTo>
                <a:lnTo>
                  <a:pt x="1225798" y="578097"/>
                </a:lnTo>
                <a:lnTo>
                  <a:pt x="0" y="578097"/>
                </a:lnTo>
                <a:close/>
              </a:path>
            </a:pathLst>
          </a:cu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9" name="Text Box 26"/>
          <p:cNvSpPr txBox="1">
            <a:spLocks noChangeArrowheads="1"/>
          </p:cNvSpPr>
          <p:nvPr/>
        </p:nvSpPr>
        <p:spPr bwMode="gray">
          <a:xfrm>
            <a:off x="5898570" y="3188954"/>
            <a:ext cx="1005252" cy="1200264"/>
          </a:xfrm>
          <a:prstGeom prst="rect">
            <a:avLst/>
          </a:prstGeom>
          <a:noFill/>
          <a:ln w="9525">
            <a:noFill/>
            <a:miter lim="800000"/>
            <a:headEnd/>
            <a:tailEnd/>
          </a:ln>
        </p:spPr>
        <p:txBody>
          <a:bodyPr wrap="square" lIns="91379" tIns="45688" rIns="91379" bIns="45688" anchor="ctr">
            <a:spAutoFit/>
          </a:bodyPr>
          <a:lstStyle/>
          <a:p>
            <a:pPr algn="ctr" eaLnBrk="1" fontAlgn="ctr"/>
            <a:r>
              <a:rPr lang="en-US" sz="1200" dirty="0">
                <a:latin typeface="Huawei Sans" panose="020C0503030203020204" pitchFamily="34" charset="0"/>
              </a:rPr>
              <a:t>Authentication policy </a:t>
            </a:r>
            <a:r>
              <a:rPr lang="en-US" sz="1200" dirty="0">
                <a:solidFill>
                  <a:srgbClr val="00B0F0"/>
                </a:solidFill>
                <a:latin typeface="Huawei Sans" panose="020C0503030203020204" pitchFamily="34" charset="0"/>
              </a:rPr>
              <a:t>1</a:t>
            </a:r>
          </a:p>
          <a:p>
            <a:pPr algn="ctr" eaLnBrk="1" fontAlgn="ctr"/>
            <a:r>
              <a:rPr lang="en-US" sz="1200" dirty="0">
                <a:latin typeface="Huawei Sans" panose="020C0503030203020204" pitchFamily="34" charset="0"/>
              </a:rPr>
              <a:t>Encryption policy </a:t>
            </a:r>
            <a:r>
              <a:rPr lang="en-US" sz="1200" dirty="0">
                <a:solidFill>
                  <a:srgbClr val="00B0F0"/>
                </a:solidFill>
                <a:latin typeface="Huawei Sans" panose="020C0503030203020204" pitchFamily="34" charset="0"/>
              </a:rPr>
              <a:t>1</a:t>
            </a:r>
          </a:p>
          <a:p>
            <a:pPr algn="ctr" eaLnBrk="1" fontAlgn="ctr" hangingPunct="1"/>
            <a:r>
              <a:rPr lang="en-US" sz="1200" dirty="0">
                <a:latin typeface="Huawei Sans" panose="020C0503030203020204" pitchFamily="34" charset="0"/>
              </a:rPr>
              <a:t>Key </a:t>
            </a:r>
            <a:r>
              <a:rPr lang="en-US" sz="1200" dirty="0">
                <a:solidFill>
                  <a:srgbClr val="00B0F0"/>
                </a:solidFill>
                <a:latin typeface="Huawei Sans" panose="020C0503030203020204" pitchFamily="34" charset="0"/>
              </a:rPr>
              <a:t>1</a:t>
            </a:r>
          </a:p>
          <a:p>
            <a:pPr algn="ctr" eaLnBrk="1" fontAlgn="ctr" hangingPunct="1"/>
            <a:r>
              <a:rPr lang="en-US" sz="1200" dirty="0">
                <a:latin typeface="Huawei Sans" panose="020C0503030203020204" pitchFamily="34" charset="0"/>
              </a:rPr>
              <a:t>...</a:t>
            </a:r>
            <a:endParaRPr kumimoji="1" lang="en-US" altLang="zh-CN" sz="1200" dirty="0">
              <a:latin typeface="Huawei Sans" panose="020C0503030203020204" pitchFamily="34" charset="0"/>
              <a:ea typeface="方正兰亭黑简体" panose="02000000000000000000" pitchFamily="2" charset="-122"/>
            </a:endParaRPr>
          </a:p>
        </p:txBody>
      </p:sp>
      <p:sp>
        <p:nvSpPr>
          <p:cNvPr id="107" name="Down Arrow 106"/>
          <p:cNvSpPr/>
          <p:nvPr/>
        </p:nvSpPr>
        <p:spPr bwMode="gray">
          <a:xfrm>
            <a:off x="8373451" y="4035883"/>
            <a:ext cx="288032" cy="587729"/>
          </a:xfrm>
          <a:prstGeom prst="down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8" name="Text Box 26"/>
          <p:cNvSpPr txBox="1">
            <a:spLocks noChangeArrowheads="1"/>
          </p:cNvSpPr>
          <p:nvPr/>
        </p:nvSpPr>
        <p:spPr bwMode="gray">
          <a:xfrm>
            <a:off x="7822062" y="4924591"/>
            <a:ext cx="1362750" cy="1015598"/>
          </a:xfrm>
          <a:prstGeom prst="rect">
            <a:avLst/>
          </a:prstGeom>
          <a:solidFill>
            <a:srgbClr val="F4FBFE"/>
          </a:solidFill>
          <a:ln w="9525">
            <a:solidFill>
              <a:srgbClr val="00B0F0"/>
            </a:solidFill>
            <a:miter lim="800000"/>
            <a:headEnd/>
            <a:tailEnd/>
          </a:ln>
        </p:spPr>
        <p:txBody>
          <a:bodyPr wrap="square" lIns="91379" tIns="45688" rIns="91379" bIns="45688" anchor="ctr">
            <a:spAutoFit/>
          </a:bodyPr>
          <a:lstStyle/>
          <a:p>
            <a:pPr algn="ctr" fontAlgn="ctr"/>
            <a:r>
              <a:rPr lang="en-US" sz="1200" dirty="0">
                <a:latin typeface="Huawei Sans" panose="020C0503030203020204" pitchFamily="34" charset="0"/>
              </a:rPr>
              <a:t>Authentication and encryption policy 1</a:t>
            </a:r>
          </a:p>
          <a:p>
            <a:pPr algn="ctr" fontAlgn="ctr"/>
            <a:r>
              <a:rPr lang="en-US" sz="1200" dirty="0">
                <a:latin typeface="Huawei Sans" panose="020C0503030203020204" pitchFamily="34" charset="0"/>
              </a:rPr>
              <a:t>Key 1</a:t>
            </a:r>
          </a:p>
          <a:p>
            <a:pPr algn="ctr" fontAlgn="ctr"/>
            <a:r>
              <a:rPr lang="en-US" sz="1200" dirty="0">
                <a:latin typeface="Huawei Sans" panose="020C0503030203020204" pitchFamily="34" charset="0"/>
              </a:rPr>
              <a:t>...</a:t>
            </a:r>
            <a:endParaRPr kumimoji="1" lang="en-US" altLang="zh-CN" sz="1200" dirty="0">
              <a:latin typeface="Huawei Sans" panose="020C0503030203020204" pitchFamily="34" charset="0"/>
              <a:ea typeface="方正兰亭黑简体" panose="02000000000000000000" pitchFamily="2" charset="-122"/>
            </a:endParaRPr>
          </a:p>
        </p:txBody>
      </p:sp>
      <p:sp>
        <p:nvSpPr>
          <p:cNvPr id="109" name="Text Box 26"/>
          <p:cNvSpPr txBox="1">
            <a:spLocks noChangeArrowheads="1"/>
          </p:cNvSpPr>
          <p:nvPr/>
        </p:nvSpPr>
        <p:spPr bwMode="gray">
          <a:xfrm>
            <a:off x="8537271" y="4057545"/>
            <a:ext cx="1922343" cy="646266"/>
          </a:xfrm>
          <a:prstGeom prst="rect">
            <a:avLst/>
          </a:prstGeom>
          <a:noFill/>
          <a:ln w="9525">
            <a:noFill/>
            <a:miter lim="800000"/>
            <a:headEnd/>
            <a:tailEnd/>
          </a:ln>
        </p:spPr>
        <p:txBody>
          <a:bodyPr wrap="square" lIns="91379" tIns="45688" rIns="91379" bIns="45688" anchor="ctr">
            <a:spAutoFit/>
          </a:bodyPr>
          <a:lstStyle/>
          <a:p>
            <a:pPr algn="ctr" eaLnBrk="1" fontAlgn="ctr" hangingPunct="1"/>
            <a:r>
              <a:rPr lang="en-US" sz="1200" dirty="0">
                <a:latin typeface="Huawei Sans" panose="020C0503030203020204" pitchFamily="34" charset="0"/>
              </a:rPr>
              <a:t>Unified encryption and authentication elements after negotiation</a:t>
            </a:r>
          </a:p>
        </p:txBody>
      </p:sp>
      <p:sp>
        <p:nvSpPr>
          <p:cNvPr id="111" name="Left-Right Arrow 110"/>
          <p:cNvSpPr/>
          <p:nvPr/>
        </p:nvSpPr>
        <p:spPr bwMode="gray">
          <a:xfrm>
            <a:off x="7608910" y="3662702"/>
            <a:ext cx="1875660" cy="450249"/>
          </a:xfrm>
          <a:prstGeom prst="leftRightArrow">
            <a:avLst/>
          </a:prstGeom>
          <a:solidFill>
            <a:srgbClr val="00B0F0"/>
          </a:solidFill>
          <a:ln>
            <a:solidFill>
              <a:srgbClr val="00B0F0"/>
            </a:solidFill>
          </a:ln>
        </p:spPr>
        <p:txBody>
          <a:bodyPr wrap="square" rtlCol="0" anchor="ctr">
            <a:noAutofit/>
          </a:bodyPr>
          <a:lstStyle/>
          <a:p>
            <a:pPr algn="ctr" fontAlgn="ctr"/>
            <a:r>
              <a:rPr lang="en-US" sz="1200" dirty="0">
                <a:solidFill>
                  <a:schemeClr val="bg1"/>
                </a:solidFill>
                <a:latin typeface="Huawei Sans" panose="020C0503030203020204" pitchFamily="34" charset="0"/>
              </a:rPr>
              <a:t>IPsec SA negotiation</a:t>
            </a:r>
          </a:p>
        </p:txBody>
      </p:sp>
      <p:sp>
        <p:nvSpPr>
          <p:cNvPr id="112" name="Trapezoid 111"/>
          <p:cNvSpPr/>
          <p:nvPr/>
        </p:nvSpPr>
        <p:spPr bwMode="gray">
          <a:xfrm rot="16200000" flipH="1">
            <a:off x="9896611" y="3463065"/>
            <a:ext cx="1210598" cy="575715"/>
          </a:xfrm>
          <a:custGeom>
            <a:avLst/>
            <a:gdLst>
              <a:gd name="connsiteX0" fmla="*/ 0 w 1210598"/>
              <a:gd name="connsiteY0" fmla="*/ 575715 h 575715"/>
              <a:gd name="connsiteX1" fmla="*/ 145783 w 1210598"/>
              <a:gd name="connsiteY1" fmla="*/ 0 h 575715"/>
              <a:gd name="connsiteX2" fmla="*/ 1064815 w 1210598"/>
              <a:gd name="connsiteY2" fmla="*/ 0 h 575715"/>
              <a:gd name="connsiteX3" fmla="*/ 1210598 w 1210598"/>
              <a:gd name="connsiteY3" fmla="*/ 575715 h 575715"/>
              <a:gd name="connsiteX4" fmla="*/ 0 w 1210598"/>
              <a:gd name="connsiteY4" fmla="*/ 575715 h 575715"/>
              <a:gd name="connsiteX0" fmla="*/ 0 w 1210598"/>
              <a:gd name="connsiteY0" fmla="*/ 575715 h 575715"/>
              <a:gd name="connsiteX1" fmla="*/ 145783 w 1210598"/>
              <a:gd name="connsiteY1" fmla="*/ 0 h 575715"/>
              <a:gd name="connsiteX2" fmla="*/ 823518 w 1210598"/>
              <a:gd name="connsiteY2" fmla="*/ 3 h 575715"/>
              <a:gd name="connsiteX3" fmla="*/ 1210598 w 1210598"/>
              <a:gd name="connsiteY3" fmla="*/ 575715 h 575715"/>
              <a:gd name="connsiteX4" fmla="*/ 0 w 1210598"/>
              <a:gd name="connsiteY4" fmla="*/ 575715 h 57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598" h="575715">
                <a:moveTo>
                  <a:pt x="0" y="575715"/>
                </a:moveTo>
                <a:lnTo>
                  <a:pt x="145783" y="0"/>
                </a:lnTo>
                <a:lnTo>
                  <a:pt x="823518" y="3"/>
                </a:lnTo>
                <a:lnTo>
                  <a:pt x="1210598" y="575715"/>
                </a:lnTo>
                <a:lnTo>
                  <a:pt x="0" y="575715"/>
                </a:lnTo>
                <a:close/>
              </a:path>
            </a:pathLst>
          </a:cu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10" name="Text Box 26"/>
          <p:cNvSpPr txBox="1">
            <a:spLocks noChangeArrowheads="1"/>
          </p:cNvSpPr>
          <p:nvPr/>
        </p:nvSpPr>
        <p:spPr bwMode="gray">
          <a:xfrm>
            <a:off x="10200179" y="3188954"/>
            <a:ext cx="1070116" cy="1200264"/>
          </a:xfrm>
          <a:prstGeom prst="rect">
            <a:avLst/>
          </a:prstGeom>
          <a:noFill/>
          <a:ln w="9525">
            <a:noFill/>
            <a:miter lim="800000"/>
            <a:headEnd/>
            <a:tailEnd/>
          </a:ln>
        </p:spPr>
        <p:txBody>
          <a:bodyPr wrap="square" lIns="91379" tIns="45688" rIns="91379" bIns="45688" anchor="ctr">
            <a:spAutoFit/>
          </a:bodyPr>
          <a:lstStyle/>
          <a:p>
            <a:pPr algn="ctr" eaLnBrk="1" fontAlgn="ctr"/>
            <a:r>
              <a:rPr lang="en-US" sz="1200" dirty="0">
                <a:latin typeface="Huawei Sans" panose="020C0503030203020204" pitchFamily="34" charset="0"/>
              </a:rPr>
              <a:t>Authentication policy </a:t>
            </a:r>
            <a:r>
              <a:rPr lang="en-US" sz="1200" dirty="0">
                <a:solidFill>
                  <a:srgbClr val="00B0F0"/>
                </a:solidFill>
                <a:latin typeface="Huawei Sans" panose="020C0503030203020204" pitchFamily="34" charset="0"/>
              </a:rPr>
              <a:t>2</a:t>
            </a:r>
          </a:p>
          <a:p>
            <a:pPr algn="ctr" eaLnBrk="1" fontAlgn="ctr"/>
            <a:r>
              <a:rPr lang="en-US" sz="1200" dirty="0">
                <a:latin typeface="Huawei Sans" panose="020C0503030203020204" pitchFamily="34" charset="0"/>
              </a:rPr>
              <a:t>Encryption policy </a:t>
            </a:r>
            <a:r>
              <a:rPr lang="en-US" sz="1200" dirty="0">
                <a:solidFill>
                  <a:srgbClr val="00B0F0"/>
                </a:solidFill>
                <a:latin typeface="Huawei Sans" panose="020C0503030203020204" pitchFamily="34" charset="0"/>
              </a:rPr>
              <a:t>2</a:t>
            </a:r>
          </a:p>
          <a:p>
            <a:pPr algn="ctr" eaLnBrk="1" fontAlgn="ctr"/>
            <a:r>
              <a:rPr lang="en-US" sz="1200" dirty="0">
                <a:latin typeface="Huawei Sans" panose="020C0503030203020204" pitchFamily="34" charset="0"/>
              </a:rPr>
              <a:t>Key </a:t>
            </a:r>
            <a:r>
              <a:rPr lang="en-US" sz="1200" dirty="0">
                <a:solidFill>
                  <a:srgbClr val="00B0F0"/>
                </a:solidFill>
                <a:latin typeface="Huawei Sans" panose="020C0503030203020204" pitchFamily="34" charset="0"/>
              </a:rPr>
              <a:t>2</a:t>
            </a:r>
          </a:p>
          <a:p>
            <a:pPr algn="ctr" eaLnBrk="1" fontAlgn="ctr"/>
            <a:r>
              <a:rPr lang="en-US" sz="1200" dirty="0">
                <a:latin typeface="Huawei Sans" panose="020C0503030203020204" pitchFamily="34" charset="0"/>
              </a:rPr>
              <a:t>...</a:t>
            </a:r>
            <a:endParaRPr kumimoji="1" lang="en-US" altLang="zh-CN" sz="1200" dirty="0">
              <a:latin typeface="Huawei Sans" panose="020C0503030203020204" pitchFamily="34" charset="0"/>
              <a:ea typeface="方正兰亭黑简体" panose="02000000000000000000" pitchFamily="2" charset="-122"/>
            </a:endParaRPr>
          </a:p>
        </p:txBody>
      </p:sp>
      <p:sp>
        <p:nvSpPr>
          <p:cNvPr id="20" name="Down Arrow 106">
            <a:extLst>
              <a:ext uri="{FF2B5EF4-FFF2-40B4-BE49-F238E27FC236}">
                <a16:creationId xmlns:a16="http://schemas.microsoft.com/office/drawing/2014/main" xmlns="" id="{4401FBB7-3AFB-4626-A63D-0A508647DDDB}"/>
              </a:ext>
            </a:extLst>
          </p:cNvPr>
          <p:cNvSpPr/>
          <p:nvPr/>
        </p:nvSpPr>
        <p:spPr bwMode="gray">
          <a:xfrm>
            <a:off x="8368445" y="3542501"/>
            <a:ext cx="288032" cy="217839"/>
          </a:xfrm>
          <a:prstGeom prst="downArrow">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1" name="圆角矩形 75">
            <a:extLst>
              <a:ext uri="{FF2B5EF4-FFF2-40B4-BE49-F238E27FC236}">
                <a16:creationId xmlns:a16="http://schemas.microsoft.com/office/drawing/2014/main" xmlns="" id="{2A9B9CA5-E6FC-435C-8EDB-EBCC420EDB39}"/>
              </a:ext>
            </a:extLst>
          </p:cNvPr>
          <p:cNvSpPr/>
          <p:nvPr/>
        </p:nvSpPr>
        <p:spPr bwMode="gray">
          <a:xfrm>
            <a:off x="731836" y="3107202"/>
            <a:ext cx="4961612" cy="29145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a typeface="方正兰亭黑简体" panose="02000000000000000000" pitchFamily="2" charset="-122"/>
            </a:endParaRPr>
          </a:p>
        </p:txBody>
      </p:sp>
      <p:sp>
        <p:nvSpPr>
          <p:cNvPr id="22" name="圆角矩形 75">
            <a:extLst>
              <a:ext uri="{FF2B5EF4-FFF2-40B4-BE49-F238E27FC236}">
                <a16:creationId xmlns:a16="http://schemas.microsoft.com/office/drawing/2014/main" xmlns="" id="{327C9921-3BCA-40DC-B012-FF95A3734283}"/>
              </a:ext>
            </a:extLst>
          </p:cNvPr>
          <p:cNvSpPr/>
          <p:nvPr/>
        </p:nvSpPr>
        <p:spPr bwMode="gray">
          <a:xfrm>
            <a:off x="731836" y="2672916"/>
            <a:ext cx="496161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200" dirty="0">
                <a:solidFill>
                  <a:srgbClr val="30B5C5"/>
                </a:solidFill>
                <a:latin typeface="Huawei Sans" panose="020C0503030203020204" pitchFamily="34" charset="0"/>
              </a:rPr>
              <a:t>Establishing IPsec SAs manually</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25" name="Left-Right Arrow 86">
            <a:extLst>
              <a:ext uri="{FF2B5EF4-FFF2-40B4-BE49-F238E27FC236}">
                <a16:creationId xmlns:a16="http://schemas.microsoft.com/office/drawing/2014/main" xmlns="" id="{050F2935-4E64-42DC-99FA-9FABBB44C55E}"/>
              </a:ext>
            </a:extLst>
          </p:cNvPr>
          <p:cNvSpPr/>
          <p:nvPr/>
        </p:nvSpPr>
        <p:spPr bwMode="gray">
          <a:xfrm>
            <a:off x="1801611" y="4288983"/>
            <a:ext cx="281997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200" dirty="0">
                <a:solidFill>
                  <a:schemeClr val="bg1"/>
                </a:solidFill>
                <a:latin typeface="Huawei Sans" panose="020C0503030203020204" pitchFamily="34" charset="0"/>
              </a:rPr>
              <a:t>Manual configuration</a:t>
            </a:r>
          </a:p>
        </p:txBody>
      </p:sp>
      <p:sp>
        <p:nvSpPr>
          <p:cNvPr id="26" name="Trapezoid 25">
            <a:extLst>
              <a:ext uri="{FF2B5EF4-FFF2-40B4-BE49-F238E27FC236}">
                <a16:creationId xmlns:a16="http://schemas.microsoft.com/office/drawing/2014/main" xmlns="" id="{A0FFFCFB-BFD8-47AA-88D2-E71EC294F7F5}"/>
              </a:ext>
            </a:extLst>
          </p:cNvPr>
          <p:cNvSpPr/>
          <p:nvPr/>
        </p:nvSpPr>
        <p:spPr bwMode="gray">
          <a:xfrm rot="5400000">
            <a:off x="764166" y="4233257"/>
            <a:ext cx="1399629" cy="575715"/>
          </a:xfrm>
          <a:prstGeom prst="trapezoid">
            <a:avLst>
              <a:gd name="adj" fmla="val 25322"/>
            </a:avLst>
          </a:pr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27" name="Text Box 26">
            <a:extLst>
              <a:ext uri="{FF2B5EF4-FFF2-40B4-BE49-F238E27FC236}">
                <a16:creationId xmlns:a16="http://schemas.microsoft.com/office/drawing/2014/main" xmlns="" id="{2AC41124-9473-4B1C-A0F5-FD2CD2CDDA25}"/>
              </a:ext>
            </a:extLst>
          </p:cNvPr>
          <p:cNvSpPr txBox="1">
            <a:spLocks noChangeArrowheads="1"/>
          </p:cNvSpPr>
          <p:nvPr/>
        </p:nvSpPr>
        <p:spPr bwMode="gray">
          <a:xfrm>
            <a:off x="788340" y="3913976"/>
            <a:ext cx="1022999" cy="1200264"/>
          </a:xfrm>
          <a:prstGeom prst="rect">
            <a:avLst/>
          </a:prstGeom>
          <a:noFill/>
          <a:ln w="9525">
            <a:noFill/>
            <a:miter lim="800000"/>
            <a:headEnd/>
            <a:tailEnd/>
          </a:ln>
        </p:spPr>
        <p:txBody>
          <a:bodyPr wrap="square" lIns="91379" tIns="45688" rIns="91379" bIns="45688" anchor="ctr">
            <a:spAutoFit/>
          </a:bodyPr>
          <a:lstStyle/>
          <a:p>
            <a:pPr algn="ctr" eaLnBrk="1" fontAlgn="ctr"/>
            <a:r>
              <a:rPr lang="en-US" sz="1200" dirty="0">
                <a:latin typeface="Huawei Sans" panose="020C0503030203020204" pitchFamily="34" charset="0"/>
              </a:rPr>
              <a:t>Authentication policy 1</a:t>
            </a:r>
          </a:p>
          <a:p>
            <a:pPr algn="ctr" eaLnBrk="1" fontAlgn="ctr"/>
            <a:r>
              <a:rPr lang="en-US" sz="1200" dirty="0">
                <a:latin typeface="Huawei Sans" panose="020C0503030203020204" pitchFamily="34" charset="0"/>
              </a:rPr>
              <a:t>Encryption policy 1</a:t>
            </a:r>
          </a:p>
          <a:p>
            <a:pPr algn="ctr" eaLnBrk="1" fontAlgn="ctr" hangingPunct="1"/>
            <a:r>
              <a:rPr lang="en-US" sz="1200" dirty="0">
                <a:latin typeface="Huawei Sans" panose="020C0503030203020204" pitchFamily="34" charset="0"/>
              </a:rPr>
              <a:t>Key 1</a:t>
            </a:r>
          </a:p>
          <a:p>
            <a:pPr algn="ctr" eaLnBrk="1" fontAlgn="ctr" hangingPunct="1"/>
            <a:r>
              <a:rPr lang="en-US" sz="1200" dirty="0">
                <a:latin typeface="Huawei Sans" panose="020C0503030203020204" pitchFamily="34" charset="0"/>
              </a:rPr>
              <a:t>...</a:t>
            </a:r>
            <a:endParaRPr kumimoji="1" lang="en-US" altLang="zh-CN" sz="1200" dirty="0">
              <a:latin typeface="Huawei Sans" panose="020C0503030203020204" pitchFamily="34" charset="0"/>
              <a:ea typeface="方正兰亭黑简体" panose="02000000000000000000" pitchFamily="2" charset="-122"/>
            </a:endParaRPr>
          </a:p>
        </p:txBody>
      </p:sp>
      <p:sp>
        <p:nvSpPr>
          <p:cNvPr id="32" name="Trapezoid 31">
            <a:extLst>
              <a:ext uri="{FF2B5EF4-FFF2-40B4-BE49-F238E27FC236}">
                <a16:creationId xmlns:a16="http://schemas.microsoft.com/office/drawing/2014/main" xmlns="" id="{469E6D0A-9551-42C5-86E5-D5033D51CEC4}"/>
              </a:ext>
            </a:extLst>
          </p:cNvPr>
          <p:cNvSpPr/>
          <p:nvPr/>
        </p:nvSpPr>
        <p:spPr bwMode="gray">
          <a:xfrm rot="16200000" flipH="1">
            <a:off x="4289111" y="4233257"/>
            <a:ext cx="1399629" cy="575715"/>
          </a:xfrm>
          <a:prstGeom prst="trapezoid">
            <a:avLst>
              <a:gd name="adj" fmla="val 25322"/>
            </a:avLst>
          </a:prstGeom>
          <a:gradFill flip="none" rotWithShape="1">
            <a:gsLst>
              <a:gs pos="0">
                <a:schemeClr val="bg1"/>
              </a:gs>
              <a:gs pos="100000">
                <a:srgbClr val="EC7061">
                  <a:alpha val="80000"/>
                </a:srgb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3" name="Text Box 26">
            <a:extLst>
              <a:ext uri="{FF2B5EF4-FFF2-40B4-BE49-F238E27FC236}">
                <a16:creationId xmlns:a16="http://schemas.microsoft.com/office/drawing/2014/main" xmlns="" id="{7395A886-2EF8-491F-B25B-D09CF42BBFEC}"/>
              </a:ext>
            </a:extLst>
          </p:cNvPr>
          <p:cNvSpPr txBox="1">
            <a:spLocks noChangeArrowheads="1"/>
          </p:cNvSpPr>
          <p:nvPr/>
        </p:nvSpPr>
        <p:spPr bwMode="gray">
          <a:xfrm>
            <a:off x="4651192" y="3948786"/>
            <a:ext cx="1040203" cy="1200264"/>
          </a:xfrm>
          <a:prstGeom prst="rect">
            <a:avLst/>
          </a:prstGeom>
          <a:noFill/>
          <a:ln w="9525">
            <a:noFill/>
            <a:miter lim="800000"/>
            <a:headEnd/>
            <a:tailEnd/>
          </a:ln>
        </p:spPr>
        <p:txBody>
          <a:bodyPr wrap="square" lIns="91379" tIns="45688" rIns="91379" bIns="45688" anchor="ctr">
            <a:spAutoFit/>
          </a:bodyPr>
          <a:lstStyle/>
          <a:p>
            <a:pPr algn="ctr" eaLnBrk="1" fontAlgn="ctr"/>
            <a:r>
              <a:rPr lang="en-US" sz="1200" dirty="0">
                <a:latin typeface="Huawei Sans" panose="020C0503030203020204" pitchFamily="34" charset="0"/>
              </a:rPr>
              <a:t>Authentication policy 1</a:t>
            </a:r>
          </a:p>
          <a:p>
            <a:pPr algn="ctr" eaLnBrk="1" fontAlgn="ctr"/>
            <a:r>
              <a:rPr lang="en-US" sz="1200" dirty="0">
                <a:latin typeface="Huawei Sans" panose="020C0503030203020204" pitchFamily="34" charset="0"/>
              </a:rPr>
              <a:t>Encryption policy 1</a:t>
            </a:r>
          </a:p>
          <a:p>
            <a:pPr algn="ctr" eaLnBrk="1" fontAlgn="ctr"/>
            <a:r>
              <a:rPr lang="en-US" sz="1200" dirty="0">
                <a:latin typeface="Huawei Sans" panose="020C0503030203020204" pitchFamily="34" charset="0"/>
              </a:rPr>
              <a:t>Key 1</a:t>
            </a:r>
          </a:p>
          <a:p>
            <a:pPr algn="ctr" eaLnBrk="1" fontAlgn="ctr"/>
            <a:r>
              <a:rPr lang="en-US" sz="1200" dirty="0">
                <a:latin typeface="Huawei Sans" panose="020C0503030203020204" pitchFamily="34" charset="0"/>
              </a:rPr>
              <a:t>...</a:t>
            </a:r>
            <a:endParaRPr kumimoji="1" lang="en-US" altLang="zh-CN" sz="1200" dirty="0">
              <a:latin typeface="Huawei Sans" panose="020C0503030203020204" pitchFamily="34" charset="0"/>
              <a:ea typeface="方正兰亭黑简体" panose="02000000000000000000" pitchFamily="2" charset="-122"/>
            </a:endParaRPr>
          </a:p>
        </p:txBody>
      </p:sp>
      <p:sp>
        <p:nvSpPr>
          <p:cNvPr id="34" name="Text Box 26">
            <a:extLst>
              <a:ext uri="{FF2B5EF4-FFF2-40B4-BE49-F238E27FC236}">
                <a16:creationId xmlns:a16="http://schemas.microsoft.com/office/drawing/2014/main" xmlns="" id="{7A6BB44D-9FBB-4A06-B751-8716427FF34E}"/>
              </a:ext>
            </a:extLst>
          </p:cNvPr>
          <p:cNvSpPr txBox="1">
            <a:spLocks noChangeArrowheads="1"/>
          </p:cNvSpPr>
          <p:nvPr/>
        </p:nvSpPr>
        <p:spPr bwMode="gray">
          <a:xfrm>
            <a:off x="7822062" y="4643883"/>
            <a:ext cx="1362750" cy="276934"/>
          </a:xfrm>
          <a:prstGeom prst="rect">
            <a:avLst/>
          </a:prstGeom>
          <a:solidFill>
            <a:srgbClr val="00B0F0"/>
          </a:solidFill>
          <a:ln w="9525">
            <a:solidFill>
              <a:srgbClr val="00B0F0"/>
            </a:solidFill>
            <a:miter lim="800000"/>
            <a:headEnd/>
            <a:tailEnd/>
          </a:ln>
        </p:spPr>
        <p:txBody>
          <a:bodyPr wrap="square" lIns="91379" tIns="45688" rIns="91379" bIns="45688" anchor="ctr">
            <a:spAutoFit/>
          </a:bodyPr>
          <a:lstStyle/>
          <a:p>
            <a:pPr algn="ctr" fontAlgn="ctr"/>
            <a:r>
              <a:rPr lang="en-US" sz="1200" b="1" dirty="0">
                <a:solidFill>
                  <a:schemeClr val="bg1"/>
                </a:solidFill>
                <a:latin typeface="Huawei Sans" panose="020C0503030203020204" pitchFamily="34" charset="0"/>
              </a:rPr>
              <a:t>IPsec SA</a:t>
            </a:r>
            <a:endParaRPr kumimoji="1"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28"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Overview</a:t>
            </a:r>
          </a:p>
        </p:txBody>
      </p:sp>
      <p:sp>
        <p:nvSpPr>
          <p:cNvPr id="29"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2105296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Key Exchange</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On the live network, the Internet Key Exchange (IKE) protocol is typically used to exchange symmetric keys.</a:t>
            </a:r>
            <a:endParaRPr lang="en-US" altLang="zh-CN" sz="1600" dirty="0">
              <a:latin typeface="Huawei Sans" panose="020C0503030203020204" pitchFamily="34" charset="0"/>
            </a:endParaRPr>
          </a:p>
          <a:p>
            <a:pPr algn="l"/>
            <a:r>
              <a:rPr lang="en-US" sz="1600" dirty="0">
                <a:latin typeface="Huawei Sans" panose="020C0503030203020204" pitchFamily="34" charset="0"/>
              </a:rPr>
              <a:t>IKE is a UDP-based application-layer protocol. It is built upon the framework defined by the Internet Security Association and Key Management Protocol (ISAKMP). IPsec uses IKE for key auto-negotiation and IPsec SA establishment, simplifying IPsec configuration and maintenance.</a:t>
            </a:r>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a:p>
            <a:pPr algn="l"/>
            <a:endParaRPr lang="en-US" altLang="zh-CN" sz="1600" dirty="0">
              <a:latin typeface="Huawei Sans" panose="020C0503030203020204" pitchFamily="34" charset="0"/>
            </a:endParaRPr>
          </a:p>
        </p:txBody>
      </p:sp>
      <p:sp>
        <p:nvSpPr>
          <p:cNvPr id="4" name="圆角矩形 75"/>
          <p:cNvSpPr/>
          <p:nvPr/>
        </p:nvSpPr>
        <p:spPr bwMode="gray">
          <a:xfrm>
            <a:off x="1055440" y="3179211"/>
            <a:ext cx="9721080" cy="292300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ctr"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1055440" y="2744924"/>
            <a:ext cx="972108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IKE using ISAKMP for SA exchange</a:t>
            </a:r>
          </a:p>
        </p:txBody>
      </p:sp>
      <p:sp>
        <p:nvSpPr>
          <p:cNvPr id="6" name="Text Box 26"/>
          <p:cNvSpPr txBox="1">
            <a:spLocks noChangeArrowheads="1"/>
          </p:cNvSpPr>
          <p:nvPr/>
        </p:nvSpPr>
        <p:spPr bwMode="gray">
          <a:xfrm>
            <a:off x="4023025" y="3487082"/>
            <a:ext cx="1018104" cy="276934"/>
          </a:xfrm>
          <a:prstGeom prst="rect">
            <a:avLst/>
          </a:prstGeom>
          <a:noFill/>
          <a:ln w="9525">
            <a:noFill/>
            <a:miter lim="800000"/>
            <a:headEnd/>
            <a:tailEnd/>
          </a:ln>
        </p:spPr>
        <p:txBody>
          <a:bodyPr wrap="none" lIns="91379" tIns="45688" rIns="91379" bIns="45688" anchor="ctr">
            <a:spAutoFit/>
          </a:bodyPr>
          <a:lstStyle/>
          <a:p>
            <a:pPr eaLnBrk="1" fontAlgn="ctr" hangingPunct="1"/>
            <a:r>
              <a:rPr lang="en-US" sz="1200" dirty="0">
                <a:latin typeface="Huawei Sans" panose="020C0503030203020204" pitchFamily="34" charset="0"/>
              </a:rPr>
              <a:t>IPsec device</a:t>
            </a:r>
          </a:p>
        </p:txBody>
      </p:sp>
      <p:pic>
        <p:nvPicPr>
          <p:cNvPr id="7" name="Picture 12" descr="E:\2016.01\1.12 扁平化图标\蓝色\AR-蓝色最新-40.png"/>
          <p:cNvPicPr>
            <a:picLocks noChangeAspect="1" noChangeArrowheads="1"/>
          </p:cNvPicPr>
          <p:nvPr/>
        </p:nvPicPr>
        <p:blipFill>
          <a:blip r:embed="rId3" cstate="print"/>
          <a:srcRect/>
          <a:stretch>
            <a:fillRect/>
          </a:stretch>
        </p:blipFill>
        <p:spPr bwMode="gray">
          <a:xfrm>
            <a:off x="4223792" y="3797136"/>
            <a:ext cx="540000" cy="441818"/>
          </a:xfrm>
          <a:prstGeom prst="rect">
            <a:avLst/>
          </a:prstGeom>
          <a:noFill/>
        </p:spPr>
      </p:pic>
      <p:pic>
        <p:nvPicPr>
          <p:cNvPr id="8" name="Picture 12" descr="E:\2016.01\1.12 扁平化图标\蓝色\AR-蓝色最新-40.png"/>
          <p:cNvPicPr>
            <a:picLocks noChangeAspect="1" noChangeArrowheads="1"/>
          </p:cNvPicPr>
          <p:nvPr/>
        </p:nvPicPr>
        <p:blipFill>
          <a:blip r:embed="rId3" cstate="print"/>
          <a:srcRect/>
          <a:stretch>
            <a:fillRect/>
          </a:stretch>
        </p:blipFill>
        <p:spPr bwMode="gray">
          <a:xfrm>
            <a:off x="7237319" y="3797136"/>
            <a:ext cx="540000" cy="441818"/>
          </a:xfrm>
          <a:prstGeom prst="rect">
            <a:avLst/>
          </a:prstGeom>
          <a:noFill/>
        </p:spPr>
      </p:pic>
      <p:cxnSp>
        <p:nvCxnSpPr>
          <p:cNvPr id="9" name="Straight Connector 8"/>
          <p:cNvCxnSpPr>
            <a:stCxn id="11" idx="3"/>
            <a:endCxn id="7" idx="1"/>
          </p:cNvCxnSpPr>
          <p:nvPr/>
        </p:nvCxnSpPr>
        <p:spPr bwMode="gray">
          <a:xfrm flipV="1">
            <a:off x="3520700" y="4018045"/>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0" name="Straight Connector 9"/>
          <p:cNvCxnSpPr>
            <a:stCxn id="8" idx="3"/>
            <a:endCxn id="12" idx="1"/>
          </p:cNvCxnSpPr>
          <p:nvPr/>
        </p:nvCxnSpPr>
        <p:spPr bwMode="gray">
          <a:xfrm flipV="1">
            <a:off x="7777319" y="4017554"/>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1"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80700" y="3797136"/>
            <a:ext cx="540000" cy="442800"/>
          </a:xfrm>
          <a:prstGeom prst="rect">
            <a:avLst/>
          </a:prstGeom>
        </p:spPr>
      </p:pic>
      <p:pic>
        <p:nvPicPr>
          <p:cNvPr id="12"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55059" y="3796154"/>
            <a:ext cx="540000" cy="442800"/>
          </a:xfrm>
          <a:prstGeom prst="rect">
            <a:avLst/>
          </a:prstGeom>
        </p:spPr>
      </p:pic>
      <p:sp>
        <p:nvSpPr>
          <p:cNvPr id="13" name="Can 41"/>
          <p:cNvSpPr/>
          <p:nvPr/>
        </p:nvSpPr>
        <p:spPr bwMode="gray">
          <a:xfrm rot="5400000">
            <a:off x="5882196" y="2770935"/>
            <a:ext cx="236717" cy="247352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3"/>
          <p:cNvSpPr txBox="1"/>
          <p:nvPr/>
        </p:nvSpPr>
        <p:spPr bwMode="gray">
          <a:xfrm flipH="1">
            <a:off x="5470434" y="3861504"/>
            <a:ext cx="1060240" cy="276999"/>
          </a:xfrm>
          <a:prstGeom prst="rect">
            <a:avLst/>
          </a:prstGeom>
          <a:noFill/>
        </p:spPr>
        <p:txBody>
          <a:bodyPr wrap="square" rtlCol="0" anchor="ctr">
            <a:spAutoFit/>
          </a:bodyPr>
          <a:lstStyle/>
          <a:p>
            <a:pPr algn="ctr" fontAlgn="ctr"/>
            <a:r>
              <a:rPr lang="en-US" sz="1200" dirty="0">
                <a:latin typeface="Huawei Sans" panose="020C0503030203020204" pitchFamily="34" charset="0"/>
              </a:rPr>
              <a:t>IPsec tunnel</a:t>
            </a:r>
          </a:p>
        </p:txBody>
      </p:sp>
      <p:sp>
        <p:nvSpPr>
          <p:cNvPr id="15" name="Text Box 26"/>
          <p:cNvSpPr txBox="1">
            <a:spLocks noChangeArrowheads="1"/>
          </p:cNvSpPr>
          <p:nvPr/>
        </p:nvSpPr>
        <p:spPr bwMode="gray">
          <a:xfrm>
            <a:off x="7035937" y="3487082"/>
            <a:ext cx="1018104" cy="276934"/>
          </a:xfrm>
          <a:prstGeom prst="rect">
            <a:avLst/>
          </a:prstGeom>
          <a:noFill/>
          <a:ln w="9525">
            <a:noFill/>
            <a:miter lim="800000"/>
            <a:headEnd/>
            <a:tailEnd/>
          </a:ln>
        </p:spPr>
        <p:txBody>
          <a:bodyPr wrap="none" lIns="91379" tIns="45688" rIns="91379" bIns="45688" anchor="ctr">
            <a:spAutoFit/>
          </a:bodyPr>
          <a:lstStyle/>
          <a:p>
            <a:pPr eaLnBrk="1" fontAlgn="ctr" hangingPunct="1"/>
            <a:r>
              <a:rPr lang="en-US" sz="1200" dirty="0">
                <a:latin typeface="Huawei Sans" panose="020C0503030203020204" pitchFamily="34" charset="0"/>
              </a:rPr>
              <a:t>IPsec device</a:t>
            </a:r>
          </a:p>
        </p:txBody>
      </p:sp>
      <p:cxnSp>
        <p:nvCxnSpPr>
          <p:cNvPr id="16" name="Straight Arrow Connector 15"/>
          <p:cNvCxnSpPr>
            <a:endCxn id="7" idx="2"/>
          </p:cNvCxnSpPr>
          <p:nvPr/>
        </p:nvCxnSpPr>
        <p:spPr bwMode="gray">
          <a:xfrm flipV="1">
            <a:off x="4493792" y="4238954"/>
            <a:ext cx="0" cy="1136984"/>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cxnSp>
        <p:nvCxnSpPr>
          <p:cNvPr id="17" name="Straight Arrow Connector 16"/>
          <p:cNvCxnSpPr>
            <a:endCxn id="8" idx="2"/>
          </p:cNvCxnSpPr>
          <p:nvPr/>
        </p:nvCxnSpPr>
        <p:spPr bwMode="gray">
          <a:xfrm flipV="1">
            <a:off x="7507319" y="4238954"/>
            <a:ext cx="0" cy="1136984"/>
          </a:xfrm>
          <a:prstGeom prst="straightConnector1">
            <a:avLst/>
          </a:prstGeom>
          <a:solidFill>
            <a:schemeClr val="accent1"/>
          </a:solidFill>
          <a:ln w="19050" cap="flat" cmpd="sng" algn="ctr">
            <a:solidFill>
              <a:schemeClr val="tx1"/>
            </a:solidFill>
            <a:prstDash val="dash"/>
            <a:round/>
            <a:headEnd type="none" w="med" len="med"/>
            <a:tailEnd type="none" w="med" len="med"/>
          </a:ln>
          <a:effectLst/>
        </p:spPr>
      </p:cxnSp>
      <p:sp>
        <p:nvSpPr>
          <p:cNvPr id="18" name="Text Box 26"/>
          <p:cNvSpPr txBox="1">
            <a:spLocks noChangeArrowheads="1"/>
          </p:cNvSpPr>
          <p:nvPr/>
        </p:nvSpPr>
        <p:spPr bwMode="gray">
          <a:xfrm>
            <a:off x="3810273" y="4378669"/>
            <a:ext cx="917115" cy="309600"/>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200" dirty="0">
                <a:solidFill>
                  <a:schemeClr val="bg1"/>
                </a:solidFill>
                <a:latin typeface="Huawei Sans" panose="020C0503030203020204" pitchFamily="34" charset="0"/>
              </a:rPr>
              <a:t>IKE module</a:t>
            </a:r>
          </a:p>
        </p:txBody>
      </p:sp>
      <p:sp>
        <p:nvSpPr>
          <p:cNvPr id="22" name="Left-Right Arrow 21"/>
          <p:cNvSpPr/>
          <p:nvPr/>
        </p:nvSpPr>
        <p:spPr bwMode="gray">
          <a:xfrm>
            <a:off x="4763791" y="4308345"/>
            <a:ext cx="242814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200" dirty="0">
                <a:solidFill>
                  <a:schemeClr val="bg1"/>
                </a:solidFill>
                <a:latin typeface="Huawei Sans" panose="020C0503030203020204" pitchFamily="34" charset="0"/>
              </a:rPr>
              <a:t>SA negotiation</a:t>
            </a:r>
          </a:p>
        </p:txBody>
      </p:sp>
      <p:sp>
        <p:nvSpPr>
          <p:cNvPr id="27" name="Text Box 26"/>
          <p:cNvSpPr txBox="1">
            <a:spLocks noChangeArrowheads="1"/>
          </p:cNvSpPr>
          <p:nvPr/>
        </p:nvSpPr>
        <p:spPr bwMode="gray">
          <a:xfrm>
            <a:off x="7247086" y="4378669"/>
            <a:ext cx="917115" cy="309600"/>
          </a:xfrm>
          <a:prstGeom prst="rect">
            <a:avLst/>
          </a:prstGeom>
          <a:solidFill>
            <a:srgbClr val="EC7061"/>
          </a:solidFill>
          <a:ln w="9525">
            <a:solidFill>
              <a:srgbClr val="EC7061"/>
            </a:solidFill>
            <a:miter lim="800000"/>
            <a:headEnd/>
            <a:tailEnd/>
          </a:ln>
        </p:spPr>
        <p:txBody>
          <a:bodyPr wrap="none" lIns="91379" tIns="45688" rIns="91379" bIns="45688" anchor="ctr">
            <a:noAutofit/>
          </a:bodyPr>
          <a:lstStyle/>
          <a:p>
            <a:pPr algn="ctr" eaLnBrk="1" fontAlgn="ctr" hangingPunct="1"/>
            <a:r>
              <a:rPr lang="en-US" sz="1200" dirty="0">
                <a:solidFill>
                  <a:schemeClr val="bg1"/>
                </a:solidFill>
                <a:latin typeface="Huawei Sans" panose="020C0503030203020204" pitchFamily="34" charset="0"/>
              </a:rPr>
              <a:t>IKE module</a:t>
            </a:r>
          </a:p>
        </p:txBody>
      </p:sp>
      <p:grpSp>
        <p:nvGrpSpPr>
          <p:cNvPr id="47" name="Group 46"/>
          <p:cNvGrpSpPr/>
          <p:nvPr/>
        </p:nvGrpSpPr>
        <p:grpSpPr bwMode="gray">
          <a:xfrm>
            <a:off x="2279576" y="4889859"/>
            <a:ext cx="2973018" cy="287715"/>
            <a:chOff x="2402903" y="5087732"/>
            <a:chExt cx="2973018" cy="287715"/>
          </a:xfrm>
        </p:grpSpPr>
        <p:sp>
          <p:nvSpPr>
            <p:cNvPr id="44" name="TextBox 120">
              <a:extLst>
                <a:ext uri="{FF2B5EF4-FFF2-40B4-BE49-F238E27FC236}">
                  <a16:creationId xmlns:a16="http://schemas.microsoft.com/office/drawing/2014/main" xmlns="" id="{31930744-3D36-4F81-8426-6F129C1A6804}"/>
                </a:ext>
              </a:extLst>
            </p:cNvPr>
            <p:cNvSpPr txBox="1"/>
            <p:nvPr/>
          </p:nvSpPr>
          <p:spPr bwMode="gray">
            <a:xfrm>
              <a:off x="2402903" y="5087732"/>
              <a:ext cx="947740"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Header</a:t>
              </a:r>
            </a:p>
          </p:txBody>
        </p:sp>
        <p:sp>
          <p:nvSpPr>
            <p:cNvPr id="45" name="TextBox 120">
              <a:extLst>
                <a:ext uri="{FF2B5EF4-FFF2-40B4-BE49-F238E27FC236}">
                  <a16:creationId xmlns:a16="http://schemas.microsoft.com/office/drawing/2014/main" xmlns="" id="{31930744-3D36-4F81-8426-6F129C1A6804}"/>
                </a:ext>
              </a:extLst>
            </p:cNvPr>
            <p:cNvSpPr txBox="1"/>
            <p:nvPr/>
          </p:nvSpPr>
          <p:spPr bwMode="gray">
            <a:xfrm>
              <a:off x="4233395" y="5087732"/>
              <a:ext cx="1142526"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ISAKMP Data</a:t>
              </a:r>
            </a:p>
          </p:txBody>
        </p:sp>
        <p:sp>
          <p:nvSpPr>
            <p:cNvPr id="46" name="TextBox 120">
              <a:extLst>
                <a:ext uri="{FF2B5EF4-FFF2-40B4-BE49-F238E27FC236}">
                  <a16:creationId xmlns:a16="http://schemas.microsoft.com/office/drawing/2014/main" xmlns="" id="{31930744-3D36-4F81-8426-6F129C1A6804}"/>
                </a:ext>
              </a:extLst>
            </p:cNvPr>
            <p:cNvSpPr txBox="1"/>
            <p:nvPr/>
          </p:nvSpPr>
          <p:spPr bwMode="gray">
            <a:xfrm>
              <a:off x="3350641" y="5087732"/>
              <a:ext cx="873151"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rgbClr val="EC7061"/>
                  </a:solidFill>
                  <a:latin typeface="Huawei Sans" panose="020C0503030203020204" pitchFamily="34" charset="0"/>
                </a:rPr>
                <a:t>UDP:500</a:t>
              </a:r>
            </a:p>
          </p:txBody>
        </p:sp>
      </p:grpSp>
      <p:grpSp>
        <p:nvGrpSpPr>
          <p:cNvPr id="48" name="Group 47"/>
          <p:cNvGrpSpPr/>
          <p:nvPr/>
        </p:nvGrpSpPr>
        <p:grpSpPr bwMode="gray">
          <a:xfrm>
            <a:off x="6723477" y="5322353"/>
            <a:ext cx="2973018" cy="287715"/>
            <a:chOff x="2402903" y="5087732"/>
            <a:chExt cx="2973018" cy="287715"/>
          </a:xfrm>
        </p:grpSpPr>
        <p:sp>
          <p:nvSpPr>
            <p:cNvPr id="49" name="TextBox 120">
              <a:extLst>
                <a:ext uri="{FF2B5EF4-FFF2-40B4-BE49-F238E27FC236}">
                  <a16:creationId xmlns:a16="http://schemas.microsoft.com/office/drawing/2014/main" xmlns="" id="{31930744-3D36-4F81-8426-6F129C1A6804}"/>
                </a:ext>
              </a:extLst>
            </p:cNvPr>
            <p:cNvSpPr txBox="1"/>
            <p:nvPr/>
          </p:nvSpPr>
          <p:spPr bwMode="gray">
            <a:xfrm>
              <a:off x="2402903" y="5087732"/>
              <a:ext cx="947740"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Header</a:t>
              </a:r>
            </a:p>
          </p:txBody>
        </p:sp>
        <p:sp>
          <p:nvSpPr>
            <p:cNvPr id="50" name="TextBox 120">
              <a:extLst>
                <a:ext uri="{FF2B5EF4-FFF2-40B4-BE49-F238E27FC236}">
                  <a16:creationId xmlns:a16="http://schemas.microsoft.com/office/drawing/2014/main" xmlns="" id="{31930744-3D36-4F81-8426-6F129C1A6804}"/>
                </a:ext>
              </a:extLst>
            </p:cNvPr>
            <p:cNvSpPr txBox="1"/>
            <p:nvPr/>
          </p:nvSpPr>
          <p:spPr bwMode="gray">
            <a:xfrm>
              <a:off x="4233395" y="5087732"/>
              <a:ext cx="1142526"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ISAKMP Data</a:t>
              </a:r>
            </a:p>
          </p:txBody>
        </p:sp>
        <p:sp>
          <p:nvSpPr>
            <p:cNvPr id="51" name="TextBox 120">
              <a:extLst>
                <a:ext uri="{FF2B5EF4-FFF2-40B4-BE49-F238E27FC236}">
                  <a16:creationId xmlns:a16="http://schemas.microsoft.com/office/drawing/2014/main" xmlns="" id="{31930744-3D36-4F81-8426-6F129C1A6804}"/>
                </a:ext>
              </a:extLst>
            </p:cNvPr>
            <p:cNvSpPr txBox="1"/>
            <p:nvPr/>
          </p:nvSpPr>
          <p:spPr bwMode="gray">
            <a:xfrm>
              <a:off x="3350641" y="5087732"/>
              <a:ext cx="873151"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rgbClr val="EC7061"/>
                  </a:solidFill>
                  <a:latin typeface="Huawei Sans" panose="020C0503030203020204" pitchFamily="34" charset="0"/>
                </a:rPr>
                <a:t>UDP:500</a:t>
              </a:r>
            </a:p>
          </p:txBody>
        </p:sp>
      </p:grpSp>
      <p:cxnSp>
        <p:nvCxnSpPr>
          <p:cNvPr id="52" name="Straight Arrow Connector 51"/>
          <p:cNvCxnSpPr/>
          <p:nvPr/>
        </p:nvCxnSpPr>
        <p:spPr bwMode="gray">
          <a:xfrm>
            <a:off x="5303792" y="5031295"/>
            <a:ext cx="2473527" cy="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bwMode="gray">
          <a:xfrm>
            <a:off x="4223792" y="5463343"/>
            <a:ext cx="2473527" cy="0"/>
          </a:xfrm>
          <a:prstGeom prst="straightConnector1">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Rectangular Callout 53"/>
          <p:cNvSpPr/>
          <p:nvPr/>
        </p:nvSpPr>
        <p:spPr bwMode="gray">
          <a:xfrm>
            <a:off x="1908861" y="5322353"/>
            <a:ext cx="2081336" cy="605203"/>
          </a:xfrm>
          <a:prstGeom prst="wedgeRectCallout">
            <a:avLst>
              <a:gd name="adj1" fmla="val 21321"/>
              <a:gd name="adj2" fmla="val -770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IKE module exchanges SA information through ISAKMP messages.</a:t>
            </a:r>
          </a:p>
        </p:txBody>
      </p:sp>
      <p:sp>
        <p:nvSpPr>
          <p:cNvPr id="32"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Overview</a:t>
            </a:r>
          </a:p>
        </p:txBody>
      </p:sp>
      <p:sp>
        <p:nvSpPr>
          <p:cNvPr id="33"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764234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Data Encryption and Authentication</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IPsec provides two security mechanisms: authentication and encryption.</a:t>
            </a:r>
            <a:endParaRPr lang="en-US" altLang="zh-CN" sz="1400" dirty="0">
              <a:latin typeface="Huawei Sans" panose="020C0503030203020204" pitchFamily="34" charset="0"/>
            </a:endParaRPr>
          </a:p>
          <a:p>
            <a:pPr marL="542925" lvl="1" indent="-228600"/>
            <a:r>
              <a:rPr lang="en-US" sz="1200" dirty="0">
                <a:latin typeface="Huawei Sans" panose="020C0503030203020204" pitchFamily="34" charset="0"/>
              </a:rPr>
              <a:t>IPsec uses symmetric encryption algorithms to encrypt and decrypt data. These algorithms require that the sender and receiver use the same key (a symmetric key) to encrypt and decrypt data.</a:t>
            </a:r>
            <a:endParaRPr lang="en-US" altLang="zh-CN" sz="1200" dirty="0">
              <a:latin typeface="Huawei Sans" panose="020C0503030203020204" pitchFamily="34" charset="0"/>
            </a:endParaRPr>
          </a:p>
          <a:p>
            <a:pPr marL="542925" lvl="1" indent="-228600"/>
            <a:r>
              <a:rPr lang="en-US" sz="1200" dirty="0">
                <a:latin typeface="Huawei Sans" panose="020C0503030203020204" pitchFamily="34" charset="0"/>
              </a:rPr>
              <a:t>IPsec uses the Hash-based Message Authentication Code (HMAC) function to compare digital signatures to check data integrity and authenticity.</a:t>
            </a:r>
          </a:p>
        </p:txBody>
      </p:sp>
      <p:sp>
        <p:nvSpPr>
          <p:cNvPr id="4" name="圆角矩形 75"/>
          <p:cNvSpPr/>
          <p:nvPr/>
        </p:nvSpPr>
        <p:spPr bwMode="gray">
          <a:xfrm>
            <a:off x="731838" y="2518098"/>
            <a:ext cx="1069275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Data encryption, decryption, and authentication</a:t>
            </a:r>
          </a:p>
        </p:txBody>
      </p:sp>
      <p:sp>
        <p:nvSpPr>
          <p:cNvPr id="5" name="圆角矩形 75"/>
          <p:cNvSpPr/>
          <p:nvPr/>
        </p:nvSpPr>
        <p:spPr bwMode="gray">
          <a:xfrm>
            <a:off x="731838" y="2952385"/>
            <a:ext cx="10692754" cy="320790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900" dirty="0">
              <a:solidFill>
                <a:prstClr val="black"/>
              </a:solidFill>
              <a:latin typeface="Huawei Sans" panose="020C0503030203020204" pitchFamily="34" charset="0"/>
              <a:ea typeface="方正兰亭黑简体" panose="02000000000000000000" pitchFamily="2" charset="-122"/>
            </a:endParaRPr>
          </a:p>
        </p:txBody>
      </p:sp>
      <p:sp>
        <p:nvSpPr>
          <p:cNvPr id="8" name="Text Box 26"/>
          <p:cNvSpPr txBox="1">
            <a:spLocks noChangeArrowheads="1"/>
          </p:cNvSpPr>
          <p:nvPr/>
        </p:nvSpPr>
        <p:spPr bwMode="gray">
          <a:xfrm>
            <a:off x="923943" y="5588963"/>
            <a:ext cx="767490" cy="461600"/>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algn="ctr" eaLnBrk="1" fontAlgn="ctr" hangingPunct="1"/>
            <a:r>
              <a:rPr lang="en-US" sz="1200" dirty="0">
                <a:solidFill>
                  <a:schemeClr val="bg1"/>
                </a:solidFill>
                <a:latin typeface="Huawei Sans" panose="020C0503030203020204" pitchFamily="34" charset="0"/>
              </a:rPr>
              <a:t>User packet</a:t>
            </a:r>
          </a:p>
        </p:txBody>
      </p:sp>
      <p:sp>
        <p:nvSpPr>
          <p:cNvPr id="9" name="Text Box 26"/>
          <p:cNvSpPr txBox="1">
            <a:spLocks noChangeArrowheads="1"/>
          </p:cNvSpPr>
          <p:nvPr/>
        </p:nvSpPr>
        <p:spPr bwMode="gray">
          <a:xfrm>
            <a:off x="1912109" y="5588963"/>
            <a:ext cx="1965479" cy="461600"/>
          </a:xfrm>
          <a:prstGeom prst="rect">
            <a:avLst/>
          </a:prstGeom>
          <a:solidFill>
            <a:srgbClr val="00B0F0"/>
          </a:solidFill>
          <a:ln w="9525">
            <a:solidFill>
              <a:srgbClr val="00B0F0"/>
            </a:solidFill>
            <a:miter lim="800000"/>
            <a:headEnd/>
            <a:tailEnd/>
          </a:ln>
        </p:spPr>
        <p:txBody>
          <a:bodyPr wrap="square" lIns="91379" tIns="45688" rIns="91379" bIns="45688">
            <a:spAutoFit/>
          </a:bodyPr>
          <a:lstStyle/>
          <a:p>
            <a:pPr algn="ctr" fontAlgn="ctr"/>
            <a:r>
              <a:rPr lang="en-US" sz="1200" dirty="0">
                <a:solidFill>
                  <a:schemeClr val="bg1"/>
                </a:solidFill>
                <a:latin typeface="Huawei Sans" panose="020C0503030203020204" pitchFamily="34" charset="0"/>
              </a:rPr>
              <a:t>Encryption algorithm (encryption)</a:t>
            </a:r>
          </a:p>
        </p:txBody>
      </p:sp>
      <p:sp>
        <p:nvSpPr>
          <p:cNvPr id="10" name="Text Box 26"/>
          <p:cNvSpPr txBox="1">
            <a:spLocks noChangeArrowheads="1"/>
          </p:cNvSpPr>
          <p:nvPr/>
        </p:nvSpPr>
        <p:spPr bwMode="gray">
          <a:xfrm>
            <a:off x="4098263" y="5592816"/>
            <a:ext cx="1097282" cy="461600"/>
          </a:xfrm>
          <a:prstGeom prst="rect">
            <a:avLst/>
          </a:prstGeom>
          <a:solidFill>
            <a:srgbClr val="8BC9A0"/>
          </a:solidFill>
          <a:ln w="9525">
            <a:solidFill>
              <a:srgbClr val="92D050"/>
            </a:solidFill>
            <a:miter lim="800000"/>
            <a:headEnd/>
            <a:tailEnd/>
          </a:ln>
        </p:spPr>
        <p:txBody>
          <a:bodyPr wrap="square" lIns="91379" tIns="45688" rIns="91379" bIns="45688">
            <a:spAutoFit/>
          </a:bodyPr>
          <a:lstStyle/>
          <a:p>
            <a:pPr algn="ctr" eaLnBrk="1" fontAlgn="ctr" hangingPunct="1"/>
            <a:r>
              <a:rPr lang="en-US" sz="1200" dirty="0">
                <a:solidFill>
                  <a:schemeClr val="bg1"/>
                </a:solidFill>
                <a:latin typeface="Huawei Sans" panose="020C0503030203020204" pitchFamily="34" charset="0"/>
              </a:rPr>
              <a:t>Encrypted packet</a:t>
            </a:r>
          </a:p>
        </p:txBody>
      </p:sp>
      <p:cxnSp>
        <p:nvCxnSpPr>
          <p:cNvPr id="12" name="Straight Arrow Connector 11"/>
          <p:cNvCxnSpPr/>
          <p:nvPr/>
        </p:nvCxnSpPr>
        <p:spPr bwMode="gray">
          <a:xfrm>
            <a:off x="3877588" y="5822106"/>
            <a:ext cx="220675" cy="151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bwMode="gray">
          <a:xfrm>
            <a:off x="1691433" y="5822484"/>
            <a:ext cx="220675" cy="75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 Box 26"/>
          <p:cNvSpPr txBox="1">
            <a:spLocks noChangeArrowheads="1"/>
          </p:cNvSpPr>
          <p:nvPr/>
        </p:nvSpPr>
        <p:spPr bwMode="gray">
          <a:xfrm>
            <a:off x="923943" y="3607688"/>
            <a:ext cx="767490" cy="461600"/>
          </a:xfrm>
          <a:prstGeom prst="rect">
            <a:avLst/>
          </a:prstGeom>
          <a:solidFill>
            <a:srgbClr val="FFD17D"/>
          </a:solidFill>
          <a:ln w="9525">
            <a:solidFill>
              <a:srgbClr val="FFD17D"/>
            </a:solidFill>
            <a:miter lim="800000"/>
            <a:headEnd/>
            <a:tailEnd/>
          </a:ln>
        </p:spPr>
        <p:txBody>
          <a:bodyPr wrap="square" lIns="91379" tIns="45688" rIns="91379" bIns="45688">
            <a:spAutoFit/>
          </a:bodyPr>
          <a:lstStyle/>
          <a:p>
            <a:pPr algn="ctr" eaLnBrk="1" fontAlgn="ctr" hangingPunct="1"/>
            <a:r>
              <a:rPr lang="en-US" sz="1200" dirty="0">
                <a:solidFill>
                  <a:schemeClr val="bg1"/>
                </a:solidFill>
                <a:latin typeface="Huawei Sans" panose="020C0503030203020204" pitchFamily="34" charset="0"/>
              </a:rPr>
              <a:t>User packet</a:t>
            </a:r>
          </a:p>
        </p:txBody>
      </p:sp>
      <p:sp>
        <p:nvSpPr>
          <p:cNvPr id="18" name="Text Box 26"/>
          <p:cNvSpPr txBox="1">
            <a:spLocks noChangeArrowheads="1"/>
          </p:cNvSpPr>
          <p:nvPr/>
        </p:nvSpPr>
        <p:spPr bwMode="gray">
          <a:xfrm>
            <a:off x="1912108" y="3607688"/>
            <a:ext cx="1965480" cy="461600"/>
          </a:xfrm>
          <a:prstGeom prst="rect">
            <a:avLst/>
          </a:prstGeom>
          <a:solidFill>
            <a:srgbClr val="00B0F0"/>
          </a:solidFill>
          <a:ln w="9525">
            <a:solidFill>
              <a:srgbClr val="00B0F0"/>
            </a:solidFill>
            <a:miter lim="800000"/>
            <a:headEnd/>
            <a:tailEnd/>
          </a:ln>
        </p:spPr>
        <p:txBody>
          <a:bodyPr wrap="square" lIns="91379" tIns="45688" rIns="91379" bIns="45688">
            <a:spAutoFit/>
          </a:bodyPr>
          <a:lstStyle/>
          <a:p>
            <a:pPr algn="ctr" fontAlgn="ctr"/>
            <a:r>
              <a:rPr lang="en-US" sz="1200" dirty="0">
                <a:solidFill>
                  <a:schemeClr val="bg1"/>
                </a:solidFill>
                <a:latin typeface="Huawei Sans" panose="020C0503030203020204" pitchFamily="34" charset="0"/>
              </a:rPr>
              <a:t>Encryption algorithm (decryption)</a:t>
            </a:r>
          </a:p>
        </p:txBody>
      </p:sp>
      <p:sp>
        <p:nvSpPr>
          <p:cNvPr id="19" name="Text Box 26"/>
          <p:cNvSpPr txBox="1">
            <a:spLocks noChangeArrowheads="1"/>
          </p:cNvSpPr>
          <p:nvPr/>
        </p:nvSpPr>
        <p:spPr bwMode="gray">
          <a:xfrm>
            <a:off x="4098263" y="3608422"/>
            <a:ext cx="1097282" cy="461600"/>
          </a:xfrm>
          <a:prstGeom prst="rect">
            <a:avLst/>
          </a:prstGeom>
          <a:solidFill>
            <a:srgbClr val="8BC9A0"/>
          </a:solidFill>
          <a:ln w="9525">
            <a:solidFill>
              <a:srgbClr val="92D050"/>
            </a:solidFill>
            <a:miter lim="800000"/>
            <a:headEnd/>
            <a:tailEnd/>
          </a:ln>
        </p:spPr>
        <p:txBody>
          <a:bodyPr wrap="square" lIns="91379" tIns="45688" rIns="91379" bIns="45688">
            <a:spAutoFit/>
          </a:bodyPr>
          <a:lstStyle/>
          <a:p>
            <a:pPr algn="ctr" eaLnBrk="1" fontAlgn="ctr" hangingPunct="1"/>
            <a:r>
              <a:rPr lang="en-US" sz="1200" dirty="0">
                <a:solidFill>
                  <a:schemeClr val="bg1"/>
                </a:solidFill>
                <a:latin typeface="Huawei Sans" panose="020C0503030203020204" pitchFamily="34" charset="0"/>
              </a:rPr>
              <a:t>Encrypted packet</a:t>
            </a:r>
          </a:p>
        </p:txBody>
      </p:sp>
      <p:cxnSp>
        <p:nvCxnSpPr>
          <p:cNvPr id="20" name="Straight Arrow Connector 19"/>
          <p:cNvCxnSpPr>
            <a:stCxn id="17" idx="3"/>
            <a:endCxn id="18" idx="1"/>
          </p:cNvCxnSpPr>
          <p:nvPr/>
        </p:nvCxnSpPr>
        <p:spPr bwMode="gray">
          <a:xfrm>
            <a:off x="1691433" y="3838488"/>
            <a:ext cx="220675"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32" idx="1"/>
            <a:endCxn id="29" idx="3"/>
          </p:cNvCxnSpPr>
          <p:nvPr/>
        </p:nvCxnSpPr>
        <p:spPr bwMode="gray">
          <a:xfrm flipH="1" flipV="1">
            <a:off x="9713917" y="5816270"/>
            <a:ext cx="238627" cy="6969"/>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3"/>
            <a:endCxn id="29" idx="1"/>
          </p:cNvCxnSpPr>
          <p:nvPr/>
        </p:nvCxnSpPr>
        <p:spPr bwMode="gray">
          <a:xfrm flipV="1">
            <a:off x="5195545" y="5816270"/>
            <a:ext cx="2453291" cy="734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Left-Right Arrow 26"/>
          <p:cNvSpPr/>
          <p:nvPr/>
        </p:nvSpPr>
        <p:spPr bwMode="gray">
          <a:xfrm rot="16200000">
            <a:off x="2192471" y="4480267"/>
            <a:ext cx="1404757" cy="697717"/>
          </a:xfrm>
          <a:prstGeom prst="leftRightArrow">
            <a:avLst>
              <a:gd name="adj1" fmla="val 50000"/>
              <a:gd name="adj2" fmla="val 37259"/>
            </a:avLst>
          </a:prstGeom>
          <a:solidFill>
            <a:srgbClr val="00B0F0"/>
          </a:solidFill>
          <a:ln>
            <a:solidFill>
              <a:srgbClr val="00B0F0"/>
            </a:solidFill>
          </a:ln>
        </p:spPr>
        <p:txBody>
          <a:bodyPr wrap="square" lIns="0" tIns="0" rIns="36000" bIns="0" rtlCol="0" anchor="ctr">
            <a:noAutofit/>
          </a:bodyPr>
          <a:lstStyle/>
          <a:p>
            <a:pPr algn="ctr" fontAlgn="ctr"/>
            <a:r>
              <a:rPr lang="en-US" sz="1200" dirty="0">
                <a:solidFill>
                  <a:schemeClr val="bg1"/>
                </a:solidFill>
                <a:latin typeface="Huawei Sans" panose="020C0503030203020204" pitchFamily="34" charset="0"/>
              </a:rPr>
              <a:t>Symmetric key exchange</a:t>
            </a:r>
          </a:p>
        </p:txBody>
      </p:sp>
      <p:sp>
        <p:nvSpPr>
          <p:cNvPr id="28" name="Rectangular Callout 27"/>
          <p:cNvSpPr/>
          <p:nvPr/>
        </p:nvSpPr>
        <p:spPr bwMode="gray">
          <a:xfrm>
            <a:off x="3382941" y="4585746"/>
            <a:ext cx="1814065" cy="656049"/>
          </a:xfrm>
          <a:prstGeom prst="wedgeRectCallout">
            <a:avLst>
              <a:gd name="adj1" fmla="val -65663"/>
              <a:gd name="adj2" fmla="val 2367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Manually configured or automatically negotiated through IKE</a:t>
            </a:r>
          </a:p>
        </p:txBody>
      </p:sp>
      <p:sp>
        <p:nvSpPr>
          <p:cNvPr id="29" name="Text Box 26"/>
          <p:cNvSpPr txBox="1">
            <a:spLocks noChangeArrowheads="1"/>
          </p:cNvSpPr>
          <p:nvPr/>
        </p:nvSpPr>
        <p:spPr bwMode="gray">
          <a:xfrm>
            <a:off x="7648836" y="5585470"/>
            <a:ext cx="2065081" cy="461600"/>
          </a:xfrm>
          <a:prstGeom prst="rect">
            <a:avLst/>
          </a:prstGeom>
          <a:solidFill>
            <a:srgbClr val="00B0F0"/>
          </a:solidFill>
          <a:ln w="9525">
            <a:solidFill>
              <a:srgbClr val="00B0F0"/>
            </a:solidFill>
            <a:miter lim="800000"/>
            <a:headEnd/>
            <a:tailEnd/>
          </a:ln>
        </p:spPr>
        <p:txBody>
          <a:bodyPr wrap="square" lIns="91379" tIns="45688" rIns="91379" bIns="45688">
            <a:spAutoFit/>
          </a:bodyPr>
          <a:lstStyle/>
          <a:p>
            <a:pPr algn="ctr" fontAlgn="ctr"/>
            <a:r>
              <a:rPr lang="en-US" sz="1200" dirty="0">
                <a:solidFill>
                  <a:schemeClr val="bg1"/>
                </a:solidFill>
                <a:latin typeface="Huawei Sans" panose="020C0503030203020204" pitchFamily="34" charset="0"/>
              </a:rPr>
              <a:t>Authentication algorithm (HMAC)</a:t>
            </a:r>
            <a:endParaRPr kumimoji="1" lang="en-US" altLang="zh-CN" sz="1200" dirty="0">
              <a:solidFill>
                <a:schemeClr val="bg1"/>
              </a:solidFill>
              <a:latin typeface="Huawei Sans" panose="020C0503030203020204" pitchFamily="34" charset="0"/>
              <a:ea typeface="方正兰亭黑简体" panose="02000000000000000000" pitchFamily="2" charset="-122"/>
            </a:endParaRPr>
          </a:p>
        </p:txBody>
      </p:sp>
      <p:sp>
        <p:nvSpPr>
          <p:cNvPr id="30" name="Text Box 26"/>
          <p:cNvSpPr txBox="1">
            <a:spLocks noChangeArrowheads="1"/>
          </p:cNvSpPr>
          <p:nvPr/>
        </p:nvSpPr>
        <p:spPr bwMode="gray">
          <a:xfrm>
            <a:off x="7648835" y="3608422"/>
            <a:ext cx="2065081" cy="461600"/>
          </a:xfrm>
          <a:prstGeom prst="rect">
            <a:avLst/>
          </a:prstGeom>
          <a:solidFill>
            <a:srgbClr val="00B0F0"/>
          </a:solidFill>
          <a:ln w="9525">
            <a:solidFill>
              <a:srgbClr val="00B0F0"/>
            </a:solidFill>
            <a:miter lim="800000"/>
            <a:headEnd/>
            <a:tailEnd/>
          </a:ln>
        </p:spPr>
        <p:txBody>
          <a:bodyPr wrap="square" lIns="91379" tIns="45688" rIns="91379" bIns="45688">
            <a:spAutoFit/>
          </a:bodyPr>
          <a:lstStyle/>
          <a:p>
            <a:pPr algn="ctr" fontAlgn="ctr"/>
            <a:r>
              <a:rPr lang="en-US" sz="1200" dirty="0">
                <a:solidFill>
                  <a:schemeClr val="bg1"/>
                </a:solidFill>
                <a:latin typeface="Huawei Sans" panose="020C0503030203020204" pitchFamily="34" charset="0"/>
              </a:rPr>
              <a:t>Authentication algorithm (HMAC)</a:t>
            </a:r>
            <a:endParaRPr kumimoji="1" lang="en-US" altLang="zh-CN" sz="1200" dirty="0">
              <a:solidFill>
                <a:schemeClr val="bg1"/>
              </a:solidFill>
              <a:latin typeface="Huawei Sans" panose="020C0503030203020204" pitchFamily="34" charset="0"/>
              <a:ea typeface="方正兰亭黑简体" panose="02000000000000000000" pitchFamily="2" charset="-122"/>
            </a:endParaRPr>
          </a:p>
        </p:txBody>
      </p:sp>
      <p:sp>
        <p:nvSpPr>
          <p:cNvPr id="32" name="Text Box 26"/>
          <p:cNvSpPr txBox="1">
            <a:spLocks noChangeArrowheads="1"/>
          </p:cNvSpPr>
          <p:nvPr/>
        </p:nvSpPr>
        <p:spPr bwMode="gray">
          <a:xfrm>
            <a:off x="9952544" y="5592439"/>
            <a:ext cx="981749" cy="461600"/>
          </a:xfrm>
          <a:prstGeom prst="rect">
            <a:avLst/>
          </a:prstGeom>
          <a:solidFill>
            <a:srgbClr val="8BC9A0"/>
          </a:solidFill>
          <a:ln w="9525">
            <a:solidFill>
              <a:srgbClr val="92D050"/>
            </a:solidFill>
            <a:miter lim="800000"/>
            <a:headEnd/>
            <a:tailEnd/>
          </a:ln>
        </p:spPr>
        <p:txBody>
          <a:bodyPr wrap="square" lIns="91379" tIns="45688" rIns="91379" bIns="45688">
            <a:spAutoFit/>
          </a:bodyPr>
          <a:lstStyle/>
          <a:p>
            <a:pPr algn="ctr" eaLnBrk="1" fontAlgn="ctr" hangingPunct="1"/>
            <a:r>
              <a:rPr lang="en-US" sz="1200" dirty="0">
                <a:solidFill>
                  <a:schemeClr val="bg1"/>
                </a:solidFill>
                <a:latin typeface="Huawei Sans" panose="020C0503030203020204" pitchFamily="34" charset="0"/>
              </a:rPr>
              <a:t>Encrypted packet</a:t>
            </a:r>
          </a:p>
        </p:txBody>
      </p:sp>
      <p:sp>
        <p:nvSpPr>
          <p:cNvPr id="33" name="Text Box 26"/>
          <p:cNvSpPr txBox="1">
            <a:spLocks noChangeArrowheads="1"/>
          </p:cNvSpPr>
          <p:nvPr/>
        </p:nvSpPr>
        <p:spPr bwMode="gray">
          <a:xfrm>
            <a:off x="10934294" y="5592815"/>
            <a:ext cx="420185" cy="461223"/>
          </a:xfrm>
          <a:prstGeom prst="rect">
            <a:avLst/>
          </a:prstGeom>
          <a:noFill/>
          <a:ln w="9525">
            <a:solidFill>
              <a:srgbClr val="92D050"/>
            </a:solidFill>
            <a:miter lim="800000"/>
            <a:headEnd/>
            <a:tailEnd/>
          </a:ln>
        </p:spPr>
        <p:txBody>
          <a:bodyPr wrap="none" lIns="91379" tIns="45688" rIns="91379" bIns="45688" anchor="ctr">
            <a:noAutofit/>
          </a:bodyPr>
          <a:lstStyle/>
          <a:p>
            <a:pPr algn="ctr" eaLnBrk="1" fontAlgn="ctr" hangingPunct="1"/>
            <a:r>
              <a:rPr lang="en-US" sz="1200" dirty="0">
                <a:latin typeface="Huawei Sans" panose="020C0503030203020204" pitchFamily="34" charset="0"/>
              </a:rPr>
              <a:t>ICV</a:t>
            </a:r>
            <a:endParaRPr kumimoji="1" lang="en-US" altLang="zh-CN" sz="1200" dirty="0">
              <a:latin typeface="Huawei Sans" panose="020C0503030203020204" pitchFamily="34" charset="0"/>
              <a:ea typeface="方正兰亭黑简体" panose="02000000000000000000" pitchFamily="2" charset="-122"/>
            </a:endParaRPr>
          </a:p>
        </p:txBody>
      </p:sp>
      <p:sp>
        <p:nvSpPr>
          <p:cNvPr id="34" name="Text Box 26"/>
          <p:cNvSpPr txBox="1">
            <a:spLocks noChangeArrowheads="1"/>
          </p:cNvSpPr>
          <p:nvPr/>
        </p:nvSpPr>
        <p:spPr bwMode="gray">
          <a:xfrm>
            <a:off x="6990023" y="3232781"/>
            <a:ext cx="420185" cy="276934"/>
          </a:xfrm>
          <a:prstGeom prst="rect">
            <a:avLst/>
          </a:prstGeom>
          <a:noFill/>
          <a:ln w="9525">
            <a:solidFill>
              <a:srgbClr val="92D050"/>
            </a:solid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ICV</a:t>
            </a:r>
            <a:endParaRPr kumimoji="1" lang="en-US" altLang="zh-CN" sz="1200" dirty="0">
              <a:latin typeface="Huawei Sans" panose="020C0503030203020204" pitchFamily="34" charset="0"/>
              <a:ea typeface="方正兰亭黑简体" panose="02000000000000000000" pitchFamily="2" charset="-122"/>
            </a:endParaRPr>
          </a:p>
        </p:txBody>
      </p:sp>
      <p:sp>
        <p:nvSpPr>
          <p:cNvPr id="35" name="Text Box 26"/>
          <p:cNvSpPr txBox="1">
            <a:spLocks noChangeArrowheads="1"/>
          </p:cNvSpPr>
          <p:nvPr/>
        </p:nvSpPr>
        <p:spPr bwMode="gray">
          <a:xfrm>
            <a:off x="5907798" y="4191605"/>
            <a:ext cx="1082225" cy="461600"/>
          </a:xfrm>
          <a:prstGeom prst="rect">
            <a:avLst/>
          </a:prstGeom>
          <a:solidFill>
            <a:srgbClr val="8BC9A0"/>
          </a:solidFill>
          <a:ln w="9525">
            <a:solidFill>
              <a:srgbClr val="92D050"/>
            </a:solidFill>
            <a:miter lim="800000"/>
            <a:headEnd/>
            <a:tailEnd/>
          </a:ln>
        </p:spPr>
        <p:txBody>
          <a:bodyPr wrap="square" lIns="91379" tIns="45688" rIns="91379" bIns="45688">
            <a:spAutoFit/>
          </a:bodyPr>
          <a:lstStyle/>
          <a:p>
            <a:pPr algn="ctr" eaLnBrk="1" fontAlgn="ctr" hangingPunct="1"/>
            <a:r>
              <a:rPr lang="en-US" sz="1200" dirty="0">
                <a:solidFill>
                  <a:schemeClr val="bg1"/>
                </a:solidFill>
                <a:latin typeface="Huawei Sans" panose="020C0503030203020204" pitchFamily="34" charset="0"/>
              </a:rPr>
              <a:t>Encrypted packet</a:t>
            </a:r>
          </a:p>
        </p:txBody>
      </p:sp>
      <p:sp>
        <p:nvSpPr>
          <p:cNvPr id="36" name="Text Box 26"/>
          <p:cNvSpPr txBox="1">
            <a:spLocks noChangeArrowheads="1"/>
          </p:cNvSpPr>
          <p:nvPr/>
        </p:nvSpPr>
        <p:spPr bwMode="gray">
          <a:xfrm>
            <a:off x="6990023" y="4191605"/>
            <a:ext cx="420185" cy="461600"/>
          </a:xfrm>
          <a:prstGeom prst="rect">
            <a:avLst/>
          </a:prstGeom>
          <a:noFill/>
          <a:ln w="9525">
            <a:solidFill>
              <a:srgbClr val="92D050"/>
            </a:solidFill>
            <a:miter lim="800000"/>
            <a:headEnd/>
            <a:tailEnd/>
          </a:ln>
        </p:spPr>
        <p:txBody>
          <a:bodyPr wrap="none" lIns="91379" tIns="45688" rIns="91379" bIns="45688" anchor="ctr">
            <a:noAutofit/>
          </a:bodyPr>
          <a:lstStyle/>
          <a:p>
            <a:pPr eaLnBrk="1" fontAlgn="ctr" hangingPunct="1"/>
            <a:r>
              <a:rPr lang="en-US" sz="1200" dirty="0">
                <a:latin typeface="Huawei Sans" panose="020C0503030203020204" pitchFamily="34" charset="0"/>
              </a:rPr>
              <a:t>ICV</a:t>
            </a:r>
            <a:endParaRPr kumimoji="1" lang="en-US" altLang="zh-CN" sz="1200" dirty="0">
              <a:latin typeface="Huawei Sans" panose="020C0503030203020204" pitchFamily="34" charset="0"/>
              <a:ea typeface="方正兰亭黑简体" panose="02000000000000000000" pitchFamily="2" charset="-122"/>
            </a:endParaRPr>
          </a:p>
        </p:txBody>
      </p:sp>
      <p:cxnSp>
        <p:nvCxnSpPr>
          <p:cNvPr id="48" name="Straight Arrow Connector 47"/>
          <p:cNvCxnSpPr>
            <a:stCxn id="18" idx="3"/>
            <a:endCxn id="19" idx="1"/>
          </p:cNvCxnSpPr>
          <p:nvPr/>
        </p:nvCxnSpPr>
        <p:spPr bwMode="gray">
          <a:xfrm>
            <a:off x="3877588" y="3838488"/>
            <a:ext cx="220675" cy="734"/>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33" idx="0"/>
            <a:endCxn id="34" idx="3"/>
          </p:cNvCxnSpPr>
          <p:nvPr/>
        </p:nvCxnSpPr>
        <p:spPr bwMode="gray">
          <a:xfrm rot="16200000" flipV="1">
            <a:off x="8166515" y="2614942"/>
            <a:ext cx="2221567" cy="3734179"/>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Elbow Connector 53"/>
          <p:cNvCxnSpPr>
            <a:stCxn id="32" idx="0"/>
            <a:endCxn id="30" idx="3"/>
          </p:cNvCxnSpPr>
          <p:nvPr/>
        </p:nvCxnSpPr>
        <p:spPr bwMode="gray">
          <a:xfrm rot="16200000" flipV="1">
            <a:off x="9202060" y="4351079"/>
            <a:ext cx="1753217" cy="729503"/>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Elbow Connector 56"/>
          <p:cNvCxnSpPr>
            <a:stCxn id="30" idx="2"/>
            <a:endCxn id="36" idx="3"/>
          </p:cNvCxnSpPr>
          <p:nvPr/>
        </p:nvCxnSpPr>
        <p:spPr bwMode="gray">
          <a:xfrm rot="5400000">
            <a:off x="7869601" y="3610629"/>
            <a:ext cx="352383" cy="1271168"/>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bwMode="gray">
          <a:xfrm>
            <a:off x="5547418" y="3550690"/>
            <a:ext cx="1111584" cy="5878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800" dirty="0">
              <a:solidFill>
                <a:schemeClr val="tx1"/>
              </a:solidFill>
              <a:latin typeface="Huawei Sans" panose="020C0503030203020204" pitchFamily="34" charset="0"/>
            </a:endParaRPr>
          </a:p>
        </p:txBody>
      </p:sp>
      <p:sp>
        <p:nvSpPr>
          <p:cNvPr id="62" name="TextBox 61"/>
          <p:cNvSpPr txBox="1"/>
          <p:nvPr/>
        </p:nvSpPr>
        <p:spPr bwMode="gray">
          <a:xfrm>
            <a:off x="5619278" y="3520894"/>
            <a:ext cx="966141" cy="646331"/>
          </a:xfrm>
          <a:prstGeom prst="rect">
            <a:avLst/>
          </a:prstGeom>
          <a:noFill/>
        </p:spPr>
        <p:txBody>
          <a:bodyPr wrap="square" rtlCol="0">
            <a:spAutoFit/>
          </a:bodyPr>
          <a:lstStyle/>
          <a:p>
            <a:pPr algn="ctr" fontAlgn="ctr"/>
            <a:r>
              <a:rPr lang="en-US" sz="1200" dirty="0">
                <a:latin typeface="Huawei Sans" panose="020C0503030203020204" pitchFamily="34" charset="0"/>
              </a:rPr>
              <a:t>Whether they are consistent</a:t>
            </a:r>
          </a:p>
        </p:txBody>
      </p:sp>
      <p:cxnSp>
        <p:nvCxnSpPr>
          <p:cNvPr id="63" name="Elbow Connector 62"/>
          <p:cNvCxnSpPr>
            <a:stCxn id="34" idx="2"/>
          </p:cNvCxnSpPr>
          <p:nvPr/>
        </p:nvCxnSpPr>
        <p:spPr bwMode="gray">
          <a:xfrm rot="5400000">
            <a:off x="6781842" y="3426323"/>
            <a:ext cx="334883" cy="501666"/>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Elbow Connector 65"/>
          <p:cNvCxnSpPr>
            <a:stCxn id="36" idx="0"/>
          </p:cNvCxnSpPr>
          <p:nvPr/>
        </p:nvCxnSpPr>
        <p:spPr bwMode="gray">
          <a:xfrm rot="16200000" flipV="1">
            <a:off x="6775780" y="3767269"/>
            <a:ext cx="347007" cy="501666"/>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19" idx="3"/>
            <a:endCxn id="61" idx="1"/>
          </p:cNvCxnSpPr>
          <p:nvPr/>
        </p:nvCxnSpPr>
        <p:spPr bwMode="gray">
          <a:xfrm>
            <a:off x="5195545" y="3839222"/>
            <a:ext cx="351873" cy="5376"/>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79" idx="2"/>
            <a:endCxn id="61" idx="0"/>
          </p:cNvCxnSpPr>
          <p:nvPr/>
        </p:nvCxnSpPr>
        <p:spPr bwMode="gray">
          <a:xfrm>
            <a:off x="6102349" y="3205996"/>
            <a:ext cx="861" cy="344694"/>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bwMode="gray">
          <a:xfrm>
            <a:off x="5693787" y="2977944"/>
            <a:ext cx="817124" cy="228052"/>
          </a:xfrm>
          <a:prstGeom prst="rect">
            <a:avLst/>
          </a:prstGeom>
          <a:noFill/>
          <a:ln>
            <a:noFill/>
          </a:ln>
        </p:spPr>
        <p:txBody>
          <a:bodyPr wrap="square" rtlCol="0" anchor="ctr">
            <a:noAutofit/>
          </a:bodyPr>
          <a:lstStyle/>
          <a:p>
            <a:pPr algn="ctr" fontAlgn="ctr"/>
            <a:r>
              <a:rPr lang="en-US" sz="1200" dirty="0">
                <a:latin typeface="Huawei Sans" panose="020C0503030203020204" pitchFamily="34" charset="0"/>
              </a:rPr>
              <a:t>Discard</a:t>
            </a:r>
          </a:p>
        </p:txBody>
      </p:sp>
      <p:sp>
        <p:nvSpPr>
          <p:cNvPr id="80" name="TextBox 79"/>
          <p:cNvSpPr txBox="1"/>
          <p:nvPr/>
        </p:nvSpPr>
        <p:spPr bwMode="gray">
          <a:xfrm>
            <a:off x="6015753" y="3261847"/>
            <a:ext cx="546828" cy="228052"/>
          </a:xfrm>
          <a:prstGeom prst="rect">
            <a:avLst/>
          </a:prstGeom>
          <a:noFill/>
          <a:ln>
            <a:noFill/>
          </a:ln>
        </p:spPr>
        <p:txBody>
          <a:bodyPr wrap="square" rtlCol="0" anchor="ctr">
            <a:noAutofit/>
          </a:bodyPr>
          <a:lstStyle/>
          <a:p>
            <a:pPr algn="ctr" fontAlgn="ctr"/>
            <a:r>
              <a:rPr lang="en-US" sz="1200" dirty="0">
                <a:latin typeface="Huawei Sans" panose="020C0503030203020204" pitchFamily="34" charset="0"/>
              </a:rPr>
              <a:t>No</a:t>
            </a:r>
          </a:p>
        </p:txBody>
      </p:sp>
      <p:sp>
        <p:nvSpPr>
          <p:cNvPr id="81" name="TextBox 80"/>
          <p:cNvSpPr txBox="1"/>
          <p:nvPr/>
        </p:nvSpPr>
        <p:spPr bwMode="gray">
          <a:xfrm>
            <a:off x="5079633" y="3616008"/>
            <a:ext cx="546828" cy="228052"/>
          </a:xfrm>
          <a:prstGeom prst="rect">
            <a:avLst/>
          </a:prstGeom>
          <a:noFill/>
          <a:ln>
            <a:noFill/>
          </a:ln>
        </p:spPr>
        <p:txBody>
          <a:bodyPr wrap="square" rtlCol="0" anchor="ctr">
            <a:noAutofit/>
          </a:bodyPr>
          <a:lstStyle/>
          <a:p>
            <a:pPr algn="ctr" fontAlgn="ctr"/>
            <a:r>
              <a:rPr lang="en-US" sz="1200" dirty="0">
                <a:latin typeface="Huawei Sans" panose="020C0503030203020204" pitchFamily="34" charset="0"/>
              </a:rPr>
              <a:t>Yes</a:t>
            </a:r>
          </a:p>
        </p:txBody>
      </p:sp>
      <p:sp>
        <p:nvSpPr>
          <p:cNvPr id="41"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Overview</a:t>
            </a:r>
          </a:p>
        </p:txBody>
      </p:sp>
      <p:sp>
        <p:nvSpPr>
          <p:cNvPr id="42"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Framework</a:t>
            </a:r>
          </a:p>
        </p:txBody>
      </p:sp>
      <p:sp>
        <p:nvSpPr>
          <p:cNvPr id="49" name="Left-Right Arrow 48"/>
          <p:cNvSpPr/>
          <p:nvPr/>
        </p:nvSpPr>
        <p:spPr bwMode="gray">
          <a:xfrm rot="16200000">
            <a:off x="8452588" y="4483441"/>
            <a:ext cx="1404757" cy="697717"/>
          </a:xfrm>
          <a:prstGeom prst="leftRightArrow">
            <a:avLst>
              <a:gd name="adj1" fmla="val 50000"/>
              <a:gd name="adj2" fmla="val 37259"/>
            </a:avLst>
          </a:prstGeom>
          <a:solidFill>
            <a:srgbClr val="00B0F0"/>
          </a:solidFill>
          <a:ln>
            <a:solidFill>
              <a:srgbClr val="00B0F0"/>
            </a:solidFill>
          </a:ln>
        </p:spPr>
        <p:txBody>
          <a:bodyPr wrap="square" lIns="0" tIns="0" rIns="36000" bIns="0" rtlCol="0" anchor="ctr">
            <a:noAutofit/>
          </a:bodyPr>
          <a:lstStyle/>
          <a:p>
            <a:pPr algn="ctr" fontAlgn="ctr"/>
            <a:r>
              <a:rPr lang="en-US" sz="1200" dirty="0">
                <a:solidFill>
                  <a:schemeClr val="bg1"/>
                </a:solidFill>
                <a:latin typeface="Huawei Sans" panose="020C0503030203020204" pitchFamily="34" charset="0"/>
              </a:rPr>
              <a:t>Symmetric key exchange</a:t>
            </a:r>
          </a:p>
        </p:txBody>
      </p:sp>
      <p:sp>
        <p:nvSpPr>
          <p:cNvPr id="82" name="Rectangular Callout 81"/>
          <p:cNvSpPr/>
          <p:nvPr/>
        </p:nvSpPr>
        <p:spPr bwMode="gray">
          <a:xfrm>
            <a:off x="6943620" y="4730012"/>
            <a:ext cx="1809523" cy="574710"/>
          </a:xfrm>
          <a:prstGeom prst="wedgeRectCallout">
            <a:avLst>
              <a:gd name="adj1" fmla="val 62014"/>
              <a:gd name="adj2" fmla="val 177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Manually configured or automatically negotiated through IKE</a:t>
            </a:r>
          </a:p>
        </p:txBody>
      </p:sp>
    </p:spTree>
    <p:extLst>
      <p:ext uri="{BB962C8B-B14F-4D97-AF65-F5344CB8AC3E}">
        <p14:creationId xmlns:p14="http://schemas.microsoft.com/office/powerpoint/2010/main" val="2140601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Security Protocols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IPsec provides two transport layer protocols for authentication or encryption: Authentication Header (AH) and Encapsulating Security Payload (ESP).</a:t>
            </a:r>
            <a:endParaRPr lang="en-US" altLang="zh-CN" sz="1600" dirty="0">
              <a:latin typeface="Huawei Sans" panose="020C0503030203020204" pitchFamily="34" charset="0"/>
            </a:endParaRPr>
          </a:p>
          <a:p>
            <a:pPr marL="542925" lvl="1" indent="-228600"/>
            <a:r>
              <a:rPr lang="en-US" sz="1400" dirty="0">
                <a:latin typeface="Huawei Sans" panose="020C0503030203020204" pitchFamily="34" charset="0"/>
              </a:rPr>
              <a:t>AH provides only authentication but no encryption capabilities.</a:t>
            </a:r>
            <a:endParaRPr lang="en-US" altLang="zh-CN" sz="1400" dirty="0">
              <a:latin typeface="Huawei Sans" panose="020C0503030203020204" pitchFamily="34" charset="0"/>
            </a:endParaRPr>
          </a:p>
          <a:p>
            <a:pPr marL="542925" lvl="1" indent="-228600"/>
            <a:r>
              <a:rPr lang="en-US" sz="1400" dirty="0">
                <a:latin typeface="Huawei Sans" panose="020C0503030203020204" pitchFamily="34" charset="0"/>
              </a:rPr>
              <a:t>ESP provides both authentication and encryption.</a:t>
            </a:r>
          </a:p>
        </p:txBody>
      </p:sp>
      <p:sp>
        <p:nvSpPr>
          <p:cNvPr id="4" name="圆角矩形 75"/>
          <p:cNvSpPr/>
          <p:nvPr/>
        </p:nvSpPr>
        <p:spPr bwMode="gray">
          <a:xfrm>
            <a:off x="875420" y="2695624"/>
            <a:ext cx="463242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AH header format</a:t>
            </a:r>
          </a:p>
        </p:txBody>
      </p:sp>
      <p:sp>
        <p:nvSpPr>
          <p:cNvPr id="5" name="圆角矩形 75"/>
          <p:cNvSpPr/>
          <p:nvPr/>
        </p:nvSpPr>
        <p:spPr bwMode="gray">
          <a:xfrm>
            <a:off x="875420" y="3129911"/>
            <a:ext cx="4632428" cy="28803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5987988" y="2695624"/>
            <a:ext cx="5417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ESP header format</a:t>
            </a:r>
          </a:p>
        </p:txBody>
      </p:sp>
      <p:sp>
        <p:nvSpPr>
          <p:cNvPr id="7" name="圆角矩形 75"/>
          <p:cNvSpPr/>
          <p:nvPr/>
        </p:nvSpPr>
        <p:spPr bwMode="gray">
          <a:xfrm>
            <a:off x="5987988" y="3129911"/>
            <a:ext cx="5417285" cy="28803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graphicFrame>
        <p:nvGraphicFramePr>
          <p:cNvPr id="8" name="表格 16"/>
          <p:cNvGraphicFramePr>
            <a:graphicFrameLocks noGrp="1"/>
          </p:cNvGraphicFramePr>
          <p:nvPr>
            <p:extLst>
              <p:ext uri="{D42A27DB-BD31-4B8C-83A1-F6EECF244321}">
                <p14:modId xmlns:p14="http://schemas.microsoft.com/office/powerpoint/2010/main" val="2490963303"/>
              </p:ext>
            </p:extLst>
          </p:nvPr>
        </p:nvGraphicFramePr>
        <p:xfrm>
          <a:off x="1281134" y="3271689"/>
          <a:ext cx="3996421" cy="1945760"/>
        </p:xfrm>
        <a:graphic>
          <a:graphicData uri="http://schemas.openxmlformats.org/drawingml/2006/table">
            <a:tbl>
              <a:tblPr/>
              <a:tblGrid>
                <a:gridCol w="999105">
                  <a:extLst>
                    <a:ext uri="{9D8B030D-6E8A-4147-A177-3AD203B41FA5}">
                      <a16:colId xmlns:a16="http://schemas.microsoft.com/office/drawing/2014/main" xmlns="" val="20000"/>
                    </a:ext>
                  </a:extLst>
                </a:gridCol>
                <a:gridCol w="999105">
                  <a:extLst>
                    <a:ext uri="{9D8B030D-6E8A-4147-A177-3AD203B41FA5}">
                      <a16:colId xmlns:a16="http://schemas.microsoft.com/office/drawing/2014/main" xmlns="" val="20001"/>
                    </a:ext>
                  </a:extLst>
                </a:gridCol>
                <a:gridCol w="1998211">
                  <a:extLst>
                    <a:ext uri="{9D8B030D-6E8A-4147-A177-3AD203B41FA5}">
                      <a16:colId xmlns:a16="http://schemas.microsoft.com/office/drawing/2014/main" xmlns="" val="20002"/>
                    </a:ext>
                  </a:extLst>
                </a:gridCol>
              </a:tblGrid>
              <a:tr h="486440">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Next Header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Payload Len</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Reserved</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xmlns="" val="10000"/>
                  </a:ext>
                </a:extLst>
              </a:tr>
              <a:tr h="486440">
                <a:tc gridSpan="3">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Security Parameters Index (SPI)</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algn="l" fontAlgn="ctr"/>
                      <a:endParaRPr lang="zh-CN" altLang="en-US" sz="1100" b="0" i="0" u="none" strike="noStrike" dirty="0">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fontAlgn="ctr"/>
                      <a:endParaRPr lang="zh-CN" altLang="en-US" sz="1100" b="0" i="0" u="none" strike="noStrike" dirty="0">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1"/>
                  </a:ext>
                </a:extLst>
              </a:tr>
              <a:tr h="486440">
                <a:tc gridSpan="3">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Sequence Number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2"/>
                  </a:ext>
                </a:extLst>
              </a:tr>
              <a:tr h="486440">
                <a:tc gridSpan="3">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Authentication Data (Variable)</a:t>
                      </a:r>
                    </a:p>
                    <a:p>
                      <a:pPr algn="ctr" fontAlgn="ctr"/>
                      <a:r>
                        <a:rPr lang="en-US" sz="1200" b="0" dirty="0">
                          <a:solidFill>
                            <a:schemeClr val="tx1"/>
                          </a:solidFill>
                          <a:latin typeface="Huawei Sans" panose="020C0503030203020204" pitchFamily="34" charset="0"/>
                        </a:rPr>
                        <a:t>Integrity Check Value (ICV)</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fontAlgn="ctr"/>
                      <a:endParaRPr lang="zh-CN" altLang="en-US" sz="1100" b="0" i="0" u="none" strike="noStrike">
                        <a:solidFill>
                          <a:srgbClr val="000000"/>
                        </a:solidFill>
                        <a:effectLst/>
                        <a:latin typeface="Arial"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a16="http://schemas.microsoft.com/office/drawing/2014/main" xmlns="" val="10003"/>
                  </a:ext>
                </a:extLst>
              </a:tr>
            </a:tbl>
          </a:graphicData>
        </a:graphic>
      </p:graphicFrame>
      <p:cxnSp>
        <p:nvCxnSpPr>
          <p:cNvPr id="11" name="Straight Connector 10"/>
          <p:cNvCxnSpPr/>
          <p:nvPr/>
        </p:nvCxnSpPr>
        <p:spPr bwMode="gray">
          <a:xfrm>
            <a:off x="1281134" y="5290151"/>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gray">
          <a:xfrm>
            <a:off x="5267908" y="5290151"/>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gray">
          <a:xfrm flipH="1">
            <a:off x="1281134" y="5362159"/>
            <a:ext cx="398677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gray">
          <a:xfrm>
            <a:off x="3018681" y="5345708"/>
            <a:ext cx="654346" cy="276999"/>
          </a:xfrm>
          <a:prstGeom prst="rect">
            <a:avLst/>
          </a:prstGeom>
          <a:noFill/>
        </p:spPr>
        <p:txBody>
          <a:bodyPr wrap="none" rtlCol="0">
            <a:spAutoFit/>
          </a:bodyPr>
          <a:lstStyle/>
          <a:p>
            <a:pPr fontAlgn="ctr"/>
            <a:r>
              <a:rPr lang="en-US" sz="1200" dirty="0">
                <a:latin typeface="Huawei Sans" panose="020C0503030203020204" pitchFamily="34" charset="0"/>
              </a:rPr>
              <a:t>32 bits</a:t>
            </a:r>
            <a:endParaRPr lang="en-US" altLang="zh-CN" sz="1200" dirty="0">
              <a:latin typeface="Huawei Sans" panose="020C0503030203020204" pitchFamily="34" charset="0"/>
              <a:ea typeface="方正兰亭黑简体" panose="02000000000000000000" pitchFamily="2" charset="-122"/>
            </a:endParaRPr>
          </a:p>
        </p:txBody>
      </p:sp>
      <p:graphicFrame>
        <p:nvGraphicFramePr>
          <p:cNvPr id="17" name="表格 16"/>
          <p:cNvGraphicFramePr>
            <a:graphicFrameLocks noGrp="1"/>
          </p:cNvGraphicFramePr>
          <p:nvPr>
            <p:extLst>
              <p:ext uri="{D42A27DB-BD31-4B8C-83A1-F6EECF244321}">
                <p14:modId xmlns:p14="http://schemas.microsoft.com/office/powerpoint/2010/main" val="1337112442"/>
              </p:ext>
            </p:extLst>
          </p:nvPr>
        </p:nvGraphicFramePr>
        <p:xfrm>
          <a:off x="6096000" y="3206936"/>
          <a:ext cx="3996422" cy="2506020"/>
        </p:xfrm>
        <a:graphic>
          <a:graphicData uri="http://schemas.openxmlformats.org/drawingml/2006/table">
            <a:tbl>
              <a:tblPr/>
              <a:tblGrid>
                <a:gridCol w="1332140">
                  <a:extLst>
                    <a:ext uri="{9D8B030D-6E8A-4147-A177-3AD203B41FA5}">
                      <a16:colId xmlns:a16="http://schemas.microsoft.com/office/drawing/2014/main" xmlns="" val="20000"/>
                    </a:ext>
                  </a:extLst>
                </a:gridCol>
                <a:gridCol w="666071">
                  <a:extLst>
                    <a:ext uri="{9D8B030D-6E8A-4147-A177-3AD203B41FA5}">
                      <a16:colId xmlns:a16="http://schemas.microsoft.com/office/drawing/2014/main" xmlns="" val="20001"/>
                    </a:ext>
                  </a:extLst>
                </a:gridCol>
                <a:gridCol w="999106">
                  <a:extLst>
                    <a:ext uri="{9D8B030D-6E8A-4147-A177-3AD203B41FA5}">
                      <a16:colId xmlns:a16="http://schemas.microsoft.com/office/drawing/2014/main" xmlns="" val="20002"/>
                    </a:ext>
                  </a:extLst>
                </a:gridCol>
                <a:gridCol w="999105">
                  <a:extLst>
                    <a:ext uri="{9D8B030D-6E8A-4147-A177-3AD203B41FA5}">
                      <a16:colId xmlns:a16="http://schemas.microsoft.com/office/drawing/2014/main" xmlns="" val="20003"/>
                    </a:ext>
                  </a:extLst>
                </a:gridCol>
              </a:tblGrid>
              <a:tr h="407625">
                <a:tc gridSpan="4">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Security Parameters Index (SPI)</a:t>
                      </a: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407625">
                <a:tc gridSpan="4">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Sequence Number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1"/>
                  </a:ext>
                </a:extLst>
              </a:tr>
              <a:tr h="407625">
                <a:tc gridSpan="4">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r>
                        <a:rPr lang="en-US" sz="1200" b="0" dirty="0">
                          <a:solidFill>
                            <a:schemeClr val="tx1"/>
                          </a:solidFill>
                          <a:latin typeface="Huawei Sans" panose="020C0503030203020204" pitchFamily="34" charset="0"/>
                        </a:rPr>
                        <a:t>Payload Data (Variable)</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2"/>
                  </a:ext>
                </a:extLst>
              </a:tr>
              <a:tr h="407625">
                <a:tc>
                  <a:txBody>
                    <a:bodyPr/>
                    <a:lstStyle>
                      <a:lvl1pPr marL="0" algn="l" defTabSz="914034" rtl="0" eaLnBrk="1" latinLnBrk="0" hangingPunct="1">
                        <a:defRPr sz="1799" kern="1200">
                          <a:solidFill>
                            <a:schemeClr val="dk1"/>
                          </a:solidFill>
                          <a:latin typeface="Arial"/>
                          <a:ea typeface="微软雅黑"/>
                          <a:cs typeface="宋体"/>
                        </a:defRPr>
                      </a:lvl1pPr>
                      <a:lvl2pPr marL="457017" algn="l" defTabSz="914034" rtl="0" eaLnBrk="1" latinLnBrk="0" hangingPunct="1">
                        <a:defRPr sz="1799" kern="1200">
                          <a:solidFill>
                            <a:schemeClr val="dk1"/>
                          </a:solidFill>
                          <a:latin typeface="Arial"/>
                          <a:ea typeface="微软雅黑"/>
                          <a:cs typeface="宋体"/>
                        </a:defRPr>
                      </a:lvl2pPr>
                      <a:lvl3pPr marL="914034" algn="l" defTabSz="914034" rtl="0" eaLnBrk="1" latinLnBrk="0" hangingPunct="1">
                        <a:defRPr sz="1799" kern="1200">
                          <a:solidFill>
                            <a:schemeClr val="dk1"/>
                          </a:solidFill>
                          <a:latin typeface="Arial"/>
                          <a:ea typeface="微软雅黑"/>
                          <a:cs typeface="宋体"/>
                        </a:defRPr>
                      </a:lvl3pPr>
                      <a:lvl4pPr marL="1371051" algn="l" defTabSz="914034" rtl="0" eaLnBrk="1" latinLnBrk="0" hangingPunct="1">
                        <a:defRPr sz="1799" kern="1200">
                          <a:solidFill>
                            <a:schemeClr val="dk1"/>
                          </a:solidFill>
                          <a:latin typeface="Arial"/>
                          <a:ea typeface="微软雅黑"/>
                          <a:cs typeface="宋体"/>
                        </a:defRPr>
                      </a:lvl4pPr>
                      <a:lvl5pPr marL="1828068" algn="l" defTabSz="914034" rtl="0" eaLnBrk="1" latinLnBrk="0" hangingPunct="1">
                        <a:defRPr sz="1799" kern="1200">
                          <a:solidFill>
                            <a:schemeClr val="dk1"/>
                          </a:solidFill>
                          <a:latin typeface="Arial"/>
                          <a:ea typeface="微软雅黑"/>
                          <a:cs typeface="宋体"/>
                        </a:defRPr>
                      </a:lvl5pPr>
                      <a:lvl6pPr marL="2285086" algn="l" defTabSz="914034" rtl="0" eaLnBrk="1" latinLnBrk="0" hangingPunct="1">
                        <a:defRPr sz="1799" kern="1200">
                          <a:solidFill>
                            <a:schemeClr val="dk1"/>
                          </a:solidFill>
                          <a:latin typeface="Arial"/>
                          <a:ea typeface="微软雅黑"/>
                          <a:cs typeface="宋体"/>
                        </a:defRPr>
                      </a:lvl6pPr>
                      <a:lvl7pPr marL="2742103" algn="l" defTabSz="914034" rtl="0" eaLnBrk="1" latinLnBrk="0" hangingPunct="1">
                        <a:defRPr sz="1799" kern="1200">
                          <a:solidFill>
                            <a:schemeClr val="dk1"/>
                          </a:solidFill>
                          <a:latin typeface="Arial"/>
                          <a:ea typeface="微软雅黑"/>
                          <a:cs typeface="宋体"/>
                        </a:defRPr>
                      </a:lvl7pPr>
                      <a:lvl8pPr marL="3199120" algn="l" defTabSz="914034" rtl="0" eaLnBrk="1" latinLnBrk="0" hangingPunct="1">
                        <a:defRPr sz="1799" kern="1200">
                          <a:solidFill>
                            <a:schemeClr val="dk1"/>
                          </a:solidFill>
                          <a:latin typeface="Arial"/>
                          <a:ea typeface="微软雅黑"/>
                          <a:cs typeface="宋体"/>
                        </a:defRPr>
                      </a:lvl8pPr>
                      <a:lvl9pPr marL="3656137" algn="l" defTabSz="914034" rtl="0" eaLnBrk="1" latinLnBrk="0" hangingPunct="1">
                        <a:defRPr sz="1799" kern="1200">
                          <a:solidFill>
                            <a:schemeClr val="dk1"/>
                          </a:solidFill>
                          <a:latin typeface="Arial"/>
                          <a:ea typeface="微软雅黑"/>
                          <a:cs typeface="宋体"/>
                        </a:defRPr>
                      </a:lvl9pPr>
                    </a:lstStyle>
                    <a:p>
                      <a:pPr algn="ctr" fontAlgn="ct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gridSpan="3">
                  <a:txBody>
                    <a:bodyPr/>
                    <a:lstStyle/>
                    <a:p>
                      <a:pPr algn="ctr" fontAlgn="ctr"/>
                      <a:r>
                        <a:rPr lang="en-US" sz="1200" b="0" dirty="0">
                          <a:solidFill>
                            <a:schemeClr val="tx1"/>
                          </a:solidFill>
                          <a:latin typeface="Huawei Sans" panose="020C0503030203020204" pitchFamily="34" charset="0"/>
                        </a:rPr>
                        <a:t>Padding</a:t>
                      </a:r>
                    </a:p>
                    <a:p>
                      <a:pPr algn="ctr" fontAlgn="ctr"/>
                      <a:r>
                        <a:rPr lang="en-US" sz="1200" b="0" dirty="0">
                          <a:solidFill>
                            <a:schemeClr val="tx1"/>
                          </a:solidFill>
                          <a:latin typeface="Huawei Sans" panose="020C0503030203020204" pitchFamily="34" charset="0"/>
                        </a:rPr>
                        <a:t>(0-255 Octets)</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3"/>
                  </a:ext>
                </a:extLst>
              </a:tr>
              <a:tr h="407625">
                <a:tc gridSpan="2">
                  <a:txBody>
                    <a:bodyPr/>
                    <a:lstStyle/>
                    <a:p>
                      <a:pPr algn="ctr" fontAlgn="ct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a:txBody>
                    <a:bodyPr/>
                    <a:lstStyle/>
                    <a:p>
                      <a:pPr algn="ctr" fontAlgn="ctr"/>
                      <a:r>
                        <a:rPr lang="en-US" sz="1200" b="0" dirty="0">
                          <a:solidFill>
                            <a:schemeClr val="tx1"/>
                          </a:solidFill>
                          <a:latin typeface="Huawei Sans" panose="020C0503030203020204" pitchFamily="34" charset="0"/>
                        </a:rPr>
                        <a:t>Pad Len</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algn="ctr" fontAlgn="ctr"/>
                      <a:r>
                        <a:rPr lang="en-US" sz="1200" b="0" dirty="0">
                          <a:solidFill>
                            <a:schemeClr val="tx1"/>
                          </a:solidFill>
                          <a:latin typeface="Huawei Sans" panose="020C0503030203020204" pitchFamily="34" charset="0"/>
                        </a:rPr>
                        <a:t>Next Header</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xmlns="" val="10004"/>
                  </a:ext>
                </a:extLst>
              </a:tr>
              <a:tr h="407625">
                <a:tc gridSpan="4">
                  <a:txBody>
                    <a:bodyPr/>
                    <a:lstStyle/>
                    <a:p>
                      <a:pPr algn="ctr" fontAlgn="ctr"/>
                      <a:r>
                        <a:rPr lang="en-US" sz="1200" b="0" dirty="0">
                          <a:solidFill>
                            <a:schemeClr val="tx1"/>
                          </a:solidFill>
                          <a:latin typeface="Huawei Sans" panose="020C0503030203020204" pitchFamily="34" charset="0"/>
                        </a:rPr>
                        <a:t>Authentication Data (Variable)</a:t>
                      </a:r>
                    </a:p>
                    <a:p>
                      <a:pPr algn="ctr" fontAlgn="ctr"/>
                      <a:r>
                        <a:rPr lang="en-US" sz="1200" b="0" dirty="0">
                          <a:solidFill>
                            <a:schemeClr val="tx1"/>
                          </a:solidFill>
                          <a:latin typeface="Huawei Sans" panose="020C0503030203020204" pitchFamily="34" charset="0"/>
                        </a:rPr>
                        <a:t>Integrity Check Value (ICV)</a:t>
                      </a:r>
                      <a:endParaRPr lang="en-US" altLang="zh-CN" sz="1200" b="0" i="0" u="none" strike="noStrike" dirty="0">
                        <a:solidFill>
                          <a:schemeClr val="tx1"/>
                        </a:solidFill>
                        <a:effectLst/>
                        <a:latin typeface="Huawei Sans" panose="020C0503030203020204" pitchFamily="34" charset="0"/>
                        <a:ea typeface="宋体" panose="02010600030101010101" pitchFamily="2" charset="-122"/>
                        <a:cs typeface="Arial" panose="020B0604020202020204" pitchFamily="34" charset="0"/>
                      </a:endParaRPr>
                    </a:p>
                  </a:txBody>
                  <a:tcPr marL="36000" marR="36000" marT="36000" marB="36000" anchor="ctr">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5"/>
                  </a:ext>
                </a:extLst>
              </a:tr>
            </a:tbl>
          </a:graphicData>
        </a:graphic>
      </p:graphicFrame>
      <p:cxnSp>
        <p:nvCxnSpPr>
          <p:cNvPr id="18" name="Straight Connector 17"/>
          <p:cNvCxnSpPr/>
          <p:nvPr/>
        </p:nvCxnSpPr>
        <p:spPr bwMode="gray">
          <a:xfrm>
            <a:off x="6105647" y="570527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gray">
          <a:xfrm>
            <a:off x="10092421" y="570527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gray">
          <a:xfrm flipH="1">
            <a:off x="6105647" y="5777282"/>
            <a:ext cx="398677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gray">
          <a:xfrm>
            <a:off x="7843194" y="5760831"/>
            <a:ext cx="654346" cy="276999"/>
          </a:xfrm>
          <a:prstGeom prst="rect">
            <a:avLst/>
          </a:prstGeom>
          <a:noFill/>
        </p:spPr>
        <p:txBody>
          <a:bodyPr wrap="none" rtlCol="0">
            <a:spAutoFit/>
          </a:bodyPr>
          <a:lstStyle/>
          <a:p>
            <a:pPr fontAlgn="ctr"/>
            <a:r>
              <a:rPr lang="en-US" sz="1200" dirty="0">
                <a:latin typeface="Huawei Sans" panose="020C0503030203020204" pitchFamily="34" charset="0"/>
              </a:rPr>
              <a:t>32 bits</a:t>
            </a:r>
            <a:endParaRPr lang="en-US" altLang="zh-CN" sz="1200" dirty="0">
              <a:latin typeface="Huawei Sans" panose="020C0503030203020204" pitchFamily="34" charset="0"/>
              <a:ea typeface="方正兰亭黑简体" panose="02000000000000000000" pitchFamily="2" charset="-122"/>
            </a:endParaRPr>
          </a:p>
        </p:txBody>
      </p:sp>
      <p:cxnSp>
        <p:nvCxnSpPr>
          <p:cNvPr id="22" name="Straight Connector 21"/>
          <p:cNvCxnSpPr/>
          <p:nvPr/>
        </p:nvCxnSpPr>
        <p:spPr bwMode="gray">
          <a:xfrm flipH="1">
            <a:off x="10111764" y="3215882"/>
            <a:ext cx="105814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gray">
          <a:xfrm flipH="1">
            <a:off x="10111764" y="4030011"/>
            <a:ext cx="95278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gray">
          <a:xfrm flipH="1">
            <a:off x="10111764" y="5217449"/>
            <a:ext cx="105814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gray">
          <a:xfrm flipH="1">
            <a:off x="10111764" y="5654249"/>
            <a:ext cx="4127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bwMode="gray">
          <a:xfrm>
            <a:off x="10188367" y="3251886"/>
            <a:ext cx="0" cy="742121"/>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 Box 26"/>
          <p:cNvSpPr txBox="1">
            <a:spLocks noChangeArrowheads="1"/>
          </p:cNvSpPr>
          <p:nvPr/>
        </p:nvSpPr>
        <p:spPr bwMode="gray">
          <a:xfrm>
            <a:off x="10128448" y="3392146"/>
            <a:ext cx="695901" cy="461600"/>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ESP</a:t>
            </a:r>
          </a:p>
          <a:p>
            <a:pPr algn="ctr" eaLnBrk="1" fontAlgn="ctr" hangingPunct="1"/>
            <a:r>
              <a:rPr lang="en-US" sz="1200" dirty="0">
                <a:latin typeface="Huawei Sans" panose="020C0503030203020204" pitchFamily="34" charset="0"/>
              </a:rPr>
              <a:t>Header</a:t>
            </a:r>
            <a:endParaRPr kumimoji="1" lang="en-US" altLang="zh-CN" sz="1200" dirty="0">
              <a:latin typeface="Huawei Sans" panose="020C0503030203020204" pitchFamily="34" charset="0"/>
              <a:ea typeface="方正兰亭黑简体" panose="02000000000000000000" pitchFamily="2" charset="-122"/>
            </a:endParaRPr>
          </a:p>
        </p:txBody>
      </p:sp>
      <p:cxnSp>
        <p:nvCxnSpPr>
          <p:cNvPr id="33" name="Straight Arrow Connector 32"/>
          <p:cNvCxnSpPr/>
          <p:nvPr/>
        </p:nvCxnSpPr>
        <p:spPr bwMode="gray">
          <a:xfrm>
            <a:off x="10740516" y="4065546"/>
            <a:ext cx="0" cy="111612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gray">
          <a:xfrm flipH="1">
            <a:off x="10111764" y="4439549"/>
            <a:ext cx="4127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bwMode="gray">
          <a:xfrm>
            <a:off x="10189362" y="4439549"/>
            <a:ext cx="0" cy="742121"/>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 Box 26"/>
          <p:cNvSpPr txBox="1">
            <a:spLocks noChangeArrowheads="1"/>
          </p:cNvSpPr>
          <p:nvPr/>
        </p:nvSpPr>
        <p:spPr bwMode="gray">
          <a:xfrm>
            <a:off x="10138447" y="4592966"/>
            <a:ext cx="633384" cy="461600"/>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ESP</a:t>
            </a:r>
          </a:p>
          <a:p>
            <a:pPr algn="ctr" eaLnBrk="1" fontAlgn="ctr" hangingPunct="1"/>
            <a:r>
              <a:rPr lang="en-US" sz="1200" dirty="0">
                <a:latin typeface="Huawei Sans" panose="020C0503030203020204" pitchFamily="34" charset="0"/>
              </a:rPr>
              <a:t>Trailer</a:t>
            </a:r>
            <a:endParaRPr kumimoji="1" lang="en-US" altLang="zh-CN" sz="1200" dirty="0">
              <a:latin typeface="Huawei Sans" panose="020C0503030203020204" pitchFamily="34" charset="0"/>
              <a:ea typeface="方正兰亭黑简体" panose="02000000000000000000" pitchFamily="2" charset="-122"/>
            </a:endParaRPr>
          </a:p>
        </p:txBody>
      </p:sp>
      <p:sp>
        <p:nvSpPr>
          <p:cNvPr id="38" name="Text Box 26"/>
          <p:cNvSpPr txBox="1">
            <a:spLocks noChangeArrowheads="1"/>
          </p:cNvSpPr>
          <p:nvPr/>
        </p:nvSpPr>
        <p:spPr bwMode="gray">
          <a:xfrm rot="16200000">
            <a:off x="10388884" y="4464196"/>
            <a:ext cx="8770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Encrypted</a:t>
            </a:r>
            <a:endParaRPr kumimoji="1" lang="en-US" altLang="zh-CN" sz="1200" dirty="0">
              <a:latin typeface="Huawei Sans" panose="020C0503030203020204" pitchFamily="34" charset="0"/>
              <a:ea typeface="方正兰亭黑简体" panose="02000000000000000000" pitchFamily="2" charset="-122"/>
            </a:endParaRPr>
          </a:p>
        </p:txBody>
      </p:sp>
      <p:sp>
        <p:nvSpPr>
          <p:cNvPr id="39" name="Text Box 26"/>
          <p:cNvSpPr txBox="1">
            <a:spLocks noChangeArrowheads="1"/>
          </p:cNvSpPr>
          <p:nvPr/>
        </p:nvSpPr>
        <p:spPr bwMode="gray">
          <a:xfrm>
            <a:off x="10055334" y="5202570"/>
            <a:ext cx="1215274" cy="461600"/>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ESP</a:t>
            </a:r>
          </a:p>
          <a:p>
            <a:pPr algn="ctr" eaLnBrk="1" fontAlgn="ctr" hangingPunct="1"/>
            <a:r>
              <a:rPr lang="en-US" sz="1200" dirty="0">
                <a:latin typeface="Huawei Sans" panose="020C0503030203020204" pitchFamily="34" charset="0"/>
              </a:rPr>
              <a:t>Authentication</a:t>
            </a:r>
            <a:endParaRPr kumimoji="1" lang="en-US" altLang="zh-CN" sz="1200" dirty="0">
              <a:latin typeface="Huawei Sans" panose="020C0503030203020204" pitchFamily="34" charset="0"/>
              <a:ea typeface="方正兰亭黑简体" panose="02000000000000000000" pitchFamily="2" charset="-122"/>
            </a:endParaRPr>
          </a:p>
        </p:txBody>
      </p:sp>
      <p:cxnSp>
        <p:nvCxnSpPr>
          <p:cNvPr id="40" name="Straight Arrow Connector 39"/>
          <p:cNvCxnSpPr/>
          <p:nvPr/>
        </p:nvCxnSpPr>
        <p:spPr bwMode="gray">
          <a:xfrm>
            <a:off x="11071068" y="3215882"/>
            <a:ext cx="0" cy="2001567"/>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 Box 26"/>
          <p:cNvSpPr txBox="1">
            <a:spLocks noChangeArrowheads="1"/>
          </p:cNvSpPr>
          <p:nvPr/>
        </p:nvSpPr>
        <p:spPr bwMode="gray">
          <a:xfrm rot="16200000">
            <a:off x="10559378" y="4186892"/>
            <a:ext cx="1215274"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Authentication</a:t>
            </a:r>
            <a:endParaRPr kumimoji="1" lang="en-US" altLang="zh-CN" sz="1200" dirty="0">
              <a:latin typeface="Huawei Sans" panose="020C0503030203020204" pitchFamily="34" charset="0"/>
              <a:ea typeface="方正兰亭黑简体" panose="02000000000000000000" pitchFamily="2" charset="-122"/>
            </a:endParaRPr>
          </a:p>
        </p:txBody>
      </p:sp>
      <p:sp>
        <p:nvSpPr>
          <p:cNvPr id="34"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Overview</a:t>
            </a:r>
          </a:p>
        </p:txBody>
      </p:sp>
      <p:sp>
        <p:nvSpPr>
          <p:cNvPr id="41"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3917350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Encapsulation Modes</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IPsec encapsulation is a process of adding AH or ESP fields to original IP packets for packet authentication and encryption. This process is implemented in transport or tunnel mode.</a:t>
            </a:r>
            <a:endParaRPr lang="en-US" altLang="zh-CN" sz="1600" dirty="0">
              <a:latin typeface="Huawei Sans" panose="020C0503030203020204" pitchFamily="34" charset="0"/>
            </a:endParaRPr>
          </a:p>
          <a:p>
            <a:pPr algn="l"/>
            <a:r>
              <a:rPr lang="en-US" sz="1600" dirty="0">
                <a:latin typeface="Huawei Sans" panose="020C0503030203020204" pitchFamily="34" charset="0"/>
              </a:rPr>
              <a:t>On the live network, the tunnel mode is often used for encapsulation.</a:t>
            </a:r>
          </a:p>
        </p:txBody>
      </p:sp>
      <p:sp>
        <p:nvSpPr>
          <p:cNvPr id="4" name="圆角矩形 75"/>
          <p:cNvSpPr/>
          <p:nvPr/>
        </p:nvSpPr>
        <p:spPr bwMode="gray">
          <a:xfrm>
            <a:off x="613634" y="2384884"/>
            <a:ext cx="559037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Tunnel mode</a:t>
            </a:r>
          </a:p>
        </p:txBody>
      </p:sp>
      <p:sp>
        <p:nvSpPr>
          <p:cNvPr id="5" name="圆角矩形 75"/>
          <p:cNvSpPr/>
          <p:nvPr/>
        </p:nvSpPr>
        <p:spPr bwMode="gray">
          <a:xfrm>
            <a:off x="613634" y="2819170"/>
            <a:ext cx="5590378"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6226730" y="2384884"/>
            <a:ext cx="5417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Transport mode</a:t>
            </a:r>
          </a:p>
        </p:txBody>
      </p:sp>
      <p:sp>
        <p:nvSpPr>
          <p:cNvPr id="7" name="圆角矩形 75"/>
          <p:cNvSpPr/>
          <p:nvPr/>
        </p:nvSpPr>
        <p:spPr bwMode="gray">
          <a:xfrm>
            <a:off x="6226730" y="2819170"/>
            <a:ext cx="5417285" cy="33461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graphicFrame>
        <p:nvGraphicFramePr>
          <p:cNvPr id="8" name="Table 7"/>
          <p:cNvGraphicFramePr>
            <a:graphicFrameLocks noGrp="1"/>
          </p:cNvGraphicFramePr>
          <p:nvPr>
            <p:extLst/>
          </p:nvPr>
        </p:nvGraphicFramePr>
        <p:xfrm>
          <a:off x="6821802" y="2927203"/>
          <a:ext cx="2736305" cy="457200"/>
        </p:xfrm>
        <a:graphic>
          <a:graphicData uri="http://schemas.openxmlformats.org/drawingml/2006/table">
            <a:tbl>
              <a:tblPr firstRow="1" bandRow="1">
                <a:tableStyleId>{5C22544A-7EE6-4342-B048-85BDC9FD1C3A}</a:tableStyleId>
              </a:tblPr>
              <a:tblGrid>
                <a:gridCol w="746265">
                  <a:extLst>
                    <a:ext uri="{9D8B030D-6E8A-4147-A177-3AD203B41FA5}">
                      <a16:colId xmlns:a16="http://schemas.microsoft.com/office/drawing/2014/main" xmlns="" val="20000"/>
                    </a:ext>
                  </a:extLst>
                </a:gridCol>
                <a:gridCol w="710729">
                  <a:extLst>
                    <a:ext uri="{9D8B030D-6E8A-4147-A177-3AD203B41FA5}">
                      <a16:colId xmlns:a16="http://schemas.microsoft.com/office/drawing/2014/main" xmlns="" val="20001"/>
                    </a:ext>
                  </a:extLst>
                </a:gridCol>
                <a:gridCol w="1279311">
                  <a:extLst>
                    <a:ext uri="{9D8B030D-6E8A-4147-A177-3AD203B41FA5}">
                      <a16:colId xmlns:a16="http://schemas.microsoft.com/office/drawing/2014/main" xmlns="" val="20002"/>
                    </a:ext>
                  </a:extLst>
                </a:gridCol>
              </a:tblGrid>
              <a:tr h="370840">
                <a:tc>
                  <a:txBody>
                    <a:bodyPr/>
                    <a:lstStyle/>
                    <a:p>
                      <a:pPr algn="ctr" fontAlgn="ctr"/>
                      <a:r>
                        <a:rPr lang="en-US" sz="1200" b="0" dirty="0">
                          <a:latin typeface="Huawei Sans" panose="020C0503030203020204" pitchFamily="34" charset="0"/>
                        </a:rPr>
                        <a:t>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bl>
          </a:graphicData>
        </a:graphic>
      </p:graphicFrame>
      <p:graphicFrame>
        <p:nvGraphicFramePr>
          <p:cNvPr id="9" name="Table 8"/>
          <p:cNvGraphicFramePr>
            <a:graphicFrameLocks noGrp="1"/>
          </p:cNvGraphicFramePr>
          <p:nvPr>
            <p:extLst/>
          </p:nvPr>
        </p:nvGraphicFramePr>
        <p:xfrm>
          <a:off x="6821802" y="3787851"/>
          <a:ext cx="4356484" cy="457200"/>
        </p:xfrm>
        <a:graphic>
          <a:graphicData uri="http://schemas.openxmlformats.org/drawingml/2006/table">
            <a:tbl>
              <a:tblPr firstRow="1" bandRow="1">
                <a:tableStyleId>{5C22544A-7EE6-4342-B048-85BDC9FD1C3A}</a:tableStyleId>
              </a:tblPr>
              <a:tblGrid>
                <a:gridCol w="756084">
                  <a:extLst>
                    <a:ext uri="{9D8B030D-6E8A-4147-A177-3AD203B41FA5}">
                      <a16:colId xmlns:a16="http://schemas.microsoft.com/office/drawing/2014/main" xmlns="" val="20000"/>
                    </a:ext>
                  </a:extLst>
                </a:gridCol>
                <a:gridCol w="720080">
                  <a:extLst>
                    <a:ext uri="{9D8B030D-6E8A-4147-A177-3AD203B41FA5}">
                      <a16:colId xmlns:a16="http://schemas.microsoft.com/office/drawing/2014/main" xmlns="" val="20001"/>
                    </a:ext>
                  </a:extLst>
                </a:gridCol>
                <a:gridCol w="1260140">
                  <a:extLst>
                    <a:ext uri="{9D8B030D-6E8A-4147-A177-3AD203B41FA5}">
                      <a16:colId xmlns:a16="http://schemas.microsoft.com/office/drawing/2014/main" xmlns="" val="20002"/>
                    </a:ext>
                  </a:extLst>
                </a:gridCol>
                <a:gridCol w="684076">
                  <a:extLst>
                    <a:ext uri="{9D8B030D-6E8A-4147-A177-3AD203B41FA5}">
                      <a16:colId xmlns:a16="http://schemas.microsoft.com/office/drawing/2014/main" xmlns="" val="20003"/>
                    </a:ext>
                  </a:extLst>
                </a:gridCol>
                <a:gridCol w="936104">
                  <a:extLst>
                    <a:ext uri="{9D8B030D-6E8A-4147-A177-3AD203B41FA5}">
                      <a16:colId xmlns:a16="http://schemas.microsoft.com/office/drawing/2014/main" xmlns="" val="20004"/>
                    </a:ext>
                  </a:extLst>
                </a:gridCol>
              </a:tblGrid>
              <a:tr h="370840">
                <a:tc>
                  <a:txBody>
                    <a:bodyPr/>
                    <a:lstStyle/>
                    <a:p>
                      <a:pPr algn="ctr" fontAlgn="ctr"/>
                      <a:r>
                        <a:rPr lang="en-US" sz="1200" b="0" dirty="0">
                          <a:latin typeface="Huawei Sans" panose="020C0503030203020204" pitchFamily="34" charset="0"/>
                        </a:rPr>
                        <a:t>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xmlns="" val="10000"/>
                  </a:ext>
                </a:extLst>
              </a:tr>
            </a:tbl>
          </a:graphicData>
        </a:graphic>
      </p:graphicFrame>
      <p:graphicFrame>
        <p:nvGraphicFramePr>
          <p:cNvPr id="10" name="Table 9"/>
          <p:cNvGraphicFramePr>
            <a:graphicFrameLocks noGrp="1"/>
          </p:cNvGraphicFramePr>
          <p:nvPr>
            <p:extLst/>
          </p:nvPr>
        </p:nvGraphicFramePr>
        <p:xfrm>
          <a:off x="6821802" y="4858843"/>
          <a:ext cx="4752529" cy="457200"/>
        </p:xfrm>
        <a:graphic>
          <a:graphicData uri="http://schemas.openxmlformats.org/drawingml/2006/table">
            <a:tbl>
              <a:tblPr firstRow="1" bandRow="1">
                <a:tableStyleId>{5C22544A-7EE6-4342-B048-85BDC9FD1C3A}</a:tableStyleId>
              </a:tblPr>
              <a:tblGrid>
                <a:gridCol w="720080">
                  <a:extLst>
                    <a:ext uri="{9D8B030D-6E8A-4147-A177-3AD203B41FA5}">
                      <a16:colId xmlns:a16="http://schemas.microsoft.com/office/drawing/2014/main" xmlns="" val="20000"/>
                    </a:ext>
                  </a:extLst>
                </a:gridCol>
                <a:gridCol w="720080">
                  <a:extLst>
                    <a:ext uri="{9D8B030D-6E8A-4147-A177-3AD203B41FA5}">
                      <a16:colId xmlns:a16="http://schemas.microsoft.com/office/drawing/2014/main" xmlns="" val="20001"/>
                    </a:ext>
                  </a:extLst>
                </a:gridCol>
                <a:gridCol w="717403">
                  <a:extLst>
                    <a:ext uri="{9D8B030D-6E8A-4147-A177-3AD203B41FA5}">
                      <a16:colId xmlns:a16="http://schemas.microsoft.com/office/drawing/2014/main" xmlns="" val="20002"/>
                    </a:ext>
                  </a:extLst>
                </a:gridCol>
                <a:gridCol w="1078202">
                  <a:extLst>
                    <a:ext uri="{9D8B030D-6E8A-4147-A177-3AD203B41FA5}">
                      <a16:colId xmlns:a16="http://schemas.microsoft.com/office/drawing/2014/main" xmlns="" val="20003"/>
                    </a:ext>
                  </a:extLst>
                </a:gridCol>
                <a:gridCol w="640412">
                  <a:extLst>
                    <a:ext uri="{9D8B030D-6E8A-4147-A177-3AD203B41FA5}">
                      <a16:colId xmlns:a16="http://schemas.microsoft.com/office/drawing/2014/main" xmlns="" val="20004"/>
                    </a:ext>
                  </a:extLst>
                </a:gridCol>
                <a:gridCol w="876352">
                  <a:extLst>
                    <a:ext uri="{9D8B030D-6E8A-4147-A177-3AD203B41FA5}">
                      <a16:colId xmlns:a16="http://schemas.microsoft.com/office/drawing/2014/main" xmlns="" val="20005"/>
                    </a:ext>
                  </a:extLst>
                </a:gridCol>
              </a:tblGrid>
              <a:tr h="370840">
                <a:tc>
                  <a:txBody>
                    <a:bodyPr/>
                    <a:lstStyle/>
                    <a:p>
                      <a:pPr algn="ctr" fontAlgn="ctr"/>
                      <a:r>
                        <a:rPr lang="en-US" sz="1200" b="0" dirty="0">
                          <a:latin typeface="Huawei Sans" panose="020C0503030203020204" pitchFamily="34" charset="0"/>
                        </a:rPr>
                        <a:t>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xmlns="" val="10000"/>
                  </a:ext>
                </a:extLst>
              </a:tr>
            </a:tbl>
          </a:graphicData>
        </a:graphic>
      </p:graphicFrame>
      <p:sp>
        <p:nvSpPr>
          <p:cNvPr id="11" name="TextBox 10"/>
          <p:cNvSpPr txBox="1"/>
          <p:nvPr/>
        </p:nvSpPr>
        <p:spPr bwMode="gray">
          <a:xfrm>
            <a:off x="6500941" y="3023292"/>
            <a:ext cx="402674" cy="276999"/>
          </a:xfrm>
          <a:prstGeom prst="rect">
            <a:avLst/>
          </a:prstGeom>
          <a:noFill/>
        </p:spPr>
        <p:txBody>
          <a:bodyPr wrap="none" rtlCol="0">
            <a:spAutoFit/>
          </a:bodyPr>
          <a:lstStyle/>
          <a:p>
            <a:pPr fontAlgn="ctr"/>
            <a:r>
              <a:rPr lang="en-US" sz="1200" dirty="0">
                <a:latin typeface="Huawei Sans" panose="020C0503030203020204" pitchFamily="34" charset="0"/>
              </a:rPr>
              <a:t>AH</a:t>
            </a:r>
            <a:endParaRPr lang="en-US" altLang="zh-CN" sz="1200" dirty="0">
              <a:latin typeface="Huawei Sans" panose="020C0503030203020204" pitchFamily="34" charset="0"/>
              <a:ea typeface="方正兰亭黑简体" panose="02000000000000000000" pitchFamily="2" charset="-122"/>
            </a:endParaRPr>
          </a:p>
        </p:txBody>
      </p:sp>
      <p:sp>
        <p:nvSpPr>
          <p:cNvPr id="12" name="TextBox 11"/>
          <p:cNvSpPr txBox="1"/>
          <p:nvPr/>
        </p:nvSpPr>
        <p:spPr bwMode="gray">
          <a:xfrm>
            <a:off x="6446930" y="3877951"/>
            <a:ext cx="439544" cy="276999"/>
          </a:xfrm>
          <a:prstGeom prst="rect">
            <a:avLst/>
          </a:prstGeom>
          <a:noFill/>
        </p:spPr>
        <p:txBody>
          <a:bodyPr wrap="none" rtlCol="0">
            <a:spAutoFit/>
          </a:bodyPr>
          <a:lstStyle/>
          <a:p>
            <a:pPr fontAlgn="ctr"/>
            <a:r>
              <a:rPr lang="en-US" sz="1200" dirty="0">
                <a:latin typeface="Huawei Sans" panose="020C0503030203020204" pitchFamily="34" charset="0"/>
              </a:rPr>
              <a:t>ESP</a:t>
            </a:r>
            <a:endParaRPr lang="en-US" altLang="zh-CN" sz="1200" dirty="0">
              <a:latin typeface="Huawei Sans" panose="020C0503030203020204" pitchFamily="34" charset="0"/>
              <a:ea typeface="方正兰亭黑简体" panose="02000000000000000000" pitchFamily="2" charset="-122"/>
            </a:endParaRPr>
          </a:p>
        </p:txBody>
      </p:sp>
      <p:sp>
        <p:nvSpPr>
          <p:cNvPr id="13" name="TextBox 12"/>
          <p:cNvSpPr txBox="1"/>
          <p:nvPr/>
        </p:nvSpPr>
        <p:spPr bwMode="gray">
          <a:xfrm>
            <a:off x="6168008" y="4948943"/>
            <a:ext cx="718466" cy="276999"/>
          </a:xfrm>
          <a:prstGeom prst="rect">
            <a:avLst/>
          </a:prstGeom>
          <a:noFill/>
        </p:spPr>
        <p:txBody>
          <a:bodyPr wrap="none" rtlCol="0">
            <a:spAutoFit/>
          </a:bodyPr>
          <a:lstStyle/>
          <a:p>
            <a:pPr fontAlgn="ctr"/>
            <a:r>
              <a:rPr lang="en-US" sz="1200" dirty="0">
                <a:latin typeface="Huawei Sans" panose="020C0503030203020204" pitchFamily="34" charset="0"/>
              </a:rPr>
              <a:t>AH-ESP</a:t>
            </a:r>
            <a:endParaRPr lang="en-US" altLang="zh-CN" sz="1200" dirty="0">
              <a:latin typeface="Huawei Sans" panose="020C0503030203020204" pitchFamily="34" charset="0"/>
              <a:ea typeface="方正兰亭黑简体" panose="02000000000000000000" pitchFamily="2" charset="-122"/>
            </a:endParaRPr>
          </a:p>
        </p:txBody>
      </p:sp>
      <p:cxnSp>
        <p:nvCxnSpPr>
          <p:cNvPr id="14" name="Straight Connector 13"/>
          <p:cNvCxnSpPr/>
          <p:nvPr/>
        </p:nvCxnSpPr>
        <p:spPr bwMode="gray">
          <a:xfrm>
            <a:off x="6821802" y="341746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gray">
          <a:xfrm>
            <a:off x="9572150" y="341746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gray">
          <a:xfrm flipH="1">
            <a:off x="6821802" y="3489475"/>
            <a:ext cx="273630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gray">
          <a:xfrm>
            <a:off x="7555926" y="4504059"/>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gray">
          <a:xfrm>
            <a:off x="10256226" y="4504059"/>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gray">
          <a:xfrm flipH="1">
            <a:off x="7555927" y="4576067"/>
            <a:ext cx="270029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gray">
          <a:xfrm>
            <a:off x="8312009" y="427192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gray">
          <a:xfrm>
            <a:off x="10256226" y="4271927"/>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gray">
          <a:xfrm flipH="1">
            <a:off x="8312011" y="4343935"/>
            <a:ext cx="194421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gray">
          <a:xfrm>
            <a:off x="8312010" y="560937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gray">
          <a:xfrm>
            <a:off x="10674336" y="560937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gray">
          <a:xfrm flipH="1">
            <a:off x="8312009" y="5681386"/>
            <a:ext cx="236232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gray">
          <a:xfrm>
            <a:off x="8996086" y="537724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gray">
          <a:xfrm>
            <a:off x="10674336" y="5377246"/>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gray">
          <a:xfrm flipH="1">
            <a:off x="8996086" y="5449254"/>
            <a:ext cx="167825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gray">
          <a:xfrm>
            <a:off x="6821803" y="584126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gray">
          <a:xfrm>
            <a:off x="11574641" y="5841268"/>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gray">
          <a:xfrm flipH="1">
            <a:off x="6821802" y="5913276"/>
            <a:ext cx="4752529"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48" name="Table 47"/>
          <p:cNvGraphicFramePr>
            <a:graphicFrameLocks noGrp="1"/>
          </p:cNvGraphicFramePr>
          <p:nvPr>
            <p:extLst/>
          </p:nvPr>
        </p:nvGraphicFramePr>
        <p:xfrm>
          <a:off x="1214723" y="2954079"/>
          <a:ext cx="2736306" cy="457200"/>
        </p:xfrm>
        <a:graphic>
          <a:graphicData uri="http://schemas.openxmlformats.org/drawingml/2006/table">
            <a:tbl>
              <a:tblPr firstRow="1" bandRow="1">
                <a:tableStyleId>{5C22544A-7EE6-4342-B048-85BDC9FD1C3A}</a:tableStyleId>
              </a:tblPr>
              <a:tblGrid>
                <a:gridCol w="746265">
                  <a:extLst>
                    <a:ext uri="{9D8B030D-6E8A-4147-A177-3AD203B41FA5}">
                      <a16:colId xmlns:a16="http://schemas.microsoft.com/office/drawing/2014/main" xmlns="" val="20000"/>
                    </a:ext>
                  </a:extLst>
                </a:gridCol>
                <a:gridCol w="710729">
                  <a:extLst>
                    <a:ext uri="{9D8B030D-6E8A-4147-A177-3AD203B41FA5}">
                      <a16:colId xmlns:a16="http://schemas.microsoft.com/office/drawing/2014/main" xmlns="" val="20001"/>
                    </a:ext>
                  </a:extLst>
                </a:gridCol>
                <a:gridCol w="759987">
                  <a:extLst>
                    <a:ext uri="{9D8B030D-6E8A-4147-A177-3AD203B41FA5}">
                      <a16:colId xmlns:a16="http://schemas.microsoft.com/office/drawing/2014/main" xmlns="" val="20002"/>
                    </a:ext>
                  </a:extLst>
                </a:gridCol>
                <a:gridCol w="519325">
                  <a:extLst>
                    <a:ext uri="{9D8B030D-6E8A-4147-A177-3AD203B41FA5}">
                      <a16:colId xmlns:a16="http://schemas.microsoft.com/office/drawing/2014/main" xmlns="" val="20003"/>
                    </a:ext>
                  </a:extLst>
                </a:gridCol>
              </a:tblGrid>
              <a:tr h="370840">
                <a:tc>
                  <a:txBody>
                    <a:bodyPr/>
                    <a:lstStyle/>
                    <a:p>
                      <a:pPr algn="ctr" fontAlgn="ctr"/>
                      <a:r>
                        <a:rPr lang="en-US" sz="1200" b="0" dirty="0">
                          <a:latin typeface="Huawei Sans" panose="020C0503030203020204" pitchFamily="34" charset="0"/>
                        </a:rPr>
                        <a:t>New 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Raw IP Header</a:t>
                      </a: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bl>
          </a:graphicData>
        </a:graphic>
      </p:graphicFrame>
      <p:graphicFrame>
        <p:nvGraphicFramePr>
          <p:cNvPr id="49" name="Table 48"/>
          <p:cNvGraphicFramePr>
            <a:graphicFrameLocks noGrp="1"/>
          </p:cNvGraphicFramePr>
          <p:nvPr>
            <p:extLst/>
          </p:nvPr>
        </p:nvGraphicFramePr>
        <p:xfrm>
          <a:off x="1214723" y="3814727"/>
          <a:ext cx="4356484" cy="457200"/>
        </p:xfrm>
        <a:graphic>
          <a:graphicData uri="http://schemas.openxmlformats.org/drawingml/2006/table">
            <a:tbl>
              <a:tblPr firstRow="1" bandRow="1">
                <a:tableStyleId>{5C22544A-7EE6-4342-B048-85BDC9FD1C3A}</a:tableStyleId>
              </a:tblPr>
              <a:tblGrid>
                <a:gridCol w="756084">
                  <a:extLst>
                    <a:ext uri="{9D8B030D-6E8A-4147-A177-3AD203B41FA5}">
                      <a16:colId xmlns:a16="http://schemas.microsoft.com/office/drawing/2014/main" xmlns="" val="20000"/>
                    </a:ext>
                  </a:extLst>
                </a:gridCol>
                <a:gridCol w="720080">
                  <a:extLst>
                    <a:ext uri="{9D8B030D-6E8A-4147-A177-3AD203B41FA5}">
                      <a16:colId xmlns:a16="http://schemas.microsoft.com/office/drawing/2014/main" xmlns="" val="20001"/>
                    </a:ext>
                  </a:extLst>
                </a:gridCol>
                <a:gridCol w="740817">
                  <a:extLst>
                    <a:ext uri="{9D8B030D-6E8A-4147-A177-3AD203B41FA5}">
                      <a16:colId xmlns:a16="http://schemas.microsoft.com/office/drawing/2014/main" xmlns="" val="20002"/>
                    </a:ext>
                  </a:extLst>
                </a:gridCol>
                <a:gridCol w="519323">
                  <a:extLst>
                    <a:ext uri="{9D8B030D-6E8A-4147-A177-3AD203B41FA5}">
                      <a16:colId xmlns:a16="http://schemas.microsoft.com/office/drawing/2014/main" xmlns="" val="20003"/>
                    </a:ext>
                  </a:extLst>
                </a:gridCol>
                <a:gridCol w="684076">
                  <a:extLst>
                    <a:ext uri="{9D8B030D-6E8A-4147-A177-3AD203B41FA5}">
                      <a16:colId xmlns:a16="http://schemas.microsoft.com/office/drawing/2014/main" xmlns="" val="20004"/>
                    </a:ext>
                  </a:extLst>
                </a:gridCol>
                <a:gridCol w="936104">
                  <a:extLst>
                    <a:ext uri="{9D8B030D-6E8A-4147-A177-3AD203B41FA5}">
                      <a16:colId xmlns:a16="http://schemas.microsoft.com/office/drawing/2014/main" xmlns="" val="20005"/>
                    </a:ext>
                  </a:extLst>
                </a:gridCol>
              </a:tblGrid>
              <a:tr h="370840">
                <a:tc>
                  <a:txBody>
                    <a:bodyPr/>
                    <a:lstStyle/>
                    <a:p>
                      <a:pPr algn="ctr" fontAlgn="ctr"/>
                      <a:r>
                        <a:rPr lang="en-US" sz="1200" b="0" dirty="0">
                          <a:latin typeface="Huawei Sans" panose="020C0503030203020204" pitchFamily="34" charset="0"/>
                        </a:rPr>
                        <a:t>New 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Raw IP Header</a:t>
                      </a: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xmlns="" val="10000"/>
                  </a:ext>
                </a:extLst>
              </a:tr>
            </a:tbl>
          </a:graphicData>
        </a:graphic>
      </p:graphicFrame>
      <p:graphicFrame>
        <p:nvGraphicFramePr>
          <p:cNvPr id="50" name="Table 49"/>
          <p:cNvGraphicFramePr>
            <a:graphicFrameLocks noGrp="1"/>
          </p:cNvGraphicFramePr>
          <p:nvPr>
            <p:extLst/>
          </p:nvPr>
        </p:nvGraphicFramePr>
        <p:xfrm>
          <a:off x="1214724" y="4885719"/>
          <a:ext cx="4941284" cy="457200"/>
        </p:xfrm>
        <a:graphic>
          <a:graphicData uri="http://schemas.openxmlformats.org/drawingml/2006/table">
            <a:tbl>
              <a:tblPr firstRow="1" bandRow="1">
                <a:tableStyleId>{5C22544A-7EE6-4342-B048-85BDC9FD1C3A}</a:tableStyleId>
              </a:tblPr>
              <a:tblGrid>
                <a:gridCol w="698031">
                  <a:extLst>
                    <a:ext uri="{9D8B030D-6E8A-4147-A177-3AD203B41FA5}">
                      <a16:colId xmlns:a16="http://schemas.microsoft.com/office/drawing/2014/main" xmlns="" val="20000"/>
                    </a:ext>
                  </a:extLst>
                </a:gridCol>
                <a:gridCol w="713152">
                  <a:extLst>
                    <a:ext uri="{9D8B030D-6E8A-4147-A177-3AD203B41FA5}">
                      <a16:colId xmlns:a16="http://schemas.microsoft.com/office/drawing/2014/main" xmlns="" val="20001"/>
                    </a:ext>
                  </a:extLst>
                </a:gridCol>
                <a:gridCol w="713152">
                  <a:extLst>
                    <a:ext uri="{9D8B030D-6E8A-4147-A177-3AD203B41FA5}">
                      <a16:colId xmlns:a16="http://schemas.microsoft.com/office/drawing/2014/main" xmlns="" val="20002"/>
                    </a:ext>
                  </a:extLst>
                </a:gridCol>
                <a:gridCol w="713152">
                  <a:extLst>
                    <a:ext uri="{9D8B030D-6E8A-4147-A177-3AD203B41FA5}">
                      <a16:colId xmlns:a16="http://schemas.microsoft.com/office/drawing/2014/main" xmlns="" val="20003"/>
                    </a:ext>
                  </a:extLst>
                </a:gridCol>
                <a:gridCol w="531621">
                  <a:extLst>
                    <a:ext uri="{9D8B030D-6E8A-4147-A177-3AD203B41FA5}">
                      <a16:colId xmlns:a16="http://schemas.microsoft.com/office/drawing/2014/main" xmlns="" val="20004"/>
                    </a:ext>
                  </a:extLst>
                </a:gridCol>
                <a:gridCol w="661294">
                  <a:extLst>
                    <a:ext uri="{9D8B030D-6E8A-4147-A177-3AD203B41FA5}">
                      <a16:colId xmlns:a16="http://schemas.microsoft.com/office/drawing/2014/main" xmlns="" val="20005"/>
                    </a:ext>
                  </a:extLst>
                </a:gridCol>
                <a:gridCol w="910882">
                  <a:extLst>
                    <a:ext uri="{9D8B030D-6E8A-4147-A177-3AD203B41FA5}">
                      <a16:colId xmlns:a16="http://schemas.microsoft.com/office/drawing/2014/main" xmlns="" val="20006"/>
                    </a:ext>
                  </a:extLst>
                </a:gridCol>
              </a:tblGrid>
              <a:tr h="370840">
                <a:tc>
                  <a:txBody>
                    <a:bodyPr/>
                    <a:lstStyle/>
                    <a:p>
                      <a:pPr algn="ctr" fontAlgn="ctr"/>
                      <a:r>
                        <a:rPr lang="en-US" sz="1200" b="0" dirty="0">
                          <a:latin typeface="Huawei Sans" panose="020C0503030203020204" pitchFamily="34" charset="0"/>
                        </a:rPr>
                        <a:t>New IP 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AH</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latin typeface="Huawei Sans" panose="020C0503030203020204" pitchFamily="34" charset="0"/>
                        </a:rPr>
                        <a:t>ESP</a:t>
                      </a:r>
                    </a:p>
                    <a:p>
                      <a:pPr algn="ctr" fontAlgn="ctr"/>
                      <a:r>
                        <a:rPr lang="en-US" sz="1200" b="0" dirty="0">
                          <a:latin typeface="Huawei Sans" panose="020C0503030203020204" pitchFamily="34" charset="0"/>
                        </a:rPr>
                        <a:t>Header</a:t>
                      </a:r>
                      <a:endParaRPr lang="en-US" altLang="zh-CN" sz="1200" b="0" dirty="0">
                        <a:latin typeface="Huawei Sans" panose="020C0503030203020204" pitchFamily="34" charset="0"/>
                      </a:endParaRPr>
                    </a:p>
                  </a:txBody>
                  <a:tcP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Raw IP Header</a:t>
                      </a: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rPr>
                        <a:t>Data</a:t>
                      </a:r>
                      <a:endParaRPr lang="en-US" altLang="zh-CN" sz="1200" b="0" dirty="0">
                        <a:solidFill>
                          <a:schemeClr val="tx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chemeClr val="bg1">
                        <a:lumMod val="85000"/>
                      </a:schemeClr>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a:solidFill>
                            <a:schemeClr val="bg1"/>
                          </a:solidFill>
                          <a:latin typeface="Huawei Sans" panose="020C0503030203020204" pitchFamily="34" charset="0"/>
                        </a:rPr>
                        <a:t>Trailer</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tc>
                  <a:txBody>
                    <a:bodyPr/>
                    <a:lstStyle/>
                    <a:p>
                      <a:pPr algn="ctr" fontAlgn="ctr"/>
                      <a:r>
                        <a:rPr lang="en-US" sz="1200" b="0" dirty="0">
                          <a:solidFill>
                            <a:schemeClr val="bg1"/>
                          </a:solidFill>
                          <a:latin typeface="Huawei Sans" panose="020C0503030203020204" pitchFamily="34" charset="0"/>
                        </a:rPr>
                        <a:t>ESP</a:t>
                      </a:r>
                    </a:p>
                    <a:p>
                      <a:pPr algn="ctr" fontAlgn="ctr"/>
                      <a:r>
                        <a:rPr lang="en-US" sz="1200" b="0" dirty="0" err="1">
                          <a:solidFill>
                            <a:schemeClr val="bg1"/>
                          </a:solidFill>
                          <a:latin typeface="Huawei Sans" panose="020C0503030203020204" pitchFamily="34" charset="0"/>
                        </a:rPr>
                        <a:t>Auth</a:t>
                      </a:r>
                      <a:r>
                        <a:rPr lang="en-US" sz="1200" b="0" dirty="0">
                          <a:solidFill>
                            <a:schemeClr val="bg1"/>
                          </a:solidFill>
                          <a:latin typeface="Huawei Sans" panose="020C0503030203020204" pitchFamily="34" charset="0"/>
                        </a:rPr>
                        <a:t> data</a:t>
                      </a:r>
                      <a:endParaRPr lang="en-US" altLang="zh-CN" sz="1200" b="0" dirty="0">
                        <a:solidFill>
                          <a:schemeClr val="bg1"/>
                        </a:solidFill>
                        <a:latin typeface="Huawei Sans" panose="020C0503030203020204" pitchFamily="34" charset="0"/>
                      </a:endParaRPr>
                    </a:p>
                  </a:txBody>
                  <a:tcPr anchor="ctr">
                    <a:lnL w="12700" cap="flat" cmpd="sng" algn="ctr">
                      <a:solidFill>
                        <a:srgbClr val="BEE9EE"/>
                      </a:solidFill>
                      <a:prstDash val="solid"/>
                      <a:round/>
                      <a:headEnd type="none" w="med" len="med"/>
                      <a:tailEnd type="none" w="med" len="med"/>
                    </a:lnL>
                    <a:lnR w="12700" cap="flat" cmpd="sng" algn="ctr">
                      <a:solidFill>
                        <a:srgbClr val="BEE9EE"/>
                      </a:solidFill>
                      <a:prstDash val="solid"/>
                      <a:round/>
                      <a:headEnd type="none" w="med" len="med"/>
                      <a:tailEnd type="none" w="med" len="med"/>
                    </a:lnR>
                    <a:lnT w="12700" cap="flat" cmpd="sng" algn="ctr">
                      <a:solidFill>
                        <a:srgbClr val="BEE9EE"/>
                      </a:solidFill>
                      <a:prstDash val="solid"/>
                      <a:round/>
                      <a:headEnd type="none" w="med" len="med"/>
                      <a:tailEnd type="none" w="med" len="med"/>
                    </a:lnT>
                    <a:lnB w="12700" cap="flat" cmpd="sng" algn="ctr">
                      <a:solidFill>
                        <a:srgbClr val="BEE9EE"/>
                      </a:solidFill>
                      <a:prstDash val="solid"/>
                      <a:round/>
                      <a:headEnd type="none" w="med" len="med"/>
                      <a:tailEnd type="none" w="med" len="med"/>
                    </a:lnB>
                    <a:solidFill>
                      <a:srgbClr val="56C4D2"/>
                    </a:solidFill>
                  </a:tcPr>
                </a:tc>
                <a:extLst>
                  <a:ext uri="{0D108BD9-81ED-4DB2-BD59-A6C34878D82A}">
                    <a16:rowId xmlns:a16="http://schemas.microsoft.com/office/drawing/2014/main" xmlns="" val="10000"/>
                  </a:ext>
                </a:extLst>
              </a:tr>
            </a:tbl>
          </a:graphicData>
        </a:graphic>
      </p:graphicFrame>
      <p:sp>
        <p:nvSpPr>
          <p:cNvPr id="51" name="TextBox 50"/>
          <p:cNvSpPr txBox="1"/>
          <p:nvPr/>
        </p:nvSpPr>
        <p:spPr bwMode="gray">
          <a:xfrm>
            <a:off x="893862" y="3050168"/>
            <a:ext cx="402674" cy="276999"/>
          </a:xfrm>
          <a:prstGeom prst="rect">
            <a:avLst/>
          </a:prstGeom>
          <a:noFill/>
        </p:spPr>
        <p:txBody>
          <a:bodyPr wrap="none" rtlCol="0">
            <a:spAutoFit/>
          </a:bodyPr>
          <a:lstStyle/>
          <a:p>
            <a:pPr fontAlgn="ctr"/>
            <a:r>
              <a:rPr lang="en-US" sz="1200" dirty="0">
                <a:latin typeface="Huawei Sans" panose="020C0503030203020204" pitchFamily="34" charset="0"/>
              </a:rPr>
              <a:t>AH</a:t>
            </a:r>
            <a:endParaRPr lang="en-US" altLang="zh-CN" sz="1200" dirty="0">
              <a:latin typeface="Huawei Sans" panose="020C0503030203020204" pitchFamily="34" charset="0"/>
              <a:ea typeface="方正兰亭黑简体" panose="02000000000000000000" pitchFamily="2" charset="-122"/>
            </a:endParaRPr>
          </a:p>
        </p:txBody>
      </p:sp>
      <p:sp>
        <p:nvSpPr>
          <p:cNvPr id="52" name="TextBox 51"/>
          <p:cNvSpPr txBox="1"/>
          <p:nvPr/>
        </p:nvSpPr>
        <p:spPr bwMode="gray">
          <a:xfrm>
            <a:off x="839851" y="3904827"/>
            <a:ext cx="439544" cy="276999"/>
          </a:xfrm>
          <a:prstGeom prst="rect">
            <a:avLst/>
          </a:prstGeom>
          <a:noFill/>
        </p:spPr>
        <p:txBody>
          <a:bodyPr wrap="none" rtlCol="0">
            <a:spAutoFit/>
          </a:bodyPr>
          <a:lstStyle/>
          <a:p>
            <a:pPr fontAlgn="ctr"/>
            <a:r>
              <a:rPr lang="en-US" sz="1200" dirty="0">
                <a:latin typeface="Huawei Sans" panose="020C0503030203020204" pitchFamily="34" charset="0"/>
              </a:rPr>
              <a:t>ESP</a:t>
            </a:r>
            <a:endParaRPr lang="en-US" altLang="zh-CN" sz="1200" dirty="0">
              <a:latin typeface="Huawei Sans" panose="020C0503030203020204" pitchFamily="34" charset="0"/>
              <a:ea typeface="方正兰亭黑简体" panose="02000000000000000000" pitchFamily="2" charset="-122"/>
            </a:endParaRPr>
          </a:p>
        </p:txBody>
      </p:sp>
      <p:sp>
        <p:nvSpPr>
          <p:cNvPr id="53" name="TextBox 52"/>
          <p:cNvSpPr txBox="1"/>
          <p:nvPr/>
        </p:nvSpPr>
        <p:spPr bwMode="gray">
          <a:xfrm>
            <a:off x="560929" y="4975819"/>
            <a:ext cx="718466" cy="276999"/>
          </a:xfrm>
          <a:prstGeom prst="rect">
            <a:avLst/>
          </a:prstGeom>
          <a:noFill/>
        </p:spPr>
        <p:txBody>
          <a:bodyPr wrap="none" rtlCol="0">
            <a:spAutoFit/>
          </a:bodyPr>
          <a:lstStyle/>
          <a:p>
            <a:pPr fontAlgn="ctr"/>
            <a:r>
              <a:rPr lang="en-US" sz="1200" dirty="0">
                <a:latin typeface="Huawei Sans" panose="020C0503030203020204" pitchFamily="34" charset="0"/>
              </a:rPr>
              <a:t>AH-ESP</a:t>
            </a:r>
            <a:endParaRPr lang="en-US" altLang="zh-CN" sz="1200" dirty="0">
              <a:latin typeface="Huawei Sans" panose="020C0503030203020204" pitchFamily="34" charset="0"/>
              <a:ea typeface="方正兰亭黑简体" panose="02000000000000000000" pitchFamily="2" charset="-122"/>
            </a:endParaRPr>
          </a:p>
        </p:txBody>
      </p:sp>
      <p:cxnSp>
        <p:nvCxnSpPr>
          <p:cNvPr id="54" name="Straight Connector 53"/>
          <p:cNvCxnSpPr/>
          <p:nvPr/>
        </p:nvCxnSpPr>
        <p:spPr bwMode="gray">
          <a:xfrm>
            <a:off x="1214723" y="344434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gray">
          <a:xfrm>
            <a:off x="3965071" y="344434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gray">
          <a:xfrm flipH="1">
            <a:off x="1214723" y="3516351"/>
            <a:ext cx="273630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bwMode="gray">
          <a:xfrm>
            <a:off x="1940504" y="3438891"/>
            <a:ext cx="984244" cy="184666"/>
          </a:xfrm>
          <a:prstGeom prst="rect">
            <a:avLst/>
          </a:prstGeom>
          <a:solidFill>
            <a:schemeClr val="bg1"/>
          </a:solidFill>
        </p:spPr>
        <p:txBody>
          <a:bodyPr wrap="none" lIns="0" tIns="0" rIns="0" bIns="0" rtlCol="0">
            <a:spAutoFit/>
          </a:bodyPr>
          <a:lstStyle/>
          <a:p>
            <a:pPr algn="ctr" fontAlgn="ctr"/>
            <a:r>
              <a:rPr lang="en-US" sz="1200" dirty="0">
                <a:latin typeface="Huawei Sans" panose="020C0503030203020204" pitchFamily="34" charset="0"/>
              </a:rPr>
              <a:t>Authenticated</a:t>
            </a:r>
          </a:p>
        </p:txBody>
      </p:sp>
      <p:cxnSp>
        <p:nvCxnSpPr>
          <p:cNvPr id="58" name="Straight Connector 57"/>
          <p:cNvCxnSpPr/>
          <p:nvPr/>
        </p:nvCxnSpPr>
        <p:spPr bwMode="gray">
          <a:xfrm>
            <a:off x="1948847" y="453093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gray">
          <a:xfrm>
            <a:off x="4649147" y="4530935"/>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gray">
          <a:xfrm flipH="1">
            <a:off x="1948848" y="4602943"/>
            <a:ext cx="270029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bwMode="gray">
          <a:xfrm>
            <a:off x="2806875" y="4514547"/>
            <a:ext cx="984244"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Authenticated</a:t>
            </a:r>
          </a:p>
        </p:txBody>
      </p:sp>
      <p:cxnSp>
        <p:nvCxnSpPr>
          <p:cNvPr id="62" name="Straight Connector 61"/>
          <p:cNvCxnSpPr/>
          <p:nvPr/>
        </p:nvCxnSpPr>
        <p:spPr bwMode="gray">
          <a:xfrm>
            <a:off x="2704930" y="429880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gray">
          <a:xfrm>
            <a:off x="4649147" y="4298803"/>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gray">
          <a:xfrm flipH="1">
            <a:off x="2704932" y="4370811"/>
            <a:ext cx="194421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bwMode="gray">
          <a:xfrm>
            <a:off x="3306022" y="4309501"/>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cxnSp>
        <p:nvCxnSpPr>
          <p:cNvPr id="66" name="Straight Connector 65"/>
          <p:cNvCxnSpPr/>
          <p:nvPr/>
        </p:nvCxnSpPr>
        <p:spPr bwMode="gray">
          <a:xfrm>
            <a:off x="2639616" y="563625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gray">
          <a:xfrm>
            <a:off x="5231904" y="563625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gray">
          <a:xfrm flipH="1">
            <a:off x="2639616" y="5708262"/>
            <a:ext cx="259228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bwMode="gray">
          <a:xfrm>
            <a:off x="3300169" y="5617581"/>
            <a:ext cx="127118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ESP authenticated</a:t>
            </a:r>
          </a:p>
        </p:txBody>
      </p:sp>
      <p:cxnSp>
        <p:nvCxnSpPr>
          <p:cNvPr id="70" name="Straight Connector 69"/>
          <p:cNvCxnSpPr/>
          <p:nvPr/>
        </p:nvCxnSpPr>
        <p:spPr bwMode="gray">
          <a:xfrm>
            <a:off x="3359696" y="5404122"/>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gray">
          <a:xfrm>
            <a:off x="5231904" y="5404122"/>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gray">
          <a:xfrm flipH="1">
            <a:off x="3359696" y="5476130"/>
            <a:ext cx="187220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bwMode="gray">
          <a:xfrm>
            <a:off x="3855621" y="5378643"/>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cxnSp>
        <p:nvCxnSpPr>
          <p:cNvPr id="74" name="Straight Connector 73"/>
          <p:cNvCxnSpPr/>
          <p:nvPr/>
        </p:nvCxnSpPr>
        <p:spPr bwMode="gray">
          <a:xfrm>
            <a:off x="1214724" y="586814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gray">
          <a:xfrm>
            <a:off x="6132004" y="5868144"/>
            <a:ext cx="0" cy="1800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a:cxnSpLocks/>
          </p:cNvCxnSpPr>
          <p:nvPr/>
        </p:nvCxnSpPr>
        <p:spPr bwMode="gray">
          <a:xfrm flipH="1">
            <a:off x="1214724" y="5940152"/>
            <a:ext cx="491728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bwMode="gray">
          <a:xfrm>
            <a:off x="3056208" y="5842737"/>
            <a:ext cx="123431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AH authenticated</a:t>
            </a:r>
          </a:p>
        </p:txBody>
      </p:sp>
      <p:sp>
        <p:nvSpPr>
          <p:cNvPr id="82" name="TextBox 81"/>
          <p:cNvSpPr txBox="1"/>
          <p:nvPr/>
        </p:nvSpPr>
        <p:spPr bwMode="gray">
          <a:xfrm>
            <a:off x="7806643" y="3405749"/>
            <a:ext cx="984244"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Authenticated</a:t>
            </a:r>
          </a:p>
        </p:txBody>
      </p:sp>
      <p:sp>
        <p:nvSpPr>
          <p:cNvPr id="83" name="TextBox 82"/>
          <p:cNvSpPr txBox="1"/>
          <p:nvPr/>
        </p:nvSpPr>
        <p:spPr bwMode="gray">
          <a:xfrm>
            <a:off x="8413954" y="4489521"/>
            <a:ext cx="984244"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Authenticated</a:t>
            </a:r>
          </a:p>
        </p:txBody>
      </p:sp>
      <p:sp>
        <p:nvSpPr>
          <p:cNvPr id="84" name="TextBox 83"/>
          <p:cNvSpPr txBox="1"/>
          <p:nvPr/>
        </p:nvSpPr>
        <p:spPr bwMode="gray">
          <a:xfrm>
            <a:off x="8937870" y="4263972"/>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sp>
        <p:nvSpPr>
          <p:cNvPr id="85" name="TextBox 84"/>
          <p:cNvSpPr txBox="1"/>
          <p:nvPr/>
        </p:nvSpPr>
        <p:spPr bwMode="gray">
          <a:xfrm>
            <a:off x="9044601" y="5569853"/>
            <a:ext cx="127118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ESP authenticated</a:t>
            </a:r>
          </a:p>
        </p:txBody>
      </p:sp>
      <p:sp>
        <p:nvSpPr>
          <p:cNvPr id="86" name="TextBox 85"/>
          <p:cNvSpPr txBox="1"/>
          <p:nvPr/>
        </p:nvSpPr>
        <p:spPr bwMode="gray">
          <a:xfrm>
            <a:off x="9479499" y="5349965"/>
            <a:ext cx="692497"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Encrypted</a:t>
            </a:r>
          </a:p>
        </p:txBody>
      </p:sp>
      <p:sp>
        <p:nvSpPr>
          <p:cNvPr id="87" name="TextBox 86"/>
          <p:cNvSpPr txBox="1"/>
          <p:nvPr/>
        </p:nvSpPr>
        <p:spPr bwMode="gray">
          <a:xfrm>
            <a:off x="8580910" y="5804534"/>
            <a:ext cx="1234312" cy="184666"/>
          </a:xfrm>
          <a:prstGeom prst="rect">
            <a:avLst/>
          </a:prstGeom>
          <a:solidFill>
            <a:schemeClr val="bg1"/>
          </a:solidFill>
        </p:spPr>
        <p:txBody>
          <a:bodyPr wrap="none" lIns="0" tIns="0" rIns="0" bIns="0" rtlCol="0" anchor="ctr" anchorCtr="0">
            <a:spAutoFit/>
          </a:bodyPr>
          <a:lstStyle/>
          <a:p>
            <a:pPr algn="ctr" fontAlgn="ctr"/>
            <a:r>
              <a:rPr lang="en-US" sz="1200" dirty="0">
                <a:latin typeface="Huawei Sans" panose="020C0503030203020204" pitchFamily="34" charset="0"/>
              </a:rPr>
              <a:t>AH authenticated</a:t>
            </a:r>
          </a:p>
        </p:txBody>
      </p:sp>
      <p:sp>
        <p:nvSpPr>
          <p:cNvPr id="78" name="五边形 24">
            <a:extLst>
              <a:ext uri="{FF2B5EF4-FFF2-40B4-BE49-F238E27FC236}">
                <a16:creationId xmlns:a16="http://schemas.microsoft.com/office/drawing/2014/main" xmlns="" id="{DEB3E90E-FBE4-4D82-BBCB-4E27EA5EE4A2}"/>
              </a:ext>
            </a:extLst>
          </p:cNvPr>
          <p:cNvSpPr/>
          <p:nvPr/>
        </p:nvSpPr>
        <p:spPr bwMode="gray">
          <a:xfrm>
            <a:off x="9075642" y="122446"/>
            <a:ext cx="1238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IPsec Overview</a:t>
            </a:r>
          </a:p>
        </p:txBody>
      </p:sp>
      <p:sp>
        <p:nvSpPr>
          <p:cNvPr id="79" name="燕尾形 25">
            <a:extLst>
              <a:ext uri="{FF2B5EF4-FFF2-40B4-BE49-F238E27FC236}">
                <a16:creationId xmlns:a16="http://schemas.microsoft.com/office/drawing/2014/main" xmlns="" id="{FFA491A7-B77E-4BC6-8E58-672C67021F9D}"/>
              </a:ext>
            </a:extLst>
          </p:cNvPr>
          <p:cNvSpPr/>
          <p:nvPr/>
        </p:nvSpPr>
        <p:spPr bwMode="gray">
          <a:xfrm>
            <a:off x="10241185" y="122446"/>
            <a:ext cx="152219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chemeClr val="bg1"/>
                </a:solidFill>
                <a:latin typeface="Huawei Sans" panose="020C0503030203020204" pitchFamily="34" charset="0"/>
                <a:ea typeface="方正兰亭黑简体" panose="02000000000000000000" pitchFamily="2" charset="-122"/>
              </a:rPr>
              <a:t>IPsec Framework</a:t>
            </a:r>
          </a:p>
        </p:txBody>
      </p:sp>
    </p:spTree>
    <p:extLst>
      <p:ext uri="{BB962C8B-B14F-4D97-AF65-F5344CB8AC3E}">
        <p14:creationId xmlns:p14="http://schemas.microsoft.com/office/powerpoint/2010/main" val="1516816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Common Networking Technologies in </a:t>
            </a:r>
            <a:r>
              <a:rPr lang="en-US" altLang="zh-CN" dirty="0">
                <a:solidFill>
                  <a:schemeClr val="bg1">
                    <a:lumMod val="50000"/>
                  </a:schemeClr>
                </a:solidFill>
              </a:rPr>
              <a:t>WAN Interconnection</a:t>
            </a:r>
          </a:p>
          <a:p>
            <a:r>
              <a:rPr lang="en-US" b="1" dirty="0"/>
              <a:t>Security Technologies </a:t>
            </a:r>
            <a:r>
              <a:rPr lang="en-US" altLang="zh-CN" b="1" dirty="0"/>
              <a:t>in WAN </a:t>
            </a:r>
            <a:r>
              <a:rPr lang="en-US" altLang="zh-CN" b="1" dirty="0" smtClean="0"/>
              <a:t>Interconnection</a:t>
            </a:r>
          </a:p>
          <a:p>
            <a:pPr lvl="1"/>
            <a:r>
              <a:rPr lang="en-US" altLang="zh-CN" sz="2000" dirty="0">
                <a:solidFill>
                  <a:schemeClr val="bg1">
                    <a:lumMod val="50000"/>
                  </a:schemeClr>
                </a:solidFill>
              </a:rPr>
              <a:t>Basic Concepts of IPsec</a:t>
            </a:r>
          </a:p>
          <a:p>
            <a:pPr lvl="1">
              <a:buFont typeface="Wingdings" panose="05000000000000000000" pitchFamily="2" charset="2"/>
              <a:buChar char="§"/>
            </a:pPr>
            <a:r>
              <a:rPr lang="en-US" altLang="zh-CN" sz="2000" dirty="0"/>
              <a:t>IPsec Fundamentals</a:t>
            </a:r>
          </a:p>
          <a:p>
            <a:pPr lvl="1"/>
            <a:r>
              <a:rPr lang="en-US" altLang="zh-CN" sz="2000" dirty="0">
                <a:solidFill>
                  <a:schemeClr val="bg1">
                    <a:lumMod val="50000"/>
                  </a:schemeClr>
                </a:solidFill>
              </a:rPr>
              <a:t>IPsec Application Scenarios</a:t>
            </a:r>
          </a:p>
          <a:p>
            <a:r>
              <a:rPr lang="en-US" dirty="0" smtClean="0">
                <a:solidFill>
                  <a:schemeClr val="bg1">
                    <a:lumMod val="50000"/>
                  </a:schemeClr>
                </a:solidFill>
              </a:rPr>
              <a:t>NAT Traversal Technologies </a:t>
            </a:r>
            <a:r>
              <a:rPr lang="en-US" altLang="zh-CN" dirty="0">
                <a:solidFill>
                  <a:schemeClr val="bg1">
                    <a:lumMod val="50000"/>
                  </a:schemeClr>
                </a:solidFill>
              </a:rPr>
              <a:t>in WAN Interconnection </a:t>
            </a:r>
            <a:endParaRPr lang="en-US" altLang="zh-CN" dirty="0" smtClean="0">
              <a:solidFill>
                <a:schemeClr val="bg1">
                  <a:lumMod val="50000"/>
                </a:schemeClr>
              </a:solidFill>
            </a:endParaRPr>
          </a:p>
          <a:p>
            <a:r>
              <a:rPr lang="en-US" dirty="0" smtClean="0">
                <a:solidFill>
                  <a:schemeClr val="bg1">
                    <a:lumMod val="50000"/>
                  </a:schemeClr>
                </a:solidFill>
              </a:rPr>
              <a:t>Intelligent Traffic Steering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p:txBody>
      </p:sp>
    </p:spTree>
    <p:extLst>
      <p:ext uri="{BB962C8B-B14F-4D97-AF65-F5344CB8AC3E}">
        <p14:creationId xmlns:p14="http://schemas.microsoft.com/office/powerpoint/2010/main" val="3987522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Arrow Connector 16"/>
          <p:cNvCxnSpPr/>
          <p:nvPr/>
        </p:nvCxnSpPr>
        <p:spPr bwMode="gray">
          <a:xfrm flipH="1">
            <a:off x="3323693" y="3228556"/>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cxnSp>
        <p:nvCxnSpPr>
          <p:cNvPr id="43" name="Straight Arrow Connector 42"/>
          <p:cNvCxnSpPr/>
          <p:nvPr/>
        </p:nvCxnSpPr>
        <p:spPr bwMode="gray">
          <a:xfrm flipH="1">
            <a:off x="3323692" y="4149080"/>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sp>
        <p:nvSpPr>
          <p:cNvPr id="3" name="Title 2"/>
          <p:cNvSpPr>
            <a:spLocks noGrp="1"/>
          </p:cNvSpPr>
          <p:nvPr>
            <p:ph type="title"/>
          </p:nvPr>
        </p:nvSpPr>
        <p:spPr bwMode="gray"/>
        <p:txBody>
          <a:bodyPr>
            <a:normAutofit/>
          </a:bodyPr>
          <a:lstStyle/>
          <a:p>
            <a:pPr fontAlgn="ctr"/>
            <a:r>
              <a:rPr lang="en-US" dirty="0">
                <a:latin typeface="Huawei Sans" panose="020C0503030203020204" pitchFamily="34" charset="0"/>
              </a:rPr>
              <a:t>IPsec Mechanism</a:t>
            </a:r>
          </a:p>
        </p:txBody>
      </p:sp>
      <p:sp>
        <p:nvSpPr>
          <p:cNvPr id="5" name="圆角矩形 75"/>
          <p:cNvSpPr/>
          <p:nvPr/>
        </p:nvSpPr>
        <p:spPr bwMode="gray">
          <a:xfrm>
            <a:off x="1235460" y="1595034"/>
            <a:ext cx="9793088" cy="45266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1235460" y="1160748"/>
            <a:ext cx="979308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IPsec mechanism</a:t>
            </a:r>
          </a:p>
        </p:txBody>
      </p:sp>
      <p:sp>
        <p:nvSpPr>
          <p:cNvPr id="7" name="Text Box 26"/>
          <p:cNvSpPr txBox="1">
            <a:spLocks noChangeArrowheads="1"/>
          </p:cNvSpPr>
          <p:nvPr/>
        </p:nvSpPr>
        <p:spPr bwMode="gray">
          <a:xfrm>
            <a:off x="4274499" y="1608515"/>
            <a:ext cx="1018104"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IPsec device</a:t>
            </a:r>
          </a:p>
        </p:txBody>
      </p:sp>
      <p:pic>
        <p:nvPicPr>
          <p:cNvPr id="8" name="Picture 12" descr="E:\2016.01\1.12 扁平化图标\蓝色\AR-蓝色最新-40.png"/>
          <p:cNvPicPr>
            <a:picLocks noChangeAspect="1" noChangeArrowheads="1"/>
          </p:cNvPicPr>
          <p:nvPr/>
        </p:nvPicPr>
        <p:blipFill>
          <a:blip r:embed="rId3" cstate="print"/>
          <a:srcRect/>
          <a:stretch>
            <a:fillRect/>
          </a:stretch>
        </p:blipFill>
        <p:spPr bwMode="gray">
          <a:xfrm>
            <a:off x="4475881" y="1868317"/>
            <a:ext cx="540000" cy="441818"/>
          </a:xfrm>
          <a:prstGeom prst="rect">
            <a:avLst/>
          </a:prstGeom>
          <a:noFill/>
        </p:spPr>
      </p:pic>
      <p:pic>
        <p:nvPicPr>
          <p:cNvPr id="9" name="Picture 12" descr="E:\2016.01\1.12 扁平化图标\蓝色\AR-蓝色最新-40.png"/>
          <p:cNvPicPr>
            <a:picLocks noChangeAspect="1" noChangeArrowheads="1"/>
          </p:cNvPicPr>
          <p:nvPr/>
        </p:nvPicPr>
        <p:blipFill>
          <a:blip r:embed="rId3" cstate="print"/>
          <a:srcRect/>
          <a:stretch>
            <a:fillRect/>
          </a:stretch>
        </p:blipFill>
        <p:spPr bwMode="gray">
          <a:xfrm>
            <a:off x="7489408" y="1868317"/>
            <a:ext cx="540000" cy="441818"/>
          </a:xfrm>
          <a:prstGeom prst="rect">
            <a:avLst/>
          </a:prstGeom>
          <a:noFill/>
        </p:spPr>
      </p:pic>
      <p:cxnSp>
        <p:nvCxnSpPr>
          <p:cNvPr id="10" name="Straight Connector 9"/>
          <p:cNvCxnSpPr>
            <a:stCxn id="12" idx="3"/>
            <a:endCxn id="8" idx="1"/>
          </p:cNvCxnSpPr>
          <p:nvPr/>
        </p:nvCxnSpPr>
        <p:spPr bwMode="gray">
          <a:xfrm flipV="1">
            <a:off x="3772789" y="2089226"/>
            <a:ext cx="703092"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p:cNvCxnSpPr>
            <a:stCxn id="9" idx="3"/>
            <a:endCxn id="13" idx="1"/>
          </p:cNvCxnSpPr>
          <p:nvPr/>
        </p:nvCxnSpPr>
        <p:spPr bwMode="gray">
          <a:xfrm flipV="1">
            <a:off x="8029408" y="2088735"/>
            <a:ext cx="677740"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12"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32789" y="1868317"/>
            <a:ext cx="540000" cy="442800"/>
          </a:xfrm>
          <a:prstGeom prst="rect">
            <a:avLst/>
          </a:prstGeom>
        </p:spPr>
      </p:pic>
      <p:pic>
        <p:nvPicPr>
          <p:cNvPr id="13"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07148" y="1867335"/>
            <a:ext cx="540000" cy="442800"/>
          </a:xfrm>
          <a:prstGeom prst="rect">
            <a:avLst/>
          </a:prstGeom>
        </p:spPr>
      </p:pic>
      <p:sp>
        <p:nvSpPr>
          <p:cNvPr id="14" name="Can 41"/>
          <p:cNvSpPr/>
          <p:nvPr/>
        </p:nvSpPr>
        <p:spPr bwMode="gray">
          <a:xfrm rot="5400000">
            <a:off x="6134285" y="842116"/>
            <a:ext cx="236717" cy="247352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4"/>
          <p:cNvSpPr txBox="1"/>
          <p:nvPr/>
        </p:nvSpPr>
        <p:spPr bwMode="gray">
          <a:xfrm flipH="1">
            <a:off x="5751427" y="1940379"/>
            <a:ext cx="1060240"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16" name="Text Box 26"/>
          <p:cNvSpPr txBox="1">
            <a:spLocks noChangeArrowheads="1"/>
          </p:cNvSpPr>
          <p:nvPr/>
        </p:nvSpPr>
        <p:spPr bwMode="gray">
          <a:xfrm>
            <a:off x="7292725" y="1599599"/>
            <a:ext cx="1018104" cy="276934"/>
          </a:xfrm>
          <a:prstGeom prst="rect">
            <a:avLst/>
          </a:prstGeom>
          <a:noFill/>
          <a:ln w="9525">
            <a:noFill/>
            <a:miter lim="800000"/>
            <a:headEnd/>
            <a:tailEnd/>
          </a:ln>
        </p:spPr>
        <p:txBody>
          <a:bodyPr wrap="none" lIns="91379" tIns="45688" rIns="91379" bIns="45688">
            <a:spAutoFit/>
          </a:bodyPr>
          <a:lstStyle/>
          <a:p>
            <a:pPr fontAlgn="ctr"/>
            <a:r>
              <a:rPr lang="en-US" sz="1200" dirty="0">
                <a:latin typeface="Huawei Sans" panose="020C0503030203020204" pitchFamily="34" charset="0"/>
              </a:rPr>
              <a:t>IPsec device</a:t>
            </a:r>
          </a:p>
        </p:txBody>
      </p:sp>
      <p:sp>
        <p:nvSpPr>
          <p:cNvPr id="19" name="Text Box 26"/>
          <p:cNvSpPr txBox="1">
            <a:spLocks noChangeArrowheads="1"/>
          </p:cNvSpPr>
          <p:nvPr/>
        </p:nvSpPr>
        <p:spPr bwMode="gray">
          <a:xfrm>
            <a:off x="4192797" y="2480409"/>
            <a:ext cx="803302" cy="177328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200" dirty="0">
                <a:solidFill>
                  <a:schemeClr val="bg1"/>
                </a:solidFill>
                <a:latin typeface="Huawei Sans" panose="020C0503030203020204" pitchFamily="34" charset="0"/>
              </a:rPr>
              <a:t>IKE module</a:t>
            </a:r>
          </a:p>
        </p:txBody>
      </p:sp>
      <p:sp>
        <p:nvSpPr>
          <p:cNvPr id="20" name="Text Box 26"/>
          <p:cNvSpPr txBox="1">
            <a:spLocks noChangeArrowheads="1"/>
          </p:cNvSpPr>
          <p:nvPr/>
        </p:nvSpPr>
        <p:spPr bwMode="gray">
          <a:xfrm>
            <a:off x="1924485" y="4962451"/>
            <a:ext cx="692695" cy="360000"/>
          </a:xfrm>
          <a:prstGeom prst="rect">
            <a:avLst/>
          </a:prstGeom>
          <a:solidFill>
            <a:srgbClr val="FFD17D"/>
          </a:solidFill>
          <a:ln w="9525">
            <a:solidFill>
              <a:srgbClr val="FFD17D"/>
            </a:solidFill>
            <a:miter lim="800000"/>
            <a:headEnd/>
            <a:tailEnd/>
          </a:ln>
        </p:spPr>
        <p:txBody>
          <a:bodyPr wrap="square" lIns="91379" tIns="45688" rIns="91379" bIns="45688" anchor="ctr" anchorCtr="0">
            <a:noAutofit/>
          </a:bodyPr>
          <a:lstStyle/>
          <a:p>
            <a:pPr algn="ctr" eaLnBrk="1" fontAlgn="ctr" hangingPunct="1"/>
            <a:r>
              <a:rPr lang="en-US" sz="1200" dirty="0">
                <a:solidFill>
                  <a:schemeClr val="bg1"/>
                </a:solidFill>
                <a:latin typeface="Huawei Sans" panose="020C0503030203020204" pitchFamily="34" charset="0"/>
              </a:rPr>
              <a:t>User data</a:t>
            </a:r>
          </a:p>
        </p:txBody>
      </p:sp>
      <p:sp>
        <p:nvSpPr>
          <p:cNvPr id="21" name="Text Box 26"/>
          <p:cNvSpPr txBox="1">
            <a:spLocks noChangeArrowheads="1"/>
          </p:cNvSpPr>
          <p:nvPr/>
        </p:nvSpPr>
        <p:spPr bwMode="gray">
          <a:xfrm>
            <a:off x="9588388" y="4962451"/>
            <a:ext cx="692695" cy="360000"/>
          </a:xfrm>
          <a:prstGeom prst="rect">
            <a:avLst/>
          </a:prstGeom>
          <a:solidFill>
            <a:srgbClr val="FFD17D"/>
          </a:solidFill>
          <a:ln w="9525">
            <a:solidFill>
              <a:srgbClr val="FFD17D"/>
            </a:solidFill>
            <a:miter lim="800000"/>
            <a:headEnd/>
            <a:tailEnd/>
          </a:ln>
        </p:spPr>
        <p:txBody>
          <a:bodyPr wrap="square" lIns="91379" tIns="45688" rIns="91379" bIns="45688" anchor="ctr" anchorCtr="0">
            <a:noAutofit/>
          </a:bodyPr>
          <a:lstStyle/>
          <a:p>
            <a:pPr algn="ctr" eaLnBrk="1" fontAlgn="ctr" hangingPunct="1"/>
            <a:r>
              <a:rPr lang="en-US" sz="1200" dirty="0">
                <a:solidFill>
                  <a:schemeClr val="bg1"/>
                </a:solidFill>
                <a:latin typeface="Huawei Sans" panose="020C0503030203020204" pitchFamily="34" charset="0"/>
              </a:rPr>
              <a:t>User data</a:t>
            </a:r>
          </a:p>
        </p:txBody>
      </p:sp>
      <p:sp>
        <p:nvSpPr>
          <p:cNvPr id="22" name="Text Box 26"/>
          <p:cNvSpPr txBox="1">
            <a:spLocks noChangeArrowheads="1"/>
          </p:cNvSpPr>
          <p:nvPr/>
        </p:nvSpPr>
        <p:spPr bwMode="gray">
          <a:xfrm>
            <a:off x="3323693" y="4962451"/>
            <a:ext cx="1823214" cy="360000"/>
          </a:xfrm>
          <a:prstGeom prst="rect">
            <a:avLst/>
          </a:prstGeom>
          <a:solidFill>
            <a:srgbClr val="00B0F0"/>
          </a:solidFill>
          <a:ln w="9525">
            <a:solidFill>
              <a:srgbClr val="00B0F0"/>
            </a:solidFill>
            <a:miter lim="800000"/>
            <a:headEnd/>
            <a:tailEnd/>
          </a:ln>
        </p:spPr>
        <p:txBody>
          <a:bodyPr wrap="square" lIns="91379" tIns="45688" rIns="91379" bIns="45688" anchor="ctr">
            <a:noAutofit/>
          </a:bodyPr>
          <a:lstStyle/>
          <a:p>
            <a:pPr algn="ctr" fontAlgn="ctr"/>
            <a:r>
              <a:rPr lang="en-US" sz="1200" dirty="0">
                <a:solidFill>
                  <a:schemeClr val="bg1"/>
                </a:solidFill>
                <a:latin typeface="Huawei Sans" panose="020C0503030203020204" pitchFamily="34" charset="0"/>
              </a:rPr>
              <a:t>Encryption and authentication module</a:t>
            </a:r>
          </a:p>
        </p:txBody>
      </p:sp>
      <p:sp>
        <p:nvSpPr>
          <p:cNvPr id="23" name="Left-Right Arrow 22"/>
          <p:cNvSpPr/>
          <p:nvPr/>
        </p:nvSpPr>
        <p:spPr bwMode="gray">
          <a:xfrm>
            <a:off x="5039848" y="2582707"/>
            <a:ext cx="242814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200" dirty="0">
                <a:solidFill>
                  <a:schemeClr val="bg1"/>
                </a:solidFill>
                <a:latin typeface="Huawei Sans" panose="020C0503030203020204" pitchFamily="34" charset="0"/>
              </a:rPr>
              <a:t>IKE SA negotiation</a:t>
            </a:r>
          </a:p>
        </p:txBody>
      </p:sp>
      <p:sp>
        <p:nvSpPr>
          <p:cNvPr id="24" name="Left-Right Arrow 23"/>
          <p:cNvSpPr/>
          <p:nvPr/>
        </p:nvSpPr>
        <p:spPr bwMode="gray">
          <a:xfrm>
            <a:off x="5146906" y="4851420"/>
            <a:ext cx="2321089" cy="565314"/>
          </a:xfrm>
          <a:prstGeom prst="leftRightArrow">
            <a:avLst/>
          </a:prstGeom>
          <a:solidFill>
            <a:srgbClr val="FFD17D"/>
          </a:solidFill>
          <a:ln>
            <a:solidFill>
              <a:srgbClr val="FFD17D"/>
            </a:solidFill>
          </a:ln>
        </p:spPr>
        <p:txBody>
          <a:bodyPr wrap="square" rtlCol="0" anchor="ctr">
            <a:noAutofit/>
          </a:bodyPr>
          <a:lstStyle/>
          <a:p>
            <a:pPr algn="ctr" fontAlgn="ctr"/>
            <a:r>
              <a:rPr lang="en-US" sz="1200" dirty="0">
                <a:solidFill>
                  <a:schemeClr val="bg1"/>
                </a:solidFill>
                <a:latin typeface="Huawei Sans" panose="020C0503030203020204" pitchFamily="34" charset="0"/>
              </a:rPr>
              <a:t>Exchange user data</a:t>
            </a:r>
          </a:p>
        </p:txBody>
      </p:sp>
      <p:cxnSp>
        <p:nvCxnSpPr>
          <p:cNvPr id="25" name="Straight Arrow Connector 24"/>
          <p:cNvCxnSpPr>
            <a:stCxn id="20" idx="3"/>
            <a:endCxn id="22" idx="1"/>
          </p:cNvCxnSpPr>
          <p:nvPr/>
        </p:nvCxnSpPr>
        <p:spPr bwMode="gray">
          <a:xfrm>
            <a:off x="2617180" y="5142451"/>
            <a:ext cx="706513"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8" idx="3"/>
            <a:endCxn id="21" idx="1"/>
          </p:cNvCxnSpPr>
          <p:nvPr/>
        </p:nvCxnSpPr>
        <p:spPr bwMode="gray">
          <a:xfrm>
            <a:off x="9247148" y="5142451"/>
            <a:ext cx="341240" cy="0"/>
          </a:xfrm>
          <a:prstGeom prst="straightConnector1">
            <a:avLst/>
          </a:prstGeom>
          <a:ln w="28575">
            <a:solidFill>
              <a:srgbClr val="FFD17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 Box 26"/>
          <p:cNvSpPr txBox="1">
            <a:spLocks noChangeArrowheads="1"/>
          </p:cNvSpPr>
          <p:nvPr/>
        </p:nvSpPr>
        <p:spPr bwMode="gray">
          <a:xfrm>
            <a:off x="7509188" y="2479603"/>
            <a:ext cx="803302" cy="178665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200" dirty="0">
                <a:solidFill>
                  <a:schemeClr val="bg1"/>
                </a:solidFill>
                <a:latin typeface="Huawei Sans" panose="020C0503030203020204" pitchFamily="34" charset="0"/>
              </a:rPr>
              <a:t>IKE module</a:t>
            </a:r>
          </a:p>
        </p:txBody>
      </p:sp>
      <p:sp>
        <p:nvSpPr>
          <p:cNvPr id="28" name="Text Box 26"/>
          <p:cNvSpPr txBox="1">
            <a:spLocks noChangeArrowheads="1"/>
          </p:cNvSpPr>
          <p:nvPr/>
        </p:nvSpPr>
        <p:spPr bwMode="gray">
          <a:xfrm>
            <a:off x="7467995" y="4962451"/>
            <a:ext cx="1779153" cy="360000"/>
          </a:xfrm>
          <a:prstGeom prst="rect">
            <a:avLst/>
          </a:prstGeom>
          <a:solidFill>
            <a:srgbClr val="00B0F0"/>
          </a:solidFill>
          <a:ln w="9525">
            <a:solidFill>
              <a:srgbClr val="00B0F0"/>
            </a:solidFill>
            <a:miter lim="800000"/>
            <a:headEnd/>
            <a:tailEnd/>
          </a:ln>
        </p:spPr>
        <p:txBody>
          <a:bodyPr wrap="square" lIns="91379" tIns="45688" rIns="91379" bIns="45688" anchor="ctr">
            <a:noAutofit/>
          </a:bodyPr>
          <a:lstStyle/>
          <a:p>
            <a:pPr algn="ctr" fontAlgn="ctr"/>
            <a:r>
              <a:rPr lang="en-US" sz="1200" dirty="0">
                <a:solidFill>
                  <a:schemeClr val="bg1"/>
                </a:solidFill>
                <a:latin typeface="Huawei Sans" panose="020C0503030203020204" pitchFamily="34" charset="0"/>
              </a:rPr>
              <a:t>Encryption and authentication module</a:t>
            </a:r>
          </a:p>
        </p:txBody>
      </p:sp>
      <p:cxnSp>
        <p:nvCxnSpPr>
          <p:cNvPr id="29" name="Straight Arrow Connector 28"/>
          <p:cNvCxnSpPr/>
          <p:nvPr/>
        </p:nvCxnSpPr>
        <p:spPr bwMode="gray">
          <a:xfrm flipV="1">
            <a:off x="6248473" y="3032956"/>
            <a:ext cx="0" cy="45400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bwMode="gray">
          <a:xfrm flipV="1">
            <a:off x="7910839" y="4316206"/>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Rectangular Callout 30"/>
          <p:cNvSpPr/>
          <p:nvPr/>
        </p:nvSpPr>
        <p:spPr bwMode="gray">
          <a:xfrm>
            <a:off x="3874615" y="5425485"/>
            <a:ext cx="1856590" cy="574710"/>
          </a:xfrm>
          <a:prstGeom prst="wedgeRectCallout">
            <a:avLst>
              <a:gd name="adj1" fmla="val -21972"/>
              <a:gd name="adj2" fmla="val -750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Encrypts, decrypts, and authenticates user data based on </a:t>
            </a:r>
            <a:r>
              <a:rPr lang="en-US" sz="1200" b="1" dirty="0">
                <a:solidFill>
                  <a:srgbClr val="C7000B"/>
                </a:solidFill>
                <a:latin typeface="Huawei Sans" panose="020C0503030203020204" pitchFamily="34" charset="0"/>
              </a:rPr>
              <a:t>IPsec SA</a:t>
            </a:r>
          </a:p>
        </p:txBody>
      </p:sp>
      <p:sp>
        <p:nvSpPr>
          <p:cNvPr id="32" name="TextBox 31"/>
          <p:cNvSpPr txBox="1"/>
          <p:nvPr/>
        </p:nvSpPr>
        <p:spPr bwMode="gray">
          <a:xfrm>
            <a:off x="6256813" y="2945505"/>
            <a:ext cx="659155" cy="276999"/>
          </a:xfrm>
          <a:prstGeom prst="rect">
            <a:avLst/>
          </a:prstGeom>
          <a:noFill/>
        </p:spPr>
        <p:txBody>
          <a:bodyPr wrap="none" rtlCol="0">
            <a:spAutoFit/>
          </a:bodyPr>
          <a:lstStyle/>
          <a:p>
            <a:pPr fontAlgn="ctr"/>
            <a:r>
              <a:rPr lang="en-US" sz="1200" b="1" dirty="0">
                <a:solidFill>
                  <a:srgbClr val="C7000B"/>
                </a:solidFill>
                <a:latin typeface="Huawei Sans" panose="020C0503030203020204" pitchFamily="34" charset="0"/>
              </a:rPr>
              <a:t>IKE SA</a:t>
            </a:r>
            <a:endParaRPr lang="en-US" altLang="zh-CN" sz="1200" b="1" dirty="0">
              <a:solidFill>
                <a:srgbClr val="C7000B"/>
              </a:solidFill>
              <a:latin typeface="Huawei Sans" panose="020C0503030203020204" pitchFamily="34" charset="0"/>
            </a:endParaRPr>
          </a:p>
        </p:txBody>
      </p:sp>
      <p:sp>
        <p:nvSpPr>
          <p:cNvPr id="33" name="TextBox 32"/>
          <p:cNvSpPr txBox="1"/>
          <p:nvPr/>
        </p:nvSpPr>
        <p:spPr bwMode="gray">
          <a:xfrm>
            <a:off x="7927235" y="4465061"/>
            <a:ext cx="764953" cy="276999"/>
          </a:xfrm>
          <a:prstGeom prst="rect">
            <a:avLst/>
          </a:prstGeom>
          <a:noFill/>
        </p:spPr>
        <p:txBody>
          <a:bodyPr wrap="none" rtlCol="0">
            <a:spAutoFit/>
          </a:bodyPr>
          <a:lstStyle/>
          <a:p>
            <a:pPr fontAlgn="ctr"/>
            <a:r>
              <a:rPr lang="en-US" sz="1200" dirty="0">
                <a:latin typeface="Huawei Sans" panose="020C0503030203020204" pitchFamily="34" charset="0"/>
              </a:rPr>
              <a:t>IPsec SA</a:t>
            </a:r>
            <a:endParaRPr lang="en-US" altLang="zh-CN" sz="1200" dirty="0">
              <a:latin typeface="Huawei Sans" panose="020C0503030203020204" pitchFamily="34" charset="0"/>
            </a:endParaRPr>
          </a:p>
        </p:txBody>
      </p:sp>
      <p:sp>
        <p:nvSpPr>
          <p:cNvPr id="36" name="Right Arrow 35"/>
          <p:cNvSpPr/>
          <p:nvPr/>
        </p:nvSpPr>
        <p:spPr bwMode="gray">
          <a:xfrm flipH="1">
            <a:off x="5040533" y="3565215"/>
            <a:ext cx="732270"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5" name="Can 41"/>
          <p:cNvSpPr/>
          <p:nvPr/>
        </p:nvSpPr>
        <p:spPr bwMode="gray">
          <a:xfrm rot="5400000">
            <a:off x="5889047" y="3417431"/>
            <a:ext cx="430110" cy="745795"/>
          </a:xfrm>
          <a:prstGeom prst="can">
            <a:avLst>
              <a:gd name="adj" fmla="val 41618"/>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ight Arrow 36"/>
          <p:cNvSpPr/>
          <p:nvPr/>
        </p:nvSpPr>
        <p:spPr bwMode="gray">
          <a:xfrm>
            <a:off x="6364510" y="3569463"/>
            <a:ext cx="1103485"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bg1"/>
              </a:solidFill>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38" name="TextBox 37"/>
          <p:cNvSpPr txBox="1"/>
          <p:nvPr/>
        </p:nvSpPr>
        <p:spPr bwMode="gray">
          <a:xfrm>
            <a:off x="5238682" y="3631124"/>
            <a:ext cx="534121" cy="276999"/>
          </a:xfrm>
          <a:prstGeom prst="rect">
            <a:avLst/>
          </a:prstGeom>
          <a:noFill/>
        </p:spPr>
        <p:txBody>
          <a:bodyPr wrap="none" rtlCol="0">
            <a:spAutoFit/>
          </a:bodyPr>
          <a:lstStyle/>
          <a:p>
            <a:pPr fontAlgn="ctr"/>
            <a:r>
              <a:rPr lang="en-US" sz="1200" dirty="0">
                <a:solidFill>
                  <a:schemeClr val="bg1"/>
                </a:solidFill>
                <a:latin typeface="Huawei Sans" panose="020C0503030203020204" pitchFamily="34" charset="0"/>
              </a:rPr>
              <a:t>IPsec</a:t>
            </a:r>
            <a:endParaRPr lang="en-US" altLang="zh-CN" sz="1200" dirty="0">
              <a:solidFill>
                <a:schemeClr val="bg1"/>
              </a:solidFill>
              <a:latin typeface="Huawei Sans" panose="020C0503030203020204" pitchFamily="34" charset="0"/>
            </a:endParaRPr>
          </a:p>
        </p:txBody>
      </p:sp>
      <p:sp>
        <p:nvSpPr>
          <p:cNvPr id="39" name="TextBox 38"/>
          <p:cNvSpPr txBox="1"/>
          <p:nvPr/>
        </p:nvSpPr>
        <p:spPr bwMode="gray">
          <a:xfrm>
            <a:off x="6247408" y="3631519"/>
            <a:ext cx="1272728" cy="276999"/>
          </a:xfrm>
          <a:prstGeom prst="rect">
            <a:avLst/>
          </a:prstGeom>
          <a:noFill/>
        </p:spPr>
        <p:txBody>
          <a:bodyPr wrap="square" rtlCol="0">
            <a:spAutoFit/>
          </a:bodyPr>
          <a:lstStyle/>
          <a:p>
            <a:pPr algn="ctr" fontAlgn="ctr"/>
            <a:r>
              <a:rPr lang="en-US" sz="1200" dirty="0">
                <a:solidFill>
                  <a:schemeClr val="bg1"/>
                </a:solidFill>
                <a:latin typeface="Huawei Sans" panose="020C0503030203020204" pitchFamily="34" charset="0"/>
              </a:rPr>
              <a:t>SA negotiation</a:t>
            </a:r>
          </a:p>
        </p:txBody>
      </p:sp>
      <p:sp>
        <p:nvSpPr>
          <p:cNvPr id="41" name="Rectangular Callout 40"/>
          <p:cNvSpPr/>
          <p:nvPr/>
        </p:nvSpPr>
        <p:spPr bwMode="gray">
          <a:xfrm>
            <a:off x="5146907" y="4040850"/>
            <a:ext cx="1656526" cy="555119"/>
          </a:xfrm>
          <a:prstGeom prst="wedgeRectCallout">
            <a:avLst>
              <a:gd name="adj1" fmla="val 20688"/>
              <a:gd name="adj2" fmla="val -683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Encrypts </a:t>
            </a:r>
            <a:r>
              <a:rPr lang="en-US" sz="1200" b="1" dirty="0">
                <a:solidFill>
                  <a:srgbClr val="C7000B"/>
                </a:solidFill>
                <a:latin typeface="Huawei Sans" panose="020C0503030203020204" pitchFamily="34" charset="0"/>
              </a:rPr>
              <a:t>IPsec SA </a:t>
            </a:r>
            <a:r>
              <a:rPr lang="en-US" sz="1200" dirty="0">
                <a:solidFill>
                  <a:schemeClr val="tx1"/>
                </a:solidFill>
                <a:latin typeface="Huawei Sans" panose="020C0503030203020204" pitchFamily="34" charset="0"/>
              </a:rPr>
              <a:t>negotiation packets</a:t>
            </a:r>
            <a:r>
              <a:rPr lang="en-US" sz="1200" dirty="0">
                <a:latin typeface="Huawei Sans" panose="020C0503030203020204" pitchFamily="34" charset="0"/>
              </a:rPr>
              <a:t> </a:t>
            </a:r>
            <a:r>
              <a:rPr lang="en-US" sz="1200" dirty="0">
                <a:solidFill>
                  <a:schemeClr val="tx1"/>
                </a:solidFill>
                <a:latin typeface="Huawei Sans" panose="020C0503030203020204" pitchFamily="34" charset="0"/>
              </a:rPr>
              <a:t>based on </a:t>
            </a:r>
            <a:r>
              <a:rPr lang="en-US" sz="1200" b="1" dirty="0">
                <a:solidFill>
                  <a:srgbClr val="C7000B"/>
                </a:solidFill>
                <a:latin typeface="Huawei Sans" panose="020C0503030203020204" pitchFamily="34" charset="0"/>
              </a:rPr>
              <a:t>IKE SA</a:t>
            </a:r>
          </a:p>
        </p:txBody>
      </p:sp>
      <p:sp>
        <p:nvSpPr>
          <p:cNvPr id="44" name="TextBox 43"/>
          <p:cNvSpPr txBox="1"/>
          <p:nvPr/>
        </p:nvSpPr>
        <p:spPr bwMode="gray">
          <a:xfrm>
            <a:off x="2911619" y="2690493"/>
            <a:ext cx="1301642" cy="461665"/>
          </a:xfrm>
          <a:prstGeom prst="rect">
            <a:avLst/>
          </a:prstGeom>
          <a:noFill/>
        </p:spPr>
        <p:txBody>
          <a:bodyPr wrap="square" rtlCol="0">
            <a:spAutoFit/>
          </a:bodyPr>
          <a:lstStyle/>
          <a:p>
            <a:pPr algn="ctr" fontAlgn="ctr"/>
            <a:r>
              <a:rPr lang="en-US" sz="1200" dirty="0">
                <a:latin typeface="Huawei Sans" panose="020C0503030203020204" pitchFamily="34" charset="0"/>
              </a:rPr>
              <a:t>IKE negotiation phase 1</a:t>
            </a:r>
          </a:p>
        </p:txBody>
      </p:sp>
      <p:sp>
        <p:nvSpPr>
          <p:cNvPr id="45" name="TextBox 44"/>
          <p:cNvSpPr txBox="1"/>
          <p:nvPr/>
        </p:nvSpPr>
        <p:spPr bwMode="gray">
          <a:xfrm>
            <a:off x="2911619" y="3516243"/>
            <a:ext cx="1301642" cy="461665"/>
          </a:xfrm>
          <a:prstGeom prst="rect">
            <a:avLst/>
          </a:prstGeom>
          <a:noFill/>
        </p:spPr>
        <p:txBody>
          <a:bodyPr wrap="square" rtlCol="0">
            <a:spAutoFit/>
          </a:bodyPr>
          <a:lstStyle/>
          <a:p>
            <a:pPr algn="ctr" fontAlgn="ctr"/>
            <a:r>
              <a:rPr lang="en-US" sz="1200" dirty="0">
                <a:latin typeface="Huawei Sans" panose="020C0503030203020204" pitchFamily="34" charset="0"/>
              </a:rPr>
              <a:t>IKE negotiation phase 2</a:t>
            </a:r>
          </a:p>
        </p:txBody>
      </p:sp>
      <p:cxnSp>
        <p:nvCxnSpPr>
          <p:cNvPr id="47" name="Straight Arrow Connector 46"/>
          <p:cNvCxnSpPr/>
          <p:nvPr/>
        </p:nvCxnSpPr>
        <p:spPr bwMode="gray">
          <a:xfrm flipV="1">
            <a:off x="4646395" y="4326005"/>
            <a:ext cx="0" cy="624962"/>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bwMode="gray">
          <a:xfrm>
            <a:off x="3825632" y="4491425"/>
            <a:ext cx="764953" cy="276999"/>
          </a:xfrm>
          <a:prstGeom prst="rect">
            <a:avLst/>
          </a:prstGeom>
          <a:noFill/>
        </p:spPr>
        <p:txBody>
          <a:bodyPr wrap="none" rtlCol="0">
            <a:spAutoFit/>
          </a:bodyPr>
          <a:lstStyle/>
          <a:p>
            <a:pPr fontAlgn="ctr"/>
            <a:r>
              <a:rPr lang="en-US" sz="1200" dirty="0">
                <a:latin typeface="Huawei Sans" panose="020C0503030203020204" pitchFamily="34" charset="0"/>
              </a:rPr>
              <a:t>IPsec SA</a:t>
            </a:r>
            <a:endParaRPr lang="en-US" altLang="zh-CN" sz="1200" dirty="0">
              <a:latin typeface="Huawei Sans" panose="020C0503030203020204" pitchFamily="34" charset="0"/>
            </a:endParaRPr>
          </a:p>
        </p:txBody>
      </p:sp>
      <p:sp>
        <p:nvSpPr>
          <p:cNvPr id="51" name="Rectangular Callout 50"/>
          <p:cNvSpPr/>
          <p:nvPr/>
        </p:nvSpPr>
        <p:spPr bwMode="gray">
          <a:xfrm>
            <a:off x="2114550" y="5378233"/>
            <a:ext cx="1596489" cy="574710"/>
          </a:xfrm>
          <a:prstGeom prst="wedgeRectCallout">
            <a:avLst>
              <a:gd name="adj1" fmla="val 18544"/>
              <a:gd name="adj2" fmla="val -768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device</a:t>
            </a:r>
            <a:r>
              <a:rPr lang="en-US" sz="1200" dirty="0">
                <a:latin typeface="Huawei Sans" panose="020C0503030203020204" pitchFamily="34" charset="0"/>
              </a:rPr>
              <a:t> </a:t>
            </a:r>
            <a:r>
              <a:rPr lang="en-US" sz="1200" dirty="0">
                <a:solidFill>
                  <a:schemeClr val="tx1"/>
                </a:solidFill>
                <a:latin typeface="Huawei Sans" panose="020C0503030203020204" pitchFamily="34" charset="0"/>
              </a:rPr>
              <a:t>encrypts and decrypts</a:t>
            </a:r>
            <a:r>
              <a:rPr lang="en-US" sz="1200" dirty="0">
                <a:latin typeface="Huawei Sans" panose="020C0503030203020204" pitchFamily="34" charset="0"/>
              </a:rPr>
              <a:t> </a:t>
            </a:r>
            <a:r>
              <a:rPr lang="en-US" sz="1200" b="1" dirty="0">
                <a:solidFill>
                  <a:srgbClr val="C7000B"/>
                </a:solidFill>
                <a:latin typeface="Huawei Sans" panose="020C0503030203020204" pitchFamily="34" charset="0"/>
              </a:rPr>
              <a:t>protected flows</a:t>
            </a:r>
          </a:p>
        </p:txBody>
      </p:sp>
    </p:spTree>
    <p:extLst>
      <p:ext uri="{BB962C8B-B14F-4D97-AF65-F5344CB8AC3E}">
        <p14:creationId xmlns:p14="http://schemas.microsoft.com/office/powerpoint/2010/main" val="1417579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02279" indent="-302279">
              <a:buFont typeface="Wingdings" panose="05000000000000000000" pitchFamily="2" charset="2"/>
              <a:buChar char="l"/>
            </a:pPr>
            <a:r>
              <a:rPr lang="en-US" altLang="zh-CN" kern="1200" dirty="0">
                <a:solidFill>
                  <a:schemeClr val="tx1"/>
                </a:solidFill>
                <a:cs typeface="Huawei Sans" panose="020C0503030203020204" pitchFamily="34" charset="0"/>
              </a:rPr>
              <a:t>On completion of this course, you will be able to:</a:t>
            </a:r>
          </a:p>
          <a:p>
            <a:pPr lvl="1"/>
            <a:r>
              <a:rPr lang="en-US" altLang="zh-CN" dirty="0" smtClean="0"/>
              <a:t>Describe the working principles of common WAN interconnection technologies.</a:t>
            </a:r>
          </a:p>
          <a:p>
            <a:pPr lvl="1"/>
            <a:r>
              <a:rPr lang="en-US" altLang="zh-CN" dirty="0" smtClean="0"/>
              <a:t>Describe the working principles of IPsec.</a:t>
            </a:r>
          </a:p>
          <a:p>
            <a:pPr lvl="1"/>
            <a:r>
              <a:rPr lang="en-US" altLang="zh-CN" dirty="0" smtClean="0"/>
              <a:t>Describe the common solutions and basic principles of NAT traversal.</a:t>
            </a:r>
          </a:p>
          <a:p>
            <a:pPr lvl="1"/>
            <a:r>
              <a:rPr lang="en-US" altLang="zh-CN" dirty="0" smtClean="0"/>
              <a:t>Describe how Wide Area Interconnect intelligent traffic steering works</a:t>
            </a:r>
            <a:endParaRPr lang="en-US" altLang="zh-CN" dirty="0"/>
          </a:p>
        </p:txBody>
      </p:sp>
    </p:spTree>
    <p:extLst>
      <p:ext uri="{BB962C8B-B14F-4D97-AF65-F5344CB8AC3E}">
        <p14:creationId xmlns:p14="http://schemas.microsoft.com/office/powerpoint/2010/main" val="3161325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IKEv1</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IKEv1 negotiation goes through two phases: In phase 1, two IPsec peers negotiate and establish a secure tunnel (an IKE SA). In phase 2, the two IPsec peers establish a pair of IPsec SAs for secure data transmission through the secure tunnel established in phase 1.</a:t>
            </a:r>
          </a:p>
        </p:txBody>
      </p:sp>
      <p:cxnSp>
        <p:nvCxnSpPr>
          <p:cNvPr id="4" name="Straight Arrow Connector 3"/>
          <p:cNvCxnSpPr/>
          <p:nvPr/>
        </p:nvCxnSpPr>
        <p:spPr bwMode="gray">
          <a:xfrm flipH="1">
            <a:off x="3170645" y="4260573"/>
            <a:ext cx="5812521" cy="0"/>
          </a:xfrm>
          <a:prstGeom prst="straightConnector1">
            <a:avLst/>
          </a:prstGeom>
          <a:solidFill>
            <a:schemeClr val="accent1"/>
          </a:solidFill>
          <a:ln w="12700" cap="flat" cmpd="sng" algn="ctr">
            <a:solidFill>
              <a:schemeClr val="tx1"/>
            </a:solidFill>
            <a:prstDash val="dash"/>
            <a:round/>
            <a:headEnd type="none" w="med" len="med"/>
            <a:tailEnd type="none" w="med" len="med"/>
          </a:ln>
          <a:effectLst/>
        </p:spPr>
      </p:cxnSp>
      <p:sp>
        <p:nvSpPr>
          <p:cNvPr id="6" name="Text Box 26"/>
          <p:cNvSpPr txBox="1">
            <a:spLocks noChangeArrowheads="1"/>
          </p:cNvSpPr>
          <p:nvPr/>
        </p:nvSpPr>
        <p:spPr bwMode="gray">
          <a:xfrm>
            <a:off x="4039749" y="3512426"/>
            <a:ext cx="803302" cy="177328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200" dirty="0">
                <a:solidFill>
                  <a:schemeClr val="bg1"/>
                </a:solidFill>
                <a:latin typeface="Huawei Sans" panose="020C0503030203020204" pitchFamily="34" charset="0"/>
              </a:rPr>
              <a:t>IKE module</a:t>
            </a:r>
          </a:p>
        </p:txBody>
      </p:sp>
      <p:sp>
        <p:nvSpPr>
          <p:cNvPr id="7" name="Left-Right Arrow 6"/>
          <p:cNvSpPr/>
          <p:nvPr/>
        </p:nvSpPr>
        <p:spPr bwMode="gray">
          <a:xfrm>
            <a:off x="4886800" y="3614724"/>
            <a:ext cx="2428147" cy="450249"/>
          </a:xfrm>
          <a:prstGeom prst="leftRightArrow">
            <a:avLst/>
          </a:prstGeom>
          <a:solidFill>
            <a:srgbClr val="EC7061"/>
          </a:solidFill>
          <a:ln>
            <a:solidFill>
              <a:srgbClr val="EC7061"/>
            </a:solidFill>
          </a:ln>
        </p:spPr>
        <p:txBody>
          <a:bodyPr wrap="square" rtlCol="0" anchor="ctr">
            <a:noAutofit/>
          </a:bodyPr>
          <a:lstStyle/>
          <a:p>
            <a:pPr algn="ctr" fontAlgn="ctr"/>
            <a:r>
              <a:rPr lang="en-US" sz="1200" dirty="0">
                <a:solidFill>
                  <a:schemeClr val="bg1"/>
                </a:solidFill>
                <a:latin typeface="Huawei Sans" panose="020C0503030203020204" pitchFamily="34" charset="0"/>
              </a:rPr>
              <a:t>IKE SA negotiation</a:t>
            </a:r>
          </a:p>
        </p:txBody>
      </p:sp>
      <p:sp>
        <p:nvSpPr>
          <p:cNvPr id="8" name="Text Box 26"/>
          <p:cNvSpPr txBox="1">
            <a:spLocks noChangeArrowheads="1"/>
          </p:cNvSpPr>
          <p:nvPr/>
        </p:nvSpPr>
        <p:spPr bwMode="gray">
          <a:xfrm>
            <a:off x="7356140" y="3511620"/>
            <a:ext cx="803302" cy="1786655"/>
          </a:xfrm>
          <a:prstGeom prst="rect">
            <a:avLst/>
          </a:prstGeom>
          <a:solidFill>
            <a:srgbClr val="EC7061"/>
          </a:solidFill>
          <a:ln w="9525">
            <a:solidFill>
              <a:srgbClr val="EC7061"/>
            </a:solidFill>
            <a:miter lim="800000"/>
            <a:headEnd/>
            <a:tailEnd/>
          </a:ln>
        </p:spPr>
        <p:txBody>
          <a:bodyPr wrap="square" lIns="91379" tIns="45688" rIns="91379" bIns="45688" anchor="ctr">
            <a:noAutofit/>
          </a:bodyPr>
          <a:lstStyle/>
          <a:p>
            <a:pPr algn="ctr" eaLnBrk="1" fontAlgn="ctr" hangingPunct="1"/>
            <a:r>
              <a:rPr lang="en-US" sz="1200" dirty="0">
                <a:solidFill>
                  <a:schemeClr val="bg1"/>
                </a:solidFill>
                <a:latin typeface="Huawei Sans" panose="020C0503030203020204" pitchFamily="34" charset="0"/>
              </a:rPr>
              <a:t>IKE module</a:t>
            </a:r>
          </a:p>
        </p:txBody>
      </p:sp>
      <p:cxnSp>
        <p:nvCxnSpPr>
          <p:cNvPr id="9" name="Straight Arrow Connector 8"/>
          <p:cNvCxnSpPr/>
          <p:nvPr/>
        </p:nvCxnSpPr>
        <p:spPr bwMode="gray">
          <a:xfrm flipV="1">
            <a:off x="6095425" y="4064973"/>
            <a:ext cx="0" cy="45400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gray">
          <a:xfrm>
            <a:off x="6103765" y="3977522"/>
            <a:ext cx="659155" cy="276999"/>
          </a:xfrm>
          <a:prstGeom prst="rect">
            <a:avLst/>
          </a:prstGeom>
          <a:noFill/>
        </p:spPr>
        <p:txBody>
          <a:bodyPr wrap="none" rtlCol="0">
            <a:spAutoFit/>
          </a:bodyPr>
          <a:lstStyle/>
          <a:p>
            <a:pPr fontAlgn="ctr"/>
            <a:r>
              <a:rPr lang="en-US" sz="1200" b="1" dirty="0">
                <a:solidFill>
                  <a:srgbClr val="C7000B"/>
                </a:solidFill>
                <a:latin typeface="Huawei Sans" panose="020C0503030203020204" pitchFamily="34" charset="0"/>
              </a:rPr>
              <a:t>IKE SA</a:t>
            </a:r>
            <a:endParaRPr lang="en-US" altLang="zh-CN" sz="1200" b="1" dirty="0">
              <a:solidFill>
                <a:srgbClr val="C7000B"/>
              </a:solidFill>
              <a:latin typeface="Huawei Sans" panose="020C0503030203020204" pitchFamily="34" charset="0"/>
            </a:endParaRPr>
          </a:p>
        </p:txBody>
      </p:sp>
      <p:sp>
        <p:nvSpPr>
          <p:cNvPr id="11" name="Right Arrow 10"/>
          <p:cNvSpPr/>
          <p:nvPr/>
        </p:nvSpPr>
        <p:spPr bwMode="gray">
          <a:xfrm flipH="1">
            <a:off x="4885972" y="4606868"/>
            <a:ext cx="732270"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latin typeface="Huawei Sans" panose="020C0503030203020204" pitchFamily="34" charset="0"/>
            </a:endParaRPr>
          </a:p>
        </p:txBody>
      </p:sp>
      <p:sp>
        <p:nvSpPr>
          <p:cNvPr id="12" name="Can 41"/>
          <p:cNvSpPr/>
          <p:nvPr/>
        </p:nvSpPr>
        <p:spPr bwMode="gray">
          <a:xfrm rot="5400000">
            <a:off x="5729237" y="4456210"/>
            <a:ext cx="430110" cy="732271"/>
          </a:xfrm>
          <a:prstGeom prst="can">
            <a:avLst>
              <a:gd name="adj" fmla="val 41618"/>
            </a:avLst>
          </a:prstGeom>
          <a:solidFill>
            <a:srgbClr val="EC706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ight Arrow 12"/>
          <p:cNvSpPr/>
          <p:nvPr/>
        </p:nvSpPr>
        <p:spPr bwMode="gray">
          <a:xfrm>
            <a:off x="6208204" y="4601480"/>
            <a:ext cx="1106744" cy="418966"/>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a:solidFill>
                <a:schemeClr val="bg1"/>
              </a:solidFill>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14" name="TextBox 13"/>
          <p:cNvSpPr txBox="1"/>
          <p:nvPr/>
        </p:nvSpPr>
        <p:spPr bwMode="gray">
          <a:xfrm>
            <a:off x="5043993" y="4689486"/>
            <a:ext cx="534121" cy="276999"/>
          </a:xfrm>
          <a:prstGeom prst="rect">
            <a:avLst/>
          </a:prstGeom>
          <a:noFill/>
        </p:spPr>
        <p:txBody>
          <a:bodyPr wrap="none" rtlCol="0">
            <a:spAutoFit/>
          </a:bodyPr>
          <a:lstStyle/>
          <a:p>
            <a:pPr fontAlgn="ctr"/>
            <a:r>
              <a:rPr lang="en-US" sz="1200" dirty="0">
                <a:solidFill>
                  <a:schemeClr val="bg1"/>
                </a:solidFill>
                <a:latin typeface="Huawei Sans" panose="020C0503030203020204" pitchFamily="34" charset="0"/>
              </a:rPr>
              <a:t>IPsec</a:t>
            </a:r>
            <a:endParaRPr lang="en-US" altLang="zh-CN" sz="1200" dirty="0">
              <a:solidFill>
                <a:schemeClr val="bg1"/>
              </a:solidFill>
              <a:latin typeface="Huawei Sans" panose="020C0503030203020204" pitchFamily="34" charset="0"/>
            </a:endParaRPr>
          </a:p>
        </p:txBody>
      </p:sp>
      <p:sp>
        <p:nvSpPr>
          <p:cNvPr id="15" name="TextBox 14"/>
          <p:cNvSpPr txBox="1"/>
          <p:nvPr/>
        </p:nvSpPr>
        <p:spPr bwMode="gray">
          <a:xfrm>
            <a:off x="6171334" y="4659004"/>
            <a:ext cx="1205230" cy="276999"/>
          </a:xfrm>
          <a:prstGeom prst="rect">
            <a:avLst/>
          </a:prstGeom>
          <a:noFill/>
        </p:spPr>
        <p:txBody>
          <a:bodyPr wrap="square" rtlCol="0">
            <a:spAutoFit/>
          </a:bodyPr>
          <a:lstStyle/>
          <a:p>
            <a:pPr fontAlgn="ctr"/>
            <a:r>
              <a:rPr lang="en-US" sz="1200" dirty="0">
                <a:solidFill>
                  <a:schemeClr val="bg1"/>
                </a:solidFill>
                <a:latin typeface="Huawei Sans" panose="020C0503030203020204" pitchFamily="34" charset="0"/>
              </a:rPr>
              <a:t>SA negotiation</a:t>
            </a:r>
          </a:p>
        </p:txBody>
      </p:sp>
      <p:sp>
        <p:nvSpPr>
          <p:cNvPr id="16" name="Rectangular Callout 15"/>
          <p:cNvSpPr/>
          <p:nvPr/>
        </p:nvSpPr>
        <p:spPr bwMode="gray">
          <a:xfrm>
            <a:off x="5102963" y="5060868"/>
            <a:ext cx="1659958" cy="574710"/>
          </a:xfrm>
          <a:prstGeom prst="wedgeRectCallout">
            <a:avLst>
              <a:gd name="adj1" fmla="val 20688"/>
              <a:gd name="adj2" fmla="val -683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Encrypts </a:t>
            </a:r>
            <a:r>
              <a:rPr lang="en-US" sz="1200" b="1" dirty="0">
                <a:solidFill>
                  <a:srgbClr val="C7000B"/>
                </a:solidFill>
                <a:latin typeface="Huawei Sans" panose="020C0503030203020204" pitchFamily="34" charset="0"/>
              </a:rPr>
              <a:t>IPsec SA</a:t>
            </a:r>
            <a:r>
              <a:rPr lang="en-US" sz="1200" dirty="0">
                <a:solidFill>
                  <a:srgbClr val="C7000B"/>
                </a:solidFill>
                <a:latin typeface="Huawei Sans" panose="020C0503030203020204" pitchFamily="34" charset="0"/>
              </a:rPr>
              <a:t> </a:t>
            </a:r>
            <a:r>
              <a:rPr lang="en-US" sz="1200" dirty="0">
                <a:solidFill>
                  <a:schemeClr val="tx1"/>
                </a:solidFill>
                <a:latin typeface="Huawei Sans" panose="020C0503030203020204" pitchFamily="34" charset="0"/>
              </a:rPr>
              <a:t>negotiation packets based on </a:t>
            </a:r>
            <a:r>
              <a:rPr lang="en-US" sz="1200" b="1" dirty="0">
                <a:solidFill>
                  <a:srgbClr val="C7000B"/>
                </a:solidFill>
                <a:latin typeface="Huawei Sans" panose="020C0503030203020204" pitchFamily="34" charset="0"/>
              </a:rPr>
              <a:t>IKE SA</a:t>
            </a:r>
          </a:p>
        </p:txBody>
      </p:sp>
      <p:sp>
        <p:nvSpPr>
          <p:cNvPr id="17" name="TextBox 16"/>
          <p:cNvSpPr txBox="1"/>
          <p:nvPr/>
        </p:nvSpPr>
        <p:spPr bwMode="gray">
          <a:xfrm>
            <a:off x="2788583" y="3722510"/>
            <a:ext cx="1274054" cy="461665"/>
          </a:xfrm>
          <a:prstGeom prst="rect">
            <a:avLst/>
          </a:prstGeom>
          <a:noFill/>
        </p:spPr>
        <p:txBody>
          <a:bodyPr wrap="square" rtlCol="0">
            <a:spAutoFit/>
          </a:bodyPr>
          <a:lstStyle/>
          <a:p>
            <a:pPr algn="ctr" fontAlgn="ctr"/>
            <a:r>
              <a:rPr lang="en-US" sz="1200" dirty="0">
                <a:latin typeface="Huawei Sans" panose="020C0503030203020204" pitchFamily="34" charset="0"/>
              </a:rPr>
              <a:t>IKE negotiation phase 1</a:t>
            </a:r>
          </a:p>
        </p:txBody>
      </p:sp>
      <p:sp>
        <p:nvSpPr>
          <p:cNvPr id="18" name="TextBox 17"/>
          <p:cNvSpPr txBox="1"/>
          <p:nvPr/>
        </p:nvSpPr>
        <p:spPr bwMode="gray">
          <a:xfrm>
            <a:off x="2788583" y="4609156"/>
            <a:ext cx="1274054" cy="461665"/>
          </a:xfrm>
          <a:prstGeom prst="rect">
            <a:avLst/>
          </a:prstGeom>
          <a:noFill/>
        </p:spPr>
        <p:txBody>
          <a:bodyPr wrap="square" rtlCol="0">
            <a:spAutoFit/>
          </a:bodyPr>
          <a:lstStyle/>
          <a:p>
            <a:pPr algn="ctr" fontAlgn="ctr"/>
            <a:r>
              <a:rPr lang="en-US" sz="1200" dirty="0">
                <a:latin typeface="Huawei Sans" panose="020C0503030203020204" pitchFamily="34" charset="0"/>
              </a:rPr>
              <a:t>IKE negotiation phase 2</a:t>
            </a:r>
          </a:p>
        </p:txBody>
      </p:sp>
      <p:sp>
        <p:nvSpPr>
          <p:cNvPr id="19" name="圆角矩形 75"/>
          <p:cNvSpPr/>
          <p:nvPr/>
        </p:nvSpPr>
        <p:spPr bwMode="gray">
          <a:xfrm>
            <a:off x="1379476" y="3071199"/>
            <a:ext cx="9051908" cy="29140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20" name="圆角矩形 75"/>
          <p:cNvSpPr/>
          <p:nvPr/>
        </p:nvSpPr>
        <p:spPr bwMode="gray">
          <a:xfrm>
            <a:off x="1379476" y="2636912"/>
            <a:ext cx="905190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IKEv1 negotiation process</a:t>
            </a:r>
          </a:p>
        </p:txBody>
      </p:sp>
      <p:sp>
        <p:nvSpPr>
          <p:cNvPr id="27" name="五边形 24"/>
          <p:cNvSpPr/>
          <p:nvPr/>
        </p:nvSpPr>
        <p:spPr bwMode="gray">
          <a:xfrm>
            <a:off x="7019934" y="114126"/>
            <a:ext cx="916559" cy="21312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IKEv1</a:t>
            </a:r>
          </a:p>
        </p:txBody>
      </p:sp>
      <p:sp>
        <p:nvSpPr>
          <p:cNvPr id="28" name="燕尾形 25"/>
          <p:cNvSpPr/>
          <p:nvPr/>
        </p:nvSpPr>
        <p:spPr bwMode="gray">
          <a:xfrm>
            <a:off x="7867649" y="114126"/>
            <a:ext cx="92410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IKEv2</a:t>
            </a:r>
            <a:endParaRPr lang="en-US" altLang="zh-CN" sz="1200" kern="0" dirty="0">
              <a:latin typeface="Huawei Sans" panose="020C0503030203020204" pitchFamily="34" charset="0"/>
              <a:ea typeface="方正兰亭黑简体" panose="02000000000000000000" pitchFamily="2" charset="-122"/>
            </a:endParaRPr>
          </a:p>
        </p:txBody>
      </p:sp>
      <p:sp>
        <p:nvSpPr>
          <p:cNvPr id="29" name="燕尾形 25"/>
          <p:cNvSpPr/>
          <p:nvPr/>
        </p:nvSpPr>
        <p:spPr bwMode="gray">
          <a:xfrm>
            <a:off x="8723171" y="114126"/>
            <a:ext cx="3028202"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Defining IPsec-Protected Data Flows</a:t>
            </a:r>
            <a:endParaRPr lang="en-US" altLang="zh-CN" sz="1200" kern="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7819996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IKEv1 Negotiation Phase (1)</a:t>
            </a:r>
          </a:p>
        </p:txBody>
      </p:sp>
      <p:sp>
        <p:nvSpPr>
          <p:cNvPr id="3" name="Text Placeholder 2"/>
          <p:cNvSpPr>
            <a:spLocks noGrp="1"/>
          </p:cNvSpPr>
          <p:nvPr>
            <p:ph type="body" sz="quarter" idx="10"/>
          </p:nvPr>
        </p:nvSpPr>
        <p:spPr bwMode="gray"/>
        <p:txBody>
          <a:bodyPr/>
          <a:lstStyle/>
          <a:p>
            <a:pPr algn="l"/>
            <a:r>
              <a:rPr lang="en-US" sz="1400" dirty="0">
                <a:latin typeface="Huawei Sans" panose="020C0503030203020204" pitchFamily="34" charset="0"/>
              </a:rPr>
              <a:t>In phase 1 of IKEv1 negotiation, an IKE SA is established. After an IKE SA is established, all the ISAKMP messages transmitted between two IPsec peers will be encrypted and authenticated. The secure tunnel established in phase 1 enables IPsec peers to communicate securely in phase 2.</a:t>
            </a:r>
          </a:p>
          <a:p>
            <a:pPr algn="l"/>
            <a:r>
              <a:rPr lang="en-US" sz="1400" dirty="0">
                <a:latin typeface="Huawei Sans" panose="020C0503030203020204" pitchFamily="34" charset="0"/>
              </a:rPr>
              <a:t>Phase 1 of IKEv1 negotiation supports two negotiation modes: main mode and aggressive mode.</a:t>
            </a:r>
          </a:p>
        </p:txBody>
      </p:sp>
      <p:sp>
        <p:nvSpPr>
          <p:cNvPr id="4" name="圆角矩形 75"/>
          <p:cNvSpPr/>
          <p:nvPr/>
        </p:nvSpPr>
        <p:spPr bwMode="gray">
          <a:xfrm>
            <a:off x="640080" y="2456892"/>
            <a:ext cx="585139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Main mode</a:t>
            </a:r>
          </a:p>
        </p:txBody>
      </p:sp>
      <p:sp>
        <p:nvSpPr>
          <p:cNvPr id="5" name="圆角矩形 75"/>
          <p:cNvSpPr/>
          <p:nvPr/>
        </p:nvSpPr>
        <p:spPr bwMode="gray">
          <a:xfrm>
            <a:off x="640080" y="2891178"/>
            <a:ext cx="5851397" cy="32564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6688068" y="2456892"/>
            <a:ext cx="481051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Aggressive mode</a:t>
            </a:r>
          </a:p>
        </p:txBody>
      </p:sp>
      <p:sp>
        <p:nvSpPr>
          <p:cNvPr id="7" name="圆角矩形 75"/>
          <p:cNvSpPr/>
          <p:nvPr/>
        </p:nvSpPr>
        <p:spPr bwMode="gray">
          <a:xfrm>
            <a:off x="6688068" y="2891178"/>
            <a:ext cx="4810512" cy="32564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8" name="Rectangle 7"/>
          <p:cNvSpPr/>
          <p:nvPr/>
        </p:nvSpPr>
        <p:spPr bwMode="gray">
          <a:xfrm>
            <a:off x="1399990" y="2945979"/>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an IKE proposal</a:t>
            </a:r>
          </a:p>
        </p:txBody>
      </p:sp>
      <p:sp>
        <p:nvSpPr>
          <p:cNvPr id="13" name="Rectangle 12"/>
          <p:cNvSpPr/>
          <p:nvPr/>
        </p:nvSpPr>
        <p:spPr bwMode="gray">
          <a:xfrm>
            <a:off x="3892146" y="2945979"/>
            <a:ext cx="174044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Searches for a matching IKE proposal</a:t>
            </a:r>
          </a:p>
        </p:txBody>
      </p:sp>
      <p:sp>
        <p:nvSpPr>
          <p:cNvPr id="14" name="Rectangle 13"/>
          <p:cNvSpPr/>
          <p:nvPr/>
        </p:nvSpPr>
        <p:spPr bwMode="gray">
          <a:xfrm>
            <a:off x="1399990" y="3491373"/>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Accept the IKE proposal</a:t>
            </a:r>
          </a:p>
        </p:txBody>
      </p:sp>
      <p:sp>
        <p:nvSpPr>
          <p:cNvPr id="15" name="Rectangle 14"/>
          <p:cNvSpPr/>
          <p:nvPr/>
        </p:nvSpPr>
        <p:spPr bwMode="gray">
          <a:xfrm>
            <a:off x="3892146" y="3491373"/>
            <a:ext cx="174044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an acknowledged IKE proposal</a:t>
            </a:r>
          </a:p>
        </p:txBody>
      </p:sp>
      <p:sp>
        <p:nvSpPr>
          <p:cNvPr id="16" name="Rectangle 15"/>
          <p:cNvSpPr/>
          <p:nvPr/>
        </p:nvSpPr>
        <p:spPr bwMode="gray">
          <a:xfrm>
            <a:off x="1399990" y="4036767"/>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information for key generation</a:t>
            </a:r>
          </a:p>
        </p:txBody>
      </p:sp>
      <p:sp>
        <p:nvSpPr>
          <p:cNvPr id="17" name="Rectangle 16"/>
          <p:cNvSpPr/>
          <p:nvPr/>
        </p:nvSpPr>
        <p:spPr bwMode="gray">
          <a:xfrm>
            <a:off x="3889926" y="4036767"/>
            <a:ext cx="1742659"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Generates keys</a:t>
            </a:r>
          </a:p>
        </p:txBody>
      </p:sp>
      <p:sp>
        <p:nvSpPr>
          <p:cNvPr id="18" name="Rectangle 17"/>
          <p:cNvSpPr/>
          <p:nvPr/>
        </p:nvSpPr>
        <p:spPr bwMode="gray">
          <a:xfrm>
            <a:off x="1399990" y="4582161"/>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Generates keys</a:t>
            </a:r>
          </a:p>
        </p:txBody>
      </p:sp>
      <p:sp>
        <p:nvSpPr>
          <p:cNvPr id="19" name="Rectangle 18"/>
          <p:cNvSpPr/>
          <p:nvPr/>
        </p:nvSpPr>
        <p:spPr bwMode="gray">
          <a:xfrm>
            <a:off x="3889927" y="4582161"/>
            <a:ext cx="1742658"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information for key generation</a:t>
            </a:r>
          </a:p>
        </p:txBody>
      </p:sp>
      <p:sp>
        <p:nvSpPr>
          <p:cNvPr id="20" name="Rectangle 19"/>
          <p:cNvSpPr/>
          <p:nvPr/>
        </p:nvSpPr>
        <p:spPr bwMode="gray">
          <a:xfrm>
            <a:off x="1399990" y="5127555"/>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identity and authentication data</a:t>
            </a:r>
          </a:p>
        </p:txBody>
      </p:sp>
      <p:sp>
        <p:nvSpPr>
          <p:cNvPr id="21" name="Rectangle 20"/>
          <p:cNvSpPr/>
          <p:nvPr/>
        </p:nvSpPr>
        <p:spPr bwMode="gray">
          <a:xfrm>
            <a:off x="3889926" y="5127555"/>
            <a:ext cx="1742659"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22" name="Rectangle 21"/>
          <p:cNvSpPr/>
          <p:nvPr/>
        </p:nvSpPr>
        <p:spPr bwMode="gray">
          <a:xfrm>
            <a:off x="1399990" y="5672948"/>
            <a:ext cx="147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23" name="Rectangle 22"/>
          <p:cNvSpPr/>
          <p:nvPr/>
        </p:nvSpPr>
        <p:spPr bwMode="gray">
          <a:xfrm>
            <a:off x="3889926" y="5672948"/>
            <a:ext cx="1742659"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identity and authentication data</a:t>
            </a:r>
          </a:p>
        </p:txBody>
      </p:sp>
      <p:sp>
        <p:nvSpPr>
          <p:cNvPr id="24" name="TextBox 23"/>
          <p:cNvSpPr txBox="1"/>
          <p:nvPr/>
        </p:nvSpPr>
        <p:spPr bwMode="gray">
          <a:xfrm>
            <a:off x="685571" y="4339132"/>
            <a:ext cx="737702" cy="276999"/>
          </a:xfrm>
          <a:prstGeom prst="rect">
            <a:avLst/>
          </a:prstGeom>
          <a:noFill/>
        </p:spPr>
        <p:txBody>
          <a:bodyPr wrap="none" rtlCol="0">
            <a:spAutoFit/>
          </a:bodyPr>
          <a:lstStyle/>
          <a:p>
            <a:pPr fontAlgn="ctr"/>
            <a:r>
              <a:rPr lang="en-US" sz="1200" dirty="0">
                <a:latin typeface="Huawei Sans" panose="020C0503030203020204" pitchFamily="34" charset="0"/>
              </a:rPr>
              <a:t>Initiator</a:t>
            </a:r>
          </a:p>
        </p:txBody>
      </p:sp>
      <p:sp>
        <p:nvSpPr>
          <p:cNvPr id="25" name="TextBox 24"/>
          <p:cNvSpPr txBox="1"/>
          <p:nvPr/>
        </p:nvSpPr>
        <p:spPr bwMode="gray">
          <a:xfrm>
            <a:off x="5615829" y="4339132"/>
            <a:ext cx="920445" cy="276999"/>
          </a:xfrm>
          <a:prstGeom prst="rect">
            <a:avLst/>
          </a:prstGeom>
          <a:noFill/>
        </p:spPr>
        <p:txBody>
          <a:bodyPr wrap="none" rtlCol="0">
            <a:spAutoFit/>
          </a:bodyPr>
          <a:lstStyle/>
          <a:p>
            <a:pPr algn="ctr" fontAlgn="ctr"/>
            <a:r>
              <a:rPr lang="en-US" sz="1200" dirty="0">
                <a:latin typeface="Huawei Sans" panose="020C0503030203020204" pitchFamily="34" charset="0"/>
              </a:rPr>
              <a:t>Responder</a:t>
            </a:r>
          </a:p>
        </p:txBody>
      </p:sp>
      <p:cxnSp>
        <p:nvCxnSpPr>
          <p:cNvPr id="27" name="Straight Arrow Connector 26"/>
          <p:cNvCxnSpPr>
            <a:stCxn id="8" idx="3"/>
            <a:endCxn id="13" idx="1"/>
          </p:cNvCxnSpPr>
          <p:nvPr/>
        </p:nvCxnSpPr>
        <p:spPr bwMode="gray">
          <a:xfrm>
            <a:off x="2875990" y="3161941"/>
            <a:ext cx="101615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6" idx="3"/>
            <a:endCxn id="17" idx="1"/>
          </p:cNvCxnSpPr>
          <p:nvPr/>
        </p:nvCxnSpPr>
        <p:spPr bwMode="gray">
          <a:xfrm>
            <a:off x="2875990" y="4252729"/>
            <a:ext cx="101393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0" idx="3"/>
            <a:endCxn id="21" idx="1"/>
          </p:cNvCxnSpPr>
          <p:nvPr/>
        </p:nvCxnSpPr>
        <p:spPr bwMode="gray">
          <a:xfrm>
            <a:off x="2875990" y="5343517"/>
            <a:ext cx="1013936"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2" idx="3"/>
            <a:endCxn id="23" idx="1"/>
          </p:cNvCxnSpPr>
          <p:nvPr/>
        </p:nvCxnSpPr>
        <p:spPr bwMode="gray">
          <a:xfrm>
            <a:off x="2875990" y="5888910"/>
            <a:ext cx="1013936"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14" idx="3"/>
            <a:endCxn id="15" idx="1"/>
          </p:cNvCxnSpPr>
          <p:nvPr/>
        </p:nvCxnSpPr>
        <p:spPr bwMode="gray">
          <a:xfrm>
            <a:off x="2875990" y="3707335"/>
            <a:ext cx="1016156"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18" idx="3"/>
            <a:endCxn id="19" idx="1"/>
          </p:cNvCxnSpPr>
          <p:nvPr/>
        </p:nvCxnSpPr>
        <p:spPr bwMode="gray">
          <a:xfrm>
            <a:off x="2875990" y="4798123"/>
            <a:ext cx="1013937"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45" name="椭圆 50">
            <a:extLst>
              <a:ext uri="{FF2B5EF4-FFF2-40B4-BE49-F238E27FC236}">
                <a16:creationId xmlns:a16="http://schemas.microsoft.com/office/drawing/2014/main" xmlns="" id="{4C7C4E63-07F2-484E-A141-F01D18F8D379}"/>
              </a:ext>
            </a:extLst>
          </p:cNvPr>
          <p:cNvSpPr/>
          <p:nvPr/>
        </p:nvSpPr>
        <p:spPr bwMode="gray">
          <a:xfrm>
            <a:off x="2917927" y="305398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50">
            <a:extLst>
              <a:ext uri="{FF2B5EF4-FFF2-40B4-BE49-F238E27FC236}">
                <a16:creationId xmlns:a16="http://schemas.microsoft.com/office/drawing/2014/main" xmlns="" id="{4C7C4E63-07F2-484E-A141-F01D18F8D379}"/>
              </a:ext>
            </a:extLst>
          </p:cNvPr>
          <p:cNvSpPr/>
          <p:nvPr/>
        </p:nvSpPr>
        <p:spPr bwMode="gray">
          <a:xfrm>
            <a:off x="3635054" y="359937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50">
            <a:extLst>
              <a:ext uri="{FF2B5EF4-FFF2-40B4-BE49-F238E27FC236}">
                <a16:creationId xmlns:a16="http://schemas.microsoft.com/office/drawing/2014/main" xmlns="" id="{4C7C4E63-07F2-484E-A141-F01D18F8D379}"/>
              </a:ext>
            </a:extLst>
          </p:cNvPr>
          <p:cNvSpPr/>
          <p:nvPr/>
        </p:nvSpPr>
        <p:spPr bwMode="gray">
          <a:xfrm>
            <a:off x="3629325" y="466381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50">
            <a:extLst>
              <a:ext uri="{FF2B5EF4-FFF2-40B4-BE49-F238E27FC236}">
                <a16:creationId xmlns:a16="http://schemas.microsoft.com/office/drawing/2014/main" xmlns="" id="{4C7C4E63-07F2-484E-A141-F01D18F8D379}"/>
              </a:ext>
            </a:extLst>
          </p:cNvPr>
          <p:cNvSpPr/>
          <p:nvPr/>
        </p:nvSpPr>
        <p:spPr bwMode="gray">
          <a:xfrm>
            <a:off x="3637899" y="577010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50">
            <a:extLst>
              <a:ext uri="{FF2B5EF4-FFF2-40B4-BE49-F238E27FC236}">
                <a16:creationId xmlns:a16="http://schemas.microsoft.com/office/drawing/2014/main" xmlns="" id="{4C7C4E63-07F2-484E-A141-F01D18F8D379}"/>
              </a:ext>
            </a:extLst>
          </p:cNvPr>
          <p:cNvSpPr/>
          <p:nvPr/>
        </p:nvSpPr>
        <p:spPr bwMode="gray">
          <a:xfrm>
            <a:off x="2917927" y="414477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50">
            <a:extLst>
              <a:ext uri="{FF2B5EF4-FFF2-40B4-BE49-F238E27FC236}">
                <a16:creationId xmlns:a16="http://schemas.microsoft.com/office/drawing/2014/main" xmlns="" id="{4C7C4E63-07F2-484E-A141-F01D18F8D379}"/>
              </a:ext>
            </a:extLst>
          </p:cNvPr>
          <p:cNvSpPr/>
          <p:nvPr/>
        </p:nvSpPr>
        <p:spPr bwMode="gray">
          <a:xfrm>
            <a:off x="2917927" y="522911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ectangle 50"/>
          <p:cNvSpPr/>
          <p:nvPr/>
        </p:nvSpPr>
        <p:spPr bwMode="gray">
          <a:xfrm>
            <a:off x="6767155" y="3372485"/>
            <a:ext cx="1738552" cy="80376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Sends IKE proposals, information for key generation, and identity information</a:t>
            </a:r>
          </a:p>
        </p:txBody>
      </p:sp>
      <p:sp>
        <p:nvSpPr>
          <p:cNvPr id="52" name="Rectangle 51"/>
          <p:cNvSpPr/>
          <p:nvPr/>
        </p:nvSpPr>
        <p:spPr bwMode="gray">
          <a:xfrm>
            <a:off x="9595810" y="3372485"/>
            <a:ext cx="1772778" cy="80376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Searches for matching algorithms, generates keys, and authenticates identity</a:t>
            </a:r>
          </a:p>
        </p:txBody>
      </p:sp>
      <p:sp>
        <p:nvSpPr>
          <p:cNvPr id="53" name="Rectangle 52"/>
          <p:cNvSpPr/>
          <p:nvPr/>
        </p:nvSpPr>
        <p:spPr bwMode="gray">
          <a:xfrm>
            <a:off x="6767155" y="4208956"/>
            <a:ext cx="1738552" cy="761078"/>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Accepts the proposal and generates keys</a:t>
            </a:r>
          </a:p>
        </p:txBody>
      </p:sp>
      <p:sp>
        <p:nvSpPr>
          <p:cNvPr id="54" name="Rectangle 53"/>
          <p:cNvSpPr/>
          <p:nvPr/>
        </p:nvSpPr>
        <p:spPr bwMode="gray">
          <a:xfrm>
            <a:off x="9595810" y="4208956"/>
            <a:ext cx="1772777" cy="761078"/>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Sends key generation information, identity information, and authentication data</a:t>
            </a:r>
          </a:p>
        </p:txBody>
      </p:sp>
      <p:sp>
        <p:nvSpPr>
          <p:cNvPr id="55" name="Rectangle 54"/>
          <p:cNvSpPr/>
          <p:nvPr/>
        </p:nvSpPr>
        <p:spPr bwMode="gray">
          <a:xfrm>
            <a:off x="6767155" y="5012273"/>
            <a:ext cx="1738552"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Sends authentication data.</a:t>
            </a:r>
          </a:p>
        </p:txBody>
      </p:sp>
      <p:sp>
        <p:nvSpPr>
          <p:cNvPr id="56" name="Rectangle 55"/>
          <p:cNvSpPr/>
          <p:nvPr/>
        </p:nvSpPr>
        <p:spPr bwMode="gray">
          <a:xfrm>
            <a:off x="9593591" y="5012273"/>
            <a:ext cx="1774996"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Verifies exchanged data.</a:t>
            </a:r>
          </a:p>
        </p:txBody>
      </p:sp>
      <p:sp>
        <p:nvSpPr>
          <p:cNvPr id="57" name="TextBox 56"/>
          <p:cNvSpPr txBox="1"/>
          <p:nvPr/>
        </p:nvSpPr>
        <p:spPr bwMode="gray">
          <a:xfrm>
            <a:off x="7421298" y="3061645"/>
            <a:ext cx="737702" cy="276999"/>
          </a:xfrm>
          <a:prstGeom prst="rect">
            <a:avLst/>
          </a:prstGeom>
          <a:noFill/>
        </p:spPr>
        <p:txBody>
          <a:bodyPr wrap="none" rtlCol="0">
            <a:spAutoFit/>
          </a:bodyPr>
          <a:lstStyle/>
          <a:p>
            <a:pPr fontAlgn="ctr"/>
            <a:r>
              <a:rPr lang="en-US" sz="1200" dirty="0">
                <a:latin typeface="Huawei Sans" panose="020C0503030203020204" pitchFamily="34" charset="0"/>
              </a:rPr>
              <a:t>Initiator</a:t>
            </a:r>
          </a:p>
        </p:txBody>
      </p:sp>
      <p:sp>
        <p:nvSpPr>
          <p:cNvPr id="58" name="TextBox 57"/>
          <p:cNvSpPr txBox="1"/>
          <p:nvPr/>
        </p:nvSpPr>
        <p:spPr bwMode="gray">
          <a:xfrm>
            <a:off x="9873588" y="3088541"/>
            <a:ext cx="920445" cy="276999"/>
          </a:xfrm>
          <a:prstGeom prst="rect">
            <a:avLst/>
          </a:prstGeom>
          <a:noFill/>
        </p:spPr>
        <p:txBody>
          <a:bodyPr wrap="none" rtlCol="0">
            <a:spAutoFit/>
          </a:bodyPr>
          <a:lstStyle/>
          <a:p>
            <a:pPr algn="ctr" fontAlgn="ctr"/>
            <a:r>
              <a:rPr lang="en-US" sz="1200" dirty="0">
                <a:latin typeface="Huawei Sans" panose="020C0503030203020204" pitchFamily="34" charset="0"/>
              </a:rPr>
              <a:t>Responder</a:t>
            </a:r>
          </a:p>
        </p:txBody>
      </p:sp>
      <p:cxnSp>
        <p:nvCxnSpPr>
          <p:cNvPr id="59" name="Straight Arrow Connector 58"/>
          <p:cNvCxnSpPr>
            <a:stCxn id="51" idx="3"/>
            <a:endCxn id="52" idx="1"/>
          </p:cNvCxnSpPr>
          <p:nvPr/>
        </p:nvCxnSpPr>
        <p:spPr bwMode="gray">
          <a:xfrm>
            <a:off x="8505707" y="3774368"/>
            <a:ext cx="1090103"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55" idx="3"/>
            <a:endCxn id="56" idx="1"/>
          </p:cNvCxnSpPr>
          <p:nvPr/>
        </p:nvCxnSpPr>
        <p:spPr bwMode="gray">
          <a:xfrm>
            <a:off x="8505707" y="5228235"/>
            <a:ext cx="108788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53" idx="3"/>
            <a:endCxn id="54" idx="1"/>
          </p:cNvCxnSpPr>
          <p:nvPr/>
        </p:nvCxnSpPr>
        <p:spPr bwMode="gray">
          <a:xfrm>
            <a:off x="8505707" y="4589495"/>
            <a:ext cx="1090103"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62" name="椭圆 50">
            <a:extLst>
              <a:ext uri="{FF2B5EF4-FFF2-40B4-BE49-F238E27FC236}">
                <a16:creationId xmlns:a16="http://schemas.microsoft.com/office/drawing/2014/main" xmlns="" id="{4C7C4E63-07F2-484E-A141-F01D18F8D379}"/>
              </a:ext>
            </a:extLst>
          </p:cNvPr>
          <p:cNvSpPr/>
          <p:nvPr/>
        </p:nvSpPr>
        <p:spPr bwMode="gray">
          <a:xfrm>
            <a:off x="8621592" y="361869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50">
            <a:extLst>
              <a:ext uri="{FF2B5EF4-FFF2-40B4-BE49-F238E27FC236}">
                <a16:creationId xmlns:a16="http://schemas.microsoft.com/office/drawing/2014/main" xmlns="" id="{4C7C4E63-07F2-484E-A141-F01D18F8D379}"/>
              </a:ext>
            </a:extLst>
          </p:cNvPr>
          <p:cNvSpPr/>
          <p:nvPr/>
        </p:nvSpPr>
        <p:spPr bwMode="gray">
          <a:xfrm>
            <a:off x="9337944" y="450571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50">
            <a:extLst>
              <a:ext uri="{FF2B5EF4-FFF2-40B4-BE49-F238E27FC236}">
                <a16:creationId xmlns:a16="http://schemas.microsoft.com/office/drawing/2014/main" xmlns="" id="{4C7C4E63-07F2-484E-A141-F01D18F8D379}"/>
              </a:ext>
            </a:extLst>
          </p:cNvPr>
          <p:cNvSpPr/>
          <p:nvPr/>
        </p:nvSpPr>
        <p:spPr bwMode="gray">
          <a:xfrm>
            <a:off x="8621592" y="5120277"/>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Straight Arrow Connector 77"/>
          <p:cNvCxnSpPr/>
          <p:nvPr/>
        </p:nvCxnSpPr>
        <p:spPr bwMode="gray">
          <a:xfrm>
            <a:off x="5797210" y="5638658"/>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bwMode="gray">
          <a:xfrm>
            <a:off x="5611373" y="5675033"/>
            <a:ext cx="925348" cy="461665"/>
          </a:xfrm>
          <a:prstGeom prst="rect">
            <a:avLst/>
          </a:prstGeom>
          <a:noFill/>
        </p:spPr>
        <p:txBody>
          <a:bodyPr wrap="square" rtlCol="0">
            <a:spAutoFit/>
          </a:bodyPr>
          <a:lstStyle/>
          <a:p>
            <a:pPr algn="ctr" fontAlgn="ctr"/>
            <a:r>
              <a:rPr lang="en-US" sz="1200" dirty="0">
                <a:latin typeface="Huawei Sans" panose="020C0503030203020204" pitchFamily="34" charset="0"/>
              </a:rPr>
              <a:t>Encrypted data</a:t>
            </a:r>
          </a:p>
        </p:txBody>
      </p:sp>
      <p:sp>
        <p:nvSpPr>
          <p:cNvPr id="65" name="五边形 24"/>
          <p:cNvSpPr/>
          <p:nvPr/>
        </p:nvSpPr>
        <p:spPr bwMode="gray">
          <a:xfrm>
            <a:off x="7019934" y="114126"/>
            <a:ext cx="916559" cy="21312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IKEv1</a:t>
            </a:r>
          </a:p>
        </p:txBody>
      </p:sp>
      <p:sp>
        <p:nvSpPr>
          <p:cNvPr id="66" name="燕尾形 25"/>
          <p:cNvSpPr/>
          <p:nvPr/>
        </p:nvSpPr>
        <p:spPr bwMode="gray">
          <a:xfrm>
            <a:off x="7867649" y="114126"/>
            <a:ext cx="92410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IKEv2</a:t>
            </a:r>
            <a:endParaRPr lang="en-US" altLang="zh-CN" sz="1200" kern="0" dirty="0">
              <a:latin typeface="Huawei Sans" panose="020C0503030203020204" pitchFamily="34" charset="0"/>
              <a:ea typeface="方正兰亭黑简体" panose="02000000000000000000" pitchFamily="2" charset="-122"/>
            </a:endParaRPr>
          </a:p>
        </p:txBody>
      </p:sp>
      <p:sp>
        <p:nvSpPr>
          <p:cNvPr id="67" name="燕尾形 25"/>
          <p:cNvSpPr/>
          <p:nvPr/>
        </p:nvSpPr>
        <p:spPr bwMode="gray">
          <a:xfrm>
            <a:off x="8723171" y="114126"/>
            <a:ext cx="3028202"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Defining IPsec-Protected Data Flows</a:t>
            </a:r>
            <a:endParaRPr lang="en-US" altLang="zh-CN" sz="1200" kern="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07563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IKEv1 Negotiation Phase (2)</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In IKEv1 phase 2, IPsec SAs need to be established and keys needs to be generated for securely transmitting data.</a:t>
            </a:r>
            <a:endParaRPr lang="en-US" altLang="zh-CN" sz="1600" dirty="0">
              <a:latin typeface="Huawei Sans" panose="020C0503030203020204" pitchFamily="34" charset="0"/>
            </a:endParaRPr>
          </a:p>
          <a:p>
            <a:pPr algn="l"/>
            <a:r>
              <a:rPr lang="en-US" sz="1600" dirty="0">
                <a:latin typeface="Huawei Sans" panose="020C0503030203020204" pitchFamily="34" charset="0"/>
              </a:rPr>
              <a:t>This phase uses the quick mode. This mode uses the keys generated in phase 1 to verify the integrity of ISAKMP messages and identities of the initiator and responder, and to encrypt ISAKMP messages, ensuring exchange security.</a:t>
            </a:r>
          </a:p>
        </p:txBody>
      </p:sp>
      <p:sp>
        <p:nvSpPr>
          <p:cNvPr id="4" name="圆角矩形 75"/>
          <p:cNvSpPr/>
          <p:nvPr/>
        </p:nvSpPr>
        <p:spPr bwMode="gray">
          <a:xfrm>
            <a:off x="1407478" y="2713885"/>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Quick mode</a:t>
            </a:r>
          </a:p>
        </p:txBody>
      </p:sp>
      <p:sp>
        <p:nvSpPr>
          <p:cNvPr id="5" name="圆角矩形 75"/>
          <p:cNvSpPr/>
          <p:nvPr/>
        </p:nvSpPr>
        <p:spPr bwMode="gray">
          <a:xfrm>
            <a:off x="1407478" y="3138842"/>
            <a:ext cx="9394410" cy="294238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6" name="Rectangle 5"/>
          <p:cNvSpPr/>
          <p:nvPr/>
        </p:nvSpPr>
        <p:spPr bwMode="gray">
          <a:xfrm>
            <a:off x="3658944" y="3728651"/>
            <a:ext cx="1702578" cy="63126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IPsec proposals, identity, and authentication data</a:t>
            </a:r>
          </a:p>
        </p:txBody>
      </p:sp>
      <p:sp>
        <p:nvSpPr>
          <p:cNvPr id="7" name="Rectangle 6"/>
          <p:cNvSpPr/>
          <p:nvPr/>
        </p:nvSpPr>
        <p:spPr bwMode="gray">
          <a:xfrm>
            <a:off x="6492416" y="3728651"/>
            <a:ext cx="1809574" cy="63126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Searches for a matching IPsec proposal and generates keys</a:t>
            </a:r>
          </a:p>
        </p:txBody>
      </p:sp>
      <p:sp>
        <p:nvSpPr>
          <p:cNvPr id="8" name="Rectangle 7"/>
          <p:cNvSpPr/>
          <p:nvPr/>
        </p:nvSpPr>
        <p:spPr bwMode="gray">
          <a:xfrm>
            <a:off x="3658944" y="4451341"/>
            <a:ext cx="1702578" cy="65603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Accepts the proposal and generates keys</a:t>
            </a:r>
          </a:p>
        </p:txBody>
      </p:sp>
      <p:sp>
        <p:nvSpPr>
          <p:cNvPr id="9" name="Rectangle 8"/>
          <p:cNvSpPr/>
          <p:nvPr/>
        </p:nvSpPr>
        <p:spPr bwMode="gray">
          <a:xfrm>
            <a:off x="6492418" y="4451341"/>
            <a:ext cx="1809572" cy="656036"/>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the acknowledged IPsec proposal, identity, and authentication data</a:t>
            </a:r>
          </a:p>
        </p:txBody>
      </p:sp>
      <p:sp>
        <p:nvSpPr>
          <p:cNvPr id="10" name="Rectangle 9"/>
          <p:cNvSpPr/>
          <p:nvPr/>
        </p:nvSpPr>
        <p:spPr bwMode="gray">
          <a:xfrm>
            <a:off x="3658944" y="5198801"/>
            <a:ext cx="1708417"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acknowledged data</a:t>
            </a:r>
          </a:p>
        </p:txBody>
      </p:sp>
      <p:sp>
        <p:nvSpPr>
          <p:cNvPr id="11" name="Rectangle 10"/>
          <p:cNvSpPr/>
          <p:nvPr/>
        </p:nvSpPr>
        <p:spPr bwMode="gray">
          <a:xfrm>
            <a:off x="6490196" y="5198801"/>
            <a:ext cx="1811793"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Accepts the information.</a:t>
            </a:r>
          </a:p>
        </p:txBody>
      </p:sp>
      <p:sp>
        <p:nvSpPr>
          <p:cNvPr id="12" name="TextBox 11"/>
          <p:cNvSpPr txBox="1"/>
          <p:nvPr/>
        </p:nvSpPr>
        <p:spPr bwMode="gray">
          <a:xfrm>
            <a:off x="4141382" y="3362473"/>
            <a:ext cx="737702" cy="276999"/>
          </a:xfrm>
          <a:prstGeom prst="rect">
            <a:avLst/>
          </a:prstGeom>
          <a:noFill/>
        </p:spPr>
        <p:txBody>
          <a:bodyPr wrap="none" rtlCol="0">
            <a:spAutoFit/>
          </a:bodyPr>
          <a:lstStyle/>
          <a:p>
            <a:pPr fontAlgn="ctr"/>
            <a:r>
              <a:rPr lang="en-US" sz="1200" dirty="0">
                <a:latin typeface="Huawei Sans" panose="020C0503030203020204" pitchFamily="34" charset="0"/>
              </a:rPr>
              <a:t>Initiator</a:t>
            </a:r>
          </a:p>
        </p:txBody>
      </p:sp>
      <p:sp>
        <p:nvSpPr>
          <p:cNvPr id="13" name="TextBox 12"/>
          <p:cNvSpPr txBox="1"/>
          <p:nvPr/>
        </p:nvSpPr>
        <p:spPr bwMode="gray">
          <a:xfrm>
            <a:off x="6935869" y="3389369"/>
            <a:ext cx="920445" cy="276999"/>
          </a:xfrm>
          <a:prstGeom prst="rect">
            <a:avLst/>
          </a:prstGeom>
          <a:noFill/>
        </p:spPr>
        <p:txBody>
          <a:bodyPr wrap="none" rtlCol="0">
            <a:spAutoFit/>
          </a:bodyPr>
          <a:lstStyle/>
          <a:p>
            <a:pPr algn="ctr" fontAlgn="ctr"/>
            <a:r>
              <a:rPr lang="en-US" sz="1200" dirty="0">
                <a:latin typeface="Huawei Sans" panose="020C0503030203020204" pitchFamily="34" charset="0"/>
              </a:rPr>
              <a:t>Responder</a:t>
            </a:r>
          </a:p>
        </p:txBody>
      </p:sp>
      <p:cxnSp>
        <p:nvCxnSpPr>
          <p:cNvPr id="14" name="Straight Arrow Connector 13"/>
          <p:cNvCxnSpPr>
            <a:stCxn id="6" idx="3"/>
            <a:endCxn id="7" idx="1"/>
          </p:cNvCxnSpPr>
          <p:nvPr/>
        </p:nvCxnSpPr>
        <p:spPr bwMode="gray">
          <a:xfrm>
            <a:off x="5361522" y="4044284"/>
            <a:ext cx="1130894"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3"/>
            <a:endCxn id="11" idx="1"/>
          </p:cNvCxnSpPr>
          <p:nvPr/>
        </p:nvCxnSpPr>
        <p:spPr bwMode="gray">
          <a:xfrm>
            <a:off x="5367361" y="5414763"/>
            <a:ext cx="112283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3"/>
            <a:endCxn id="9" idx="1"/>
          </p:cNvCxnSpPr>
          <p:nvPr/>
        </p:nvCxnSpPr>
        <p:spPr bwMode="gray">
          <a:xfrm>
            <a:off x="5361522" y="4779359"/>
            <a:ext cx="1130896"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7" name="椭圆 50">
            <a:extLst>
              <a:ext uri="{FF2B5EF4-FFF2-40B4-BE49-F238E27FC236}">
                <a16:creationId xmlns:a16="http://schemas.microsoft.com/office/drawing/2014/main" xmlns="" id="{4C7C4E63-07F2-484E-A141-F01D18F8D379}"/>
              </a:ext>
            </a:extLst>
          </p:cNvPr>
          <p:cNvSpPr/>
          <p:nvPr/>
        </p:nvSpPr>
        <p:spPr bwMode="gray">
          <a:xfrm>
            <a:off x="5518199" y="391952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50">
            <a:extLst>
              <a:ext uri="{FF2B5EF4-FFF2-40B4-BE49-F238E27FC236}">
                <a16:creationId xmlns:a16="http://schemas.microsoft.com/office/drawing/2014/main" xmlns="" id="{4C7C4E63-07F2-484E-A141-F01D18F8D379}"/>
              </a:ext>
            </a:extLst>
          </p:cNvPr>
          <p:cNvSpPr/>
          <p:nvPr/>
        </p:nvSpPr>
        <p:spPr bwMode="gray">
          <a:xfrm>
            <a:off x="6234551" y="465795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50">
            <a:extLst>
              <a:ext uri="{FF2B5EF4-FFF2-40B4-BE49-F238E27FC236}">
                <a16:creationId xmlns:a16="http://schemas.microsoft.com/office/drawing/2014/main" xmlns="" id="{4C7C4E63-07F2-484E-A141-F01D18F8D379}"/>
              </a:ext>
            </a:extLst>
          </p:cNvPr>
          <p:cNvSpPr/>
          <p:nvPr/>
        </p:nvSpPr>
        <p:spPr bwMode="gray">
          <a:xfrm>
            <a:off x="5518199" y="530680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Straight Arrow Connector 19"/>
          <p:cNvCxnSpPr/>
          <p:nvPr/>
        </p:nvCxnSpPr>
        <p:spPr bwMode="gray">
          <a:xfrm>
            <a:off x="9038107" y="5794610"/>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gray">
          <a:xfrm>
            <a:off x="9544382" y="5666565"/>
            <a:ext cx="1239442" cy="276999"/>
          </a:xfrm>
          <a:prstGeom prst="rect">
            <a:avLst/>
          </a:prstGeom>
          <a:noFill/>
        </p:spPr>
        <p:txBody>
          <a:bodyPr wrap="none" rtlCol="0">
            <a:spAutoFit/>
          </a:bodyPr>
          <a:lstStyle/>
          <a:p>
            <a:pPr fontAlgn="ctr"/>
            <a:r>
              <a:rPr lang="en-US" sz="1200" dirty="0">
                <a:latin typeface="Huawei Sans" panose="020C0503030203020204" pitchFamily="34" charset="0"/>
              </a:rPr>
              <a:t>Encrypted data</a:t>
            </a:r>
          </a:p>
        </p:txBody>
      </p:sp>
      <p:sp>
        <p:nvSpPr>
          <p:cNvPr id="26" name="五边形 24"/>
          <p:cNvSpPr/>
          <p:nvPr/>
        </p:nvSpPr>
        <p:spPr bwMode="gray">
          <a:xfrm>
            <a:off x="7019934" y="114126"/>
            <a:ext cx="916559" cy="21312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b="1" dirty="0">
                <a:solidFill>
                  <a:schemeClr val="bg1"/>
                </a:solidFill>
                <a:latin typeface="Huawei Sans" panose="020C0503030203020204" pitchFamily="34" charset="0"/>
              </a:rPr>
              <a:t>IKEv1</a:t>
            </a:r>
          </a:p>
        </p:txBody>
      </p:sp>
      <p:sp>
        <p:nvSpPr>
          <p:cNvPr id="27" name="燕尾形 25"/>
          <p:cNvSpPr/>
          <p:nvPr/>
        </p:nvSpPr>
        <p:spPr bwMode="gray">
          <a:xfrm>
            <a:off x="7867649" y="114126"/>
            <a:ext cx="92410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IKEv2</a:t>
            </a:r>
            <a:endParaRPr lang="en-US" altLang="zh-CN" sz="1200" kern="0" dirty="0">
              <a:latin typeface="Huawei Sans" panose="020C0503030203020204" pitchFamily="34" charset="0"/>
              <a:ea typeface="方正兰亭黑简体" panose="02000000000000000000" pitchFamily="2" charset="-122"/>
            </a:endParaRPr>
          </a:p>
        </p:txBody>
      </p:sp>
      <p:sp>
        <p:nvSpPr>
          <p:cNvPr id="28" name="燕尾形 25"/>
          <p:cNvSpPr/>
          <p:nvPr/>
        </p:nvSpPr>
        <p:spPr bwMode="gray">
          <a:xfrm>
            <a:off x="8723171" y="114126"/>
            <a:ext cx="3028202"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Defining IPsec-Protected Data Flows</a:t>
            </a:r>
            <a:endParaRPr lang="en-US" altLang="zh-CN" sz="1200" kern="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547584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IKEv2</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process of establishing SAs through IKEv2 negotiation is much simpler than that through IKEv1 negotiation. In normal cases, IKEv2 can establish a pair of IPsec SAs through only four messages in two exchanges. One additional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used to establish another pair of IPsec SAs if required, during which only two messages are exchanged.</a:t>
            </a:r>
          </a:p>
          <a:p>
            <a:pPr algn="l"/>
            <a:r>
              <a:rPr lang="en-US" sz="1800" dirty="0">
                <a:latin typeface="Huawei Sans" panose="020C0503030203020204" pitchFamily="34" charset="0"/>
              </a:rPr>
              <a:t>IKEv2 defines three exchanges: Initial Exchanges, </a:t>
            </a:r>
            <a:r>
              <a:rPr lang="en-US" sz="1800" dirty="0" err="1">
                <a:latin typeface="Huawei Sans" panose="020C0503030203020204" pitchFamily="34" charset="0"/>
              </a:rPr>
              <a:t>Create_Child_SA</a:t>
            </a:r>
            <a:r>
              <a:rPr lang="en-US" sz="1800" dirty="0">
                <a:latin typeface="Huawei Sans" panose="020C0503030203020204" pitchFamily="34" charset="0"/>
              </a:rPr>
              <a:t> Exchange, and Informational Exchange.</a:t>
            </a:r>
          </a:p>
        </p:txBody>
      </p:sp>
      <p:sp>
        <p:nvSpPr>
          <p:cNvPr id="8" name="五边形 24"/>
          <p:cNvSpPr/>
          <p:nvPr/>
        </p:nvSpPr>
        <p:spPr bwMode="gray">
          <a:xfrm>
            <a:off x="7019934" y="114126"/>
            <a:ext cx="916559"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dirty="0">
                <a:latin typeface="Huawei Sans" panose="020C0503030203020204" pitchFamily="34" charset="0"/>
              </a:rPr>
              <a:t>IKEv1</a:t>
            </a:r>
          </a:p>
        </p:txBody>
      </p:sp>
      <p:sp>
        <p:nvSpPr>
          <p:cNvPr id="9" name="燕尾形 25"/>
          <p:cNvSpPr/>
          <p:nvPr/>
        </p:nvSpPr>
        <p:spPr bwMode="gray">
          <a:xfrm>
            <a:off x="7867649" y="114126"/>
            <a:ext cx="924107" cy="21312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IKEv2</a:t>
            </a:r>
            <a:endParaRPr lang="en-US" altLang="zh-CN" sz="1200" b="1" dirty="0">
              <a:solidFill>
                <a:schemeClr val="bg1"/>
              </a:solidFill>
              <a:latin typeface="Huawei Sans" panose="020C0503030203020204" pitchFamily="34" charset="0"/>
            </a:endParaRPr>
          </a:p>
        </p:txBody>
      </p:sp>
      <p:sp>
        <p:nvSpPr>
          <p:cNvPr id="10" name="燕尾形 25"/>
          <p:cNvSpPr/>
          <p:nvPr/>
        </p:nvSpPr>
        <p:spPr bwMode="gray">
          <a:xfrm>
            <a:off x="8723171" y="114126"/>
            <a:ext cx="3028202"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Defining IPsec-Protected Data Flows</a:t>
            </a:r>
            <a:endParaRPr lang="en-US" altLang="zh-CN" sz="1200" kern="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260878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IKEv2 Initial Exchanges</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IKEv2 establishes the first pair of IPsec SAs through Initial Exchanges. Initial Exchanges involves four messages in two exchanges.</a:t>
            </a:r>
          </a:p>
        </p:txBody>
      </p:sp>
      <p:sp>
        <p:nvSpPr>
          <p:cNvPr id="4" name="圆角矩形 75"/>
          <p:cNvSpPr/>
          <p:nvPr/>
        </p:nvSpPr>
        <p:spPr bwMode="gray">
          <a:xfrm>
            <a:off x="1487488" y="2069232"/>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Initial Exchanges process</a:t>
            </a:r>
          </a:p>
        </p:txBody>
      </p:sp>
      <p:sp>
        <p:nvSpPr>
          <p:cNvPr id="5" name="圆角矩形 75"/>
          <p:cNvSpPr/>
          <p:nvPr/>
        </p:nvSpPr>
        <p:spPr bwMode="gray">
          <a:xfrm>
            <a:off x="1487488" y="2503519"/>
            <a:ext cx="9394410" cy="35286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12" name="TextBox 11"/>
          <p:cNvSpPr txBox="1"/>
          <p:nvPr/>
        </p:nvSpPr>
        <p:spPr bwMode="gray">
          <a:xfrm>
            <a:off x="4110494" y="2955329"/>
            <a:ext cx="835485" cy="307777"/>
          </a:xfrm>
          <a:prstGeom prst="rect">
            <a:avLst/>
          </a:prstGeom>
          <a:noFill/>
        </p:spPr>
        <p:txBody>
          <a:bodyPr wrap="none" rtlCol="0">
            <a:spAutoFit/>
          </a:bodyPr>
          <a:lstStyle/>
          <a:p>
            <a:pPr algn="ctr" fontAlgn="ctr"/>
            <a:r>
              <a:rPr lang="en-US" sz="1400" dirty="0">
                <a:latin typeface="Huawei Sans" panose="020C0503030203020204" pitchFamily="34" charset="0"/>
              </a:rPr>
              <a:t>Initiator</a:t>
            </a:r>
          </a:p>
        </p:txBody>
      </p:sp>
      <p:sp>
        <p:nvSpPr>
          <p:cNvPr id="13" name="TextBox 12"/>
          <p:cNvSpPr txBox="1"/>
          <p:nvPr/>
        </p:nvSpPr>
        <p:spPr bwMode="gray">
          <a:xfrm>
            <a:off x="6874751" y="2955328"/>
            <a:ext cx="1039067" cy="307777"/>
          </a:xfrm>
          <a:prstGeom prst="rect">
            <a:avLst/>
          </a:prstGeom>
          <a:noFill/>
        </p:spPr>
        <p:txBody>
          <a:bodyPr wrap="none" rtlCol="0">
            <a:spAutoFit/>
          </a:bodyPr>
          <a:lstStyle/>
          <a:p>
            <a:pPr algn="ctr" fontAlgn="ctr"/>
            <a:r>
              <a:rPr lang="en-US" sz="1400" dirty="0">
                <a:latin typeface="Huawei Sans" panose="020C0503030203020204" pitchFamily="34" charset="0"/>
              </a:rPr>
              <a:t>Responder</a:t>
            </a:r>
          </a:p>
        </p:txBody>
      </p:sp>
      <p:cxnSp>
        <p:nvCxnSpPr>
          <p:cNvPr id="20" name="Straight Arrow Connector 19"/>
          <p:cNvCxnSpPr/>
          <p:nvPr/>
        </p:nvCxnSpPr>
        <p:spPr bwMode="gray">
          <a:xfrm>
            <a:off x="8578057" y="5269768"/>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gray">
          <a:xfrm>
            <a:off x="9084332" y="5122673"/>
            <a:ext cx="1239442" cy="276999"/>
          </a:xfrm>
          <a:prstGeom prst="rect">
            <a:avLst/>
          </a:prstGeom>
          <a:noFill/>
        </p:spPr>
        <p:txBody>
          <a:bodyPr wrap="none" rtlCol="0">
            <a:spAutoFit/>
          </a:bodyPr>
          <a:lstStyle/>
          <a:p>
            <a:pPr fontAlgn="ctr"/>
            <a:r>
              <a:rPr lang="en-US" sz="1200" dirty="0">
                <a:latin typeface="Huawei Sans" panose="020C0503030203020204" pitchFamily="34" charset="0"/>
              </a:rPr>
              <a:t>Encrypted data</a:t>
            </a:r>
          </a:p>
        </p:txBody>
      </p:sp>
      <p:sp>
        <p:nvSpPr>
          <p:cNvPr id="22" name="Rectangle 21"/>
          <p:cNvSpPr/>
          <p:nvPr/>
        </p:nvSpPr>
        <p:spPr bwMode="gray">
          <a:xfrm>
            <a:off x="3654821" y="3369667"/>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IKE SA parameters</a:t>
            </a:r>
          </a:p>
        </p:txBody>
      </p:sp>
      <p:sp>
        <p:nvSpPr>
          <p:cNvPr id="23" name="Rectangle 22"/>
          <p:cNvSpPr/>
          <p:nvPr/>
        </p:nvSpPr>
        <p:spPr bwMode="gray">
          <a:xfrm>
            <a:off x="6520869" y="3369667"/>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Searches for matching IKE SA parameters</a:t>
            </a:r>
          </a:p>
        </p:txBody>
      </p:sp>
      <p:sp>
        <p:nvSpPr>
          <p:cNvPr id="24" name="Rectangle 23"/>
          <p:cNvSpPr/>
          <p:nvPr/>
        </p:nvSpPr>
        <p:spPr bwMode="gray">
          <a:xfrm>
            <a:off x="3654821" y="3915061"/>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Accepts the parameters</a:t>
            </a:r>
          </a:p>
        </p:txBody>
      </p:sp>
      <p:sp>
        <p:nvSpPr>
          <p:cNvPr id="25" name="Rectangle 24"/>
          <p:cNvSpPr/>
          <p:nvPr/>
        </p:nvSpPr>
        <p:spPr bwMode="gray">
          <a:xfrm>
            <a:off x="6520869" y="3915061"/>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the matching IKE SA parameters</a:t>
            </a:r>
          </a:p>
        </p:txBody>
      </p:sp>
      <p:sp>
        <p:nvSpPr>
          <p:cNvPr id="26" name="Rectangle 25"/>
          <p:cNvSpPr/>
          <p:nvPr/>
        </p:nvSpPr>
        <p:spPr bwMode="gray">
          <a:xfrm>
            <a:off x="3654821" y="4460455"/>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identity information</a:t>
            </a:r>
          </a:p>
        </p:txBody>
      </p:sp>
      <p:sp>
        <p:nvSpPr>
          <p:cNvPr id="27" name="Rectangle 26"/>
          <p:cNvSpPr/>
          <p:nvPr/>
        </p:nvSpPr>
        <p:spPr bwMode="gray">
          <a:xfrm>
            <a:off x="6520869" y="4460455"/>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28" name="Rectangle 27"/>
          <p:cNvSpPr/>
          <p:nvPr/>
        </p:nvSpPr>
        <p:spPr bwMode="gray">
          <a:xfrm>
            <a:off x="3654821" y="5005848"/>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29" name="Rectangle 28"/>
          <p:cNvSpPr/>
          <p:nvPr/>
        </p:nvSpPr>
        <p:spPr bwMode="gray">
          <a:xfrm>
            <a:off x="6520869" y="5005848"/>
            <a:ext cx="1746831"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Sends identity information</a:t>
            </a:r>
          </a:p>
        </p:txBody>
      </p:sp>
      <p:cxnSp>
        <p:nvCxnSpPr>
          <p:cNvPr id="30" name="Straight Arrow Connector 29"/>
          <p:cNvCxnSpPr>
            <a:stCxn id="22" idx="3"/>
            <a:endCxn id="23" idx="1"/>
          </p:cNvCxnSpPr>
          <p:nvPr/>
        </p:nvCxnSpPr>
        <p:spPr bwMode="gray">
          <a:xfrm>
            <a:off x="5401652" y="3585629"/>
            <a:ext cx="111921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6" idx="3"/>
            <a:endCxn id="27" idx="1"/>
          </p:cNvCxnSpPr>
          <p:nvPr/>
        </p:nvCxnSpPr>
        <p:spPr bwMode="gray">
          <a:xfrm>
            <a:off x="5401652" y="4676417"/>
            <a:ext cx="1119217"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8" idx="3"/>
            <a:endCxn id="29" idx="1"/>
          </p:cNvCxnSpPr>
          <p:nvPr/>
        </p:nvCxnSpPr>
        <p:spPr bwMode="gray">
          <a:xfrm>
            <a:off x="5401652" y="5221810"/>
            <a:ext cx="1119217"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4" idx="3"/>
            <a:endCxn id="25" idx="1"/>
          </p:cNvCxnSpPr>
          <p:nvPr/>
        </p:nvCxnSpPr>
        <p:spPr bwMode="gray">
          <a:xfrm>
            <a:off x="5401652" y="4131023"/>
            <a:ext cx="1119217"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p:sp>
        <p:nvSpPr>
          <p:cNvPr id="34" name="椭圆 50">
            <a:extLst>
              <a:ext uri="{FF2B5EF4-FFF2-40B4-BE49-F238E27FC236}">
                <a16:creationId xmlns:a16="http://schemas.microsoft.com/office/drawing/2014/main" xmlns="" id="{4C7C4E63-07F2-484E-A141-F01D18F8D379}"/>
              </a:ext>
            </a:extLst>
          </p:cNvPr>
          <p:cNvSpPr/>
          <p:nvPr/>
        </p:nvSpPr>
        <p:spPr bwMode="gray">
          <a:xfrm>
            <a:off x="6260268" y="3996714"/>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2</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50">
            <a:extLst>
              <a:ext uri="{FF2B5EF4-FFF2-40B4-BE49-F238E27FC236}">
                <a16:creationId xmlns:a16="http://schemas.microsoft.com/office/drawing/2014/main" xmlns="" id="{4C7C4E63-07F2-484E-A141-F01D18F8D379}"/>
              </a:ext>
            </a:extLst>
          </p:cNvPr>
          <p:cNvSpPr/>
          <p:nvPr/>
        </p:nvSpPr>
        <p:spPr bwMode="gray">
          <a:xfrm>
            <a:off x="6268842" y="5103003"/>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4</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50">
            <a:extLst>
              <a:ext uri="{FF2B5EF4-FFF2-40B4-BE49-F238E27FC236}">
                <a16:creationId xmlns:a16="http://schemas.microsoft.com/office/drawing/2014/main" xmlns="" id="{4C7C4E63-07F2-484E-A141-F01D18F8D379}"/>
              </a:ext>
            </a:extLst>
          </p:cNvPr>
          <p:cNvSpPr/>
          <p:nvPr/>
        </p:nvSpPr>
        <p:spPr bwMode="gray">
          <a:xfrm>
            <a:off x="5548870" y="347767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1</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50">
            <a:extLst>
              <a:ext uri="{FF2B5EF4-FFF2-40B4-BE49-F238E27FC236}">
                <a16:creationId xmlns:a16="http://schemas.microsoft.com/office/drawing/2014/main" xmlns="" id="{4C7C4E63-07F2-484E-A141-F01D18F8D379}"/>
              </a:ext>
            </a:extLst>
          </p:cNvPr>
          <p:cNvSpPr/>
          <p:nvPr/>
        </p:nvSpPr>
        <p:spPr bwMode="gray">
          <a:xfrm>
            <a:off x="5548870" y="456201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100" dirty="0">
                <a:solidFill>
                  <a:schemeClr val="tx1"/>
                </a:solidFill>
                <a:latin typeface="Huawei Sans" panose="020C0503030203020204" pitchFamily="34" charset="0"/>
              </a:rPr>
              <a:t>3</a:t>
            </a:r>
            <a:endParaRPr lang="en-US" altLang="zh-CN"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五边形 24"/>
          <p:cNvSpPr/>
          <p:nvPr/>
        </p:nvSpPr>
        <p:spPr bwMode="gray">
          <a:xfrm>
            <a:off x="7019934" y="114126"/>
            <a:ext cx="916559"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dirty="0">
                <a:latin typeface="Huawei Sans" panose="020C0503030203020204" pitchFamily="34" charset="0"/>
              </a:rPr>
              <a:t>IKEv1</a:t>
            </a:r>
          </a:p>
        </p:txBody>
      </p:sp>
      <p:sp>
        <p:nvSpPr>
          <p:cNvPr id="39" name="燕尾形 25"/>
          <p:cNvSpPr/>
          <p:nvPr/>
        </p:nvSpPr>
        <p:spPr bwMode="gray">
          <a:xfrm>
            <a:off x="7867649" y="114126"/>
            <a:ext cx="924107" cy="21312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IKEv2</a:t>
            </a:r>
            <a:endParaRPr lang="en-US" altLang="zh-CN" sz="1200" b="1" dirty="0">
              <a:solidFill>
                <a:schemeClr val="bg1"/>
              </a:solidFill>
              <a:latin typeface="Huawei Sans" panose="020C0503030203020204" pitchFamily="34" charset="0"/>
            </a:endParaRPr>
          </a:p>
        </p:txBody>
      </p:sp>
      <p:sp>
        <p:nvSpPr>
          <p:cNvPr id="40" name="燕尾形 25"/>
          <p:cNvSpPr/>
          <p:nvPr/>
        </p:nvSpPr>
        <p:spPr bwMode="gray">
          <a:xfrm>
            <a:off x="8723171" y="114126"/>
            <a:ext cx="3028202"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Defining IPsec-Protected Data Flows</a:t>
            </a:r>
            <a:endParaRPr lang="en-US" altLang="zh-CN" sz="1200" kern="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79168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IKEv2 </a:t>
            </a:r>
            <a:r>
              <a:rPr lang="en-US" dirty="0" err="1">
                <a:latin typeface="Huawei Sans" panose="020C0503030203020204" pitchFamily="34" charset="0"/>
              </a:rPr>
              <a:t>Create_Child_SA</a:t>
            </a:r>
            <a:r>
              <a:rPr lang="en-US" dirty="0">
                <a:latin typeface="Huawei Sans" panose="020C0503030203020204" pitchFamily="34" charset="0"/>
              </a:rPr>
              <a:t> Exchange</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After one pair of IPsec SAs is established based on an IKE SA,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performed to negotiate more pairs of IPsec SAs. In addition,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performed for IKE SA re-negotiation.</a:t>
            </a:r>
            <a:endParaRPr lang="en-US" altLang="zh-CN" sz="1800" dirty="0">
              <a:latin typeface="Huawei Sans" panose="020C0503030203020204" pitchFamily="34" charset="0"/>
            </a:endParaRPr>
          </a:p>
          <a:p>
            <a:pPr algn="l"/>
            <a:r>
              <a:rPr lang="en-US" sz="1800" dirty="0" err="1">
                <a:latin typeface="Huawei Sans" panose="020C0503030203020204" pitchFamily="34" charset="0"/>
              </a:rPr>
              <a:t>Create_Child_SA</a:t>
            </a:r>
            <a:r>
              <a:rPr lang="en-US" sz="1800" dirty="0">
                <a:latin typeface="Huawei Sans" panose="020C0503030203020204" pitchFamily="34" charset="0"/>
              </a:rPr>
              <a:t> Exchange involves two messages in one exchange and corresponds to IKEv1 phase 2. The initiator in </a:t>
            </a:r>
            <a:r>
              <a:rPr lang="en-US" sz="1800" dirty="0" err="1">
                <a:latin typeface="Huawei Sans" panose="020C0503030203020204" pitchFamily="34" charset="0"/>
              </a:rPr>
              <a:t>Create_Child_SA</a:t>
            </a:r>
            <a:r>
              <a:rPr lang="en-US" sz="1800" dirty="0">
                <a:latin typeface="Huawei Sans" panose="020C0503030203020204" pitchFamily="34" charset="0"/>
              </a:rPr>
              <a:t> Exchange can be the initiator or responder in Initial Exchanges.</a:t>
            </a:r>
          </a:p>
        </p:txBody>
      </p:sp>
      <p:sp>
        <p:nvSpPr>
          <p:cNvPr id="4" name="圆角矩形 75"/>
          <p:cNvSpPr/>
          <p:nvPr/>
        </p:nvSpPr>
        <p:spPr bwMode="gray">
          <a:xfrm>
            <a:off x="1487488" y="3404643"/>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err="1">
                <a:solidFill>
                  <a:srgbClr val="30B5C5"/>
                </a:solidFill>
                <a:latin typeface="Huawei Sans" panose="020C0503030203020204" pitchFamily="34" charset="0"/>
              </a:rPr>
              <a:t>Create_Child_SA</a:t>
            </a:r>
            <a:r>
              <a:rPr lang="en-US" sz="1600" dirty="0">
                <a:solidFill>
                  <a:srgbClr val="30B5C5"/>
                </a:solidFill>
                <a:latin typeface="Huawei Sans" panose="020C0503030203020204" pitchFamily="34" charset="0"/>
              </a:rPr>
              <a:t> Exchange process</a:t>
            </a:r>
          </a:p>
        </p:txBody>
      </p:sp>
      <p:sp>
        <p:nvSpPr>
          <p:cNvPr id="5" name="圆角矩形 75"/>
          <p:cNvSpPr/>
          <p:nvPr/>
        </p:nvSpPr>
        <p:spPr bwMode="gray">
          <a:xfrm>
            <a:off x="1487488" y="3838930"/>
            <a:ext cx="9394410" cy="23020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TextBox 5"/>
          <p:cNvSpPr txBox="1"/>
          <p:nvPr/>
        </p:nvSpPr>
        <p:spPr bwMode="gray">
          <a:xfrm>
            <a:off x="4121623" y="4138640"/>
            <a:ext cx="835485" cy="307777"/>
          </a:xfrm>
          <a:prstGeom prst="rect">
            <a:avLst/>
          </a:prstGeom>
          <a:noFill/>
        </p:spPr>
        <p:txBody>
          <a:bodyPr wrap="none" rtlCol="0">
            <a:spAutoFit/>
          </a:bodyPr>
          <a:lstStyle/>
          <a:p>
            <a:pPr algn="ctr" fontAlgn="ctr"/>
            <a:r>
              <a:rPr lang="en-US" sz="1400" dirty="0">
                <a:latin typeface="Huawei Sans" panose="020C0503030203020204" pitchFamily="34" charset="0"/>
              </a:rPr>
              <a:t>Initiator</a:t>
            </a:r>
          </a:p>
        </p:txBody>
      </p:sp>
      <p:sp>
        <p:nvSpPr>
          <p:cNvPr id="7" name="TextBox 6"/>
          <p:cNvSpPr txBox="1"/>
          <p:nvPr/>
        </p:nvSpPr>
        <p:spPr bwMode="gray">
          <a:xfrm>
            <a:off x="6891969" y="4143160"/>
            <a:ext cx="1039067" cy="307777"/>
          </a:xfrm>
          <a:prstGeom prst="rect">
            <a:avLst/>
          </a:prstGeom>
          <a:noFill/>
        </p:spPr>
        <p:txBody>
          <a:bodyPr wrap="none" rtlCol="0">
            <a:spAutoFit/>
          </a:bodyPr>
          <a:lstStyle/>
          <a:p>
            <a:pPr algn="ctr" fontAlgn="ctr"/>
            <a:r>
              <a:rPr lang="en-US" sz="1400" dirty="0">
                <a:latin typeface="Huawei Sans" panose="020C0503030203020204" pitchFamily="34" charset="0"/>
              </a:rPr>
              <a:t>Responder</a:t>
            </a:r>
          </a:p>
        </p:txBody>
      </p:sp>
      <p:cxnSp>
        <p:nvCxnSpPr>
          <p:cNvPr id="8" name="Straight Arrow Connector 7"/>
          <p:cNvCxnSpPr/>
          <p:nvPr/>
        </p:nvCxnSpPr>
        <p:spPr bwMode="gray">
          <a:xfrm>
            <a:off x="8595689" y="5383793"/>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gray">
          <a:xfrm>
            <a:off x="9101964" y="5246223"/>
            <a:ext cx="1239442" cy="276999"/>
          </a:xfrm>
          <a:prstGeom prst="rect">
            <a:avLst/>
          </a:prstGeom>
          <a:noFill/>
        </p:spPr>
        <p:txBody>
          <a:bodyPr wrap="none" rtlCol="0">
            <a:spAutoFit/>
          </a:bodyPr>
          <a:lstStyle/>
          <a:p>
            <a:pPr fontAlgn="ctr"/>
            <a:r>
              <a:rPr lang="en-US" sz="1200" dirty="0">
                <a:latin typeface="Huawei Sans" panose="020C0503030203020204" pitchFamily="34" charset="0"/>
              </a:rPr>
              <a:t>Encrypted data</a:t>
            </a:r>
          </a:p>
        </p:txBody>
      </p:sp>
      <p:sp>
        <p:nvSpPr>
          <p:cNvPr id="14" name="Rectangle 13"/>
          <p:cNvSpPr/>
          <p:nvPr/>
        </p:nvSpPr>
        <p:spPr bwMode="gray">
          <a:xfrm>
            <a:off x="3666365" y="4574480"/>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Sends identity information</a:t>
            </a:r>
          </a:p>
        </p:txBody>
      </p:sp>
      <p:sp>
        <p:nvSpPr>
          <p:cNvPr id="15" name="Rectangle 14"/>
          <p:cNvSpPr/>
          <p:nvPr/>
        </p:nvSpPr>
        <p:spPr bwMode="gray">
          <a:xfrm>
            <a:off x="6538502" y="4574480"/>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16" name="Rectangle 15"/>
          <p:cNvSpPr/>
          <p:nvPr/>
        </p:nvSpPr>
        <p:spPr bwMode="gray">
          <a:xfrm>
            <a:off x="3666365" y="5119873"/>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Verifies identity and exchanged data</a:t>
            </a:r>
          </a:p>
        </p:txBody>
      </p:sp>
      <p:sp>
        <p:nvSpPr>
          <p:cNvPr id="17" name="Rectangle 16"/>
          <p:cNvSpPr/>
          <p:nvPr/>
        </p:nvSpPr>
        <p:spPr bwMode="gray">
          <a:xfrm>
            <a:off x="6538502" y="5119873"/>
            <a:ext cx="1746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Sends identity information</a:t>
            </a:r>
          </a:p>
        </p:txBody>
      </p:sp>
      <p:cxnSp>
        <p:nvCxnSpPr>
          <p:cNvPr id="19" name="Straight Arrow Connector 18"/>
          <p:cNvCxnSpPr>
            <a:stCxn id="14" idx="3"/>
            <a:endCxn id="15" idx="1"/>
          </p:cNvCxnSpPr>
          <p:nvPr/>
        </p:nvCxnSpPr>
        <p:spPr bwMode="gray">
          <a:xfrm>
            <a:off x="5412365" y="4790442"/>
            <a:ext cx="1126137"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3"/>
            <a:endCxn id="17" idx="1"/>
          </p:cNvCxnSpPr>
          <p:nvPr/>
        </p:nvCxnSpPr>
        <p:spPr bwMode="gray">
          <a:xfrm>
            <a:off x="5412365" y="5335835"/>
            <a:ext cx="1126137"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3" name="椭圆 50">
            <a:extLst>
              <a:ext uri="{FF2B5EF4-FFF2-40B4-BE49-F238E27FC236}">
                <a16:creationId xmlns:a16="http://schemas.microsoft.com/office/drawing/2014/main" xmlns="" id="{4C7C4E63-07F2-484E-A141-F01D18F8D379}"/>
              </a:ext>
            </a:extLst>
          </p:cNvPr>
          <p:cNvSpPr/>
          <p:nvPr/>
        </p:nvSpPr>
        <p:spPr bwMode="gray">
          <a:xfrm>
            <a:off x="6286474" y="521702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50">
            <a:extLst>
              <a:ext uri="{FF2B5EF4-FFF2-40B4-BE49-F238E27FC236}">
                <a16:creationId xmlns:a16="http://schemas.microsoft.com/office/drawing/2014/main" xmlns="" id="{4C7C4E63-07F2-484E-A141-F01D18F8D379}"/>
              </a:ext>
            </a:extLst>
          </p:cNvPr>
          <p:cNvSpPr/>
          <p:nvPr/>
        </p:nvSpPr>
        <p:spPr bwMode="gray">
          <a:xfrm>
            <a:off x="5566502" y="467604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五边形 24"/>
          <p:cNvSpPr/>
          <p:nvPr/>
        </p:nvSpPr>
        <p:spPr bwMode="gray">
          <a:xfrm>
            <a:off x="7019934" y="114126"/>
            <a:ext cx="916559"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dirty="0">
                <a:latin typeface="Huawei Sans" panose="020C0503030203020204" pitchFamily="34" charset="0"/>
              </a:rPr>
              <a:t>IKEv1</a:t>
            </a:r>
          </a:p>
        </p:txBody>
      </p:sp>
      <p:sp>
        <p:nvSpPr>
          <p:cNvPr id="24" name="燕尾形 25"/>
          <p:cNvSpPr/>
          <p:nvPr/>
        </p:nvSpPr>
        <p:spPr bwMode="gray">
          <a:xfrm>
            <a:off x="7867649" y="114126"/>
            <a:ext cx="924107" cy="21312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IKEv2</a:t>
            </a:r>
            <a:endParaRPr lang="en-US" altLang="zh-CN" sz="1200" b="1" dirty="0">
              <a:solidFill>
                <a:schemeClr val="bg1"/>
              </a:solidFill>
              <a:latin typeface="Huawei Sans" panose="020C0503030203020204" pitchFamily="34" charset="0"/>
            </a:endParaRPr>
          </a:p>
        </p:txBody>
      </p:sp>
      <p:sp>
        <p:nvSpPr>
          <p:cNvPr id="26" name="燕尾形 25"/>
          <p:cNvSpPr/>
          <p:nvPr/>
        </p:nvSpPr>
        <p:spPr bwMode="gray">
          <a:xfrm>
            <a:off x="8723171" y="114126"/>
            <a:ext cx="3028202"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Defining IPsec-Protected Data Flows</a:t>
            </a:r>
            <a:endParaRPr lang="en-US" altLang="zh-CN" sz="1200" kern="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367570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IKEv2 Informational Exchange</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IKEv2 peers perform Informational Exchange to exchange control information, including error information and notifications.</a:t>
            </a:r>
            <a:endParaRPr lang="en-US" altLang="zh-CN" sz="1800" dirty="0">
              <a:latin typeface="Huawei Sans" panose="020C0503030203020204" pitchFamily="34" charset="0"/>
            </a:endParaRPr>
          </a:p>
          <a:p>
            <a:pPr algn="l"/>
            <a:r>
              <a:rPr lang="en-US" sz="1800" dirty="0">
                <a:latin typeface="Huawei Sans" panose="020C0503030203020204" pitchFamily="34" charset="0"/>
              </a:rPr>
              <a:t>Informational Exchange must be performed under the protection of an IKE SA. Specifically, Informational Exchange is performed after Initial Exchanges are complete. Control information may belong to an IKE SA or a child SA. Therefore, Informational Exchange must be protected by the IKE SA or the IKE SA based on which the child SA is established accordingly.</a:t>
            </a:r>
          </a:p>
        </p:txBody>
      </p:sp>
      <p:sp>
        <p:nvSpPr>
          <p:cNvPr id="4" name="圆角矩形 75"/>
          <p:cNvSpPr/>
          <p:nvPr/>
        </p:nvSpPr>
        <p:spPr bwMode="gray">
          <a:xfrm>
            <a:off x="1487488" y="3561588"/>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Informational Exchange process</a:t>
            </a:r>
          </a:p>
        </p:txBody>
      </p:sp>
      <p:sp>
        <p:nvSpPr>
          <p:cNvPr id="5" name="圆角矩形 75"/>
          <p:cNvSpPr/>
          <p:nvPr/>
        </p:nvSpPr>
        <p:spPr bwMode="gray">
          <a:xfrm>
            <a:off x="1487488" y="3995876"/>
            <a:ext cx="9394410" cy="2039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6" name="TextBox 5"/>
          <p:cNvSpPr txBox="1"/>
          <p:nvPr/>
        </p:nvSpPr>
        <p:spPr bwMode="gray">
          <a:xfrm>
            <a:off x="4120167" y="4316240"/>
            <a:ext cx="835485" cy="307777"/>
          </a:xfrm>
          <a:prstGeom prst="rect">
            <a:avLst/>
          </a:prstGeom>
          <a:noFill/>
        </p:spPr>
        <p:txBody>
          <a:bodyPr wrap="none" rtlCol="0">
            <a:spAutoFit/>
          </a:bodyPr>
          <a:lstStyle/>
          <a:p>
            <a:pPr fontAlgn="ctr"/>
            <a:r>
              <a:rPr lang="en-US" sz="1400" dirty="0">
                <a:latin typeface="Huawei Sans" panose="020C0503030203020204" pitchFamily="34" charset="0"/>
              </a:rPr>
              <a:t>Initiator</a:t>
            </a:r>
          </a:p>
        </p:txBody>
      </p:sp>
      <p:sp>
        <p:nvSpPr>
          <p:cNvPr id="7" name="TextBox 6"/>
          <p:cNvSpPr txBox="1"/>
          <p:nvPr/>
        </p:nvSpPr>
        <p:spPr bwMode="gray">
          <a:xfrm>
            <a:off x="7094493" y="4316240"/>
            <a:ext cx="1039067" cy="307777"/>
          </a:xfrm>
          <a:prstGeom prst="rect">
            <a:avLst/>
          </a:prstGeom>
          <a:noFill/>
        </p:spPr>
        <p:txBody>
          <a:bodyPr wrap="none" rtlCol="0">
            <a:spAutoFit/>
          </a:bodyPr>
          <a:lstStyle/>
          <a:p>
            <a:pPr fontAlgn="ctr"/>
            <a:r>
              <a:rPr lang="en-US" sz="1400" dirty="0">
                <a:latin typeface="Huawei Sans" panose="020C0503030203020204" pitchFamily="34" charset="0"/>
              </a:rPr>
              <a:t>Responder</a:t>
            </a:r>
          </a:p>
        </p:txBody>
      </p:sp>
      <p:cxnSp>
        <p:nvCxnSpPr>
          <p:cNvPr id="8" name="Straight Arrow Connector 7"/>
          <p:cNvCxnSpPr/>
          <p:nvPr/>
        </p:nvCxnSpPr>
        <p:spPr bwMode="gray">
          <a:xfrm>
            <a:off x="8893161" y="5648221"/>
            <a:ext cx="506275"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gray">
          <a:xfrm>
            <a:off x="9399436" y="5491601"/>
            <a:ext cx="1239442" cy="276999"/>
          </a:xfrm>
          <a:prstGeom prst="rect">
            <a:avLst/>
          </a:prstGeom>
          <a:noFill/>
        </p:spPr>
        <p:txBody>
          <a:bodyPr wrap="none" rtlCol="0">
            <a:spAutoFit/>
          </a:bodyPr>
          <a:lstStyle/>
          <a:p>
            <a:pPr fontAlgn="ctr"/>
            <a:r>
              <a:rPr lang="en-US" sz="1200" dirty="0">
                <a:latin typeface="Huawei Sans" panose="020C0503030203020204" pitchFamily="34" charset="0"/>
              </a:rPr>
              <a:t>Encrypted data</a:t>
            </a:r>
          </a:p>
        </p:txBody>
      </p:sp>
      <p:sp>
        <p:nvSpPr>
          <p:cNvPr id="10" name="Rectangle 9"/>
          <p:cNvSpPr/>
          <p:nvPr/>
        </p:nvSpPr>
        <p:spPr bwMode="gray">
          <a:xfrm>
            <a:off x="3565909" y="4736038"/>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Sends control information</a:t>
            </a:r>
          </a:p>
        </p:txBody>
      </p:sp>
      <p:sp>
        <p:nvSpPr>
          <p:cNvPr id="11" name="Rectangle 10"/>
          <p:cNvSpPr/>
          <p:nvPr/>
        </p:nvSpPr>
        <p:spPr bwMode="gray">
          <a:xfrm>
            <a:off x="6642026" y="4736038"/>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Performs operations based on control information</a:t>
            </a:r>
          </a:p>
        </p:txBody>
      </p:sp>
      <p:sp>
        <p:nvSpPr>
          <p:cNvPr id="12" name="Rectangle 11"/>
          <p:cNvSpPr/>
          <p:nvPr/>
        </p:nvSpPr>
        <p:spPr bwMode="gray">
          <a:xfrm>
            <a:off x="3565909" y="5281431"/>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Accepts the information</a:t>
            </a:r>
          </a:p>
        </p:txBody>
      </p:sp>
      <p:sp>
        <p:nvSpPr>
          <p:cNvPr id="13" name="Rectangle 12"/>
          <p:cNvSpPr/>
          <p:nvPr/>
        </p:nvSpPr>
        <p:spPr bwMode="gray">
          <a:xfrm>
            <a:off x="6642026" y="5281431"/>
            <a:ext cx="1944000" cy="431924"/>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tx1"/>
                </a:solidFill>
                <a:latin typeface="Huawei Sans" panose="020C0503030203020204" pitchFamily="34" charset="0"/>
              </a:rPr>
              <a:t>Responds to control information</a:t>
            </a:r>
          </a:p>
        </p:txBody>
      </p:sp>
      <p:cxnSp>
        <p:nvCxnSpPr>
          <p:cNvPr id="14" name="Straight Arrow Connector 13"/>
          <p:cNvCxnSpPr>
            <a:stCxn id="10" idx="3"/>
            <a:endCxn id="11" idx="1"/>
          </p:cNvCxnSpPr>
          <p:nvPr/>
        </p:nvCxnSpPr>
        <p:spPr bwMode="gray">
          <a:xfrm>
            <a:off x="5509909" y="4952000"/>
            <a:ext cx="1132117"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2" idx="3"/>
            <a:endCxn id="13" idx="1"/>
          </p:cNvCxnSpPr>
          <p:nvPr/>
        </p:nvCxnSpPr>
        <p:spPr bwMode="gray">
          <a:xfrm>
            <a:off x="5509909" y="5497393"/>
            <a:ext cx="1132117" cy="0"/>
          </a:xfrm>
          <a:prstGeom prst="straightConnector1">
            <a:avLst/>
          </a:prstGeom>
          <a:ln w="19050">
            <a:solidFill>
              <a:srgbClr val="FFD17D"/>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 name="椭圆 50">
            <a:extLst>
              <a:ext uri="{FF2B5EF4-FFF2-40B4-BE49-F238E27FC236}">
                <a16:creationId xmlns:a16="http://schemas.microsoft.com/office/drawing/2014/main" xmlns="" id="{4C7C4E63-07F2-484E-A141-F01D18F8D379}"/>
              </a:ext>
            </a:extLst>
          </p:cNvPr>
          <p:cNvSpPr/>
          <p:nvPr/>
        </p:nvSpPr>
        <p:spPr bwMode="gray">
          <a:xfrm>
            <a:off x="6286474" y="5378586"/>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50">
            <a:extLst>
              <a:ext uri="{FF2B5EF4-FFF2-40B4-BE49-F238E27FC236}">
                <a16:creationId xmlns:a16="http://schemas.microsoft.com/office/drawing/2014/main" xmlns="" id="{4C7C4E63-07F2-484E-A141-F01D18F8D379}"/>
              </a:ext>
            </a:extLst>
          </p:cNvPr>
          <p:cNvSpPr/>
          <p:nvPr/>
        </p:nvSpPr>
        <p:spPr bwMode="gray">
          <a:xfrm>
            <a:off x="5566502" y="4837599"/>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五边形 24"/>
          <p:cNvSpPr/>
          <p:nvPr/>
        </p:nvSpPr>
        <p:spPr bwMode="gray">
          <a:xfrm>
            <a:off x="7019934" y="114126"/>
            <a:ext cx="916559"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dirty="0">
                <a:latin typeface="Huawei Sans" panose="020C0503030203020204" pitchFamily="34" charset="0"/>
              </a:rPr>
              <a:t>IKEv1</a:t>
            </a:r>
          </a:p>
        </p:txBody>
      </p:sp>
      <p:sp>
        <p:nvSpPr>
          <p:cNvPr id="23" name="燕尾形 25"/>
          <p:cNvSpPr/>
          <p:nvPr/>
        </p:nvSpPr>
        <p:spPr bwMode="gray">
          <a:xfrm>
            <a:off x="7867649" y="114126"/>
            <a:ext cx="924107" cy="21312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IKEv2</a:t>
            </a:r>
            <a:endParaRPr lang="en-US" altLang="zh-CN" sz="1200" b="1" dirty="0">
              <a:solidFill>
                <a:schemeClr val="bg1"/>
              </a:solidFill>
              <a:latin typeface="Huawei Sans" panose="020C0503030203020204" pitchFamily="34" charset="0"/>
            </a:endParaRPr>
          </a:p>
        </p:txBody>
      </p:sp>
      <p:sp>
        <p:nvSpPr>
          <p:cNvPr id="24" name="燕尾形 25"/>
          <p:cNvSpPr/>
          <p:nvPr/>
        </p:nvSpPr>
        <p:spPr bwMode="gray">
          <a:xfrm>
            <a:off x="8723171" y="114126"/>
            <a:ext cx="3028202"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Defining IPsec-Protected Data Flows</a:t>
            </a:r>
            <a:endParaRPr lang="en-US" altLang="zh-CN" sz="1200" kern="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374643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pPr fontAlgn="ctr"/>
            <a:r>
              <a:rPr lang="en-US" dirty="0">
                <a:latin typeface="Huawei Sans" panose="020C0503030203020204" pitchFamily="34" charset="0"/>
              </a:rPr>
              <a:t>Defining IPsec-Protected Data Flows</a:t>
            </a:r>
          </a:p>
        </p:txBody>
      </p:sp>
      <p:sp>
        <p:nvSpPr>
          <p:cNvPr id="3" name="Text Placeholder 2"/>
          <p:cNvSpPr>
            <a:spLocks noGrp="1"/>
          </p:cNvSpPr>
          <p:nvPr>
            <p:ph type="body" sz="quarter" idx="10"/>
          </p:nvPr>
        </p:nvSpPr>
        <p:spPr bwMode="gray"/>
        <p:txBody>
          <a:bodyPr/>
          <a:lstStyle/>
          <a:p>
            <a:pPr algn="l"/>
            <a:r>
              <a:rPr lang="en-US" sz="2000" dirty="0">
                <a:latin typeface="Huawei Sans" panose="020C0503030203020204" pitchFamily="34" charset="0"/>
              </a:rPr>
              <a:t>The data flows to be protected by IPsec can be defined using either of the following methods:</a:t>
            </a:r>
            <a:endParaRPr lang="en-US" altLang="zh-CN" sz="2000" dirty="0">
              <a:latin typeface="Huawei Sans" panose="020C0503030203020204" pitchFamily="34" charset="0"/>
            </a:endParaRPr>
          </a:p>
          <a:p>
            <a:pPr marL="542925" lvl="1" indent="-228600"/>
            <a:r>
              <a:rPr lang="en-US" sz="1800" dirty="0">
                <a:latin typeface="Huawei Sans" panose="020C0503030203020204" pitchFamily="34" charset="0"/>
              </a:rPr>
              <a:t>Use ACLs.</a:t>
            </a:r>
            <a:endParaRPr lang="en-US" altLang="zh-CN" sz="1800" dirty="0">
              <a:latin typeface="Huawei Sans" panose="020C0503030203020204" pitchFamily="34" charset="0"/>
            </a:endParaRPr>
          </a:p>
          <a:p>
            <a:pPr marL="714375" lvl="2" indent="-171450"/>
            <a:r>
              <a:rPr lang="en-US" sz="1600" dirty="0">
                <a:latin typeface="Huawei Sans" panose="020C0503030203020204" pitchFamily="34" charset="0"/>
              </a:rPr>
              <a:t>ACLs can be configured to define the data flows to be protected by an IPsec tunnel. The packets matching permit clauses in the ACLs will be protected.</a:t>
            </a:r>
            <a:endParaRPr lang="en-US" altLang="zh-CN" sz="1600" dirty="0">
              <a:latin typeface="Huawei Sans" panose="020C0503030203020204" pitchFamily="34" charset="0"/>
            </a:endParaRPr>
          </a:p>
          <a:p>
            <a:pPr marL="542925" lvl="1" indent="-228600"/>
            <a:r>
              <a:rPr lang="en-US" sz="1800" dirty="0">
                <a:latin typeface="Huawei Sans" panose="020C0503030203020204" pitchFamily="34" charset="0"/>
              </a:rPr>
              <a:t>Use routes.</a:t>
            </a:r>
            <a:endParaRPr lang="en-US" altLang="zh-CN" sz="1800" dirty="0">
              <a:latin typeface="Huawei Sans" panose="020C0503030203020204" pitchFamily="34" charset="0"/>
            </a:endParaRPr>
          </a:p>
          <a:p>
            <a:pPr marL="714375" lvl="2" indent="-171450"/>
            <a:r>
              <a:rPr lang="en-US" sz="1600" dirty="0">
                <a:latin typeface="Huawei Sans" panose="020C0503030203020204" pitchFamily="34" charset="0"/>
              </a:rPr>
              <a:t>Routes can be configured to define the data flows to be protected by an IPsec tunnel established through IPsec tunnel interfaces. All packets routed to these interfaces will then be protected.</a:t>
            </a:r>
            <a:endParaRPr lang="en-US" altLang="zh-CN" sz="1600" dirty="0">
              <a:latin typeface="Huawei Sans" panose="020C0503030203020204" pitchFamily="34" charset="0"/>
            </a:endParaRPr>
          </a:p>
          <a:p>
            <a:pPr algn="l"/>
            <a:r>
              <a:rPr lang="en-US" sz="2000" dirty="0">
                <a:latin typeface="Huawei Sans" panose="020C0503030203020204" pitchFamily="34" charset="0"/>
              </a:rPr>
              <a:t>On the live network, GRE over IPsec typically defines protected flows based on routes.</a:t>
            </a:r>
          </a:p>
        </p:txBody>
      </p:sp>
      <p:sp>
        <p:nvSpPr>
          <p:cNvPr id="12" name="五边形 24"/>
          <p:cNvSpPr/>
          <p:nvPr/>
        </p:nvSpPr>
        <p:spPr bwMode="gray">
          <a:xfrm>
            <a:off x="7019934" y="114126"/>
            <a:ext cx="916559"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dirty="0">
                <a:latin typeface="Huawei Sans" panose="020C0503030203020204" pitchFamily="34" charset="0"/>
              </a:rPr>
              <a:t>IKEv1</a:t>
            </a:r>
          </a:p>
        </p:txBody>
      </p:sp>
      <p:sp>
        <p:nvSpPr>
          <p:cNvPr id="13" name="燕尾形 25"/>
          <p:cNvSpPr/>
          <p:nvPr/>
        </p:nvSpPr>
        <p:spPr bwMode="gray">
          <a:xfrm>
            <a:off x="7867649" y="114126"/>
            <a:ext cx="924107"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dirty="0">
                <a:latin typeface="Huawei Sans" panose="020C0503030203020204" pitchFamily="34" charset="0"/>
              </a:rPr>
              <a:t>IKEv2</a:t>
            </a:r>
            <a:endParaRPr lang="en-US" altLang="zh-CN" sz="1200" dirty="0">
              <a:latin typeface="Huawei Sans" panose="020C0503030203020204" pitchFamily="34" charset="0"/>
            </a:endParaRPr>
          </a:p>
        </p:txBody>
      </p:sp>
      <p:sp>
        <p:nvSpPr>
          <p:cNvPr id="14" name="燕尾形 25"/>
          <p:cNvSpPr/>
          <p:nvPr/>
        </p:nvSpPr>
        <p:spPr bwMode="gray">
          <a:xfrm>
            <a:off x="8723171" y="114126"/>
            <a:ext cx="3028202" cy="21312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Defining IPsec-Protected Data Flows</a:t>
            </a:r>
            <a:endParaRPr lang="en-US" altLang="zh-CN" sz="1200" b="1"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4051767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rPr>
              <a:t>Common Networking Technologies in </a:t>
            </a:r>
            <a:r>
              <a:rPr lang="en-US" altLang="zh-CN" dirty="0">
                <a:solidFill>
                  <a:schemeClr val="bg1">
                    <a:lumMod val="50000"/>
                  </a:schemeClr>
                </a:solidFill>
              </a:rPr>
              <a:t>WAN Interconnection</a:t>
            </a:r>
          </a:p>
          <a:p>
            <a:r>
              <a:rPr lang="en-US" b="1" dirty="0"/>
              <a:t>Security Technologies </a:t>
            </a:r>
            <a:r>
              <a:rPr lang="en-US" altLang="zh-CN" b="1" dirty="0"/>
              <a:t>in WAN </a:t>
            </a:r>
            <a:r>
              <a:rPr lang="en-US" altLang="zh-CN" b="1" dirty="0" smtClean="0"/>
              <a:t>Interconnection</a:t>
            </a:r>
          </a:p>
          <a:p>
            <a:pPr lvl="1"/>
            <a:r>
              <a:rPr lang="en-US" altLang="zh-CN" sz="2000" dirty="0">
                <a:solidFill>
                  <a:schemeClr val="bg1">
                    <a:lumMod val="50000"/>
                  </a:schemeClr>
                </a:solidFill>
              </a:rPr>
              <a:t>Basic Concepts of IPsec</a:t>
            </a:r>
          </a:p>
          <a:p>
            <a:pPr lvl="1"/>
            <a:r>
              <a:rPr lang="en-US" altLang="zh-CN" sz="2000" dirty="0">
                <a:solidFill>
                  <a:schemeClr val="bg1">
                    <a:lumMod val="50000"/>
                  </a:schemeClr>
                </a:solidFill>
              </a:rPr>
              <a:t>IPsec Fundamentals</a:t>
            </a:r>
          </a:p>
          <a:p>
            <a:pPr lvl="1">
              <a:buFont typeface="Wingdings" panose="05000000000000000000" pitchFamily="2" charset="2"/>
              <a:buChar char="§"/>
            </a:pPr>
            <a:r>
              <a:rPr lang="en-US" altLang="zh-CN" sz="2000" dirty="0"/>
              <a:t>IPsec Application Scenarios</a:t>
            </a:r>
          </a:p>
          <a:p>
            <a:r>
              <a:rPr lang="en-US" dirty="0" smtClean="0">
                <a:solidFill>
                  <a:schemeClr val="bg1">
                    <a:lumMod val="50000"/>
                  </a:schemeClr>
                </a:solidFill>
              </a:rPr>
              <a:t>NAT Traversal Technologies </a:t>
            </a:r>
            <a:r>
              <a:rPr lang="en-US" altLang="zh-CN" dirty="0">
                <a:solidFill>
                  <a:schemeClr val="bg1">
                    <a:lumMod val="50000"/>
                  </a:schemeClr>
                </a:solidFill>
              </a:rPr>
              <a:t>in WAN Interconnection </a:t>
            </a:r>
            <a:endParaRPr lang="en-US" altLang="zh-CN" dirty="0" smtClean="0">
              <a:solidFill>
                <a:schemeClr val="bg1">
                  <a:lumMod val="50000"/>
                </a:schemeClr>
              </a:solidFill>
            </a:endParaRPr>
          </a:p>
          <a:p>
            <a:r>
              <a:rPr lang="en-US" dirty="0" smtClean="0">
                <a:solidFill>
                  <a:schemeClr val="bg1">
                    <a:lumMod val="50000"/>
                  </a:schemeClr>
                </a:solidFill>
              </a:rPr>
              <a:t>Intelligent Traffic Steering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p:txBody>
      </p:sp>
    </p:spTree>
    <p:extLst>
      <p:ext uri="{BB962C8B-B14F-4D97-AF65-F5344CB8AC3E}">
        <p14:creationId xmlns:p14="http://schemas.microsoft.com/office/powerpoint/2010/main" val="4046889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normAutofit/>
          </a:bodyPr>
          <a:lstStyle/>
          <a:p>
            <a:pPr fontAlgn="ctr"/>
            <a:r>
              <a:rPr lang="en-US" dirty="0">
                <a:latin typeface="Huawei Sans" panose="020C0503030203020204" pitchFamily="34" charset="0"/>
              </a:rPr>
              <a:t>GRE over IPsec</a:t>
            </a:r>
            <a:endParaRPr lang="en-US" altLang="zh-CN" dirty="0">
              <a:latin typeface="Huawei Sans" panose="020C0503030203020204" pitchFamily="34" charset="0"/>
            </a:endParaRPr>
          </a:p>
        </p:txBody>
      </p:sp>
      <p:sp>
        <p:nvSpPr>
          <p:cNvPr id="4" name="Text Placeholder 3"/>
          <p:cNvSpPr>
            <a:spLocks noGrp="1"/>
          </p:cNvSpPr>
          <p:nvPr>
            <p:ph type="body" sz="quarter" idx="10"/>
          </p:nvPr>
        </p:nvSpPr>
        <p:spPr bwMode="gray"/>
        <p:txBody>
          <a:bodyPr/>
          <a:lstStyle/>
          <a:p>
            <a:pPr algn="l"/>
            <a:r>
              <a:rPr lang="en-US" sz="1800" dirty="0">
                <a:latin typeface="Huawei Sans" panose="020C0503030203020204" pitchFamily="34" charset="0"/>
              </a:rPr>
              <a:t>Leveraging advantages of GRE and IPsec, GRE over IPsec encapsulates multicast, broadcast, and non-IP packets into ordinary IP packets and then securely transmits these IP packets through IPsec.</a:t>
            </a:r>
          </a:p>
          <a:p>
            <a:pPr algn="l"/>
            <a:r>
              <a:rPr lang="en-US" sz="1800" dirty="0">
                <a:latin typeface="Huawei Sans" panose="020C0503030203020204" pitchFamily="34" charset="0"/>
              </a:rPr>
              <a:t>GRE over IPsec encapsulates packets using GRE and then IPsec.</a:t>
            </a:r>
          </a:p>
        </p:txBody>
      </p:sp>
      <p:sp>
        <p:nvSpPr>
          <p:cNvPr id="5" name="圆角矩形 75"/>
          <p:cNvSpPr/>
          <p:nvPr/>
        </p:nvSpPr>
        <p:spPr bwMode="gray">
          <a:xfrm>
            <a:off x="1487488" y="2545303"/>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GRE over IPsec data encapsulation (ESP)</a:t>
            </a:r>
          </a:p>
        </p:txBody>
      </p:sp>
      <p:sp>
        <p:nvSpPr>
          <p:cNvPr id="6" name="圆角矩形 75"/>
          <p:cNvSpPr/>
          <p:nvPr/>
        </p:nvSpPr>
        <p:spPr bwMode="gray">
          <a:xfrm>
            <a:off x="1487488" y="2979590"/>
            <a:ext cx="9394410" cy="31838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pic>
        <p:nvPicPr>
          <p:cNvPr id="7" name="图片 31"/>
          <p:cNvPicPr>
            <a:picLocks noChangeAspect="1"/>
          </p:cNvPicPr>
          <p:nvPr/>
        </p:nvPicPr>
        <p:blipFill>
          <a:blip r:embed="rId3"/>
          <a:stretch>
            <a:fillRect/>
          </a:stretch>
        </p:blipFill>
        <p:spPr bwMode="gray">
          <a:xfrm>
            <a:off x="4222587" y="3412922"/>
            <a:ext cx="466668" cy="389308"/>
          </a:xfrm>
          <a:prstGeom prst="rect">
            <a:avLst/>
          </a:prstGeom>
        </p:spPr>
      </p:pic>
      <p:pic>
        <p:nvPicPr>
          <p:cNvPr id="8" name="图片 31"/>
          <p:cNvPicPr>
            <a:picLocks noChangeAspect="1"/>
          </p:cNvPicPr>
          <p:nvPr/>
        </p:nvPicPr>
        <p:blipFill>
          <a:blip r:embed="rId3"/>
          <a:stretch>
            <a:fillRect/>
          </a:stretch>
        </p:blipFill>
        <p:spPr bwMode="gray">
          <a:xfrm>
            <a:off x="7500156" y="3412922"/>
            <a:ext cx="466668" cy="389308"/>
          </a:xfrm>
          <a:prstGeom prst="rect">
            <a:avLst/>
          </a:prstGeom>
        </p:spPr>
      </p:pic>
      <p:pic>
        <p:nvPicPr>
          <p:cNvPr id="10"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27997" y="3430461"/>
            <a:ext cx="431988" cy="354230"/>
          </a:xfrm>
          <a:prstGeom prst="rect">
            <a:avLst/>
          </a:prstGeom>
        </p:spPr>
      </p:pic>
      <p:pic>
        <p:nvPicPr>
          <p:cNvPr id="11"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26838" y="3430461"/>
            <a:ext cx="431988" cy="354230"/>
          </a:xfrm>
          <a:prstGeom prst="rect">
            <a:avLst/>
          </a:prstGeom>
        </p:spPr>
      </p:pic>
      <p:cxnSp>
        <p:nvCxnSpPr>
          <p:cNvPr id="12" name="Straight Connector 11"/>
          <p:cNvCxnSpPr>
            <a:stCxn id="10" idx="3"/>
            <a:endCxn id="7" idx="1"/>
          </p:cNvCxnSpPr>
          <p:nvPr/>
        </p:nvCxnSpPr>
        <p:spPr bwMode="gray">
          <a:xfrm>
            <a:off x="3359985" y="3607576"/>
            <a:ext cx="86260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8" idx="3"/>
            <a:endCxn id="11" idx="1"/>
          </p:cNvCxnSpPr>
          <p:nvPr/>
        </p:nvCxnSpPr>
        <p:spPr bwMode="gray">
          <a:xfrm>
            <a:off x="7966824" y="3607576"/>
            <a:ext cx="86001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1" name="Straight Connector 20"/>
          <p:cNvCxnSpPr>
            <a:stCxn id="7" idx="3"/>
            <a:endCxn id="8" idx="1"/>
          </p:cNvCxnSpPr>
          <p:nvPr/>
        </p:nvCxnSpPr>
        <p:spPr bwMode="gray">
          <a:xfrm>
            <a:off x="4689255" y="3607576"/>
            <a:ext cx="2810901"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9" name="Freeform 159"/>
          <p:cNvSpPr/>
          <p:nvPr/>
        </p:nvSpPr>
        <p:spPr bwMode="gray">
          <a:xfrm flipH="1">
            <a:off x="5551857" y="3323137"/>
            <a:ext cx="1088285" cy="5688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24" name="Can 225"/>
          <p:cNvSpPr/>
          <p:nvPr/>
        </p:nvSpPr>
        <p:spPr bwMode="gray">
          <a:xfrm rot="5400000" flipH="1">
            <a:off x="4900184" y="3307481"/>
            <a:ext cx="182222" cy="614657"/>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Can 41"/>
          <p:cNvSpPr/>
          <p:nvPr/>
        </p:nvSpPr>
        <p:spPr bwMode="gray">
          <a:xfrm rot="5400000">
            <a:off x="5954352" y="2617466"/>
            <a:ext cx="236717" cy="19802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5"/>
          <p:cNvSpPr txBox="1"/>
          <p:nvPr/>
        </p:nvSpPr>
        <p:spPr bwMode="gray">
          <a:xfrm flipH="1">
            <a:off x="5562816" y="3476310"/>
            <a:ext cx="1194598"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27" name="Rectangular Callout 26"/>
          <p:cNvSpPr/>
          <p:nvPr/>
        </p:nvSpPr>
        <p:spPr bwMode="gray">
          <a:xfrm>
            <a:off x="4553839" y="3028355"/>
            <a:ext cx="1154587" cy="388952"/>
          </a:xfrm>
          <a:prstGeom prst="wedgeRectCallout">
            <a:avLst>
              <a:gd name="adj1" fmla="val 22628"/>
              <a:gd name="adj2" fmla="val 90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28" name="Can 225"/>
          <p:cNvSpPr/>
          <p:nvPr/>
        </p:nvSpPr>
        <p:spPr bwMode="gray">
          <a:xfrm rot="5400000" flipH="1">
            <a:off x="7133727" y="3337543"/>
            <a:ext cx="182222" cy="540060"/>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ectangular Callout 28"/>
          <p:cNvSpPr/>
          <p:nvPr/>
        </p:nvSpPr>
        <p:spPr bwMode="gray">
          <a:xfrm>
            <a:off x="6237382" y="3028179"/>
            <a:ext cx="1145501" cy="388952"/>
          </a:xfrm>
          <a:prstGeom prst="wedgeRectCallout">
            <a:avLst>
              <a:gd name="adj1" fmla="val 23538"/>
              <a:gd name="adj2" fmla="val 94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GRE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34" name="TextBox 120">
            <a:extLst>
              <a:ext uri="{FF2B5EF4-FFF2-40B4-BE49-F238E27FC236}">
                <a16:creationId xmlns:a16="http://schemas.microsoft.com/office/drawing/2014/main" xmlns="" id="{31930744-3D36-4F81-8426-6F129C1A6804}"/>
              </a:ext>
            </a:extLst>
          </p:cNvPr>
          <p:cNvSpPr txBox="1"/>
          <p:nvPr/>
        </p:nvSpPr>
        <p:spPr bwMode="gray">
          <a:xfrm>
            <a:off x="3449407" y="3817078"/>
            <a:ext cx="683757"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a16="http://schemas.microsoft.com/office/drawing/2014/main" xmlns="" id="{31930744-3D36-4F81-8426-6F129C1A6804}"/>
              </a:ext>
            </a:extLst>
          </p:cNvPr>
          <p:cNvSpPr txBox="1"/>
          <p:nvPr/>
        </p:nvSpPr>
        <p:spPr bwMode="gray">
          <a:xfrm>
            <a:off x="4812192" y="3817078"/>
            <a:ext cx="1029836"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IPsec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a16="http://schemas.microsoft.com/office/drawing/2014/main" xmlns="" id="{31930744-3D36-4F81-8426-6F129C1A6804}"/>
              </a:ext>
            </a:extLst>
          </p:cNvPr>
          <p:cNvSpPr txBox="1"/>
          <p:nvPr/>
        </p:nvSpPr>
        <p:spPr bwMode="gray">
          <a:xfrm>
            <a:off x="8020084" y="3817078"/>
            <a:ext cx="683757"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le 36"/>
          <p:cNvSpPr/>
          <p:nvPr/>
        </p:nvSpPr>
        <p:spPr bwMode="gray">
          <a:xfrm>
            <a:off x="3575720" y="4431008"/>
            <a:ext cx="5832647" cy="1689523"/>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48" name="Group 47"/>
          <p:cNvGrpSpPr/>
          <p:nvPr/>
        </p:nvGrpSpPr>
        <p:grpSpPr bwMode="gray">
          <a:xfrm>
            <a:off x="3657059" y="4851634"/>
            <a:ext cx="4416503" cy="287715"/>
            <a:chOff x="3657059" y="4888958"/>
            <a:chExt cx="4416503" cy="287715"/>
          </a:xfrm>
        </p:grpSpPr>
        <p:sp>
          <p:nvSpPr>
            <p:cNvPr id="31" name="TextBox 120">
              <a:extLst>
                <a:ext uri="{FF2B5EF4-FFF2-40B4-BE49-F238E27FC236}">
                  <a16:creationId xmlns:a16="http://schemas.microsoft.com/office/drawing/2014/main" xmlns="" id="{31930744-3D36-4F81-8426-6F129C1A6804}"/>
                </a:ext>
              </a:extLst>
            </p:cNvPr>
            <p:cNvSpPr txBox="1"/>
            <p:nvPr/>
          </p:nvSpPr>
          <p:spPr bwMode="gray">
            <a:xfrm>
              <a:off x="3657059" y="4888958"/>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32" name="TextBox 120">
              <a:extLst>
                <a:ext uri="{FF2B5EF4-FFF2-40B4-BE49-F238E27FC236}">
                  <a16:creationId xmlns:a16="http://schemas.microsoft.com/office/drawing/2014/main" xmlns="" id="{31930744-3D36-4F81-8426-6F129C1A6804}"/>
                </a:ext>
              </a:extLst>
            </p:cNvPr>
            <p:cNvSpPr txBox="1"/>
            <p:nvPr/>
          </p:nvSpPr>
          <p:spPr bwMode="gray">
            <a:xfrm>
              <a:off x="7508557" y="4888958"/>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33" name="TextBox 120">
              <a:extLst>
                <a:ext uri="{FF2B5EF4-FFF2-40B4-BE49-F238E27FC236}">
                  <a16:creationId xmlns:a16="http://schemas.microsoft.com/office/drawing/2014/main" xmlns="" id="{31930744-3D36-4F81-8426-6F129C1A6804}"/>
                </a:ext>
              </a:extLst>
            </p:cNvPr>
            <p:cNvSpPr txBox="1"/>
            <p:nvPr/>
          </p:nvSpPr>
          <p:spPr bwMode="gray">
            <a:xfrm>
              <a:off x="5560022" y="4888958"/>
              <a:ext cx="108012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GRE Header</a:t>
              </a:r>
            </a:p>
          </p:txBody>
        </p:sp>
        <p:sp>
          <p:nvSpPr>
            <p:cNvPr id="38" name="TextBox 120">
              <a:extLst>
                <a:ext uri="{FF2B5EF4-FFF2-40B4-BE49-F238E27FC236}">
                  <a16:creationId xmlns:a16="http://schemas.microsoft.com/office/drawing/2014/main" xmlns="" id="{31930744-3D36-4F81-8426-6F129C1A6804}"/>
                </a:ext>
              </a:extLst>
            </p:cNvPr>
            <p:cNvSpPr txBox="1"/>
            <p:nvPr/>
          </p:nvSpPr>
          <p:spPr bwMode="gray">
            <a:xfrm>
              <a:off x="6646162" y="4888958"/>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39" name="TextBox 120">
              <a:extLst>
                <a:ext uri="{FF2B5EF4-FFF2-40B4-BE49-F238E27FC236}">
                  <a16:creationId xmlns:a16="http://schemas.microsoft.com/office/drawing/2014/main" xmlns="" id="{31930744-3D36-4F81-8426-6F129C1A6804}"/>
                </a:ext>
              </a:extLst>
            </p:cNvPr>
            <p:cNvSpPr txBox="1"/>
            <p:nvPr/>
          </p:nvSpPr>
          <p:spPr bwMode="gray">
            <a:xfrm>
              <a:off x="4482903" y="4888958"/>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grpSp>
      <p:grpSp>
        <p:nvGrpSpPr>
          <p:cNvPr id="49" name="Group 48"/>
          <p:cNvGrpSpPr/>
          <p:nvPr/>
        </p:nvGrpSpPr>
        <p:grpSpPr bwMode="gray">
          <a:xfrm>
            <a:off x="3657059" y="5612752"/>
            <a:ext cx="5227518" cy="287715"/>
            <a:chOff x="3657059" y="5650076"/>
            <a:chExt cx="5227518" cy="287715"/>
          </a:xfrm>
        </p:grpSpPr>
        <p:sp>
          <p:nvSpPr>
            <p:cNvPr id="40" name="TextBox 120">
              <a:extLst>
                <a:ext uri="{FF2B5EF4-FFF2-40B4-BE49-F238E27FC236}">
                  <a16:creationId xmlns:a16="http://schemas.microsoft.com/office/drawing/2014/main" xmlns="" id="{31930744-3D36-4F81-8426-6F129C1A6804}"/>
                </a:ext>
              </a:extLst>
            </p:cNvPr>
            <p:cNvSpPr txBox="1"/>
            <p:nvPr/>
          </p:nvSpPr>
          <p:spPr bwMode="gray">
            <a:xfrm>
              <a:off x="3657059" y="5650076"/>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41" name="TextBox 120">
              <a:extLst>
                <a:ext uri="{FF2B5EF4-FFF2-40B4-BE49-F238E27FC236}">
                  <a16:creationId xmlns:a16="http://schemas.microsoft.com/office/drawing/2014/main" xmlns="" id="{31930744-3D36-4F81-8426-6F129C1A6804}"/>
                </a:ext>
              </a:extLst>
            </p:cNvPr>
            <p:cNvSpPr txBox="1"/>
            <p:nvPr/>
          </p:nvSpPr>
          <p:spPr bwMode="gray">
            <a:xfrm>
              <a:off x="8319572" y="5650076"/>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42" name="TextBox 120">
              <a:extLst>
                <a:ext uri="{FF2B5EF4-FFF2-40B4-BE49-F238E27FC236}">
                  <a16:creationId xmlns:a16="http://schemas.microsoft.com/office/drawing/2014/main" xmlns="" id="{31930744-3D36-4F81-8426-6F129C1A6804}"/>
                </a:ext>
              </a:extLst>
            </p:cNvPr>
            <p:cNvSpPr txBox="1"/>
            <p:nvPr/>
          </p:nvSpPr>
          <p:spPr bwMode="gray">
            <a:xfrm>
              <a:off x="6371037" y="5650076"/>
              <a:ext cx="108012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GRE Header</a:t>
              </a:r>
            </a:p>
          </p:txBody>
        </p:sp>
        <p:sp>
          <p:nvSpPr>
            <p:cNvPr id="43" name="TextBox 120">
              <a:extLst>
                <a:ext uri="{FF2B5EF4-FFF2-40B4-BE49-F238E27FC236}">
                  <a16:creationId xmlns:a16="http://schemas.microsoft.com/office/drawing/2014/main" xmlns="" id="{31930744-3D36-4F81-8426-6F129C1A6804}"/>
                </a:ext>
              </a:extLst>
            </p:cNvPr>
            <p:cNvSpPr txBox="1"/>
            <p:nvPr/>
          </p:nvSpPr>
          <p:spPr bwMode="gray">
            <a:xfrm>
              <a:off x="7457177" y="5650076"/>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44" name="TextBox 120">
              <a:extLst>
                <a:ext uri="{FF2B5EF4-FFF2-40B4-BE49-F238E27FC236}">
                  <a16:creationId xmlns:a16="http://schemas.microsoft.com/office/drawing/2014/main" xmlns="" id="{31930744-3D36-4F81-8426-6F129C1A6804}"/>
                </a:ext>
              </a:extLst>
            </p:cNvPr>
            <p:cNvSpPr txBox="1"/>
            <p:nvPr/>
          </p:nvSpPr>
          <p:spPr bwMode="gray">
            <a:xfrm>
              <a:off x="4482903" y="5650076"/>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sp>
          <p:nvSpPr>
            <p:cNvPr id="45" name="TextBox 120">
              <a:extLst>
                <a:ext uri="{FF2B5EF4-FFF2-40B4-BE49-F238E27FC236}">
                  <a16:creationId xmlns:a16="http://schemas.microsoft.com/office/drawing/2014/main" xmlns="" id="{31930744-3D36-4F81-8426-6F129C1A6804}"/>
                </a:ext>
              </a:extLst>
            </p:cNvPr>
            <p:cNvSpPr txBox="1"/>
            <p:nvPr/>
          </p:nvSpPr>
          <p:spPr bwMode="gray">
            <a:xfrm>
              <a:off x="5560696" y="5650076"/>
              <a:ext cx="799579"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grpSp>
      <p:sp>
        <p:nvSpPr>
          <p:cNvPr id="46" name="Text Box 58"/>
          <p:cNvSpPr txBox="1">
            <a:spLocks noChangeArrowheads="1"/>
          </p:cNvSpPr>
          <p:nvPr/>
        </p:nvSpPr>
        <p:spPr bwMode="gray">
          <a:xfrm>
            <a:off x="3624238" y="4464223"/>
            <a:ext cx="5386412" cy="296356"/>
          </a:xfrm>
          <a:prstGeom prst="rect">
            <a:avLst/>
          </a:prstGeom>
          <a:noFill/>
          <a:ln w="9525" algn="ctr">
            <a:noFill/>
            <a:miter lim="800000"/>
            <a:headEnd/>
            <a:tailEnd/>
          </a:ln>
        </p:spPr>
        <p:txBody>
          <a:bodyPr wrap="square" lIns="80127" tIns="40065" rIns="80127" bIns="40065">
            <a:spAutoFit/>
          </a:bodyPr>
          <a:lstStyle/>
          <a:p>
            <a:pPr marL="300038" indent="-300038" defTabSz="801688" fontAlgn="ctr">
              <a:spcBef>
                <a:spcPct val="50000"/>
              </a:spcBef>
            </a:pPr>
            <a:r>
              <a:rPr lang="en-US" sz="1400" dirty="0">
                <a:latin typeface="Huawei Sans" panose="020C0503030203020204" pitchFamily="34" charset="0"/>
              </a:rPr>
              <a:t>GRE over IPsec packet in transport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Text Box 58"/>
          <p:cNvSpPr txBox="1">
            <a:spLocks noChangeArrowheads="1"/>
          </p:cNvSpPr>
          <p:nvPr/>
        </p:nvSpPr>
        <p:spPr bwMode="gray">
          <a:xfrm>
            <a:off x="3622314" y="5292093"/>
            <a:ext cx="4173467" cy="296356"/>
          </a:xfrm>
          <a:prstGeom prst="rect">
            <a:avLst/>
          </a:prstGeom>
          <a:noFill/>
          <a:ln w="9525" algn="ctr">
            <a:noFill/>
            <a:miter lim="800000"/>
            <a:headEnd/>
            <a:tailEnd/>
          </a:ln>
        </p:spPr>
        <p:txBody>
          <a:bodyPr wrap="square" lIns="80127" tIns="40065" rIns="80127" bIns="40065">
            <a:spAutoFit/>
          </a:bodyPr>
          <a:lstStyle/>
          <a:p>
            <a:pPr defTabSz="801688" fontAlgn="ctr">
              <a:spcBef>
                <a:spcPct val="50000"/>
              </a:spcBef>
            </a:pPr>
            <a:r>
              <a:rPr lang="en-US" sz="1400" dirty="0">
                <a:latin typeface="Huawei Sans" panose="020C0503030203020204" pitchFamily="34" charset="0"/>
              </a:rPr>
              <a:t>GRE over IPsec packet in tunnel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1" name="Straight Connector 50"/>
          <p:cNvCxnSpPr/>
          <p:nvPr/>
        </p:nvCxnSpPr>
        <p:spPr bwMode="gray">
          <a:xfrm flipH="1">
            <a:off x="3575720" y="4096373"/>
            <a:ext cx="1236472" cy="333843"/>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gray">
          <a:xfrm>
            <a:off x="5842028" y="4117785"/>
            <a:ext cx="3566339" cy="312431"/>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9133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smtClean="0"/>
              <a:t>Common Networking Technologies in </a:t>
            </a:r>
            <a:r>
              <a:rPr lang="en-US" altLang="zh-CN" b="1" dirty="0" smtClean="0"/>
              <a:t>WAN Interconnection</a:t>
            </a:r>
          </a:p>
          <a:p>
            <a:pPr lvl="1">
              <a:buFont typeface="Wingdings" panose="05000000000000000000" pitchFamily="2" charset="2"/>
              <a:buChar char="§"/>
            </a:pPr>
            <a:r>
              <a:rPr lang="en-US" sz="2000" dirty="0"/>
              <a:t>GRE Fundamentals and Application Scenarios</a:t>
            </a:r>
            <a:endParaRPr lang="en-US" altLang="zh-CN" sz="2000" dirty="0"/>
          </a:p>
          <a:p>
            <a:pPr lvl="1"/>
            <a:r>
              <a:rPr lang="en-US" sz="2000" dirty="0">
                <a:solidFill>
                  <a:schemeClr val="bg1">
                    <a:lumMod val="50000"/>
                  </a:schemeClr>
                </a:solidFill>
              </a:rPr>
              <a:t>L2TP Fundamentals and Application Scenarios</a:t>
            </a:r>
            <a:endParaRPr lang="en-US" altLang="zh-CN" sz="2000" dirty="0">
              <a:solidFill>
                <a:schemeClr val="bg1">
                  <a:lumMod val="50000"/>
                </a:schemeClr>
              </a:solidFill>
            </a:endParaRPr>
          </a:p>
          <a:p>
            <a:r>
              <a:rPr lang="en-US" dirty="0" smtClean="0">
                <a:solidFill>
                  <a:schemeClr val="bg1">
                    <a:lumMod val="50000"/>
                  </a:schemeClr>
                </a:solidFill>
              </a:rPr>
              <a:t>Security Technologies </a:t>
            </a:r>
            <a:r>
              <a:rPr lang="en-US" altLang="zh-CN" dirty="0" smtClean="0">
                <a:solidFill>
                  <a:schemeClr val="bg1">
                    <a:lumMod val="50000"/>
                  </a:schemeClr>
                </a:solidFill>
              </a:rPr>
              <a:t>in WAN Interconnection</a:t>
            </a:r>
          </a:p>
          <a:p>
            <a:r>
              <a:rPr lang="en-US" dirty="0" smtClean="0">
                <a:solidFill>
                  <a:schemeClr val="bg1">
                    <a:lumMod val="50000"/>
                  </a:schemeClr>
                </a:solidFill>
              </a:rPr>
              <a:t>NAT Traversal Technologies </a:t>
            </a:r>
            <a:r>
              <a:rPr lang="en-US" altLang="zh-CN" dirty="0" smtClean="0">
                <a:solidFill>
                  <a:schemeClr val="bg1">
                    <a:lumMod val="50000"/>
                  </a:schemeClr>
                </a:solidFill>
              </a:rPr>
              <a:t>in WAN Interconnection </a:t>
            </a:r>
          </a:p>
          <a:p>
            <a:r>
              <a:rPr lang="en-US" dirty="0" smtClean="0">
                <a:solidFill>
                  <a:schemeClr val="bg1">
                    <a:lumMod val="50000"/>
                  </a:schemeClr>
                </a:solidFill>
              </a:rPr>
              <a:t>Intelligent Traffic Steering Technologies in </a:t>
            </a:r>
            <a:r>
              <a:rPr lang="en-US" altLang="zh-CN" dirty="0" smtClean="0">
                <a:solidFill>
                  <a:schemeClr val="bg1">
                    <a:lumMod val="50000"/>
                  </a:schemeClr>
                </a:solidFill>
              </a:rPr>
              <a:t>WAN Interconnection</a:t>
            </a:r>
          </a:p>
        </p:txBody>
      </p:sp>
    </p:spTree>
    <p:extLst>
      <p:ext uri="{BB962C8B-B14F-4D97-AF65-F5344CB8AC3E}">
        <p14:creationId xmlns:p14="http://schemas.microsoft.com/office/powerpoint/2010/main" val="1221303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normAutofit/>
          </a:bodyPr>
          <a:lstStyle/>
          <a:p>
            <a:pPr fontAlgn="ctr"/>
            <a:r>
              <a:rPr lang="en-US" dirty="0">
                <a:latin typeface="Huawei Sans" panose="020C0503030203020204" pitchFamily="34" charset="0"/>
              </a:rPr>
              <a:t>L2TP over IPsec</a:t>
            </a:r>
            <a:endParaRPr lang="en-US" altLang="zh-CN" dirty="0">
              <a:latin typeface="Huawei Sans" panose="020C0503030203020204" pitchFamily="34" charset="0"/>
            </a:endParaRPr>
          </a:p>
        </p:txBody>
      </p:sp>
      <p:sp>
        <p:nvSpPr>
          <p:cNvPr id="4" name="Text Placeholder 3"/>
          <p:cNvSpPr>
            <a:spLocks noGrp="1"/>
          </p:cNvSpPr>
          <p:nvPr>
            <p:ph type="body" sz="quarter" idx="10"/>
          </p:nvPr>
        </p:nvSpPr>
        <p:spPr bwMode="gray"/>
        <p:txBody>
          <a:bodyPr/>
          <a:lstStyle/>
          <a:p>
            <a:pPr algn="l"/>
            <a:r>
              <a:rPr lang="en-US" sz="1800" dirty="0">
                <a:latin typeface="Huawei Sans" panose="020C0503030203020204" pitchFamily="34" charset="0"/>
              </a:rPr>
              <a:t>Layer 2 Tunneling Protocol (L2TP) over IPsec encapsulates packets using L2TP and then IPsec. It uses L2TP for user authentication and address allocation and uses IPsec for secure communication. L2TP over IPsec ensures that branches or traveling employees are securely connected to the headquarters.</a:t>
            </a:r>
          </a:p>
        </p:txBody>
      </p:sp>
      <p:sp>
        <p:nvSpPr>
          <p:cNvPr id="5" name="圆角矩形 75"/>
          <p:cNvSpPr/>
          <p:nvPr/>
        </p:nvSpPr>
        <p:spPr bwMode="gray">
          <a:xfrm>
            <a:off x="1487488" y="2498648"/>
            <a:ext cx="939441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L2TP over IPsec data encapsulation (ESP)</a:t>
            </a:r>
          </a:p>
        </p:txBody>
      </p:sp>
      <p:sp>
        <p:nvSpPr>
          <p:cNvPr id="6" name="圆角矩形 75"/>
          <p:cNvSpPr/>
          <p:nvPr/>
        </p:nvSpPr>
        <p:spPr bwMode="gray">
          <a:xfrm>
            <a:off x="1487488" y="2932935"/>
            <a:ext cx="9394410" cy="325640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p:txBody>
      </p:sp>
      <p:pic>
        <p:nvPicPr>
          <p:cNvPr id="7" name="图片 31"/>
          <p:cNvPicPr>
            <a:picLocks noChangeAspect="1"/>
          </p:cNvPicPr>
          <p:nvPr/>
        </p:nvPicPr>
        <p:blipFill>
          <a:blip r:embed="rId3"/>
          <a:stretch>
            <a:fillRect/>
          </a:stretch>
        </p:blipFill>
        <p:spPr bwMode="gray">
          <a:xfrm>
            <a:off x="4222587" y="3366267"/>
            <a:ext cx="466668" cy="389308"/>
          </a:xfrm>
          <a:prstGeom prst="rect">
            <a:avLst/>
          </a:prstGeom>
        </p:spPr>
      </p:pic>
      <p:pic>
        <p:nvPicPr>
          <p:cNvPr id="8" name="图片 31"/>
          <p:cNvPicPr>
            <a:picLocks noChangeAspect="1"/>
          </p:cNvPicPr>
          <p:nvPr/>
        </p:nvPicPr>
        <p:blipFill>
          <a:blip r:embed="rId3"/>
          <a:stretch>
            <a:fillRect/>
          </a:stretch>
        </p:blipFill>
        <p:spPr bwMode="gray">
          <a:xfrm>
            <a:off x="7500156" y="3366267"/>
            <a:ext cx="466668" cy="389308"/>
          </a:xfrm>
          <a:prstGeom prst="rect">
            <a:avLst/>
          </a:prstGeom>
        </p:spPr>
      </p:pic>
      <p:pic>
        <p:nvPicPr>
          <p:cNvPr id="10"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27997" y="3383806"/>
            <a:ext cx="431988" cy="354230"/>
          </a:xfrm>
          <a:prstGeom prst="rect">
            <a:avLst/>
          </a:prstGeom>
        </p:spPr>
      </p:pic>
      <p:pic>
        <p:nvPicPr>
          <p:cNvPr id="11"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26838" y="3383806"/>
            <a:ext cx="431988" cy="354230"/>
          </a:xfrm>
          <a:prstGeom prst="rect">
            <a:avLst/>
          </a:prstGeom>
        </p:spPr>
      </p:pic>
      <p:cxnSp>
        <p:nvCxnSpPr>
          <p:cNvPr id="12" name="Straight Connector 11"/>
          <p:cNvCxnSpPr>
            <a:stCxn id="10" idx="3"/>
            <a:endCxn id="7" idx="1"/>
          </p:cNvCxnSpPr>
          <p:nvPr/>
        </p:nvCxnSpPr>
        <p:spPr bwMode="gray">
          <a:xfrm>
            <a:off x="3359985" y="3560921"/>
            <a:ext cx="862602"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5" name="Straight Connector 14"/>
          <p:cNvCxnSpPr>
            <a:stCxn id="8" idx="3"/>
            <a:endCxn id="11" idx="1"/>
          </p:cNvCxnSpPr>
          <p:nvPr/>
        </p:nvCxnSpPr>
        <p:spPr bwMode="gray">
          <a:xfrm>
            <a:off x="7966824" y="3560921"/>
            <a:ext cx="860014"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1" name="Straight Connector 20"/>
          <p:cNvCxnSpPr>
            <a:stCxn id="7" idx="3"/>
            <a:endCxn id="8" idx="1"/>
          </p:cNvCxnSpPr>
          <p:nvPr/>
        </p:nvCxnSpPr>
        <p:spPr bwMode="gray">
          <a:xfrm>
            <a:off x="4689255" y="3560921"/>
            <a:ext cx="2810901"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9" name="Freeform 159"/>
          <p:cNvSpPr/>
          <p:nvPr/>
        </p:nvSpPr>
        <p:spPr bwMode="gray">
          <a:xfrm flipH="1">
            <a:off x="5551857" y="3276482"/>
            <a:ext cx="1088285" cy="5688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24" name="Can 225"/>
          <p:cNvSpPr/>
          <p:nvPr/>
        </p:nvSpPr>
        <p:spPr bwMode="gray">
          <a:xfrm rot="5400000" flipH="1">
            <a:off x="4900184" y="3260826"/>
            <a:ext cx="182222" cy="614657"/>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Can 41"/>
          <p:cNvSpPr/>
          <p:nvPr/>
        </p:nvSpPr>
        <p:spPr bwMode="gray">
          <a:xfrm rot="5400000">
            <a:off x="5954352" y="2570811"/>
            <a:ext cx="236717" cy="19802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25"/>
          <p:cNvSpPr txBox="1"/>
          <p:nvPr/>
        </p:nvSpPr>
        <p:spPr bwMode="gray">
          <a:xfrm flipH="1">
            <a:off x="5641665" y="3420030"/>
            <a:ext cx="1036900" cy="276999"/>
          </a:xfrm>
          <a:prstGeom prst="rect">
            <a:avLst/>
          </a:prstGeom>
          <a:noFill/>
        </p:spPr>
        <p:txBody>
          <a:bodyPr wrap="square" rtlCol="0">
            <a:spAutoFit/>
          </a:bodyPr>
          <a:lstStyle/>
          <a:p>
            <a:pPr algn="ctr" fontAlgn="ctr"/>
            <a:r>
              <a:rPr lang="en-US" sz="1200" dirty="0">
                <a:latin typeface="Huawei Sans" panose="020C0503030203020204" pitchFamily="34" charset="0"/>
              </a:rPr>
              <a:t>IPsec tunnel</a:t>
            </a:r>
          </a:p>
        </p:txBody>
      </p:sp>
      <p:sp>
        <p:nvSpPr>
          <p:cNvPr id="27" name="Rectangular Callout 26"/>
          <p:cNvSpPr/>
          <p:nvPr/>
        </p:nvSpPr>
        <p:spPr bwMode="gray">
          <a:xfrm>
            <a:off x="4553839" y="2981700"/>
            <a:ext cx="1260864" cy="388952"/>
          </a:xfrm>
          <a:prstGeom prst="wedgeRectCallout">
            <a:avLst>
              <a:gd name="adj1" fmla="val 22628"/>
              <a:gd name="adj2" fmla="val 905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IPsec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28" name="Can 225"/>
          <p:cNvSpPr/>
          <p:nvPr/>
        </p:nvSpPr>
        <p:spPr bwMode="gray">
          <a:xfrm rot="5400000" flipH="1">
            <a:off x="7133727" y="3290888"/>
            <a:ext cx="182222" cy="540060"/>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ectangular Callout 28"/>
          <p:cNvSpPr/>
          <p:nvPr/>
        </p:nvSpPr>
        <p:spPr bwMode="gray">
          <a:xfrm>
            <a:off x="6237382" y="2981524"/>
            <a:ext cx="1145501" cy="388952"/>
          </a:xfrm>
          <a:prstGeom prst="wedgeRectCallout">
            <a:avLst>
              <a:gd name="adj1" fmla="val 23538"/>
              <a:gd name="adj2" fmla="val 94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00038" indent="-300038" algn="ctr" defTabSz="801688" fontAlgn="ctr">
              <a:spcBef>
                <a:spcPct val="50000"/>
              </a:spcBef>
            </a:pPr>
            <a:r>
              <a:rPr lang="en-US" sz="1200" dirty="0">
                <a:solidFill>
                  <a:schemeClr val="tx1"/>
                </a:solidFill>
                <a:latin typeface="Huawei Sans" panose="020C0503030203020204" pitchFamily="34" charset="0"/>
              </a:rPr>
              <a:t>L2TP tunnel</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34" name="TextBox 120">
            <a:extLst>
              <a:ext uri="{FF2B5EF4-FFF2-40B4-BE49-F238E27FC236}">
                <a16:creationId xmlns:a16="http://schemas.microsoft.com/office/drawing/2014/main" xmlns="" id="{31930744-3D36-4F81-8426-6F129C1A6804}"/>
              </a:ext>
            </a:extLst>
          </p:cNvPr>
          <p:cNvSpPr txBox="1"/>
          <p:nvPr/>
        </p:nvSpPr>
        <p:spPr bwMode="gray">
          <a:xfrm>
            <a:off x="3359985" y="3780618"/>
            <a:ext cx="773179" cy="267325"/>
          </a:xfrm>
          <a:prstGeom prst="roundRect">
            <a:avLst>
              <a:gd name="adj" fmla="val 6721"/>
            </a:avLst>
          </a:prstGeom>
          <a:solidFill>
            <a:schemeClr val="accent1"/>
          </a:solidFill>
          <a:ln w="12700">
            <a:solidFill>
              <a:srgbClr val="00B0F0"/>
            </a:solidFill>
          </a:ln>
        </p:spPr>
        <p:txBody>
          <a:bodyPr wrap="square" lIns="36000" tIns="36000" rIns="36000" bIns="36000" rtlCol="0" anchor="ctr">
            <a:spAutoFit/>
          </a:bodyPr>
          <a:lstStyle/>
          <a:p>
            <a:pPr algn="ctr" fontAlgn="ctr"/>
            <a:r>
              <a:rPr lang="en-US" sz="1200" dirty="0">
                <a:solidFill>
                  <a:schemeClr val="bg1"/>
                </a:solidFill>
                <a:latin typeface="Huawei Sans" panose="020C0503030203020204" pitchFamily="34" charset="0"/>
              </a:rPr>
              <a:t>PPP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a16="http://schemas.microsoft.com/office/drawing/2014/main" xmlns="" id="{31930744-3D36-4F81-8426-6F129C1A6804}"/>
              </a:ext>
            </a:extLst>
          </p:cNvPr>
          <p:cNvSpPr txBox="1"/>
          <p:nvPr/>
        </p:nvSpPr>
        <p:spPr bwMode="gray">
          <a:xfrm>
            <a:off x="4812192" y="3770423"/>
            <a:ext cx="1029836"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IPsec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a16="http://schemas.microsoft.com/office/drawing/2014/main" xmlns="" id="{31930744-3D36-4F81-8426-6F129C1A6804}"/>
              </a:ext>
            </a:extLst>
          </p:cNvPr>
          <p:cNvSpPr txBox="1"/>
          <p:nvPr/>
        </p:nvSpPr>
        <p:spPr bwMode="gray">
          <a:xfrm>
            <a:off x="8020084" y="3780618"/>
            <a:ext cx="806754" cy="267325"/>
          </a:xfrm>
          <a:prstGeom prst="roundRect">
            <a:avLst>
              <a:gd name="adj" fmla="val 6721"/>
            </a:avLst>
          </a:prstGeom>
          <a:solidFill>
            <a:schemeClr val="accent1"/>
          </a:solidFill>
          <a:ln w="12700">
            <a:solidFill>
              <a:srgbClr val="00B0F0"/>
            </a:solidFill>
          </a:ln>
        </p:spPr>
        <p:txBody>
          <a:bodyPr wrap="square" lIns="36000" tIns="36000" rIns="36000" bIns="36000" rtlCol="0" anchor="ctr">
            <a:spAutoFit/>
          </a:bodyPr>
          <a:lstStyle/>
          <a:p>
            <a:pPr algn="ctr" fontAlgn="ctr"/>
            <a:r>
              <a:rPr lang="en-US" sz="1200" dirty="0">
                <a:solidFill>
                  <a:schemeClr val="bg1"/>
                </a:solidFill>
                <a:latin typeface="Huawei Sans" panose="020C0503030203020204" pitchFamily="34" charset="0"/>
              </a:rPr>
              <a:t>PPP data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le 36"/>
          <p:cNvSpPr/>
          <p:nvPr/>
        </p:nvSpPr>
        <p:spPr bwMode="gray">
          <a:xfrm>
            <a:off x="2243572" y="4384353"/>
            <a:ext cx="8073321" cy="1689523"/>
          </a:xfrm>
          <a:prstGeom prst="rect">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6" name="Text Box 58"/>
          <p:cNvSpPr txBox="1">
            <a:spLocks noChangeArrowheads="1"/>
          </p:cNvSpPr>
          <p:nvPr/>
        </p:nvSpPr>
        <p:spPr bwMode="gray">
          <a:xfrm>
            <a:off x="2530889" y="4481634"/>
            <a:ext cx="5289135" cy="296356"/>
          </a:xfrm>
          <a:prstGeom prst="rect">
            <a:avLst/>
          </a:prstGeom>
          <a:noFill/>
          <a:ln w="9525" algn="ctr">
            <a:noFill/>
            <a:miter lim="800000"/>
            <a:headEnd/>
            <a:tailEnd/>
          </a:ln>
        </p:spPr>
        <p:txBody>
          <a:bodyPr wrap="square" lIns="80127" tIns="40065" rIns="80127" bIns="40065">
            <a:spAutoFit/>
          </a:bodyPr>
          <a:lstStyle/>
          <a:p>
            <a:pPr marL="300038" indent="-300038" defTabSz="801688" fontAlgn="ctr">
              <a:spcBef>
                <a:spcPct val="50000"/>
              </a:spcBef>
            </a:pPr>
            <a:r>
              <a:rPr lang="en-US" sz="1400" dirty="0">
                <a:latin typeface="Huawei Sans" panose="020C0503030203020204" pitchFamily="34" charset="0"/>
              </a:rPr>
              <a:t>L2TP over IPsec packet in transport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Text Box 58"/>
          <p:cNvSpPr txBox="1">
            <a:spLocks noChangeArrowheads="1"/>
          </p:cNvSpPr>
          <p:nvPr/>
        </p:nvSpPr>
        <p:spPr bwMode="gray">
          <a:xfrm>
            <a:off x="2530889" y="5242829"/>
            <a:ext cx="5289135" cy="296356"/>
          </a:xfrm>
          <a:prstGeom prst="rect">
            <a:avLst/>
          </a:prstGeom>
          <a:noFill/>
          <a:ln w="9525" algn="ctr">
            <a:noFill/>
            <a:miter lim="800000"/>
            <a:headEnd/>
            <a:tailEnd/>
          </a:ln>
        </p:spPr>
        <p:txBody>
          <a:bodyPr wrap="square" lIns="80127" tIns="40065" rIns="80127" bIns="40065">
            <a:spAutoFit/>
          </a:bodyPr>
          <a:lstStyle/>
          <a:p>
            <a:pPr marL="300038" indent="-300038" defTabSz="801688" fontAlgn="ctr">
              <a:spcBef>
                <a:spcPct val="50000"/>
              </a:spcBef>
            </a:pPr>
            <a:r>
              <a:rPr lang="en-US" sz="1400" dirty="0">
                <a:latin typeface="Huawei Sans" panose="020C0503030203020204" pitchFamily="34" charset="0"/>
              </a:rPr>
              <a:t>L2TP over IPsec packet in tunnel mode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1" name="Straight Connector 50"/>
          <p:cNvCxnSpPr/>
          <p:nvPr/>
        </p:nvCxnSpPr>
        <p:spPr bwMode="gray">
          <a:xfrm flipH="1">
            <a:off x="2243572" y="4049718"/>
            <a:ext cx="2568620" cy="332514"/>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gray">
          <a:xfrm>
            <a:off x="5842028" y="4071130"/>
            <a:ext cx="4474865" cy="311102"/>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bwMode="gray">
          <a:xfrm>
            <a:off x="2565634" y="4802369"/>
            <a:ext cx="6557935" cy="287716"/>
            <a:chOff x="2565634" y="4886348"/>
            <a:chExt cx="6557935" cy="287716"/>
          </a:xfrm>
        </p:grpSpPr>
        <p:sp>
          <p:nvSpPr>
            <p:cNvPr id="31" name="TextBox 120">
              <a:extLst>
                <a:ext uri="{FF2B5EF4-FFF2-40B4-BE49-F238E27FC236}">
                  <a16:creationId xmlns:a16="http://schemas.microsoft.com/office/drawing/2014/main" xmlns="" id="{31930744-3D36-4F81-8426-6F129C1A6804}"/>
                </a:ext>
              </a:extLst>
            </p:cNvPr>
            <p:cNvSpPr txBox="1"/>
            <p:nvPr/>
          </p:nvSpPr>
          <p:spPr bwMode="gray">
            <a:xfrm>
              <a:off x="2565634" y="4886349"/>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32" name="TextBox 120">
              <a:extLst>
                <a:ext uri="{FF2B5EF4-FFF2-40B4-BE49-F238E27FC236}">
                  <a16:creationId xmlns:a16="http://schemas.microsoft.com/office/drawing/2014/main" xmlns="" id="{31930744-3D36-4F81-8426-6F129C1A6804}"/>
                </a:ext>
              </a:extLst>
            </p:cNvPr>
            <p:cNvSpPr txBox="1"/>
            <p:nvPr/>
          </p:nvSpPr>
          <p:spPr bwMode="gray">
            <a:xfrm>
              <a:off x="8558564" y="4886348"/>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33" name="TextBox 120">
              <a:extLst>
                <a:ext uri="{FF2B5EF4-FFF2-40B4-BE49-F238E27FC236}">
                  <a16:creationId xmlns:a16="http://schemas.microsoft.com/office/drawing/2014/main" xmlns="" id="{31930744-3D36-4F81-8426-6F129C1A6804}"/>
                </a:ext>
              </a:extLst>
            </p:cNvPr>
            <p:cNvSpPr txBox="1"/>
            <p:nvPr/>
          </p:nvSpPr>
          <p:spPr bwMode="gray">
            <a:xfrm>
              <a:off x="6636659" y="4886348"/>
              <a:ext cx="105349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PPP Header</a:t>
              </a:r>
            </a:p>
          </p:txBody>
        </p:sp>
        <p:sp>
          <p:nvSpPr>
            <p:cNvPr id="38" name="TextBox 120">
              <a:extLst>
                <a:ext uri="{FF2B5EF4-FFF2-40B4-BE49-F238E27FC236}">
                  <a16:creationId xmlns:a16="http://schemas.microsoft.com/office/drawing/2014/main" xmlns="" id="{31930744-3D36-4F81-8426-6F129C1A6804}"/>
                </a:ext>
              </a:extLst>
            </p:cNvPr>
            <p:cNvSpPr txBox="1"/>
            <p:nvPr/>
          </p:nvSpPr>
          <p:spPr bwMode="gray">
            <a:xfrm>
              <a:off x="7696169" y="4886348"/>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39" name="TextBox 120">
              <a:extLst>
                <a:ext uri="{FF2B5EF4-FFF2-40B4-BE49-F238E27FC236}">
                  <a16:creationId xmlns:a16="http://schemas.microsoft.com/office/drawing/2014/main" xmlns="" id="{31930744-3D36-4F81-8426-6F129C1A6804}"/>
                </a:ext>
              </a:extLst>
            </p:cNvPr>
            <p:cNvSpPr txBox="1"/>
            <p:nvPr/>
          </p:nvSpPr>
          <p:spPr bwMode="gray">
            <a:xfrm>
              <a:off x="3391478" y="4886349"/>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sp>
          <p:nvSpPr>
            <p:cNvPr id="50" name="TextBox 120">
              <a:extLst>
                <a:ext uri="{FF2B5EF4-FFF2-40B4-BE49-F238E27FC236}">
                  <a16:creationId xmlns:a16="http://schemas.microsoft.com/office/drawing/2014/main" xmlns="" id="{31930744-3D36-4F81-8426-6F129C1A6804}"/>
                </a:ext>
              </a:extLst>
            </p:cNvPr>
            <p:cNvSpPr txBox="1"/>
            <p:nvPr/>
          </p:nvSpPr>
          <p:spPr bwMode="gray">
            <a:xfrm>
              <a:off x="4458509" y="4886348"/>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UDP Header</a:t>
              </a:r>
            </a:p>
          </p:txBody>
        </p:sp>
        <p:sp>
          <p:nvSpPr>
            <p:cNvPr id="52" name="TextBox 120">
              <a:extLst>
                <a:ext uri="{FF2B5EF4-FFF2-40B4-BE49-F238E27FC236}">
                  <a16:creationId xmlns:a16="http://schemas.microsoft.com/office/drawing/2014/main" xmlns="" id="{31930744-3D36-4F81-8426-6F129C1A6804}"/>
                </a:ext>
              </a:extLst>
            </p:cNvPr>
            <p:cNvSpPr txBox="1"/>
            <p:nvPr/>
          </p:nvSpPr>
          <p:spPr bwMode="gray">
            <a:xfrm>
              <a:off x="5551857" y="4886348"/>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L2TP Header</a:t>
              </a:r>
            </a:p>
          </p:txBody>
        </p:sp>
      </p:grpSp>
      <p:grpSp>
        <p:nvGrpSpPr>
          <p:cNvPr id="13" name="Group 12"/>
          <p:cNvGrpSpPr/>
          <p:nvPr/>
        </p:nvGrpSpPr>
        <p:grpSpPr bwMode="gray">
          <a:xfrm>
            <a:off x="2565634" y="5562982"/>
            <a:ext cx="7431025" cy="287715"/>
            <a:chOff x="2565634" y="5646961"/>
            <a:chExt cx="7431025" cy="287715"/>
          </a:xfrm>
        </p:grpSpPr>
        <p:sp>
          <p:nvSpPr>
            <p:cNvPr id="40" name="TextBox 120">
              <a:extLst>
                <a:ext uri="{FF2B5EF4-FFF2-40B4-BE49-F238E27FC236}">
                  <a16:creationId xmlns:a16="http://schemas.microsoft.com/office/drawing/2014/main" xmlns="" id="{31930744-3D36-4F81-8426-6F129C1A6804}"/>
                </a:ext>
              </a:extLst>
            </p:cNvPr>
            <p:cNvSpPr txBox="1"/>
            <p:nvPr/>
          </p:nvSpPr>
          <p:spPr bwMode="gray">
            <a:xfrm>
              <a:off x="2565634" y="5646961"/>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sp>
          <p:nvSpPr>
            <p:cNvPr id="41" name="TextBox 120">
              <a:extLst>
                <a:ext uri="{FF2B5EF4-FFF2-40B4-BE49-F238E27FC236}">
                  <a16:creationId xmlns:a16="http://schemas.microsoft.com/office/drawing/2014/main" xmlns="" id="{31930744-3D36-4F81-8426-6F129C1A6804}"/>
                </a:ext>
              </a:extLst>
            </p:cNvPr>
            <p:cNvSpPr txBox="1"/>
            <p:nvPr/>
          </p:nvSpPr>
          <p:spPr bwMode="gray">
            <a:xfrm>
              <a:off x="9431654" y="5646961"/>
              <a:ext cx="565005" cy="287715"/>
            </a:xfrm>
            <a:prstGeom prst="roundRect">
              <a:avLst>
                <a:gd name="adj" fmla="val 6721"/>
              </a:avLst>
            </a:prstGeom>
            <a:solidFill>
              <a:srgbClr val="FFD17D"/>
            </a:solidFill>
            <a:ln w="12700">
              <a:solidFill>
                <a:srgbClr val="FFD17D"/>
              </a:solidFill>
            </a:ln>
          </p:spPr>
          <p:txBody>
            <a:bodyPr wrap="square"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sp>
          <p:nvSpPr>
            <p:cNvPr id="42" name="TextBox 120">
              <a:extLst>
                <a:ext uri="{FF2B5EF4-FFF2-40B4-BE49-F238E27FC236}">
                  <a16:creationId xmlns:a16="http://schemas.microsoft.com/office/drawing/2014/main" xmlns="" id="{31930744-3D36-4F81-8426-6F129C1A6804}"/>
                </a:ext>
              </a:extLst>
            </p:cNvPr>
            <p:cNvSpPr txBox="1"/>
            <p:nvPr/>
          </p:nvSpPr>
          <p:spPr bwMode="gray">
            <a:xfrm>
              <a:off x="7483119" y="5646961"/>
              <a:ext cx="1080120" cy="287715"/>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PPP Header</a:t>
              </a:r>
            </a:p>
          </p:txBody>
        </p:sp>
        <p:sp>
          <p:nvSpPr>
            <p:cNvPr id="43" name="TextBox 120">
              <a:extLst>
                <a:ext uri="{FF2B5EF4-FFF2-40B4-BE49-F238E27FC236}">
                  <a16:creationId xmlns:a16="http://schemas.microsoft.com/office/drawing/2014/main" xmlns="" id="{31930744-3D36-4F81-8426-6F129C1A6804}"/>
                </a:ext>
              </a:extLst>
            </p:cNvPr>
            <p:cNvSpPr txBox="1"/>
            <p:nvPr/>
          </p:nvSpPr>
          <p:spPr bwMode="gray">
            <a:xfrm>
              <a:off x="8569259" y="5646961"/>
              <a:ext cx="858075"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Private IP</a:t>
              </a:r>
            </a:p>
          </p:txBody>
        </p:sp>
        <p:sp>
          <p:nvSpPr>
            <p:cNvPr id="44" name="TextBox 120">
              <a:extLst>
                <a:ext uri="{FF2B5EF4-FFF2-40B4-BE49-F238E27FC236}">
                  <a16:creationId xmlns:a16="http://schemas.microsoft.com/office/drawing/2014/main" xmlns="" id="{31930744-3D36-4F81-8426-6F129C1A6804}"/>
                </a:ext>
              </a:extLst>
            </p:cNvPr>
            <p:cNvSpPr txBox="1"/>
            <p:nvPr/>
          </p:nvSpPr>
          <p:spPr bwMode="gray">
            <a:xfrm>
              <a:off x="3391478" y="5646961"/>
              <a:ext cx="1067031" cy="287715"/>
            </a:xfrm>
            <a:prstGeom prst="roundRect">
              <a:avLst>
                <a:gd name="adj" fmla="val 6721"/>
              </a:avLst>
            </a:prstGeom>
            <a:solidFill>
              <a:srgbClr val="EC7061"/>
            </a:solidFill>
            <a:ln w="12700">
              <a:solidFill>
                <a:srgbClr val="EC7061"/>
              </a:solidFill>
            </a:ln>
          </p:spPr>
          <p:txBody>
            <a:bodyPr wrap="square" rtlCol="0" anchor="ctr">
              <a:spAutoFit/>
            </a:bodyPr>
            <a:lstStyle/>
            <a:p>
              <a:pPr algn="ctr" fontAlgn="ctr"/>
              <a:r>
                <a:rPr lang="en-US" sz="1200" dirty="0">
                  <a:solidFill>
                    <a:schemeClr val="bg1"/>
                  </a:solidFill>
                  <a:latin typeface="Huawei Sans" panose="020C0503030203020204" pitchFamily="34" charset="0"/>
                </a:rPr>
                <a:t>ESP Header</a:t>
              </a:r>
            </a:p>
          </p:txBody>
        </p:sp>
        <p:sp>
          <p:nvSpPr>
            <p:cNvPr id="53" name="TextBox 120">
              <a:extLst>
                <a:ext uri="{FF2B5EF4-FFF2-40B4-BE49-F238E27FC236}">
                  <a16:creationId xmlns:a16="http://schemas.microsoft.com/office/drawing/2014/main" xmlns="" id="{31930744-3D36-4F81-8426-6F129C1A6804}"/>
                </a:ext>
              </a:extLst>
            </p:cNvPr>
            <p:cNvSpPr txBox="1"/>
            <p:nvPr/>
          </p:nvSpPr>
          <p:spPr bwMode="gray">
            <a:xfrm>
              <a:off x="5287493" y="5646961"/>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UDP Header</a:t>
              </a:r>
            </a:p>
          </p:txBody>
        </p:sp>
        <p:sp>
          <p:nvSpPr>
            <p:cNvPr id="55" name="TextBox 120">
              <a:extLst>
                <a:ext uri="{FF2B5EF4-FFF2-40B4-BE49-F238E27FC236}">
                  <a16:creationId xmlns:a16="http://schemas.microsoft.com/office/drawing/2014/main" xmlns="" id="{31930744-3D36-4F81-8426-6F129C1A6804}"/>
                </a:ext>
              </a:extLst>
            </p:cNvPr>
            <p:cNvSpPr txBox="1"/>
            <p:nvPr/>
          </p:nvSpPr>
          <p:spPr bwMode="gray">
            <a:xfrm>
              <a:off x="6380841" y="5646961"/>
              <a:ext cx="1090208"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L2TP Header</a:t>
              </a:r>
            </a:p>
          </p:txBody>
        </p:sp>
        <p:sp>
          <p:nvSpPr>
            <p:cNvPr id="56" name="TextBox 120">
              <a:extLst>
                <a:ext uri="{FF2B5EF4-FFF2-40B4-BE49-F238E27FC236}">
                  <a16:creationId xmlns:a16="http://schemas.microsoft.com/office/drawing/2014/main" xmlns="" id="{31930744-3D36-4F81-8426-6F129C1A6804}"/>
                </a:ext>
              </a:extLst>
            </p:cNvPr>
            <p:cNvSpPr txBox="1"/>
            <p:nvPr/>
          </p:nvSpPr>
          <p:spPr bwMode="gray">
            <a:xfrm>
              <a:off x="4468597" y="5646961"/>
              <a:ext cx="815756" cy="287715"/>
            </a:xfrm>
            <a:prstGeom prst="roundRect">
              <a:avLst>
                <a:gd name="adj" fmla="val 6721"/>
              </a:avLst>
            </a:prstGeom>
            <a:solidFill>
              <a:schemeClr val="accent1"/>
            </a:solidFill>
            <a:ln w="12700">
              <a:solidFill>
                <a:srgbClr val="00B0F0"/>
              </a:solidFill>
            </a:ln>
          </p:spPr>
          <p:txBody>
            <a:bodyPr wrap="square" rtlCol="0" anchor="ctr">
              <a:spAutoFit/>
            </a:bodyPr>
            <a:lstStyle/>
            <a:p>
              <a:pPr algn="ctr" fontAlgn="ctr"/>
              <a:r>
                <a:rPr lang="en-US" sz="1200" dirty="0">
                  <a:solidFill>
                    <a:schemeClr val="bg1"/>
                  </a:solidFill>
                  <a:latin typeface="Huawei Sans" panose="020C0503030203020204" pitchFamily="34" charset="0"/>
                </a:rPr>
                <a:t>Public IP</a:t>
              </a:r>
            </a:p>
          </p:txBody>
        </p:sp>
      </p:grpSp>
    </p:spTree>
    <p:extLst>
      <p:ext uri="{BB962C8B-B14F-4D97-AF65-F5344CB8AC3E}">
        <p14:creationId xmlns:p14="http://schemas.microsoft.com/office/powerpoint/2010/main" val="4075236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Common Networking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dirty="0" smtClean="0">
                <a:solidFill>
                  <a:schemeClr val="bg1">
                    <a:lumMod val="50000"/>
                  </a:schemeClr>
                </a:solidFill>
              </a:rPr>
              <a:t>Security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b="1" dirty="0" smtClean="0"/>
              <a:t>NAT Traversal Technologies in </a:t>
            </a:r>
            <a:r>
              <a:rPr lang="en-US" altLang="zh-CN" b="1" dirty="0"/>
              <a:t>WAN </a:t>
            </a:r>
            <a:r>
              <a:rPr lang="en-US" altLang="zh-CN" b="1" dirty="0" smtClean="0"/>
              <a:t>Interconnection</a:t>
            </a:r>
          </a:p>
          <a:p>
            <a:pPr lvl="1">
              <a:buFont typeface="Wingdings" panose="05000000000000000000" pitchFamily="2" charset="2"/>
              <a:buChar char="§"/>
            </a:pPr>
            <a:r>
              <a:rPr lang="en-US" sz="2000" dirty="0"/>
              <a:t>NAT Fundamentals</a:t>
            </a:r>
            <a:endParaRPr lang="en-US" altLang="zh-CN" sz="2000" dirty="0"/>
          </a:p>
          <a:p>
            <a:pPr lvl="1"/>
            <a:r>
              <a:rPr lang="en-US" sz="2000" dirty="0">
                <a:solidFill>
                  <a:schemeClr val="bg1">
                    <a:lumMod val="50000"/>
                  </a:schemeClr>
                </a:solidFill>
              </a:rPr>
              <a:t>NAT Types</a:t>
            </a:r>
            <a:endParaRPr lang="en-US" altLang="zh-CN" sz="2000" dirty="0">
              <a:solidFill>
                <a:schemeClr val="bg1">
                  <a:lumMod val="50000"/>
                </a:schemeClr>
              </a:solidFill>
            </a:endParaRPr>
          </a:p>
          <a:p>
            <a:pPr lvl="1"/>
            <a:r>
              <a:rPr lang="en-US" sz="2000" dirty="0">
                <a:solidFill>
                  <a:schemeClr val="bg1">
                    <a:lumMod val="50000"/>
                  </a:schemeClr>
                </a:solidFill>
              </a:rPr>
              <a:t>NAT Traversal Technologies</a:t>
            </a:r>
            <a:endParaRPr lang="en-US" altLang="zh-CN" sz="2000" dirty="0">
              <a:solidFill>
                <a:schemeClr val="bg1">
                  <a:lumMod val="50000"/>
                </a:schemeClr>
              </a:solidFill>
            </a:endParaRPr>
          </a:p>
          <a:p>
            <a:r>
              <a:rPr lang="en-US" dirty="0" smtClean="0">
                <a:solidFill>
                  <a:schemeClr val="bg1">
                    <a:lumMod val="50000"/>
                  </a:schemeClr>
                </a:solidFill>
              </a:rPr>
              <a:t>Intelligent Traffic Steering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pPr lvl="1"/>
            <a:endParaRPr lang="en-US" altLang="zh-CN" dirty="0"/>
          </a:p>
        </p:txBody>
      </p:sp>
    </p:spTree>
    <p:extLst>
      <p:ext uri="{BB962C8B-B14F-4D97-AF65-F5344CB8AC3E}">
        <p14:creationId xmlns:p14="http://schemas.microsoft.com/office/powerpoint/2010/main" val="2975676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bwMode="auto">
          <a:xfrm>
            <a:off x="5474655" y="3739197"/>
            <a:ext cx="0" cy="2362886"/>
          </a:xfrm>
          <a:prstGeom prst="line">
            <a:avLst/>
          </a:prstGeom>
          <a:solidFill>
            <a:schemeClr val="accent1"/>
          </a:solidFill>
          <a:ln w="19050" cap="flat" cmpd="sng" algn="ctr">
            <a:solidFill>
              <a:srgbClr val="00B0F0"/>
            </a:solidFill>
            <a:prstDash val="dash"/>
            <a:round/>
            <a:headEnd type="none" w="med" len="med"/>
            <a:tailEnd type="none" w="med" len="med"/>
          </a:ln>
          <a:effectLst/>
        </p:spPr>
      </p:cxnSp>
      <p:sp>
        <p:nvSpPr>
          <p:cNvPr id="19" name="Freeform 159"/>
          <p:cNvSpPr/>
          <p:nvPr/>
        </p:nvSpPr>
        <p:spPr>
          <a:xfrm flipH="1">
            <a:off x="3098391" y="4203602"/>
            <a:ext cx="2316968" cy="11151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rPr>
              <a:t>Private network</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Title 2"/>
          <p:cNvSpPr>
            <a:spLocks noGrp="1"/>
          </p:cNvSpPr>
          <p:nvPr>
            <p:ph type="title"/>
          </p:nvPr>
        </p:nvSpPr>
        <p:spPr/>
        <p:txBody>
          <a:bodyPr>
            <a:normAutofit/>
          </a:bodyPr>
          <a:lstStyle/>
          <a:p>
            <a:r>
              <a:rPr lang="en-US" smtClean="0"/>
              <a:t>Motivation Behind NAT</a:t>
            </a:r>
            <a:endParaRPr lang="en-US" dirty="0"/>
          </a:p>
        </p:txBody>
      </p:sp>
      <p:sp>
        <p:nvSpPr>
          <p:cNvPr id="4" name="Text Placeholder 3"/>
          <p:cNvSpPr>
            <a:spLocks noGrp="1"/>
          </p:cNvSpPr>
          <p:nvPr>
            <p:ph type="body" sz="quarter" idx="10"/>
          </p:nvPr>
        </p:nvSpPr>
        <p:spPr>
          <a:prstGeom prst="rect">
            <a:avLst/>
          </a:prstGeom>
        </p:spPr>
        <p:txBody>
          <a:bodyPr/>
          <a:lstStyle/>
          <a:p>
            <a:pPr algn="l"/>
            <a:r>
              <a:rPr lang="en-US" sz="1800" dirty="0" smtClean="0"/>
              <a:t>Network address translation (NAT) was proposed in 1994. NAT can be used when some hosts on a private network have been assigned local IP addresses (that is, dedicated IP addresses used only on the private network) and want to communicate with hosts on the Internet (without encryption).</a:t>
            </a:r>
          </a:p>
          <a:p>
            <a:pPr algn="l"/>
            <a:r>
              <a:rPr lang="en-US" sz="1800" dirty="0" smtClean="0"/>
              <a:t>NAT resolves the problem of insufficient public IP addresses and protects internal devices against external attacks.</a:t>
            </a:r>
            <a:endParaRPr lang="en-US" sz="1800" dirty="0"/>
          </a:p>
        </p:txBody>
      </p:sp>
      <p:cxnSp>
        <p:nvCxnSpPr>
          <p:cNvPr id="6" name="直接连接符 12"/>
          <p:cNvCxnSpPr>
            <a:stCxn id="7" idx="3"/>
            <a:endCxn id="9" idx="1"/>
          </p:cNvCxnSpPr>
          <p:nvPr/>
        </p:nvCxnSpPr>
        <p:spPr bwMode="auto">
          <a:xfrm>
            <a:off x="5750108" y="4929280"/>
            <a:ext cx="2895647"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08908" y="4707880"/>
            <a:ext cx="541200" cy="442799"/>
          </a:xfrm>
          <a:prstGeom prst="rect">
            <a:avLst/>
          </a:prstGeom>
          <a:noFill/>
        </p:spPr>
      </p:pic>
      <p:pic>
        <p:nvPicPr>
          <p:cNvPr id="9" name="图片 8" descr="Web服务器-蓝.png"/>
          <p:cNvPicPr>
            <a:picLocks noChangeAspect="1"/>
          </p:cNvPicPr>
          <p:nvPr/>
        </p:nvPicPr>
        <p:blipFill>
          <a:blip r:embed="rId4" cstate="print"/>
          <a:stretch>
            <a:fillRect/>
          </a:stretch>
        </p:blipFill>
        <p:spPr>
          <a:xfrm>
            <a:off x="8645755" y="4708371"/>
            <a:ext cx="540000" cy="441818"/>
          </a:xfrm>
          <a:prstGeom prst="rect">
            <a:avLst/>
          </a:prstGeom>
        </p:spPr>
      </p:pic>
      <p:sp>
        <p:nvSpPr>
          <p:cNvPr id="10" name="矩形 26"/>
          <p:cNvSpPr/>
          <p:nvPr/>
        </p:nvSpPr>
        <p:spPr>
          <a:xfrm>
            <a:off x="4928953" y="5153360"/>
            <a:ext cx="1160895" cy="307777"/>
          </a:xfrm>
          <a:prstGeom prst="rect">
            <a:avLst/>
          </a:prstGeom>
        </p:spPr>
        <p:txBody>
          <a:bodyPr wrap="none">
            <a:spAutoFit/>
          </a:bodyPr>
          <a:lstStyle/>
          <a:p>
            <a:pPr algn="ctr" defTabSz="914400" fontAlgn="ctr">
              <a:spcBef>
                <a:spcPct val="0"/>
              </a:spcBef>
              <a:spcAft>
                <a:spcPct val="0"/>
              </a:spcAft>
            </a:pPr>
            <a:r>
              <a:rPr lang="en-US" sz="1400" b="1" dirty="0" smtClean="0">
                <a:latin typeface="Huawei Sans" panose="020C0503030203020204" pitchFamily="34" charset="0"/>
              </a:rPr>
              <a:t>NAT device</a:t>
            </a:r>
            <a:endParaRPr lang="en-US" sz="1400" b="1" dirty="0">
              <a:latin typeface="Huawei Sans" panose="020C0503030203020204" pitchFamily="34" charset="0"/>
            </a:endParaRPr>
          </a:p>
        </p:txBody>
      </p:sp>
      <p:pic>
        <p:nvPicPr>
          <p:cNvPr id="11" name="图片 27" descr="PC.png"/>
          <p:cNvPicPr>
            <a:picLocks noChangeAspect="1"/>
          </p:cNvPicPr>
          <p:nvPr/>
        </p:nvPicPr>
        <p:blipFill>
          <a:blip r:embed="rId5" cstate="print"/>
          <a:stretch>
            <a:fillRect/>
          </a:stretch>
        </p:blipFill>
        <p:spPr>
          <a:xfrm>
            <a:off x="3586014" y="4203602"/>
            <a:ext cx="539063" cy="414000"/>
          </a:xfrm>
          <a:prstGeom prst="rect">
            <a:avLst/>
          </a:prstGeom>
        </p:spPr>
      </p:pic>
      <p:pic>
        <p:nvPicPr>
          <p:cNvPr id="12" name="图片 30" descr="PC.png"/>
          <p:cNvPicPr>
            <a:picLocks noChangeAspect="1"/>
          </p:cNvPicPr>
          <p:nvPr/>
        </p:nvPicPr>
        <p:blipFill>
          <a:blip r:embed="rId5" cstate="print"/>
          <a:stretch>
            <a:fillRect/>
          </a:stretch>
        </p:blipFill>
        <p:spPr>
          <a:xfrm>
            <a:off x="3148098" y="4879340"/>
            <a:ext cx="539063" cy="414000"/>
          </a:xfrm>
          <a:prstGeom prst="rect">
            <a:avLst/>
          </a:prstGeom>
        </p:spPr>
      </p:pic>
      <p:pic>
        <p:nvPicPr>
          <p:cNvPr id="13" name="图片 34" descr="汇聚交换机.png"/>
          <p:cNvPicPr>
            <a:picLocks noChangeAspect="1"/>
          </p:cNvPicPr>
          <p:nvPr/>
        </p:nvPicPr>
        <p:blipFill>
          <a:blip r:embed="rId6" cstate="print"/>
          <a:stretch>
            <a:fillRect/>
          </a:stretch>
        </p:blipFill>
        <p:spPr>
          <a:xfrm>
            <a:off x="4305376" y="4865431"/>
            <a:ext cx="540000" cy="441818"/>
          </a:xfrm>
          <a:prstGeom prst="rect">
            <a:avLst/>
          </a:prstGeom>
        </p:spPr>
      </p:pic>
      <p:sp>
        <p:nvSpPr>
          <p:cNvPr id="17" name="Freeform 159"/>
          <p:cNvSpPr/>
          <p:nvPr/>
        </p:nvSpPr>
        <p:spPr>
          <a:xfrm flipH="1">
            <a:off x="6497026" y="4516413"/>
            <a:ext cx="1596068" cy="7681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smtClean="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ndParaRPr>
          </a:p>
        </p:txBody>
      </p:sp>
      <p:sp>
        <p:nvSpPr>
          <p:cNvPr id="39" name="圆角矩形 75"/>
          <p:cNvSpPr/>
          <p:nvPr/>
        </p:nvSpPr>
        <p:spPr>
          <a:xfrm>
            <a:off x="1941121" y="3589154"/>
            <a:ext cx="8288486" cy="25586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sym typeface="Huawei Sans" panose="020C0503030203020204" pitchFamily="34" charset="0"/>
            </a:endParaRPr>
          </a:p>
        </p:txBody>
      </p:sp>
      <p:sp>
        <p:nvSpPr>
          <p:cNvPr id="40" name="圆角矩形 75"/>
          <p:cNvSpPr/>
          <p:nvPr/>
        </p:nvSpPr>
        <p:spPr>
          <a:xfrm>
            <a:off x="1939671" y="3160955"/>
            <a:ext cx="8310051"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NAT for access from a private network to the Internet</a:t>
            </a:r>
            <a:endParaRPr lang="en-US" sz="1600" dirty="0">
              <a:solidFill>
                <a:srgbClr val="30B5C5"/>
              </a:solidFill>
              <a:latin typeface="Huawei Sans" panose="020C0503030203020204" pitchFamily="34" charset="0"/>
            </a:endParaRPr>
          </a:p>
        </p:txBody>
      </p:sp>
      <p:grpSp>
        <p:nvGrpSpPr>
          <p:cNvPr id="44" name="Group 43"/>
          <p:cNvGrpSpPr/>
          <p:nvPr/>
        </p:nvGrpSpPr>
        <p:grpSpPr>
          <a:xfrm>
            <a:off x="3270277" y="3913978"/>
            <a:ext cx="1592894" cy="396000"/>
            <a:chOff x="7234525" y="4844345"/>
            <a:chExt cx="1592894" cy="396000"/>
          </a:xfrm>
        </p:grpSpPr>
        <p:sp>
          <p:nvSpPr>
            <p:cNvPr id="45" name="TextBox 120">
              <a:extLst>
                <a:ext uri="{FF2B5EF4-FFF2-40B4-BE49-F238E27FC236}">
                  <a16:creationId xmlns:a16="http://schemas.microsoft.com/office/drawing/2014/main" xmlns="" id="{31930744-3D36-4F81-8426-6F129C1A6804}"/>
                </a:ext>
              </a:extLst>
            </p:cNvPr>
            <p:cNvSpPr txBox="1"/>
            <p:nvPr/>
          </p:nvSpPr>
          <p:spPr>
            <a:xfrm>
              <a:off x="7234525" y="4844345"/>
              <a:ext cx="1027511" cy="396000"/>
            </a:xfrm>
            <a:prstGeom prst="roundRect">
              <a:avLst>
                <a:gd name="adj" fmla="val 6721"/>
              </a:avLst>
            </a:prstGeom>
            <a:solidFill>
              <a:srgbClr val="56C4D2"/>
            </a:solidFill>
            <a:ln w="12700">
              <a:solidFill>
                <a:srgbClr val="56C4D2"/>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private IP address</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a16="http://schemas.microsoft.com/office/drawing/2014/main" xmlns="" id="{31930744-3D36-4F81-8426-6F129C1A6804}"/>
                </a:ext>
              </a:extLst>
            </p:cNvPr>
            <p:cNvSpPr txBox="1"/>
            <p:nvPr/>
          </p:nvSpPr>
          <p:spPr>
            <a:xfrm>
              <a:off x="8262595" y="4844345"/>
              <a:ext cx="564824" cy="396000"/>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grpSp>
      <p:grpSp>
        <p:nvGrpSpPr>
          <p:cNvPr id="47" name="Group 46"/>
          <p:cNvGrpSpPr/>
          <p:nvPr/>
        </p:nvGrpSpPr>
        <p:grpSpPr>
          <a:xfrm>
            <a:off x="6103534" y="3913978"/>
            <a:ext cx="1570111" cy="396000"/>
            <a:chOff x="7186603" y="4844344"/>
            <a:chExt cx="1570111" cy="439564"/>
          </a:xfrm>
        </p:grpSpPr>
        <p:sp>
          <p:nvSpPr>
            <p:cNvPr id="48" name="TextBox 120">
              <a:extLst>
                <a:ext uri="{FF2B5EF4-FFF2-40B4-BE49-F238E27FC236}">
                  <a16:creationId xmlns:a16="http://schemas.microsoft.com/office/drawing/2014/main" xmlns="" id="{31930744-3D36-4F81-8426-6F129C1A6804}"/>
                </a:ext>
              </a:extLst>
            </p:cNvPr>
            <p:cNvSpPr txBox="1"/>
            <p:nvPr/>
          </p:nvSpPr>
          <p:spPr>
            <a:xfrm>
              <a:off x="7186603" y="4844344"/>
              <a:ext cx="1007875" cy="439564"/>
            </a:xfrm>
            <a:prstGeom prst="roundRect">
              <a:avLst>
                <a:gd name="adj" fmla="val 6721"/>
              </a:avLst>
            </a:prstGeom>
            <a:solidFill>
              <a:srgbClr val="EC7061"/>
            </a:solidFill>
            <a:ln w="12700">
              <a:solidFill>
                <a:srgbClr val="EC7061"/>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public IP address</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20">
              <a:extLst>
                <a:ext uri="{FF2B5EF4-FFF2-40B4-BE49-F238E27FC236}">
                  <a16:creationId xmlns:a16="http://schemas.microsoft.com/office/drawing/2014/main" xmlns="" id="{31930744-3D36-4F81-8426-6F129C1A6804}"/>
                </a:ext>
              </a:extLst>
            </p:cNvPr>
            <p:cNvSpPr txBox="1"/>
            <p:nvPr/>
          </p:nvSpPr>
          <p:spPr>
            <a:xfrm>
              <a:off x="8191890" y="4844344"/>
              <a:ext cx="564824" cy="439564"/>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grpSp>
      <p:sp>
        <p:nvSpPr>
          <p:cNvPr id="51" name="矩形 26"/>
          <p:cNvSpPr/>
          <p:nvPr/>
        </p:nvSpPr>
        <p:spPr>
          <a:xfrm>
            <a:off x="5022643" y="3909161"/>
            <a:ext cx="890170" cy="276999"/>
          </a:xfrm>
          <a:prstGeom prst="rect">
            <a:avLst/>
          </a:prstGeom>
          <a:solidFill>
            <a:schemeClr val="bg1"/>
          </a:solidFill>
        </p:spPr>
        <p:txBody>
          <a:bodyPr wrap="square">
            <a:spAutoFit/>
          </a:bodyPr>
          <a:lstStyle/>
          <a:p>
            <a:pPr algn="ctr" defTabSz="914400" fontAlgn="ctr">
              <a:spcBef>
                <a:spcPct val="0"/>
              </a:spcBef>
              <a:spcAft>
                <a:spcPct val="0"/>
              </a:spcAft>
            </a:pPr>
            <a:r>
              <a:rPr lang="en-US" sz="1200" dirty="0" smtClean="0">
                <a:latin typeface="Huawei Sans" panose="020C0503030203020204" pitchFamily="34" charset="0"/>
              </a:rPr>
              <a:t>NAT</a:t>
            </a:r>
            <a:endParaRPr lang="en-US" sz="1200" dirty="0">
              <a:latin typeface="Huawei Sans" panose="020C0503030203020204" pitchFamily="34" charset="0"/>
            </a:endParaRPr>
          </a:p>
        </p:txBody>
      </p:sp>
      <p:sp>
        <p:nvSpPr>
          <p:cNvPr id="53" name="Freeform 52"/>
          <p:cNvSpPr/>
          <p:nvPr/>
        </p:nvSpPr>
        <p:spPr>
          <a:xfrm>
            <a:off x="4032061" y="4268135"/>
            <a:ext cx="4669654" cy="554587"/>
          </a:xfrm>
          <a:custGeom>
            <a:avLst/>
            <a:gdLst>
              <a:gd name="connsiteX0" fmla="*/ 0 w 4669654"/>
              <a:gd name="connsiteY0" fmla="*/ 0 h 554587"/>
              <a:gd name="connsiteX1" fmla="*/ 941033 w 4669654"/>
              <a:gd name="connsiteY1" fmla="*/ 497149 h 554587"/>
              <a:gd name="connsiteX2" fmla="*/ 4669654 w 4669654"/>
              <a:gd name="connsiteY2" fmla="*/ 523782 h 554587"/>
            </a:gdLst>
            <a:ahLst/>
            <a:cxnLst>
              <a:cxn ang="0">
                <a:pos x="connsiteX0" y="connsiteY0"/>
              </a:cxn>
              <a:cxn ang="0">
                <a:pos x="connsiteX1" y="connsiteY1"/>
              </a:cxn>
              <a:cxn ang="0">
                <a:pos x="connsiteX2" y="connsiteY2"/>
              </a:cxn>
            </a:cxnLst>
            <a:rect l="l" t="t" r="r" b="b"/>
            <a:pathLst>
              <a:path w="4669654" h="554587">
                <a:moveTo>
                  <a:pt x="0" y="0"/>
                </a:moveTo>
                <a:cubicBezTo>
                  <a:pt x="81378" y="204926"/>
                  <a:pt x="162757" y="409852"/>
                  <a:pt x="941033" y="497149"/>
                </a:cubicBezTo>
                <a:cubicBezTo>
                  <a:pt x="1719309" y="584446"/>
                  <a:pt x="3194481" y="554114"/>
                  <a:pt x="4669654" y="523782"/>
                </a:cubicBezTo>
              </a:path>
            </a:pathLst>
          </a:custGeom>
          <a:noFill/>
          <a:ln w="28575">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54" name="Group 53"/>
          <p:cNvGrpSpPr/>
          <p:nvPr/>
        </p:nvGrpSpPr>
        <p:grpSpPr>
          <a:xfrm>
            <a:off x="3275977" y="5480352"/>
            <a:ext cx="1587194" cy="396000"/>
            <a:chOff x="7240225" y="4844345"/>
            <a:chExt cx="1587194" cy="439564"/>
          </a:xfrm>
        </p:grpSpPr>
        <p:sp>
          <p:nvSpPr>
            <p:cNvPr id="55" name="TextBox 120">
              <a:extLst>
                <a:ext uri="{FF2B5EF4-FFF2-40B4-BE49-F238E27FC236}">
                  <a16:creationId xmlns:a16="http://schemas.microsoft.com/office/drawing/2014/main" xmlns="" id="{31930744-3D36-4F81-8426-6F129C1A6804}"/>
                </a:ext>
              </a:extLst>
            </p:cNvPr>
            <p:cNvSpPr txBox="1"/>
            <p:nvPr/>
          </p:nvSpPr>
          <p:spPr>
            <a:xfrm>
              <a:off x="7240225" y="4844345"/>
              <a:ext cx="1021811" cy="439564"/>
            </a:xfrm>
            <a:prstGeom prst="roundRect">
              <a:avLst>
                <a:gd name="adj" fmla="val 6721"/>
              </a:avLst>
            </a:prstGeom>
            <a:solidFill>
              <a:srgbClr val="56C4D2"/>
            </a:solidFill>
            <a:ln w="12700">
              <a:solidFill>
                <a:srgbClr val="56C4D2"/>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private IP address</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a16="http://schemas.microsoft.com/office/drawing/2014/main" xmlns="" id="{31930744-3D36-4F81-8426-6F129C1A6804}"/>
                </a:ext>
              </a:extLst>
            </p:cNvPr>
            <p:cNvSpPr txBox="1"/>
            <p:nvPr/>
          </p:nvSpPr>
          <p:spPr>
            <a:xfrm>
              <a:off x="8262595" y="4844345"/>
              <a:ext cx="564824" cy="439564"/>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grpSp>
      <p:grpSp>
        <p:nvGrpSpPr>
          <p:cNvPr id="57" name="Group 56"/>
          <p:cNvGrpSpPr/>
          <p:nvPr/>
        </p:nvGrpSpPr>
        <p:grpSpPr>
          <a:xfrm>
            <a:off x="6103534" y="5480351"/>
            <a:ext cx="1570111" cy="396000"/>
            <a:chOff x="7186603" y="4844344"/>
            <a:chExt cx="1570111" cy="439564"/>
          </a:xfrm>
        </p:grpSpPr>
        <p:sp>
          <p:nvSpPr>
            <p:cNvPr id="58" name="TextBox 120">
              <a:extLst>
                <a:ext uri="{FF2B5EF4-FFF2-40B4-BE49-F238E27FC236}">
                  <a16:creationId xmlns:a16="http://schemas.microsoft.com/office/drawing/2014/main" xmlns="" id="{31930744-3D36-4F81-8426-6F129C1A6804}"/>
                </a:ext>
              </a:extLst>
            </p:cNvPr>
            <p:cNvSpPr txBox="1"/>
            <p:nvPr/>
          </p:nvSpPr>
          <p:spPr>
            <a:xfrm>
              <a:off x="7186603" y="4844344"/>
              <a:ext cx="1007875" cy="439564"/>
            </a:xfrm>
            <a:prstGeom prst="roundRect">
              <a:avLst>
                <a:gd name="adj" fmla="val 6721"/>
              </a:avLst>
            </a:prstGeom>
            <a:solidFill>
              <a:srgbClr val="EC7061"/>
            </a:solidFill>
            <a:ln w="12700">
              <a:solidFill>
                <a:srgbClr val="EC7061"/>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public IP address</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a16="http://schemas.microsoft.com/office/drawing/2014/main" xmlns="" id="{31930744-3D36-4F81-8426-6F129C1A6804}"/>
                </a:ext>
              </a:extLst>
            </p:cNvPr>
            <p:cNvSpPr txBox="1"/>
            <p:nvPr/>
          </p:nvSpPr>
          <p:spPr>
            <a:xfrm>
              <a:off x="8191890" y="4844344"/>
              <a:ext cx="564824" cy="439564"/>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grpSp>
      <p:cxnSp>
        <p:nvCxnSpPr>
          <p:cNvPr id="61" name="Straight Arrow Connector 60"/>
          <p:cNvCxnSpPr/>
          <p:nvPr/>
        </p:nvCxnSpPr>
        <p:spPr>
          <a:xfrm>
            <a:off x="4987630" y="4153738"/>
            <a:ext cx="968314"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4999706" y="5687982"/>
            <a:ext cx="968314"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矩形 26"/>
          <p:cNvSpPr/>
          <p:nvPr/>
        </p:nvSpPr>
        <p:spPr>
          <a:xfrm>
            <a:off x="5038778" y="5739698"/>
            <a:ext cx="890170" cy="276999"/>
          </a:xfrm>
          <a:prstGeom prst="rect">
            <a:avLst/>
          </a:prstGeom>
          <a:solidFill>
            <a:schemeClr val="bg1"/>
          </a:solidFill>
        </p:spPr>
        <p:txBody>
          <a:bodyPr wrap="square">
            <a:spAutoFit/>
          </a:bodyPr>
          <a:lstStyle/>
          <a:p>
            <a:pPr algn="ctr" defTabSz="914400" fontAlgn="ctr">
              <a:spcBef>
                <a:spcPct val="0"/>
              </a:spcBef>
              <a:spcAft>
                <a:spcPct val="0"/>
              </a:spcAft>
            </a:pPr>
            <a:r>
              <a:rPr lang="en-US" sz="1200" dirty="0" smtClean="0">
                <a:latin typeface="Huawei Sans" panose="020C0503030203020204" pitchFamily="34" charset="0"/>
              </a:rPr>
              <a:t>NAT</a:t>
            </a:r>
            <a:endParaRPr lang="en-US" sz="1200" dirty="0">
              <a:latin typeface="Huawei Sans" panose="020C0503030203020204" pitchFamily="34" charset="0"/>
            </a:endParaRPr>
          </a:p>
        </p:txBody>
      </p:sp>
      <p:sp>
        <p:nvSpPr>
          <p:cNvPr id="66" name="Freeform 65"/>
          <p:cNvSpPr/>
          <p:nvPr/>
        </p:nvSpPr>
        <p:spPr>
          <a:xfrm>
            <a:off x="4032061" y="4504042"/>
            <a:ext cx="4669654" cy="554587"/>
          </a:xfrm>
          <a:custGeom>
            <a:avLst/>
            <a:gdLst>
              <a:gd name="connsiteX0" fmla="*/ 0 w 4669654"/>
              <a:gd name="connsiteY0" fmla="*/ 0 h 554587"/>
              <a:gd name="connsiteX1" fmla="*/ 941033 w 4669654"/>
              <a:gd name="connsiteY1" fmla="*/ 497149 h 554587"/>
              <a:gd name="connsiteX2" fmla="*/ 4669654 w 4669654"/>
              <a:gd name="connsiteY2" fmla="*/ 523782 h 554587"/>
            </a:gdLst>
            <a:ahLst/>
            <a:cxnLst>
              <a:cxn ang="0">
                <a:pos x="connsiteX0" y="connsiteY0"/>
              </a:cxn>
              <a:cxn ang="0">
                <a:pos x="connsiteX1" y="connsiteY1"/>
              </a:cxn>
              <a:cxn ang="0">
                <a:pos x="connsiteX2" y="connsiteY2"/>
              </a:cxn>
            </a:cxnLst>
            <a:rect l="l" t="t" r="r" b="b"/>
            <a:pathLst>
              <a:path w="4669654" h="554587">
                <a:moveTo>
                  <a:pt x="0" y="0"/>
                </a:moveTo>
                <a:cubicBezTo>
                  <a:pt x="81378" y="204926"/>
                  <a:pt x="162757" y="409852"/>
                  <a:pt x="941033" y="497149"/>
                </a:cubicBezTo>
                <a:cubicBezTo>
                  <a:pt x="1719309" y="584446"/>
                  <a:pt x="3194481" y="554114"/>
                  <a:pt x="4669654" y="523782"/>
                </a:cubicBezTo>
              </a:path>
            </a:pathLst>
          </a:custGeom>
          <a:noFill/>
          <a:ln w="28575">
            <a:solidFill>
              <a:srgbClr val="00B0F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310719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NAPT </a:t>
            </a:r>
            <a:endParaRPr lang="en-US" dirty="0"/>
          </a:p>
        </p:txBody>
      </p:sp>
      <p:sp>
        <p:nvSpPr>
          <p:cNvPr id="4" name="Text Placeholder 3"/>
          <p:cNvSpPr>
            <a:spLocks noGrp="1"/>
          </p:cNvSpPr>
          <p:nvPr>
            <p:ph type="body" sz="quarter" idx="10"/>
          </p:nvPr>
        </p:nvSpPr>
        <p:spPr>
          <a:prstGeom prst="rect">
            <a:avLst/>
          </a:prstGeom>
        </p:spPr>
        <p:txBody>
          <a:bodyPr/>
          <a:lstStyle/>
          <a:p>
            <a:pPr algn="l"/>
            <a:r>
              <a:rPr lang="en-US" sz="1400" dirty="0" smtClean="0"/>
              <a:t>Network address and port translation (NAPT) translates both IP addresses and port numbers for addresses in an address pool. In this way, 1:n mapping between public and private addresses is implemented, which effectively improves public address utilization.</a:t>
            </a:r>
            <a:endParaRPr lang="en-US" altLang="zh-CN" sz="1400" dirty="0" smtClean="0">
              <a:sym typeface="Huawei Sans" panose="020C0503030203020204" pitchFamily="34" charset="0"/>
            </a:endParaRPr>
          </a:p>
          <a:p>
            <a:pPr algn="l"/>
            <a:r>
              <a:rPr lang="en-US" sz="1400" dirty="0" smtClean="0"/>
              <a:t>Easy IP is a special type of NAPT. It maps all private network sessions to an egress address. That is, </a:t>
            </a:r>
            <a:r>
              <a:rPr lang="en-US" altLang="zh-CN" sz="1400" dirty="0"/>
              <a:t>Easy IP </a:t>
            </a:r>
            <a:r>
              <a:rPr lang="en-US" altLang="zh-CN" sz="1400" dirty="0" smtClean="0"/>
              <a:t>can be understood as NAPT with one address in </a:t>
            </a:r>
            <a:r>
              <a:rPr lang="en-US" sz="1400" dirty="0" smtClean="0"/>
              <a:t>the NAT address pool.</a:t>
            </a:r>
            <a:endParaRPr lang="en-US" altLang="zh-CN" sz="1400" dirty="0">
              <a:sym typeface="Huawei Sans" panose="020C0503030203020204" pitchFamily="34" charset="0"/>
            </a:endParaRPr>
          </a:p>
        </p:txBody>
      </p:sp>
      <p:cxnSp>
        <p:nvCxnSpPr>
          <p:cNvPr id="13" name="直接连接符 12"/>
          <p:cNvCxnSpPr>
            <a:endCxn id="9" idx="1"/>
          </p:cNvCxnSpPr>
          <p:nvPr/>
        </p:nvCxnSpPr>
        <p:spPr bwMode="auto">
          <a:xfrm>
            <a:off x="3102394" y="4661822"/>
            <a:ext cx="679758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55" name="组合 54"/>
          <p:cNvGrpSpPr/>
          <p:nvPr/>
        </p:nvGrpSpPr>
        <p:grpSpPr>
          <a:xfrm>
            <a:off x="6126280" y="2148443"/>
            <a:ext cx="4897892" cy="1191849"/>
            <a:chOff x="4580326" y="2104202"/>
            <a:chExt cx="2014538" cy="1180051"/>
          </a:xfrm>
        </p:grpSpPr>
        <p:sp>
          <p:nvSpPr>
            <p:cNvPr id="56" name="TextBox 77"/>
            <p:cNvSpPr txBox="1"/>
            <p:nvPr/>
          </p:nvSpPr>
          <p:spPr bwMode="auto">
            <a:xfrm>
              <a:off x="4580326" y="2148755"/>
              <a:ext cx="2014538" cy="1135498"/>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57" name="矩形 56"/>
            <p:cNvSpPr/>
            <p:nvPr/>
          </p:nvSpPr>
          <p:spPr>
            <a:xfrm>
              <a:off x="4676128" y="2104202"/>
              <a:ext cx="1822935" cy="274257"/>
            </a:xfrm>
            <a:prstGeom prst="rect">
              <a:avLst/>
            </a:prstGeom>
          </p:spPr>
          <p:txBody>
            <a:bodyPr wrap="square">
              <a:sp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 name="矩形 39"/>
          <p:cNvSpPr/>
          <p:nvPr/>
        </p:nvSpPr>
        <p:spPr>
          <a:xfrm>
            <a:off x="2435159" y="3252047"/>
            <a:ext cx="129073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Private network</a:t>
            </a:r>
            <a:endParaRPr lang="en-US" sz="1200" dirty="0">
              <a:latin typeface="Huawei Sans" panose="020C0503030203020204" pitchFamily="34" charset="0"/>
            </a:endParaRPr>
          </a:p>
        </p:txBody>
      </p:sp>
      <p:pic>
        <p:nvPicPr>
          <p:cNvPr id="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54549" y="4445451"/>
            <a:ext cx="540989" cy="442626"/>
          </a:xfrm>
          <a:prstGeom prst="rect">
            <a:avLst/>
          </a:prstGeom>
          <a:noFill/>
        </p:spPr>
      </p:pic>
      <p:pic>
        <p:nvPicPr>
          <p:cNvPr id="9" name="图片 8" descr="Web服务器-蓝.png"/>
          <p:cNvPicPr>
            <a:picLocks noChangeAspect="1"/>
          </p:cNvPicPr>
          <p:nvPr/>
        </p:nvPicPr>
        <p:blipFill>
          <a:blip r:embed="rId4" cstate="print"/>
          <a:stretch>
            <a:fillRect/>
          </a:stretch>
        </p:blipFill>
        <p:spPr>
          <a:xfrm>
            <a:off x="9899976" y="4445940"/>
            <a:ext cx="539789" cy="441645"/>
          </a:xfrm>
          <a:prstGeom prst="rect">
            <a:avLst/>
          </a:prstGeom>
        </p:spPr>
      </p:pic>
      <p:sp>
        <p:nvSpPr>
          <p:cNvPr id="23" name="TextBox 77"/>
          <p:cNvSpPr txBox="1"/>
          <p:nvPr/>
        </p:nvSpPr>
        <p:spPr bwMode="auto">
          <a:xfrm>
            <a:off x="9567212" y="4863696"/>
            <a:ext cx="1205317"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200.1.2.3</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TextBox 77"/>
          <p:cNvSpPr txBox="1"/>
          <p:nvPr/>
        </p:nvSpPr>
        <p:spPr bwMode="auto">
          <a:xfrm>
            <a:off x="6281384" y="4650799"/>
            <a:ext cx="1087741" cy="285574"/>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200" dirty="0" smtClean="0">
                <a:solidFill>
                  <a:srgbClr val="000000"/>
                </a:solidFill>
                <a:latin typeface="Huawei Sans" panose="020C0503030203020204" pitchFamily="34" charset="0"/>
              </a:rPr>
              <a:t>122.1.2.1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矩形 26"/>
          <p:cNvSpPr/>
          <p:nvPr/>
        </p:nvSpPr>
        <p:spPr>
          <a:xfrm>
            <a:off x="5765333" y="4886235"/>
            <a:ext cx="505267"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5" name="图片 34" descr="汇聚交换机.png"/>
          <p:cNvPicPr>
            <a:picLocks noChangeAspect="1"/>
          </p:cNvPicPr>
          <p:nvPr/>
        </p:nvPicPr>
        <p:blipFill>
          <a:blip r:embed="rId5" cstate="print"/>
          <a:stretch>
            <a:fillRect/>
          </a:stretch>
        </p:blipFill>
        <p:spPr>
          <a:xfrm>
            <a:off x="3941157" y="4462902"/>
            <a:ext cx="539789" cy="441645"/>
          </a:xfrm>
          <a:prstGeom prst="rect">
            <a:avLst/>
          </a:prstGeom>
        </p:spPr>
      </p:pic>
      <p:graphicFrame>
        <p:nvGraphicFramePr>
          <p:cNvPr id="32" name="表格 31"/>
          <p:cNvGraphicFramePr>
            <a:graphicFrameLocks noGrp="1"/>
          </p:cNvGraphicFramePr>
          <p:nvPr>
            <p:extLst/>
          </p:nvPr>
        </p:nvGraphicFramePr>
        <p:xfrm>
          <a:off x="6187888" y="2463054"/>
          <a:ext cx="4774637" cy="829440"/>
        </p:xfrm>
        <a:graphic>
          <a:graphicData uri="http://schemas.openxmlformats.org/drawingml/2006/table">
            <a:tbl>
              <a:tblPr firstRow="1" bandRow="1"/>
              <a:tblGrid>
                <a:gridCol w="1096490">
                  <a:extLst>
                    <a:ext uri="{9D8B030D-6E8A-4147-A177-3AD203B41FA5}">
                      <a16:colId xmlns:a16="http://schemas.microsoft.com/office/drawing/2014/main" xmlns="" val="20000"/>
                    </a:ext>
                  </a:extLst>
                </a:gridCol>
                <a:gridCol w="1855465">
                  <a:extLst>
                    <a:ext uri="{9D8B030D-6E8A-4147-A177-3AD203B41FA5}">
                      <a16:colId xmlns:a16="http://schemas.microsoft.com/office/drawing/2014/main" xmlns="" val="20001"/>
                    </a:ext>
                  </a:extLst>
                </a:gridCol>
                <a:gridCol w="1822682">
                  <a:extLst>
                    <a:ext uri="{9D8B030D-6E8A-4147-A177-3AD203B41FA5}">
                      <a16:colId xmlns:a16="http://schemas.microsoft.com/office/drawing/2014/main" xmlns="" val="20002"/>
                    </a:ext>
                  </a:extLst>
                </a:gridCol>
              </a:tblGrid>
              <a:tr h="271838">
                <a:tc>
                  <a:txBody>
                    <a:bodyPr/>
                    <a:lstStyle/>
                    <a:p>
                      <a:pPr marL="0" algn="ctr" defTabSz="914034" rtl="0" eaLnBrk="1" fontAlgn="ctr" latinLnBrk="0" hangingPunct="1"/>
                      <a:endParaRPr lang="en-US" altLang="zh-CN" sz="1200" b="1" kern="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1838">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192.168.1.1:10321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122.1.2.2:1025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71838">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0000" marR="90000" marT="46800" marB="468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200.1.2.3:80</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46800" marB="468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pSp>
        <p:nvGrpSpPr>
          <p:cNvPr id="43" name="组合 42"/>
          <p:cNvGrpSpPr/>
          <p:nvPr/>
        </p:nvGrpSpPr>
        <p:grpSpPr>
          <a:xfrm>
            <a:off x="7674330" y="4400076"/>
            <a:ext cx="1570475" cy="504472"/>
            <a:chOff x="7175983" y="2324318"/>
            <a:chExt cx="1571088" cy="504669"/>
          </a:xfrm>
        </p:grpSpPr>
        <p:sp>
          <p:nvSpPr>
            <p:cNvPr id="44"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77"/>
            <p:cNvSpPr txBox="1"/>
            <p:nvPr/>
          </p:nvSpPr>
          <p:spPr bwMode="auto">
            <a:xfrm>
              <a:off x="7175983" y="2450309"/>
              <a:ext cx="1571088" cy="285686"/>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1" name="TextBox 77"/>
          <p:cNvSpPr txBox="1"/>
          <p:nvPr/>
        </p:nvSpPr>
        <p:spPr bwMode="auto">
          <a:xfrm>
            <a:off x="4746661" y="2520685"/>
            <a:ext cx="1309668" cy="661446"/>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address pool</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solidFill>
                  <a:srgbClr val="C7000B"/>
                </a:solidFill>
                <a:latin typeface="Huawei Sans" panose="020C0503030203020204" pitchFamily="34" charset="0"/>
              </a:rPr>
              <a:t>122.1.2.2</a:t>
            </a:r>
            <a:endParaRPr lang="en-US" altLang="zh-CN" sz="1200" dirty="0" smtClean="0">
              <a:solidFill>
                <a:srgbClr val="C7000B"/>
              </a:solidFill>
              <a:latin typeface="Huawei Sans" panose="020C0503030203020204" pitchFamily="34" charset="0"/>
            </a:endParaRPr>
          </a:p>
          <a:p>
            <a:pPr fontAlgn="ctr"/>
            <a:r>
              <a:rPr lang="en-US" sz="1200" dirty="0" smtClean="0">
                <a:latin typeface="Huawei Sans" panose="020C0503030203020204" pitchFamily="34" charset="0"/>
              </a:rPr>
              <a:t>122.1.2.3</a:t>
            </a:r>
            <a:endParaRPr lang="en-US" altLang="zh-CN" sz="1200" dirty="0">
              <a:latin typeface="Huawei Sans" panose="020C0503030203020204" pitchFamily="34" charset="0"/>
            </a:endParaRPr>
          </a:p>
        </p:txBody>
      </p:sp>
      <p:grpSp>
        <p:nvGrpSpPr>
          <p:cNvPr id="3" name="Group 2"/>
          <p:cNvGrpSpPr/>
          <p:nvPr/>
        </p:nvGrpSpPr>
        <p:grpSpPr>
          <a:xfrm>
            <a:off x="2968660" y="3736176"/>
            <a:ext cx="3020634" cy="482461"/>
            <a:chOff x="3250482" y="3593963"/>
            <a:chExt cx="3020634" cy="482461"/>
          </a:xfrm>
        </p:grpSpPr>
        <p:sp>
          <p:nvSpPr>
            <p:cNvPr id="37"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192.168.1.1</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38"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41"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10321</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80</a:t>
              </a:r>
              <a:endParaRPr lang="en-US" sz="1200" b="0" dirty="0">
                <a:solidFill>
                  <a:prstClr val="white"/>
                </a:solidFill>
                <a:latin typeface="Huawei Sans" panose="020C0503030203020204" pitchFamily="34" charset="0"/>
              </a:endParaRPr>
            </a:p>
          </p:txBody>
        </p:sp>
      </p:grpSp>
      <p:cxnSp>
        <p:nvCxnSpPr>
          <p:cNvPr id="6" name="Elbow Connector 5"/>
          <p:cNvCxnSpPr/>
          <p:nvPr/>
        </p:nvCxnSpPr>
        <p:spPr>
          <a:xfrm rot="5400000" flipH="1" flipV="1">
            <a:off x="5833001" y="2160011"/>
            <a:ext cx="641" cy="3057335"/>
          </a:xfrm>
          <a:prstGeom prst="bentConnector3">
            <a:avLst>
              <a:gd name="adj1" fmla="val 35763027"/>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3152899" y="4318887"/>
            <a:ext cx="6768752" cy="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矩形 26"/>
          <p:cNvSpPr/>
          <p:nvPr/>
        </p:nvSpPr>
        <p:spPr>
          <a:xfrm>
            <a:off x="4386375" y="3330896"/>
            <a:ext cx="2890638" cy="276999"/>
          </a:xfrm>
          <a:prstGeom prst="rect">
            <a:avLst/>
          </a:prstGeom>
          <a:solidFill>
            <a:schemeClr val="bg1"/>
          </a:solidFill>
        </p:spPr>
        <p:txBody>
          <a:bodyPr wrap="square" lIns="36000" rIns="36000">
            <a:spAutoFit/>
          </a:bodyPr>
          <a:lstStyle/>
          <a:p>
            <a:pPr algn="ctr" defTabSz="914400" fontAlgn="ctr">
              <a:spcBef>
                <a:spcPct val="0"/>
              </a:spcBef>
              <a:spcAft>
                <a:spcPct val="0"/>
              </a:spcAft>
            </a:pPr>
            <a:r>
              <a:rPr lang="en-US" sz="1200" dirty="0" smtClean="0">
                <a:latin typeface="Huawei Sans" panose="020C0503030203020204" pitchFamily="34" charset="0"/>
              </a:rPr>
              <a:t>Source address + source port translation</a:t>
            </a:r>
            <a:endParaRPr lang="en-US" sz="1200" dirty="0">
              <a:latin typeface="Huawei Sans" panose="020C0503030203020204" pitchFamily="34" charset="0"/>
            </a:endParaRPr>
          </a:p>
        </p:txBody>
      </p:sp>
      <p:grpSp>
        <p:nvGrpSpPr>
          <p:cNvPr id="64" name="Group 63"/>
          <p:cNvGrpSpPr/>
          <p:nvPr/>
        </p:nvGrpSpPr>
        <p:grpSpPr>
          <a:xfrm>
            <a:off x="6209502" y="3736219"/>
            <a:ext cx="3020634" cy="482461"/>
            <a:chOff x="3250482" y="3593963"/>
            <a:chExt cx="3020634" cy="482461"/>
          </a:xfrm>
        </p:grpSpPr>
        <p:sp>
          <p:nvSpPr>
            <p:cNvPr id="65"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rgbClr val="C7000B"/>
                  </a:solidFill>
                  <a:latin typeface="Huawei Sans" panose="020C0503030203020204" pitchFamily="34" charset="0"/>
                </a:rPr>
                <a:t>122.1.2.2</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66"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67"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a:t>
              </a:r>
              <a:r>
                <a:rPr lang="en-US" sz="1200" dirty="0" smtClean="0">
                  <a:solidFill>
                    <a:srgbClr val="C7000B"/>
                  </a:solidFill>
                  <a:latin typeface="Huawei Sans" panose="020C0503030203020204" pitchFamily="34" charset="0"/>
                </a:rPr>
                <a:t>1025</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80</a:t>
              </a:r>
              <a:endParaRPr lang="en-US" sz="1200" b="0" dirty="0">
                <a:solidFill>
                  <a:prstClr val="white"/>
                </a:solidFill>
                <a:latin typeface="Huawei Sans" panose="020C0503030203020204" pitchFamily="34" charset="0"/>
              </a:endParaRPr>
            </a:p>
          </p:txBody>
        </p:sp>
      </p:grpSp>
      <p:grpSp>
        <p:nvGrpSpPr>
          <p:cNvPr id="79" name="Group 78"/>
          <p:cNvGrpSpPr/>
          <p:nvPr/>
        </p:nvGrpSpPr>
        <p:grpSpPr>
          <a:xfrm>
            <a:off x="2821862" y="5121477"/>
            <a:ext cx="3167432" cy="482418"/>
            <a:chOff x="3103684" y="3594006"/>
            <a:chExt cx="3167432" cy="482418"/>
          </a:xfrm>
        </p:grpSpPr>
        <p:sp>
          <p:nvSpPr>
            <p:cNvPr id="80" name="TextBox 120">
              <a:extLst>
                <a:ext uri="{FF2B5EF4-FFF2-40B4-BE49-F238E27FC236}">
                  <a16:creationId xmlns:a16="http://schemas.microsoft.com/office/drawing/2014/main" xmlns="" id="{31930744-3D36-4F81-8426-6F129C1A6804}"/>
                </a:ext>
              </a:extLst>
            </p:cNvPr>
            <p:cNvSpPr txBox="1"/>
            <p:nvPr/>
          </p:nvSpPr>
          <p:spPr>
            <a:xfrm>
              <a:off x="3103684" y="3594006"/>
              <a:ext cx="1405598" cy="479524"/>
            </a:xfrm>
            <a:prstGeom prst="roundRect">
              <a:avLst>
                <a:gd name="adj" fmla="val 6721"/>
              </a:avLst>
            </a:prstGeom>
            <a:solidFill>
              <a:srgbClr val="56C4D2"/>
            </a:solidFill>
            <a:ln w="12700">
              <a:solidFill>
                <a:srgbClr val="56C4D2"/>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SIP: 200.1.2.3</a:t>
              </a:r>
            </a:p>
            <a:p>
              <a:pPr fontAlgn="ctr">
                <a:spcBef>
                  <a:spcPts val="0"/>
                </a:spcBef>
                <a:spcAft>
                  <a:spcPts val="0"/>
                </a:spcAft>
              </a:pPr>
              <a:r>
                <a:rPr lang="en-US" sz="1200" dirty="0" smtClean="0">
                  <a:solidFill>
                    <a:prstClr val="white"/>
                  </a:solidFill>
                  <a:latin typeface="Huawei Sans" panose="020C0503030203020204" pitchFamily="34" charset="0"/>
                </a:rPr>
                <a:t>DIP: 192.168.1.1</a:t>
              </a:r>
              <a:endParaRPr lang="en-US" sz="1200" dirty="0">
                <a:solidFill>
                  <a:prstClr val="white"/>
                </a:solidFill>
                <a:latin typeface="Huawei Sans" panose="020C0503030203020204" pitchFamily="34" charset="0"/>
              </a:endParaRPr>
            </a:p>
          </p:txBody>
        </p:sp>
        <p:sp>
          <p:nvSpPr>
            <p:cNvPr id="81"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82" name="TextBox 120">
              <a:extLst>
                <a:ext uri="{FF2B5EF4-FFF2-40B4-BE49-F238E27FC236}">
                  <a16:creationId xmlns:a16="http://schemas.microsoft.com/office/drawing/2014/main" xmlns="" id="{31930744-3D36-4F81-8426-6F129C1A6804}"/>
                </a:ext>
              </a:extLst>
            </p:cNvPr>
            <p:cNvSpPr txBox="1"/>
            <p:nvPr/>
          </p:nvSpPr>
          <p:spPr>
            <a:xfrm>
              <a:off x="4525834" y="3596900"/>
              <a:ext cx="1172391"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80</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10321</a:t>
              </a:r>
              <a:endParaRPr lang="en-US" sz="1200" b="0" dirty="0">
                <a:solidFill>
                  <a:prstClr val="white"/>
                </a:solidFill>
                <a:latin typeface="Huawei Sans" panose="020C0503030203020204" pitchFamily="34" charset="0"/>
              </a:endParaRPr>
            </a:p>
          </p:txBody>
        </p:sp>
      </p:grpSp>
      <p:cxnSp>
        <p:nvCxnSpPr>
          <p:cNvPr id="83" name="Elbow Connector 82"/>
          <p:cNvCxnSpPr/>
          <p:nvPr/>
        </p:nvCxnSpPr>
        <p:spPr>
          <a:xfrm rot="16200000" flipH="1">
            <a:off x="5830416" y="4202307"/>
            <a:ext cx="641" cy="3057335"/>
          </a:xfrm>
          <a:prstGeom prst="bentConnector3">
            <a:avLst>
              <a:gd name="adj1" fmla="val 35763027"/>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H="1">
            <a:off x="3152899" y="5704145"/>
            <a:ext cx="6768752" cy="0"/>
          </a:xfrm>
          <a:prstGeom prst="straightConnector1">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6" name="Group 85"/>
          <p:cNvGrpSpPr/>
          <p:nvPr/>
        </p:nvGrpSpPr>
        <p:grpSpPr>
          <a:xfrm>
            <a:off x="6209502" y="5121477"/>
            <a:ext cx="3020634" cy="482461"/>
            <a:chOff x="3250482" y="3593963"/>
            <a:chExt cx="3020634" cy="482461"/>
          </a:xfrm>
        </p:grpSpPr>
        <p:sp>
          <p:nvSpPr>
            <p:cNvPr id="87"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SIP: 200.1.2.3</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122.1.2.2</a:t>
              </a:r>
              <a:endParaRPr lang="en-US" sz="1200" dirty="0">
                <a:solidFill>
                  <a:srgbClr val="C7000B"/>
                </a:solidFill>
                <a:latin typeface="Huawei Sans" panose="020C0503030203020204" pitchFamily="34" charset="0"/>
              </a:endParaRPr>
            </a:p>
          </p:txBody>
        </p:sp>
        <p:sp>
          <p:nvSpPr>
            <p:cNvPr id="88"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89"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 Port: 80</a:t>
              </a:r>
            </a:p>
            <a:p>
              <a:pPr fontAlgn="ctr">
                <a:spcBef>
                  <a:spcPts val="0"/>
                </a:spcBef>
                <a:spcAft>
                  <a:spcPts val="0"/>
                </a:spcAft>
              </a:pPr>
              <a:r>
                <a:rPr lang="en-US" sz="1200" b="0" dirty="0" smtClean="0">
                  <a:solidFill>
                    <a:prstClr val="white"/>
                  </a:solidFill>
                  <a:latin typeface="Huawei Sans" panose="020C0503030203020204" pitchFamily="34" charset="0"/>
                </a:rPr>
                <a:t>D Port:</a:t>
              </a:r>
              <a:r>
                <a:rPr lang="en-US" sz="1200" b="0" dirty="0" smtClean="0">
                  <a:solidFill>
                    <a:srgbClr val="C7000B"/>
                  </a:solidFill>
                  <a:latin typeface="Huawei Sans" panose="020C0503030203020204" pitchFamily="34" charset="0"/>
                </a:rPr>
                <a:t> 1025</a:t>
              </a:r>
              <a:endParaRPr lang="en-US" sz="1200" b="0" dirty="0">
                <a:solidFill>
                  <a:srgbClr val="C7000B"/>
                </a:solidFill>
                <a:latin typeface="Huawei Sans" panose="020C0503030203020204" pitchFamily="34" charset="0"/>
              </a:endParaRPr>
            </a:p>
          </p:txBody>
        </p:sp>
      </p:grpSp>
      <p:pic>
        <p:nvPicPr>
          <p:cNvPr id="92" name="图片 6" descr="PC.png"/>
          <p:cNvPicPr>
            <a:picLocks noChangeAspect="1"/>
          </p:cNvPicPr>
          <p:nvPr/>
        </p:nvPicPr>
        <p:blipFill>
          <a:blip r:embed="rId6" cstate="print"/>
          <a:stretch>
            <a:fillRect/>
          </a:stretch>
        </p:blipFill>
        <p:spPr>
          <a:xfrm>
            <a:off x="2297302" y="4366474"/>
            <a:ext cx="538853" cy="413838"/>
          </a:xfrm>
          <a:prstGeom prst="rect">
            <a:avLst/>
          </a:prstGeom>
        </p:spPr>
      </p:pic>
      <p:sp>
        <p:nvSpPr>
          <p:cNvPr id="93" name="TextBox 77"/>
          <p:cNvSpPr txBox="1"/>
          <p:nvPr/>
        </p:nvSpPr>
        <p:spPr bwMode="auto">
          <a:xfrm>
            <a:off x="1926893" y="4765236"/>
            <a:ext cx="1233585"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192.168.1.1/24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4" name="图片 6" descr="PC.png"/>
          <p:cNvPicPr>
            <a:picLocks noChangeAspect="1"/>
          </p:cNvPicPr>
          <p:nvPr/>
        </p:nvPicPr>
        <p:blipFill>
          <a:blip r:embed="rId6" cstate="print"/>
          <a:stretch>
            <a:fillRect/>
          </a:stretch>
        </p:blipFill>
        <p:spPr>
          <a:xfrm>
            <a:off x="1224198" y="4386920"/>
            <a:ext cx="538853" cy="413838"/>
          </a:xfrm>
          <a:prstGeom prst="rect">
            <a:avLst/>
          </a:prstGeom>
        </p:spPr>
      </p:pic>
      <p:sp>
        <p:nvSpPr>
          <p:cNvPr id="95" name="TextBox 77"/>
          <p:cNvSpPr txBox="1"/>
          <p:nvPr/>
        </p:nvSpPr>
        <p:spPr bwMode="auto">
          <a:xfrm>
            <a:off x="734494" y="4768666"/>
            <a:ext cx="1493190"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192.168.1.2/24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Rectangle 29"/>
          <p:cNvSpPr/>
          <p:nvPr/>
        </p:nvSpPr>
        <p:spPr>
          <a:xfrm>
            <a:off x="817505" y="3248767"/>
            <a:ext cx="5256584" cy="286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9" name="Rectangle 98"/>
          <p:cNvSpPr/>
          <p:nvPr/>
        </p:nvSpPr>
        <p:spPr>
          <a:xfrm>
            <a:off x="954812" y="4246974"/>
            <a:ext cx="2136863" cy="845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5" name="矩形 26"/>
          <p:cNvSpPr/>
          <p:nvPr/>
        </p:nvSpPr>
        <p:spPr>
          <a:xfrm>
            <a:off x="4559034" y="5723903"/>
            <a:ext cx="2543404" cy="461665"/>
          </a:xfrm>
          <a:prstGeom prst="rect">
            <a:avLst/>
          </a:prstGeom>
          <a:solidFill>
            <a:schemeClr val="bg1"/>
          </a:solidFill>
        </p:spPr>
        <p:txBody>
          <a:bodyPr wrap="square">
            <a:spAutoFit/>
          </a:bodyPr>
          <a:lstStyle/>
          <a:p>
            <a:pPr algn="ctr" defTabSz="914400" fontAlgn="ctr">
              <a:spcBef>
                <a:spcPct val="0"/>
              </a:spcBef>
              <a:spcAft>
                <a:spcPct val="0"/>
              </a:spcAft>
            </a:pPr>
            <a:r>
              <a:rPr lang="en-US" sz="1200" dirty="0" smtClean="0">
                <a:latin typeface="Huawei Sans" panose="020C0503030203020204" pitchFamily="34" charset="0"/>
              </a:rPr>
              <a:t>Destination address + destination port translation (return packets)</a:t>
            </a:r>
            <a:endParaRPr lang="en-US" sz="1200" dirty="0">
              <a:latin typeface="Huawei Sans" panose="020C0503030203020204" pitchFamily="34" charset="0"/>
            </a:endParaRPr>
          </a:p>
        </p:txBody>
      </p:sp>
    </p:spTree>
    <p:extLst>
      <p:ext uri="{BB962C8B-B14F-4D97-AF65-F5344CB8AC3E}">
        <p14:creationId xmlns:p14="http://schemas.microsoft.com/office/powerpoint/2010/main" val="1275812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prstGeom prst="rect">
            <a:avLst/>
          </a:prstGeom>
        </p:spPr>
        <p:txBody>
          <a:bodyPr/>
          <a:lstStyle/>
          <a:p>
            <a:pPr algn="l"/>
            <a:r>
              <a:rPr lang="en-US" sz="1600" dirty="0" smtClean="0"/>
              <a:t>NAT Server maps an internal server to a public network through a one-to-one mapping between a [</a:t>
            </a:r>
            <a:r>
              <a:rPr lang="en-US" sz="1600" b="1" dirty="0" smtClean="0"/>
              <a:t>public IP </a:t>
            </a:r>
            <a:r>
              <a:rPr lang="en-US" sz="1600" b="1" dirty="0" err="1" smtClean="0"/>
              <a:t>address:port</a:t>
            </a:r>
            <a:r>
              <a:rPr lang="en-US" sz="1600" b="1" dirty="0" smtClean="0"/>
              <a:t> number</a:t>
            </a:r>
            <a:r>
              <a:rPr lang="en-US" sz="1600" dirty="0" smtClean="0"/>
              <a:t>] and a [</a:t>
            </a:r>
            <a:r>
              <a:rPr lang="en-US" sz="1600" b="1" dirty="0" smtClean="0"/>
              <a:t>private IP </a:t>
            </a:r>
            <a:r>
              <a:rPr lang="en-US" sz="1600" b="1" dirty="0" err="1" smtClean="0"/>
              <a:t>address:port</a:t>
            </a:r>
            <a:r>
              <a:rPr lang="en-US" sz="1600" b="1" dirty="0" smtClean="0"/>
              <a:t> number</a:t>
            </a:r>
            <a:r>
              <a:rPr lang="en-US" sz="1600" dirty="0" smtClean="0"/>
              <a:t>]. This function is used when the internal server needs to provide services for the public network.</a:t>
            </a:r>
            <a:endParaRPr lang="en-US" altLang="zh-CN" sz="1600" dirty="0" smtClean="0">
              <a:sym typeface="Huawei Sans" panose="020C0503030203020204" pitchFamily="34" charset="0"/>
            </a:endParaRPr>
          </a:p>
          <a:p>
            <a:pPr algn="l"/>
            <a:r>
              <a:rPr lang="en-US" sz="1600" dirty="0" smtClean="0"/>
              <a:t>An external host proactively accesses the [</a:t>
            </a:r>
            <a:r>
              <a:rPr lang="en-US" sz="1600" b="1" dirty="0" smtClean="0"/>
              <a:t>public IP </a:t>
            </a:r>
            <a:r>
              <a:rPr lang="en-US" sz="1600" b="1" dirty="0" err="1" smtClean="0"/>
              <a:t>address:port</a:t>
            </a:r>
            <a:r>
              <a:rPr lang="en-US" sz="1600" b="1" dirty="0" smtClean="0"/>
              <a:t> number</a:t>
            </a:r>
            <a:r>
              <a:rPr lang="en-US" sz="1600" dirty="0" smtClean="0"/>
              <a:t>] to communicate with the internal server.</a:t>
            </a:r>
            <a:endParaRPr lang="en-US" altLang="zh-CN" sz="1600" dirty="0" smtClean="0">
              <a:sym typeface="Huawei Sans" panose="020C0503030203020204" pitchFamily="34" charset="0"/>
            </a:endParaRPr>
          </a:p>
        </p:txBody>
      </p:sp>
      <p:sp>
        <p:nvSpPr>
          <p:cNvPr id="32" name="TextBox 77"/>
          <p:cNvSpPr txBox="1"/>
          <p:nvPr/>
        </p:nvSpPr>
        <p:spPr bwMode="auto">
          <a:xfrm>
            <a:off x="7377724" y="2650733"/>
            <a:ext cx="2887637" cy="1026540"/>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26" name="矩形 25"/>
          <p:cNvSpPr/>
          <p:nvPr/>
        </p:nvSpPr>
        <p:spPr>
          <a:xfrm>
            <a:off x="1768948" y="3290236"/>
            <a:ext cx="129073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Private network</a:t>
            </a:r>
            <a:endParaRPr lang="en-US" sz="1200" dirty="0">
              <a:latin typeface="Huawei Sans" panose="020C0503030203020204" pitchFamily="34" charset="0"/>
            </a:endParaRPr>
          </a:p>
        </p:txBody>
      </p:sp>
      <p:sp>
        <p:nvSpPr>
          <p:cNvPr id="3" name="标题 2"/>
          <p:cNvSpPr>
            <a:spLocks noGrp="1"/>
          </p:cNvSpPr>
          <p:nvPr>
            <p:ph type="title"/>
          </p:nvPr>
        </p:nvSpPr>
        <p:spPr/>
        <p:txBody>
          <a:bodyPr>
            <a:normAutofit/>
          </a:bodyPr>
          <a:lstStyle/>
          <a:p>
            <a:r>
              <a:rPr lang="en-US" dirty="0" smtClean="0"/>
              <a:t>NAT Server</a:t>
            </a:r>
            <a:endParaRPr lang="en-US" dirty="0"/>
          </a:p>
        </p:txBody>
      </p:sp>
      <p:graphicFrame>
        <p:nvGraphicFramePr>
          <p:cNvPr id="28" name="表格 27"/>
          <p:cNvGraphicFramePr>
            <a:graphicFrameLocks noGrp="1"/>
          </p:cNvGraphicFramePr>
          <p:nvPr>
            <p:extLst/>
          </p:nvPr>
        </p:nvGraphicFramePr>
        <p:xfrm>
          <a:off x="7497489" y="2892711"/>
          <a:ext cx="2619172" cy="731448"/>
        </p:xfrm>
        <a:graphic>
          <a:graphicData uri="http://schemas.openxmlformats.org/drawingml/2006/table">
            <a:tbl>
              <a:tblPr firstRow="1" bandRow="1"/>
              <a:tblGrid>
                <a:gridCol w="1308688">
                  <a:extLst>
                    <a:ext uri="{9D8B030D-6E8A-4147-A177-3AD203B41FA5}">
                      <a16:colId xmlns:a16="http://schemas.microsoft.com/office/drawing/2014/main" xmlns="" val="20000"/>
                    </a:ext>
                  </a:extLst>
                </a:gridCol>
                <a:gridCol w="1310484">
                  <a:extLst>
                    <a:ext uri="{9D8B030D-6E8A-4147-A177-3AD203B41FA5}">
                      <a16:colId xmlns:a16="http://schemas.microsoft.com/office/drawing/2014/main" xmlns="" val="20001"/>
                    </a:ext>
                  </a:extLst>
                </a:gridCol>
              </a:tblGrid>
              <a:tr h="259944">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0000" marR="90000"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0000" marR="90000"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55958">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192.168.1.10:80</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122.1.2.1:8080</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cxnSp>
        <p:nvCxnSpPr>
          <p:cNvPr id="5" name="直接连接符 4"/>
          <p:cNvCxnSpPr>
            <a:stCxn id="9" idx="3"/>
          </p:cNvCxnSpPr>
          <p:nvPr/>
        </p:nvCxnSpPr>
        <p:spPr bwMode="auto">
          <a:xfrm>
            <a:off x="2840029" y="4599918"/>
            <a:ext cx="746658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685306" y="4344856"/>
            <a:ext cx="623488" cy="510126"/>
          </a:xfrm>
          <a:prstGeom prst="rect">
            <a:avLst/>
          </a:prstGeom>
          <a:noFill/>
        </p:spPr>
      </p:pic>
      <p:grpSp>
        <p:nvGrpSpPr>
          <p:cNvPr id="30" name="组合 29"/>
          <p:cNvGrpSpPr/>
          <p:nvPr/>
        </p:nvGrpSpPr>
        <p:grpSpPr>
          <a:xfrm>
            <a:off x="9996976" y="4355750"/>
            <a:ext cx="1253620" cy="745147"/>
            <a:chOff x="780661" y="2516840"/>
            <a:chExt cx="1088166" cy="646801"/>
          </a:xfrm>
        </p:grpSpPr>
        <p:pic>
          <p:nvPicPr>
            <p:cNvPr id="8" name="图片 7" descr="PC.png"/>
            <p:cNvPicPr>
              <a:picLocks noChangeAspect="1"/>
            </p:cNvPicPr>
            <p:nvPr/>
          </p:nvPicPr>
          <p:blipFill>
            <a:blip r:embed="rId4" cstate="print"/>
            <a:stretch>
              <a:fillRect/>
            </a:stretch>
          </p:blipFill>
          <p:spPr>
            <a:xfrm>
              <a:off x="1013624" y="2516840"/>
              <a:ext cx="539063" cy="414000"/>
            </a:xfrm>
            <a:prstGeom prst="rect">
              <a:avLst/>
            </a:prstGeom>
          </p:spPr>
        </p:pic>
        <p:sp>
          <p:nvSpPr>
            <p:cNvPr id="11" name="TextBox 77"/>
            <p:cNvSpPr txBox="1"/>
            <p:nvPr/>
          </p:nvSpPr>
          <p:spPr bwMode="auto">
            <a:xfrm>
              <a:off x="780661" y="2915758"/>
              <a:ext cx="1088166" cy="247883"/>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200.1.2.3</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9" name="图片 8" descr="Web服务器-蓝.png"/>
          <p:cNvPicPr>
            <a:picLocks noChangeAspect="1"/>
          </p:cNvPicPr>
          <p:nvPr/>
        </p:nvPicPr>
        <p:blipFill>
          <a:blip r:embed="rId5" cstate="print"/>
          <a:stretch>
            <a:fillRect/>
          </a:stretch>
        </p:blipFill>
        <p:spPr>
          <a:xfrm>
            <a:off x="2217922" y="4345421"/>
            <a:ext cx="622106" cy="508996"/>
          </a:xfrm>
          <a:prstGeom prst="rect">
            <a:avLst/>
          </a:prstGeom>
        </p:spPr>
      </p:pic>
      <p:sp>
        <p:nvSpPr>
          <p:cNvPr id="12" name="TextBox 77"/>
          <p:cNvSpPr txBox="1"/>
          <p:nvPr/>
        </p:nvSpPr>
        <p:spPr bwMode="auto">
          <a:xfrm>
            <a:off x="1909235" y="4847736"/>
            <a:ext cx="1253620"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192.168.1.10</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TextBox 77"/>
          <p:cNvSpPr txBox="1"/>
          <p:nvPr/>
        </p:nvSpPr>
        <p:spPr bwMode="auto">
          <a:xfrm>
            <a:off x="6268032" y="4588243"/>
            <a:ext cx="900805"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122.1.2.1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矩形 15"/>
          <p:cNvSpPr/>
          <p:nvPr/>
        </p:nvSpPr>
        <p:spPr>
          <a:xfrm>
            <a:off x="5736260" y="4852858"/>
            <a:ext cx="505267"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18" descr="汇聚交换机.png"/>
          <p:cNvPicPr>
            <a:picLocks noChangeAspect="1"/>
          </p:cNvPicPr>
          <p:nvPr/>
        </p:nvPicPr>
        <p:blipFill>
          <a:blip r:embed="rId6" cstate="print"/>
          <a:stretch>
            <a:fillRect/>
          </a:stretch>
        </p:blipFill>
        <p:spPr>
          <a:xfrm>
            <a:off x="3628138" y="4339726"/>
            <a:ext cx="622106" cy="508996"/>
          </a:xfrm>
          <a:prstGeom prst="rect">
            <a:avLst/>
          </a:prstGeom>
        </p:spPr>
      </p:pic>
      <p:grpSp>
        <p:nvGrpSpPr>
          <p:cNvPr id="22" name="组合 21"/>
          <p:cNvGrpSpPr/>
          <p:nvPr/>
        </p:nvGrpSpPr>
        <p:grpSpPr>
          <a:xfrm>
            <a:off x="7861883" y="4404893"/>
            <a:ext cx="1253620" cy="452643"/>
            <a:chOff x="6687693" y="2768077"/>
            <a:chExt cx="1088166" cy="392903"/>
          </a:xfrm>
        </p:grpSpPr>
        <p:sp>
          <p:nvSpPr>
            <p:cNvPr id="23"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77"/>
            <p:cNvSpPr txBox="1"/>
            <p:nvPr/>
          </p:nvSpPr>
          <p:spPr bwMode="auto">
            <a:xfrm>
              <a:off x="6687693" y="2899931"/>
              <a:ext cx="1088166" cy="24788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3" name="Rectangle 42"/>
          <p:cNvSpPr/>
          <p:nvPr/>
        </p:nvSpPr>
        <p:spPr>
          <a:xfrm>
            <a:off x="1586454" y="3244657"/>
            <a:ext cx="4440454" cy="2862633"/>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nvGrpSpPr>
          <p:cNvPr id="48" name="Group 47"/>
          <p:cNvGrpSpPr/>
          <p:nvPr/>
        </p:nvGrpSpPr>
        <p:grpSpPr>
          <a:xfrm>
            <a:off x="2836256" y="3724111"/>
            <a:ext cx="3157600" cy="482418"/>
            <a:chOff x="3113516" y="3594006"/>
            <a:chExt cx="3157600" cy="482418"/>
          </a:xfrm>
        </p:grpSpPr>
        <p:sp>
          <p:nvSpPr>
            <p:cNvPr id="49" name="TextBox 120">
              <a:extLst>
                <a:ext uri="{FF2B5EF4-FFF2-40B4-BE49-F238E27FC236}">
                  <a16:creationId xmlns:a16="http://schemas.microsoft.com/office/drawing/2014/main" xmlns="" id="{31930744-3D36-4F81-8426-6F129C1A6804}"/>
                </a:ext>
              </a:extLst>
            </p:cNvPr>
            <p:cNvSpPr txBox="1"/>
            <p:nvPr/>
          </p:nvSpPr>
          <p:spPr>
            <a:xfrm>
              <a:off x="3113516" y="3594006"/>
              <a:ext cx="1405598" cy="479524"/>
            </a:xfrm>
            <a:prstGeom prst="roundRect">
              <a:avLst>
                <a:gd name="adj" fmla="val 6721"/>
              </a:avLst>
            </a:prstGeom>
            <a:solidFill>
              <a:srgbClr val="56C4D2"/>
            </a:solidFill>
            <a:ln w="12700">
              <a:solidFill>
                <a:srgbClr val="56C4D2"/>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SIP: 200.1.2.3</a:t>
              </a:r>
            </a:p>
            <a:p>
              <a:pPr fontAlgn="ctr">
                <a:spcBef>
                  <a:spcPts val="0"/>
                </a:spcBef>
                <a:spcAft>
                  <a:spcPts val="0"/>
                </a:spcAft>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192.168.1.10</a:t>
              </a:r>
              <a:endParaRPr lang="en-US" sz="1200" dirty="0">
                <a:solidFill>
                  <a:srgbClr val="C7000B"/>
                </a:solidFill>
                <a:latin typeface="Huawei Sans" panose="020C0503030203020204" pitchFamily="34" charset="0"/>
              </a:endParaRPr>
            </a:p>
          </p:txBody>
        </p:sp>
        <p:sp>
          <p:nvSpPr>
            <p:cNvPr id="50"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51" name="TextBox 120">
              <a:extLst>
                <a:ext uri="{FF2B5EF4-FFF2-40B4-BE49-F238E27FC236}">
                  <a16:creationId xmlns:a16="http://schemas.microsoft.com/office/drawing/2014/main" xmlns="" id="{31930744-3D36-4F81-8426-6F129C1A6804}"/>
                </a:ext>
              </a:extLst>
            </p:cNvPr>
            <p:cNvSpPr txBox="1"/>
            <p:nvPr/>
          </p:nvSpPr>
          <p:spPr>
            <a:xfrm>
              <a:off x="4525834" y="3596900"/>
              <a:ext cx="1172391"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1025</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80</a:t>
              </a:r>
              <a:endParaRPr lang="en-US" sz="1200" b="0" dirty="0">
                <a:solidFill>
                  <a:srgbClr val="C7000B"/>
                </a:solidFill>
                <a:latin typeface="Huawei Sans" panose="020C0503030203020204" pitchFamily="34" charset="0"/>
              </a:endParaRPr>
            </a:p>
          </p:txBody>
        </p:sp>
      </p:grpSp>
      <p:cxnSp>
        <p:nvCxnSpPr>
          <p:cNvPr id="52" name="Elbow Connector 51"/>
          <p:cNvCxnSpPr/>
          <p:nvPr/>
        </p:nvCxnSpPr>
        <p:spPr>
          <a:xfrm rot="5400000" flipH="1" flipV="1">
            <a:off x="5750096" y="2164867"/>
            <a:ext cx="641" cy="3057335"/>
          </a:xfrm>
          <a:prstGeom prst="bentConnector3">
            <a:avLst>
              <a:gd name="adj1" fmla="val 35763027"/>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3157461" y="4306779"/>
            <a:ext cx="6768752" cy="0"/>
          </a:xfrm>
          <a:prstGeom prst="straightConnector1">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4" name="Group 53"/>
          <p:cNvGrpSpPr/>
          <p:nvPr/>
        </p:nvGrpSpPr>
        <p:grpSpPr>
          <a:xfrm>
            <a:off x="6214064" y="3724111"/>
            <a:ext cx="3020634" cy="482461"/>
            <a:chOff x="3250482" y="3593963"/>
            <a:chExt cx="3020634" cy="482461"/>
          </a:xfrm>
        </p:grpSpPr>
        <p:sp>
          <p:nvSpPr>
            <p:cNvPr id="55"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SIP: 200.1.2.3</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122.1.2.1</a:t>
              </a:r>
              <a:endParaRPr lang="en-US" sz="1200" dirty="0">
                <a:solidFill>
                  <a:srgbClr val="C7000B"/>
                </a:solidFill>
                <a:latin typeface="Huawei Sans" panose="020C0503030203020204" pitchFamily="34" charset="0"/>
              </a:endParaRPr>
            </a:p>
          </p:txBody>
        </p:sp>
        <p:sp>
          <p:nvSpPr>
            <p:cNvPr id="56"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57"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 Port: </a:t>
              </a:r>
              <a:r>
                <a:rPr lang="en-US" sz="1200" dirty="0" smtClean="0">
                  <a:solidFill>
                    <a:schemeClr val="bg1"/>
                  </a:solidFill>
                  <a:latin typeface="Huawei Sans" panose="020C0503030203020204" pitchFamily="34" charset="0"/>
                </a:rPr>
                <a:t>1025</a:t>
              </a:r>
            </a:p>
            <a:p>
              <a:pPr fontAlgn="ctr">
                <a:spcBef>
                  <a:spcPts val="0"/>
                </a:spcBef>
                <a:spcAft>
                  <a:spcPts val="0"/>
                </a:spcAft>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8080</a:t>
              </a:r>
              <a:endParaRPr lang="en-US" sz="1200" b="0" dirty="0">
                <a:solidFill>
                  <a:srgbClr val="C7000B"/>
                </a:solidFill>
                <a:latin typeface="Huawei Sans" panose="020C0503030203020204" pitchFamily="34" charset="0"/>
              </a:endParaRPr>
            </a:p>
          </p:txBody>
        </p:sp>
      </p:grpSp>
      <p:sp>
        <p:nvSpPr>
          <p:cNvPr id="58" name="矩形 26"/>
          <p:cNvSpPr/>
          <p:nvPr/>
        </p:nvSpPr>
        <p:spPr>
          <a:xfrm>
            <a:off x="4750236" y="3273185"/>
            <a:ext cx="2165066" cy="461665"/>
          </a:xfrm>
          <a:prstGeom prst="rect">
            <a:avLst/>
          </a:prstGeom>
          <a:solidFill>
            <a:schemeClr val="bg1"/>
          </a:solidFill>
        </p:spPr>
        <p:txBody>
          <a:bodyPr wrap="square" lIns="0" rIns="0" anchor="ctr" anchorCtr="0">
            <a:spAutoFit/>
          </a:bodyPr>
          <a:lstStyle/>
          <a:p>
            <a:pPr algn="ctr" defTabSz="914400" fontAlgn="ctr">
              <a:spcBef>
                <a:spcPct val="0"/>
              </a:spcBef>
              <a:spcAft>
                <a:spcPct val="0"/>
              </a:spcAft>
            </a:pPr>
            <a:r>
              <a:rPr lang="en-US" sz="1200" dirty="0" smtClean="0">
                <a:latin typeface="Huawei Sans" panose="020C0503030203020204" pitchFamily="34" charset="0"/>
              </a:rPr>
              <a:t>Destination address + destination port translation</a:t>
            </a:r>
            <a:endParaRPr lang="en-US" sz="1200" dirty="0">
              <a:latin typeface="Huawei Sans" panose="020C0503030203020204" pitchFamily="34" charset="0"/>
            </a:endParaRPr>
          </a:p>
        </p:txBody>
      </p:sp>
      <p:grpSp>
        <p:nvGrpSpPr>
          <p:cNvPr id="59" name="Group 58"/>
          <p:cNvGrpSpPr/>
          <p:nvPr/>
        </p:nvGrpSpPr>
        <p:grpSpPr>
          <a:xfrm>
            <a:off x="2964573" y="5206434"/>
            <a:ext cx="3157000" cy="479524"/>
            <a:chOff x="3114116" y="3595431"/>
            <a:chExt cx="3157000" cy="479524"/>
          </a:xfrm>
        </p:grpSpPr>
        <p:sp>
          <p:nvSpPr>
            <p:cNvPr id="60" name="TextBox 120">
              <a:extLst>
                <a:ext uri="{FF2B5EF4-FFF2-40B4-BE49-F238E27FC236}">
                  <a16:creationId xmlns:a16="http://schemas.microsoft.com/office/drawing/2014/main" xmlns="" id="{31930744-3D36-4F81-8426-6F129C1A6804}"/>
                </a:ext>
              </a:extLst>
            </p:cNvPr>
            <p:cNvSpPr txBox="1"/>
            <p:nvPr/>
          </p:nvSpPr>
          <p:spPr>
            <a:xfrm>
              <a:off x="3114116" y="3595431"/>
              <a:ext cx="1440281"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rgbClr val="C7000B"/>
                  </a:solidFill>
                  <a:latin typeface="Huawei Sans" panose="020C0503030203020204" pitchFamily="34" charset="0"/>
                </a:rPr>
                <a:t>192.168.1.10</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61"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62" name="TextBox 120">
              <a:extLst>
                <a:ext uri="{FF2B5EF4-FFF2-40B4-BE49-F238E27FC236}">
                  <a16:creationId xmlns:a16="http://schemas.microsoft.com/office/drawing/2014/main" xmlns="" id="{31930744-3D36-4F81-8426-6F129C1A6804}"/>
                </a:ext>
              </a:extLst>
            </p:cNvPr>
            <p:cNvSpPr txBox="1"/>
            <p:nvPr/>
          </p:nvSpPr>
          <p:spPr>
            <a:xfrm>
              <a:off x="4557662" y="3595431"/>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a:t>
              </a:r>
              <a:r>
                <a:rPr lang="en-US" sz="1200" dirty="0" smtClean="0">
                  <a:solidFill>
                    <a:srgbClr val="C7000B"/>
                  </a:solidFill>
                  <a:latin typeface="Huawei Sans" panose="020C0503030203020204" pitchFamily="34" charset="0"/>
                </a:rPr>
                <a:t>80</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1025</a:t>
              </a:r>
              <a:endParaRPr lang="en-US" sz="1200" b="0" dirty="0">
                <a:solidFill>
                  <a:prstClr val="white"/>
                </a:solidFill>
                <a:latin typeface="Huawei Sans" panose="020C0503030203020204" pitchFamily="34" charset="0"/>
              </a:endParaRPr>
            </a:p>
          </p:txBody>
        </p:sp>
      </p:grpSp>
      <p:cxnSp>
        <p:nvCxnSpPr>
          <p:cNvPr id="63" name="Elbow Connector 62"/>
          <p:cNvCxnSpPr/>
          <p:nvPr/>
        </p:nvCxnSpPr>
        <p:spPr>
          <a:xfrm rot="16200000" flipH="1">
            <a:off x="5995970" y="4213079"/>
            <a:ext cx="641" cy="3057335"/>
          </a:xfrm>
          <a:prstGeom prst="bentConnector3">
            <a:avLst>
              <a:gd name="adj1" fmla="val 35763027"/>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a:off x="3197920" y="5100897"/>
            <a:ext cx="6768752" cy="0"/>
          </a:xfrm>
          <a:prstGeom prst="straightConnector1">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矩形 26"/>
          <p:cNvSpPr/>
          <p:nvPr/>
        </p:nvSpPr>
        <p:spPr>
          <a:xfrm>
            <a:off x="4571317" y="5746139"/>
            <a:ext cx="2864528" cy="461665"/>
          </a:xfrm>
          <a:prstGeom prst="rect">
            <a:avLst/>
          </a:prstGeom>
          <a:solidFill>
            <a:schemeClr val="bg1"/>
          </a:solidFill>
        </p:spPr>
        <p:txBody>
          <a:bodyPr wrap="square" lIns="0" rIns="0" anchor="ctr" anchorCtr="0">
            <a:spAutoFit/>
          </a:bodyPr>
          <a:lstStyle/>
          <a:p>
            <a:pPr algn="ctr" defTabSz="914400" fontAlgn="ctr">
              <a:spcBef>
                <a:spcPct val="0"/>
              </a:spcBef>
              <a:spcAft>
                <a:spcPct val="0"/>
              </a:spcAft>
            </a:pPr>
            <a:r>
              <a:rPr lang="en-US" sz="1200" dirty="0" smtClean="0">
                <a:latin typeface="Huawei Sans" panose="020C0503030203020204" pitchFamily="34" charset="0"/>
              </a:rPr>
              <a:t>Source address + source port translation</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400" fontAlgn="ctr">
              <a:spcBef>
                <a:spcPct val="0"/>
              </a:spcBef>
              <a:spcAft>
                <a:spcPct val="0"/>
              </a:spcAft>
            </a:pPr>
            <a:r>
              <a:rPr lang="en-US" sz="1200" dirty="0" smtClean="0">
                <a:latin typeface="Huawei Sans" panose="020C0503030203020204" pitchFamily="34" charset="0"/>
              </a:rPr>
              <a:t>(return packets)</a:t>
            </a:r>
            <a:endParaRPr lang="en-US" sz="1200" dirty="0">
              <a:latin typeface="Huawei Sans" panose="020C0503030203020204" pitchFamily="34" charset="0"/>
            </a:endParaRPr>
          </a:p>
        </p:txBody>
      </p:sp>
      <p:grpSp>
        <p:nvGrpSpPr>
          <p:cNvPr id="66" name="Group 65"/>
          <p:cNvGrpSpPr/>
          <p:nvPr/>
        </p:nvGrpSpPr>
        <p:grpSpPr>
          <a:xfrm>
            <a:off x="6341781" y="5206477"/>
            <a:ext cx="3020634" cy="479524"/>
            <a:chOff x="3250482" y="3595431"/>
            <a:chExt cx="3020634" cy="479524"/>
          </a:xfrm>
        </p:grpSpPr>
        <p:sp>
          <p:nvSpPr>
            <p:cNvPr id="67" name="TextBox 120">
              <a:extLst>
                <a:ext uri="{FF2B5EF4-FFF2-40B4-BE49-F238E27FC236}">
                  <a16:creationId xmlns:a16="http://schemas.microsoft.com/office/drawing/2014/main" xmlns="" id="{31930744-3D36-4F81-8426-6F129C1A6804}"/>
                </a:ext>
              </a:extLst>
            </p:cNvPr>
            <p:cNvSpPr txBox="1"/>
            <p:nvPr/>
          </p:nvSpPr>
          <p:spPr>
            <a:xfrm>
              <a:off x="3250482" y="3595431"/>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rgbClr val="C7000B"/>
                  </a:solidFill>
                  <a:latin typeface="Huawei Sans" panose="020C0503030203020204" pitchFamily="34" charset="0"/>
                </a:rPr>
                <a:t>122.1.2.1</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68"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69" name="TextBox 120">
              <a:extLst>
                <a:ext uri="{FF2B5EF4-FFF2-40B4-BE49-F238E27FC236}">
                  <a16:creationId xmlns:a16="http://schemas.microsoft.com/office/drawing/2014/main" xmlns="" id="{31930744-3D36-4F81-8426-6F129C1A6804}"/>
                </a:ext>
              </a:extLst>
            </p:cNvPr>
            <p:cNvSpPr txBox="1"/>
            <p:nvPr/>
          </p:nvSpPr>
          <p:spPr>
            <a:xfrm>
              <a:off x="4557662" y="3595431"/>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a:t>
              </a:r>
              <a:r>
                <a:rPr lang="en-US" sz="1200" dirty="0" smtClean="0">
                  <a:solidFill>
                    <a:srgbClr val="C7000B"/>
                  </a:solidFill>
                  <a:latin typeface="Huawei Sans" panose="020C0503030203020204" pitchFamily="34" charset="0"/>
                </a:rPr>
                <a:t>8080</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1025</a:t>
              </a:r>
              <a:endParaRPr lang="en-US" sz="1200" b="0" dirty="0">
                <a:solidFill>
                  <a:prstClr val="white"/>
                </a:solidFill>
                <a:latin typeface="Huawei Sans" panose="020C0503030203020204" pitchFamily="34" charset="0"/>
              </a:endParaRPr>
            </a:p>
          </p:txBody>
        </p:sp>
      </p:grpSp>
    </p:spTree>
    <p:extLst>
      <p:ext uri="{BB962C8B-B14F-4D97-AF65-F5344CB8AC3E}">
        <p14:creationId xmlns:p14="http://schemas.microsoft.com/office/powerpoint/2010/main" val="838493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Route Advertisement in a NAT Address Pool</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600" dirty="0" smtClean="0"/>
              <a:t>In some cases, the NAT device may not be the egress device, so the return traffic needs to be diverted to the NAT device. To achieve this, you can import user network routes (UNRs) to a routing protocol.</a:t>
            </a:r>
            <a:endParaRPr lang="en-US" altLang="zh-CN" sz="1600" dirty="0" smtClean="0"/>
          </a:p>
          <a:p>
            <a:pPr algn="l"/>
            <a:r>
              <a:rPr lang="en-US" sz="1600" dirty="0" smtClean="0"/>
              <a:t>UNRs are generated by non-interface IP addresses and do not exist on any interface. In a NAT scenario, the device creates UNRs for addresses in the NAT address pool. For example, if the NAT address pool has addresses 122.1.2.2 and 122.1.2.3, the device automatically creates UNRs 122.1.2.2/32 and 122.1.2.3.3/32.</a:t>
            </a:r>
            <a:endParaRPr lang="en-US" altLang="zh-CN" sz="1600" dirty="0"/>
          </a:p>
        </p:txBody>
      </p:sp>
      <p:cxnSp>
        <p:nvCxnSpPr>
          <p:cNvPr id="4" name="直接连接符 12"/>
          <p:cNvCxnSpPr>
            <a:endCxn id="11" idx="1"/>
          </p:cNvCxnSpPr>
          <p:nvPr/>
        </p:nvCxnSpPr>
        <p:spPr bwMode="auto">
          <a:xfrm>
            <a:off x="3521757" y="5474342"/>
            <a:ext cx="6797582"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 name="矩形 39"/>
          <p:cNvSpPr/>
          <p:nvPr/>
        </p:nvSpPr>
        <p:spPr>
          <a:xfrm>
            <a:off x="3642953" y="5728260"/>
            <a:ext cx="619080" cy="307777"/>
          </a:xfrm>
          <a:prstGeom prst="rect">
            <a:avLst/>
          </a:prstGeom>
        </p:spPr>
        <p:txBody>
          <a:bodyPr wrap="none">
            <a:spAutoFit/>
          </a:bodyPr>
          <a:lstStyle/>
          <a:p>
            <a:pPr algn="ctr" defTabSz="914034" fontAlgn="ctr"/>
            <a:r>
              <a:rPr lang="en-US" sz="1400" dirty="0" smtClean="0">
                <a:latin typeface="Huawei Sans" panose="020C0503030203020204" pitchFamily="34" charset="0"/>
              </a:rPr>
              <a:t>OSPF</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173912" y="5257971"/>
            <a:ext cx="540989" cy="442626"/>
          </a:xfrm>
          <a:prstGeom prst="rect">
            <a:avLst/>
          </a:prstGeom>
          <a:noFill/>
        </p:spPr>
      </p:pic>
      <p:pic>
        <p:nvPicPr>
          <p:cNvPr id="11" name="图片 8" descr="Web服务器-蓝.png"/>
          <p:cNvPicPr>
            <a:picLocks noChangeAspect="1"/>
          </p:cNvPicPr>
          <p:nvPr/>
        </p:nvPicPr>
        <p:blipFill>
          <a:blip r:embed="rId4" cstate="print"/>
          <a:stretch>
            <a:fillRect/>
          </a:stretch>
        </p:blipFill>
        <p:spPr>
          <a:xfrm>
            <a:off x="10319339" y="5258460"/>
            <a:ext cx="539789" cy="441645"/>
          </a:xfrm>
          <a:prstGeom prst="rect">
            <a:avLst/>
          </a:prstGeom>
        </p:spPr>
      </p:pic>
      <p:sp>
        <p:nvSpPr>
          <p:cNvPr id="12" name="TextBox 77"/>
          <p:cNvSpPr txBox="1"/>
          <p:nvPr/>
        </p:nvSpPr>
        <p:spPr bwMode="auto">
          <a:xfrm>
            <a:off x="9986575" y="5676216"/>
            <a:ext cx="1205317"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26"/>
          <p:cNvSpPr/>
          <p:nvPr/>
        </p:nvSpPr>
        <p:spPr>
          <a:xfrm>
            <a:off x="5886895" y="5715601"/>
            <a:ext cx="1165704"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Egress device</a:t>
            </a:r>
            <a:endParaRPr lang="en-US" sz="1200" b="1" dirty="0">
              <a:latin typeface="Huawei Sans" panose="020C0503030203020204" pitchFamily="34" charset="0"/>
            </a:endParaRPr>
          </a:p>
        </p:txBody>
      </p:sp>
      <p:pic>
        <p:nvPicPr>
          <p:cNvPr id="15" name="图片 34" descr="汇聚交换机.png"/>
          <p:cNvPicPr>
            <a:picLocks noChangeAspect="1"/>
          </p:cNvPicPr>
          <p:nvPr/>
        </p:nvPicPr>
        <p:blipFill>
          <a:blip r:embed="rId5" cstate="print"/>
          <a:stretch>
            <a:fillRect/>
          </a:stretch>
        </p:blipFill>
        <p:spPr>
          <a:xfrm>
            <a:off x="4360520" y="5275422"/>
            <a:ext cx="539789" cy="441645"/>
          </a:xfrm>
          <a:prstGeom prst="rect">
            <a:avLst/>
          </a:prstGeom>
        </p:spPr>
      </p:pic>
      <p:grpSp>
        <p:nvGrpSpPr>
          <p:cNvPr id="18" name="组合 42"/>
          <p:cNvGrpSpPr/>
          <p:nvPr/>
        </p:nvGrpSpPr>
        <p:grpSpPr>
          <a:xfrm>
            <a:off x="8093693" y="5212596"/>
            <a:ext cx="1570475" cy="504472"/>
            <a:chOff x="7175983" y="2324318"/>
            <a:chExt cx="1571088" cy="504669"/>
          </a:xfrm>
        </p:grpSpPr>
        <p:sp>
          <p:nvSpPr>
            <p:cNvPr id="19"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77"/>
            <p:cNvSpPr txBox="1"/>
            <p:nvPr/>
          </p:nvSpPr>
          <p:spPr bwMode="auto">
            <a:xfrm>
              <a:off x="7175983" y="2530350"/>
              <a:ext cx="1571088" cy="285686"/>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 name="组合 10"/>
          <p:cNvGrpSpPr/>
          <p:nvPr/>
        </p:nvGrpSpPr>
        <p:grpSpPr>
          <a:xfrm>
            <a:off x="4161193" y="4141093"/>
            <a:ext cx="1137811" cy="830996"/>
            <a:chOff x="4548819" y="2110430"/>
            <a:chExt cx="1602982" cy="906007"/>
          </a:xfrm>
        </p:grpSpPr>
        <p:sp>
          <p:nvSpPr>
            <p:cNvPr id="22" name="TextBox 77"/>
            <p:cNvSpPr txBox="1"/>
            <p:nvPr/>
          </p:nvSpPr>
          <p:spPr bwMode="auto">
            <a:xfrm>
              <a:off x="4580327" y="2148756"/>
              <a:ext cx="1571474" cy="847057"/>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23" name="矩形 51"/>
            <p:cNvSpPr/>
            <p:nvPr/>
          </p:nvSpPr>
          <p:spPr>
            <a:xfrm>
              <a:off x="4548819" y="2110430"/>
              <a:ext cx="1561909" cy="906007"/>
            </a:xfrm>
            <a:prstGeom prst="rect">
              <a:avLst/>
            </a:prstGeom>
          </p:spPr>
          <p:txBody>
            <a:bodyPr wrap="square">
              <a:spAutoFit/>
            </a:bodyPr>
            <a:lstStyle/>
            <a:p>
              <a:pPr marL="35986" algn="ctr" fontAlgn="ctr">
                <a:spcBef>
                  <a:spcPts val="200"/>
                </a:spcBef>
              </a:pPr>
              <a:r>
                <a:rPr lang="en-US" sz="1200" dirty="0" smtClean="0">
                  <a:solidFill>
                    <a:prstClr val="black"/>
                  </a:solidFill>
                  <a:latin typeface="Huawei Sans" panose="020C0503030203020204" pitchFamily="34" charset="0"/>
                </a:rPr>
                <a:t>NAT address pool</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122.1.2.2</a:t>
              </a:r>
            </a:p>
            <a:p>
              <a:pPr algn="ctr" fontAlgn="ctr"/>
              <a:r>
                <a:rPr lang="en-US" sz="1200" dirty="0" smtClean="0">
                  <a:latin typeface="Huawei Sans" panose="020C0503030203020204" pitchFamily="34" charset="0"/>
                </a:rPr>
                <a:t>122.1.2.3</a:t>
              </a:r>
              <a:endParaRPr lang="en-US" altLang="zh-CN" sz="1200" dirty="0">
                <a:latin typeface="Huawei Sans" panose="020C0503030203020204" pitchFamily="34" charset="0"/>
                <a:ea typeface="方正兰亭黑简体" panose="02000000000000000000" pitchFamily="2" charset="-122"/>
              </a:endParaRPr>
            </a:p>
          </p:txBody>
        </p:sp>
      </p:grpSp>
      <p:pic>
        <p:nvPicPr>
          <p:cNvPr id="46" name="图片 6" descr="PC.png"/>
          <p:cNvPicPr>
            <a:picLocks noChangeAspect="1"/>
          </p:cNvPicPr>
          <p:nvPr/>
        </p:nvPicPr>
        <p:blipFill>
          <a:blip r:embed="rId6" cstate="print"/>
          <a:stretch>
            <a:fillRect/>
          </a:stretch>
        </p:blipFill>
        <p:spPr>
          <a:xfrm>
            <a:off x="2711216" y="5178994"/>
            <a:ext cx="538853" cy="413838"/>
          </a:xfrm>
          <a:prstGeom prst="rect">
            <a:avLst/>
          </a:prstGeom>
        </p:spPr>
      </p:pic>
      <p:pic>
        <p:nvPicPr>
          <p:cNvPr id="48" name="图片 6" descr="PC.png"/>
          <p:cNvPicPr>
            <a:picLocks noChangeAspect="1"/>
          </p:cNvPicPr>
          <p:nvPr/>
        </p:nvPicPr>
        <p:blipFill>
          <a:blip r:embed="rId6" cstate="print"/>
          <a:stretch>
            <a:fillRect/>
          </a:stretch>
        </p:blipFill>
        <p:spPr>
          <a:xfrm>
            <a:off x="1638112" y="5199440"/>
            <a:ext cx="538853" cy="413838"/>
          </a:xfrm>
          <a:prstGeom prst="rect">
            <a:avLst/>
          </a:prstGeom>
        </p:spPr>
      </p:pic>
      <p:sp>
        <p:nvSpPr>
          <p:cNvPr id="51" name="TextBox 77"/>
          <p:cNvSpPr txBox="1"/>
          <p:nvPr/>
        </p:nvSpPr>
        <p:spPr bwMode="auto">
          <a:xfrm>
            <a:off x="4187788" y="3281775"/>
            <a:ext cx="2245601" cy="686245"/>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IP routing table</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122.1.2.2/32  UNR  NH: Local</a:t>
            </a:r>
          </a:p>
          <a:p>
            <a:pPr fontAlgn="ctr"/>
            <a:r>
              <a:rPr lang="en-US" sz="1200" dirty="0" smtClean="0">
                <a:latin typeface="Huawei Sans" panose="020C0503030203020204" pitchFamily="34" charset="0"/>
              </a:rPr>
              <a:t>122.1.2.3/32  UNR  NH: Local</a:t>
            </a:r>
            <a:endParaRPr lang="en-US" altLang="zh-CN" sz="1200" dirty="0">
              <a:latin typeface="Huawei Sans" panose="020C0503030203020204" pitchFamily="34" charset="0"/>
            </a:endParaRPr>
          </a:p>
        </p:txBody>
      </p:sp>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350582" y="4180001"/>
            <a:ext cx="540989" cy="442626"/>
          </a:xfrm>
          <a:prstGeom prst="rect">
            <a:avLst/>
          </a:prstGeom>
          <a:noFill/>
        </p:spPr>
      </p:pic>
      <p:cxnSp>
        <p:nvCxnSpPr>
          <p:cNvPr id="57" name="直接连接符 12"/>
          <p:cNvCxnSpPr>
            <a:stCxn id="15" idx="0"/>
            <a:endCxn id="56" idx="1"/>
          </p:cNvCxnSpPr>
          <p:nvPr/>
        </p:nvCxnSpPr>
        <p:spPr bwMode="auto">
          <a:xfrm flipV="1">
            <a:off x="4630415" y="4401314"/>
            <a:ext cx="720167" cy="874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1" name="矩形 26"/>
          <p:cNvSpPr/>
          <p:nvPr/>
        </p:nvSpPr>
        <p:spPr>
          <a:xfrm>
            <a:off x="5111161" y="4610742"/>
            <a:ext cx="1019831"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 device</a:t>
            </a:r>
            <a:endParaRPr lang="en-US" sz="1200" b="1" dirty="0">
              <a:latin typeface="Huawei Sans" panose="020C0503030203020204" pitchFamily="34" charset="0"/>
            </a:endParaRPr>
          </a:p>
        </p:txBody>
      </p:sp>
      <p:cxnSp>
        <p:nvCxnSpPr>
          <p:cNvPr id="62" name="直接连接符 12"/>
          <p:cNvCxnSpPr>
            <a:stCxn id="10" idx="0"/>
            <a:endCxn id="56" idx="3"/>
          </p:cNvCxnSpPr>
          <p:nvPr/>
        </p:nvCxnSpPr>
        <p:spPr bwMode="auto">
          <a:xfrm flipH="1" flipV="1">
            <a:off x="5891571" y="4401314"/>
            <a:ext cx="552836" cy="85665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Rectangle 64"/>
          <p:cNvSpPr/>
          <p:nvPr/>
        </p:nvSpPr>
        <p:spPr>
          <a:xfrm>
            <a:off x="1210122" y="4097904"/>
            <a:ext cx="5256584" cy="203572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6" name="Rectangle 65"/>
          <p:cNvSpPr/>
          <p:nvPr/>
        </p:nvSpPr>
        <p:spPr>
          <a:xfrm>
            <a:off x="1378813" y="5065340"/>
            <a:ext cx="2136863" cy="845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2" name="Freeform 71"/>
          <p:cNvSpPr/>
          <p:nvPr/>
        </p:nvSpPr>
        <p:spPr>
          <a:xfrm rot="10800000">
            <a:off x="3958596" y="3732758"/>
            <a:ext cx="317098" cy="818272"/>
          </a:xfrm>
          <a:custGeom>
            <a:avLst/>
            <a:gdLst>
              <a:gd name="connsiteX0" fmla="*/ 0 w 524933"/>
              <a:gd name="connsiteY0" fmla="*/ 0 h 922867"/>
              <a:gd name="connsiteX1" fmla="*/ 524933 w 524933"/>
              <a:gd name="connsiteY1" fmla="*/ 330200 h 922867"/>
              <a:gd name="connsiteX2" fmla="*/ 0 w 524933"/>
              <a:gd name="connsiteY2" fmla="*/ 922867 h 922867"/>
            </a:gdLst>
            <a:ahLst/>
            <a:cxnLst>
              <a:cxn ang="0">
                <a:pos x="connsiteX0" y="connsiteY0"/>
              </a:cxn>
              <a:cxn ang="0">
                <a:pos x="connsiteX1" y="connsiteY1"/>
              </a:cxn>
              <a:cxn ang="0">
                <a:pos x="connsiteX2" y="connsiteY2"/>
              </a:cxn>
            </a:cxnLst>
            <a:rect l="l" t="t" r="r" b="b"/>
            <a:pathLst>
              <a:path w="524933" h="922867">
                <a:moveTo>
                  <a:pt x="0" y="0"/>
                </a:moveTo>
                <a:cubicBezTo>
                  <a:pt x="262466" y="88194"/>
                  <a:pt x="524933" y="176389"/>
                  <a:pt x="524933" y="330200"/>
                </a:cubicBezTo>
                <a:cubicBezTo>
                  <a:pt x="524933" y="484011"/>
                  <a:pt x="262466" y="703439"/>
                  <a:pt x="0" y="922867"/>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3" name="TextBox 72"/>
          <p:cNvSpPr txBox="1"/>
          <p:nvPr/>
        </p:nvSpPr>
        <p:spPr>
          <a:xfrm>
            <a:off x="2044284" y="4236436"/>
            <a:ext cx="2145022" cy="646331"/>
          </a:xfrm>
          <a:prstGeom prst="rect">
            <a:avLst/>
          </a:prstGeom>
          <a:noFill/>
        </p:spPr>
        <p:txBody>
          <a:bodyPr wrap="square" rtlCol="0">
            <a:spAutoFit/>
          </a:bodyPr>
          <a:lstStyle/>
          <a:p>
            <a:pPr fontAlgn="ctr"/>
            <a:r>
              <a:rPr lang="en-US" sz="1200" dirty="0" smtClean="0">
                <a:latin typeface="Huawei Sans" panose="020C0503030203020204" pitchFamily="34" charset="0"/>
              </a:rPr>
              <a:t>After an address pool is configured, 32-bit UNRs are automatically generated.</a:t>
            </a:r>
            <a:endParaRPr lang="en-US" sz="1200" dirty="0">
              <a:latin typeface="Huawei Sans" panose="020C0503030203020204" pitchFamily="34" charset="0"/>
            </a:endParaRPr>
          </a:p>
        </p:txBody>
      </p:sp>
      <p:sp>
        <p:nvSpPr>
          <p:cNvPr id="80" name="TextBox 77"/>
          <p:cNvSpPr txBox="1"/>
          <p:nvPr/>
        </p:nvSpPr>
        <p:spPr bwMode="auto">
          <a:xfrm>
            <a:off x="6654903" y="4519310"/>
            <a:ext cx="2245601" cy="686245"/>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IP routing table</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122.1.2.2/32  OSPF  NH: R1</a:t>
            </a:r>
          </a:p>
          <a:p>
            <a:pPr fontAlgn="ctr"/>
            <a:r>
              <a:rPr lang="en-US" sz="1200" dirty="0" smtClean="0">
                <a:latin typeface="Huawei Sans" panose="020C0503030203020204" pitchFamily="34" charset="0"/>
              </a:rPr>
              <a:t>122.1.2.3/32  OSPF  NH: R1</a:t>
            </a:r>
            <a:endParaRPr lang="en-US" altLang="zh-CN" sz="1200" dirty="0">
              <a:latin typeface="Huawei Sans" panose="020C0503030203020204" pitchFamily="34" charset="0"/>
            </a:endParaRPr>
          </a:p>
        </p:txBody>
      </p:sp>
      <p:sp>
        <p:nvSpPr>
          <p:cNvPr id="81" name="矩形 26"/>
          <p:cNvSpPr/>
          <p:nvPr/>
        </p:nvSpPr>
        <p:spPr>
          <a:xfrm>
            <a:off x="5869272" y="4111110"/>
            <a:ext cx="372218"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Freeform 81"/>
          <p:cNvSpPr/>
          <p:nvPr/>
        </p:nvSpPr>
        <p:spPr>
          <a:xfrm>
            <a:off x="6407439" y="3750791"/>
            <a:ext cx="728134" cy="931333"/>
          </a:xfrm>
          <a:custGeom>
            <a:avLst/>
            <a:gdLst>
              <a:gd name="connsiteX0" fmla="*/ 0 w 728134"/>
              <a:gd name="connsiteY0" fmla="*/ 0 h 931333"/>
              <a:gd name="connsiteX1" fmla="*/ 601134 w 728134"/>
              <a:gd name="connsiteY1" fmla="*/ 262466 h 931333"/>
              <a:gd name="connsiteX2" fmla="*/ 728134 w 728134"/>
              <a:gd name="connsiteY2" fmla="*/ 931333 h 931333"/>
            </a:gdLst>
            <a:ahLst/>
            <a:cxnLst>
              <a:cxn ang="0">
                <a:pos x="connsiteX0" y="connsiteY0"/>
              </a:cxn>
              <a:cxn ang="0">
                <a:pos x="connsiteX1" y="connsiteY1"/>
              </a:cxn>
              <a:cxn ang="0">
                <a:pos x="connsiteX2" y="connsiteY2"/>
              </a:cxn>
            </a:cxnLst>
            <a:rect l="l" t="t" r="r" b="b"/>
            <a:pathLst>
              <a:path w="728134" h="931333">
                <a:moveTo>
                  <a:pt x="0" y="0"/>
                </a:moveTo>
                <a:cubicBezTo>
                  <a:pt x="239889" y="53622"/>
                  <a:pt x="479778" y="107244"/>
                  <a:pt x="601134" y="262466"/>
                </a:cubicBezTo>
                <a:cubicBezTo>
                  <a:pt x="722490" y="417688"/>
                  <a:pt x="725312" y="674510"/>
                  <a:pt x="728134" y="931333"/>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3" name="TextBox 82"/>
          <p:cNvSpPr txBox="1"/>
          <p:nvPr/>
        </p:nvSpPr>
        <p:spPr>
          <a:xfrm>
            <a:off x="7059121" y="3904218"/>
            <a:ext cx="2029579" cy="461665"/>
          </a:xfrm>
          <a:prstGeom prst="rect">
            <a:avLst/>
          </a:prstGeom>
          <a:noFill/>
        </p:spPr>
        <p:txBody>
          <a:bodyPr wrap="square" rtlCol="0">
            <a:spAutoFit/>
          </a:bodyPr>
          <a:lstStyle/>
          <a:p>
            <a:pPr fontAlgn="ctr"/>
            <a:r>
              <a:rPr lang="en-US" sz="1200" dirty="0" smtClean="0">
                <a:latin typeface="Huawei Sans" panose="020C0503030203020204" pitchFamily="34" charset="0"/>
              </a:rPr>
              <a:t>Routes are transmitted through OSPF.</a:t>
            </a:r>
            <a:endParaRPr lang="en-US" sz="1200" dirty="0">
              <a:latin typeface="Huawei Sans" panose="020C0503030203020204" pitchFamily="34" charset="0"/>
            </a:endParaRPr>
          </a:p>
        </p:txBody>
      </p:sp>
      <p:sp>
        <p:nvSpPr>
          <p:cNvPr id="85" name="Freeform 84"/>
          <p:cNvSpPr/>
          <p:nvPr/>
        </p:nvSpPr>
        <p:spPr>
          <a:xfrm>
            <a:off x="3270604" y="4359022"/>
            <a:ext cx="7171267" cy="1223238"/>
          </a:xfrm>
          <a:custGeom>
            <a:avLst/>
            <a:gdLst>
              <a:gd name="connsiteX0" fmla="*/ 0 w 7171267"/>
              <a:gd name="connsiteY0" fmla="*/ 1210822 h 1223238"/>
              <a:gd name="connsiteX1" fmla="*/ 1143000 w 7171267"/>
              <a:gd name="connsiteY1" fmla="*/ 1049955 h 1223238"/>
              <a:gd name="connsiteX2" fmla="*/ 2379133 w 7171267"/>
              <a:gd name="connsiteY2" fmla="*/ 88 h 1223238"/>
              <a:gd name="connsiteX3" fmla="*/ 3699933 w 7171267"/>
              <a:gd name="connsiteY3" fmla="*/ 990688 h 1223238"/>
              <a:gd name="connsiteX4" fmla="*/ 7171267 w 7171267"/>
              <a:gd name="connsiteY4" fmla="*/ 1058422 h 122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1267" h="1223238">
                <a:moveTo>
                  <a:pt x="0" y="1210822"/>
                </a:moveTo>
                <a:cubicBezTo>
                  <a:pt x="373239" y="1231283"/>
                  <a:pt x="746478" y="1251744"/>
                  <a:pt x="1143000" y="1049955"/>
                </a:cubicBezTo>
                <a:cubicBezTo>
                  <a:pt x="1539522" y="848166"/>
                  <a:pt x="1952978" y="9966"/>
                  <a:pt x="2379133" y="88"/>
                </a:cubicBezTo>
                <a:cubicBezTo>
                  <a:pt x="2805288" y="-9790"/>
                  <a:pt x="2901244" y="814299"/>
                  <a:pt x="3699933" y="990688"/>
                </a:cubicBezTo>
                <a:cubicBezTo>
                  <a:pt x="4498622" y="1167077"/>
                  <a:pt x="5834944" y="1112749"/>
                  <a:pt x="7171267" y="1058422"/>
                </a:cubicBezTo>
              </a:path>
            </a:pathLst>
          </a:custGeom>
          <a:noFill/>
          <a:ln w="19050">
            <a:solidFill>
              <a:srgbClr val="00B0F0"/>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426772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Security Risks of the NAT Mapping Table</a:t>
            </a:r>
            <a:endParaRPr lang="en-US" dirty="0"/>
          </a:p>
        </p:txBody>
      </p:sp>
      <p:sp>
        <p:nvSpPr>
          <p:cNvPr id="4" name="Text Placeholder 3"/>
          <p:cNvSpPr>
            <a:spLocks noGrp="1"/>
          </p:cNvSpPr>
          <p:nvPr>
            <p:ph type="body" sz="quarter" idx="10"/>
          </p:nvPr>
        </p:nvSpPr>
        <p:spPr>
          <a:prstGeom prst="rect">
            <a:avLst/>
          </a:prstGeom>
        </p:spPr>
        <p:txBody>
          <a:bodyPr/>
          <a:lstStyle/>
          <a:p>
            <a:pPr algn="l"/>
            <a:r>
              <a:rPr lang="en-US" sz="1400" dirty="0"/>
              <a:t>After forwarding a data packet, </a:t>
            </a:r>
            <a:r>
              <a:rPr lang="en-US" sz="1400" dirty="0" smtClean="0"/>
              <a:t>the </a:t>
            </a:r>
            <a:r>
              <a:rPr lang="en-US" sz="1400" dirty="0"/>
              <a:t>NAT device </a:t>
            </a:r>
            <a:r>
              <a:rPr lang="en-US" sz="1400" dirty="0" smtClean="0"/>
              <a:t>generates a NAT mapping table. </a:t>
            </a:r>
            <a:r>
              <a:rPr lang="en-US" sz="1400" dirty="0"/>
              <a:t>When receiving a return packet, the NAT device considers the packet valid and forwards it only when a matching NAT mapping </a:t>
            </a:r>
            <a:r>
              <a:rPr lang="en-US" sz="1400" dirty="0" smtClean="0"/>
              <a:t>entry is found.</a:t>
            </a:r>
            <a:endParaRPr lang="en-US" altLang="zh-CN" sz="1400" dirty="0" smtClean="0"/>
          </a:p>
          <a:p>
            <a:pPr algn="l"/>
            <a:r>
              <a:rPr lang="en-US" sz="1400" dirty="0" smtClean="0">
                <a:solidFill>
                  <a:srgbClr val="C7000B"/>
                </a:solidFill>
              </a:rPr>
              <a:t>If an external host uses the public IP address and port number in the NAT mapping table to send a packet, will the data be forwarded?</a:t>
            </a:r>
            <a:endParaRPr lang="en-US" altLang="zh-CN" sz="1400" dirty="0">
              <a:solidFill>
                <a:srgbClr val="C7000B"/>
              </a:solidFill>
            </a:endParaRPr>
          </a:p>
        </p:txBody>
      </p:sp>
      <p:cxnSp>
        <p:nvCxnSpPr>
          <p:cNvPr id="5" name="直接连接符 12"/>
          <p:cNvCxnSpPr>
            <a:endCxn id="11" idx="1"/>
          </p:cNvCxnSpPr>
          <p:nvPr/>
        </p:nvCxnSpPr>
        <p:spPr bwMode="auto">
          <a:xfrm>
            <a:off x="3150846" y="4781282"/>
            <a:ext cx="6797582"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 name="矩形 39"/>
          <p:cNvSpPr/>
          <p:nvPr/>
        </p:nvSpPr>
        <p:spPr>
          <a:xfrm>
            <a:off x="1372715" y="3713103"/>
            <a:ext cx="129073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Private network</a:t>
            </a:r>
            <a:endParaRPr lang="en-US" sz="1200" dirty="0">
              <a:latin typeface="Huawei Sans" panose="020C0503030203020204" pitchFamily="34" charset="0"/>
            </a:endParaRPr>
          </a:p>
        </p:txBody>
      </p:sp>
      <p:pic>
        <p:nvPicPr>
          <p:cNvPr id="1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5803001" y="4564911"/>
            <a:ext cx="540989" cy="442626"/>
          </a:xfrm>
          <a:prstGeom prst="rect">
            <a:avLst/>
          </a:prstGeom>
          <a:noFill/>
        </p:spPr>
      </p:pic>
      <p:pic>
        <p:nvPicPr>
          <p:cNvPr id="11" name="图片 8" descr="Web服务器-蓝.png"/>
          <p:cNvPicPr>
            <a:picLocks noChangeAspect="1"/>
          </p:cNvPicPr>
          <p:nvPr/>
        </p:nvPicPr>
        <p:blipFill>
          <a:blip r:embed="rId5" cstate="print"/>
          <a:stretch>
            <a:fillRect/>
          </a:stretch>
        </p:blipFill>
        <p:spPr>
          <a:xfrm>
            <a:off x="9948428" y="4565400"/>
            <a:ext cx="539789" cy="441645"/>
          </a:xfrm>
          <a:prstGeom prst="rect">
            <a:avLst/>
          </a:prstGeom>
        </p:spPr>
      </p:pic>
      <p:sp>
        <p:nvSpPr>
          <p:cNvPr id="12" name="TextBox 77"/>
          <p:cNvSpPr txBox="1"/>
          <p:nvPr/>
        </p:nvSpPr>
        <p:spPr bwMode="auto">
          <a:xfrm>
            <a:off x="9615664" y="4983156"/>
            <a:ext cx="1205317"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200.1.2.3</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TextBox 77"/>
          <p:cNvSpPr txBox="1"/>
          <p:nvPr/>
        </p:nvSpPr>
        <p:spPr bwMode="auto">
          <a:xfrm>
            <a:off x="6329836" y="4770259"/>
            <a:ext cx="1087741" cy="285574"/>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200" dirty="0" smtClean="0">
                <a:solidFill>
                  <a:srgbClr val="000000"/>
                </a:solidFill>
                <a:latin typeface="Huawei Sans" panose="020C0503030203020204" pitchFamily="34" charset="0"/>
              </a:rPr>
              <a:t>122.1.2.1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26"/>
          <p:cNvSpPr/>
          <p:nvPr/>
        </p:nvSpPr>
        <p:spPr>
          <a:xfrm>
            <a:off x="5366767" y="4751659"/>
            <a:ext cx="505267"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5" name="图片 34" descr="汇聚交换机.png"/>
          <p:cNvPicPr>
            <a:picLocks noChangeAspect="1"/>
          </p:cNvPicPr>
          <p:nvPr/>
        </p:nvPicPr>
        <p:blipFill>
          <a:blip r:embed="rId6" cstate="print"/>
          <a:stretch>
            <a:fillRect/>
          </a:stretch>
        </p:blipFill>
        <p:spPr>
          <a:xfrm>
            <a:off x="3989609" y="4582362"/>
            <a:ext cx="539789" cy="441645"/>
          </a:xfrm>
          <a:prstGeom prst="rect">
            <a:avLst/>
          </a:prstGeom>
        </p:spPr>
      </p:pic>
      <p:grpSp>
        <p:nvGrpSpPr>
          <p:cNvPr id="18" name="组合 42"/>
          <p:cNvGrpSpPr/>
          <p:nvPr/>
        </p:nvGrpSpPr>
        <p:grpSpPr>
          <a:xfrm>
            <a:off x="7722782" y="4519536"/>
            <a:ext cx="1570475" cy="504472"/>
            <a:chOff x="7175983" y="2324318"/>
            <a:chExt cx="1571088" cy="504669"/>
          </a:xfrm>
        </p:grpSpPr>
        <p:sp>
          <p:nvSpPr>
            <p:cNvPr id="19"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77"/>
            <p:cNvSpPr txBox="1"/>
            <p:nvPr/>
          </p:nvSpPr>
          <p:spPr bwMode="auto">
            <a:xfrm>
              <a:off x="7175983" y="2450309"/>
              <a:ext cx="1571088" cy="285686"/>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45" name="图片 6" descr="PC.png"/>
          <p:cNvPicPr>
            <a:picLocks noChangeAspect="1"/>
          </p:cNvPicPr>
          <p:nvPr/>
        </p:nvPicPr>
        <p:blipFill>
          <a:blip r:embed="rId7" cstate="print"/>
          <a:stretch>
            <a:fillRect/>
          </a:stretch>
        </p:blipFill>
        <p:spPr>
          <a:xfrm>
            <a:off x="2376576" y="4485934"/>
            <a:ext cx="538853" cy="413838"/>
          </a:xfrm>
          <a:prstGeom prst="rect">
            <a:avLst/>
          </a:prstGeom>
        </p:spPr>
      </p:pic>
      <p:sp>
        <p:nvSpPr>
          <p:cNvPr id="46" name="TextBox 77"/>
          <p:cNvSpPr txBox="1"/>
          <p:nvPr/>
        </p:nvSpPr>
        <p:spPr bwMode="auto">
          <a:xfrm>
            <a:off x="1960683" y="4885187"/>
            <a:ext cx="125259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192.168.1.1/24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7" name="图片 6" descr="PC.png"/>
          <p:cNvPicPr>
            <a:picLocks noChangeAspect="1"/>
          </p:cNvPicPr>
          <p:nvPr/>
        </p:nvPicPr>
        <p:blipFill>
          <a:blip r:embed="rId7" cstate="print"/>
          <a:stretch>
            <a:fillRect/>
          </a:stretch>
        </p:blipFill>
        <p:spPr>
          <a:xfrm>
            <a:off x="1303472" y="4506380"/>
            <a:ext cx="538853" cy="413838"/>
          </a:xfrm>
          <a:prstGeom prst="rect">
            <a:avLst/>
          </a:prstGeom>
        </p:spPr>
      </p:pic>
      <p:sp>
        <p:nvSpPr>
          <p:cNvPr id="48" name="TextBox 77"/>
          <p:cNvSpPr txBox="1"/>
          <p:nvPr/>
        </p:nvSpPr>
        <p:spPr bwMode="auto">
          <a:xfrm>
            <a:off x="900673" y="4889641"/>
            <a:ext cx="123004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192.168.1.2/24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Rectangle 48"/>
          <p:cNvSpPr/>
          <p:nvPr/>
        </p:nvSpPr>
        <p:spPr>
          <a:xfrm>
            <a:off x="865957" y="3368227"/>
            <a:ext cx="5256584" cy="20851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Rectangle 49"/>
          <p:cNvSpPr/>
          <p:nvPr/>
        </p:nvSpPr>
        <p:spPr>
          <a:xfrm>
            <a:off x="1003264" y="4366434"/>
            <a:ext cx="2136863" cy="845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2" name="TextBox 77"/>
          <p:cNvSpPr txBox="1"/>
          <p:nvPr/>
        </p:nvSpPr>
        <p:spPr bwMode="auto">
          <a:xfrm>
            <a:off x="2915429" y="2210837"/>
            <a:ext cx="1308974" cy="661446"/>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address pool</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rPr>
              <a:t>122.1.2.2</a:t>
            </a:r>
            <a:endParaRPr lang="en-US" altLang="zh-CN" sz="1200" dirty="0" smtClean="0">
              <a:solidFill>
                <a:schemeClr val="tx1"/>
              </a:solidFill>
              <a:latin typeface="Huawei Sans" panose="020C0503030203020204" pitchFamily="34" charset="0"/>
            </a:endParaRPr>
          </a:p>
          <a:p>
            <a:pPr fontAlgn="ctr"/>
            <a:r>
              <a:rPr lang="en-US" sz="1200" dirty="0" smtClean="0">
                <a:latin typeface="Huawei Sans" panose="020C0503030203020204" pitchFamily="34" charset="0"/>
              </a:rPr>
              <a:t>122.1.2.3</a:t>
            </a:r>
            <a:endParaRPr lang="en-US" altLang="zh-CN" sz="1200" dirty="0">
              <a:latin typeface="Huawei Sans" panose="020C0503030203020204" pitchFamily="34" charset="0"/>
            </a:endParaRPr>
          </a:p>
        </p:txBody>
      </p:sp>
      <p:cxnSp>
        <p:nvCxnSpPr>
          <p:cNvPr id="53" name="Straight Arrow Connector 52"/>
          <p:cNvCxnSpPr/>
          <p:nvPr/>
        </p:nvCxnSpPr>
        <p:spPr>
          <a:xfrm flipH="1">
            <a:off x="3229662" y="4541723"/>
            <a:ext cx="6673299" cy="0"/>
          </a:xfrm>
          <a:prstGeom prst="straightConnector1">
            <a:avLst/>
          </a:prstGeom>
          <a:ln w="28575">
            <a:solidFill>
              <a:schemeClr val="bg1">
                <a:lumMod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3213277" y="5024007"/>
            <a:ext cx="6689684" cy="3967"/>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TextBox 77"/>
          <p:cNvSpPr txBox="1"/>
          <p:nvPr/>
        </p:nvSpPr>
        <p:spPr bwMode="auto">
          <a:xfrm>
            <a:off x="1983944" y="4338010"/>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TextBox 77"/>
          <p:cNvSpPr txBox="1"/>
          <p:nvPr/>
        </p:nvSpPr>
        <p:spPr bwMode="auto">
          <a:xfrm>
            <a:off x="937093" y="4338010"/>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PC2</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6" descr="PC.png"/>
          <p:cNvPicPr>
            <a:picLocks noChangeAspect="1"/>
          </p:cNvPicPr>
          <p:nvPr/>
        </p:nvPicPr>
        <p:blipFill>
          <a:blip r:embed="rId7" cstate="print"/>
          <a:stretch>
            <a:fillRect/>
          </a:stretch>
        </p:blipFill>
        <p:spPr>
          <a:xfrm>
            <a:off x="9559162" y="3259198"/>
            <a:ext cx="538853" cy="413838"/>
          </a:xfrm>
          <a:prstGeom prst="rect">
            <a:avLst/>
          </a:prstGeom>
        </p:spPr>
      </p:pic>
      <p:cxnSp>
        <p:nvCxnSpPr>
          <p:cNvPr id="61" name="直接连接符 12"/>
          <p:cNvCxnSpPr>
            <a:stCxn id="19" idx="1"/>
            <a:endCxn id="60" idx="2"/>
          </p:cNvCxnSpPr>
          <p:nvPr/>
        </p:nvCxnSpPr>
        <p:spPr bwMode="auto">
          <a:xfrm flipV="1">
            <a:off x="8581350" y="3673036"/>
            <a:ext cx="1247239" cy="91709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矩形 39"/>
          <p:cNvSpPr/>
          <p:nvPr/>
        </p:nvSpPr>
        <p:spPr>
          <a:xfrm>
            <a:off x="10098015" y="3327617"/>
            <a:ext cx="1168911" cy="276999"/>
          </a:xfrm>
          <a:prstGeom prst="rect">
            <a:avLst/>
          </a:prstGeom>
        </p:spPr>
        <p:txBody>
          <a:bodyPr wrap="none">
            <a:spAutoFit/>
          </a:bodyPr>
          <a:lstStyle/>
          <a:p>
            <a:pPr algn="ctr" defTabSz="914034" fontAlgn="ctr"/>
            <a:r>
              <a:rPr lang="en-US" sz="1200" b="1" dirty="0" smtClean="0">
                <a:solidFill>
                  <a:srgbClr val="C7000B"/>
                </a:solidFill>
                <a:latin typeface="Huawei Sans" panose="020C0503030203020204" pitchFamily="34" charset="0"/>
              </a:rPr>
              <a:t>External host</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6" name="Group 65"/>
          <p:cNvGrpSpPr/>
          <p:nvPr/>
        </p:nvGrpSpPr>
        <p:grpSpPr>
          <a:xfrm>
            <a:off x="8345562" y="2907816"/>
            <a:ext cx="2808724" cy="292271"/>
            <a:chOff x="3394498" y="3689867"/>
            <a:chExt cx="2808724" cy="292271"/>
          </a:xfrm>
        </p:grpSpPr>
        <p:sp>
          <p:nvSpPr>
            <p:cNvPr id="67" name="TextBox 120">
              <a:extLst>
                <a:ext uri="{FF2B5EF4-FFF2-40B4-BE49-F238E27FC236}">
                  <a16:creationId xmlns:a16="http://schemas.microsoft.com/office/drawing/2014/main" xmlns="" id="{31930744-3D36-4F81-8426-6F129C1A6804}"/>
                </a:ext>
              </a:extLst>
            </p:cNvPr>
            <p:cNvSpPr txBox="1"/>
            <p:nvPr/>
          </p:nvSpPr>
          <p:spPr>
            <a:xfrm>
              <a:off x="3394498" y="3689867"/>
              <a:ext cx="1159899" cy="287715"/>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122.1.2.2</a:t>
              </a:r>
              <a:endParaRPr lang="en-US" sz="1200" dirty="0">
                <a:solidFill>
                  <a:srgbClr val="C7000B"/>
                </a:solidFill>
                <a:latin typeface="Huawei Sans" panose="020C0503030203020204" pitchFamily="34" charset="0"/>
              </a:endParaRPr>
            </a:p>
          </p:txBody>
        </p:sp>
        <p:sp>
          <p:nvSpPr>
            <p:cNvPr id="68" name="TextBox 120">
              <a:extLst>
                <a:ext uri="{FF2B5EF4-FFF2-40B4-BE49-F238E27FC236}">
                  <a16:creationId xmlns:a16="http://schemas.microsoft.com/office/drawing/2014/main" xmlns="" id="{31930744-3D36-4F81-8426-6F129C1A6804}"/>
                </a:ext>
              </a:extLst>
            </p:cNvPr>
            <p:cNvSpPr txBox="1"/>
            <p:nvPr/>
          </p:nvSpPr>
          <p:spPr>
            <a:xfrm>
              <a:off x="5638398" y="3694423"/>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69" name="TextBox 120">
              <a:extLst>
                <a:ext uri="{FF2B5EF4-FFF2-40B4-BE49-F238E27FC236}">
                  <a16:creationId xmlns:a16="http://schemas.microsoft.com/office/drawing/2014/main" xmlns="" id="{31930744-3D36-4F81-8426-6F129C1A6804}"/>
                </a:ext>
              </a:extLst>
            </p:cNvPr>
            <p:cNvSpPr txBox="1"/>
            <p:nvPr/>
          </p:nvSpPr>
          <p:spPr>
            <a:xfrm>
              <a:off x="4557663" y="3692804"/>
              <a:ext cx="1069084"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sp>
        <p:nvSpPr>
          <p:cNvPr id="70" name="doubts-button_84264"/>
          <p:cNvSpPr>
            <a:spLocks noChangeAspect="1"/>
          </p:cNvSpPr>
          <p:nvPr/>
        </p:nvSpPr>
        <p:spPr bwMode="auto">
          <a:xfrm>
            <a:off x="6248846" y="4555302"/>
            <a:ext cx="222608" cy="222299"/>
          </a:xfrm>
          <a:custGeom>
            <a:avLst/>
            <a:gdLst>
              <a:gd name="connsiteX0" fmla="*/ 303714 w 607568"/>
              <a:gd name="connsiteY0" fmla="*/ 416619 h 606722"/>
              <a:gd name="connsiteX1" fmla="*/ 339491 w 607568"/>
              <a:gd name="connsiteY1" fmla="*/ 452325 h 606722"/>
              <a:gd name="connsiteX2" fmla="*/ 303714 w 607568"/>
              <a:gd name="connsiteY2" fmla="*/ 488031 h 606722"/>
              <a:gd name="connsiteX3" fmla="*/ 267937 w 607568"/>
              <a:gd name="connsiteY3" fmla="*/ 452325 h 606722"/>
              <a:gd name="connsiteX4" fmla="*/ 303714 w 607568"/>
              <a:gd name="connsiteY4" fmla="*/ 416619 h 606722"/>
              <a:gd name="connsiteX5" fmla="*/ 303720 w 607568"/>
              <a:gd name="connsiteY5" fmla="*/ 113963 h 606722"/>
              <a:gd name="connsiteX6" fmla="*/ 413725 w 607568"/>
              <a:gd name="connsiteY6" fmla="*/ 223690 h 606722"/>
              <a:gd name="connsiteX7" fmla="*/ 329273 w 607568"/>
              <a:gd name="connsiteY7" fmla="*/ 330482 h 606722"/>
              <a:gd name="connsiteX8" fmla="*/ 329273 w 607568"/>
              <a:gd name="connsiteY8" fmla="*/ 365697 h 606722"/>
              <a:gd name="connsiteX9" fmla="*/ 303720 w 607568"/>
              <a:gd name="connsiteY9" fmla="*/ 391215 h 606722"/>
              <a:gd name="connsiteX10" fmla="*/ 278167 w 607568"/>
              <a:gd name="connsiteY10" fmla="*/ 365697 h 606722"/>
              <a:gd name="connsiteX11" fmla="*/ 278167 w 607568"/>
              <a:gd name="connsiteY11" fmla="*/ 307899 h 606722"/>
              <a:gd name="connsiteX12" fmla="*/ 303720 w 607568"/>
              <a:gd name="connsiteY12" fmla="*/ 282381 h 606722"/>
              <a:gd name="connsiteX13" fmla="*/ 362619 w 607568"/>
              <a:gd name="connsiteY13" fmla="*/ 223690 h 606722"/>
              <a:gd name="connsiteX14" fmla="*/ 303720 w 607568"/>
              <a:gd name="connsiteY14" fmla="*/ 164999 h 606722"/>
              <a:gd name="connsiteX15" fmla="*/ 244949 w 607568"/>
              <a:gd name="connsiteY15" fmla="*/ 223690 h 606722"/>
              <a:gd name="connsiteX16" fmla="*/ 219396 w 607568"/>
              <a:gd name="connsiteY16" fmla="*/ 249208 h 606722"/>
              <a:gd name="connsiteX17" fmla="*/ 193843 w 607568"/>
              <a:gd name="connsiteY17" fmla="*/ 223690 h 606722"/>
              <a:gd name="connsiteX18" fmla="*/ 303720 w 607568"/>
              <a:gd name="connsiteY18" fmla="*/ 113963 h 606722"/>
              <a:gd name="connsiteX19" fmla="*/ 303720 w 607568"/>
              <a:gd name="connsiteY19" fmla="*/ 51038 h 606722"/>
              <a:gd name="connsiteX20" fmla="*/ 51110 w 607568"/>
              <a:gd name="connsiteY20" fmla="*/ 303297 h 606722"/>
              <a:gd name="connsiteX21" fmla="*/ 303720 w 607568"/>
              <a:gd name="connsiteY21" fmla="*/ 555684 h 606722"/>
              <a:gd name="connsiteX22" fmla="*/ 556458 w 607568"/>
              <a:gd name="connsiteY22" fmla="*/ 303297 h 606722"/>
              <a:gd name="connsiteX23" fmla="*/ 303720 w 607568"/>
              <a:gd name="connsiteY23" fmla="*/ 51038 h 606722"/>
              <a:gd name="connsiteX24" fmla="*/ 303720 w 607568"/>
              <a:gd name="connsiteY24" fmla="*/ 0 h 606722"/>
              <a:gd name="connsiteX25" fmla="*/ 607568 w 607568"/>
              <a:gd name="connsiteY25" fmla="*/ 303297 h 606722"/>
              <a:gd name="connsiteX26" fmla="*/ 303720 w 607568"/>
              <a:gd name="connsiteY26" fmla="*/ 606722 h 606722"/>
              <a:gd name="connsiteX27" fmla="*/ 0 w 607568"/>
              <a:gd name="connsiteY27" fmla="*/ 303297 h 606722"/>
              <a:gd name="connsiteX28" fmla="*/ 303720 w 607568"/>
              <a:gd name="connsiteY2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7568" h="606722">
                <a:moveTo>
                  <a:pt x="303714" y="416619"/>
                </a:moveTo>
                <a:cubicBezTo>
                  <a:pt x="323473" y="416619"/>
                  <a:pt x="339491" y="432605"/>
                  <a:pt x="339491" y="452325"/>
                </a:cubicBezTo>
                <a:cubicBezTo>
                  <a:pt x="339491" y="472045"/>
                  <a:pt x="323473" y="488031"/>
                  <a:pt x="303714" y="488031"/>
                </a:cubicBezTo>
                <a:cubicBezTo>
                  <a:pt x="283955" y="488031"/>
                  <a:pt x="267937" y="472045"/>
                  <a:pt x="267937" y="452325"/>
                </a:cubicBezTo>
                <a:cubicBezTo>
                  <a:pt x="267937" y="432605"/>
                  <a:pt x="283955" y="416619"/>
                  <a:pt x="303714" y="416619"/>
                </a:cubicBezTo>
                <a:close/>
                <a:moveTo>
                  <a:pt x="303720" y="113963"/>
                </a:moveTo>
                <a:cubicBezTo>
                  <a:pt x="364408" y="113963"/>
                  <a:pt x="413725" y="163212"/>
                  <a:pt x="413725" y="223690"/>
                </a:cubicBezTo>
                <a:cubicBezTo>
                  <a:pt x="413725" y="275491"/>
                  <a:pt x="377696" y="318999"/>
                  <a:pt x="329273" y="330482"/>
                </a:cubicBezTo>
                <a:lnTo>
                  <a:pt x="329273" y="365697"/>
                </a:lnTo>
                <a:cubicBezTo>
                  <a:pt x="329273" y="379732"/>
                  <a:pt x="317902" y="391215"/>
                  <a:pt x="303720" y="391215"/>
                </a:cubicBezTo>
                <a:cubicBezTo>
                  <a:pt x="289666" y="391215"/>
                  <a:pt x="278167" y="379732"/>
                  <a:pt x="278167" y="365697"/>
                </a:cubicBezTo>
                <a:lnTo>
                  <a:pt x="278167" y="307899"/>
                </a:lnTo>
                <a:cubicBezTo>
                  <a:pt x="278167" y="293864"/>
                  <a:pt x="289666" y="282381"/>
                  <a:pt x="303720" y="282381"/>
                </a:cubicBezTo>
                <a:cubicBezTo>
                  <a:pt x="336172" y="282381"/>
                  <a:pt x="362619" y="256097"/>
                  <a:pt x="362619" y="223690"/>
                </a:cubicBezTo>
                <a:cubicBezTo>
                  <a:pt x="362619" y="191282"/>
                  <a:pt x="336172" y="164999"/>
                  <a:pt x="303720" y="164999"/>
                </a:cubicBezTo>
                <a:cubicBezTo>
                  <a:pt x="271396" y="164999"/>
                  <a:pt x="244949" y="191282"/>
                  <a:pt x="244949" y="223690"/>
                </a:cubicBezTo>
                <a:cubicBezTo>
                  <a:pt x="244949" y="237725"/>
                  <a:pt x="233578" y="249208"/>
                  <a:pt x="219396" y="249208"/>
                </a:cubicBezTo>
                <a:cubicBezTo>
                  <a:pt x="205342" y="249208"/>
                  <a:pt x="193843" y="237725"/>
                  <a:pt x="193843" y="223690"/>
                </a:cubicBezTo>
                <a:cubicBezTo>
                  <a:pt x="193843" y="163212"/>
                  <a:pt x="243160" y="113963"/>
                  <a:pt x="303720" y="113963"/>
                </a:cubicBezTo>
                <a:close/>
                <a:moveTo>
                  <a:pt x="303720" y="51038"/>
                </a:moveTo>
                <a:cubicBezTo>
                  <a:pt x="164446" y="51038"/>
                  <a:pt x="51110" y="164217"/>
                  <a:pt x="51110" y="303297"/>
                </a:cubicBezTo>
                <a:cubicBezTo>
                  <a:pt x="51110" y="442505"/>
                  <a:pt x="164446" y="555684"/>
                  <a:pt x="303720" y="555684"/>
                </a:cubicBezTo>
                <a:cubicBezTo>
                  <a:pt x="443122" y="555684"/>
                  <a:pt x="556458" y="442505"/>
                  <a:pt x="556458" y="303297"/>
                </a:cubicBezTo>
                <a:cubicBezTo>
                  <a:pt x="556458" y="164217"/>
                  <a:pt x="443122" y="51038"/>
                  <a:pt x="303720" y="51038"/>
                </a:cubicBezTo>
                <a:close/>
                <a:moveTo>
                  <a:pt x="303720" y="0"/>
                </a:moveTo>
                <a:cubicBezTo>
                  <a:pt x="471233" y="0"/>
                  <a:pt x="607568" y="136145"/>
                  <a:pt x="607568" y="303297"/>
                </a:cubicBezTo>
                <a:cubicBezTo>
                  <a:pt x="607568" y="470577"/>
                  <a:pt x="471233" y="606722"/>
                  <a:pt x="303720" y="606722"/>
                </a:cubicBezTo>
                <a:cubicBezTo>
                  <a:pt x="136335" y="606722"/>
                  <a:pt x="0" y="470577"/>
                  <a:pt x="0" y="303297"/>
                </a:cubicBezTo>
                <a:cubicBezTo>
                  <a:pt x="0" y="136145"/>
                  <a:pt x="136335" y="0"/>
                  <a:pt x="303720" y="0"/>
                </a:cubicBezTo>
                <a:close/>
              </a:path>
            </a:pathLst>
          </a:custGeom>
          <a:solidFill>
            <a:srgbClr val="EC7061"/>
          </a:solidFill>
          <a:ln>
            <a:solidFill>
              <a:srgbClr val="EC7061"/>
            </a:solidFill>
          </a:ln>
        </p:spPr>
        <p:txBody>
          <a:bodyPr/>
          <a:lstStyle/>
          <a:p>
            <a:pPr fontAlgn="ctr"/>
            <a:endParaRPr lang="en-US" altLang="zh-CN" dirty="0">
              <a:latin typeface="Huawei Sans" panose="020C0503030203020204" pitchFamily="34" charset="0"/>
            </a:endParaRPr>
          </a:p>
        </p:txBody>
      </p:sp>
      <p:grpSp>
        <p:nvGrpSpPr>
          <p:cNvPr id="37" name="组合 54"/>
          <p:cNvGrpSpPr/>
          <p:nvPr/>
        </p:nvGrpSpPr>
        <p:grpSpPr>
          <a:xfrm>
            <a:off x="4304666" y="2215517"/>
            <a:ext cx="3894454" cy="1320082"/>
            <a:chOff x="4580326" y="1977238"/>
            <a:chExt cx="1879312" cy="1307016"/>
          </a:xfrm>
          <a:solidFill>
            <a:schemeClr val="bg1"/>
          </a:solidFill>
        </p:grpSpPr>
        <p:sp>
          <p:nvSpPr>
            <p:cNvPr id="38" name="TextBox 77"/>
            <p:cNvSpPr txBox="1"/>
            <p:nvPr/>
          </p:nvSpPr>
          <p:spPr bwMode="auto">
            <a:xfrm>
              <a:off x="4580326" y="1977238"/>
              <a:ext cx="1879312" cy="1307016"/>
            </a:xfrm>
            <a:prstGeom prst="rect">
              <a:avLst/>
            </a:prstGeom>
            <a:grp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39" name="矩形 56"/>
            <p:cNvSpPr/>
            <p:nvPr/>
          </p:nvSpPr>
          <p:spPr>
            <a:xfrm>
              <a:off x="4754019" y="1991159"/>
              <a:ext cx="1531928" cy="274257"/>
            </a:xfrm>
            <a:prstGeom prst="rect">
              <a:avLst/>
            </a:prstGeom>
            <a:grpFill/>
          </p:spPr>
          <p:txBody>
            <a:bodyPr wrap="square">
              <a:sp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 name="Group 40"/>
          <p:cNvGrpSpPr/>
          <p:nvPr/>
        </p:nvGrpSpPr>
        <p:grpSpPr>
          <a:xfrm>
            <a:off x="3008004" y="3929625"/>
            <a:ext cx="3020634" cy="482461"/>
            <a:chOff x="3250482" y="3593963"/>
            <a:chExt cx="3020634" cy="482461"/>
          </a:xfrm>
        </p:grpSpPr>
        <p:sp>
          <p:nvSpPr>
            <p:cNvPr id="42"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192.168.1.1</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43"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44"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10321</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80</a:t>
              </a:r>
              <a:endParaRPr lang="en-US" sz="1200" b="0" dirty="0">
                <a:solidFill>
                  <a:prstClr val="white"/>
                </a:solidFill>
                <a:latin typeface="Huawei Sans" panose="020C0503030203020204" pitchFamily="34" charset="0"/>
              </a:endParaRPr>
            </a:p>
          </p:txBody>
        </p:sp>
      </p:grpSp>
      <p:grpSp>
        <p:nvGrpSpPr>
          <p:cNvPr id="51" name="Group 50"/>
          <p:cNvGrpSpPr/>
          <p:nvPr/>
        </p:nvGrpSpPr>
        <p:grpSpPr>
          <a:xfrm>
            <a:off x="6248846" y="3929668"/>
            <a:ext cx="3020634" cy="482461"/>
            <a:chOff x="3250482" y="3593963"/>
            <a:chExt cx="3020634" cy="482461"/>
          </a:xfrm>
        </p:grpSpPr>
        <p:sp>
          <p:nvSpPr>
            <p:cNvPr id="57"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rgbClr val="C7000B"/>
                  </a:solidFill>
                  <a:latin typeface="Huawei Sans" panose="020C0503030203020204" pitchFamily="34" charset="0"/>
                </a:rPr>
                <a:t>122.1.2.2</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58"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59"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a:t>
              </a:r>
              <a:r>
                <a:rPr lang="en-US" sz="1200" dirty="0" smtClean="0">
                  <a:solidFill>
                    <a:srgbClr val="C7000B"/>
                  </a:solidFill>
                  <a:latin typeface="Huawei Sans" panose="020C0503030203020204" pitchFamily="34" charset="0"/>
                </a:rPr>
                <a:t>1025</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80</a:t>
              </a:r>
              <a:endParaRPr lang="en-US" sz="1200" b="0" dirty="0">
                <a:solidFill>
                  <a:prstClr val="white"/>
                </a:solidFill>
                <a:latin typeface="Huawei Sans" panose="020C0503030203020204" pitchFamily="34" charset="0"/>
              </a:endParaRPr>
            </a:p>
          </p:txBody>
        </p:sp>
      </p:grpSp>
      <p:sp>
        <p:nvSpPr>
          <p:cNvPr id="64" name="Freeform 63"/>
          <p:cNvSpPr/>
          <p:nvPr/>
        </p:nvSpPr>
        <p:spPr>
          <a:xfrm>
            <a:off x="6415977" y="3680100"/>
            <a:ext cx="3141133" cy="973666"/>
          </a:xfrm>
          <a:custGeom>
            <a:avLst/>
            <a:gdLst>
              <a:gd name="connsiteX0" fmla="*/ 3141133 w 3141133"/>
              <a:gd name="connsiteY0" fmla="*/ 0 h 973666"/>
              <a:gd name="connsiteX1" fmla="*/ 2032000 w 3141133"/>
              <a:gd name="connsiteY1" fmla="*/ 804333 h 973666"/>
              <a:gd name="connsiteX2" fmla="*/ 0 w 3141133"/>
              <a:gd name="connsiteY2" fmla="*/ 973666 h 973666"/>
            </a:gdLst>
            <a:ahLst/>
            <a:cxnLst>
              <a:cxn ang="0">
                <a:pos x="connsiteX0" y="connsiteY0"/>
              </a:cxn>
              <a:cxn ang="0">
                <a:pos x="connsiteX1" y="connsiteY1"/>
              </a:cxn>
              <a:cxn ang="0">
                <a:pos x="connsiteX2" y="connsiteY2"/>
              </a:cxn>
            </a:cxnLst>
            <a:rect l="l" t="t" r="r" b="b"/>
            <a:pathLst>
              <a:path w="3141133" h="973666">
                <a:moveTo>
                  <a:pt x="3141133" y="0"/>
                </a:moveTo>
                <a:cubicBezTo>
                  <a:pt x="2848327" y="321027"/>
                  <a:pt x="2555522" y="642055"/>
                  <a:pt x="2032000" y="804333"/>
                </a:cubicBezTo>
                <a:cubicBezTo>
                  <a:pt x="1508478" y="966611"/>
                  <a:pt x="754239" y="970138"/>
                  <a:pt x="0" y="97366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62" name="Elbow Connector 61"/>
          <p:cNvCxnSpPr/>
          <p:nvPr/>
        </p:nvCxnSpPr>
        <p:spPr>
          <a:xfrm rot="5400000" flipH="1" flipV="1">
            <a:off x="5909028" y="2372821"/>
            <a:ext cx="641" cy="3057335"/>
          </a:xfrm>
          <a:prstGeom prst="bentConnector3">
            <a:avLst>
              <a:gd name="adj1" fmla="val 35763027"/>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矩形 26"/>
          <p:cNvSpPr/>
          <p:nvPr/>
        </p:nvSpPr>
        <p:spPr>
          <a:xfrm>
            <a:off x="4529398" y="3471514"/>
            <a:ext cx="2821282" cy="461665"/>
          </a:xfrm>
          <a:prstGeom prst="rect">
            <a:avLst/>
          </a:prstGeom>
          <a:solidFill>
            <a:schemeClr val="bg1"/>
          </a:solidFill>
        </p:spPr>
        <p:txBody>
          <a:bodyPr wrap="square" lIns="0" rIns="0">
            <a:spAutoFit/>
          </a:bodyPr>
          <a:lstStyle/>
          <a:p>
            <a:pPr algn="ctr" defTabSz="914400" fontAlgn="ctr">
              <a:spcBef>
                <a:spcPct val="0"/>
              </a:spcBef>
              <a:spcAft>
                <a:spcPct val="0"/>
              </a:spcAft>
            </a:pPr>
            <a:r>
              <a:rPr lang="en-US" sz="1200" dirty="0" smtClean="0">
                <a:latin typeface="Huawei Sans" panose="020C0503030203020204" pitchFamily="34" charset="0"/>
              </a:rPr>
              <a:t>Source address + </a:t>
            </a:r>
          </a:p>
          <a:p>
            <a:pPr algn="ctr" defTabSz="914400" fontAlgn="ctr">
              <a:spcBef>
                <a:spcPct val="0"/>
              </a:spcBef>
              <a:spcAft>
                <a:spcPct val="0"/>
              </a:spcAft>
            </a:pPr>
            <a:r>
              <a:rPr lang="en-US" sz="1200" dirty="0" smtClean="0">
                <a:latin typeface="Huawei Sans" panose="020C0503030203020204" pitchFamily="34" charset="0"/>
              </a:rPr>
              <a:t>source port number translation</a:t>
            </a:r>
            <a:endParaRPr lang="en-US" sz="1200" dirty="0">
              <a:latin typeface="Huawei Sans" panose="020C0503030203020204" pitchFamily="34" charset="0"/>
            </a:endParaRPr>
          </a:p>
        </p:txBody>
      </p:sp>
      <p:grpSp>
        <p:nvGrpSpPr>
          <p:cNvPr id="81" name="Group 80"/>
          <p:cNvGrpSpPr/>
          <p:nvPr/>
        </p:nvGrpSpPr>
        <p:grpSpPr>
          <a:xfrm>
            <a:off x="2867866" y="5132227"/>
            <a:ext cx="3167432" cy="482418"/>
            <a:chOff x="3103684" y="3594006"/>
            <a:chExt cx="3167432" cy="482418"/>
          </a:xfrm>
        </p:grpSpPr>
        <p:sp>
          <p:nvSpPr>
            <p:cNvPr id="82" name="TextBox 120">
              <a:extLst>
                <a:ext uri="{FF2B5EF4-FFF2-40B4-BE49-F238E27FC236}">
                  <a16:creationId xmlns:a16="http://schemas.microsoft.com/office/drawing/2014/main" xmlns="" id="{31930744-3D36-4F81-8426-6F129C1A6804}"/>
                </a:ext>
              </a:extLst>
            </p:cNvPr>
            <p:cNvSpPr txBox="1"/>
            <p:nvPr/>
          </p:nvSpPr>
          <p:spPr>
            <a:xfrm>
              <a:off x="3103684" y="3594006"/>
              <a:ext cx="1405598" cy="479524"/>
            </a:xfrm>
            <a:prstGeom prst="roundRect">
              <a:avLst>
                <a:gd name="adj" fmla="val 6721"/>
              </a:avLst>
            </a:prstGeom>
            <a:solidFill>
              <a:srgbClr val="56C4D2"/>
            </a:solidFill>
            <a:ln w="12700">
              <a:solidFill>
                <a:srgbClr val="56C4D2"/>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SIP: 200.1.2.3</a:t>
              </a:r>
            </a:p>
            <a:p>
              <a:pPr fontAlgn="ctr">
                <a:spcBef>
                  <a:spcPts val="0"/>
                </a:spcBef>
                <a:spcAft>
                  <a:spcPts val="0"/>
                </a:spcAft>
              </a:pPr>
              <a:r>
                <a:rPr lang="en-US" sz="1200" dirty="0" smtClean="0">
                  <a:solidFill>
                    <a:prstClr val="white"/>
                  </a:solidFill>
                  <a:latin typeface="Huawei Sans" panose="020C0503030203020204" pitchFamily="34" charset="0"/>
                </a:rPr>
                <a:t>DIP: 192.168.1.1</a:t>
              </a:r>
              <a:endParaRPr lang="en-US" sz="1200" dirty="0">
                <a:solidFill>
                  <a:prstClr val="white"/>
                </a:solidFill>
                <a:latin typeface="Huawei Sans" panose="020C0503030203020204" pitchFamily="34" charset="0"/>
              </a:endParaRPr>
            </a:p>
          </p:txBody>
        </p:sp>
        <p:sp>
          <p:nvSpPr>
            <p:cNvPr id="83"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84" name="TextBox 120">
              <a:extLst>
                <a:ext uri="{FF2B5EF4-FFF2-40B4-BE49-F238E27FC236}">
                  <a16:creationId xmlns:a16="http://schemas.microsoft.com/office/drawing/2014/main" xmlns="" id="{31930744-3D36-4F81-8426-6F129C1A6804}"/>
                </a:ext>
              </a:extLst>
            </p:cNvPr>
            <p:cNvSpPr txBox="1"/>
            <p:nvPr/>
          </p:nvSpPr>
          <p:spPr>
            <a:xfrm>
              <a:off x="4525834" y="3596900"/>
              <a:ext cx="1172391"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80</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10321</a:t>
              </a:r>
              <a:endParaRPr lang="en-US" sz="1200" b="0" dirty="0">
                <a:solidFill>
                  <a:prstClr val="white"/>
                </a:solidFill>
                <a:latin typeface="Huawei Sans" panose="020C0503030203020204" pitchFamily="34" charset="0"/>
              </a:endParaRPr>
            </a:p>
          </p:txBody>
        </p:sp>
      </p:grpSp>
      <p:cxnSp>
        <p:nvCxnSpPr>
          <p:cNvPr id="85" name="Elbow Connector 84"/>
          <p:cNvCxnSpPr/>
          <p:nvPr/>
        </p:nvCxnSpPr>
        <p:spPr>
          <a:xfrm rot="16200000" flipH="1">
            <a:off x="5876420" y="4213057"/>
            <a:ext cx="641" cy="3057335"/>
          </a:xfrm>
          <a:prstGeom prst="bentConnector3">
            <a:avLst>
              <a:gd name="adj1" fmla="val 35763027"/>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6" name="Group 85"/>
          <p:cNvGrpSpPr/>
          <p:nvPr/>
        </p:nvGrpSpPr>
        <p:grpSpPr>
          <a:xfrm>
            <a:off x="6255506" y="5132227"/>
            <a:ext cx="3020634" cy="482461"/>
            <a:chOff x="3250482" y="3593963"/>
            <a:chExt cx="3020634" cy="482461"/>
          </a:xfrm>
        </p:grpSpPr>
        <p:sp>
          <p:nvSpPr>
            <p:cNvPr id="87"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SIP: 200.1.2.3</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122.1.2.2</a:t>
              </a:r>
              <a:endParaRPr lang="en-US" sz="1200" dirty="0">
                <a:solidFill>
                  <a:srgbClr val="C7000B"/>
                </a:solidFill>
                <a:latin typeface="Huawei Sans" panose="020C0503030203020204" pitchFamily="34" charset="0"/>
              </a:endParaRPr>
            </a:p>
          </p:txBody>
        </p:sp>
        <p:sp>
          <p:nvSpPr>
            <p:cNvPr id="88"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89"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fontAlgn="ctr">
                <a:spcBef>
                  <a:spcPts val="0"/>
                </a:spcBef>
                <a:spcAft>
                  <a:spcPts val="0"/>
                </a:spcAft>
              </a:pPr>
              <a:r>
                <a:rPr lang="en-US" sz="1200" dirty="0" smtClean="0">
                  <a:solidFill>
                    <a:prstClr val="white"/>
                  </a:solidFill>
                  <a:latin typeface="Huawei Sans" panose="020C0503030203020204" pitchFamily="34" charset="0"/>
                </a:rPr>
                <a:t>S Port: 80</a:t>
              </a:r>
            </a:p>
            <a:p>
              <a:pPr fontAlgn="ctr">
                <a:spcBef>
                  <a:spcPts val="0"/>
                </a:spcBef>
                <a:spcAft>
                  <a:spcPts val="0"/>
                </a:spcAft>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sp>
        <p:nvSpPr>
          <p:cNvPr id="90" name="矩形 26"/>
          <p:cNvSpPr/>
          <p:nvPr/>
        </p:nvSpPr>
        <p:spPr>
          <a:xfrm>
            <a:off x="4529398" y="5728685"/>
            <a:ext cx="2700851" cy="461665"/>
          </a:xfrm>
          <a:prstGeom prst="rect">
            <a:avLst/>
          </a:prstGeom>
          <a:solidFill>
            <a:schemeClr val="bg1"/>
          </a:solidFill>
        </p:spPr>
        <p:txBody>
          <a:bodyPr wrap="square" lIns="0" rIns="0">
            <a:spAutoFit/>
          </a:bodyPr>
          <a:lstStyle/>
          <a:p>
            <a:pPr algn="ctr" defTabSz="914400" fontAlgn="ctr">
              <a:spcBef>
                <a:spcPct val="0"/>
              </a:spcBef>
              <a:spcAft>
                <a:spcPct val="0"/>
              </a:spcAft>
            </a:pPr>
            <a:r>
              <a:rPr lang="en-US" sz="1200" dirty="0" smtClean="0">
                <a:latin typeface="Huawei Sans" panose="020C0503030203020204" pitchFamily="34" charset="0"/>
              </a:rPr>
              <a:t>Destination address + destination port number translation (return packets)</a:t>
            </a:r>
            <a:endParaRPr lang="en-US" sz="1200" dirty="0">
              <a:latin typeface="Huawei Sans" panose="020C0503030203020204" pitchFamily="34" charset="0"/>
            </a:endParaRPr>
          </a:p>
        </p:txBody>
      </p:sp>
      <p:graphicFrame>
        <p:nvGraphicFramePr>
          <p:cNvPr id="40" name="表格 31"/>
          <p:cNvGraphicFramePr>
            <a:graphicFrameLocks noGrp="1"/>
          </p:cNvGraphicFramePr>
          <p:nvPr>
            <p:extLst/>
          </p:nvPr>
        </p:nvGraphicFramePr>
        <p:xfrm>
          <a:off x="4398303" y="2490304"/>
          <a:ext cx="3707180" cy="1005732"/>
        </p:xfrm>
        <a:graphic>
          <a:graphicData uri="http://schemas.openxmlformats.org/drawingml/2006/table">
            <a:tbl>
              <a:tblPr firstRow="1" bandRow="1"/>
              <a:tblGrid>
                <a:gridCol w="1051543">
                  <a:extLst>
                    <a:ext uri="{9D8B030D-6E8A-4147-A177-3AD203B41FA5}">
                      <a16:colId xmlns:a16="http://schemas.microsoft.com/office/drawing/2014/main" xmlns="" val="20000"/>
                    </a:ext>
                  </a:extLst>
                </a:gridCol>
                <a:gridCol w="1440180">
                  <a:extLst>
                    <a:ext uri="{9D8B030D-6E8A-4147-A177-3AD203B41FA5}">
                      <a16:colId xmlns:a16="http://schemas.microsoft.com/office/drawing/2014/main" xmlns="" val="20001"/>
                    </a:ext>
                  </a:extLst>
                </a:gridCol>
                <a:gridCol w="1215457">
                  <a:extLst>
                    <a:ext uri="{9D8B030D-6E8A-4147-A177-3AD203B41FA5}">
                      <a16:colId xmlns:a16="http://schemas.microsoft.com/office/drawing/2014/main" xmlns="" val="20002"/>
                    </a:ext>
                  </a:extLst>
                </a:gridCol>
              </a:tblGrid>
              <a:tr h="274213">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192.168.1.1:10321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122.1.2.2:1025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200.1.2.3:80</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custDataLst>
      <p:tags r:id="rId1"/>
    </p:custDataLst>
    <p:extLst>
      <p:ext uri="{BB962C8B-B14F-4D97-AF65-F5344CB8AC3E}">
        <p14:creationId xmlns:p14="http://schemas.microsoft.com/office/powerpoint/2010/main" val="790319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Common Networking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dirty="0" smtClean="0">
                <a:solidFill>
                  <a:schemeClr val="bg1">
                    <a:lumMod val="50000"/>
                  </a:schemeClr>
                </a:solidFill>
              </a:rPr>
              <a:t>Security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b="1" dirty="0" smtClean="0"/>
              <a:t>NAT Traversal Technologies in </a:t>
            </a:r>
            <a:r>
              <a:rPr lang="en-US" altLang="zh-CN" b="1" dirty="0"/>
              <a:t>WAN </a:t>
            </a:r>
            <a:r>
              <a:rPr lang="en-US" altLang="zh-CN" b="1" dirty="0" smtClean="0"/>
              <a:t>Interconnection</a:t>
            </a:r>
          </a:p>
          <a:p>
            <a:pPr lvl="1"/>
            <a:r>
              <a:rPr lang="en-US" sz="2000" dirty="0">
                <a:solidFill>
                  <a:schemeClr val="bg1">
                    <a:lumMod val="50000"/>
                  </a:schemeClr>
                </a:solidFill>
              </a:rPr>
              <a:t>NAT Fundamentals</a:t>
            </a:r>
            <a:endParaRPr lang="en-US" altLang="zh-CN" sz="2000" dirty="0">
              <a:solidFill>
                <a:schemeClr val="bg1">
                  <a:lumMod val="50000"/>
                </a:schemeClr>
              </a:solidFill>
            </a:endParaRPr>
          </a:p>
          <a:p>
            <a:pPr lvl="1">
              <a:buFont typeface="Wingdings" panose="05000000000000000000" pitchFamily="2" charset="2"/>
              <a:buChar char="§"/>
            </a:pPr>
            <a:r>
              <a:rPr lang="en-US" sz="2000" dirty="0"/>
              <a:t>NAT Types</a:t>
            </a:r>
            <a:endParaRPr lang="en-US" altLang="zh-CN" sz="2000" dirty="0"/>
          </a:p>
          <a:p>
            <a:pPr lvl="1"/>
            <a:r>
              <a:rPr lang="en-US" sz="2000" dirty="0">
                <a:solidFill>
                  <a:schemeClr val="bg1">
                    <a:lumMod val="50000"/>
                  </a:schemeClr>
                </a:solidFill>
              </a:rPr>
              <a:t>NAT Traversal Technologies</a:t>
            </a:r>
            <a:endParaRPr lang="en-US" altLang="zh-CN" sz="2000" dirty="0">
              <a:solidFill>
                <a:schemeClr val="bg1">
                  <a:lumMod val="50000"/>
                </a:schemeClr>
              </a:solidFill>
            </a:endParaRPr>
          </a:p>
          <a:p>
            <a:r>
              <a:rPr lang="en-US" dirty="0" smtClean="0">
                <a:solidFill>
                  <a:schemeClr val="bg1">
                    <a:lumMod val="50000"/>
                  </a:schemeClr>
                </a:solidFill>
              </a:rPr>
              <a:t>Intelligent Traffic Steering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pPr lvl="1"/>
            <a:endParaRPr lang="en-US" altLang="zh-CN" dirty="0">
              <a:solidFill>
                <a:schemeClr val="bg1">
                  <a:lumMod val="50000"/>
                </a:schemeClr>
              </a:solidFill>
            </a:endParaRPr>
          </a:p>
        </p:txBody>
      </p:sp>
    </p:spTree>
    <p:extLst>
      <p:ext uri="{BB962C8B-B14F-4D97-AF65-F5344CB8AC3E}">
        <p14:creationId xmlns:p14="http://schemas.microsoft.com/office/powerpoint/2010/main" val="195482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Concepts of NAT Types</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600" dirty="0" smtClean="0"/>
              <a:t>NAT can be classified into two types: cone NAT and symmetric NAT.</a:t>
            </a:r>
            <a:endParaRPr lang="en-US" altLang="zh-CN" sz="1600" dirty="0" smtClean="0"/>
          </a:p>
          <a:p>
            <a:pPr algn="l"/>
            <a:r>
              <a:rPr lang="en-US" sz="1600" dirty="0" smtClean="0"/>
              <a:t>Cone NAT is further classified into full cone NAT, restricted cone NAT, and port restricted cone NAT.</a:t>
            </a:r>
            <a:endParaRPr lang="en-US" altLang="zh-CN" sz="1600" dirty="0" smtClean="0"/>
          </a:p>
          <a:p>
            <a:pPr algn="l"/>
            <a:r>
              <a:rPr lang="en-US" sz="1600" dirty="0" smtClean="0"/>
              <a:t>Concepts related to NAT types</a:t>
            </a:r>
            <a:endParaRPr lang="en-US" altLang="zh-CN" sz="1600" dirty="0" smtClean="0"/>
          </a:p>
          <a:p>
            <a:pPr marL="534988" lvl="1" indent="-236538"/>
            <a:r>
              <a:rPr lang="en-US" sz="1400" b="1" dirty="0" smtClean="0"/>
              <a:t>Internal tuple</a:t>
            </a:r>
            <a:r>
              <a:rPr lang="en-US" sz="1400" dirty="0" smtClean="0"/>
              <a:t>: a 2-tuple consisting of the private address and port number of an internal host, that is, the source address and source port number of a packet sent by the internal host.</a:t>
            </a:r>
          </a:p>
          <a:p>
            <a:pPr marL="534988" lvl="1" indent="-236538"/>
            <a:r>
              <a:rPr lang="en-US" sz="1400" b="1" dirty="0" smtClean="0"/>
              <a:t>External tuple</a:t>
            </a:r>
            <a:r>
              <a:rPr lang="en-US" sz="1400" dirty="0" smtClean="0"/>
              <a:t>: a 2-tuple consisting of the public address and port number obtained after an internal tuple is translated using NAT, that is, the post-NAT source address and source port number of a packet received by an external host.</a:t>
            </a:r>
          </a:p>
          <a:p>
            <a:pPr marL="534988" lvl="1" indent="-236538"/>
            <a:r>
              <a:rPr lang="en-US" sz="1400" b="1" dirty="0" smtClean="0"/>
              <a:t>Target tuple</a:t>
            </a:r>
            <a:r>
              <a:rPr lang="en-US" sz="1400" dirty="0" smtClean="0"/>
              <a:t>: a 2-tuple consisting of the address and port number of an external host, that is, the destination address and destination port number of a packet sent by an internal host.</a:t>
            </a:r>
            <a:endParaRPr lang="en-US" altLang="zh-CN" sz="1400" dirty="0"/>
          </a:p>
        </p:txBody>
      </p:sp>
      <p:grpSp>
        <p:nvGrpSpPr>
          <p:cNvPr id="4" name="Group 3"/>
          <p:cNvGrpSpPr/>
          <p:nvPr/>
        </p:nvGrpSpPr>
        <p:grpSpPr>
          <a:xfrm>
            <a:off x="463968" y="5062853"/>
            <a:ext cx="3020634" cy="482461"/>
            <a:chOff x="3250482" y="3593963"/>
            <a:chExt cx="3020634" cy="482461"/>
          </a:xfrm>
        </p:grpSpPr>
        <p:sp>
          <p:nvSpPr>
            <p:cNvPr id="5"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192.168.1.1</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6"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7"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10321</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80</a:t>
              </a:r>
              <a:endParaRPr lang="en-US" sz="1200" b="0" dirty="0">
                <a:solidFill>
                  <a:prstClr val="white"/>
                </a:solidFill>
                <a:latin typeface="Huawei Sans" panose="020C0503030203020204" pitchFamily="34" charset="0"/>
              </a:endParaRPr>
            </a:p>
          </p:txBody>
        </p:sp>
      </p:grpSp>
      <p:cxnSp>
        <p:nvCxnSpPr>
          <p:cNvPr id="8" name="Elbow Connector 7"/>
          <p:cNvCxnSpPr/>
          <p:nvPr/>
        </p:nvCxnSpPr>
        <p:spPr>
          <a:xfrm rot="5400000" flipH="1" flipV="1">
            <a:off x="3328309" y="3486688"/>
            <a:ext cx="641" cy="3057335"/>
          </a:xfrm>
          <a:prstGeom prst="bentConnector3">
            <a:avLst>
              <a:gd name="adj1" fmla="val 35763027"/>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矩形 26"/>
          <p:cNvSpPr/>
          <p:nvPr/>
        </p:nvSpPr>
        <p:spPr>
          <a:xfrm>
            <a:off x="2279646" y="4513250"/>
            <a:ext cx="2159348" cy="461665"/>
          </a:xfrm>
          <a:prstGeom prst="rect">
            <a:avLst/>
          </a:prstGeom>
          <a:solidFill>
            <a:schemeClr val="bg1"/>
          </a:solidFill>
        </p:spPr>
        <p:txBody>
          <a:bodyPr wrap="square">
            <a:spAutoFit/>
          </a:bodyPr>
          <a:lstStyle/>
          <a:p>
            <a:pPr algn="ctr" defTabSz="914400" fontAlgn="ctr">
              <a:spcBef>
                <a:spcPct val="0"/>
              </a:spcBef>
              <a:spcAft>
                <a:spcPct val="0"/>
              </a:spcAft>
            </a:pPr>
            <a:r>
              <a:rPr lang="en-US" sz="1200" dirty="0" smtClean="0">
                <a:latin typeface="Huawei Sans" panose="020C0503030203020204" pitchFamily="34" charset="0"/>
              </a:rPr>
              <a:t>Source address + source port number translation</a:t>
            </a:r>
            <a:endParaRPr lang="en-US" sz="1200" dirty="0">
              <a:latin typeface="Huawei Sans" panose="020C0503030203020204" pitchFamily="34" charset="0"/>
            </a:endParaRPr>
          </a:p>
        </p:txBody>
      </p:sp>
      <p:grpSp>
        <p:nvGrpSpPr>
          <p:cNvPr id="10" name="Group 9"/>
          <p:cNvGrpSpPr/>
          <p:nvPr/>
        </p:nvGrpSpPr>
        <p:grpSpPr>
          <a:xfrm>
            <a:off x="3704810" y="5062896"/>
            <a:ext cx="3020634" cy="482461"/>
            <a:chOff x="3250482" y="3593963"/>
            <a:chExt cx="3020634" cy="482461"/>
          </a:xfrm>
        </p:grpSpPr>
        <p:sp>
          <p:nvSpPr>
            <p:cNvPr id="11" name="TextBox 120">
              <a:extLst>
                <a:ext uri="{FF2B5EF4-FFF2-40B4-BE49-F238E27FC236}">
                  <a16:creationId xmlns:a16="http://schemas.microsoft.com/office/drawing/2014/main" xmlns="" id="{31930744-3D36-4F81-8426-6F129C1A6804}"/>
                </a:ext>
              </a:extLst>
            </p:cNvPr>
            <p:cNvSpPr txBox="1"/>
            <p:nvPr/>
          </p:nvSpPr>
          <p:spPr>
            <a:xfrm>
              <a:off x="3250482" y="3593963"/>
              <a:ext cx="1303915"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chemeClr val="bg1"/>
                  </a:solidFill>
                  <a:latin typeface="Huawei Sans" panose="020C0503030203020204" pitchFamily="34" charset="0"/>
                </a:rPr>
                <a:t>122.1.2.2</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200.1.2.3</a:t>
              </a:r>
              <a:endParaRPr lang="en-US" sz="1200" dirty="0">
                <a:solidFill>
                  <a:prstClr val="white"/>
                </a:solidFill>
                <a:latin typeface="Huawei Sans" panose="020C0503030203020204" pitchFamily="34" charset="0"/>
              </a:endParaRPr>
            </a:p>
          </p:txBody>
        </p:sp>
        <p:sp>
          <p:nvSpPr>
            <p:cNvPr id="12" name="TextBox 120">
              <a:extLst>
                <a:ext uri="{FF2B5EF4-FFF2-40B4-BE49-F238E27FC236}">
                  <a16:creationId xmlns:a16="http://schemas.microsoft.com/office/drawing/2014/main" xmlns="" id="{31930744-3D36-4F81-8426-6F129C1A6804}"/>
                </a:ext>
              </a:extLst>
            </p:cNvPr>
            <p:cNvSpPr txBox="1"/>
            <p:nvPr/>
          </p:nvSpPr>
          <p:spPr>
            <a:xfrm>
              <a:off x="5706292" y="3596900"/>
              <a:ext cx="564824" cy="476587"/>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13" name="TextBox 120">
              <a:extLst>
                <a:ext uri="{FF2B5EF4-FFF2-40B4-BE49-F238E27FC236}">
                  <a16:creationId xmlns:a16="http://schemas.microsoft.com/office/drawing/2014/main" xmlns="" id="{31930744-3D36-4F81-8426-6F129C1A6804}"/>
                </a:ext>
              </a:extLst>
            </p:cNvPr>
            <p:cNvSpPr txBox="1"/>
            <p:nvPr/>
          </p:nvSpPr>
          <p:spPr>
            <a:xfrm>
              <a:off x="4557662" y="3596900"/>
              <a:ext cx="114056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 Port: </a:t>
              </a:r>
              <a:r>
                <a:rPr lang="en-US" sz="1200" dirty="0" smtClean="0">
                  <a:solidFill>
                    <a:schemeClr val="bg1"/>
                  </a:solidFill>
                  <a:latin typeface="Huawei Sans" panose="020C0503030203020204" pitchFamily="34" charset="0"/>
                </a:rPr>
                <a:t>1025</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80</a:t>
              </a:r>
              <a:endParaRPr lang="en-US" sz="1200" b="0" dirty="0">
                <a:solidFill>
                  <a:prstClr val="white"/>
                </a:solidFill>
                <a:latin typeface="Huawei Sans" panose="020C0503030203020204" pitchFamily="34" charset="0"/>
              </a:endParaRPr>
            </a:p>
          </p:txBody>
        </p:sp>
      </p:grpSp>
      <p:sp>
        <p:nvSpPr>
          <p:cNvPr id="14" name="Rectangle 13"/>
          <p:cNvSpPr/>
          <p:nvPr/>
        </p:nvSpPr>
        <p:spPr>
          <a:xfrm>
            <a:off x="463968" y="5052056"/>
            <a:ext cx="2447743" cy="254965"/>
          </a:xfrm>
          <a:prstGeom prst="rect">
            <a:avLst/>
          </a:prstGeom>
          <a:no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 name="Rectangle 14"/>
          <p:cNvSpPr/>
          <p:nvPr/>
        </p:nvSpPr>
        <p:spPr>
          <a:xfrm>
            <a:off x="3703137" y="5055773"/>
            <a:ext cx="2447743" cy="226401"/>
          </a:xfrm>
          <a:prstGeom prst="rect">
            <a:avLst/>
          </a:prstGeom>
          <a:no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6" name="Rectangle 15"/>
          <p:cNvSpPr/>
          <p:nvPr/>
        </p:nvSpPr>
        <p:spPr>
          <a:xfrm>
            <a:off x="463968" y="5296224"/>
            <a:ext cx="2447743" cy="254965"/>
          </a:xfrm>
          <a:prstGeom prst="rect">
            <a:avLst/>
          </a:prstGeom>
          <a:no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7" name="Rectangle 16"/>
          <p:cNvSpPr/>
          <p:nvPr/>
        </p:nvSpPr>
        <p:spPr>
          <a:xfrm>
            <a:off x="3703136" y="5291047"/>
            <a:ext cx="2447743" cy="254965"/>
          </a:xfrm>
          <a:prstGeom prst="rect">
            <a:avLst/>
          </a:prstGeom>
          <a:no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Rectangular Callout 17"/>
          <p:cNvSpPr/>
          <p:nvPr/>
        </p:nvSpPr>
        <p:spPr>
          <a:xfrm>
            <a:off x="463968" y="4694817"/>
            <a:ext cx="1184609" cy="276999"/>
          </a:xfrm>
          <a:prstGeom prst="wedgeRectCallout">
            <a:avLst>
              <a:gd name="adj1" fmla="val 29073"/>
              <a:gd name="adj2" fmla="val 820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Internal tuple</a:t>
            </a:r>
            <a:endParaRPr lang="en-US" altLang="zh-CN" sz="1200" dirty="0">
              <a:solidFill>
                <a:schemeClr val="tx1"/>
              </a:solidFill>
              <a:latin typeface="Huawei Sans" panose="020C0503030203020204" pitchFamily="34" charset="0"/>
            </a:endParaRPr>
          </a:p>
        </p:txBody>
      </p:sp>
      <p:sp>
        <p:nvSpPr>
          <p:cNvPr id="19" name="Rectangular Callout 18"/>
          <p:cNvSpPr/>
          <p:nvPr/>
        </p:nvSpPr>
        <p:spPr>
          <a:xfrm>
            <a:off x="4907697" y="4723336"/>
            <a:ext cx="1173227" cy="276999"/>
          </a:xfrm>
          <a:prstGeom prst="wedgeRectCallout">
            <a:avLst>
              <a:gd name="adj1" fmla="val -34320"/>
              <a:gd name="adj2" fmla="val 8569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External tuple</a:t>
            </a:r>
            <a:endParaRPr lang="en-US" altLang="zh-CN" sz="1200" dirty="0">
              <a:solidFill>
                <a:schemeClr val="tx1"/>
              </a:solidFill>
              <a:latin typeface="Huawei Sans" panose="020C0503030203020204" pitchFamily="34" charset="0"/>
            </a:endParaRPr>
          </a:p>
        </p:txBody>
      </p:sp>
      <p:sp>
        <p:nvSpPr>
          <p:cNvPr id="20" name="Rectangular Callout 19"/>
          <p:cNvSpPr/>
          <p:nvPr/>
        </p:nvSpPr>
        <p:spPr>
          <a:xfrm>
            <a:off x="1379914" y="5643804"/>
            <a:ext cx="1175731" cy="276999"/>
          </a:xfrm>
          <a:prstGeom prst="wedgeRectCallout">
            <a:avLst>
              <a:gd name="adj1" fmla="val -11240"/>
              <a:gd name="adj2" fmla="val -1074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Target tuple</a:t>
            </a:r>
            <a:endParaRPr lang="en-US" altLang="zh-CN" sz="1200" dirty="0">
              <a:solidFill>
                <a:schemeClr val="tx1"/>
              </a:solidFill>
              <a:latin typeface="Huawei Sans" panose="020C0503030203020204" pitchFamily="34" charset="0"/>
            </a:endParaRPr>
          </a:p>
        </p:txBody>
      </p:sp>
      <p:sp>
        <p:nvSpPr>
          <p:cNvPr id="21" name="Rectangular Callout 20"/>
          <p:cNvSpPr/>
          <p:nvPr/>
        </p:nvSpPr>
        <p:spPr>
          <a:xfrm>
            <a:off x="4315442" y="5640088"/>
            <a:ext cx="1113649" cy="276999"/>
          </a:xfrm>
          <a:prstGeom prst="wedgeRectCallout">
            <a:avLst>
              <a:gd name="adj1" fmla="val 20003"/>
              <a:gd name="adj2" fmla="val -1074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Target tuple</a:t>
            </a:r>
            <a:endParaRPr lang="en-US" altLang="zh-CN" sz="1200" dirty="0">
              <a:solidFill>
                <a:schemeClr val="tx1"/>
              </a:solidFill>
              <a:latin typeface="Huawei Sans" panose="020C0503030203020204" pitchFamily="34" charset="0"/>
            </a:endParaRPr>
          </a:p>
        </p:txBody>
      </p:sp>
      <p:grpSp>
        <p:nvGrpSpPr>
          <p:cNvPr id="22" name="组合 54"/>
          <p:cNvGrpSpPr/>
          <p:nvPr/>
        </p:nvGrpSpPr>
        <p:grpSpPr>
          <a:xfrm>
            <a:off x="6860994" y="4580420"/>
            <a:ext cx="4177691" cy="1448657"/>
            <a:chOff x="4580326" y="2072364"/>
            <a:chExt cx="2313023" cy="1434318"/>
          </a:xfrm>
          <a:solidFill>
            <a:schemeClr val="bg1"/>
          </a:solidFill>
        </p:grpSpPr>
        <p:sp>
          <p:nvSpPr>
            <p:cNvPr id="23" name="TextBox 77"/>
            <p:cNvSpPr txBox="1"/>
            <p:nvPr/>
          </p:nvSpPr>
          <p:spPr bwMode="auto">
            <a:xfrm>
              <a:off x="4580326" y="2072364"/>
              <a:ext cx="2313023" cy="1434318"/>
            </a:xfrm>
            <a:prstGeom prst="rect">
              <a:avLst/>
            </a:prstGeom>
            <a:grp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24" name="矩形 56"/>
            <p:cNvSpPr/>
            <p:nvPr/>
          </p:nvSpPr>
          <p:spPr>
            <a:xfrm>
              <a:off x="4825370" y="2115185"/>
              <a:ext cx="1822935" cy="274257"/>
            </a:xfrm>
            <a:prstGeom prst="rect">
              <a:avLst/>
            </a:prstGeom>
            <a:grpFill/>
          </p:spPr>
          <p:txBody>
            <a:bodyPr wrap="square">
              <a:sp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25" name="表格 31"/>
          <p:cNvGraphicFramePr>
            <a:graphicFrameLocks noGrp="1"/>
          </p:cNvGraphicFramePr>
          <p:nvPr>
            <p:extLst/>
          </p:nvPr>
        </p:nvGraphicFramePr>
        <p:xfrm>
          <a:off x="6922604" y="4927188"/>
          <a:ext cx="4005874" cy="1005732"/>
        </p:xfrm>
        <a:graphic>
          <a:graphicData uri="http://schemas.openxmlformats.org/drawingml/2006/table">
            <a:tbl>
              <a:tblPr firstRow="1" bandRow="1"/>
              <a:tblGrid>
                <a:gridCol w="1122780">
                  <a:extLst>
                    <a:ext uri="{9D8B030D-6E8A-4147-A177-3AD203B41FA5}">
                      <a16:colId xmlns:a16="http://schemas.microsoft.com/office/drawing/2014/main" xmlns="" val="20000"/>
                    </a:ext>
                  </a:extLst>
                </a:gridCol>
                <a:gridCol w="1479479">
                  <a:extLst>
                    <a:ext uri="{9D8B030D-6E8A-4147-A177-3AD203B41FA5}">
                      <a16:colId xmlns:a16="http://schemas.microsoft.com/office/drawing/2014/main" xmlns="" val="20001"/>
                    </a:ext>
                  </a:extLst>
                </a:gridCol>
                <a:gridCol w="1403615">
                  <a:extLst>
                    <a:ext uri="{9D8B030D-6E8A-4147-A177-3AD203B41FA5}">
                      <a16:colId xmlns:a16="http://schemas.microsoft.com/office/drawing/2014/main" xmlns="" val="20002"/>
                    </a:ext>
                  </a:extLst>
                </a:gridCol>
              </a:tblGrid>
              <a:tr h="274213">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192.168.1.1:10321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122.1.2.2:1025</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200.1.2.3:80</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6" name="Rectangular Callout 25"/>
          <p:cNvSpPr/>
          <p:nvPr/>
        </p:nvSpPr>
        <p:spPr>
          <a:xfrm>
            <a:off x="7100307" y="5057085"/>
            <a:ext cx="1039210" cy="276999"/>
          </a:xfrm>
          <a:prstGeom prst="wedgeRectCallout">
            <a:avLst>
              <a:gd name="adj1" fmla="val 47214"/>
              <a:gd name="adj2" fmla="val 1065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Internal tuple</a:t>
            </a:r>
            <a:endParaRPr lang="en-US" altLang="zh-CN" sz="1200" dirty="0">
              <a:solidFill>
                <a:schemeClr val="tx1"/>
              </a:solidFill>
              <a:latin typeface="Huawei Sans" panose="020C0503030203020204" pitchFamily="34" charset="0"/>
            </a:endParaRPr>
          </a:p>
        </p:txBody>
      </p:sp>
      <p:sp>
        <p:nvSpPr>
          <p:cNvPr id="27" name="Rectangular Callout 26"/>
          <p:cNvSpPr/>
          <p:nvPr/>
        </p:nvSpPr>
        <p:spPr>
          <a:xfrm>
            <a:off x="10554822" y="5688902"/>
            <a:ext cx="1175086" cy="276999"/>
          </a:xfrm>
          <a:prstGeom prst="wedgeRectCallout">
            <a:avLst>
              <a:gd name="adj1" fmla="val -33411"/>
              <a:gd name="adj2" fmla="val -1104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External tuple</a:t>
            </a:r>
            <a:endParaRPr lang="en-US" altLang="zh-CN" sz="1200" dirty="0">
              <a:solidFill>
                <a:schemeClr val="tx1"/>
              </a:solidFill>
              <a:latin typeface="Huawei Sans" panose="020C0503030203020204" pitchFamily="34" charset="0"/>
            </a:endParaRPr>
          </a:p>
        </p:txBody>
      </p:sp>
      <p:sp>
        <p:nvSpPr>
          <p:cNvPr id="28" name="Rectangular Callout 27"/>
          <p:cNvSpPr/>
          <p:nvPr/>
        </p:nvSpPr>
        <p:spPr>
          <a:xfrm>
            <a:off x="7111322" y="5896263"/>
            <a:ext cx="1039210" cy="276999"/>
          </a:xfrm>
          <a:prstGeom prst="wedgeRectCallout">
            <a:avLst>
              <a:gd name="adj1" fmla="val 47215"/>
              <a:gd name="adj2" fmla="val -952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Target tuple</a:t>
            </a: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425270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Isosceles Triangle 22">
            <a:extLst>
              <a:ext uri="{FF2B5EF4-FFF2-40B4-BE49-F238E27FC236}">
                <a16:creationId xmlns:a16="http://schemas.microsoft.com/office/drawing/2014/main" xmlns="" id="{D009E5CC-F89C-443F-9D76-661881313A0C}"/>
              </a:ext>
            </a:extLst>
          </p:cNvPr>
          <p:cNvSpPr/>
          <p:nvPr/>
        </p:nvSpPr>
        <p:spPr>
          <a:xfrm rot="16200000">
            <a:off x="6161239" y="4144041"/>
            <a:ext cx="643196" cy="891510"/>
          </a:xfrm>
          <a:custGeom>
            <a:avLst/>
            <a:gdLst>
              <a:gd name="connsiteX0" fmla="*/ 0 w 1225579"/>
              <a:gd name="connsiteY0" fmla="*/ 1739918 h 1739918"/>
              <a:gd name="connsiteX1" fmla="*/ 612790 w 1225579"/>
              <a:gd name="connsiteY1" fmla="*/ 0 h 1739918"/>
              <a:gd name="connsiteX2" fmla="*/ 1225579 w 1225579"/>
              <a:gd name="connsiteY2" fmla="*/ 1739918 h 1739918"/>
              <a:gd name="connsiteX3" fmla="*/ 0 w 1225579"/>
              <a:gd name="connsiteY3" fmla="*/ 1739918 h 1739918"/>
              <a:gd name="connsiteX0" fmla="*/ 0 w 1225579"/>
              <a:gd name="connsiteY0" fmla="*/ 1739918 h 1739918"/>
              <a:gd name="connsiteX1" fmla="*/ 612790 w 1225579"/>
              <a:gd name="connsiteY1" fmla="*/ 0 h 1739918"/>
              <a:gd name="connsiteX2" fmla="*/ 1225579 w 1225579"/>
              <a:gd name="connsiteY2" fmla="*/ 1739918 h 1739918"/>
              <a:gd name="connsiteX3" fmla="*/ 0 w 1225579"/>
              <a:gd name="connsiteY3" fmla="*/ 1739918 h 1739918"/>
              <a:gd name="connsiteX0" fmla="*/ 0 w 1225579"/>
              <a:gd name="connsiteY0" fmla="*/ 1739918 h 1911243"/>
              <a:gd name="connsiteX1" fmla="*/ 612790 w 1225579"/>
              <a:gd name="connsiteY1" fmla="*/ 0 h 1911243"/>
              <a:gd name="connsiteX2" fmla="*/ 1225579 w 1225579"/>
              <a:gd name="connsiteY2" fmla="*/ 1739918 h 1911243"/>
              <a:gd name="connsiteX3" fmla="*/ 0 w 1225579"/>
              <a:gd name="connsiteY3" fmla="*/ 1739918 h 1911243"/>
              <a:gd name="connsiteX0" fmla="*/ 0 w 1225579"/>
              <a:gd name="connsiteY0" fmla="*/ 1739918 h 1999652"/>
              <a:gd name="connsiteX1" fmla="*/ 612790 w 1225579"/>
              <a:gd name="connsiteY1" fmla="*/ 0 h 1999652"/>
              <a:gd name="connsiteX2" fmla="*/ 1225579 w 1225579"/>
              <a:gd name="connsiteY2" fmla="*/ 1739918 h 1999652"/>
              <a:gd name="connsiteX3" fmla="*/ 0 w 1225579"/>
              <a:gd name="connsiteY3" fmla="*/ 1739918 h 1999652"/>
            </a:gdLst>
            <a:ahLst/>
            <a:cxnLst>
              <a:cxn ang="0">
                <a:pos x="connsiteX0" y="connsiteY0"/>
              </a:cxn>
              <a:cxn ang="0">
                <a:pos x="connsiteX1" y="connsiteY1"/>
              </a:cxn>
              <a:cxn ang="0">
                <a:pos x="connsiteX2" y="connsiteY2"/>
              </a:cxn>
              <a:cxn ang="0">
                <a:pos x="connsiteX3" y="connsiteY3"/>
              </a:cxn>
            </a:cxnLst>
            <a:rect l="l" t="t" r="r" b="b"/>
            <a:pathLst>
              <a:path w="1225579" h="1999652">
                <a:moveTo>
                  <a:pt x="0" y="1739918"/>
                </a:moveTo>
                <a:lnTo>
                  <a:pt x="612790" y="0"/>
                </a:lnTo>
                <a:lnTo>
                  <a:pt x="1225579" y="1739918"/>
                </a:lnTo>
                <a:cubicBezTo>
                  <a:pt x="772229" y="2125401"/>
                  <a:pt x="291985" y="2044718"/>
                  <a:pt x="0" y="1739918"/>
                </a:cubicBezTo>
                <a:close/>
              </a:path>
            </a:pathLst>
          </a:cu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4" name="圆角矩形 75"/>
          <p:cNvSpPr/>
          <p:nvPr/>
        </p:nvSpPr>
        <p:spPr>
          <a:xfrm>
            <a:off x="808352" y="2521097"/>
            <a:ext cx="10545068" cy="36639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After PC1 on a private network communicates with the web server, the NAT device generates a NAT mapping table. If full cone NAT is </a:t>
            </a:r>
            <a:r>
              <a:rPr lang="en-US" sz="1200" dirty="0">
                <a:solidFill>
                  <a:prstClr val="black"/>
                </a:solidFill>
                <a:latin typeface="Huawei Sans" panose="020C0503030203020204" pitchFamily="34" charset="0"/>
              </a:rPr>
              <a:t>used and an attacker sends a packet with the external tuple (122.1.2.2:1025) as the </a:t>
            </a:r>
            <a:r>
              <a:rPr lang="en-US" sz="1200" dirty="0" smtClean="0">
                <a:solidFill>
                  <a:prstClr val="black"/>
                </a:solidFill>
                <a:latin typeface="Huawei Sans" panose="020C0503030203020204" pitchFamily="34" charset="0"/>
              </a:rPr>
              <a:t>destination, </a:t>
            </a:r>
            <a:r>
              <a:rPr lang="en-US" sz="1200" dirty="0">
                <a:solidFill>
                  <a:prstClr val="black"/>
                </a:solidFill>
                <a:latin typeface="Huawei Sans" panose="020C0503030203020204" pitchFamily="34" charset="0"/>
              </a:rPr>
              <a:t>the NAT device forwards this packet to PC1</a:t>
            </a:r>
            <a:r>
              <a:rPr lang="en-US" sz="1200" dirty="0" smtClean="0">
                <a:solidFill>
                  <a:prstClr val="black"/>
                </a:solidFill>
                <a:latin typeface="Huawei Sans" panose="020C0503030203020204" pitchFamily="34" charset="0"/>
              </a:rPr>
              <a:t>.</a:t>
            </a:r>
          </a:p>
        </p:txBody>
      </p:sp>
      <p:sp>
        <p:nvSpPr>
          <p:cNvPr id="2" name="Title 1"/>
          <p:cNvSpPr>
            <a:spLocks noGrp="1"/>
          </p:cNvSpPr>
          <p:nvPr>
            <p:ph type="title"/>
          </p:nvPr>
        </p:nvSpPr>
        <p:spPr/>
        <p:txBody>
          <a:bodyPr>
            <a:normAutofit/>
          </a:bodyPr>
          <a:lstStyle/>
          <a:p>
            <a:r>
              <a:rPr lang="en-US" smtClean="0"/>
              <a:t>Full Cone NAT</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400" dirty="0" smtClean="0"/>
              <a:t>One internal tuple is translated into one external tuple by NAT. Any external host can send packets with the address and port number in the external tuple as the destination. When receiving such packets, the NAT device forwards them to the device corresponding to the mapping internal tuple. Full cone NAT is simple but has security risks.</a:t>
            </a:r>
            <a:endParaRPr lang="en-US" sz="1400" dirty="0"/>
          </a:p>
        </p:txBody>
      </p:sp>
      <p:sp>
        <p:nvSpPr>
          <p:cNvPr id="5" name="圆角矩形 75"/>
          <p:cNvSpPr/>
          <p:nvPr/>
        </p:nvSpPr>
        <p:spPr>
          <a:xfrm>
            <a:off x="806902" y="2092900"/>
            <a:ext cx="1057250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Full cone NAT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12"/>
          <p:cNvCxnSpPr>
            <a:endCxn id="9" idx="1"/>
          </p:cNvCxnSpPr>
          <p:nvPr/>
        </p:nvCxnSpPr>
        <p:spPr bwMode="auto">
          <a:xfrm>
            <a:off x="3245034" y="4595151"/>
            <a:ext cx="6797582"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 name="矩形 39"/>
          <p:cNvSpPr/>
          <p:nvPr/>
        </p:nvSpPr>
        <p:spPr>
          <a:xfrm>
            <a:off x="1466903" y="3526972"/>
            <a:ext cx="129073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Private network</a:t>
            </a:r>
            <a:endParaRPr lang="en-US" sz="1200" dirty="0">
              <a:latin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5897189" y="4378780"/>
            <a:ext cx="540989" cy="442626"/>
          </a:xfrm>
          <a:prstGeom prst="rect">
            <a:avLst/>
          </a:prstGeom>
          <a:noFill/>
        </p:spPr>
      </p:pic>
      <p:pic>
        <p:nvPicPr>
          <p:cNvPr id="9" name="图片 8" descr="Web服务器-蓝.png"/>
          <p:cNvPicPr>
            <a:picLocks noChangeAspect="1"/>
          </p:cNvPicPr>
          <p:nvPr/>
        </p:nvPicPr>
        <p:blipFill>
          <a:blip r:embed="rId5" cstate="print"/>
          <a:stretch>
            <a:fillRect/>
          </a:stretch>
        </p:blipFill>
        <p:spPr>
          <a:xfrm>
            <a:off x="10042616" y="4379269"/>
            <a:ext cx="539789" cy="441645"/>
          </a:xfrm>
          <a:prstGeom prst="rect">
            <a:avLst/>
          </a:prstGeom>
        </p:spPr>
      </p:pic>
      <p:sp>
        <p:nvSpPr>
          <p:cNvPr id="10" name="TextBox 77"/>
          <p:cNvSpPr txBox="1"/>
          <p:nvPr/>
        </p:nvSpPr>
        <p:spPr bwMode="auto">
          <a:xfrm>
            <a:off x="9709852" y="4797025"/>
            <a:ext cx="1205317"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200.1.2.3</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TextBox 77"/>
          <p:cNvSpPr txBox="1"/>
          <p:nvPr/>
        </p:nvSpPr>
        <p:spPr bwMode="auto">
          <a:xfrm>
            <a:off x="6424024" y="4584128"/>
            <a:ext cx="1087741" cy="285574"/>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200" dirty="0" smtClean="0">
                <a:solidFill>
                  <a:srgbClr val="000000"/>
                </a:solidFill>
                <a:latin typeface="Huawei Sans" panose="020C0503030203020204" pitchFamily="34" charset="0"/>
              </a:rPr>
              <a:t>122.1.2.1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26"/>
          <p:cNvSpPr/>
          <p:nvPr/>
        </p:nvSpPr>
        <p:spPr>
          <a:xfrm>
            <a:off x="5907973" y="4819564"/>
            <a:ext cx="505267"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34" descr="汇聚交换机.png"/>
          <p:cNvPicPr>
            <a:picLocks noChangeAspect="1"/>
          </p:cNvPicPr>
          <p:nvPr/>
        </p:nvPicPr>
        <p:blipFill>
          <a:blip r:embed="rId6" cstate="print"/>
          <a:stretch>
            <a:fillRect/>
          </a:stretch>
        </p:blipFill>
        <p:spPr>
          <a:xfrm>
            <a:off x="4083797" y="4396231"/>
            <a:ext cx="539789" cy="441645"/>
          </a:xfrm>
          <a:prstGeom prst="rect">
            <a:avLst/>
          </a:prstGeom>
        </p:spPr>
      </p:pic>
      <p:grpSp>
        <p:nvGrpSpPr>
          <p:cNvPr id="14" name="组合 42"/>
          <p:cNvGrpSpPr/>
          <p:nvPr/>
        </p:nvGrpSpPr>
        <p:grpSpPr>
          <a:xfrm>
            <a:off x="7816970" y="4333405"/>
            <a:ext cx="1570475" cy="504472"/>
            <a:chOff x="7175983" y="2324318"/>
            <a:chExt cx="1571088" cy="504669"/>
          </a:xfrm>
        </p:grpSpPr>
        <p:sp>
          <p:nvSpPr>
            <p:cNvPr id="15"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77"/>
            <p:cNvSpPr txBox="1"/>
            <p:nvPr/>
          </p:nvSpPr>
          <p:spPr bwMode="auto">
            <a:xfrm>
              <a:off x="7175983" y="2511462"/>
              <a:ext cx="1571088" cy="285686"/>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17" name="图片 6" descr="PC.png"/>
          <p:cNvPicPr>
            <a:picLocks noChangeAspect="1"/>
          </p:cNvPicPr>
          <p:nvPr/>
        </p:nvPicPr>
        <p:blipFill>
          <a:blip r:embed="rId7" cstate="print"/>
          <a:stretch>
            <a:fillRect/>
          </a:stretch>
        </p:blipFill>
        <p:spPr>
          <a:xfrm>
            <a:off x="2470764" y="4299803"/>
            <a:ext cx="538853" cy="413838"/>
          </a:xfrm>
          <a:prstGeom prst="rect">
            <a:avLst/>
          </a:prstGeom>
        </p:spPr>
      </p:pic>
      <p:sp>
        <p:nvSpPr>
          <p:cNvPr id="18" name="TextBox 77"/>
          <p:cNvSpPr txBox="1"/>
          <p:nvPr/>
        </p:nvSpPr>
        <p:spPr bwMode="auto">
          <a:xfrm>
            <a:off x="2054871" y="4699056"/>
            <a:ext cx="125259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192.168.1.1/24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6" descr="PC.png"/>
          <p:cNvPicPr>
            <a:picLocks noChangeAspect="1"/>
          </p:cNvPicPr>
          <p:nvPr/>
        </p:nvPicPr>
        <p:blipFill>
          <a:blip r:embed="rId7" cstate="print"/>
          <a:stretch>
            <a:fillRect/>
          </a:stretch>
        </p:blipFill>
        <p:spPr>
          <a:xfrm>
            <a:off x="1397660" y="4320249"/>
            <a:ext cx="538853" cy="413838"/>
          </a:xfrm>
          <a:prstGeom prst="rect">
            <a:avLst/>
          </a:prstGeom>
        </p:spPr>
      </p:pic>
      <p:sp>
        <p:nvSpPr>
          <p:cNvPr id="20" name="TextBox 77"/>
          <p:cNvSpPr txBox="1"/>
          <p:nvPr/>
        </p:nvSpPr>
        <p:spPr bwMode="auto">
          <a:xfrm>
            <a:off x="994861" y="4703510"/>
            <a:ext cx="123004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192.168.1.2/24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Rectangle 20"/>
          <p:cNvSpPr/>
          <p:nvPr/>
        </p:nvSpPr>
        <p:spPr>
          <a:xfrm>
            <a:off x="960145" y="3182096"/>
            <a:ext cx="5256584" cy="20851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Rectangle 21"/>
          <p:cNvSpPr/>
          <p:nvPr/>
        </p:nvSpPr>
        <p:spPr>
          <a:xfrm>
            <a:off x="1097452" y="4180303"/>
            <a:ext cx="2136863" cy="845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5" name="TextBox 77"/>
          <p:cNvSpPr txBox="1"/>
          <p:nvPr/>
        </p:nvSpPr>
        <p:spPr bwMode="auto">
          <a:xfrm>
            <a:off x="2751992" y="2736766"/>
            <a:ext cx="1356670" cy="661446"/>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address pool</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rPr>
              <a:t>122.1.2.2</a:t>
            </a:r>
            <a:endParaRPr lang="en-US" altLang="zh-CN" sz="1200" dirty="0" smtClean="0">
              <a:solidFill>
                <a:schemeClr val="tx1"/>
              </a:solidFill>
              <a:latin typeface="Huawei Sans" panose="020C0503030203020204" pitchFamily="34" charset="0"/>
            </a:endParaRPr>
          </a:p>
          <a:p>
            <a:pPr fontAlgn="ctr"/>
            <a:r>
              <a:rPr lang="en-US" sz="1200" dirty="0" smtClean="0">
                <a:latin typeface="Huawei Sans" panose="020C0503030203020204" pitchFamily="34" charset="0"/>
              </a:rPr>
              <a:t>122.1.2.3</a:t>
            </a:r>
            <a:endParaRPr lang="en-US" altLang="zh-CN" sz="1200" dirty="0">
              <a:latin typeface="Huawei Sans" panose="020C0503030203020204" pitchFamily="34" charset="0"/>
            </a:endParaRPr>
          </a:p>
        </p:txBody>
      </p:sp>
      <p:sp>
        <p:nvSpPr>
          <p:cNvPr id="28" name="TextBox 77"/>
          <p:cNvSpPr txBox="1"/>
          <p:nvPr/>
        </p:nvSpPr>
        <p:spPr bwMode="auto">
          <a:xfrm>
            <a:off x="2078132" y="4151879"/>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TextBox 77"/>
          <p:cNvSpPr txBox="1"/>
          <p:nvPr/>
        </p:nvSpPr>
        <p:spPr bwMode="auto">
          <a:xfrm>
            <a:off x="1031281" y="4151879"/>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PC2</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6" descr="PC.png"/>
          <p:cNvPicPr>
            <a:picLocks noChangeAspect="1"/>
          </p:cNvPicPr>
          <p:nvPr/>
        </p:nvPicPr>
        <p:blipFill>
          <a:blip r:embed="rId7" cstate="print"/>
          <a:stretch>
            <a:fillRect/>
          </a:stretch>
        </p:blipFill>
        <p:spPr>
          <a:xfrm>
            <a:off x="9653350" y="3073067"/>
            <a:ext cx="538853" cy="413838"/>
          </a:xfrm>
          <a:prstGeom prst="rect">
            <a:avLst/>
          </a:prstGeom>
        </p:spPr>
      </p:pic>
      <p:cxnSp>
        <p:nvCxnSpPr>
          <p:cNvPr id="31" name="直接连接符 12"/>
          <p:cNvCxnSpPr>
            <a:stCxn id="15" idx="1"/>
            <a:endCxn id="30" idx="2"/>
          </p:cNvCxnSpPr>
          <p:nvPr/>
        </p:nvCxnSpPr>
        <p:spPr bwMode="auto">
          <a:xfrm flipV="1">
            <a:off x="8675538" y="3486905"/>
            <a:ext cx="1247239" cy="91709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Freeform 31"/>
          <p:cNvSpPr/>
          <p:nvPr/>
        </p:nvSpPr>
        <p:spPr>
          <a:xfrm>
            <a:off x="3167152" y="3493494"/>
            <a:ext cx="6604665" cy="1018824"/>
          </a:xfrm>
          <a:custGeom>
            <a:avLst/>
            <a:gdLst>
              <a:gd name="connsiteX0" fmla="*/ 3141133 w 3141133"/>
              <a:gd name="connsiteY0" fmla="*/ 0 h 973666"/>
              <a:gd name="connsiteX1" fmla="*/ 2032000 w 3141133"/>
              <a:gd name="connsiteY1" fmla="*/ 804333 h 973666"/>
              <a:gd name="connsiteX2" fmla="*/ 0 w 3141133"/>
              <a:gd name="connsiteY2" fmla="*/ 973666 h 973666"/>
            </a:gdLst>
            <a:ahLst/>
            <a:cxnLst>
              <a:cxn ang="0">
                <a:pos x="connsiteX0" y="connsiteY0"/>
              </a:cxn>
              <a:cxn ang="0">
                <a:pos x="connsiteX1" y="connsiteY1"/>
              </a:cxn>
              <a:cxn ang="0">
                <a:pos x="connsiteX2" y="connsiteY2"/>
              </a:cxn>
            </a:cxnLst>
            <a:rect l="l" t="t" r="r" b="b"/>
            <a:pathLst>
              <a:path w="3141133" h="973666">
                <a:moveTo>
                  <a:pt x="3141133" y="0"/>
                </a:moveTo>
                <a:cubicBezTo>
                  <a:pt x="2848327" y="321027"/>
                  <a:pt x="2555522" y="642055"/>
                  <a:pt x="2032000" y="804333"/>
                </a:cubicBezTo>
                <a:cubicBezTo>
                  <a:pt x="1508478" y="966611"/>
                  <a:pt x="754239" y="970138"/>
                  <a:pt x="0" y="97366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3" name="矩形 39"/>
          <p:cNvSpPr/>
          <p:nvPr/>
        </p:nvSpPr>
        <p:spPr>
          <a:xfrm>
            <a:off x="10138079" y="3065307"/>
            <a:ext cx="1168910" cy="461665"/>
          </a:xfrm>
          <a:prstGeom prst="rect">
            <a:avLst/>
          </a:prstGeom>
        </p:spPr>
        <p:txBody>
          <a:bodyPr wrap="none">
            <a:spAutoFit/>
          </a:bodyPr>
          <a:lstStyle/>
          <a:p>
            <a:pPr algn="ctr" defTabSz="914034" fontAlgn="ctr"/>
            <a:r>
              <a:rPr lang="en-US" sz="1200" b="1" dirty="0" smtClean="0">
                <a:solidFill>
                  <a:srgbClr val="C7000B"/>
                </a:solidFill>
                <a:latin typeface="Huawei Sans" panose="020C0503030203020204" pitchFamily="34" charset="0"/>
              </a:rPr>
              <a:t>External host</a:t>
            </a:r>
            <a:endPar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34" fontAlgn="ctr"/>
            <a:r>
              <a:rPr lang="en-US" sz="1200" b="1" dirty="0" smtClean="0">
                <a:solidFill>
                  <a:srgbClr val="C7000B"/>
                </a:solidFill>
                <a:latin typeface="Huawei Sans" panose="020C0503030203020204" pitchFamily="34" charset="0"/>
              </a:rPr>
              <a:t>202.2.2.1</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4" name="Group 33"/>
          <p:cNvGrpSpPr/>
          <p:nvPr/>
        </p:nvGrpSpPr>
        <p:grpSpPr>
          <a:xfrm>
            <a:off x="8439750" y="2723963"/>
            <a:ext cx="2808724" cy="287715"/>
            <a:chOff x="3394498" y="3692145"/>
            <a:chExt cx="2808724" cy="287715"/>
          </a:xfrm>
        </p:grpSpPr>
        <p:sp>
          <p:nvSpPr>
            <p:cNvPr id="35" name="TextBox 120">
              <a:extLst>
                <a:ext uri="{FF2B5EF4-FFF2-40B4-BE49-F238E27FC236}">
                  <a16:creationId xmlns:a16="http://schemas.microsoft.com/office/drawing/2014/main" xmlns="" id="{31930744-3D36-4F81-8426-6F129C1A6804}"/>
                </a:ext>
              </a:extLst>
            </p:cNvPr>
            <p:cNvSpPr txBox="1"/>
            <p:nvPr/>
          </p:nvSpPr>
          <p:spPr>
            <a:xfrm>
              <a:off x="3394498" y="3692145"/>
              <a:ext cx="1159899" cy="287715"/>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122.1.2.2</a:t>
              </a:r>
              <a:endParaRPr lang="en-US" sz="1200" dirty="0">
                <a:solidFill>
                  <a:srgbClr val="C7000B"/>
                </a:solidFill>
                <a:latin typeface="Huawei Sans" panose="020C0503030203020204" pitchFamily="34" charset="0"/>
              </a:endParaRPr>
            </a:p>
          </p:txBody>
        </p:sp>
        <p:sp>
          <p:nvSpPr>
            <p:cNvPr id="36" name="TextBox 120">
              <a:extLst>
                <a:ext uri="{FF2B5EF4-FFF2-40B4-BE49-F238E27FC236}">
                  <a16:creationId xmlns:a16="http://schemas.microsoft.com/office/drawing/2014/main" xmlns="" id="{31930744-3D36-4F81-8426-6F129C1A6804}"/>
                </a:ext>
              </a:extLst>
            </p:cNvPr>
            <p:cNvSpPr txBox="1"/>
            <p:nvPr/>
          </p:nvSpPr>
          <p:spPr>
            <a:xfrm>
              <a:off x="5638398" y="3692145"/>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37" name="TextBox 120">
              <a:extLst>
                <a:ext uri="{FF2B5EF4-FFF2-40B4-BE49-F238E27FC236}">
                  <a16:creationId xmlns:a16="http://schemas.microsoft.com/office/drawing/2014/main" xmlns="" id="{31930744-3D36-4F81-8426-6F129C1A6804}"/>
                </a:ext>
              </a:extLst>
            </p:cNvPr>
            <p:cNvSpPr txBox="1"/>
            <p:nvPr/>
          </p:nvSpPr>
          <p:spPr>
            <a:xfrm>
              <a:off x="4557663" y="3692145"/>
              <a:ext cx="1069084"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grpSp>
        <p:nvGrpSpPr>
          <p:cNvPr id="44" name="组合 54"/>
          <p:cNvGrpSpPr/>
          <p:nvPr/>
        </p:nvGrpSpPr>
        <p:grpSpPr>
          <a:xfrm>
            <a:off x="4203781" y="2723964"/>
            <a:ext cx="3902721" cy="1486901"/>
            <a:chOff x="4430396" y="1812069"/>
            <a:chExt cx="2160783" cy="1472184"/>
          </a:xfrm>
          <a:solidFill>
            <a:schemeClr val="bg1"/>
          </a:solidFill>
        </p:grpSpPr>
        <p:sp>
          <p:nvSpPr>
            <p:cNvPr id="45" name="TextBox 77"/>
            <p:cNvSpPr txBox="1"/>
            <p:nvPr/>
          </p:nvSpPr>
          <p:spPr bwMode="auto">
            <a:xfrm>
              <a:off x="4430396" y="1812069"/>
              <a:ext cx="2160783" cy="1472184"/>
            </a:xfrm>
            <a:prstGeom prst="rect">
              <a:avLst/>
            </a:prstGeom>
            <a:grp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46" name="矩形 56"/>
            <p:cNvSpPr/>
            <p:nvPr/>
          </p:nvSpPr>
          <p:spPr>
            <a:xfrm>
              <a:off x="4599320" y="1822678"/>
              <a:ext cx="1822935" cy="274257"/>
            </a:xfrm>
            <a:prstGeom prst="rect">
              <a:avLst/>
            </a:prstGeom>
            <a:grpFill/>
          </p:spPr>
          <p:txBody>
            <a:bodyPr wrap="square">
              <a:sp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47" name="表格 31"/>
          <p:cNvGraphicFramePr>
            <a:graphicFrameLocks noGrp="1"/>
          </p:cNvGraphicFramePr>
          <p:nvPr>
            <p:extLst/>
          </p:nvPr>
        </p:nvGraphicFramePr>
        <p:xfrm>
          <a:off x="4266197" y="3087797"/>
          <a:ext cx="3768966" cy="1005732"/>
        </p:xfrm>
        <a:graphic>
          <a:graphicData uri="http://schemas.openxmlformats.org/drawingml/2006/table">
            <a:tbl>
              <a:tblPr firstRow="1" bandRow="1"/>
              <a:tblGrid>
                <a:gridCol w="1036040">
                  <a:extLst>
                    <a:ext uri="{9D8B030D-6E8A-4147-A177-3AD203B41FA5}">
                      <a16:colId xmlns:a16="http://schemas.microsoft.com/office/drawing/2014/main" xmlns="" val="20000"/>
                    </a:ext>
                  </a:extLst>
                </a:gridCol>
                <a:gridCol w="1479479">
                  <a:extLst>
                    <a:ext uri="{9D8B030D-6E8A-4147-A177-3AD203B41FA5}">
                      <a16:colId xmlns:a16="http://schemas.microsoft.com/office/drawing/2014/main" xmlns="" val="20001"/>
                    </a:ext>
                  </a:extLst>
                </a:gridCol>
                <a:gridCol w="1253447">
                  <a:extLst>
                    <a:ext uri="{9D8B030D-6E8A-4147-A177-3AD203B41FA5}">
                      <a16:colId xmlns:a16="http://schemas.microsoft.com/office/drawing/2014/main" xmlns="" val="20002"/>
                    </a:ext>
                  </a:extLst>
                </a:gridCol>
              </a:tblGrid>
              <a:tr h="0">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192.168.1.1:10321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122.1.2.2:1025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200.1.2.3:80</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41" name="Rectangular Callout 40"/>
          <p:cNvSpPr/>
          <p:nvPr/>
        </p:nvSpPr>
        <p:spPr>
          <a:xfrm>
            <a:off x="4457820" y="3133485"/>
            <a:ext cx="1012965" cy="276999"/>
          </a:xfrm>
          <a:prstGeom prst="wedgeRectCallout">
            <a:avLst>
              <a:gd name="adj1" fmla="val 43183"/>
              <a:gd name="adj2" fmla="val 130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Internal tuple</a:t>
            </a:r>
            <a:endParaRPr lang="en-US" altLang="zh-CN" sz="1200" dirty="0">
              <a:solidFill>
                <a:schemeClr val="tx1"/>
              </a:solidFill>
              <a:latin typeface="Huawei Sans" panose="020C0503030203020204" pitchFamily="34" charset="0"/>
            </a:endParaRPr>
          </a:p>
        </p:txBody>
      </p:sp>
      <p:sp>
        <p:nvSpPr>
          <p:cNvPr id="42" name="Rectangular Callout 41"/>
          <p:cNvSpPr/>
          <p:nvPr/>
        </p:nvSpPr>
        <p:spPr>
          <a:xfrm>
            <a:off x="8081065" y="3439339"/>
            <a:ext cx="1066310" cy="276999"/>
          </a:xfrm>
          <a:prstGeom prst="wedgeRectCallout">
            <a:avLst>
              <a:gd name="adj1" fmla="val -66669"/>
              <a:gd name="adj2" fmla="val 301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External tuple</a:t>
            </a:r>
            <a:endParaRPr lang="en-US" altLang="zh-CN" sz="1200" dirty="0">
              <a:solidFill>
                <a:schemeClr val="tx1"/>
              </a:solidFill>
              <a:latin typeface="Huawei Sans" panose="020C0503030203020204" pitchFamily="34" charset="0"/>
            </a:endParaRPr>
          </a:p>
        </p:txBody>
      </p:sp>
      <p:sp>
        <p:nvSpPr>
          <p:cNvPr id="49" name="Rectangular Callout 48"/>
          <p:cNvSpPr/>
          <p:nvPr/>
        </p:nvSpPr>
        <p:spPr>
          <a:xfrm>
            <a:off x="4451379" y="4046626"/>
            <a:ext cx="990112" cy="276999"/>
          </a:xfrm>
          <a:prstGeom prst="wedgeRectCallout">
            <a:avLst>
              <a:gd name="adj1" fmla="val 47215"/>
              <a:gd name="adj2" fmla="val -952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Target tuple</a:t>
            </a:r>
            <a:endParaRPr lang="en-US" altLang="zh-CN" sz="1200" dirty="0">
              <a:solidFill>
                <a:schemeClr val="tx1"/>
              </a:solidFill>
              <a:latin typeface="Huawei Sans" panose="020C0503030203020204" pitchFamily="34" charset="0"/>
            </a:endParaRPr>
          </a:p>
        </p:txBody>
      </p:sp>
    </p:spTree>
    <p:custDataLst>
      <p:tags r:id="rId1"/>
    </p:custDataLst>
    <p:extLst>
      <p:ext uri="{BB962C8B-B14F-4D97-AF65-F5344CB8AC3E}">
        <p14:creationId xmlns:p14="http://schemas.microsoft.com/office/powerpoint/2010/main" val="3434475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9189A7C-3463-41FD-AB59-B6FE1E101D37}"/>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GRE Background</a:t>
            </a:r>
          </a:p>
        </p:txBody>
      </p:sp>
      <p:sp>
        <p:nvSpPr>
          <p:cNvPr id="4" name="Text Placeholder 3">
            <a:extLst>
              <a:ext uri="{FF2B5EF4-FFF2-40B4-BE49-F238E27FC236}">
                <a16:creationId xmlns:a16="http://schemas.microsoft.com/office/drawing/2014/main" xmlns="" id="{BC7BFAC4-D81E-4A6C-8F5D-6526B2B790C6}"/>
              </a:ext>
            </a:extLst>
          </p:cNvPr>
          <p:cNvSpPr>
            <a:spLocks noGrp="1"/>
          </p:cNvSpPr>
          <p:nvPr>
            <p:ph type="body" sz="quarter" idx="10"/>
          </p:nvPr>
        </p:nvSpPr>
        <p:spPr bwMode="gray">
          <a:xfrm>
            <a:off x="455612" y="1052514"/>
            <a:ext cx="11293476" cy="4875042"/>
          </a:xfrm>
        </p:spPr>
        <p:txBody>
          <a:bodyPr/>
          <a:lstStyle/>
          <a:p>
            <a:pPr algn="l"/>
            <a:r>
              <a:rPr lang="en-US" sz="1400" dirty="0" smtClean="0">
                <a:latin typeface="Huawei Sans" panose="020C0503030203020204" pitchFamily="34" charset="0"/>
              </a:rPr>
              <a:t>With the development of enterprises, more and more enterprises need to communicate between branches and headquarters. Private lines (such as MPLS and SDH/MSTP private lines) need to be leased for communication between the headquarters and branches. However, private lines are expensive. For small- and medium-sized enterprises or cross-border companies, the cost is high.</a:t>
            </a:r>
          </a:p>
          <a:p>
            <a:pPr algn="l"/>
            <a:r>
              <a:rPr lang="en-US" sz="1400" dirty="0" smtClean="0">
                <a:latin typeface="Huawei Sans" panose="020C0503030203020204" pitchFamily="34" charset="0"/>
              </a:rPr>
              <a:t>With the development of the Internet, the Internet has sufficient bandwidth and coverage. Therefore, it is more feasible to implement communication on the intranet between the headquarters and branches through the Internet. GRE is proposed in this background.</a:t>
            </a:r>
            <a:endParaRPr lang="en-US" altLang="zh-CN" sz="1400" dirty="0" smtClean="0">
              <a:latin typeface="Huawei Sans" panose="020C0503030203020204" pitchFamily="34" charset="0"/>
            </a:endParaRPr>
          </a:p>
        </p:txBody>
      </p:sp>
      <p:grpSp>
        <p:nvGrpSpPr>
          <p:cNvPr id="53" name="Group 52">
            <a:extLst>
              <a:ext uri="{FF2B5EF4-FFF2-40B4-BE49-F238E27FC236}">
                <a16:creationId xmlns:a16="http://schemas.microsoft.com/office/drawing/2014/main" xmlns="" id="{10BEAF44-6DBF-4740-89C9-827656CA522C}"/>
              </a:ext>
            </a:extLst>
          </p:cNvPr>
          <p:cNvGrpSpPr/>
          <p:nvPr/>
        </p:nvGrpSpPr>
        <p:grpSpPr bwMode="gray">
          <a:xfrm>
            <a:off x="4960181" y="2862897"/>
            <a:ext cx="6807379" cy="3304260"/>
            <a:chOff x="2963652" y="2976126"/>
            <a:chExt cx="6807379" cy="3304260"/>
          </a:xfrm>
        </p:grpSpPr>
        <p:sp>
          <p:nvSpPr>
            <p:cNvPr id="5" name="梯形 41">
              <a:extLst>
                <a:ext uri="{FF2B5EF4-FFF2-40B4-BE49-F238E27FC236}">
                  <a16:creationId xmlns:a16="http://schemas.microsoft.com/office/drawing/2014/main" xmlns="" id="{77EA1B3D-1ECD-4A87-BB66-D82C7EC89F56}"/>
                </a:ext>
              </a:extLst>
            </p:cNvPr>
            <p:cNvSpPr/>
            <p:nvPr/>
          </p:nvSpPr>
          <p:spPr bwMode="gray">
            <a:xfrm>
              <a:off x="2963652" y="4185084"/>
              <a:ext cx="6532856" cy="2095302"/>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31">
              <a:extLst>
                <a:ext uri="{FF2B5EF4-FFF2-40B4-BE49-F238E27FC236}">
                  <a16:creationId xmlns:a16="http://schemas.microsoft.com/office/drawing/2014/main" xmlns="" id="{BDCD49D3-8C88-4438-8027-4DCA3886B6CE}"/>
                </a:ext>
              </a:extLst>
            </p:cNvPr>
            <p:cNvPicPr>
              <a:picLocks noChangeAspect="1"/>
            </p:cNvPicPr>
            <p:nvPr/>
          </p:nvPicPr>
          <p:blipFill>
            <a:blip r:embed="rId3">
              <a:duotone>
                <a:schemeClr val="accent3">
                  <a:shade val="45000"/>
                  <a:satMod val="135000"/>
                </a:schemeClr>
                <a:prstClr val="white"/>
              </a:duotone>
            </a:blip>
            <a:stretch>
              <a:fillRect/>
            </a:stretch>
          </p:blipFill>
          <p:spPr bwMode="gray">
            <a:xfrm>
              <a:off x="4997285" y="4928228"/>
              <a:ext cx="466668" cy="389308"/>
            </a:xfrm>
            <a:prstGeom prst="rect">
              <a:avLst/>
            </a:prstGeom>
          </p:spPr>
        </p:pic>
        <p:pic>
          <p:nvPicPr>
            <p:cNvPr id="7" name="图片 31">
              <a:extLst>
                <a:ext uri="{FF2B5EF4-FFF2-40B4-BE49-F238E27FC236}">
                  <a16:creationId xmlns:a16="http://schemas.microsoft.com/office/drawing/2014/main" xmlns="" id="{50B96E5A-71C0-47B8-AC29-227B18E76FD3}"/>
                </a:ext>
              </a:extLst>
            </p:cNvPr>
            <p:cNvPicPr>
              <a:picLocks noChangeAspect="1"/>
            </p:cNvPicPr>
            <p:nvPr/>
          </p:nvPicPr>
          <p:blipFill>
            <a:blip r:embed="rId3">
              <a:duotone>
                <a:schemeClr val="accent3">
                  <a:shade val="45000"/>
                  <a:satMod val="135000"/>
                </a:schemeClr>
                <a:prstClr val="white"/>
              </a:duotone>
            </a:blip>
            <a:stretch>
              <a:fillRect/>
            </a:stretch>
          </p:blipFill>
          <p:spPr bwMode="gray">
            <a:xfrm>
              <a:off x="4250368" y="5788239"/>
              <a:ext cx="466668" cy="389308"/>
            </a:xfrm>
            <a:prstGeom prst="rect">
              <a:avLst/>
            </a:prstGeom>
          </p:spPr>
        </p:pic>
        <p:pic>
          <p:nvPicPr>
            <p:cNvPr id="8" name="图片 25">
              <a:extLst>
                <a:ext uri="{FF2B5EF4-FFF2-40B4-BE49-F238E27FC236}">
                  <a16:creationId xmlns:a16="http://schemas.microsoft.com/office/drawing/2014/main" xmlns="" id="{45321924-D742-4FAC-B176-F1B07A9E91FD}"/>
                </a:ext>
              </a:extLst>
            </p:cNvPr>
            <p:cNvPicPr>
              <a:picLocks noChangeAspect="1"/>
            </p:cNvPicPr>
            <p:nvPr/>
          </p:nvPicPr>
          <p:blipFill>
            <a:blip r:embed="rId3">
              <a:duotone>
                <a:schemeClr val="accent3">
                  <a:shade val="45000"/>
                  <a:satMod val="135000"/>
                </a:schemeClr>
                <a:prstClr val="white"/>
              </a:duotone>
            </a:blip>
            <a:stretch>
              <a:fillRect/>
            </a:stretch>
          </p:blipFill>
          <p:spPr bwMode="gray">
            <a:xfrm>
              <a:off x="7243832" y="5320622"/>
              <a:ext cx="466668" cy="389308"/>
            </a:xfrm>
            <a:prstGeom prst="rect">
              <a:avLst/>
            </a:prstGeom>
          </p:spPr>
        </p:pic>
        <p:pic>
          <p:nvPicPr>
            <p:cNvPr id="9" name="图片 31">
              <a:extLst>
                <a:ext uri="{FF2B5EF4-FFF2-40B4-BE49-F238E27FC236}">
                  <a16:creationId xmlns:a16="http://schemas.microsoft.com/office/drawing/2014/main" xmlns="" id="{5C321492-0D12-4A2C-924B-4B20E76A4BB8}"/>
                </a:ext>
              </a:extLst>
            </p:cNvPr>
            <p:cNvPicPr>
              <a:picLocks noChangeAspect="1"/>
            </p:cNvPicPr>
            <p:nvPr/>
          </p:nvPicPr>
          <p:blipFill>
            <a:blip r:embed="rId3">
              <a:duotone>
                <a:schemeClr val="accent3">
                  <a:shade val="45000"/>
                  <a:satMod val="135000"/>
                </a:schemeClr>
                <a:prstClr val="white"/>
              </a:duotone>
            </a:blip>
            <a:stretch>
              <a:fillRect/>
            </a:stretch>
          </p:blipFill>
          <p:spPr bwMode="gray">
            <a:xfrm>
              <a:off x="6385815" y="4473116"/>
              <a:ext cx="466668" cy="389308"/>
            </a:xfrm>
            <a:prstGeom prst="rect">
              <a:avLst/>
            </a:prstGeom>
          </p:spPr>
        </p:pic>
        <p:sp>
          <p:nvSpPr>
            <p:cNvPr id="10" name="Freeform 159">
              <a:extLst>
                <a:ext uri="{FF2B5EF4-FFF2-40B4-BE49-F238E27FC236}">
                  <a16:creationId xmlns:a16="http://schemas.microsoft.com/office/drawing/2014/main" xmlns="" id="{CCD5315C-80AE-4210-B801-6B527AD9F5AA}"/>
                </a:ext>
              </a:extLst>
            </p:cNvPr>
            <p:cNvSpPr/>
            <p:nvPr/>
          </p:nvSpPr>
          <p:spPr bwMode="gray">
            <a:xfrm flipH="1">
              <a:off x="5237675" y="5139968"/>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C7000B"/>
                  </a:solidFill>
                  <a:latin typeface="Huawei Sans" panose="020C0503030203020204" pitchFamily="34" charset="0"/>
                </a:rPr>
                <a:t>Internet</a:t>
              </a:r>
            </a:p>
          </p:txBody>
        </p:sp>
        <p:pic>
          <p:nvPicPr>
            <p:cNvPr id="11" name="图片 86">
              <a:extLst>
                <a:ext uri="{FF2B5EF4-FFF2-40B4-BE49-F238E27FC236}">
                  <a16:creationId xmlns:a16="http://schemas.microsoft.com/office/drawing/2014/main" xmlns="" id="{C3E2DC51-07B4-440C-96A8-C6A2BD82A66C}"/>
                </a:ext>
              </a:extLst>
            </p:cNvPr>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745960" y="5153790"/>
              <a:ext cx="391752" cy="321237"/>
            </a:xfrm>
            <a:prstGeom prst="rect">
              <a:avLst/>
            </a:prstGeom>
          </p:spPr>
        </p:pic>
        <p:pic>
          <p:nvPicPr>
            <p:cNvPr id="12" name="Picture 12" descr="E:\2016.01\1.12 扁平化图标\蓝色\AR-蓝色最新-40.png">
              <a:extLst>
                <a:ext uri="{FF2B5EF4-FFF2-40B4-BE49-F238E27FC236}">
                  <a16:creationId xmlns:a16="http://schemas.microsoft.com/office/drawing/2014/main" xmlns="" id="{3CFB30E3-3FF0-47F1-92A0-7F476A688CCE}"/>
                </a:ext>
              </a:extLst>
            </p:cNvPr>
            <p:cNvPicPr>
              <a:picLocks noChangeAspect="1" noChangeArrowheads="1"/>
            </p:cNvPicPr>
            <p:nvPr/>
          </p:nvPicPr>
          <p:blipFill>
            <a:blip r:embed="rId5" cstate="print">
              <a:duotone>
                <a:schemeClr val="accent3">
                  <a:shade val="45000"/>
                  <a:satMod val="135000"/>
                </a:schemeClr>
                <a:prstClr val="white"/>
              </a:duotone>
            </a:blip>
            <a:srcRect/>
            <a:stretch>
              <a:fillRect/>
            </a:stretch>
          </p:blipFill>
          <p:spPr bwMode="gray">
            <a:xfrm>
              <a:off x="5966260" y="5762393"/>
              <a:ext cx="392039" cy="320760"/>
            </a:xfrm>
            <a:prstGeom prst="rect">
              <a:avLst/>
            </a:prstGeom>
            <a:noFill/>
          </p:spPr>
        </p:pic>
        <p:pic>
          <p:nvPicPr>
            <p:cNvPr id="13" name="图片 8" descr="DSLAM-蓝.png">
              <a:extLst>
                <a:ext uri="{FF2B5EF4-FFF2-40B4-BE49-F238E27FC236}">
                  <a16:creationId xmlns:a16="http://schemas.microsoft.com/office/drawing/2014/main" xmlns="" id="{C3072614-01D0-437B-B009-D00B4E17B0E7}"/>
                </a:ext>
              </a:extLst>
            </p:cNvPr>
            <p:cNvPicPr>
              <a:picLocks noChangeAspect="1"/>
            </p:cNvPicPr>
            <p:nvPr/>
          </p:nvPicPr>
          <p:blipFill>
            <a:blip r:embed="rId6" cstate="print">
              <a:duotone>
                <a:schemeClr val="accent3">
                  <a:shade val="45000"/>
                  <a:satMod val="135000"/>
                </a:schemeClr>
                <a:prstClr val="white"/>
              </a:duotone>
            </a:blip>
            <a:stretch>
              <a:fillRect/>
            </a:stretch>
          </p:blipFill>
          <p:spPr bwMode="gray">
            <a:xfrm>
              <a:off x="5363021" y="5762393"/>
              <a:ext cx="392042" cy="320760"/>
            </a:xfrm>
            <a:prstGeom prst="rect">
              <a:avLst/>
            </a:prstGeom>
          </p:spPr>
        </p:pic>
        <p:pic>
          <p:nvPicPr>
            <p:cNvPr id="14" name="图片 1118">
              <a:extLst>
                <a:ext uri="{FF2B5EF4-FFF2-40B4-BE49-F238E27FC236}">
                  <a16:creationId xmlns:a16="http://schemas.microsoft.com/office/drawing/2014/main" xmlns="" id="{2D7276A7-2A70-4ACD-8BFC-2A25EBB3E260}"/>
                </a:ext>
              </a:extLst>
            </p:cNvPr>
            <p:cNvPicPr>
              <a:picLocks noChangeAspect="1"/>
            </p:cNvPicPr>
            <p:nvPr/>
          </p:nvPicPr>
          <p:blipFill>
            <a:blip r:embed="rId7">
              <a:duotone>
                <a:schemeClr val="accent3">
                  <a:shade val="45000"/>
                  <a:satMod val="135000"/>
                </a:schemeClr>
                <a:prstClr val="white"/>
              </a:duotone>
            </a:blip>
            <a:stretch>
              <a:fillRect/>
            </a:stretch>
          </p:blipFill>
          <p:spPr bwMode="gray">
            <a:xfrm>
              <a:off x="6591034" y="5741901"/>
              <a:ext cx="450745" cy="361743"/>
            </a:xfrm>
            <a:prstGeom prst="rect">
              <a:avLst/>
            </a:prstGeom>
          </p:spPr>
        </p:pic>
        <p:cxnSp>
          <p:nvCxnSpPr>
            <p:cNvPr id="15" name="直接连接符 133">
              <a:extLst>
                <a:ext uri="{FF2B5EF4-FFF2-40B4-BE49-F238E27FC236}">
                  <a16:creationId xmlns:a16="http://schemas.microsoft.com/office/drawing/2014/main" xmlns="" id="{A4FBB5CE-9A65-42F8-BC5F-15ED84476097}"/>
                </a:ext>
              </a:extLst>
            </p:cNvPr>
            <p:cNvCxnSpPr>
              <a:stCxn id="7" idx="3"/>
              <a:endCxn id="10" idx="21"/>
            </p:cNvCxnSpPr>
            <p:nvPr/>
          </p:nvCxnSpPr>
          <p:spPr bwMode="gray">
            <a:xfrm flipV="1">
              <a:off x="4717036" y="5841684"/>
              <a:ext cx="520639"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6" name="直接连接符 133">
              <a:extLst>
                <a:ext uri="{FF2B5EF4-FFF2-40B4-BE49-F238E27FC236}">
                  <a16:creationId xmlns:a16="http://schemas.microsoft.com/office/drawing/2014/main" xmlns="" id="{B222B669-5CAA-4D9B-871E-A8EB9E9D6B95}"/>
                </a:ext>
              </a:extLst>
            </p:cNvPr>
            <p:cNvCxnSpPr>
              <a:stCxn id="6" idx="3"/>
              <a:endCxn id="10" idx="24"/>
            </p:cNvCxnSpPr>
            <p:nvPr/>
          </p:nvCxnSpPr>
          <p:spPr bwMode="gray">
            <a:xfrm>
              <a:off x="5463953" y="5122882"/>
              <a:ext cx="60111"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7" name="直接连接符 133">
              <a:extLst>
                <a:ext uri="{FF2B5EF4-FFF2-40B4-BE49-F238E27FC236}">
                  <a16:creationId xmlns:a16="http://schemas.microsoft.com/office/drawing/2014/main" xmlns="" id="{2E1D334D-D304-4AE8-9426-F36859F63066}"/>
                </a:ext>
              </a:extLst>
            </p:cNvPr>
            <p:cNvCxnSpPr>
              <a:stCxn id="9" idx="2"/>
              <a:endCxn id="10" idx="1"/>
            </p:cNvCxnSpPr>
            <p:nvPr/>
          </p:nvCxnSpPr>
          <p:spPr bwMode="gray">
            <a:xfrm flipH="1">
              <a:off x="6323602" y="4862424"/>
              <a:ext cx="295547" cy="41760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18" name="图片 13" descr="开放网络-蓝.png">
              <a:extLst>
                <a:ext uri="{FF2B5EF4-FFF2-40B4-BE49-F238E27FC236}">
                  <a16:creationId xmlns:a16="http://schemas.microsoft.com/office/drawing/2014/main" xmlns="" id="{EAB068B9-C3B7-4C73-9BB3-4E4E21AC0A2C}"/>
                </a:ext>
              </a:extLst>
            </p:cNvPr>
            <p:cNvPicPr>
              <a:picLocks noChangeAspect="1"/>
            </p:cNvPicPr>
            <p:nvPr/>
          </p:nvPicPr>
          <p:blipFill>
            <a:blip r:embed="rId8" cstate="print">
              <a:duotone>
                <a:schemeClr val="accent3">
                  <a:shade val="45000"/>
                  <a:satMod val="135000"/>
                </a:schemeClr>
                <a:prstClr val="white"/>
              </a:duotone>
            </a:blip>
            <a:stretch>
              <a:fillRect/>
            </a:stretch>
          </p:blipFill>
          <p:spPr bwMode="gray">
            <a:xfrm>
              <a:off x="6351211" y="5150188"/>
              <a:ext cx="391752" cy="320760"/>
            </a:xfrm>
            <a:prstGeom prst="rect">
              <a:avLst/>
            </a:prstGeom>
          </p:spPr>
        </p:pic>
        <p:cxnSp>
          <p:nvCxnSpPr>
            <p:cNvPr id="19" name="直接连接符 133">
              <a:extLst>
                <a:ext uri="{FF2B5EF4-FFF2-40B4-BE49-F238E27FC236}">
                  <a16:creationId xmlns:a16="http://schemas.microsoft.com/office/drawing/2014/main" xmlns="" id="{A556CBDF-A617-4250-9258-69386C623BFC}"/>
                </a:ext>
              </a:extLst>
            </p:cNvPr>
            <p:cNvCxnSpPr>
              <a:stCxn id="8" idx="1"/>
              <a:endCxn id="10" idx="7"/>
            </p:cNvCxnSpPr>
            <p:nvPr/>
          </p:nvCxnSpPr>
          <p:spPr bwMode="gray">
            <a:xfrm flipH="1">
              <a:off x="6960257" y="5515276"/>
              <a:ext cx="283575" cy="1574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20" name="直接连接符 133">
              <a:extLst>
                <a:ext uri="{FF2B5EF4-FFF2-40B4-BE49-F238E27FC236}">
                  <a16:creationId xmlns:a16="http://schemas.microsoft.com/office/drawing/2014/main" xmlns="" id="{A1CB8B64-EA89-4E92-B539-E1CF17150F59}"/>
                </a:ext>
              </a:extLst>
            </p:cNvPr>
            <p:cNvCxnSpPr>
              <a:cxnSpLocks/>
              <a:stCxn id="7" idx="0"/>
              <a:endCxn id="29" idx="2"/>
            </p:cNvCxnSpPr>
            <p:nvPr/>
          </p:nvCxnSpPr>
          <p:spPr bwMode="gray">
            <a:xfrm flipV="1">
              <a:off x="4483702" y="4949727"/>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1" name="直接连接符 133">
              <a:extLst>
                <a:ext uri="{FF2B5EF4-FFF2-40B4-BE49-F238E27FC236}">
                  <a16:creationId xmlns:a16="http://schemas.microsoft.com/office/drawing/2014/main" xmlns="" id="{C512D527-77D7-4F2F-831D-5BE88FF22840}"/>
                </a:ext>
              </a:extLst>
            </p:cNvPr>
            <p:cNvCxnSpPr>
              <a:stCxn id="6" idx="0"/>
              <a:endCxn id="26" idx="2"/>
            </p:cNvCxnSpPr>
            <p:nvPr/>
          </p:nvCxnSpPr>
          <p:spPr bwMode="gray">
            <a:xfrm flipV="1">
              <a:off x="5230619" y="4089716"/>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2" name="直接连接符 133">
              <a:extLst>
                <a:ext uri="{FF2B5EF4-FFF2-40B4-BE49-F238E27FC236}">
                  <a16:creationId xmlns:a16="http://schemas.microsoft.com/office/drawing/2014/main" xmlns="" id="{8307802C-D6C1-41A2-93AE-DD4FD28112E5}"/>
                </a:ext>
              </a:extLst>
            </p:cNvPr>
            <p:cNvCxnSpPr>
              <a:stCxn id="9" idx="0"/>
              <a:endCxn id="36" idx="2"/>
            </p:cNvCxnSpPr>
            <p:nvPr/>
          </p:nvCxnSpPr>
          <p:spPr bwMode="gray">
            <a:xfrm flipV="1">
              <a:off x="6619149" y="3634604"/>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23" name="直接连接符 133">
              <a:extLst>
                <a:ext uri="{FF2B5EF4-FFF2-40B4-BE49-F238E27FC236}">
                  <a16:creationId xmlns:a16="http://schemas.microsoft.com/office/drawing/2014/main" xmlns="" id="{D5BB64E2-1A5B-4626-B9FB-0079BE165670}"/>
                </a:ext>
              </a:extLst>
            </p:cNvPr>
            <p:cNvCxnSpPr>
              <a:stCxn id="8" idx="0"/>
              <a:endCxn id="32" idx="2"/>
            </p:cNvCxnSpPr>
            <p:nvPr/>
          </p:nvCxnSpPr>
          <p:spPr bwMode="gray">
            <a:xfrm flipV="1">
              <a:off x="7477166" y="4482110"/>
              <a:ext cx="0" cy="838512"/>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24" name="梯形 41">
              <a:extLst>
                <a:ext uri="{FF2B5EF4-FFF2-40B4-BE49-F238E27FC236}">
                  <a16:creationId xmlns:a16="http://schemas.microsoft.com/office/drawing/2014/main" xmlns="" id="{B72A3630-58FD-4C86-906C-5D2172B45AB1}"/>
                </a:ext>
              </a:extLst>
            </p:cNvPr>
            <p:cNvSpPr/>
            <p:nvPr/>
          </p:nvSpPr>
          <p:spPr bwMode="gray">
            <a:xfrm>
              <a:off x="2963652" y="3427169"/>
              <a:ext cx="6532856" cy="1774451"/>
            </a:xfrm>
            <a:prstGeom prst="trapezoid">
              <a:avLst>
                <a:gd name="adj" fmla="val 75739"/>
              </a:avLst>
            </a:prstGeom>
            <a:gradFill>
              <a:gsLst>
                <a:gs pos="0">
                  <a:schemeClr val="accent1">
                    <a:lumMod val="5000"/>
                    <a:lumOff val="95000"/>
                  </a:schemeClr>
                </a:gs>
                <a:gs pos="100000">
                  <a:srgbClr val="94DAE2">
                    <a:alpha val="50000"/>
                  </a:srgbClr>
                </a:gs>
              </a:gsLst>
              <a:lin ang="5400000" scaled="1"/>
            </a:gra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59">
              <a:extLst>
                <a:ext uri="{FF2B5EF4-FFF2-40B4-BE49-F238E27FC236}">
                  <a16:creationId xmlns:a16="http://schemas.microsoft.com/office/drawing/2014/main" xmlns="" id="{5FD9B57C-CFAF-4A2A-8464-DFBB73F5F776}"/>
                </a:ext>
              </a:extLst>
            </p:cNvPr>
            <p:cNvSpPr/>
            <p:nvPr/>
          </p:nvSpPr>
          <p:spPr bwMode="gray">
            <a:xfrm flipH="1">
              <a:off x="4247459" y="3577164"/>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6" name="图片 31">
              <a:extLst>
                <a:ext uri="{FF2B5EF4-FFF2-40B4-BE49-F238E27FC236}">
                  <a16:creationId xmlns:a16="http://schemas.microsoft.com/office/drawing/2014/main" xmlns="" id="{14E42D21-19D3-4FC6-AB46-C07730436459}"/>
                </a:ext>
              </a:extLst>
            </p:cNvPr>
            <p:cNvPicPr>
              <a:picLocks noChangeAspect="1"/>
            </p:cNvPicPr>
            <p:nvPr/>
          </p:nvPicPr>
          <p:blipFill>
            <a:blip r:embed="rId3"/>
            <a:stretch>
              <a:fillRect/>
            </a:stretch>
          </p:blipFill>
          <p:spPr bwMode="gray">
            <a:xfrm>
              <a:off x="4997285" y="3700408"/>
              <a:ext cx="466668" cy="389308"/>
            </a:xfrm>
            <a:prstGeom prst="rect">
              <a:avLst/>
            </a:prstGeom>
          </p:spPr>
        </p:pic>
        <p:pic>
          <p:nvPicPr>
            <p:cNvPr id="27" name="图片 51" descr="交换机.png">
              <a:extLst>
                <a:ext uri="{FF2B5EF4-FFF2-40B4-BE49-F238E27FC236}">
                  <a16:creationId xmlns:a16="http://schemas.microsoft.com/office/drawing/2014/main" xmlns="" id="{76FD2991-3A76-443E-BCA0-90C7A41B82F7}"/>
                </a:ext>
              </a:extLst>
            </p:cNvPr>
            <p:cNvPicPr>
              <a:picLocks noChangeAspect="1"/>
            </p:cNvPicPr>
            <p:nvPr/>
          </p:nvPicPr>
          <p:blipFill>
            <a:blip r:embed="rId9" cstate="print"/>
            <a:stretch>
              <a:fillRect/>
            </a:stretch>
          </p:blipFill>
          <p:spPr bwMode="gray">
            <a:xfrm>
              <a:off x="4492346" y="3359094"/>
              <a:ext cx="417163" cy="341314"/>
            </a:xfrm>
            <a:prstGeom prst="rect">
              <a:avLst/>
            </a:prstGeom>
          </p:spPr>
        </p:pic>
        <p:sp>
          <p:nvSpPr>
            <p:cNvPr id="28" name="Freeform 159">
              <a:extLst>
                <a:ext uri="{FF2B5EF4-FFF2-40B4-BE49-F238E27FC236}">
                  <a16:creationId xmlns:a16="http://schemas.microsoft.com/office/drawing/2014/main" xmlns="" id="{5EF90E09-6D2D-40F7-9075-CD7F5871A21C}"/>
                </a:ext>
              </a:extLst>
            </p:cNvPr>
            <p:cNvSpPr/>
            <p:nvPr/>
          </p:nvSpPr>
          <p:spPr bwMode="gray">
            <a:xfrm flipH="1">
              <a:off x="3500542" y="443717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9" name="图片 31">
              <a:extLst>
                <a:ext uri="{FF2B5EF4-FFF2-40B4-BE49-F238E27FC236}">
                  <a16:creationId xmlns:a16="http://schemas.microsoft.com/office/drawing/2014/main" xmlns="" id="{9AB25B28-5DCC-4C25-82AF-3EAA4FAC4AEE}"/>
                </a:ext>
              </a:extLst>
            </p:cNvPr>
            <p:cNvPicPr>
              <a:picLocks noChangeAspect="1"/>
            </p:cNvPicPr>
            <p:nvPr/>
          </p:nvPicPr>
          <p:blipFill>
            <a:blip r:embed="rId3"/>
            <a:stretch>
              <a:fillRect/>
            </a:stretch>
          </p:blipFill>
          <p:spPr bwMode="gray">
            <a:xfrm>
              <a:off x="4250368" y="4560419"/>
              <a:ext cx="466668" cy="389308"/>
            </a:xfrm>
            <a:prstGeom prst="rect">
              <a:avLst/>
            </a:prstGeom>
          </p:spPr>
        </p:pic>
        <p:pic>
          <p:nvPicPr>
            <p:cNvPr id="30" name="图片 51" descr="交换机.png">
              <a:extLst>
                <a:ext uri="{FF2B5EF4-FFF2-40B4-BE49-F238E27FC236}">
                  <a16:creationId xmlns:a16="http://schemas.microsoft.com/office/drawing/2014/main" xmlns="" id="{89DBE1DA-41FA-4DF6-994C-C84C387E886C}"/>
                </a:ext>
              </a:extLst>
            </p:cNvPr>
            <p:cNvPicPr>
              <a:picLocks noChangeAspect="1"/>
            </p:cNvPicPr>
            <p:nvPr/>
          </p:nvPicPr>
          <p:blipFill>
            <a:blip r:embed="rId9" cstate="print"/>
            <a:stretch>
              <a:fillRect/>
            </a:stretch>
          </p:blipFill>
          <p:spPr bwMode="gray">
            <a:xfrm>
              <a:off x="3745429" y="4219105"/>
              <a:ext cx="417163" cy="341314"/>
            </a:xfrm>
            <a:prstGeom prst="rect">
              <a:avLst/>
            </a:prstGeom>
          </p:spPr>
        </p:pic>
        <p:sp>
          <p:nvSpPr>
            <p:cNvPr id="31" name="Freeform 159">
              <a:extLst>
                <a:ext uri="{FF2B5EF4-FFF2-40B4-BE49-F238E27FC236}">
                  <a16:creationId xmlns:a16="http://schemas.microsoft.com/office/drawing/2014/main" xmlns="" id="{E8A9402F-90FD-4AE8-BD8D-2D1D05195859}"/>
                </a:ext>
              </a:extLst>
            </p:cNvPr>
            <p:cNvSpPr/>
            <p:nvPr/>
          </p:nvSpPr>
          <p:spPr bwMode="gray">
            <a:xfrm flipH="1">
              <a:off x="7496411" y="3972716"/>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32" name="图片 25">
              <a:extLst>
                <a:ext uri="{FF2B5EF4-FFF2-40B4-BE49-F238E27FC236}">
                  <a16:creationId xmlns:a16="http://schemas.microsoft.com/office/drawing/2014/main" xmlns="" id="{B111A276-0D69-4E7E-B057-50148D252A9E}"/>
                </a:ext>
              </a:extLst>
            </p:cNvPr>
            <p:cNvPicPr>
              <a:picLocks noChangeAspect="1"/>
            </p:cNvPicPr>
            <p:nvPr/>
          </p:nvPicPr>
          <p:blipFill>
            <a:blip r:embed="rId3"/>
            <a:stretch>
              <a:fillRect/>
            </a:stretch>
          </p:blipFill>
          <p:spPr bwMode="gray">
            <a:xfrm>
              <a:off x="7243832" y="4092802"/>
              <a:ext cx="466668" cy="389308"/>
            </a:xfrm>
            <a:prstGeom prst="rect">
              <a:avLst/>
            </a:prstGeom>
          </p:spPr>
        </p:pic>
        <p:pic>
          <p:nvPicPr>
            <p:cNvPr id="33" name="图片 67">
              <a:extLst>
                <a:ext uri="{FF2B5EF4-FFF2-40B4-BE49-F238E27FC236}">
                  <a16:creationId xmlns:a16="http://schemas.microsoft.com/office/drawing/2014/main" xmlns="" id="{E893FF82-1829-4264-AC56-023359D5FF23}"/>
                </a:ext>
              </a:extLst>
            </p:cNvPr>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8412126" y="4257177"/>
              <a:ext cx="417163" cy="342074"/>
            </a:xfrm>
            <a:prstGeom prst="rect">
              <a:avLst/>
            </a:prstGeom>
          </p:spPr>
        </p:pic>
        <p:pic>
          <p:nvPicPr>
            <p:cNvPr id="34" name="图片 14" descr="交换机.png">
              <a:extLst>
                <a:ext uri="{FF2B5EF4-FFF2-40B4-BE49-F238E27FC236}">
                  <a16:creationId xmlns:a16="http://schemas.microsoft.com/office/drawing/2014/main" xmlns="" id="{460F23EA-C2F3-46C4-90E6-DDFD9894CE8E}"/>
                </a:ext>
              </a:extLst>
            </p:cNvPr>
            <p:cNvPicPr>
              <a:picLocks noChangeAspect="1"/>
            </p:cNvPicPr>
            <p:nvPr/>
          </p:nvPicPr>
          <p:blipFill>
            <a:blip r:embed="rId11" cstate="print"/>
            <a:stretch>
              <a:fillRect/>
            </a:stretch>
          </p:blipFill>
          <p:spPr bwMode="gray">
            <a:xfrm>
              <a:off x="8133821" y="3792998"/>
              <a:ext cx="420077" cy="343698"/>
            </a:xfrm>
            <a:prstGeom prst="rect">
              <a:avLst/>
            </a:prstGeom>
          </p:spPr>
        </p:pic>
        <p:sp>
          <p:nvSpPr>
            <p:cNvPr id="35" name="Freeform 159">
              <a:extLst>
                <a:ext uri="{FF2B5EF4-FFF2-40B4-BE49-F238E27FC236}">
                  <a16:creationId xmlns:a16="http://schemas.microsoft.com/office/drawing/2014/main" xmlns="" id="{1B2E5E70-19CE-4CC0-9D22-626C06CCBEF6}"/>
                </a:ext>
              </a:extLst>
            </p:cNvPr>
            <p:cNvSpPr/>
            <p:nvPr/>
          </p:nvSpPr>
          <p:spPr bwMode="gray">
            <a:xfrm flipH="1">
              <a:off x="5635989" y="3184602"/>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36" name="图片 31">
              <a:extLst>
                <a:ext uri="{FF2B5EF4-FFF2-40B4-BE49-F238E27FC236}">
                  <a16:creationId xmlns:a16="http://schemas.microsoft.com/office/drawing/2014/main" xmlns="" id="{DC35D375-964A-4FF4-AB0D-F5FF411C3E1C}"/>
                </a:ext>
              </a:extLst>
            </p:cNvPr>
            <p:cNvPicPr>
              <a:picLocks noChangeAspect="1"/>
            </p:cNvPicPr>
            <p:nvPr/>
          </p:nvPicPr>
          <p:blipFill>
            <a:blip r:embed="rId3"/>
            <a:stretch>
              <a:fillRect/>
            </a:stretch>
          </p:blipFill>
          <p:spPr bwMode="gray">
            <a:xfrm>
              <a:off x="6385815" y="3245296"/>
              <a:ext cx="466668" cy="389308"/>
            </a:xfrm>
            <a:prstGeom prst="rect">
              <a:avLst/>
            </a:prstGeom>
          </p:spPr>
        </p:pic>
        <p:pic>
          <p:nvPicPr>
            <p:cNvPr id="37" name="图片 51" descr="交换机.png">
              <a:extLst>
                <a:ext uri="{FF2B5EF4-FFF2-40B4-BE49-F238E27FC236}">
                  <a16:creationId xmlns:a16="http://schemas.microsoft.com/office/drawing/2014/main" xmlns="" id="{E9765411-4038-4A19-9F6D-BE7E8288614D}"/>
                </a:ext>
              </a:extLst>
            </p:cNvPr>
            <p:cNvPicPr>
              <a:picLocks noChangeAspect="1"/>
            </p:cNvPicPr>
            <p:nvPr/>
          </p:nvPicPr>
          <p:blipFill>
            <a:blip r:embed="rId9" cstate="print"/>
            <a:stretch>
              <a:fillRect/>
            </a:stretch>
          </p:blipFill>
          <p:spPr bwMode="gray">
            <a:xfrm>
              <a:off x="5880876" y="2976126"/>
              <a:ext cx="417163" cy="341314"/>
            </a:xfrm>
            <a:prstGeom prst="rect">
              <a:avLst/>
            </a:prstGeom>
          </p:spPr>
        </p:pic>
        <p:cxnSp>
          <p:nvCxnSpPr>
            <p:cNvPr id="38" name="直接连接符 133">
              <a:extLst>
                <a:ext uri="{FF2B5EF4-FFF2-40B4-BE49-F238E27FC236}">
                  <a16:creationId xmlns:a16="http://schemas.microsoft.com/office/drawing/2014/main" xmlns="" id="{6C2E3109-541A-4A95-B2A9-1642BCB26E93}"/>
                </a:ext>
              </a:extLst>
            </p:cNvPr>
            <p:cNvCxnSpPr>
              <a:stCxn id="29" idx="3"/>
              <a:endCxn id="32" idx="1"/>
            </p:cNvCxnSpPr>
            <p:nvPr/>
          </p:nvCxnSpPr>
          <p:spPr bwMode="gray">
            <a:xfrm flipV="1">
              <a:off x="4717036" y="4287456"/>
              <a:ext cx="2526796" cy="467617"/>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39" name="直接连接符 133">
              <a:extLst>
                <a:ext uri="{FF2B5EF4-FFF2-40B4-BE49-F238E27FC236}">
                  <a16:creationId xmlns:a16="http://schemas.microsoft.com/office/drawing/2014/main" xmlns="" id="{BD0CC64E-3B36-4736-9E07-4DBE4E6ABCA6}"/>
                </a:ext>
              </a:extLst>
            </p:cNvPr>
            <p:cNvCxnSpPr>
              <a:stCxn id="26" idx="3"/>
              <a:endCxn id="32" idx="1"/>
            </p:cNvCxnSpPr>
            <p:nvPr/>
          </p:nvCxnSpPr>
          <p:spPr bwMode="gray">
            <a:xfrm>
              <a:off x="5463953" y="3895062"/>
              <a:ext cx="1779879" cy="392394"/>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40" name="直接连接符 133">
              <a:extLst>
                <a:ext uri="{FF2B5EF4-FFF2-40B4-BE49-F238E27FC236}">
                  <a16:creationId xmlns:a16="http://schemas.microsoft.com/office/drawing/2014/main" xmlns="" id="{DEF349D8-6C09-42D3-9401-D661DDD34034}"/>
                </a:ext>
              </a:extLst>
            </p:cNvPr>
            <p:cNvCxnSpPr>
              <a:stCxn id="36" idx="2"/>
              <a:endCxn id="32" idx="1"/>
            </p:cNvCxnSpPr>
            <p:nvPr/>
          </p:nvCxnSpPr>
          <p:spPr bwMode="gray">
            <a:xfrm>
              <a:off x="6619149" y="3634604"/>
              <a:ext cx="624683" cy="652852"/>
            </a:xfrm>
            <a:prstGeom prst="line">
              <a:avLst/>
            </a:prstGeom>
            <a:ln w="1905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41" name="TextBox 40">
              <a:extLst>
                <a:ext uri="{FF2B5EF4-FFF2-40B4-BE49-F238E27FC236}">
                  <a16:creationId xmlns:a16="http://schemas.microsoft.com/office/drawing/2014/main" xmlns="" id="{79D0E4E2-EF24-4B9F-957D-88B79F389467}"/>
                </a:ext>
              </a:extLst>
            </p:cNvPr>
            <p:cNvSpPr txBox="1"/>
            <p:nvPr/>
          </p:nvSpPr>
          <p:spPr bwMode="gray">
            <a:xfrm>
              <a:off x="7415639" y="4761663"/>
              <a:ext cx="2355392" cy="461665"/>
            </a:xfrm>
            <a:prstGeom prst="rect">
              <a:avLst/>
            </a:prstGeom>
            <a:noFill/>
          </p:spPr>
          <p:txBody>
            <a:bodyPr wrap="square" rtlCol="0">
              <a:spAutoFit/>
            </a:bodyPr>
            <a:lstStyle/>
            <a:p>
              <a:pPr fontAlgn="ctr"/>
              <a:r>
                <a:rPr lang="en-US" sz="1200" dirty="0">
                  <a:latin typeface="Huawei Sans" panose="020C0503030203020204" pitchFamily="34" charset="0"/>
                </a:rPr>
                <a:t>Interconnection between branches and HQ</a:t>
              </a:r>
            </a:p>
          </p:txBody>
        </p:sp>
        <p:sp>
          <p:nvSpPr>
            <p:cNvPr id="42" name="TextBox 41">
              <a:extLst>
                <a:ext uri="{FF2B5EF4-FFF2-40B4-BE49-F238E27FC236}">
                  <a16:creationId xmlns:a16="http://schemas.microsoft.com/office/drawing/2014/main" xmlns="" id="{31FBAF6C-16F8-4637-8E8E-2CA045B473EE}"/>
                </a:ext>
              </a:extLst>
            </p:cNvPr>
            <p:cNvSpPr txBox="1"/>
            <p:nvPr/>
          </p:nvSpPr>
          <p:spPr bwMode="gray">
            <a:xfrm>
              <a:off x="8141868" y="5981735"/>
              <a:ext cx="788999" cy="276999"/>
            </a:xfrm>
            <a:prstGeom prst="rect">
              <a:avLst/>
            </a:prstGeom>
            <a:noFill/>
          </p:spPr>
          <p:txBody>
            <a:bodyPr wrap="none" rtlCol="0">
              <a:spAutoFit/>
            </a:bodyPr>
            <a:lstStyle/>
            <a:p>
              <a:pPr fontAlgn="ctr"/>
              <a:r>
                <a:rPr lang="en-US" sz="1200" b="1" dirty="0">
                  <a:solidFill>
                    <a:schemeClr val="bg1">
                      <a:lumMod val="50000"/>
                    </a:schemeClr>
                  </a:solidFill>
                  <a:latin typeface="Huawei Sans" panose="020C0503030203020204" pitchFamily="34" charset="0"/>
                </a:rPr>
                <a:t>Internet</a:t>
              </a:r>
            </a:p>
          </p:txBody>
        </p:sp>
        <p:grpSp>
          <p:nvGrpSpPr>
            <p:cNvPr id="44" name="Group 43">
              <a:extLst>
                <a:ext uri="{FF2B5EF4-FFF2-40B4-BE49-F238E27FC236}">
                  <a16:creationId xmlns:a16="http://schemas.microsoft.com/office/drawing/2014/main" xmlns="" id="{FBAA835C-C008-45E2-AD94-8131A46EA1D1}"/>
                </a:ext>
              </a:extLst>
            </p:cNvPr>
            <p:cNvGrpSpPr/>
            <p:nvPr/>
          </p:nvGrpSpPr>
          <p:grpSpPr bwMode="gray">
            <a:xfrm rot="732870">
              <a:off x="5474054" y="3910866"/>
              <a:ext cx="1587382" cy="276999"/>
              <a:chOff x="5445271" y="3897052"/>
              <a:chExt cx="1587382" cy="276999"/>
            </a:xfrm>
          </p:grpSpPr>
          <p:sp>
            <p:nvSpPr>
              <p:cNvPr id="43" name="Can 41">
                <a:extLst>
                  <a:ext uri="{FF2B5EF4-FFF2-40B4-BE49-F238E27FC236}">
                    <a16:creationId xmlns:a16="http://schemas.microsoft.com/office/drawing/2014/main" xmlns="" id="{7CF0AA72-439E-4CBA-8D41-A5BAC7773794}"/>
                  </a:ext>
                </a:extLst>
              </p:cNvPr>
              <p:cNvSpPr/>
              <p:nvPr/>
            </p:nvSpPr>
            <p:spPr bwMode="gray">
              <a:xfrm rot="5400000">
                <a:off x="6141721" y="3236605"/>
                <a:ext cx="194481" cy="158738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extBox 1">
                <a:extLst>
                  <a:ext uri="{FF2B5EF4-FFF2-40B4-BE49-F238E27FC236}">
                    <a16:creationId xmlns:a16="http://schemas.microsoft.com/office/drawing/2014/main" xmlns="" id="{41A67A81-BF9D-4124-AB6F-DC60A9A20DD8}"/>
                  </a:ext>
                </a:extLst>
              </p:cNvPr>
              <p:cNvSpPr txBox="1"/>
              <p:nvPr/>
            </p:nvSpPr>
            <p:spPr bwMode="gray">
              <a:xfrm>
                <a:off x="5703911" y="3897052"/>
                <a:ext cx="970137" cy="276999"/>
              </a:xfrm>
              <a:prstGeom prst="rect">
                <a:avLst/>
              </a:prstGeom>
              <a:noFill/>
            </p:spPr>
            <p:txBody>
              <a:bodyPr wrap="none" rtlCol="0">
                <a:spAutoFit/>
              </a:bodyPr>
              <a:lstStyle/>
              <a:p>
                <a:pPr fontAlgn="ctr"/>
                <a:r>
                  <a:rPr lang="en-US" sz="1200" dirty="0">
                    <a:latin typeface="Huawei Sans" panose="020C0503030203020204" pitchFamily="34" charset="0"/>
                  </a:rPr>
                  <a:t>GRE tunnel</a:t>
                </a:r>
                <a:endParaRPr lang="en-US" sz="1200" dirty="0">
                  <a:latin typeface="Huawei Sans" panose="020C0503030203020204" pitchFamily="34" charset="0"/>
                  <a:ea typeface="方正兰亭黑简体" panose="02000000000000000000" pitchFamily="2" charset="-122"/>
                </a:endParaRPr>
              </a:p>
            </p:txBody>
          </p:sp>
        </p:grpSp>
        <p:grpSp>
          <p:nvGrpSpPr>
            <p:cNvPr id="45" name="Group 44">
              <a:extLst>
                <a:ext uri="{FF2B5EF4-FFF2-40B4-BE49-F238E27FC236}">
                  <a16:creationId xmlns:a16="http://schemas.microsoft.com/office/drawing/2014/main" xmlns="" id="{3D8760A6-72FA-4D4F-B5F5-FE72660C938F}"/>
                </a:ext>
              </a:extLst>
            </p:cNvPr>
            <p:cNvGrpSpPr/>
            <p:nvPr/>
          </p:nvGrpSpPr>
          <p:grpSpPr bwMode="gray">
            <a:xfrm rot="20974172">
              <a:off x="4761492" y="4415582"/>
              <a:ext cx="2136079" cy="276999"/>
              <a:chOff x="5206640" y="3888186"/>
              <a:chExt cx="2136079" cy="276999"/>
            </a:xfrm>
          </p:grpSpPr>
          <p:sp>
            <p:nvSpPr>
              <p:cNvPr id="46" name="Can 41">
                <a:extLst>
                  <a:ext uri="{FF2B5EF4-FFF2-40B4-BE49-F238E27FC236}">
                    <a16:creationId xmlns:a16="http://schemas.microsoft.com/office/drawing/2014/main" xmlns="" id="{AA49031A-9333-4509-9232-82CD5A734674}"/>
                  </a:ext>
                </a:extLst>
              </p:cNvPr>
              <p:cNvSpPr/>
              <p:nvPr/>
            </p:nvSpPr>
            <p:spPr bwMode="gray">
              <a:xfrm rot="5400000">
                <a:off x="6177439" y="2962256"/>
                <a:ext cx="194481" cy="213607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46">
                <a:extLst>
                  <a:ext uri="{FF2B5EF4-FFF2-40B4-BE49-F238E27FC236}">
                    <a16:creationId xmlns:a16="http://schemas.microsoft.com/office/drawing/2014/main" xmlns="" id="{5E6749D5-79C6-4186-BE64-0CAA56A352C6}"/>
                  </a:ext>
                </a:extLst>
              </p:cNvPr>
              <p:cNvSpPr txBox="1"/>
              <p:nvPr/>
            </p:nvSpPr>
            <p:spPr bwMode="gray">
              <a:xfrm>
                <a:off x="5820329" y="3888186"/>
                <a:ext cx="970137" cy="276999"/>
              </a:xfrm>
              <a:prstGeom prst="rect">
                <a:avLst/>
              </a:prstGeom>
              <a:noFill/>
            </p:spPr>
            <p:txBody>
              <a:bodyPr wrap="none" rtlCol="0">
                <a:spAutoFit/>
              </a:bodyPr>
              <a:lstStyle/>
              <a:p>
                <a:pPr fontAlgn="ctr"/>
                <a:r>
                  <a:rPr lang="en-US" sz="1200" dirty="0">
                    <a:latin typeface="Huawei Sans" panose="020C0503030203020204" pitchFamily="34" charset="0"/>
                  </a:rPr>
                  <a:t>GRE tunnel</a:t>
                </a:r>
                <a:endParaRPr lang="en-US" sz="1200" dirty="0">
                  <a:latin typeface="Huawei Sans" panose="020C0503030203020204" pitchFamily="34" charset="0"/>
                  <a:ea typeface="方正兰亭黑简体" panose="02000000000000000000" pitchFamily="2" charset="-122"/>
                </a:endParaRPr>
              </a:p>
            </p:txBody>
          </p:sp>
        </p:grpSp>
        <p:grpSp>
          <p:nvGrpSpPr>
            <p:cNvPr id="48" name="Group 47">
              <a:extLst>
                <a:ext uri="{FF2B5EF4-FFF2-40B4-BE49-F238E27FC236}">
                  <a16:creationId xmlns:a16="http://schemas.microsoft.com/office/drawing/2014/main" xmlns="" id="{96C0781B-7BEB-4C9D-9C28-D9098BF173BB}"/>
                </a:ext>
              </a:extLst>
            </p:cNvPr>
            <p:cNvGrpSpPr/>
            <p:nvPr/>
          </p:nvGrpSpPr>
          <p:grpSpPr bwMode="gray">
            <a:xfrm rot="2772449">
              <a:off x="6458599" y="3782062"/>
              <a:ext cx="970137" cy="276999"/>
              <a:chOff x="5823067" y="3897921"/>
              <a:chExt cx="970137" cy="276999"/>
            </a:xfrm>
          </p:grpSpPr>
          <p:sp>
            <p:nvSpPr>
              <p:cNvPr id="49" name="Can 41">
                <a:extLst>
                  <a:ext uri="{FF2B5EF4-FFF2-40B4-BE49-F238E27FC236}">
                    <a16:creationId xmlns:a16="http://schemas.microsoft.com/office/drawing/2014/main" xmlns="" id="{DF3E238C-4611-4FBF-BDF7-067209EAEFF7}"/>
                  </a:ext>
                </a:extLst>
              </p:cNvPr>
              <p:cNvSpPr/>
              <p:nvPr/>
            </p:nvSpPr>
            <p:spPr bwMode="gray">
              <a:xfrm rot="5400000">
                <a:off x="6235232" y="3626267"/>
                <a:ext cx="194481" cy="808059"/>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49">
                <a:extLst>
                  <a:ext uri="{FF2B5EF4-FFF2-40B4-BE49-F238E27FC236}">
                    <a16:creationId xmlns:a16="http://schemas.microsoft.com/office/drawing/2014/main" xmlns="" id="{ADB769DE-FCF3-4994-AFDD-F3FF19B84823}"/>
                  </a:ext>
                </a:extLst>
              </p:cNvPr>
              <p:cNvSpPr txBox="1"/>
              <p:nvPr/>
            </p:nvSpPr>
            <p:spPr bwMode="gray">
              <a:xfrm>
                <a:off x="5823067" y="3897921"/>
                <a:ext cx="970137" cy="276999"/>
              </a:xfrm>
              <a:prstGeom prst="rect">
                <a:avLst/>
              </a:prstGeom>
              <a:noFill/>
            </p:spPr>
            <p:txBody>
              <a:bodyPr wrap="none" rtlCol="0">
                <a:spAutoFit/>
              </a:bodyPr>
              <a:lstStyle/>
              <a:p>
                <a:pPr fontAlgn="ctr"/>
                <a:r>
                  <a:rPr lang="en-US" sz="1200" dirty="0">
                    <a:latin typeface="Huawei Sans" panose="020C0503030203020204" pitchFamily="34" charset="0"/>
                  </a:rPr>
                  <a:t>GRE tunnel</a:t>
                </a:r>
                <a:endParaRPr lang="en-US" sz="1200" dirty="0">
                  <a:latin typeface="Huawei Sans" panose="020C0503030203020204" pitchFamily="34" charset="0"/>
                  <a:ea typeface="方正兰亭黑简体" panose="02000000000000000000" pitchFamily="2" charset="-122"/>
                </a:endParaRPr>
              </a:p>
            </p:txBody>
          </p:sp>
        </p:grpSp>
      </p:grpSp>
      <p:sp>
        <p:nvSpPr>
          <p:cNvPr id="55" name="Text Placeholder 3">
            <a:extLst>
              <a:ext uri="{FF2B5EF4-FFF2-40B4-BE49-F238E27FC236}">
                <a16:creationId xmlns:a16="http://schemas.microsoft.com/office/drawing/2014/main" xmlns="" id="{BC7BFAC4-D81E-4A6C-8F5D-6526B2B790C6}"/>
              </a:ext>
            </a:extLst>
          </p:cNvPr>
          <p:cNvSpPr txBox="1">
            <a:spLocks/>
          </p:cNvSpPr>
          <p:nvPr/>
        </p:nvSpPr>
        <p:spPr bwMode="gray">
          <a:xfrm>
            <a:off x="450445" y="2964526"/>
            <a:ext cx="5592426" cy="296303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r>
              <a:rPr lang="en-US" sz="1400" dirty="0" smtClean="0"/>
              <a:t>Through GRE tunnels, the enterprise network can be established between the branch and headquarters based on the Internet.</a:t>
            </a:r>
            <a:endParaRPr lang="en-US" sz="1400" dirty="0"/>
          </a:p>
        </p:txBody>
      </p:sp>
      <p:sp>
        <p:nvSpPr>
          <p:cNvPr id="59"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chemeClr val="bg1"/>
                </a:solidFill>
                <a:latin typeface="Huawei Sans" panose="020C0503030203020204" pitchFamily="34" charset="0"/>
                <a:ea typeface="方正兰亭黑简体" panose="02000000000000000000" pitchFamily="2" charset="-122"/>
              </a:rPr>
              <a:t>GRE Fundamentals</a:t>
            </a:r>
            <a:endParaRPr lang="zh-CN" altLang="en-US" sz="1200" b="1" kern="0" dirty="0">
              <a:solidFill>
                <a:schemeClr val="bg1"/>
              </a:solidFill>
              <a:latin typeface="Huawei Sans" panose="020C0503030203020204" pitchFamily="34" charset="0"/>
              <a:ea typeface="方正兰亭黑简体" panose="02000000000000000000" pitchFamily="2" charset="-122"/>
            </a:endParaRPr>
          </a:p>
        </p:txBody>
      </p:sp>
      <p:sp>
        <p:nvSpPr>
          <p:cNvPr id="60"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61" name="燕尾形 26">
            <a:extLst>
              <a:ext uri="{FF2B5EF4-FFF2-40B4-BE49-F238E27FC236}">
                <a16:creationId xmlns:a16="http://schemas.microsoft.com/office/drawing/2014/main" xmlns="" id="{A4540EA4-29E5-463C-989C-0D9C2F80E747}"/>
              </a:ext>
            </a:extLst>
          </p:cNvPr>
          <p:cNvSpPr/>
          <p:nvPr/>
        </p:nvSpPr>
        <p:spPr bwMode="gray">
          <a:xfrm>
            <a:off x="9612671" y="112890"/>
            <a:ext cx="2136416" cy="21936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241972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Isosceles Triangle 22">
            <a:extLst>
              <a:ext uri="{FF2B5EF4-FFF2-40B4-BE49-F238E27FC236}">
                <a16:creationId xmlns:a16="http://schemas.microsoft.com/office/drawing/2014/main" xmlns="" id="{27A6E5B5-E94C-45B9-8C74-5CB8B4E08F3B}"/>
              </a:ext>
            </a:extLst>
          </p:cNvPr>
          <p:cNvSpPr/>
          <p:nvPr/>
        </p:nvSpPr>
        <p:spPr>
          <a:xfrm rot="16200000">
            <a:off x="6194125" y="4407109"/>
            <a:ext cx="643196" cy="891510"/>
          </a:xfrm>
          <a:custGeom>
            <a:avLst/>
            <a:gdLst>
              <a:gd name="connsiteX0" fmla="*/ 0 w 1225579"/>
              <a:gd name="connsiteY0" fmla="*/ 1739918 h 1739918"/>
              <a:gd name="connsiteX1" fmla="*/ 612790 w 1225579"/>
              <a:gd name="connsiteY1" fmla="*/ 0 h 1739918"/>
              <a:gd name="connsiteX2" fmla="*/ 1225579 w 1225579"/>
              <a:gd name="connsiteY2" fmla="*/ 1739918 h 1739918"/>
              <a:gd name="connsiteX3" fmla="*/ 0 w 1225579"/>
              <a:gd name="connsiteY3" fmla="*/ 1739918 h 1739918"/>
              <a:gd name="connsiteX0" fmla="*/ 0 w 1225579"/>
              <a:gd name="connsiteY0" fmla="*/ 1739918 h 1739918"/>
              <a:gd name="connsiteX1" fmla="*/ 612790 w 1225579"/>
              <a:gd name="connsiteY1" fmla="*/ 0 h 1739918"/>
              <a:gd name="connsiteX2" fmla="*/ 1225579 w 1225579"/>
              <a:gd name="connsiteY2" fmla="*/ 1739918 h 1739918"/>
              <a:gd name="connsiteX3" fmla="*/ 0 w 1225579"/>
              <a:gd name="connsiteY3" fmla="*/ 1739918 h 1739918"/>
              <a:gd name="connsiteX0" fmla="*/ 0 w 1225579"/>
              <a:gd name="connsiteY0" fmla="*/ 1739918 h 1911243"/>
              <a:gd name="connsiteX1" fmla="*/ 612790 w 1225579"/>
              <a:gd name="connsiteY1" fmla="*/ 0 h 1911243"/>
              <a:gd name="connsiteX2" fmla="*/ 1225579 w 1225579"/>
              <a:gd name="connsiteY2" fmla="*/ 1739918 h 1911243"/>
              <a:gd name="connsiteX3" fmla="*/ 0 w 1225579"/>
              <a:gd name="connsiteY3" fmla="*/ 1739918 h 1911243"/>
              <a:gd name="connsiteX0" fmla="*/ 0 w 1225579"/>
              <a:gd name="connsiteY0" fmla="*/ 1739918 h 1999652"/>
              <a:gd name="connsiteX1" fmla="*/ 612790 w 1225579"/>
              <a:gd name="connsiteY1" fmla="*/ 0 h 1999652"/>
              <a:gd name="connsiteX2" fmla="*/ 1225579 w 1225579"/>
              <a:gd name="connsiteY2" fmla="*/ 1739918 h 1999652"/>
              <a:gd name="connsiteX3" fmla="*/ 0 w 1225579"/>
              <a:gd name="connsiteY3" fmla="*/ 1739918 h 1999652"/>
            </a:gdLst>
            <a:ahLst/>
            <a:cxnLst>
              <a:cxn ang="0">
                <a:pos x="connsiteX0" y="connsiteY0"/>
              </a:cxn>
              <a:cxn ang="0">
                <a:pos x="connsiteX1" y="connsiteY1"/>
              </a:cxn>
              <a:cxn ang="0">
                <a:pos x="connsiteX2" y="connsiteY2"/>
              </a:cxn>
              <a:cxn ang="0">
                <a:pos x="connsiteX3" y="connsiteY3"/>
              </a:cxn>
            </a:cxnLst>
            <a:rect l="l" t="t" r="r" b="b"/>
            <a:pathLst>
              <a:path w="1225579" h="1999652">
                <a:moveTo>
                  <a:pt x="0" y="1739918"/>
                </a:moveTo>
                <a:lnTo>
                  <a:pt x="612790" y="0"/>
                </a:lnTo>
                <a:lnTo>
                  <a:pt x="1225579" y="1739918"/>
                </a:lnTo>
                <a:cubicBezTo>
                  <a:pt x="772229" y="2125401"/>
                  <a:pt x="291985" y="2044718"/>
                  <a:pt x="0" y="1739918"/>
                </a:cubicBezTo>
                <a:close/>
              </a:path>
            </a:pathLst>
          </a:cu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 name="Title 1"/>
          <p:cNvSpPr>
            <a:spLocks noGrp="1"/>
          </p:cNvSpPr>
          <p:nvPr>
            <p:ph type="title"/>
          </p:nvPr>
        </p:nvSpPr>
        <p:spPr/>
        <p:txBody>
          <a:bodyPr>
            <a:normAutofit/>
          </a:bodyPr>
          <a:lstStyle/>
          <a:p>
            <a:r>
              <a:rPr lang="en-US" smtClean="0"/>
              <a:t>Restricted Cone NAT</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400" dirty="0" smtClean="0"/>
              <a:t>Restricted cone NAT is a restricted version of full cone NAT. When receiving a packet from an external host, the NAT device with restricted cone NAT enabled no only checks whether the destination address and port number of the packet are the same as those in the external tuple but also checks whether the source IP address of the packet is the same as the IP address in the target tuple. If both conditions are met, the packet is forwarded.</a:t>
            </a:r>
            <a:endParaRPr lang="en-US" sz="1400" dirty="0"/>
          </a:p>
        </p:txBody>
      </p:sp>
      <p:sp>
        <p:nvSpPr>
          <p:cNvPr id="4" name="圆角矩形 75"/>
          <p:cNvSpPr/>
          <p:nvPr/>
        </p:nvSpPr>
        <p:spPr>
          <a:xfrm>
            <a:off x="841238" y="2744026"/>
            <a:ext cx="10545068" cy="34567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defTabSz="914112" fontAlgn="ctr">
              <a:lnSpc>
                <a:spcPts val="13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3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3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lnSpc>
                <a:spcPts val="13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After PC1 on a private network communicates with the web server, the NAT device generates a NAT mapping table. </a:t>
            </a:r>
            <a:r>
              <a:rPr lang="en-US" sz="1200" dirty="0">
                <a:solidFill>
                  <a:prstClr val="black"/>
                </a:solidFill>
                <a:latin typeface="Huawei Sans" panose="020C0503030203020204" pitchFamily="34" charset="0"/>
              </a:rPr>
              <a:t>If restricted cone NAT is used and an attacker sends a packet with the external tuple (122.1.2.2:1025) as the destination, the NAT device forwards this packet to PC1 only when the source address of this packet is the IP address (200.1.2.3) in the target tuple.</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a:xfrm>
            <a:off x="839788" y="2315827"/>
            <a:ext cx="1057250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Restricted cone NAT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12"/>
          <p:cNvCxnSpPr>
            <a:endCxn id="9" idx="1"/>
          </p:cNvCxnSpPr>
          <p:nvPr/>
        </p:nvCxnSpPr>
        <p:spPr bwMode="auto">
          <a:xfrm>
            <a:off x="3277920" y="4858219"/>
            <a:ext cx="6797582"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 name="矩形 39"/>
          <p:cNvSpPr/>
          <p:nvPr/>
        </p:nvSpPr>
        <p:spPr>
          <a:xfrm>
            <a:off x="1350497" y="3790040"/>
            <a:ext cx="129073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Private network</a:t>
            </a:r>
            <a:endParaRPr lang="en-US" sz="1200" dirty="0">
              <a:latin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30075" y="4641848"/>
            <a:ext cx="540989" cy="442626"/>
          </a:xfrm>
          <a:prstGeom prst="rect">
            <a:avLst/>
          </a:prstGeom>
          <a:noFill/>
        </p:spPr>
      </p:pic>
      <p:pic>
        <p:nvPicPr>
          <p:cNvPr id="9" name="图片 8" descr="Web服务器-蓝.png"/>
          <p:cNvPicPr>
            <a:picLocks noChangeAspect="1"/>
          </p:cNvPicPr>
          <p:nvPr/>
        </p:nvPicPr>
        <p:blipFill>
          <a:blip r:embed="rId4" cstate="print"/>
          <a:stretch>
            <a:fillRect/>
          </a:stretch>
        </p:blipFill>
        <p:spPr>
          <a:xfrm>
            <a:off x="10075502" y="4642337"/>
            <a:ext cx="539789" cy="441645"/>
          </a:xfrm>
          <a:prstGeom prst="rect">
            <a:avLst/>
          </a:prstGeom>
        </p:spPr>
      </p:pic>
      <p:sp>
        <p:nvSpPr>
          <p:cNvPr id="10" name="TextBox 77"/>
          <p:cNvSpPr txBox="1"/>
          <p:nvPr/>
        </p:nvSpPr>
        <p:spPr bwMode="auto">
          <a:xfrm>
            <a:off x="9742738" y="5060093"/>
            <a:ext cx="1205317"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200.1.2.3</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TextBox 77"/>
          <p:cNvSpPr txBox="1"/>
          <p:nvPr/>
        </p:nvSpPr>
        <p:spPr bwMode="auto">
          <a:xfrm>
            <a:off x="6456910" y="4847196"/>
            <a:ext cx="1087741" cy="285574"/>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200" dirty="0" smtClean="0">
                <a:solidFill>
                  <a:srgbClr val="000000"/>
                </a:solidFill>
                <a:latin typeface="Huawei Sans" panose="020C0503030203020204" pitchFamily="34" charset="0"/>
              </a:rPr>
              <a:t>122.1.2.1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26"/>
          <p:cNvSpPr/>
          <p:nvPr/>
        </p:nvSpPr>
        <p:spPr>
          <a:xfrm>
            <a:off x="5940859" y="5082632"/>
            <a:ext cx="505267"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34" descr="汇聚交换机.png"/>
          <p:cNvPicPr>
            <a:picLocks noChangeAspect="1"/>
          </p:cNvPicPr>
          <p:nvPr/>
        </p:nvPicPr>
        <p:blipFill>
          <a:blip r:embed="rId5" cstate="print"/>
          <a:stretch>
            <a:fillRect/>
          </a:stretch>
        </p:blipFill>
        <p:spPr>
          <a:xfrm>
            <a:off x="4116683" y="4659299"/>
            <a:ext cx="539789" cy="441645"/>
          </a:xfrm>
          <a:prstGeom prst="rect">
            <a:avLst/>
          </a:prstGeom>
        </p:spPr>
      </p:pic>
      <p:grpSp>
        <p:nvGrpSpPr>
          <p:cNvPr id="14" name="组合 42"/>
          <p:cNvGrpSpPr/>
          <p:nvPr/>
        </p:nvGrpSpPr>
        <p:grpSpPr>
          <a:xfrm>
            <a:off x="7849856" y="4596473"/>
            <a:ext cx="1570475" cy="504472"/>
            <a:chOff x="7175983" y="2324318"/>
            <a:chExt cx="1571088" cy="504669"/>
          </a:xfrm>
        </p:grpSpPr>
        <p:sp>
          <p:nvSpPr>
            <p:cNvPr id="15"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77"/>
            <p:cNvSpPr txBox="1"/>
            <p:nvPr/>
          </p:nvSpPr>
          <p:spPr bwMode="auto">
            <a:xfrm>
              <a:off x="7175983" y="2502205"/>
              <a:ext cx="1571088" cy="285686"/>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17" name="图片 6" descr="PC.png"/>
          <p:cNvPicPr>
            <a:picLocks noChangeAspect="1"/>
          </p:cNvPicPr>
          <p:nvPr/>
        </p:nvPicPr>
        <p:blipFill>
          <a:blip r:embed="rId6" cstate="print"/>
          <a:stretch>
            <a:fillRect/>
          </a:stretch>
        </p:blipFill>
        <p:spPr>
          <a:xfrm>
            <a:off x="2503650" y="4562871"/>
            <a:ext cx="538853" cy="413838"/>
          </a:xfrm>
          <a:prstGeom prst="rect">
            <a:avLst/>
          </a:prstGeom>
        </p:spPr>
      </p:pic>
      <p:sp>
        <p:nvSpPr>
          <p:cNvPr id="18" name="TextBox 77"/>
          <p:cNvSpPr txBox="1"/>
          <p:nvPr/>
        </p:nvSpPr>
        <p:spPr bwMode="auto">
          <a:xfrm>
            <a:off x="2087757" y="4962124"/>
            <a:ext cx="125259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192.168.1.1/24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6" descr="PC.png"/>
          <p:cNvPicPr>
            <a:picLocks noChangeAspect="1"/>
          </p:cNvPicPr>
          <p:nvPr/>
        </p:nvPicPr>
        <p:blipFill>
          <a:blip r:embed="rId6" cstate="print"/>
          <a:stretch>
            <a:fillRect/>
          </a:stretch>
        </p:blipFill>
        <p:spPr>
          <a:xfrm>
            <a:off x="1430546" y="4583317"/>
            <a:ext cx="538853" cy="413838"/>
          </a:xfrm>
          <a:prstGeom prst="rect">
            <a:avLst/>
          </a:prstGeom>
        </p:spPr>
      </p:pic>
      <p:sp>
        <p:nvSpPr>
          <p:cNvPr id="20" name="TextBox 77"/>
          <p:cNvSpPr txBox="1"/>
          <p:nvPr/>
        </p:nvSpPr>
        <p:spPr bwMode="auto">
          <a:xfrm>
            <a:off x="1027747" y="4966578"/>
            <a:ext cx="123004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192.168.1.2/24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Rectangle 20"/>
          <p:cNvSpPr/>
          <p:nvPr/>
        </p:nvSpPr>
        <p:spPr>
          <a:xfrm>
            <a:off x="993031" y="3445164"/>
            <a:ext cx="5256584" cy="20851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Rectangle 21"/>
          <p:cNvSpPr/>
          <p:nvPr/>
        </p:nvSpPr>
        <p:spPr>
          <a:xfrm>
            <a:off x="1091124" y="4443371"/>
            <a:ext cx="2176077" cy="845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TextBox 77"/>
          <p:cNvSpPr txBox="1"/>
          <p:nvPr/>
        </p:nvSpPr>
        <p:spPr bwMode="auto">
          <a:xfrm>
            <a:off x="2637388" y="3064119"/>
            <a:ext cx="1301665" cy="661446"/>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address pool</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rPr>
              <a:t>122.1.2.2</a:t>
            </a:r>
            <a:endParaRPr lang="en-US" altLang="zh-CN" sz="1200" dirty="0" smtClean="0">
              <a:solidFill>
                <a:schemeClr val="tx1"/>
              </a:solidFill>
              <a:latin typeface="Huawei Sans" panose="020C0503030203020204" pitchFamily="34" charset="0"/>
            </a:endParaRPr>
          </a:p>
          <a:p>
            <a:pPr fontAlgn="ctr"/>
            <a:r>
              <a:rPr lang="en-US" sz="1200" dirty="0" smtClean="0">
                <a:latin typeface="Huawei Sans" panose="020C0503030203020204" pitchFamily="34" charset="0"/>
              </a:rPr>
              <a:t>122.1.2.3</a:t>
            </a:r>
            <a:endParaRPr lang="en-US" altLang="zh-CN" sz="1200" dirty="0">
              <a:latin typeface="Huawei Sans" panose="020C0503030203020204" pitchFamily="34" charset="0"/>
            </a:endParaRPr>
          </a:p>
        </p:txBody>
      </p:sp>
      <p:sp>
        <p:nvSpPr>
          <p:cNvPr id="26" name="TextBox 77"/>
          <p:cNvSpPr txBox="1"/>
          <p:nvPr/>
        </p:nvSpPr>
        <p:spPr bwMode="auto">
          <a:xfrm>
            <a:off x="2111018" y="4414947"/>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TextBox 77"/>
          <p:cNvSpPr txBox="1"/>
          <p:nvPr/>
        </p:nvSpPr>
        <p:spPr bwMode="auto">
          <a:xfrm>
            <a:off x="1064167" y="4414947"/>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PC2</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8" name="图片 6" descr="PC.png"/>
          <p:cNvPicPr>
            <a:picLocks noChangeAspect="1"/>
          </p:cNvPicPr>
          <p:nvPr/>
        </p:nvPicPr>
        <p:blipFill>
          <a:blip r:embed="rId6" cstate="print"/>
          <a:stretch>
            <a:fillRect/>
          </a:stretch>
        </p:blipFill>
        <p:spPr>
          <a:xfrm>
            <a:off x="9686236" y="3336135"/>
            <a:ext cx="538853" cy="413838"/>
          </a:xfrm>
          <a:prstGeom prst="rect">
            <a:avLst/>
          </a:prstGeom>
        </p:spPr>
      </p:pic>
      <p:cxnSp>
        <p:nvCxnSpPr>
          <p:cNvPr id="29" name="直接连接符 12"/>
          <p:cNvCxnSpPr>
            <a:stCxn id="15" idx="1"/>
            <a:endCxn id="28" idx="2"/>
          </p:cNvCxnSpPr>
          <p:nvPr/>
        </p:nvCxnSpPr>
        <p:spPr bwMode="auto">
          <a:xfrm flipV="1">
            <a:off x="8708424" y="3749973"/>
            <a:ext cx="1247239" cy="91709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0" name="Freeform 29"/>
          <p:cNvSpPr/>
          <p:nvPr/>
        </p:nvSpPr>
        <p:spPr>
          <a:xfrm>
            <a:off x="3079519" y="3756562"/>
            <a:ext cx="6725184" cy="995010"/>
          </a:xfrm>
          <a:custGeom>
            <a:avLst/>
            <a:gdLst>
              <a:gd name="connsiteX0" fmla="*/ 3141133 w 3141133"/>
              <a:gd name="connsiteY0" fmla="*/ 0 h 973666"/>
              <a:gd name="connsiteX1" fmla="*/ 2032000 w 3141133"/>
              <a:gd name="connsiteY1" fmla="*/ 804333 h 973666"/>
              <a:gd name="connsiteX2" fmla="*/ 0 w 3141133"/>
              <a:gd name="connsiteY2" fmla="*/ 973666 h 973666"/>
            </a:gdLst>
            <a:ahLst/>
            <a:cxnLst>
              <a:cxn ang="0">
                <a:pos x="connsiteX0" y="connsiteY0"/>
              </a:cxn>
              <a:cxn ang="0">
                <a:pos x="connsiteX1" y="connsiteY1"/>
              </a:cxn>
              <a:cxn ang="0">
                <a:pos x="connsiteX2" y="connsiteY2"/>
              </a:cxn>
            </a:cxnLst>
            <a:rect l="l" t="t" r="r" b="b"/>
            <a:pathLst>
              <a:path w="3141133" h="973666">
                <a:moveTo>
                  <a:pt x="3141133" y="0"/>
                </a:moveTo>
                <a:cubicBezTo>
                  <a:pt x="2848327" y="321027"/>
                  <a:pt x="2555522" y="642055"/>
                  <a:pt x="2032000" y="804333"/>
                </a:cubicBezTo>
                <a:cubicBezTo>
                  <a:pt x="1508478" y="966611"/>
                  <a:pt x="754239" y="970138"/>
                  <a:pt x="0" y="97366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1" name="矩形 39"/>
          <p:cNvSpPr/>
          <p:nvPr/>
        </p:nvSpPr>
        <p:spPr>
          <a:xfrm>
            <a:off x="10232498" y="3311491"/>
            <a:ext cx="1168910" cy="461665"/>
          </a:xfrm>
          <a:prstGeom prst="rect">
            <a:avLst/>
          </a:prstGeom>
        </p:spPr>
        <p:txBody>
          <a:bodyPr wrap="none">
            <a:spAutoFit/>
          </a:bodyPr>
          <a:lstStyle/>
          <a:p>
            <a:pPr algn="ctr" defTabSz="914034" fontAlgn="ctr"/>
            <a:r>
              <a:rPr lang="en-US" sz="1200" b="1" dirty="0" smtClean="0">
                <a:solidFill>
                  <a:srgbClr val="C7000B"/>
                </a:solidFill>
                <a:latin typeface="Huawei Sans" panose="020C0503030203020204" pitchFamily="34" charset="0"/>
              </a:rPr>
              <a:t>External host</a:t>
            </a:r>
            <a:endPar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34" fontAlgn="ctr"/>
            <a:r>
              <a:rPr lang="en-US" sz="1200" b="1" dirty="0" smtClean="0">
                <a:solidFill>
                  <a:srgbClr val="C7000B"/>
                </a:solidFill>
                <a:latin typeface="Huawei Sans" panose="020C0503030203020204" pitchFamily="34" charset="0"/>
              </a:rPr>
              <a:t>200.1.2.3</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2" name="Group 31"/>
          <p:cNvGrpSpPr/>
          <p:nvPr/>
        </p:nvGrpSpPr>
        <p:grpSpPr>
          <a:xfrm>
            <a:off x="8373283" y="2811371"/>
            <a:ext cx="2921092" cy="482575"/>
            <a:chOff x="3282130" y="3593849"/>
            <a:chExt cx="2921092" cy="482575"/>
          </a:xfrm>
        </p:grpSpPr>
        <p:sp>
          <p:nvSpPr>
            <p:cNvPr id="33" name="TextBox 120">
              <a:extLst>
                <a:ext uri="{FF2B5EF4-FFF2-40B4-BE49-F238E27FC236}">
                  <a16:creationId xmlns:a16="http://schemas.microsoft.com/office/drawing/2014/main" xmlns="" id="{31930744-3D36-4F81-8426-6F129C1A6804}"/>
                </a:ext>
              </a:extLst>
            </p:cNvPr>
            <p:cNvSpPr txBox="1"/>
            <p:nvPr/>
          </p:nvSpPr>
          <p:spPr>
            <a:xfrm>
              <a:off x="3282130" y="3593849"/>
              <a:ext cx="1202381"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rgbClr val="C7000B"/>
                  </a:solidFill>
                  <a:latin typeface="Huawei Sans" panose="020C0503030203020204" pitchFamily="34" charset="0"/>
                </a:rPr>
                <a:t>200.1.2.3</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122.1.2.2</a:t>
              </a:r>
              <a:endParaRPr lang="en-US" sz="1200" dirty="0">
                <a:solidFill>
                  <a:srgbClr val="C7000B"/>
                </a:solidFill>
                <a:latin typeface="Huawei Sans" panose="020C0503030203020204" pitchFamily="34" charset="0"/>
              </a:endParaRPr>
            </a:p>
          </p:txBody>
        </p:sp>
        <p:sp>
          <p:nvSpPr>
            <p:cNvPr id="34" name="TextBox 120">
              <a:extLst>
                <a:ext uri="{FF2B5EF4-FFF2-40B4-BE49-F238E27FC236}">
                  <a16:creationId xmlns:a16="http://schemas.microsoft.com/office/drawing/2014/main" xmlns="" id="{31930744-3D36-4F81-8426-6F129C1A6804}"/>
                </a:ext>
              </a:extLst>
            </p:cNvPr>
            <p:cNvSpPr txBox="1"/>
            <p:nvPr/>
          </p:nvSpPr>
          <p:spPr>
            <a:xfrm>
              <a:off x="5638398" y="3596901"/>
              <a:ext cx="564824" cy="476472"/>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35" name="TextBox 120">
              <a:extLst>
                <a:ext uri="{FF2B5EF4-FFF2-40B4-BE49-F238E27FC236}">
                  <a16:creationId xmlns:a16="http://schemas.microsoft.com/office/drawing/2014/main" xmlns="" id="{31930744-3D36-4F81-8426-6F129C1A6804}"/>
                </a:ext>
              </a:extLst>
            </p:cNvPr>
            <p:cNvSpPr txBox="1"/>
            <p:nvPr/>
          </p:nvSpPr>
          <p:spPr>
            <a:xfrm>
              <a:off x="4500604" y="3596900"/>
              <a:ext cx="112614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S Port：2050</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grpSp>
        <p:nvGrpSpPr>
          <p:cNvPr id="37" name="组合 54"/>
          <p:cNvGrpSpPr/>
          <p:nvPr/>
        </p:nvGrpSpPr>
        <p:grpSpPr>
          <a:xfrm>
            <a:off x="4007805" y="3066392"/>
            <a:ext cx="3941045" cy="1394841"/>
            <a:chOff x="4395094" y="1903218"/>
            <a:chExt cx="2064544" cy="1381035"/>
          </a:xfrm>
          <a:solidFill>
            <a:schemeClr val="bg1"/>
          </a:solidFill>
        </p:grpSpPr>
        <p:sp>
          <p:nvSpPr>
            <p:cNvPr id="38" name="TextBox 77"/>
            <p:cNvSpPr txBox="1"/>
            <p:nvPr/>
          </p:nvSpPr>
          <p:spPr bwMode="auto">
            <a:xfrm>
              <a:off x="4395094" y="1903218"/>
              <a:ext cx="2064544" cy="1381035"/>
            </a:xfrm>
            <a:prstGeom prst="rect">
              <a:avLst/>
            </a:prstGeom>
            <a:grp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39" name="矩形 56"/>
            <p:cNvSpPr/>
            <p:nvPr/>
          </p:nvSpPr>
          <p:spPr>
            <a:xfrm>
              <a:off x="4515899" y="1931496"/>
              <a:ext cx="1822935" cy="274257"/>
            </a:xfrm>
            <a:prstGeom prst="rect">
              <a:avLst/>
            </a:prstGeom>
            <a:grpFill/>
          </p:spPr>
          <p:txBody>
            <a:bodyPr wrap="square">
              <a:sp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40" name="表格 31"/>
          <p:cNvGraphicFramePr>
            <a:graphicFrameLocks noGrp="1"/>
          </p:cNvGraphicFramePr>
          <p:nvPr>
            <p:extLst>
              <p:ext uri="{D42A27DB-BD31-4B8C-83A1-F6EECF244321}">
                <p14:modId xmlns:p14="http://schemas.microsoft.com/office/powerpoint/2010/main" val="2424787046"/>
              </p:ext>
            </p:extLst>
          </p:nvPr>
        </p:nvGraphicFramePr>
        <p:xfrm>
          <a:off x="4088616" y="3380171"/>
          <a:ext cx="3805356" cy="1005732"/>
        </p:xfrm>
        <a:graphic>
          <a:graphicData uri="http://schemas.openxmlformats.org/drawingml/2006/table">
            <a:tbl>
              <a:tblPr firstRow="1" bandRow="1"/>
              <a:tblGrid>
                <a:gridCol w="1145807">
                  <a:extLst>
                    <a:ext uri="{9D8B030D-6E8A-4147-A177-3AD203B41FA5}">
                      <a16:colId xmlns:a16="http://schemas.microsoft.com/office/drawing/2014/main" xmlns="" val="20000"/>
                    </a:ext>
                  </a:extLst>
                </a:gridCol>
                <a:gridCol w="1437980">
                  <a:extLst>
                    <a:ext uri="{9D8B030D-6E8A-4147-A177-3AD203B41FA5}">
                      <a16:colId xmlns:a16="http://schemas.microsoft.com/office/drawing/2014/main" xmlns="" val="20001"/>
                    </a:ext>
                  </a:extLst>
                </a:gridCol>
                <a:gridCol w="1221569">
                  <a:extLst>
                    <a:ext uri="{9D8B030D-6E8A-4147-A177-3AD203B41FA5}">
                      <a16:colId xmlns:a16="http://schemas.microsoft.com/office/drawing/2014/main" xmlns="" val="20002"/>
                    </a:ext>
                  </a:extLst>
                </a:gridCol>
              </a:tblGrid>
              <a:tr h="166545">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66545">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192.168.1.1:10321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122.1.2.2:1025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200.1.2.3</a:t>
                      </a:r>
                      <a:r>
                        <a:rPr lang="en-US" sz="1200" b="0" dirty="0" smtClean="0">
                          <a:solidFill>
                            <a:schemeClr val="tx1"/>
                          </a:solidFill>
                          <a:latin typeface="Huawei Sans" panose="020C0503030203020204" pitchFamily="34" charset="0"/>
                        </a:rPr>
                        <a:t>:80</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43" name="Rectangular Callout 42"/>
          <p:cNvSpPr/>
          <p:nvPr/>
        </p:nvSpPr>
        <p:spPr>
          <a:xfrm>
            <a:off x="4224887" y="3445497"/>
            <a:ext cx="1151379" cy="276999"/>
          </a:xfrm>
          <a:prstGeom prst="wedgeRectCallout">
            <a:avLst>
              <a:gd name="adj1" fmla="val 43183"/>
              <a:gd name="adj2" fmla="val 130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Internal tuple</a:t>
            </a:r>
            <a:endParaRPr lang="en-US" altLang="zh-CN" sz="1200" dirty="0">
              <a:solidFill>
                <a:schemeClr val="tx1"/>
              </a:solidFill>
              <a:latin typeface="Huawei Sans" panose="020C0503030203020204" pitchFamily="34" charset="0"/>
            </a:endParaRPr>
          </a:p>
        </p:txBody>
      </p:sp>
      <p:sp>
        <p:nvSpPr>
          <p:cNvPr id="44" name="Rectangular Callout 43"/>
          <p:cNvSpPr/>
          <p:nvPr/>
        </p:nvSpPr>
        <p:spPr>
          <a:xfrm>
            <a:off x="8008824" y="3730097"/>
            <a:ext cx="1158119" cy="276999"/>
          </a:xfrm>
          <a:prstGeom prst="wedgeRectCallout">
            <a:avLst>
              <a:gd name="adj1" fmla="val -66669"/>
              <a:gd name="adj2" fmla="val 301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External Tuple</a:t>
            </a:r>
            <a:endParaRPr lang="en-US" altLang="zh-CN" sz="1200" dirty="0">
              <a:solidFill>
                <a:schemeClr val="tx1"/>
              </a:solidFill>
              <a:latin typeface="Huawei Sans" panose="020C0503030203020204" pitchFamily="34" charset="0"/>
            </a:endParaRPr>
          </a:p>
        </p:txBody>
      </p:sp>
      <p:sp>
        <p:nvSpPr>
          <p:cNvPr id="46" name="Rectangular Callout 45"/>
          <p:cNvSpPr/>
          <p:nvPr/>
        </p:nvSpPr>
        <p:spPr>
          <a:xfrm>
            <a:off x="4197150" y="4358638"/>
            <a:ext cx="1175824" cy="276999"/>
          </a:xfrm>
          <a:prstGeom prst="wedgeRectCallout">
            <a:avLst>
              <a:gd name="adj1" fmla="val 47215"/>
              <a:gd name="adj2" fmla="val -952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Target tuple</a:t>
            </a: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89123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Isosceles Triangle 22">
            <a:extLst>
              <a:ext uri="{FF2B5EF4-FFF2-40B4-BE49-F238E27FC236}">
                <a16:creationId xmlns:a16="http://schemas.microsoft.com/office/drawing/2014/main" xmlns="" id="{9D9DBD02-F67C-438B-97F0-B5C09750AC7C}"/>
              </a:ext>
            </a:extLst>
          </p:cNvPr>
          <p:cNvSpPr/>
          <p:nvPr/>
        </p:nvSpPr>
        <p:spPr>
          <a:xfrm rot="16200000">
            <a:off x="6203053" y="4222066"/>
            <a:ext cx="643196" cy="891510"/>
          </a:xfrm>
          <a:custGeom>
            <a:avLst/>
            <a:gdLst>
              <a:gd name="connsiteX0" fmla="*/ 0 w 1225579"/>
              <a:gd name="connsiteY0" fmla="*/ 1739918 h 1739918"/>
              <a:gd name="connsiteX1" fmla="*/ 612790 w 1225579"/>
              <a:gd name="connsiteY1" fmla="*/ 0 h 1739918"/>
              <a:gd name="connsiteX2" fmla="*/ 1225579 w 1225579"/>
              <a:gd name="connsiteY2" fmla="*/ 1739918 h 1739918"/>
              <a:gd name="connsiteX3" fmla="*/ 0 w 1225579"/>
              <a:gd name="connsiteY3" fmla="*/ 1739918 h 1739918"/>
              <a:gd name="connsiteX0" fmla="*/ 0 w 1225579"/>
              <a:gd name="connsiteY0" fmla="*/ 1739918 h 1739918"/>
              <a:gd name="connsiteX1" fmla="*/ 612790 w 1225579"/>
              <a:gd name="connsiteY1" fmla="*/ 0 h 1739918"/>
              <a:gd name="connsiteX2" fmla="*/ 1225579 w 1225579"/>
              <a:gd name="connsiteY2" fmla="*/ 1739918 h 1739918"/>
              <a:gd name="connsiteX3" fmla="*/ 0 w 1225579"/>
              <a:gd name="connsiteY3" fmla="*/ 1739918 h 1739918"/>
              <a:gd name="connsiteX0" fmla="*/ 0 w 1225579"/>
              <a:gd name="connsiteY0" fmla="*/ 1739918 h 1911243"/>
              <a:gd name="connsiteX1" fmla="*/ 612790 w 1225579"/>
              <a:gd name="connsiteY1" fmla="*/ 0 h 1911243"/>
              <a:gd name="connsiteX2" fmla="*/ 1225579 w 1225579"/>
              <a:gd name="connsiteY2" fmla="*/ 1739918 h 1911243"/>
              <a:gd name="connsiteX3" fmla="*/ 0 w 1225579"/>
              <a:gd name="connsiteY3" fmla="*/ 1739918 h 1911243"/>
              <a:gd name="connsiteX0" fmla="*/ 0 w 1225579"/>
              <a:gd name="connsiteY0" fmla="*/ 1739918 h 1999652"/>
              <a:gd name="connsiteX1" fmla="*/ 612790 w 1225579"/>
              <a:gd name="connsiteY1" fmla="*/ 0 h 1999652"/>
              <a:gd name="connsiteX2" fmla="*/ 1225579 w 1225579"/>
              <a:gd name="connsiteY2" fmla="*/ 1739918 h 1999652"/>
              <a:gd name="connsiteX3" fmla="*/ 0 w 1225579"/>
              <a:gd name="connsiteY3" fmla="*/ 1739918 h 1999652"/>
            </a:gdLst>
            <a:ahLst/>
            <a:cxnLst>
              <a:cxn ang="0">
                <a:pos x="connsiteX0" y="connsiteY0"/>
              </a:cxn>
              <a:cxn ang="0">
                <a:pos x="connsiteX1" y="connsiteY1"/>
              </a:cxn>
              <a:cxn ang="0">
                <a:pos x="connsiteX2" y="connsiteY2"/>
              </a:cxn>
              <a:cxn ang="0">
                <a:pos x="connsiteX3" y="connsiteY3"/>
              </a:cxn>
            </a:cxnLst>
            <a:rect l="l" t="t" r="r" b="b"/>
            <a:pathLst>
              <a:path w="1225579" h="1999652">
                <a:moveTo>
                  <a:pt x="0" y="1739918"/>
                </a:moveTo>
                <a:lnTo>
                  <a:pt x="612790" y="0"/>
                </a:lnTo>
                <a:lnTo>
                  <a:pt x="1225579" y="1739918"/>
                </a:lnTo>
                <a:cubicBezTo>
                  <a:pt x="772229" y="2125401"/>
                  <a:pt x="291985" y="2044718"/>
                  <a:pt x="0" y="1739918"/>
                </a:cubicBezTo>
                <a:close/>
              </a:path>
            </a:pathLst>
          </a:custGeom>
          <a:solidFill>
            <a:srgbClr val="F4FB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 name="Title 1"/>
          <p:cNvSpPr>
            <a:spLocks noGrp="1"/>
          </p:cNvSpPr>
          <p:nvPr>
            <p:ph type="title"/>
          </p:nvPr>
        </p:nvSpPr>
        <p:spPr/>
        <p:txBody>
          <a:bodyPr>
            <a:normAutofit/>
          </a:bodyPr>
          <a:lstStyle/>
          <a:p>
            <a:r>
              <a:rPr lang="en-US" smtClean="0"/>
              <a:t>Port Restricted Cone NAT</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200" dirty="0" smtClean="0"/>
              <a:t>Port restricted cone NAT is a restricted version of restricted cone NAT. When receiving a packet from an external host, the NAT device with port restricted cone NAT enabled not only checks whether the source IP address and port number of the packet are the same as those in the external tuple but also checks whether the destination IP address and port number of the packet are the same as those in the target tuple. If both conditions are met, the packet is forwarded. This type of NAT is highly secure.</a:t>
            </a:r>
            <a:endParaRPr lang="en-US" sz="1200" dirty="0"/>
          </a:p>
        </p:txBody>
      </p:sp>
      <p:sp>
        <p:nvSpPr>
          <p:cNvPr id="4" name="圆角矩形 75"/>
          <p:cNvSpPr/>
          <p:nvPr/>
        </p:nvSpPr>
        <p:spPr>
          <a:xfrm>
            <a:off x="850166" y="2599123"/>
            <a:ext cx="10545068" cy="35859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defTabSz="914112" fontAlgn="ctr">
              <a:lnSpc>
                <a:spcPts val="13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3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After PC1 on a private network communicates with the web server, the NAT device generates a NAT mapping table. If port restricted cone NAT is used </a:t>
            </a:r>
            <a:r>
              <a:rPr lang="en-US" altLang="zh-CN" sz="1200" dirty="0" smtClean="0">
                <a:solidFill>
                  <a:prstClr val="black"/>
                </a:solidFill>
                <a:latin typeface="Huawei Sans" panose="020C0503030203020204" pitchFamily="34" charset="0"/>
              </a:rPr>
              <a:t>and </a:t>
            </a:r>
            <a:r>
              <a:rPr lang="en-US" altLang="zh-CN" sz="1200" dirty="0">
                <a:solidFill>
                  <a:prstClr val="black"/>
                </a:solidFill>
                <a:latin typeface="Huawei Sans" panose="020C0503030203020204" pitchFamily="34" charset="0"/>
              </a:rPr>
              <a:t>an attacker sends a packet with the external tuple (122.1.2.2:1025) as the destination, the NAT device forwards this packet to PC1 only when the source address </a:t>
            </a:r>
            <a:r>
              <a:rPr lang="en-US" altLang="zh-CN" sz="1200" dirty="0" smtClean="0">
                <a:solidFill>
                  <a:prstClr val="black"/>
                </a:solidFill>
                <a:latin typeface="Huawei Sans" panose="020C0503030203020204" pitchFamily="34" charset="0"/>
              </a:rPr>
              <a:t>and source port number of </a:t>
            </a:r>
            <a:r>
              <a:rPr lang="en-US" altLang="zh-CN" sz="1200" dirty="0">
                <a:solidFill>
                  <a:prstClr val="black"/>
                </a:solidFill>
                <a:latin typeface="Huawei Sans" panose="020C0503030203020204" pitchFamily="34" charset="0"/>
              </a:rPr>
              <a:t>this packet </a:t>
            </a:r>
            <a:r>
              <a:rPr lang="en-US" altLang="zh-CN" sz="1200" dirty="0" smtClean="0">
                <a:solidFill>
                  <a:prstClr val="black"/>
                </a:solidFill>
                <a:latin typeface="Huawei Sans" panose="020C0503030203020204" pitchFamily="34" charset="0"/>
              </a:rPr>
              <a:t>are those in the target tuple (200.1.2.3:80).</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a:xfrm>
            <a:off x="848716" y="2170925"/>
            <a:ext cx="1057250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Port restricted cone NAT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12"/>
          <p:cNvCxnSpPr>
            <a:endCxn id="9" idx="1"/>
          </p:cNvCxnSpPr>
          <p:nvPr/>
        </p:nvCxnSpPr>
        <p:spPr bwMode="auto">
          <a:xfrm>
            <a:off x="3286848" y="4673176"/>
            <a:ext cx="6797582"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 name="矩形 39"/>
          <p:cNvSpPr/>
          <p:nvPr/>
        </p:nvSpPr>
        <p:spPr>
          <a:xfrm>
            <a:off x="1508717" y="3604997"/>
            <a:ext cx="129073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Private network</a:t>
            </a:r>
            <a:endParaRPr lang="en-US" sz="1200" dirty="0">
              <a:latin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39003" y="4456805"/>
            <a:ext cx="540989" cy="442626"/>
          </a:xfrm>
          <a:prstGeom prst="rect">
            <a:avLst/>
          </a:prstGeom>
          <a:noFill/>
        </p:spPr>
      </p:pic>
      <p:pic>
        <p:nvPicPr>
          <p:cNvPr id="9" name="图片 8" descr="Web服务器-蓝.png"/>
          <p:cNvPicPr>
            <a:picLocks noChangeAspect="1"/>
          </p:cNvPicPr>
          <p:nvPr/>
        </p:nvPicPr>
        <p:blipFill>
          <a:blip r:embed="rId4" cstate="print"/>
          <a:stretch>
            <a:fillRect/>
          </a:stretch>
        </p:blipFill>
        <p:spPr>
          <a:xfrm>
            <a:off x="10084430" y="4457294"/>
            <a:ext cx="539789" cy="441645"/>
          </a:xfrm>
          <a:prstGeom prst="rect">
            <a:avLst/>
          </a:prstGeom>
        </p:spPr>
      </p:pic>
      <p:sp>
        <p:nvSpPr>
          <p:cNvPr id="10" name="TextBox 77"/>
          <p:cNvSpPr txBox="1"/>
          <p:nvPr/>
        </p:nvSpPr>
        <p:spPr bwMode="auto">
          <a:xfrm>
            <a:off x="9751666" y="4875050"/>
            <a:ext cx="1205317"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200.1.2.3</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TextBox 77"/>
          <p:cNvSpPr txBox="1"/>
          <p:nvPr/>
        </p:nvSpPr>
        <p:spPr bwMode="auto">
          <a:xfrm>
            <a:off x="6465838" y="4662153"/>
            <a:ext cx="1087741" cy="285574"/>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200" dirty="0" smtClean="0">
                <a:solidFill>
                  <a:srgbClr val="000000"/>
                </a:solidFill>
                <a:latin typeface="Huawei Sans" panose="020C0503030203020204" pitchFamily="34" charset="0"/>
              </a:rPr>
              <a:t>122.1.2.1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26"/>
          <p:cNvSpPr/>
          <p:nvPr/>
        </p:nvSpPr>
        <p:spPr>
          <a:xfrm>
            <a:off x="5949787" y="4897589"/>
            <a:ext cx="505267"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34" descr="汇聚交换机.png"/>
          <p:cNvPicPr>
            <a:picLocks noChangeAspect="1"/>
          </p:cNvPicPr>
          <p:nvPr/>
        </p:nvPicPr>
        <p:blipFill>
          <a:blip r:embed="rId5" cstate="print"/>
          <a:stretch>
            <a:fillRect/>
          </a:stretch>
        </p:blipFill>
        <p:spPr>
          <a:xfrm>
            <a:off x="4125611" y="4474256"/>
            <a:ext cx="539789" cy="441645"/>
          </a:xfrm>
          <a:prstGeom prst="rect">
            <a:avLst/>
          </a:prstGeom>
        </p:spPr>
      </p:pic>
      <p:grpSp>
        <p:nvGrpSpPr>
          <p:cNvPr id="14" name="组合 42"/>
          <p:cNvGrpSpPr/>
          <p:nvPr/>
        </p:nvGrpSpPr>
        <p:grpSpPr>
          <a:xfrm>
            <a:off x="7858784" y="4411430"/>
            <a:ext cx="1570475" cy="504472"/>
            <a:chOff x="7175983" y="2324318"/>
            <a:chExt cx="1571088" cy="504669"/>
          </a:xfrm>
        </p:grpSpPr>
        <p:sp>
          <p:nvSpPr>
            <p:cNvPr id="15"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77"/>
            <p:cNvSpPr txBox="1"/>
            <p:nvPr/>
          </p:nvSpPr>
          <p:spPr bwMode="auto">
            <a:xfrm>
              <a:off x="7175983" y="2450309"/>
              <a:ext cx="1571088" cy="285686"/>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17" name="图片 6" descr="PC.png"/>
          <p:cNvPicPr>
            <a:picLocks noChangeAspect="1"/>
          </p:cNvPicPr>
          <p:nvPr/>
        </p:nvPicPr>
        <p:blipFill>
          <a:blip r:embed="rId6" cstate="print"/>
          <a:stretch>
            <a:fillRect/>
          </a:stretch>
        </p:blipFill>
        <p:spPr>
          <a:xfrm>
            <a:off x="2512578" y="4377828"/>
            <a:ext cx="538853" cy="413838"/>
          </a:xfrm>
          <a:prstGeom prst="rect">
            <a:avLst/>
          </a:prstGeom>
        </p:spPr>
      </p:pic>
      <p:sp>
        <p:nvSpPr>
          <p:cNvPr id="18" name="TextBox 77"/>
          <p:cNvSpPr txBox="1"/>
          <p:nvPr/>
        </p:nvSpPr>
        <p:spPr bwMode="auto">
          <a:xfrm>
            <a:off x="2096685" y="4777081"/>
            <a:ext cx="125259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192.168.1.1/24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6" descr="PC.png"/>
          <p:cNvPicPr>
            <a:picLocks noChangeAspect="1"/>
          </p:cNvPicPr>
          <p:nvPr/>
        </p:nvPicPr>
        <p:blipFill>
          <a:blip r:embed="rId6" cstate="print"/>
          <a:stretch>
            <a:fillRect/>
          </a:stretch>
        </p:blipFill>
        <p:spPr>
          <a:xfrm>
            <a:off x="1439474" y="4398274"/>
            <a:ext cx="538853" cy="413838"/>
          </a:xfrm>
          <a:prstGeom prst="rect">
            <a:avLst/>
          </a:prstGeom>
        </p:spPr>
      </p:pic>
      <p:sp>
        <p:nvSpPr>
          <p:cNvPr id="20" name="TextBox 77"/>
          <p:cNvSpPr txBox="1"/>
          <p:nvPr/>
        </p:nvSpPr>
        <p:spPr bwMode="auto">
          <a:xfrm>
            <a:off x="1036675" y="4781535"/>
            <a:ext cx="123004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192.168.1.2/24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Rectangle 20"/>
          <p:cNvSpPr/>
          <p:nvPr/>
        </p:nvSpPr>
        <p:spPr>
          <a:xfrm>
            <a:off x="1001959" y="3260121"/>
            <a:ext cx="5256584" cy="20851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Rectangle 21"/>
          <p:cNvSpPr/>
          <p:nvPr/>
        </p:nvSpPr>
        <p:spPr>
          <a:xfrm>
            <a:off x="1099336" y="4258328"/>
            <a:ext cx="2176794" cy="845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TextBox 77"/>
          <p:cNvSpPr txBox="1"/>
          <p:nvPr/>
        </p:nvSpPr>
        <p:spPr bwMode="auto">
          <a:xfrm>
            <a:off x="2774022" y="2891338"/>
            <a:ext cx="1378265" cy="661446"/>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address pool</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rPr>
              <a:t>122.1.2.2</a:t>
            </a:r>
            <a:endParaRPr lang="en-US" altLang="zh-CN" sz="1200" dirty="0" smtClean="0">
              <a:solidFill>
                <a:schemeClr val="tx1"/>
              </a:solidFill>
              <a:latin typeface="Huawei Sans" panose="020C0503030203020204" pitchFamily="34" charset="0"/>
            </a:endParaRPr>
          </a:p>
          <a:p>
            <a:pPr fontAlgn="ctr"/>
            <a:r>
              <a:rPr lang="en-US" sz="1200" dirty="0" smtClean="0">
                <a:latin typeface="Huawei Sans" panose="020C0503030203020204" pitchFamily="34" charset="0"/>
              </a:rPr>
              <a:t>122.1.2.3</a:t>
            </a:r>
            <a:endParaRPr lang="en-US" altLang="zh-CN" sz="1200" dirty="0">
              <a:latin typeface="Huawei Sans" panose="020C0503030203020204" pitchFamily="34" charset="0"/>
            </a:endParaRPr>
          </a:p>
        </p:txBody>
      </p:sp>
      <p:sp>
        <p:nvSpPr>
          <p:cNvPr id="26" name="TextBox 77"/>
          <p:cNvSpPr txBox="1"/>
          <p:nvPr/>
        </p:nvSpPr>
        <p:spPr bwMode="auto">
          <a:xfrm>
            <a:off x="2119946" y="4229904"/>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TextBox 77"/>
          <p:cNvSpPr txBox="1"/>
          <p:nvPr/>
        </p:nvSpPr>
        <p:spPr bwMode="auto">
          <a:xfrm>
            <a:off x="1073095" y="4229904"/>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PC2</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8" name="图片 6" descr="PC.png"/>
          <p:cNvPicPr>
            <a:picLocks noChangeAspect="1"/>
          </p:cNvPicPr>
          <p:nvPr/>
        </p:nvPicPr>
        <p:blipFill>
          <a:blip r:embed="rId6" cstate="print"/>
          <a:stretch>
            <a:fillRect/>
          </a:stretch>
        </p:blipFill>
        <p:spPr>
          <a:xfrm>
            <a:off x="9695164" y="3151092"/>
            <a:ext cx="538853" cy="413838"/>
          </a:xfrm>
          <a:prstGeom prst="rect">
            <a:avLst/>
          </a:prstGeom>
        </p:spPr>
      </p:pic>
      <p:cxnSp>
        <p:nvCxnSpPr>
          <p:cNvPr id="29" name="直接连接符 12"/>
          <p:cNvCxnSpPr>
            <a:stCxn id="15" idx="1"/>
            <a:endCxn id="28" idx="2"/>
          </p:cNvCxnSpPr>
          <p:nvPr/>
        </p:nvCxnSpPr>
        <p:spPr bwMode="auto">
          <a:xfrm flipV="1">
            <a:off x="8717352" y="3564930"/>
            <a:ext cx="1247239" cy="91709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0" name="Freeform 29"/>
          <p:cNvSpPr/>
          <p:nvPr/>
        </p:nvSpPr>
        <p:spPr>
          <a:xfrm>
            <a:off x="3088447" y="3571519"/>
            <a:ext cx="6725184" cy="995010"/>
          </a:xfrm>
          <a:custGeom>
            <a:avLst/>
            <a:gdLst>
              <a:gd name="connsiteX0" fmla="*/ 3141133 w 3141133"/>
              <a:gd name="connsiteY0" fmla="*/ 0 h 973666"/>
              <a:gd name="connsiteX1" fmla="*/ 2032000 w 3141133"/>
              <a:gd name="connsiteY1" fmla="*/ 804333 h 973666"/>
              <a:gd name="connsiteX2" fmla="*/ 0 w 3141133"/>
              <a:gd name="connsiteY2" fmla="*/ 973666 h 973666"/>
            </a:gdLst>
            <a:ahLst/>
            <a:cxnLst>
              <a:cxn ang="0">
                <a:pos x="connsiteX0" y="connsiteY0"/>
              </a:cxn>
              <a:cxn ang="0">
                <a:pos x="connsiteX1" y="connsiteY1"/>
              </a:cxn>
              <a:cxn ang="0">
                <a:pos x="connsiteX2" y="connsiteY2"/>
              </a:cxn>
            </a:cxnLst>
            <a:rect l="l" t="t" r="r" b="b"/>
            <a:pathLst>
              <a:path w="3141133" h="973666">
                <a:moveTo>
                  <a:pt x="3141133" y="0"/>
                </a:moveTo>
                <a:cubicBezTo>
                  <a:pt x="2848327" y="321027"/>
                  <a:pt x="2555522" y="642055"/>
                  <a:pt x="2032000" y="804333"/>
                </a:cubicBezTo>
                <a:cubicBezTo>
                  <a:pt x="1508478" y="966611"/>
                  <a:pt x="754239" y="970138"/>
                  <a:pt x="0" y="97366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1" name="矩形 39"/>
          <p:cNvSpPr/>
          <p:nvPr/>
        </p:nvSpPr>
        <p:spPr>
          <a:xfrm>
            <a:off x="10202485" y="3126448"/>
            <a:ext cx="1168910" cy="461665"/>
          </a:xfrm>
          <a:prstGeom prst="rect">
            <a:avLst/>
          </a:prstGeom>
        </p:spPr>
        <p:txBody>
          <a:bodyPr wrap="none">
            <a:spAutoFit/>
          </a:bodyPr>
          <a:lstStyle/>
          <a:p>
            <a:pPr algn="ctr" defTabSz="914034" fontAlgn="ctr"/>
            <a:r>
              <a:rPr lang="en-US" sz="1200" b="1" dirty="0" smtClean="0">
                <a:solidFill>
                  <a:srgbClr val="C7000B"/>
                </a:solidFill>
                <a:latin typeface="Huawei Sans" panose="020C0503030203020204" pitchFamily="34" charset="0"/>
              </a:rPr>
              <a:t>External host</a:t>
            </a:r>
            <a:endPar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34" fontAlgn="ctr"/>
            <a:r>
              <a:rPr lang="en-US" sz="1200" b="1" dirty="0" smtClean="0">
                <a:solidFill>
                  <a:srgbClr val="C7000B"/>
                </a:solidFill>
                <a:latin typeface="Huawei Sans" panose="020C0503030203020204" pitchFamily="34" charset="0"/>
              </a:rPr>
              <a:t>200.1.2.3</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2" name="Group 31"/>
          <p:cNvGrpSpPr/>
          <p:nvPr/>
        </p:nvGrpSpPr>
        <p:grpSpPr>
          <a:xfrm>
            <a:off x="8382211" y="2626328"/>
            <a:ext cx="2921092" cy="482575"/>
            <a:chOff x="3282130" y="3593849"/>
            <a:chExt cx="2921092" cy="482575"/>
          </a:xfrm>
        </p:grpSpPr>
        <p:sp>
          <p:nvSpPr>
            <p:cNvPr id="33" name="TextBox 120">
              <a:extLst>
                <a:ext uri="{FF2B5EF4-FFF2-40B4-BE49-F238E27FC236}">
                  <a16:creationId xmlns:a16="http://schemas.microsoft.com/office/drawing/2014/main" xmlns="" id="{31930744-3D36-4F81-8426-6F129C1A6804}"/>
                </a:ext>
              </a:extLst>
            </p:cNvPr>
            <p:cNvSpPr txBox="1"/>
            <p:nvPr/>
          </p:nvSpPr>
          <p:spPr>
            <a:xfrm>
              <a:off x="3282130" y="3593849"/>
              <a:ext cx="1202381"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rgbClr val="C7000B"/>
                  </a:solidFill>
                  <a:latin typeface="Huawei Sans" panose="020C0503030203020204" pitchFamily="34" charset="0"/>
                </a:rPr>
                <a:t>200.1.2.3</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122.1.2.2</a:t>
              </a:r>
              <a:endParaRPr lang="en-US" sz="1200" dirty="0">
                <a:solidFill>
                  <a:srgbClr val="C7000B"/>
                </a:solidFill>
                <a:latin typeface="Huawei Sans" panose="020C0503030203020204" pitchFamily="34" charset="0"/>
              </a:endParaRPr>
            </a:p>
          </p:txBody>
        </p:sp>
        <p:sp>
          <p:nvSpPr>
            <p:cNvPr id="34" name="TextBox 120">
              <a:extLst>
                <a:ext uri="{FF2B5EF4-FFF2-40B4-BE49-F238E27FC236}">
                  <a16:creationId xmlns:a16="http://schemas.microsoft.com/office/drawing/2014/main" xmlns="" id="{31930744-3D36-4F81-8426-6F129C1A6804}"/>
                </a:ext>
              </a:extLst>
            </p:cNvPr>
            <p:cNvSpPr txBox="1"/>
            <p:nvPr/>
          </p:nvSpPr>
          <p:spPr>
            <a:xfrm>
              <a:off x="5638398" y="3596901"/>
              <a:ext cx="564824" cy="476472"/>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35" name="TextBox 120">
              <a:extLst>
                <a:ext uri="{FF2B5EF4-FFF2-40B4-BE49-F238E27FC236}">
                  <a16:creationId xmlns:a16="http://schemas.microsoft.com/office/drawing/2014/main" xmlns="" id="{31930744-3D36-4F81-8426-6F129C1A6804}"/>
                </a:ext>
              </a:extLst>
            </p:cNvPr>
            <p:cNvSpPr txBox="1"/>
            <p:nvPr/>
          </p:nvSpPr>
          <p:spPr>
            <a:xfrm>
              <a:off x="4500604" y="3596900"/>
              <a:ext cx="112614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S Port：</a:t>
              </a:r>
              <a:r>
                <a:rPr lang="en-US" sz="1200" b="0" dirty="0" smtClean="0">
                  <a:solidFill>
                    <a:srgbClr val="C7000B"/>
                  </a:solidFill>
                  <a:latin typeface="Huawei Sans" panose="020C0503030203020204" pitchFamily="34" charset="0"/>
                </a:rPr>
                <a:t>80</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grpSp>
        <p:nvGrpSpPr>
          <p:cNvPr id="37" name="组合 54"/>
          <p:cNvGrpSpPr/>
          <p:nvPr/>
        </p:nvGrpSpPr>
        <p:grpSpPr>
          <a:xfrm>
            <a:off x="4189303" y="2874810"/>
            <a:ext cx="3933577" cy="1348956"/>
            <a:chOff x="4399230" y="2148755"/>
            <a:chExt cx="2177867" cy="1335605"/>
          </a:xfrm>
          <a:solidFill>
            <a:schemeClr val="bg1"/>
          </a:solidFill>
        </p:grpSpPr>
        <p:sp>
          <p:nvSpPr>
            <p:cNvPr id="38" name="TextBox 77"/>
            <p:cNvSpPr txBox="1"/>
            <p:nvPr/>
          </p:nvSpPr>
          <p:spPr bwMode="auto">
            <a:xfrm>
              <a:off x="4399230" y="2148755"/>
              <a:ext cx="2177867" cy="1335605"/>
            </a:xfrm>
            <a:prstGeom prst="rect">
              <a:avLst/>
            </a:prstGeom>
            <a:grp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39" name="矩形 56"/>
            <p:cNvSpPr/>
            <p:nvPr/>
          </p:nvSpPr>
          <p:spPr>
            <a:xfrm>
              <a:off x="4592133" y="2165234"/>
              <a:ext cx="1822935" cy="274257"/>
            </a:xfrm>
            <a:prstGeom prst="rect">
              <a:avLst/>
            </a:prstGeom>
            <a:grpFill/>
          </p:spPr>
          <p:txBody>
            <a:bodyPr wrap="square">
              <a:sp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40" name="表格 31"/>
          <p:cNvGraphicFramePr>
            <a:graphicFrameLocks noGrp="1"/>
          </p:cNvGraphicFramePr>
          <p:nvPr>
            <p:extLst/>
          </p:nvPr>
        </p:nvGraphicFramePr>
        <p:xfrm>
          <a:off x="4261193" y="3163397"/>
          <a:ext cx="3800989" cy="1005732"/>
        </p:xfrm>
        <a:graphic>
          <a:graphicData uri="http://schemas.openxmlformats.org/drawingml/2006/table">
            <a:tbl>
              <a:tblPr firstRow="1" bandRow="1"/>
              <a:tblGrid>
                <a:gridCol w="1040272">
                  <a:extLst>
                    <a:ext uri="{9D8B030D-6E8A-4147-A177-3AD203B41FA5}">
                      <a16:colId xmlns:a16="http://schemas.microsoft.com/office/drawing/2014/main" xmlns="" val="20000"/>
                    </a:ext>
                  </a:extLst>
                </a:gridCol>
                <a:gridCol w="1541123">
                  <a:extLst>
                    <a:ext uri="{9D8B030D-6E8A-4147-A177-3AD203B41FA5}">
                      <a16:colId xmlns:a16="http://schemas.microsoft.com/office/drawing/2014/main" xmlns="" val="20001"/>
                    </a:ext>
                  </a:extLst>
                </a:gridCol>
                <a:gridCol w="1219594">
                  <a:extLst>
                    <a:ext uri="{9D8B030D-6E8A-4147-A177-3AD203B41FA5}">
                      <a16:colId xmlns:a16="http://schemas.microsoft.com/office/drawing/2014/main" xmlns="" val="20002"/>
                    </a:ext>
                  </a:extLst>
                </a:gridCol>
              </a:tblGrid>
              <a:tr h="121546">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192.168.1.1:10321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122.1.2.2:1025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200.1.2.3:80</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43" name="Rectangular Callout 42"/>
          <p:cNvSpPr/>
          <p:nvPr/>
        </p:nvSpPr>
        <p:spPr>
          <a:xfrm>
            <a:off x="4438135" y="3222354"/>
            <a:ext cx="1034071" cy="276999"/>
          </a:xfrm>
          <a:prstGeom prst="wedgeRectCallout">
            <a:avLst>
              <a:gd name="adj1" fmla="val 43183"/>
              <a:gd name="adj2" fmla="val 130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Internal tuple</a:t>
            </a:r>
            <a:endParaRPr lang="en-US" altLang="zh-CN" sz="1200" dirty="0">
              <a:solidFill>
                <a:schemeClr val="tx1"/>
              </a:solidFill>
              <a:latin typeface="Huawei Sans" panose="020C0503030203020204" pitchFamily="34" charset="0"/>
            </a:endParaRPr>
          </a:p>
        </p:txBody>
      </p:sp>
      <p:sp>
        <p:nvSpPr>
          <p:cNvPr id="44" name="Rectangular Callout 43"/>
          <p:cNvSpPr/>
          <p:nvPr/>
        </p:nvSpPr>
        <p:spPr>
          <a:xfrm>
            <a:off x="8158120" y="3495666"/>
            <a:ext cx="1097423" cy="276999"/>
          </a:xfrm>
          <a:prstGeom prst="wedgeRectCallout">
            <a:avLst>
              <a:gd name="adj1" fmla="val -66669"/>
              <a:gd name="adj2" fmla="val 301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External tuple</a:t>
            </a:r>
            <a:endParaRPr lang="en-US" altLang="zh-CN" sz="1200" dirty="0">
              <a:solidFill>
                <a:schemeClr val="tx1"/>
              </a:solidFill>
              <a:latin typeface="Huawei Sans" panose="020C0503030203020204" pitchFamily="34" charset="0"/>
            </a:endParaRPr>
          </a:p>
        </p:txBody>
      </p:sp>
      <p:sp>
        <p:nvSpPr>
          <p:cNvPr id="46" name="Rectangular Callout 45"/>
          <p:cNvSpPr/>
          <p:nvPr/>
        </p:nvSpPr>
        <p:spPr>
          <a:xfrm>
            <a:off x="4446309" y="4135495"/>
            <a:ext cx="1014125" cy="276999"/>
          </a:xfrm>
          <a:prstGeom prst="wedgeRectCallout">
            <a:avLst>
              <a:gd name="adj1" fmla="val 47215"/>
              <a:gd name="adj2" fmla="val -952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Target tuple</a:t>
            </a: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68219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Symmetric NAT</a:t>
            </a:r>
            <a:endParaRPr lang="en-US" altLang="zh-CN" dirty="0"/>
          </a:p>
        </p:txBody>
      </p:sp>
      <p:sp>
        <p:nvSpPr>
          <p:cNvPr id="3" name="Text Placeholder 2"/>
          <p:cNvSpPr>
            <a:spLocks noGrp="1"/>
          </p:cNvSpPr>
          <p:nvPr>
            <p:ph type="body" sz="quarter" idx="10"/>
          </p:nvPr>
        </p:nvSpPr>
        <p:spPr>
          <a:prstGeom prst="rect">
            <a:avLst/>
          </a:prstGeom>
        </p:spPr>
        <p:txBody>
          <a:bodyPr/>
          <a:lstStyle/>
          <a:p>
            <a:pPr algn="l"/>
            <a:r>
              <a:rPr lang="en-US" sz="1200" dirty="0"/>
              <a:t>When symmetric NAT is used, </a:t>
            </a:r>
            <a:r>
              <a:rPr lang="en-US" sz="1200" dirty="0" smtClean="0"/>
              <a:t>the same internal tuple and the same target tuple are translated into the same external tuple. However, if the internal or target tuple is different, </a:t>
            </a:r>
            <a:r>
              <a:rPr lang="en-US" altLang="zh-CN" sz="1200" dirty="0" smtClean="0"/>
              <a:t>they are </a:t>
            </a:r>
            <a:r>
              <a:rPr lang="en-US" sz="1200" dirty="0" smtClean="0"/>
              <a:t>translated into different external tuples. The NAT device with symmetric NAT enabled processes returned </a:t>
            </a:r>
            <a:r>
              <a:rPr lang="en-US" altLang="zh-CN" sz="1200" dirty="0" smtClean="0"/>
              <a:t>packets </a:t>
            </a:r>
            <a:r>
              <a:rPr lang="en-US" sz="1200" dirty="0" smtClean="0"/>
              <a:t>in a similar way to that with port restricted cone NAT enabled. Such a NAT device checks whether the source IP address + port number and the destination IP address + port number of a return packet are the same as those in the external tuple and target tuple, respectively.</a:t>
            </a:r>
            <a:endParaRPr lang="en-US" sz="1200" dirty="0"/>
          </a:p>
        </p:txBody>
      </p:sp>
      <p:sp>
        <p:nvSpPr>
          <p:cNvPr id="4" name="圆角矩形 75"/>
          <p:cNvSpPr/>
          <p:nvPr/>
        </p:nvSpPr>
        <p:spPr>
          <a:xfrm>
            <a:off x="841238" y="2589556"/>
            <a:ext cx="10545068" cy="355216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b" anchorCtr="0">
            <a:noAutofit/>
          </a:bodyPr>
          <a:lstStyle/>
          <a:p>
            <a:pPr marL="177800" indent="-177800" defTabSz="914112" fontAlgn="ctr">
              <a:lnSpc>
                <a:spcPts val="12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defTabSz="914112" fontAlgn="ctr">
              <a:lnSpc>
                <a:spcPts val="1500"/>
              </a:lnSpc>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When PC1 on a private network communicates with the web server and DNS server, the NAT device generates different NAT mapping entries for different targets, even if the source IP addresses and port numbers are the same. </a:t>
            </a:r>
            <a:r>
              <a:rPr lang="en-US" altLang="zh-CN" sz="1200" dirty="0">
                <a:solidFill>
                  <a:prstClr val="black"/>
                </a:solidFill>
                <a:latin typeface="Huawei Sans" panose="020C0503030203020204" pitchFamily="34" charset="0"/>
              </a:rPr>
              <a:t>If symmetric NAT is used and an attacker sends a packet with the external tuple (122.1.2.2:1025) as the destination, the NAT device forwards this packet to PC1 only when the source address and source port number of this packet is the target tuple (200.1.2.3:53</a:t>
            </a:r>
            <a:r>
              <a:rPr lang="en-US" altLang="zh-CN" sz="1200" dirty="0" smtClean="0">
                <a:solidFill>
                  <a:prstClr val="black"/>
                </a:solidFill>
                <a:latin typeface="Huawei Sans" panose="020C0503030203020204" pitchFamily="34" charset="0"/>
              </a:rPr>
              <a:t>).</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a:xfrm>
            <a:off x="839788" y="2161359"/>
            <a:ext cx="1057250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Symmetric NAT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12"/>
          <p:cNvCxnSpPr>
            <a:stCxn id="15" idx="8"/>
            <a:endCxn id="9" idx="1"/>
          </p:cNvCxnSpPr>
          <p:nvPr/>
        </p:nvCxnSpPr>
        <p:spPr bwMode="auto">
          <a:xfrm flipV="1">
            <a:off x="9162137" y="4238050"/>
            <a:ext cx="740641" cy="59641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 name="矩形 39"/>
          <p:cNvSpPr/>
          <p:nvPr/>
        </p:nvSpPr>
        <p:spPr>
          <a:xfrm>
            <a:off x="1499789" y="3770089"/>
            <a:ext cx="129073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Private network</a:t>
            </a:r>
            <a:endParaRPr lang="en-US" sz="1200" dirty="0">
              <a:latin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30075" y="4621897"/>
            <a:ext cx="540989" cy="442626"/>
          </a:xfrm>
          <a:prstGeom prst="rect">
            <a:avLst/>
          </a:prstGeom>
          <a:noFill/>
        </p:spPr>
      </p:pic>
      <p:pic>
        <p:nvPicPr>
          <p:cNvPr id="9" name="图片 8" descr="Web服务器-蓝.png"/>
          <p:cNvPicPr>
            <a:picLocks noChangeAspect="1"/>
          </p:cNvPicPr>
          <p:nvPr/>
        </p:nvPicPr>
        <p:blipFill>
          <a:blip r:embed="rId4" cstate="print"/>
          <a:stretch>
            <a:fillRect/>
          </a:stretch>
        </p:blipFill>
        <p:spPr>
          <a:xfrm>
            <a:off x="9902778" y="4017227"/>
            <a:ext cx="539789" cy="441645"/>
          </a:xfrm>
          <a:prstGeom prst="rect">
            <a:avLst/>
          </a:prstGeom>
        </p:spPr>
      </p:pic>
      <p:sp>
        <p:nvSpPr>
          <p:cNvPr id="10" name="TextBox 77"/>
          <p:cNvSpPr txBox="1"/>
          <p:nvPr/>
        </p:nvSpPr>
        <p:spPr bwMode="auto">
          <a:xfrm>
            <a:off x="10404847" y="3976925"/>
            <a:ext cx="1024598"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Web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200.1.2.2</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TextBox 77"/>
          <p:cNvSpPr txBox="1"/>
          <p:nvPr/>
        </p:nvSpPr>
        <p:spPr bwMode="auto">
          <a:xfrm>
            <a:off x="6456910" y="4827245"/>
            <a:ext cx="1087741" cy="285574"/>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200" dirty="0" smtClean="0">
                <a:solidFill>
                  <a:srgbClr val="000000"/>
                </a:solidFill>
                <a:latin typeface="Huawei Sans" panose="020C0503030203020204" pitchFamily="34" charset="0"/>
              </a:rPr>
              <a:t>122.1.2.1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26"/>
          <p:cNvSpPr/>
          <p:nvPr/>
        </p:nvSpPr>
        <p:spPr>
          <a:xfrm>
            <a:off x="5940859" y="5062681"/>
            <a:ext cx="505267" cy="276999"/>
          </a:xfrm>
          <a:prstGeom prst="rect">
            <a:avLst/>
          </a:prstGeom>
        </p:spPr>
        <p:txBody>
          <a:bodyPr wrap="none">
            <a:spAutoFit/>
          </a:bodyPr>
          <a:lstStyle/>
          <a:p>
            <a:pPr algn="ctr" defTabSz="914034" fontAlgn="ctr"/>
            <a:r>
              <a:rPr lang="en-US" sz="1200" b="1" dirty="0" smtClean="0">
                <a:latin typeface="Huawei Sans" panose="020C0503030203020204" pitchFamily="34" charset="0"/>
              </a:rPr>
              <a:t>NAT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34" descr="汇聚交换机.png"/>
          <p:cNvPicPr>
            <a:picLocks noChangeAspect="1"/>
          </p:cNvPicPr>
          <p:nvPr/>
        </p:nvPicPr>
        <p:blipFill>
          <a:blip r:embed="rId5" cstate="print"/>
          <a:stretch>
            <a:fillRect/>
          </a:stretch>
        </p:blipFill>
        <p:spPr>
          <a:xfrm>
            <a:off x="4116683" y="4624382"/>
            <a:ext cx="539789" cy="441645"/>
          </a:xfrm>
          <a:prstGeom prst="rect">
            <a:avLst/>
          </a:prstGeom>
        </p:spPr>
      </p:pic>
      <p:sp>
        <p:nvSpPr>
          <p:cNvPr id="15" name="Freeform 159"/>
          <p:cNvSpPr/>
          <p:nvPr/>
        </p:nvSpPr>
        <p:spPr>
          <a:xfrm flipH="1">
            <a:off x="8113952" y="4489963"/>
            <a:ext cx="1048185" cy="5044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rgbClr val="000000"/>
                </a:solidFill>
                <a:latin typeface="Huawei Sans" panose="020C0503030203020204" pitchFamily="34" charset="0"/>
              </a:rPr>
              <a:t>Internet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6" descr="PC.png"/>
          <p:cNvPicPr>
            <a:picLocks noChangeAspect="1"/>
          </p:cNvPicPr>
          <p:nvPr/>
        </p:nvPicPr>
        <p:blipFill>
          <a:blip r:embed="rId6" cstate="print"/>
          <a:stretch>
            <a:fillRect/>
          </a:stretch>
        </p:blipFill>
        <p:spPr>
          <a:xfrm>
            <a:off x="2503650" y="4542920"/>
            <a:ext cx="538853" cy="413838"/>
          </a:xfrm>
          <a:prstGeom prst="rect">
            <a:avLst/>
          </a:prstGeom>
        </p:spPr>
      </p:pic>
      <p:sp>
        <p:nvSpPr>
          <p:cNvPr id="18" name="TextBox 77"/>
          <p:cNvSpPr txBox="1"/>
          <p:nvPr/>
        </p:nvSpPr>
        <p:spPr bwMode="auto">
          <a:xfrm>
            <a:off x="2087757" y="4942173"/>
            <a:ext cx="125259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192.168.1.1/24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6" descr="PC.png"/>
          <p:cNvPicPr>
            <a:picLocks noChangeAspect="1"/>
          </p:cNvPicPr>
          <p:nvPr/>
        </p:nvPicPr>
        <p:blipFill>
          <a:blip r:embed="rId6" cstate="print"/>
          <a:stretch>
            <a:fillRect/>
          </a:stretch>
        </p:blipFill>
        <p:spPr>
          <a:xfrm>
            <a:off x="1430546" y="4563366"/>
            <a:ext cx="538853" cy="413838"/>
          </a:xfrm>
          <a:prstGeom prst="rect">
            <a:avLst/>
          </a:prstGeom>
        </p:spPr>
      </p:pic>
      <p:sp>
        <p:nvSpPr>
          <p:cNvPr id="20" name="TextBox 77"/>
          <p:cNvSpPr txBox="1"/>
          <p:nvPr/>
        </p:nvSpPr>
        <p:spPr bwMode="auto">
          <a:xfrm>
            <a:off x="1027747" y="4946627"/>
            <a:ext cx="1230044"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192.168.1.2/24</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Rectangle 20"/>
          <p:cNvSpPr/>
          <p:nvPr/>
        </p:nvSpPr>
        <p:spPr>
          <a:xfrm>
            <a:off x="993031" y="3425213"/>
            <a:ext cx="5256584" cy="1914467"/>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Rectangle 21"/>
          <p:cNvSpPr/>
          <p:nvPr/>
        </p:nvSpPr>
        <p:spPr>
          <a:xfrm>
            <a:off x="1101398" y="4423420"/>
            <a:ext cx="2165803" cy="845996"/>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TextBox 77"/>
          <p:cNvSpPr txBox="1"/>
          <p:nvPr/>
        </p:nvSpPr>
        <p:spPr bwMode="auto">
          <a:xfrm>
            <a:off x="2928348" y="3611553"/>
            <a:ext cx="1288296" cy="661446"/>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address pool</a:t>
            </a:r>
            <a:endParaRPr lang="en-US" altLang="zh-CN" sz="1200" dirty="0" smtClean="0">
              <a:solidFill>
                <a:prstClr val="black"/>
              </a:solidFill>
              <a:latin typeface="Huawei Sans" panose="020C0503030203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rPr>
              <a:t>122.1.2.2</a:t>
            </a:r>
            <a:endParaRPr lang="en-US" altLang="zh-CN" sz="1200" dirty="0" smtClean="0">
              <a:solidFill>
                <a:schemeClr val="tx1"/>
              </a:solidFill>
              <a:latin typeface="Huawei Sans" panose="020C0503030203020204" pitchFamily="34" charset="0"/>
            </a:endParaRPr>
          </a:p>
          <a:p>
            <a:pPr fontAlgn="ctr"/>
            <a:r>
              <a:rPr lang="en-US" sz="1200" dirty="0" smtClean="0">
                <a:latin typeface="Huawei Sans" panose="020C0503030203020204" pitchFamily="34" charset="0"/>
              </a:rPr>
              <a:t>122.1.2.3</a:t>
            </a:r>
            <a:endParaRPr lang="en-US" altLang="zh-CN" sz="1200" dirty="0">
              <a:latin typeface="Huawei Sans" panose="020C0503030203020204" pitchFamily="34" charset="0"/>
            </a:endParaRPr>
          </a:p>
        </p:txBody>
      </p:sp>
      <p:sp>
        <p:nvSpPr>
          <p:cNvPr id="26" name="TextBox 77"/>
          <p:cNvSpPr txBox="1"/>
          <p:nvPr/>
        </p:nvSpPr>
        <p:spPr bwMode="auto">
          <a:xfrm>
            <a:off x="2111018" y="4394996"/>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PC1</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TextBox 77"/>
          <p:cNvSpPr txBox="1"/>
          <p:nvPr/>
        </p:nvSpPr>
        <p:spPr bwMode="auto">
          <a:xfrm>
            <a:off x="1064167" y="4394996"/>
            <a:ext cx="483683" cy="285574"/>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PC2</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8" name="图片 6" descr="PC.png"/>
          <p:cNvPicPr>
            <a:picLocks noChangeAspect="1"/>
          </p:cNvPicPr>
          <p:nvPr/>
        </p:nvPicPr>
        <p:blipFill>
          <a:blip r:embed="rId6" cstate="print"/>
          <a:stretch>
            <a:fillRect/>
          </a:stretch>
        </p:blipFill>
        <p:spPr>
          <a:xfrm>
            <a:off x="9686236" y="3316184"/>
            <a:ext cx="538853" cy="413838"/>
          </a:xfrm>
          <a:prstGeom prst="rect">
            <a:avLst/>
          </a:prstGeom>
        </p:spPr>
      </p:pic>
      <p:cxnSp>
        <p:nvCxnSpPr>
          <p:cNvPr id="29" name="直接连接符 12"/>
          <p:cNvCxnSpPr>
            <a:stCxn id="15" idx="1"/>
            <a:endCxn id="28" idx="2"/>
          </p:cNvCxnSpPr>
          <p:nvPr/>
        </p:nvCxnSpPr>
        <p:spPr bwMode="auto">
          <a:xfrm flipV="1">
            <a:off x="8708425" y="3730022"/>
            <a:ext cx="1247238" cy="83053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0" name="Freeform 29"/>
          <p:cNvSpPr/>
          <p:nvPr/>
        </p:nvSpPr>
        <p:spPr>
          <a:xfrm>
            <a:off x="3079519" y="3736611"/>
            <a:ext cx="6725184" cy="995010"/>
          </a:xfrm>
          <a:custGeom>
            <a:avLst/>
            <a:gdLst>
              <a:gd name="connsiteX0" fmla="*/ 3141133 w 3141133"/>
              <a:gd name="connsiteY0" fmla="*/ 0 h 973666"/>
              <a:gd name="connsiteX1" fmla="*/ 2032000 w 3141133"/>
              <a:gd name="connsiteY1" fmla="*/ 804333 h 973666"/>
              <a:gd name="connsiteX2" fmla="*/ 0 w 3141133"/>
              <a:gd name="connsiteY2" fmla="*/ 973666 h 973666"/>
            </a:gdLst>
            <a:ahLst/>
            <a:cxnLst>
              <a:cxn ang="0">
                <a:pos x="connsiteX0" y="connsiteY0"/>
              </a:cxn>
              <a:cxn ang="0">
                <a:pos x="connsiteX1" y="connsiteY1"/>
              </a:cxn>
              <a:cxn ang="0">
                <a:pos x="connsiteX2" y="connsiteY2"/>
              </a:cxn>
            </a:cxnLst>
            <a:rect l="l" t="t" r="r" b="b"/>
            <a:pathLst>
              <a:path w="3141133" h="973666">
                <a:moveTo>
                  <a:pt x="3141133" y="0"/>
                </a:moveTo>
                <a:cubicBezTo>
                  <a:pt x="2848327" y="321027"/>
                  <a:pt x="2555522" y="642055"/>
                  <a:pt x="2032000" y="804333"/>
                </a:cubicBezTo>
                <a:cubicBezTo>
                  <a:pt x="1508478" y="966611"/>
                  <a:pt x="754239" y="970138"/>
                  <a:pt x="0" y="97366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1" name="矩形 39"/>
          <p:cNvSpPr/>
          <p:nvPr/>
        </p:nvSpPr>
        <p:spPr>
          <a:xfrm>
            <a:off x="10239295" y="3291540"/>
            <a:ext cx="1168910" cy="461665"/>
          </a:xfrm>
          <a:prstGeom prst="rect">
            <a:avLst/>
          </a:prstGeom>
        </p:spPr>
        <p:txBody>
          <a:bodyPr wrap="none">
            <a:spAutoFit/>
          </a:bodyPr>
          <a:lstStyle/>
          <a:p>
            <a:pPr algn="ctr" defTabSz="914034" fontAlgn="ctr"/>
            <a:r>
              <a:rPr lang="en-US" sz="1200" b="1" dirty="0" smtClean="0">
                <a:solidFill>
                  <a:srgbClr val="C7000B"/>
                </a:solidFill>
                <a:latin typeface="Huawei Sans" panose="020C0503030203020204" pitchFamily="34" charset="0"/>
              </a:rPr>
              <a:t>External host</a:t>
            </a:r>
            <a:endPar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34" fontAlgn="ctr"/>
            <a:r>
              <a:rPr lang="en-US" sz="1200" b="1" dirty="0" smtClean="0">
                <a:solidFill>
                  <a:srgbClr val="C7000B"/>
                </a:solidFill>
                <a:latin typeface="Huawei Sans" panose="020C0503030203020204" pitchFamily="34" charset="0"/>
              </a:rPr>
              <a:t>200.1.2.3</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2" name="Group 31"/>
          <p:cNvGrpSpPr/>
          <p:nvPr/>
        </p:nvGrpSpPr>
        <p:grpSpPr>
          <a:xfrm>
            <a:off x="8373283" y="2791420"/>
            <a:ext cx="2921092" cy="482575"/>
            <a:chOff x="3282130" y="3593849"/>
            <a:chExt cx="2921092" cy="482575"/>
          </a:xfrm>
        </p:grpSpPr>
        <p:sp>
          <p:nvSpPr>
            <p:cNvPr id="33" name="TextBox 120">
              <a:extLst>
                <a:ext uri="{FF2B5EF4-FFF2-40B4-BE49-F238E27FC236}">
                  <a16:creationId xmlns:a16="http://schemas.microsoft.com/office/drawing/2014/main" xmlns="" id="{31930744-3D36-4F81-8426-6F129C1A6804}"/>
                </a:ext>
              </a:extLst>
            </p:cNvPr>
            <p:cNvSpPr txBox="1"/>
            <p:nvPr/>
          </p:nvSpPr>
          <p:spPr>
            <a:xfrm>
              <a:off x="3282130" y="3593849"/>
              <a:ext cx="1202381" cy="479524"/>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a:t>
              </a:r>
              <a:r>
                <a:rPr lang="en-US" sz="1200" dirty="0" smtClean="0">
                  <a:solidFill>
                    <a:srgbClr val="C7000B"/>
                  </a:solidFill>
                  <a:latin typeface="Huawei Sans" panose="020C0503030203020204" pitchFamily="34" charset="0"/>
                </a:rPr>
                <a:t>200.1.2.3</a:t>
              </a:r>
            </a:p>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rgbClr val="C7000B"/>
                  </a:solidFill>
                  <a:latin typeface="Huawei Sans" panose="020C0503030203020204" pitchFamily="34" charset="0"/>
                </a:rPr>
                <a:t>122.1.2.3</a:t>
              </a:r>
              <a:endParaRPr lang="en-US" sz="1200" dirty="0">
                <a:solidFill>
                  <a:srgbClr val="C7000B"/>
                </a:solidFill>
                <a:latin typeface="Huawei Sans" panose="020C0503030203020204" pitchFamily="34" charset="0"/>
              </a:endParaRPr>
            </a:p>
          </p:txBody>
        </p:sp>
        <p:sp>
          <p:nvSpPr>
            <p:cNvPr id="34" name="TextBox 120">
              <a:extLst>
                <a:ext uri="{FF2B5EF4-FFF2-40B4-BE49-F238E27FC236}">
                  <a16:creationId xmlns:a16="http://schemas.microsoft.com/office/drawing/2014/main" xmlns="" id="{31930744-3D36-4F81-8426-6F129C1A6804}"/>
                </a:ext>
              </a:extLst>
            </p:cNvPr>
            <p:cNvSpPr txBox="1"/>
            <p:nvPr/>
          </p:nvSpPr>
          <p:spPr>
            <a:xfrm>
              <a:off x="5638398" y="3596901"/>
              <a:ext cx="564824" cy="476472"/>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35" name="TextBox 120">
              <a:extLst>
                <a:ext uri="{FF2B5EF4-FFF2-40B4-BE49-F238E27FC236}">
                  <a16:creationId xmlns:a16="http://schemas.microsoft.com/office/drawing/2014/main" xmlns="" id="{31930744-3D36-4F81-8426-6F129C1A6804}"/>
                </a:ext>
              </a:extLst>
            </p:cNvPr>
            <p:cNvSpPr txBox="1"/>
            <p:nvPr/>
          </p:nvSpPr>
          <p:spPr>
            <a:xfrm>
              <a:off x="4500604" y="3596900"/>
              <a:ext cx="1126143" cy="479524"/>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S Port: </a:t>
              </a:r>
              <a:r>
                <a:rPr lang="en-US" sz="1200" b="0" dirty="0" smtClean="0">
                  <a:solidFill>
                    <a:srgbClr val="C7000B"/>
                  </a:solidFill>
                  <a:latin typeface="Huawei Sans" panose="020C0503030203020204" pitchFamily="34" charset="0"/>
                </a:rPr>
                <a:t>53</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sp>
        <p:nvSpPr>
          <p:cNvPr id="38" name="TextBox 77"/>
          <p:cNvSpPr txBox="1"/>
          <p:nvPr/>
        </p:nvSpPr>
        <p:spPr bwMode="auto">
          <a:xfrm>
            <a:off x="4271328" y="2650849"/>
            <a:ext cx="3842624" cy="1803133"/>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graphicFrame>
        <p:nvGraphicFramePr>
          <p:cNvPr id="40" name="表格 31"/>
          <p:cNvGraphicFramePr>
            <a:graphicFrameLocks noGrp="1"/>
          </p:cNvGraphicFramePr>
          <p:nvPr>
            <p:extLst/>
          </p:nvPr>
        </p:nvGraphicFramePr>
        <p:xfrm>
          <a:off x="4314719" y="3881259"/>
          <a:ext cx="3746349" cy="548568"/>
        </p:xfrm>
        <a:graphic>
          <a:graphicData uri="http://schemas.openxmlformats.org/drawingml/2006/table">
            <a:tbl>
              <a:tblPr firstRow="1" bandRow="1"/>
              <a:tblGrid>
                <a:gridCol w="1071003">
                  <a:extLst>
                    <a:ext uri="{9D8B030D-6E8A-4147-A177-3AD203B41FA5}">
                      <a16:colId xmlns:a16="http://schemas.microsoft.com/office/drawing/2014/main" xmlns="" val="20000"/>
                    </a:ext>
                  </a:extLst>
                </a:gridCol>
                <a:gridCol w="1479479">
                  <a:extLst>
                    <a:ext uri="{9D8B030D-6E8A-4147-A177-3AD203B41FA5}">
                      <a16:colId xmlns:a16="http://schemas.microsoft.com/office/drawing/2014/main" xmlns="" val="20001"/>
                    </a:ext>
                  </a:extLst>
                </a:gridCol>
                <a:gridCol w="1195867">
                  <a:extLst>
                    <a:ext uri="{9D8B030D-6E8A-4147-A177-3AD203B41FA5}">
                      <a16:colId xmlns:a16="http://schemas.microsoft.com/office/drawing/2014/main" xmlns="" val="20002"/>
                    </a:ext>
                  </a:extLst>
                </a:gridCol>
              </a:tblGrid>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192.168.1.1:10321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122.1.2.3:2231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200.1.2.3:53</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graphicFrame>
        <p:nvGraphicFramePr>
          <p:cNvPr id="47" name="表格 31"/>
          <p:cNvGraphicFramePr>
            <a:graphicFrameLocks noGrp="1"/>
          </p:cNvGraphicFramePr>
          <p:nvPr>
            <p:extLst/>
          </p:nvPr>
        </p:nvGraphicFramePr>
        <p:xfrm>
          <a:off x="4322158" y="2886607"/>
          <a:ext cx="3762808" cy="947520"/>
        </p:xfrm>
        <a:graphic>
          <a:graphicData uri="http://schemas.openxmlformats.org/drawingml/2006/table">
            <a:tbl>
              <a:tblPr firstRow="1" bandRow="1"/>
              <a:tblGrid>
                <a:gridCol w="1053290">
                  <a:extLst>
                    <a:ext uri="{9D8B030D-6E8A-4147-A177-3AD203B41FA5}">
                      <a16:colId xmlns:a16="http://schemas.microsoft.com/office/drawing/2014/main" xmlns="" val="20000"/>
                    </a:ext>
                  </a:extLst>
                </a:gridCol>
                <a:gridCol w="1500027">
                  <a:extLst>
                    <a:ext uri="{9D8B030D-6E8A-4147-A177-3AD203B41FA5}">
                      <a16:colId xmlns:a16="http://schemas.microsoft.com/office/drawing/2014/main" xmlns="" val="20001"/>
                    </a:ext>
                  </a:extLst>
                </a:gridCol>
                <a:gridCol w="1209491">
                  <a:extLst>
                    <a:ext uri="{9D8B030D-6E8A-4147-A177-3AD203B41FA5}">
                      <a16:colId xmlns:a16="http://schemas.microsoft.com/office/drawing/2014/main" xmlns="" val="20002"/>
                    </a:ext>
                  </a:extLst>
                </a:gridCol>
              </a:tblGrid>
              <a:tr h="363171">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17891">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Source</a:t>
                      </a:r>
                      <a:endParaRPr lang="en-US" sz="1200" b="1" dirty="0">
                        <a:solidFill>
                          <a:sysClr val="windowText" lastClr="000000"/>
                        </a:solidFill>
                        <a:latin typeface="Huawei Sans" panose="020C0503030203020204" pitchFamily="34" charset="0"/>
                      </a:endParaRPr>
                    </a:p>
                  </a:txBody>
                  <a:tcPr marL="91404" marR="91404"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192.168.1.1:10321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122.1.2.2:1025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17891">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200.1.2.2:80</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cxnSp>
        <p:nvCxnSpPr>
          <p:cNvPr id="50" name="直接连接符 12"/>
          <p:cNvCxnSpPr>
            <a:stCxn id="8" idx="3"/>
            <a:endCxn id="15" idx="21"/>
          </p:cNvCxnSpPr>
          <p:nvPr/>
        </p:nvCxnSpPr>
        <p:spPr bwMode="auto">
          <a:xfrm>
            <a:off x="6471064" y="4843210"/>
            <a:ext cx="1642888" cy="4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4" name="直接连接符 12"/>
          <p:cNvCxnSpPr>
            <a:stCxn id="13" idx="3"/>
            <a:endCxn id="8" idx="1"/>
          </p:cNvCxnSpPr>
          <p:nvPr/>
        </p:nvCxnSpPr>
        <p:spPr bwMode="auto">
          <a:xfrm flipV="1">
            <a:off x="4656472" y="4843210"/>
            <a:ext cx="1273603" cy="19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7" name="直接连接符 12"/>
          <p:cNvCxnSpPr>
            <a:stCxn id="22" idx="3"/>
            <a:endCxn id="13" idx="1"/>
          </p:cNvCxnSpPr>
          <p:nvPr/>
        </p:nvCxnSpPr>
        <p:spPr bwMode="auto">
          <a:xfrm flipV="1">
            <a:off x="3267201" y="4845205"/>
            <a:ext cx="849482" cy="121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2" name="图片 20" descr="交换机.png"/>
          <p:cNvPicPr>
            <a:picLocks noChangeAspect="1"/>
          </p:cNvPicPr>
          <p:nvPr/>
        </p:nvPicPr>
        <p:blipFill>
          <a:blip r:embed="rId7" cstate="print"/>
          <a:stretch>
            <a:fillRect/>
          </a:stretch>
        </p:blipFill>
        <p:spPr>
          <a:xfrm>
            <a:off x="9902778" y="4860123"/>
            <a:ext cx="539999" cy="441816"/>
          </a:xfrm>
          <a:prstGeom prst="rect">
            <a:avLst/>
          </a:prstGeom>
        </p:spPr>
      </p:pic>
      <p:sp>
        <p:nvSpPr>
          <p:cNvPr id="63" name="TextBox 77"/>
          <p:cNvSpPr txBox="1"/>
          <p:nvPr/>
        </p:nvSpPr>
        <p:spPr bwMode="auto">
          <a:xfrm>
            <a:off x="10404847" y="4851098"/>
            <a:ext cx="1024598"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dirty="0" smtClean="0">
                <a:solidFill>
                  <a:srgbClr val="000000"/>
                </a:solidFill>
                <a:latin typeface="Huawei Sans" panose="020C0503030203020204" pitchFamily="34" charset="0"/>
              </a:rPr>
              <a:t>DNS server</a:t>
            </a:r>
            <a:endPar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dirty="0" smtClean="0">
                <a:solidFill>
                  <a:srgbClr val="000000"/>
                </a:solidFill>
                <a:latin typeface="Huawei Sans" panose="020C0503030203020204" pitchFamily="34" charset="0"/>
              </a:rPr>
              <a:t>200.1.2.3</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4" name="直接连接符 12"/>
          <p:cNvCxnSpPr>
            <a:stCxn id="15" idx="8"/>
            <a:endCxn id="62" idx="1"/>
          </p:cNvCxnSpPr>
          <p:nvPr/>
        </p:nvCxnSpPr>
        <p:spPr bwMode="auto">
          <a:xfrm>
            <a:off x="9162137" y="4834465"/>
            <a:ext cx="740641" cy="24656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7" name="Rectangular Callout 66"/>
          <p:cNvSpPr/>
          <p:nvPr/>
        </p:nvSpPr>
        <p:spPr>
          <a:xfrm>
            <a:off x="8157027" y="3695690"/>
            <a:ext cx="676960" cy="407201"/>
          </a:xfrm>
          <a:prstGeom prst="wedgeRectCallout">
            <a:avLst>
              <a:gd name="adj1" fmla="val -71708"/>
              <a:gd name="adj2" fmla="val 239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External tuple</a:t>
            </a:r>
            <a:endParaRPr lang="en-US" altLang="zh-CN" sz="1200" dirty="0">
              <a:solidFill>
                <a:schemeClr val="tx1"/>
              </a:solidFill>
              <a:latin typeface="Huawei Sans" panose="020C0503030203020204" pitchFamily="34" charset="0"/>
            </a:endParaRPr>
          </a:p>
        </p:txBody>
      </p:sp>
      <p:sp>
        <p:nvSpPr>
          <p:cNvPr id="68" name="Rectangular Callout 67"/>
          <p:cNvSpPr/>
          <p:nvPr/>
        </p:nvSpPr>
        <p:spPr>
          <a:xfrm>
            <a:off x="4540803" y="4403571"/>
            <a:ext cx="1112975" cy="276999"/>
          </a:xfrm>
          <a:prstGeom prst="wedgeRectCallout">
            <a:avLst>
              <a:gd name="adj1" fmla="val 47215"/>
              <a:gd name="adj2" fmla="val -952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Target tuple</a:t>
            </a:r>
            <a:endParaRPr lang="en-US" altLang="zh-CN" sz="1200" dirty="0">
              <a:solidFill>
                <a:schemeClr val="tx1"/>
              </a:solidFill>
              <a:latin typeface="Huawei Sans" panose="020C0503030203020204" pitchFamily="34" charset="0"/>
            </a:endParaRPr>
          </a:p>
        </p:txBody>
      </p:sp>
      <p:sp>
        <p:nvSpPr>
          <p:cNvPr id="69" name="Rectangular Callout 68"/>
          <p:cNvSpPr/>
          <p:nvPr/>
        </p:nvSpPr>
        <p:spPr>
          <a:xfrm>
            <a:off x="4386577" y="2953920"/>
            <a:ext cx="1130990" cy="276999"/>
          </a:xfrm>
          <a:prstGeom prst="wedgeRectCallout">
            <a:avLst>
              <a:gd name="adj1" fmla="val 44191"/>
              <a:gd name="adj2" fmla="val 942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Internal tuple</a:t>
            </a: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506837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NAT Application Scenarios</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sz="1800" smtClean="0"/>
              <a:t>On the live network, NAPT or Easy IP generally uses symmetric NAT.</a:t>
            </a:r>
            <a:endParaRPr lang="en-US" altLang="zh-CN" sz="1800" smtClean="0"/>
          </a:p>
          <a:p>
            <a:pPr algn="l"/>
            <a:r>
              <a:rPr lang="en-US" sz="1800" smtClean="0"/>
              <a:t>When NAT traversal is required on the live network, cone NAT can be used.</a:t>
            </a:r>
            <a:endParaRPr lang="en-US" sz="1800" dirty="0"/>
          </a:p>
        </p:txBody>
      </p:sp>
      <p:sp>
        <p:nvSpPr>
          <p:cNvPr id="4" name="圆角矩形 75"/>
          <p:cNvSpPr/>
          <p:nvPr/>
        </p:nvSpPr>
        <p:spPr>
          <a:xfrm>
            <a:off x="839416" y="2849086"/>
            <a:ext cx="10545068" cy="299218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a:xfrm>
            <a:off x="849434" y="2420888"/>
            <a:ext cx="1057250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Application scenarios of NAT traversal</a:t>
            </a:r>
            <a:endParaRPr lang="en-US" sz="1600" dirty="0">
              <a:solidFill>
                <a:srgbClr val="30B5C5"/>
              </a:solidFill>
              <a:latin typeface="Huawei Sans" panose="020C0503030203020204" pitchFamily="34" charset="0"/>
            </a:endParaRPr>
          </a:p>
        </p:txBody>
      </p: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800996" y="4869076"/>
            <a:ext cx="540989" cy="442626"/>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159895" y="4873796"/>
            <a:ext cx="540989" cy="442626"/>
          </a:xfrm>
          <a:prstGeom prst="rect">
            <a:avLst/>
          </a:prstGeom>
          <a:noFill/>
        </p:spPr>
      </p:pic>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800996" y="3135498"/>
            <a:ext cx="540989" cy="442626"/>
          </a:xfrm>
          <a:prstGeom prst="rect">
            <a:avLst/>
          </a:prstGeom>
          <a:noFill/>
        </p:spPr>
      </p:pic>
      <p:pic>
        <p:nvPicPr>
          <p:cNvPr id="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159896" y="3135498"/>
            <a:ext cx="540989" cy="442626"/>
          </a:xfrm>
          <a:prstGeom prst="rect">
            <a:avLst/>
          </a:prstGeom>
          <a:noFill/>
        </p:spPr>
      </p:pic>
      <p:pic>
        <p:nvPicPr>
          <p:cNvPr id="1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30002" y="3929278"/>
            <a:ext cx="540989" cy="442626"/>
          </a:xfrm>
          <a:prstGeom prst="rect">
            <a:avLst/>
          </a:prstGeom>
          <a:noFill/>
        </p:spPr>
      </p:pic>
      <p:sp>
        <p:nvSpPr>
          <p:cNvPr id="12" name="Freeform 159"/>
          <p:cNvSpPr/>
          <p:nvPr/>
        </p:nvSpPr>
        <p:spPr>
          <a:xfrm flipH="1">
            <a:off x="3494338" y="3855784"/>
            <a:ext cx="1127952" cy="58961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ndParaRPr>
          </a:p>
        </p:txBody>
      </p:sp>
      <p:pic>
        <p:nvPicPr>
          <p:cNvPr id="13" name="图片 73" descr="PC.png"/>
          <p:cNvPicPr>
            <a:picLocks noChangeAspect="1"/>
          </p:cNvPicPr>
          <p:nvPr/>
        </p:nvPicPr>
        <p:blipFill>
          <a:blip r:embed="rId4" cstate="print"/>
          <a:stretch>
            <a:fillRect/>
          </a:stretch>
        </p:blipFill>
        <p:spPr>
          <a:xfrm>
            <a:off x="8578872" y="3149811"/>
            <a:ext cx="539063" cy="414000"/>
          </a:xfrm>
          <a:prstGeom prst="rect">
            <a:avLst/>
          </a:prstGeom>
        </p:spPr>
      </p:pic>
      <p:pic>
        <p:nvPicPr>
          <p:cNvPr id="14" name="图片 73" descr="PC.png"/>
          <p:cNvPicPr>
            <a:picLocks noChangeAspect="1"/>
          </p:cNvPicPr>
          <p:nvPr/>
        </p:nvPicPr>
        <p:blipFill>
          <a:blip r:embed="rId4" cstate="print"/>
          <a:stretch>
            <a:fillRect/>
          </a:stretch>
        </p:blipFill>
        <p:spPr>
          <a:xfrm>
            <a:off x="8578872" y="4883389"/>
            <a:ext cx="539063" cy="414000"/>
          </a:xfrm>
          <a:prstGeom prst="rect">
            <a:avLst/>
          </a:prstGeom>
        </p:spPr>
      </p:pic>
      <p:cxnSp>
        <p:nvCxnSpPr>
          <p:cNvPr id="15" name="直接连接符 12"/>
          <p:cNvCxnSpPr>
            <a:stCxn id="11" idx="3"/>
          </p:cNvCxnSpPr>
          <p:nvPr/>
        </p:nvCxnSpPr>
        <p:spPr bwMode="auto">
          <a:xfrm flipV="1">
            <a:off x="2570991" y="4150590"/>
            <a:ext cx="971179"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2"/>
          <p:cNvCxnSpPr>
            <a:stCxn id="10" idx="1"/>
            <a:endCxn id="12" idx="4"/>
          </p:cNvCxnSpPr>
          <p:nvPr/>
        </p:nvCxnSpPr>
        <p:spPr bwMode="auto">
          <a:xfrm flipH="1">
            <a:off x="4279292" y="3356811"/>
            <a:ext cx="880604" cy="55786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直接连接符 12"/>
          <p:cNvCxnSpPr>
            <a:stCxn id="8" idx="1"/>
            <a:endCxn id="12" idx="14"/>
          </p:cNvCxnSpPr>
          <p:nvPr/>
        </p:nvCxnSpPr>
        <p:spPr bwMode="auto">
          <a:xfrm flipH="1" flipV="1">
            <a:off x="4436955" y="4445397"/>
            <a:ext cx="722940" cy="64971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4" name="直接连接符 12"/>
          <p:cNvCxnSpPr>
            <a:stCxn id="9" idx="1"/>
            <a:endCxn id="10" idx="3"/>
          </p:cNvCxnSpPr>
          <p:nvPr/>
        </p:nvCxnSpPr>
        <p:spPr bwMode="auto">
          <a:xfrm flipH="1">
            <a:off x="5700885" y="3356811"/>
            <a:ext cx="11001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 name="直接连接符 12"/>
          <p:cNvCxnSpPr>
            <a:stCxn id="7" idx="1"/>
            <a:endCxn id="8" idx="3"/>
          </p:cNvCxnSpPr>
          <p:nvPr/>
        </p:nvCxnSpPr>
        <p:spPr bwMode="auto">
          <a:xfrm flipH="1">
            <a:off x="5700884" y="5090389"/>
            <a:ext cx="1100112" cy="472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0" name="直接连接符 12"/>
          <p:cNvCxnSpPr>
            <a:stCxn id="13" idx="1"/>
            <a:endCxn id="9" idx="3"/>
          </p:cNvCxnSpPr>
          <p:nvPr/>
        </p:nvCxnSpPr>
        <p:spPr bwMode="auto">
          <a:xfrm flipH="1">
            <a:off x="7341985" y="3356811"/>
            <a:ext cx="123688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12"/>
          <p:cNvCxnSpPr>
            <a:stCxn id="14" idx="1"/>
            <a:endCxn id="7" idx="3"/>
          </p:cNvCxnSpPr>
          <p:nvPr/>
        </p:nvCxnSpPr>
        <p:spPr bwMode="auto">
          <a:xfrm flipH="1">
            <a:off x="7341985" y="5090389"/>
            <a:ext cx="123688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9" name="矩形 26"/>
          <p:cNvSpPr/>
          <p:nvPr/>
        </p:nvSpPr>
        <p:spPr>
          <a:xfrm>
            <a:off x="4943717" y="3544159"/>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40" name="矩形 26"/>
          <p:cNvSpPr/>
          <p:nvPr/>
        </p:nvSpPr>
        <p:spPr>
          <a:xfrm>
            <a:off x="4951561" y="5348835"/>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41" name="矩形 26"/>
          <p:cNvSpPr/>
          <p:nvPr/>
        </p:nvSpPr>
        <p:spPr>
          <a:xfrm>
            <a:off x="8658818" y="3542475"/>
            <a:ext cx="36740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PC</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矩形 26"/>
          <p:cNvSpPr/>
          <p:nvPr/>
        </p:nvSpPr>
        <p:spPr>
          <a:xfrm>
            <a:off x="8658818" y="5311702"/>
            <a:ext cx="367409"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PC</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Rectangular Callout 42"/>
          <p:cNvSpPr/>
          <p:nvPr/>
        </p:nvSpPr>
        <p:spPr>
          <a:xfrm>
            <a:off x="4059785" y="3005179"/>
            <a:ext cx="914562" cy="378820"/>
          </a:xfrm>
          <a:prstGeom prst="wedgeRectCallout">
            <a:avLst>
              <a:gd name="adj1" fmla="val 65326"/>
              <a:gd name="adj2" fmla="val 2058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Full cone NAT</a:t>
            </a:r>
            <a:endParaRPr lang="en-US" sz="1200" dirty="0">
              <a:solidFill>
                <a:schemeClr val="tx1"/>
              </a:solidFill>
              <a:latin typeface="Huawei Sans" panose="020C0503030203020204" pitchFamily="34" charset="0"/>
            </a:endParaRPr>
          </a:p>
        </p:txBody>
      </p:sp>
      <p:sp>
        <p:nvSpPr>
          <p:cNvPr id="44" name="Rectangular Callout 43"/>
          <p:cNvSpPr/>
          <p:nvPr/>
        </p:nvSpPr>
        <p:spPr>
          <a:xfrm>
            <a:off x="4059784" y="4968310"/>
            <a:ext cx="914562" cy="378820"/>
          </a:xfrm>
          <a:prstGeom prst="wedgeRectCallout">
            <a:avLst>
              <a:gd name="adj1" fmla="val 64355"/>
              <a:gd name="adj2" fmla="val 112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Full cone NAT</a:t>
            </a:r>
            <a:endParaRPr lang="en-US" sz="1200" dirty="0">
              <a:solidFill>
                <a:schemeClr val="tx1"/>
              </a:solidFill>
              <a:latin typeface="Huawei Sans" panose="020C0503030203020204" pitchFamily="34" charset="0"/>
            </a:endParaRPr>
          </a:p>
        </p:txBody>
      </p:sp>
      <p:sp>
        <p:nvSpPr>
          <p:cNvPr id="45" name="Freeform 44"/>
          <p:cNvSpPr/>
          <p:nvPr/>
        </p:nvSpPr>
        <p:spPr>
          <a:xfrm>
            <a:off x="4604766" y="3501572"/>
            <a:ext cx="3955762" cy="1461420"/>
          </a:xfrm>
          <a:custGeom>
            <a:avLst/>
            <a:gdLst>
              <a:gd name="connsiteX0" fmla="*/ 3920251 w 3955762"/>
              <a:gd name="connsiteY0" fmla="*/ 1606528 h 1665471"/>
              <a:gd name="connsiteX1" fmla="*/ 1177051 w 3955762"/>
              <a:gd name="connsiteY1" fmla="*/ 1606528 h 1665471"/>
              <a:gd name="connsiteX2" fmla="*/ 40709 w 3955762"/>
              <a:gd name="connsiteY2" fmla="*/ 993969 h 1665471"/>
              <a:gd name="connsiteX3" fmla="*/ 466838 w 3955762"/>
              <a:gd name="connsiteY3" fmla="*/ 123958 h 1665471"/>
              <a:gd name="connsiteX4" fmla="*/ 2473191 w 3955762"/>
              <a:gd name="connsiteY4" fmla="*/ 8548 h 1665471"/>
              <a:gd name="connsiteX5" fmla="*/ 3955762 w 3955762"/>
              <a:gd name="connsiteY5" fmla="*/ 8548 h 166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5762" h="1665471">
                <a:moveTo>
                  <a:pt x="3920251" y="1606528"/>
                </a:moveTo>
                <a:cubicBezTo>
                  <a:pt x="2871946" y="1657574"/>
                  <a:pt x="1823641" y="1708621"/>
                  <a:pt x="1177051" y="1606528"/>
                </a:cubicBezTo>
                <a:cubicBezTo>
                  <a:pt x="530461" y="1504435"/>
                  <a:pt x="159078" y="1241064"/>
                  <a:pt x="40709" y="993969"/>
                </a:cubicBezTo>
                <a:cubicBezTo>
                  <a:pt x="-77660" y="746874"/>
                  <a:pt x="61424" y="288195"/>
                  <a:pt x="466838" y="123958"/>
                </a:cubicBezTo>
                <a:cubicBezTo>
                  <a:pt x="872252" y="-40279"/>
                  <a:pt x="1891704" y="27783"/>
                  <a:pt x="2473191" y="8548"/>
                </a:cubicBezTo>
                <a:cubicBezTo>
                  <a:pt x="3054678" y="-10687"/>
                  <a:pt x="3955762" y="8548"/>
                  <a:pt x="3955762" y="8548"/>
                </a:cubicBezTo>
              </a:path>
            </a:pathLst>
          </a:custGeom>
          <a:noFill/>
          <a:ln w="28575">
            <a:solidFill>
              <a:srgbClr val="56C4D2"/>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962834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Common Networking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dirty="0" smtClean="0">
                <a:solidFill>
                  <a:schemeClr val="bg1">
                    <a:lumMod val="50000"/>
                  </a:schemeClr>
                </a:solidFill>
              </a:rPr>
              <a:t>Security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b="1" dirty="0" smtClean="0"/>
              <a:t>NAT Traversal Technologies in </a:t>
            </a:r>
            <a:r>
              <a:rPr lang="en-US" altLang="zh-CN" b="1" dirty="0"/>
              <a:t>WAN </a:t>
            </a:r>
            <a:r>
              <a:rPr lang="en-US" altLang="zh-CN" b="1" dirty="0" smtClean="0"/>
              <a:t>Interconnection</a:t>
            </a:r>
          </a:p>
          <a:p>
            <a:pPr lvl="1"/>
            <a:r>
              <a:rPr lang="en-US" sz="2000" dirty="0">
                <a:solidFill>
                  <a:schemeClr val="bg1">
                    <a:lumMod val="50000"/>
                  </a:schemeClr>
                </a:solidFill>
              </a:rPr>
              <a:t>NAT Fundamentals</a:t>
            </a:r>
            <a:endParaRPr lang="en-US" altLang="zh-CN" sz="2000" dirty="0">
              <a:solidFill>
                <a:schemeClr val="bg1">
                  <a:lumMod val="50000"/>
                </a:schemeClr>
              </a:solidFill>
            </a:endParaRPr>
          </a:p>
          <a:p>
            <a:pPr lvl="1"/>
            <a:r>
              <a:rPr lang="en-US" sz="2000" dirty="0">
                <a:solidFill>
                  <a:schemeClr val="bg1">
                    <a:lumMod val="50000"/>
                  </a:schemeClr>
                </a:solidFill>
              </a:rPr>
              <a:t>NAT Types</a:t>
            </a:r>
            <a:endParaRPr lang="en-US" altLang="zh-CN" sz="2000" dirty="0">
              <a:solidFill>
                <a:schemeClr val="bg1">
                  <a:lumMod val="50000"/>
                </a:schemeClr>
              </a:solidFill>
            </a:endParaRPr>
          </a:p>
          <a:p>
            <a:pPr lvl="1">
              <a:buFont typeface="Wingdings" panose="05000000000000000000" pitchFamily="2" charset="2"/>
              <a:buChar char="§"/>
            </a:pPr>
            <a:r>
              <a:rPr lang="en-US" sz="2000" dirty="0"/>
              <a:t>NAT Traversal Technologies</a:t>
            </a:r>
            <a:endParaRPr lang="en-US" altLang="zh-CN" sz="2000" dirty="0"/>
          </a:p>
          <a:p>
            <a:r>
              <a:rPr lang="en-US" dirty="0" smtClean="0">
                <a:solidFill>
                  <a:schemeClr val="bg1">
                    <a:lumMod val="50000"/>
                  </a:schemeClr>
                </a:solidFill>
              </a:rPr>
              <a:t>Intelligent Traffic Steering Technologies in </a:t>
            </a:r>
            <a:r>
              <a:rPr lang="en-US" altLang="zh-CN" dirty="0" smtClean="0">
                <a:solidFill>
                  <a:schemeClr val="bg1">
                    <a:lumMod val="50000"/>
                  </a:schemeClr>
                </a:solidFill>
              </a:rPr>
              <a:t>WAN Interconnection</a:t>
            </a:r>
          </a:p>
          <a:p>
            <a:pPr lvl="1"/>
            <a:endParaRPr lang="en-US" altLang="zh-CN" dirty="0"/>
          </a:p>
        </p:txBody>
      </p:sp>
    </p:spTree>
    <p:extLst>
      <p:ext uri="{BB962C8B-B14F-4D97-AF65-F5344CB8AC3E}">
        <p14:creationId xmlns:p14="http://schemas.microsoft.com/office/powerpoint/2010/main" val="1781196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59"/>
          <p:cNvSpPr/>
          <p:nvPr/>
        </p:nvSpPr>
        <p:spPr>
          <a:xfrm flipH="1">
            <a:off x="8195820" y="4692777"/>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rIns="252000" bIns="180000" rtlCol="0" anchor="ctr">
            <a:noAutofit/>
          </a:bodyPr>
          <a:lstStyle/>
          <a:p>
            <a:pPr algn="ctr" fontAlgn="ctr"/>
            <a:r>
              <a:rPr lang="en-US" sz="1400" dirty="0" smtClean="0">
                <a:solidFill>
                  <a:schemeClr val="tx1"/>
                </a:solidFill>
                <a:latin typeface="Huawei Sans" panose="020C0503030203020204" pitchFamily="34" charset="0"/>
              </a:rPr>
              <a:t>Private network</a:t>
            </a:r>
            <a:endParaRPr lang="en-US" sz="1400" dirty="0">
              <a:solidFill>
                <a:schemeClr val="tx1"/>
              </a:solidFill>
              <a:latin typeface="Huawei Sans" panose="020C0503030203020204" pitchFamily="34" charset="0"/>
            </a:endParaRPr>
          </a:p>
        </p:txBody>
      </p:sp>
      <p:sp>
        <p:nvSpPr>
          <p:cNvPr id="3" name="Title 2"/>
          <p:cNvSpPr>
            <a:spLocks noGrp="1"/>
          </p:cNvSpPr>
          <p:nvPr>
            <p:ph type="title"/>
          </p:nvPr>
        </p:nvSpPr>
        <p:spPr/>
        <p:txBody>
          <a:bodyPr>
            <a:normAutofit/>
          </a:bodyPr>
          <a:lstStyle/>
          <a:p>
            <a:r>
              <a:rPr lang="en-US" dirty="0" smtClean="0"/>
              <a:t>Motivation Behind NAT Traversal</a:t>
            </a:r>
            <a:endParaRPr lang="en-US" dirty="0"/>
          </a:p>
        </p:txBody>
      </p:sp>
      <p:sp>
        <p:nvSpPr>
          <p:cNvPr id="4" name="Text Placeholder 3"/>
          <p:cNvSpPr>
            <a:spLocks noGrp="1"/>
          </p:cNvSpPr>
          <p:nvPr>
            <p:ph type="body" sz="quarter" idx="10"/>
          </p:nvPr>
        </p:nvSpPr>
        <p:spPr>
          <a:prstGeom prst="rect">
            <a:avLst/>
          </a:prstGeom>
        </p:spPr>
        <p:txBody>
          <a:bodyPr/>
          <a:lstStyle/>
          <a:p>
            <a:pPr algn="l"/>
            <a:r>
              <a:rPr lang="en-US" sz="1400" dirty="0" smtClean="0"/>
              <a:t>Although NAT enables users on a private network to access a public network, it has the following defects:</a:t>
            </a:r>
            <a:endParaRPr lang="en-US" altLang="zh-CN" sz="1400" dirty="0" smtClean="0"/>
          </a:p>
          <a:p>
            <a:pPr marL="534988" lvl="1" indent="-236538"/>
            <a:r>
              <a:rPr lang="en-US" sz="1200" dirty="0" smtClean="0"/>
              <a:t>NAT generates NAT mapping entries for the traffic from the private network to the public network. These entries have aging time. If a session between the two ends is silent for a long time, the connection is interrupted.</a:t>
            </a:r>
            <a:endParaRPr lang="en-US" altLang="zh-CN" sz="1200" dirty="0" smtClean="0"/>
          </a:p>
          <a:p>
            <a:pPr marL="534988" lvl="1" indent="-236538"/>
            <a:r>
              <a:rPr lang="en-US" sz="1200" dirty="0" smtClean="0"/>
              <a:t>The private IP addresses of users are translated into the same public IP address by NAT. However, because </a:t>
            </a:r>
            <a:r>
              <a:rPr lang="en-US" altLang="zh-CN" sz="1200" dirty="0" smtClean="0"/>
              <a:t>servers may restrict </a:t>
            </a:r>
            <a:r>
              <a:rPr lang="en-US" altLang="zh-CN" sz="1200" dirty="0"/>
              <a:t>the access frequency of the same IP address to prevent </a:t>
            </a:r>
            <a:r>
              <a:rPr lang="en-US" altLang="zh-CN" sz="1200" dirty="0" err="1"/>
              <a:t>DoS</a:t>
            </a:r>
            <a:r>
              <a:rPr lang="en-US" altLang="zh-CN" sz="1200" dirty="0"/>
              <a:t> </a:t>
            </a:r>
            <a:r>
              <a:rPr lang="en-US" altLang="zh-CN" sz="1200" dirty="0" smtClean="0"/>
              <a:t>attacks, </a:t>
            </a:r>
            <a:r>
              <a:rPr lang="en-US" sz="1200" dirty="0" smtClean="0"/>
              <a:t>some users may fail to access the servers. Besides, some applications cannot effectively trace the original IP devices, making it difficult for network management and fault locating.</a:t>
            </a:r>
            <a:endParaRPr lang="en-US" altLang="zh-CN" sz="1200" dirty="0" smtClean="0"/>
          </a:p>
          <a:p>
            <a:pPr algn="l"/>
            <a:r>
              <a:rPr lang="en-US" sz="1400" dirty="0" smtClean="0"/>
              <a:t>Multiple NAT traversal technologies are developed to solve the problems encountered by end-to-end IP applications in the NAT environment.</a:t>
            </a:r>
            <a:endParaRPr lang="en-US" altLang="zh-CN" sz="1400" dirty="0" smtClean="0"/>
          </a:p>
          <a:p>
            <a:pPr lvl="1"/>
            <a:endParaRPr lang="en-US" altLang="zh-CN" sz="1200" dirty="0"/>
          </a:p>
        </p:txBody>
      </p:sp>
      <p:sp>
        <p:nvSpPr>
          <p:cNvPr id="20" name="Freeform 159"/>
          <p:cNvSpPr/>
          <p:nvPr/>
        </p:nvSpPr>
        <p:spPr>
          <a:xfrm flipH="1">
            <a:off x="2231602" y="4696276"/>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52000" rIns="252000" bIns="180000" rtlCol="0" anchor="ctr">
            <a:noAutofit/>
          </a:bodyPr>
          <a:lstStyle/>
          <a:p>
            <a:pPr algn="ctr" fontAlgn="ctr"/>
            <a:r>
              <a:rPr lang="en-US" sz="1400" dirty="0" smtClean="0">
                <a:solidFill>
                  <a:schemeClr val="tx1"/>
                </a:solidFill>
                <a:latin typeface="Huawei Sans" panose="020C0503030203020204" pitchFamily="34" charset="0"/>
              </a:rPr>
              <a:t>Private network</a:t>
            </a:r>
            <a:endParaRPr lang="en-US" sz="1400" dirty="0">
              <a:solidFill>
                <a:schemeClr val="tx1"/>
              </a:solidFill>
              <a:latin typeface="Huawei Sans" panose="020C0503030203020204" pitchFamily="34" charset="0"/>
            </a:endParaRPr>
          </a:p>
        </p:txBody>
      </p:sp>
      <p:sp>
        <p:nvSpPr>
          <p:cNvPr id="5" name="圆角矩形 75"/>
          <p:cNvSpPr/>
          <p:nvPr/>
        </p:nvSpPr>
        <p:spPr>
          <a:xfrm>
            <a:off x="1474054" y="4074872"/>
            <a:ext cx="9254351" cy="203929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6" name="圆角矩形 75"/>
          <p:cNvSpPr/>
          <p:nvPr/>
        </p:nvSpPr>
        <p:spPr>
          <a:xfrm>
            <a:off x="1467034" y="3645870"/>
            <a:ext cx="927842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NAT traversal</a:t>
            </a:r>
            <a:endParaRPr lang="en-US" sz="1600" dirty="0">
              <a:solidFill>
                <a:srgbClr val="30B5C5"/>
              </a:solidFill>
              <a:latin typeface="Huawei Sans" panose="020C0503030203020204" pitchFamily="34" charset="0"/>
            </a:endParaRPr>
          </a:p>
        </p:txBody>
      </p: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864043" y="5099299"/>
            <a:ext cx="540989" cy="442626"/>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719386" y="5094579"/>
            <a:ext cx="540989" cy="442626"/>
          </a:xfrm>
          <a:prstGeom prst="rect">
            <a:avLst/>
          </a:prstGeom>
          <a:noFill/>
        </p:spPr>
      </p:pic>
      <p:sp>
        <p:nvSpPr>
          <p:cNvPr id="9" name="Freeform 159"/>
          <p:cNvSpPr/>
          <p:nvPr/>
        </p:nvSpPr>
        <p:spPr>
          <a:xfrm flipH="1">
            <a:off x="5228038" y="4705141"/>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ndParaRPr>
          </a:p>
        </p:txBody>
      </p:sp>
      <p:pic>
        <p:nvPicPr>
          <p:cNvPr id="10" name="图片 73" descr="PC.png"/>
          <p:cNvPicPr>
            <a:picLocks noChangeAspect="1"/>
          </p:cNvPicPr>
          <p:nvPr/>
        </p:nvPicPr>
        <p:blipFill>
          <a:blip r:embed="rId4" cstate="print"/>
          <a:stretch>
            <a:fillRect/>
          </a:stretch>
        </p:blipFill>
        <p:spPr>
          <a:xfrm>
            <a:off x="2194289" y="5112159"/>
            <a:ext cx="539063" cy="414000"/>
          </a:xfrm>
          <a:prstGeom prst="rect">
            <a:avLst/>
          </a:prstGeom>
        </p:spPr>
      </p:pic>
      <p:pic>
        <p:nvPicPr>
          <p:cNvPr id="11" name="图片 73" descr="PC.png"/>
          <p:cNvPicPr>
            <a:picLocks noChangeAspect="1"/>
          </p:cNvPicPr>
          <p:nvPr/>
        </p:nvPicPr>
        <p:blipFill>
          <a:blip r:embed="rId4" cstate="print"/>
          <a:stretch>
            <a:fillRect/>
          </a:stretch>
        </p:blipFill>
        <p:spPr>
          <a:xfrm>
            <a:off x="9391066" y="5108595"/>
            <a:ext cx="539063" cy="414000"/>
          </a:xfrm>
          <a:prstGeom prst="rect">
            <a:avLst/>
          </a:prstGeom>
        </p:spPr>
      </p:pic>
      <p:cxnSp>
        <p:nvCxnSpPr>
          <p:cNvPr id="12" name="直接连接符 12"/>
          <p:cNvCxnSpPr>
            <a:stCxn id="9" idx="21"/>
            <a:endCxn id="7" idx="3"/>
          </p:cNvCxnSpPr>
          <p:nvPr/>
        </p:nvCxnSpPr>
        <p:spPr bwMode="auto">
          <a:xfrm flipH="1" flipV="1">
            <a:off x="4405032" y="5320612"/>
            <a:ext cx="823006" cy="1026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p:cNvCxnSpPr>
            <a:stCxn id="8" idx="1"/>
            <a:endCxn id="9" idx="8"/>
          </p:cNvCxnSpPr>
          <p:nvPr/>
        </p:nvCxnSpPr>
        <p:spPr bwMode="auto">
          <a:xfrm flipH="1" flipV="1">
            <a:off x="6935443" y="5314632"/>
            <a:ext cx="783943" cy="126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直接连接符 12"/>
          <p:cNvCxnSpPr>
            <a:stCxn id="7" idx="1"/>
            <a:endCxn id="10" idx="3"/>
          </p:cNvCxnSpPr>
          <p:nvPr/>
        </p:nvCxnSpPr>
        <p:spPr bwMode="auto">
          <a:xfrm flipH="1" flipV="1">
            <a:off x="2733352" y="5319159"/>
            <a:ext cx="1130691" cy="145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直接连接符 12"/>
          <p:cNvCxnSpPr>
            <a:stCxn id="11" idx="1"/>
            <a:endCxn id="8" idx="3"/>
          </p:cNvCxnSpPr>
          <p:nvPr/>
        </p:nvCxnSpPr>
        <p:spPr bwMode="auto">
          <a:xfrm flipH="1">
            <a:off x="8260375" y="5315595"/>
            <a:ext cx="1130691" cy="29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Freeform 23"/>
          <p:cNvSpPr/>
          <p:nvPr/>
        </p:nvSpPr>
        <p:spPr>
          <a:xfrm flipV="1">
            <a:off x="2770665" y="5389945"/>
            <a:ext cx="6604987" cy="255211"/>
          </a:xfrm>
          <a:custGeom>
            <a:avLst/>
            <a:gdLst>
              <a:gd name="connsiteX0" fmla="*/ 0 w 6604987"/>
              <a:gd name="connsiteY0" fmla="*/ 204253 h 204253"/>
              <a:gd name="connsiteX1" fmla="*/ 3036164 w 6604987"/>
              <a:gd name="connsiteY1" fmla="*/ 67 h 204253"/>
              <a:gd name="connsiteX2" fmla="*/ 6604987 w 6604987"/>
              <a:gd name="connsiteY2" fmla="*/ 186498 h 204253"/>
            </a:gdLst>
            <a:ahLst/>
            <a:cxnLst>
              <a:cxn ang="0">
                <a:pos x="connsiteX0" y="connsiteY0"/>
              </a:cxn>
              <a:cxn ang="0">
                <a:pos x="connsiteX1" y="connsiteY1"/>
              </a:cxn>
              <a:cxn ang="0">
                <a:pos x="connsiteX2" y="connsiteY2"/>
              </a:cxn>
            </a:cxnLst>
            <a:rect l="l" t="t" r="r" b="b"/>
            <a:pathLst>
              <a:path w="6604987" h="204253">
                <a:moveTo>
                  <a:pt x="0" y="204253"/>
                </a:moveTo>
                <a:cubicBezTo>
                  <a:pt x="967666" y="103639"/>
                  <a:pt x="1935333" y="3026"/>
                  <a:pt x="3036164" y="67"/>
                </a:cubicBezTo>
                <a:cubicBezTo>
                  <a:pt x="4136995" y="-2892"/>
                  <a:pt x="5370991" y="91803"/>
                  <a:pt x="6604987" y="186498"/>
                </a:cubicBezTo>
              </a:path>
            </a:pathLst>
          </a:custGeom>
          <a:noFill/>
          <a:ln w="28575">
            <a:solidFill>
              <a:srgbClr val="FFC00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5" name="矩形 26"/>
          <p:cNvSpPr/>
          <p:nvPr/>
        </p:nvSpPr>
        <p:spPr>
          <a:xfrm>
            <a:off x="3642130" y="5578054"/>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26" name="矩形 26"/>
          <p:cNvSpPr/>
          <p:nvPr/>
        </p:nvSpPr>
        <p:spPr>
          <a:xfrm>
            <a:off x="7503208" y="5578054"/>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Tree>
    <p:extLst>
      <p:ext uri="{BB962C8B-B14F-4D97-AF65-F5344CB8AC3E}">
        <p14:creationId xmlns:p14="http://schemas.microsoft.com/office/powerpoint/2010/main" val="3151015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mtClean="0"/>
              <a:t>Existing NAT Traversal Technologies</a:t>
            </a:r>
            <a:endParaRPr lang="en-US" dirty="0"/>
          </a:p>
        </p:txBody>
      </p:sp>
      <p:sp>
        <p:nvSpPr>
          <p:cNvPr id="3" name="内容占位符 2"/>
          <p:cNvSpPr>
            <a:spLocks noGrp="1"/>
          </p:cNvSpPr>
          <p:nvPr>
            <p:ph type="body" sz="quarter" idx="10"/>
          </p:nvPr>
        </p:nvSpPr>
        <p:spPr>
          <a:prstGeom prst="rect">
            <a:avLst/>
          </a:prstGeom>
        </p:spPr>
        <p:txBody>
          <a:bodyPr/>
          <a:lstStyle/>
          <a:p>
            <a:pPr algn="l"/>
            <a:r>
              <a:rPr lang="en-US" sz="2000" dirty="0" smtClean="0"/>
              <a:t>Currently, the mainstream NAT traversal technologies are as follows:</a:t>
            </a:r>
            <a:endParaRPr lang="en-US" altLang="zh-CN" sz="2000" dirty="0" smtClean="0"/>
          </a:p>
          <a:p>
            <a:pPr marL="627063" lvl="1" indent="-328613"/>
            <a:r>
              <a:rPr lang="en-US" sz="1800" dirty="0" smtClean="0">
                <a:solidFill>
                  <a:schemeClr val="bg1">
                    <a:lumMod val="50000"/>
                  </a:schemeClr>
                </a:solidFill>
              </a:rPr>
              <a:t>Universal Plug and Play (UPnP)</a:t>
            </a:r>
            <a:endParaRPr lang="en-US" altLang="zh-CN" sz="1800" dirty="0" smtClean="0">
              <a:solidFill>
                <a:schemeClr val="bg1">
                  <a:lumMod val="50000"/>
                </a:schemeClr>
              </a:solidFill>
            </a:endParaRPr>
          </a:p>
          <a:p>
            <a:pPr marL="627063" lvl="1" indent="-328613"/>
            <a:r>
              <a:rPr lang="en-US" sz="1800" dirty="0" smtClean="0">
                <a:solidFill>
                  <a:srgbClr val="C7000B"/>
                </a:solidFill>
              </a:rPr>
              <a:t>Application L</a:t>
            </a:r>
            <a:r>
              <a:rPr lang="en-US" altLang="zh-CN" sz="1800" dirty="0" smtClean="0">
                <a:solidFill>
                  <a:srgbClr val="C7000B"/>
                </a:solidFill>
              </a:rPr>
              <a:t>evel </a:t>
            </a:r>
            <a:r>
              <a:rPr lang="en-US" sz="1800" dirty="0" smtClean="0">
                <a:solidFill>
                  <a:srgbClr val="C7000B"/>
                </a:solidFill>
              </a:rPr>
              <a:t>Gateway (ALG) </a:t>
            </a:r>
            <a:endParaRPr lang="en-US" altLang="zh-CN" sz="1800" dirty="0" smtClean="0">
              <a:solidFill>
                <a:srgbClr val="C7000B"/>
              </a:solidFill>
            </a:endParaRPr>
          </a:p>
          <a:p>
            <a:pPr marL="627063" lvl="1" indent="-328613"/>
            <a:r>
              <a:rPr lang="en-US" sz="1800" dirty="0" err="1" smtClean="0">
                <a:solidFill>
                  <a:schemeClr val="bg1">
                    <a:lumMod val="50000"/>
                  </a:schemeClr>
                </a:solidFill>
              </a:rPr>
              <a:t>Middlebox</a:t>
            </a:r>
            <a:r>
              <a:rPr lang="en-US" sz="1800" dirty="0" smtClean="0">
                <a:solidFill>
                  <a:schemeClr val="bg1">
                    <a:lumMod val="50000"/>
                  </a:schemeClr>
                </a:solidFill>
              </a:rPr>
              <a:t> Communications (MIDCOM)</a:t>
            </a:r>
            <a:endParaRPr lang="en-US" altLang="zh-CN" sz="1800" dirty="0" smtClean="0">
              <a:solidFill>
                <a:schemeClr val="bg1">
                  <a:lumMod val="50000"/>
                </a:schemeClr>
              </a:solidFill>
            </a:endParaRPr>
          </a:p>
          <a:p>
            <a:pPr marL="627063" lvl="1" indent="-328613"/>
            <a:r>
              <a:rPr lang="en-US" sz="1800" dirty="0" smtClean="0">
                <a:solidFill>
                  <a:schemeClr val="bg1">
                    <a:lumMod val="50000"/>
                  </a:schemeClr>
                </a:solidFill>
              </a:rPr>
              <a:t>Full Proxy</a:t>
            </a:r>
          </a:p>
          <a:p>
            <a:pPr marL="627063" lvl="1" indent="-328613"/>
            <a:r>
              <a:rPr lang="en-US" sz="1800" dirty="0" smtClean="0">
                <a:solidFill>
                  <a:srgbClr val="C7000B"/>
                </a:solidFill>
              </a:rPr>
              <a:t>Session Traversal Utilities for NAT (STUN)</a:t>
            </a:r>
            <a:endParaRPr lang="en-US" altLang="zh-CN" sz="1800" dirty="0" smtClean="0">
              <a:solidFill>
                <a:srgbClr val="C7000B"/>
              </a:solidFill>
            </a:endParaRPr>
          </a:p>
          <a:p>
            <a:pPr marL="627063" lvl="1" indent="-328613"/>
            <a:r>
              <a:rPr lang="en-US" sz="1800" dirty="0" smtClean="0">
                <a:solidFill>
                  <a:schemeClr val="bg1">
                    <a:lumMod val="50000"/>
                  </a:schemeClr>
                </a:solidFill>
              </a:rPr>
              <a:t>Traversal Using Relay NAT (TURN)</a:t>
            </a:r>
            <a:endParaRPr lang="en-US" altLang="zh-CN" sz="1800" dirty="0" smtClean="0">
              <a:solidFill>
                <a:schemeClr val="bg1">
                  <a:lumMod val="50000"/>
                </a:schemeClr>
              </a:solidFill>
            </a:endParaRPr>
          </a:p>
          <a:p>
            <a:pPr marL="627063" lvl="1" indent="-328613"/>
            <a:r>
              <a:rPr lang="en-US" sz="1800" dirty="0" smtClean="0">
                <a:solidFill>
                  <a:schemeClr val="bg1">
                    <a:lumMod val="50000"/>
                  </a:schemeClr>
                </a:solidFill>
              </a:rPr>
              <a:t>Interactive Connectivity Establishment (ICE)</a:t>
            </a:r>
            <a:endParaRPr lang="en-US" altLang="zh-CN" sz="1800" dirty="0" smtClean="0">
              <a:solidFill>
                <a:schemeClr val="bg1">
                  <a:lumMod val="50000"/>
                </a:schemeClr>
              </a:solidFill>
            </a:endParaRPr>
          </a:p>
          <a:p>
            <a:pPr marL="627063" lvl="1" indent="-328613"/>
            <a:r>
              <a:rPr lang="en-US" sz="1800" dirty="0">
                <a:solidFill>
                  <a:schemeClr val="bg1">
                    <a:lumMod val="50000"/>
                  </a:schemeClr>
                </a:solidFill>
              </a:rPr>
              <a:t>STUN and TCP </a:t>
            </a:r>
            <a:r>
              <a:rPr lang="en-US" sz="1800" dirty="0" smtClean="0">
                <a:solidFill>
                  <a:schemeClr val="bg1">
                    <a:lumMod val="50000"/>
                  </a:schemeClr>
                </a:solidFill>
              </a:rPr>
              <a:t>too (STUNT)</a:t>
            </a:r>
          </a:p>
          <a:p>
            <a:pPr algn="l"/>
            <a:r>
              <a:rPr lang="en-US" sz="2000" dirty="0" smtClean="0"/>
              <a:t>This course describes ALG and STUN.</a:t>
            </a:r>
            <a:endParaRPr lang="en-US" altLang="zh-CN" sz="2000" dirty="0"/>
          </a:p>
        </p:txBody>
      </p:sp>
    </p:spTree>
    <p:extLst>
      <p:ext uri="{BB962C8B-B14F-4D97-AF65-F5344CB8AC3E}">
        <p14:creationId xmlns:p14="http://schemas.microsoft.com/office/powerpoint/2010/main" val="394520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smtClean="0"/>
              <a:t>Motivation Behind NAT ALG</a:t>
            </a:r>
            <a:endParaRPr lang="en-US" dirty="0"/>
          </a:p>
        </p:txBody>
      </p:sp>
      <p:sp>
        <p:nvSpPr>
          <p:cNvPr id="3" name="Text Placeholder 2"/>
          <p:cNvSpPr>
            <a:spLocks noGrp="1"/>
          </p:cNvSpPr>
          <p:nvPr>
            <p:ph type="body" sz="quarter" idx="10"/>
          </p:nvPr>
        </p:nvSpPr>
        <p:spPr bwMode="gray">
          <a:prstGeom prst="rect">
            <a:avLst/>
          </a:prstGeom>
        </p:spPr>
        <p:txBody>
          <a:bodyPr/>
          <a:lstStyle/>
          <a:p>
            <a:pPr algn="l"/>
            <a:r>
              <a:rPr lang="en-US" sz="1200" dirty="0" smtClean="0"/>
              <a:t>Servers that provide various services (such as HTTP, DNS, and FTP) on the live network are usually deployed on a private network. Therefore, the NAT Server function needs to be deployed on the NAT device so that external users can access these services. However, some services use multi-channel protocols, such as FTP, DNS, and SIP. Deploying NAT Server cannot allow </a:t>
            </a:r>
            <a:r>
              <a:rPr lang="en-US" altLang="zh-CN" sz="1200" dirty="0"/>
              <a:t>external </a:t>
            </a:r>
            <a:r>
              <a:rPr lang="en-US" sz="1200" dirty="0" smtClean="0"/>
              <a:t>users to access these services. For these multi-channel protocols, you can use NAT ALG to solve the problem.</a:t>
            </a:r>
            <a:endParaRPr lang="en-US" altLang="zh-CN" sz="1200" dirty="0" smtClean="0"/>
          </a:p>
          <a:p>
            <a:pPr algn="l"/>
            <a:endParaRPr lang="en-US" altLang="zh-CN" sz="1200" dirty="0"/>
          </a:p>
        </p:txBody>
      </p:sp>
      <p:sp>
        <p:nvSpPr>
          <p:cNvPr id="13" name="圆角矩形 75"/>
          <p:cNvSpPr/>
          <p:nvPr/>
        </p:nvSpPr>
        <p:spPr bwMode="gray">
          <a:xfrm>
            <a:off x="731960" y="2597214"/>
            <a:ext cx="10908660" cy="360356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1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1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2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1500"/>
              </a:lnSpc>
              <a:spcBef>
                <a:spcPts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NAT cannot enable external users to access the FTP server because FTP is a multi-channel protocol, regardless of whether active or passive FTP is used.</a:t>
            </a:r>
            <a:endParaRPr lang="en-US" altLang="zh-CN" sz="1200" dirty="0" smtClean="0">
              <a:solidFill>
                <a:prstClr val="black"/>
              </a:solidFill>
              <a:latin typeface="Huawei Sans" panose="020C0503030203020204" pitchFamily="34" charset="0"/>
              <a:sym typeface="Huawei Sans" panose="020C0503030203020204" pitchFamily="34" charset="0"/>
            </a:endParaRPr>
          </a:p>
        </p:txBody>
      </p:sp>
      <p:sp>
        <p:nvSpPr>
          <p:cNvPr id="14" name="圆角矩形 75"/>
          <p:cNvSpPr/>
          <p:nvPr/>
        </p:nvSpPr>
        <p:spPr bwMode="gray">
          <a:xfrm>
            <a:off x="731960" y="2169017"/>
            <a:ext cx="10908660"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Challenges of multi-channel protocols to NAT (FTP)</a:t>
            </a:r>
            <a:endParaRPr lang="en-US" sz="1600" dirty="0">
              <a:solidFill>
                <a:srgbClr val="30B5C5"/>
              </a:solidFill>
              <a:latin typeface="Huawei Sans" panose="020C0503030203020204" pitchFamily="34" charset="0"/>
            </a:endParaRPr>
          </a:p>
        </p:txBody>
      </p:sp>
      <p:sp>
        <p:nvSpPr>
          <p:cNvPr id="16" name="Freeform 159"/>
          <p:cNvSpPr/>
          <p:nvPr/>
        </p:nvSpPr>
        <p:spPr bwMode="gray">
          <a:xfrm flipH="1">
            <a:off x="8025925" y="3319243"/>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17" name="Freeform 159"/>
          <p:cNvSpPr/>
          <p:nvPr/>
        </p:nvSpPr>
        <p:spPr bwMode="gray">
          <a:xfrm flipH="1">
            <a:off x="2061707" y="3322742"/>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694148" y="3725765"/>
            <a:ext cx="540989" cy="442626"/>
          </a:xfrm>
          <a:prstGeom prst="rect">
            <a:avLst/>
          </a:prstGeom>
          <a:noFill/>
        </p:spPr>
      </p:pic>
      <p:pic>
        <p:nvPicPr>
          <p:cNvPr id="1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549491" y="3721045"/>
            <a:ext cx="540989" cy="442626"/>
          </a:xfrm>
          <a:prstGeom prst="rect">
            <a:avLst/>
          </a:prstGeom>
          <a:noFill/>
        </p:spPr>
      </p:pic>
      <p:sp>
        <p:nvSpPr>
          <p:cNvPr id="20" name="Freeform 159"/>
          <p:cNvSpPr/>
          <p:nvPr/>
        </p:nvSpPr>
        <p:spPr bwMode="gray">
          <a:xfrm flipH="1">
            <a:off x="5058143" y="3331607"/>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ndParaRPr>
          </a:p>
        </p:txBody>
      </p:sp>
      <p:pic>
        <p:nvPicPr>
          <p:cNvPr id="21" name="图片 73" descr="PC.png"/>
          <p:cNvPicPr>
            <a:picLocks noChangeAspect="1"/>
          </p:cNvPicPr>
          <p:nvPr/>
        </p:nvPicPr>
        <p:blipFill>
          <a:blip r:embed="rId4" cstate="print"/>
          <a:stretch>
            <a:fillRect/>
          </a:stretch>
        </p:blipFill>
        <p:spPr bwMode="gray">
          <a:xfrm>
            <a:off x="2024394" y="3738625"/>
            <a:ext cx="539063" cy="414000"/>
          </a:xfrm>
          <a:prstGeom prst="rect">
            <a:avLst/>
          </a:prstGeom>
        </p:spPr>
      </p:pic>
      <p:cxnSp>
        <p:nvCxnSpPr>
          <p:cNvPr id="23" name="直接连接符 12"/>
          <p:cNvCxnSpPr>
            <a:stCxn id="20" idx="21"/>
            <a:endCxn id="18" idx="3"/>
          </p:cNvCxnSpPr>
          <p:nvPr/>
        </p:nvCxnSpPr>
        <p:spPr bwMode="gray">
          <a:xfrm flipH="1" flipV="1">
            <a:off x="4235137" y="3947078"/>
            <a:ext cx="823006" cy="1026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4" name="直接连接符 12"/>
          <p:cNvCxnSpPr>
            <a:stCxn id="19" idx="1"/>
            <a:endCxn id="20" idx="8"/>
          </p:cNvCxnSpPr>
          <p:nvPr/>
        </p:nvCxnSpPr>
        <p:spPr bwMode="gray">
          <a:xfrm flipH="1" flipV="1">
            <a:off x="6765548" y="3941098"/>
            <a:ext cx="783943" cy="126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12"/>
          <p:cNvCxnSpPr>
            <a:stCxn id="18" idx="1"/>
            <a:endCxn id="21" idx="3"/>
          </p:cNvCxnSpPr>
          <p:nvPr/>
        </p:nvCxnSpPr>
        <p:spPr bwMode="gray">
          <a:xfrm flipH="1" flipV="1">
            <a:off x="2563457" y="3945625"/>
            <a:ext cx="1130691" cy="145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12"/>
          <p:cNvCxnSpPr>
            <a:stCxn id="15" idx="1"/>
            <a:endCxn id="19" idx="3"/>
          </p:cNvCxnSpPr>
          <p:nvPr/>
        </p:nvCxnSpPr>
        <p:spPr bwMode="gray">
          <a:xfrm flipH="1" flipV="1">
            <a:off x="8090480" y="3942358"/>
            <a:ext cx="115292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8" name="矩形 26"/>
          <p:cNvSpPr/>
          <p:nvPr/>
        </p:nvSpPr>
        <p:spPr bwMode="gray">
          <a:xfrm>
            <a:off x="4184235" y="3670483"/>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29" name="矩形 26"/>
          <p:cNvSpPr/>
          <p:nvPr/>
        </p:nvSpPr>
        <p:spPr bwMode="gray">
          <a:xfrm>
            <a:off x="6659916" y="3687834"/>
            <a:ext cx="973344" cy="276999"/>
          </a:xfrm>
          <a:prstGeom prst="rect">
            <a:avLst/>
          </a:prstGeom>
        </p:spPr>
        <p:txBody>
          <a:bodyPr wrap="none">
            <a:spAutoFit/>
          </a:bodyPr>
          <a:lstStyle/>
          <a:p>
            <a:pPr algn="r" defTabSz="914034"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5" name="图片 23" descr="FTP服务器-蓝.png"/>
          <p:cNvPicPr>
            <a:picLocks noChangeAspect="1"/>
          </p:cNvPicPr>
          <p:nvPr/>
        </p:nvPicPr>
        <p:blipFill>
          <a:blip r:embed="rId5" cstate="print"/>
          <a:stretch>
            <a:fillRect/>
          </a:stretch>
        </p:blipFill>
        <p:spPr bwMode="gray">
          <a:xfrm>
            <a:off x="9243407" y="3726573"/>
            <a:ext cx="540000" cy="441818"/>
          </a:xfrm>
          <a:prstGeom prst="rect">
            <a:avLst/>
          </a:prstGeom>
        </p:spPr>
      </p:pic>
      <p:grpSp>
        <p:nvGrpSpPr>
          <p:cNvPr id="32" name="Group 31"/>
          <p:cNvGrpSpPr/>
          <p:nvPr/>
        </p:nvGrpSpPr>
        <p:grpSpPr bwMode="gray">
          <a:xfrm>
            <a:off x="1905799" y="4285812"/>
            <a:ext cx="2264783" cy="287715"/>
            <a:chOff x="3926787" y="3692862"/>
            <a:chExt cx="2264783" cy="287715"/>
          </a:xfrm>
        </p:grpSpPr>
        <p:sp>
          <p:nvSpPr>
            <p:cNvPr id="33" name="TextBox 120">
              <a:extLst>
                <a:ext uri="{FF2B5EF4-FFF2-40B4-BE49-F238E27FC236}">
                  <a16:creationId xmlns:a16="http://schemas.microsoft.com/office/drawing/2014/main" xmlns="" id="{31930744-3D36-4F81-8426-6F129C1A6804}"/>
                </a:ext>
              </a:extLst>
            </p:cNvPr>
            <p:cNvSpPr txBox="1"/>
            <p:nvPr/>
          </p:nvSpPr>
          <p:spPr bwMode="gray">
            <a:xfrm>
              <a:off x="3926787" y="3692862"/>
              <a:ext cx="799859" cy="287715"/>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34"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35" name="TextBox 120">
              <a:extLst>
                <a:ext uri="{FF2B5EF4-FFF2-40B4-BE49-F238E27FC236}">
                  <a16:creationId xmlns:a16="http://schemas.microsoft.com/office/drawing/2014/main" xmlns="" id="{31930744-3D36-4F81-8426-6F129C1A6804}"/>
                </a:ext>
              </a:extLst>
            </p:cNvPr>
            <p:cNvSpPr txBox="1"/>
            <p:nvPr/>
          </p:nvSpPr>
          <p:spPr bwMode="gray">
            <a:xfrm>
              <a:off x="4726645" y="3692862"/>
              <a:ext cx="90010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chemeClr val="bg1"/>
                  </a:solidFill>
                  <a:latin typeface="Huawei Sans" panose="020C0503030203020204" pitchFamily="34" charset="0"/>
                </a:rPr>
                <a:t>21</a:t>
              </a:r>
              <a:endParaRPr lang="en-US" sz="1200" b="0" dirty="0">
                <a:solidFill>
                  <a:schemeClr val="bg1"/>
                </a:solidFill>
                <a:latin typeface="Huawei Sans" panose="020C0503030203020204" pitchFamily="34" charset="0"/>
              </a:endParaRPr>
            </a:p>
          </p:txBody>
        </p:sp>
      </p:grpSp>
      <p:sp>
        <p:nvSpPr>
          <p:cNvPr id="36" name="矩形 26"/>
          <p:cNvSpPr/>
          <p:nvPr/>
        </p:nvSpPr>
        <p:spPr bwMode="gray">
          <a:xfrm>
            <a:off x="2494347" y="3886672"/>
            <a:ext cx="40267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IP1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矩形 26"/>
          <p:cNvSpPr/>
          <p:nvPr/>
        </p:nvSpPr>
        <p:spPr bwMode="gray">
          <a:xfrm>
            <a:off x="4184235" y="3887289"/>
            <a:ext cx="40267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IP2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26"/>
          <p:cNvSpPr/>
          <p:nvPr/>
        </p:nvSpPr>
        <p:spPr bwMode="gray">
          <a:xfrm>
            <a:off x="7230586" y="3886672"/>
            <a:ext cx="402674" cy="276999"/>
          </a:xfrm>
          <a:prstGeom prst="rect">
            <a:avLst/>
          </a:prstGeom>
        </p:spPr>
        <p:txBody>
          <a:bodyPr wrap="none">
            <a:spAutoFit/>
          </a:bodyPr>
          <a:lstStyle/>
          <a:p>
            <a:pPr algn="r" defTabSz="914034" fontAlgn="ctr"/>
            <a:r>
              <a:rPr lang="en-US" sz="1200" dirty="0" smtClean="0">
                <a:latin typeface="Huawei Sans" panose="020C0503030203020204" pitchFamily="34" charset="0"/>
              </a:rPr>
              <a:t>IP3</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26"/>
          <p:cNvSpPr/>
          <p:nvPr/>
        </p:nvSpPr>
        <p:spPr bwMode="gray">
          <a:xfrm>
            <a:off x="8905288" y="3904608"/>
            <a:ext cx="40267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IP4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0" name="Group 39"/>
          <p:cNvGrpSpPr/>
          <p:nvPr/>
        </p:nvGrpSpPr>
        <p:grpSpPr bwMode="gray">
          <a:xfrm>
            <a:off x="5284708" y="4288749"/>
            <a:ext cx="2264783" cy="287715"/>
            <a:chOff x="3926787" y="3692862"/>
            <a:chExt cx="2264783" cy="287715"/>
          </a:xfrm>
        </p:grpSpPr>
        <p:sp>
          <p:nvSpPr>
            <p:cNvPr id="41" name="TextBox 120">
              <a:extLst>
                <a:ext uri="{FF2B5EF4-FFF2-40B4-BE49-F238E27FC236}">
                  <a16:creationId xmlns:a16="http://schemas.microsoft.com/office/drawing/2014/main" xmlns="" id="{31930744-3D36-4F81-8426-6F129C1A6804}"/>
                </a:ext>
              </a:extLst>
            </p:cNvPr>
            <p:cNvSpPr txBox="1"/>
            <p:nvPr/>
          </p:nvSpPr>
          <p:spPr bwMode="gray">
            <a:xfrm>
              <a:off x="3926787" y="3692862"/>
              <a:ext cx="799859" cy="287715"/>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42"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43" name="TextBox 120">
              <a:extLst>
                <a:ext uri="{FF2B5EF4-FFF2-40B4-BE49-F238E27FC236}">
                  <a16:creationId xmlns:a16="http://schemas.microsoft.com/office/drawing/2014/main" xmlns="" id="{31930744-3D36-4F81-8426-6F129C1A6804}"/>
                </a:ext>
              </a:extLst>
            </p:cNvPr>
            <p:cNvSpPr txBox="1"/>
            <p:nvPr/>
          </p:nvSpPr>
          <p:spPr bwMode="gray">
            <a:xfrm>
              <a:off x="4726645" y="3692862"/>
              <a:ext cx="90010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chemeClr val="bg1"/>
                  </a:solidFill>
                  <a:latin typeface="Huawei Sans" panose="020C0503030203020204" pitchFamily="34" charset="0"/>
                </a:rPr>
                <a:t>21</a:t>
              </a:r>
              <a:endParaRPr lang="en-US" sz="1200" b="0" dirty="0">
                <a:solidFill>
                  <a:schemeClr val="bg1"/>
                </a:solidFill>
                <a:latin typeface="Huawei Sans" panose="020C0503030203020204" pitchFamily="34" charset="0"/>
              </a:endParaRPr>
            </a:p>
          </p:txBody>
        </p:sp>
      </p:grpSp>
      <p:grpSp>
        <p:nvGrpSpPr>
          <p:cNvPr id="44" name="Group 43"/>
          <p:cNvGrpSpPr/>
          <p:nvPr/>
        </p:nvGrpSpPr>
        <p:grpSpPr bwMode="gray">
          <a:xfrm>
            <a:off x="8088071" y="4280649"/>
            <a:ext cx="2264783" cy="287715"/>
            <a:chOff x="3926787" y="3692862"/>
            <a:chExt cx="2264783" cy="287715"/>
          </a:xfrm>
        </p:grpSpPr>
        <p:sp>
          <p:nvSpPr>
            <p:cNvPr id="45" name="TextBox 120">
              <a:extLst>
                <a:ext uri="{FF2B5EF4-FFF2-40B4-BE49-F238E27FC236}">
                  <a16:creationId xmlns:a16="http://schemas.microsoft.com/office/drawing/2014/main" xmlns="" id="{31930744-3D36-4F81-8426-6F129C1A6804}"/>
                </a:ext>
              </a:extLst>
            </p:cNvPr>
            <p:cNvSpPr txBox="1"/>
            <p:nvPr/>
          </p:nvSpPr>
          <p:spPr bwMode="gray">
            <a:xfrm>
              <a:off x="3926787" y="3692862"/>
              <a:ext cx="799859" cy="287715"/>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IP4</a:t>
              </a:r>
              <a:endParaRPr lang="en-US" sz="1200" dirty="0">
                <a:solidFill>
                  <a:schemeClr val="bg1"/>
                </a:solidFill>
                <a:latin typeface="Huawei Sans" panose="020C0503030203020204" pitchFamily="34" charset="0"/>
              </a:endParaRPr>
            </a:p>
          </p:txBody>
        </p:sp>
        <p:sp>
          <p:nvSpPr>
            <p:cNvPr id="46"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47" name="TextBox 120">
              <a:extLst>
                <a:ext uri="{FF2B5EF4-FFF2-40B4-BE49-F238E27FC236}">
                  <a16:creationId xmlns:a16="http://schemas.microsoft.com/office/drawing/2014/main" xmlns="" id="{31930744-3D36-4F81-8426-6F129C1A6804}"/>
                </a:ext>
              </a:extLst>
            </p:cNvPr>
            <p:cNvSpPr txBox="1"/>
            <p:nvPr/>
          </p:nvSpPr>
          <p:spPr bwMode="gray">
            <a:xfrm>
              <a:off x="4726645" y="3692862"/>
              <a:ext cx="90010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chemeClr val="bg1"/>
                  </a:solidFill>
                  <a:latin typeface="Huawei Sans" panose="020C0503030203020204" pitchFamily="34" charset="0"/>
                </a:rPr>
                <a:t>21</a:t>
              </a:r>
              <a:endParaRPr lang="en-US" sz="1200" b="0" dirty="0">
                <a:solidFill>
                  <a:schemeClr val="bg1"/>
                </a:solidFill>
                <a:latin typeface="Huawei Sans" panose="020C0503030203020204" pitchFamily="34" charset="0"/>
              </a:endParaRPr>
            </a:p>
          </p:txBody>
        </p:sp>
      </p:grpSp>
      <p:cxnSp>
        <p:nvCxnSpPr>
          <p:cNvPr id="50" name="Straight Arrow Connector 49"/>
          <p:cNvCxnSpPr/>
          <p:nvPr/>
        </p:nvCxnSpPr>
        <p:spPr bwMode="gray">
          <a:xfrm>
            <a:off x="4235137" y="4426142"/>
            <a:ext cx="958918"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bwMode="gray">
          <a:xfrm>
            <a:off x="7619513" y="4426142"/>
            <a:ext cx="406412"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sp>
        <p:nvSpPr>
          <p:cNvPr id="56" name="Rectangular Callout 55"/>
          <p:cNvSpPr/>
          <p:nvPr/>
        </p:nvSpPr>
        <p:spPr bwMode="gray">
          <a:xfrm>
            <a:off x="9824966" y="3083474"/>
            <a:ext cx="1750734" cy="1122838"/>
          </a:xfrm>
          <a:prstGeom prst="wedgeRectCallout">
            <a:avLst>
              <a:gd name="adj1" fmla="val 9935"/>
              <a:gd name="adj2" fmla="val 858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The management channel is established, and the client is notified of the port used by the data channel.</a:t>
            </a:r>
            <a:endParaRPr lang="en-US" sz="1200" dirty="0">
              <a:solidFill>
                <a:schemeClr val="tx1"/>
              </a:solidFill>
              <a:latin typeface="Huawei Sans" panose="020C0503030203020204" pitchFamily="34" charset="0"/>
            </a:endParaRPr>
          </a:p>
        </p:txBody>
      </p:sp>
      <p:cxnSp>
        <p:nvCxnSpPr>
          <p:cNvPr id="57" name="Straight Arrow Connector 56"/>
          <p:cNvCxnSpPr/>
          <p:nvPr/>
        </p:nvCxnSpPr>
        <p:spPr bwMode="gray">
          <a:xfrm flipH="1">
            <a:off x="2897021" y="4843993"/>
            <a:ext cx="6621095" cy="0"/>
          </a:xfrm>
          <a:prstGeom prst="straightConnector1">
            <a:avLst/>
          </a:prstGeom>
          <a:ln w="28575">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bwMode="gray">
          <a:xfrm>
            <a:off x="1693896" y="5106019"/>
            <a:ext cx="2476686" cy="287715"/>
            <a:chOff x="3714884" y="3692862"/>
            <a:chExt cx="2476686" cy="287715"/>
          </a:xfrm>
        </p:grpSpPr>
        <p:sp>
          <p:nvSpPr>
            <p:cNvPr id="63" name="TextBox 120">
              <a:extLst>
                <a:ext uri="{FF2B5EF4-FFF2-40B4-BE49-F238E27FC236}">
                  <a16:creationId xmlns:a16="http://schemas.microsoft.com/office/drawing/2014/main" xmlns="" id="{31930744-3D36-4F81-8426-6F129C1A6804}"/>
                </a:ext>
              </a:extLst>
            </p:cNvPr>
            <p:cNvSpPr txBox="1"/>
            <p:nvPr/>
          </p:nvSpPr>
          <p:spPr bwMode="gray">
            <a:xfrm>
              <a:off x="3714884" y="3692862"/>
              <a:ext cx="799859" cy="287715"/>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64"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65" name="TextBox 120">
              <a:extLst>
                <a:ext uri="{FF2B5EF4-FFF2-40B4-BE49-F238E27FC236}">
                  <a16:creationId xmlns:a16="http://schemas.microsoft.com/office/drawing/2014/main" xmlns="" id="{31930744-3D36-4F81-8426-6F129C1A6804}"/>
                </a:ext>
              </a:extLst>
            </p:cNvPr>
            <p:cNvSpPr txBox="1"/>
            <p:nvPr/>
          </p:nvSpPr>
          <p:spPr bwMode="gray">
            <a:xfrm>
              <a:off x="4515335" y="3692862"/>
              <a:ext cx="111141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sp>
        <p:nvSpPr>
          <p:cNvPr id="66" name="Rectangle 65"/>
          <p:cNvSpPr/>
          <p:nvPr/>
        </p:nvSpPr>
        <p:spPr bwMode="gray">
          <a:xfrm>
            <a:off x="752108" y="2645890"/>
            <a:ext cx="1341717" cy="26831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600" b="1" dirty="0" smtClean="0">
                <a:solidFill>
                  <a:schemeClr val="tx1"/>
                </a:solidFill>
                <a:latin typeface="Huawei Sans" panose="020C0503030203020204" pitchFamily="34" charset="0"/>
              </a:rPr>
              <a:t>Passive FTP</a:t>
            </a:r>
            <a:endParaRPr lang="en-US" sz="1600" b="1" dirty="0">
              <a:solidFill>
                <a:schemeClr val="tx1"/>
              </a:solidFill>
              <a:latin typeface="Huawei Sans" panose="020C0503030203020204" pitchFamily="34" charset="0"/>
            </a:endParaRPr>
          </a:p>
        </p:txBody>
      </p:sp>
      <p:grpSp>
        <p:nvGrpSpPr>
          <p:cNvPr id="67" name="Group 66"/>
          <p:cNvGrpSpPr/>
          <p:nvPr/>
        </p:nvGrpSpPr>
        <p:grpSpPr bwMode="gray">
          <a:xfrm>
            <a:off x="5072805" y="5103023"/>
            <a:ext cx="2476686" cy="287715"/>
            <a:chOff x="3714884" y="3692862"/>
            <a:chExt cx="2476686" cy="287715"/>
          </a:xfrm>
        </p:grpSpPr>
        <p:sp>
          <p:nvSpPr>
            <p:cNvPr id="68" name="TextBox 120">
              <a:extLst>
                <a:ext uri="{FF2B5EF4-FFF2-40B4-BE49-F238E27FC236}">
                  <a16:creationId xmlns:a16="http://schemas.microsoft.com/office/drawing/2014/main" xmlns="" id="{31930744-3D36-4F81-8426-6F129C1A6804}"/>
                </a:ext>
              </a:extLst>
            </p:cNvPr>
            <p:cNvSpPr txBox="1"/>
            <p:nvPr/>
          </p:nvSpPr>
          <p:spPr bwMode="gray">
            <a:xfrm>
              <a:off x="3714884" y="3692862"/>
              <a:ext cx="799859" cy="287715"/>
            </a:xfrm>
            <a:prstGeom prst="roundRect">
              <a:avLst>
                <a:gd name="adj" fmla="val 6721"/>
              </a:avLst>
            </a:prstGeom>
            <a:solidFill>
              <a:srgbClr val="56C4D2"/>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69"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70" name="TextBox 120">
              <a:extLst>
                <a:ext uri="{FF2B5EF4-FFF2-40B4-BE49-F238E27FC236}">
                  <a16:creationId xmlns:a16="http://schemas.microsoft.com/office/drawing/2014/main" xmlns="" id="{31930744-3D36-4F81-8426-6F129C1A6804}"/>
                </a:ext>
              </a:extLst>
            </p:cNvPr>
            <p:cNvSpPr txBox="1"/>
            <p:nvPr/>
          </p:nvSpPr>
          <p:spPr bwMode="gray">
            <a:xfrm>
              <a:off x="4515335" y="3692862"/>
              <a:ext cx="111141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cxnSp>
        <p:nvCxnSpPr>
          <p:cNvPr id="71" name="Straight Arrow Connector 70"/>
          <p:cNvCxnSpPr/>
          <p:nvPr/>
        </p:nvCxnSpPr>
        <p:spPr bwMode="gray">
          <a:xfrm>
            <a:off x="4223585" y="5262978"/>
            <a:ext cx="823006"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bwMode="gray">
          <a:xfrm>
            <a:off x="7616779" y="5252871"/>
            <a:ext cx="406412"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sp>
        <p:nvSpPr>
          <p:cNvPr id="75" name="十字形 19"/>
          <p:cNvSpPr/>
          <p:nvPr/>
        </p:nvSpPr>
        <p:spPr bwMode="gray">
          <a:xfrm rot="2785165">
            <a:off x="7704927" y="5163372"/>
            <a:ext cx="199212" cy="199212"/>
          </a:xfrm>
          <a:prstGeom prst="plus">
            <a:avLst>
              <a:gd name="adj" fmla="val 3969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ndParaRPr>
          </a:p>
        </p:txBody>
      </p:sp>
      <p:sp>
        <p:nvSpPr>
          <p:cNvPr id="76" name="Rectangular Callout 75"/>
          <p:cNvSpPr/>
          <p:nvPr/>
        </p:nvSpPr>
        <p:spPr bwMode="gray">
          <a:xfrm>
            <a:off x="8357625" y="5151880"/>
            <a:ext cx="2697368" cy="578291"/>
          </a:xfrm>
          <a:prstGeom prst="wedgeRectCallout">
            <a:avLst>
              <a:gd name="adj1" fmla="val -61743"/>
              <a:gd name="adj2" fmla="val -3359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No related information exists in the NAT mapping table, and the data channel fails to be established.</a:t>
            </a:r>
            <a:endParaRPr lang="en-US" sz="1200" dirty="0">
              <a:solidFill>
                <a:schemeClr val="tx1"/>
              </a:solidFill>
              <a:latin typeface="Huawei Sans" panose="020C0503030203020204" pitchFamily="34" charset="0"/>
            </a:endParaRPr>
          </a:p>
        </p:txBody>
      </p:sp>
      <p:sp>
        <p:nvSpPr>
          <p:cNvPr id="77" name="Rectangular Callout 76"/>
          <p:cNvSpPr/>
          <p:nvPr/>
        </p:nvSpPr>
        <p:spPr bwMode="gray">
          <a:xfrm>
            <a:off x="3592124" y="5325764"/>
            <a:ext cx="1454467" cy="592149"/>
          </a:xfrm>
          <a:prstGeom prst="wedgeRectCallout">
            <a:avLst>
              <a:gd name="adj1" fmla="val -68435"/>
              <a:gd name="adj2" fmla="val -459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Random target port allocated by the FTP server</a:t>
            </a:r>
            <a:endParaRPr lang="en-US" sz="1200" dirty="0">
              <a:solidFill>
                <a:schemeClr val="tx1"/>
              </a:solidFill>
              <a:latin typeface="Huawei Sans" panose="020C0503030203020204" pitchFamily="34" charset="0"/>
            </a:endParaRPr>
          </a:p>
        </p:txBody>
      </p:sp>
      <p:sp>
        <p:nvSpPr>
          <p:cNvPr id="78" name="Rectangle 77"/>
          <p:cNvSpPr/>
          <p:nvPr/>
        </p:nvSpPr>
        <p:spPr bwMode="gray">
          <a:xfrm>
            <a:off x="9531970" y="4651320"/>
            <a:ext cx="2182798" cy="3853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The management channel is established and FTP control packets are exchanged.</a:t>
            </a:r>
            <a:endParaRPr lang="en-US" sz="1200" dirty="0">
              <a:solidFill>
                <a:schemeClr val="tx1"/>
              </a:solidFill>
              <a:latin typeface="Huawei Sans" panose="020C0503030203020204" pitchFamily="34" charset="0"/>
            </a:endParaRPr>
          </a:p>
        </p:txBody>
      </p:sp>
      <p:sp>
        <p:nvSpPr>
          <p:cNvPr id="79" name="Rectangle 78"/>
          <p:cNvSpPr/>
          <p:nvPr/>
        </p:nvSpPr>
        <p:spPr bwMode="gray">
          <a:xfrm>
            <a:off x="690632" y="4651320"/>
            <a:ext cx="2242694" cy="3853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The management channel is established and FTP control packets are exchanged.</a:t>
            </a:r>
            <a:endParaRPr lang="en-US" sz="1200" dirty="0">
              <a:solidFill>
                <a:schemeClr val="tx1"/>
              </a:solidFill>
              <a:latin typeface="Huawei Sans" panose="020C0503030203020204" pitchFamily="34" charset="0"/>
            </a:endParaRPr>
          </a:p>
        </p:txBody>
      </p:sp>
      <p:grpSp>
        <p:nvGrpSpPr>
          <p:cNvPr id="61" name="组合 54">
            <a:extLst>
              <a:ext uri="{FF2B5EF4-FFF2-40B4-BE49-F238E27FC236}">
                <a16:creationId xmlns:a16="http://schemas.microsoft.com/office/drawing/2014/main" xmlns="" id="{D29413E8-E020-4D2A-9ABC-68A1880C8958}"/>
              </a:ext>
            </a:extLst>
          </p:cNvPr>
          <p:cNvGrpSpPr/>
          <p:nvPr/>
        </p:nvGrpSpPr>
        <p:grpSpPr bwMode="gray">
          <a:xfrm>
            <a:off x="5784351" y="2637220"/>
            <a:ext cx="3827344" cy="1019910"/>
            <a:chOff x="4636703" y="2028587"/>
            <a:chExt cx="1822935" cy="1009816"/>
          </a:xfrm>
          <a:solidFill>
            <a:schemeClr val="bg1"/>
          </a:solidFill>
        </p:grpSpPr>
        <p:sp>
          <p:nvSpPr>
            <p:cNvPr id="72" name="TextBox 77">
              <a:extLst>
                <a:ext uri="{FF2B5EF4-FFF2-40B4-BE49-F238E27FC236}">
                  <a16:creationId xmlns:a16="http://schemas.microsoft.com/office/drawing/2014/main" xmlns="" id="{CEEDE113-1ABB-49BF-B410-39FD95D82C54}"/>
                </a:ext>
              </a:extLst>
            </p:cNvPr>
            <p:cNvSpPr txBox="1"/>
            <p:nvPr/>
          </p:nvSpPr>
          <p:spPr bwMode="gray">
            <a:xfrm>
              <a:off x="4636703" y="2028587"/>
              <a:ext cx="1822935" cy="1009816"/>
            </a:xfrm>
            <a:prstGeom prst="rect">
              <a:avLst/>
            </a:prstGeom>
            <a:grp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73" name="矩形 56">
              <a:extLst>
                <a:ext uri="{FF2B5EF4-FFF2-40B4-BE49-F238E27FC236}">
                  <a16:creationId xmlns:a16="http://schemas.microsoft.com/office/drawing/2014/main" xmlns="" id="{F9D8D371-DF28-4E49-967D-F1F5E2FCED42}"/>
                </a:ext>
              </a:extLst>
            </p:cNvPr>
            <p:cNvSpPr/>
            <p:nvPr/>
          </p:nvSpPr>
          <p:spPr bwMode="gray">
            <a:xfrm>
              <a:off x="4684807" y="2054304"/>
              <a:ext cx="1730260" cy="213862"/>
            </a:xfrm>
            <a:prstGeom prst="rect">
              <a:avLst/>
            </a:prstGeom>
            <a:grpFill/>
          </p:spPr>
          <p:txBody>
            <a:bodyPr wrap="square" anchor="ctr">
              <a:no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80" name="表格 31">
            <a:extLst>
              <a:ext uri="{FF2B5EF4-FFF2-40B4-BE49-F238E27FC236}">
                <a16:creationId xmlns:a16="http://schemas.microsoft.com/office/drawing/2014/main" xmlns="" id="{3B50FB2B-8D0A-4933-B5A8-2CDA50C36746}"/>
              </a:ext>
            </a:extLst>
          </p:cNvPr>
          <p:cNvGraphicFramePr>
            <a:graphicFrameLocks noGrp="1"/>
          </p:cNvGraphicFramePr>
          <p:nvPr>
            <p:extLst/>
          </p:nvPr>
        </p:nvGraphicFramePr>
        <p:xfrm>
          <a:off x="5873256" y="2914207"/>
          <a:ext cx="3658714" cy="692640"/>
        </p:xfrm>
        <a:graphic>
          <a:graphicData uri="http://schemas.openxmlformats.org/drawingml/2006/table">
            <a:tbl>
              <a:tblPr firstRow="1" bandRow="1"/>
              <a:tblGrid>
                <a:gridCol w="1092699">
                  <a:extLst>
                    <a:ext uri="{9D8B030D-6E8A-4147-A177-3AD203B41FA5}">
                      <a16:colId xmlns:a16="http://schemas.microsoft.com/office/drawing/2014/main" xmlns="" val="20000"/>
                    </a:ext>
                  </a:extLst>
                </a:gridCol>
                <a:gridCol w="1279171">
                  <a:extLst>
                    <a:ext uri="{9D8B030D-6E8A-4147-A177-3AD203B41FA5}">
                      <a16:colId xmlns:a16="http://schemas.microsoft.com/office/drawing/2014/main" xmlns="" val="20001"/>
                    </a:ext>
                  </a:extLst>
                </a:gridCol>
                <a:gridCol w="1286844">
                  <a:extLst>
                    <a:ext uri="{9D8B030D-6E8A-4147-A177-3AD203B41FA5}">
                      <a16:colId xmlns:a16="http://schemas.microsoft.com/office/drawing/2014/main" xmlns="" val="20002"/>
                    </a:ext>
                  </a:extLst>
                </a:gridCol>
              </a:tblGrid>
              <a:tr h="0">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1404" marR="91404"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IP4:21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IP3:21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642435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Straight Arrow Connector 71"/>
          <p:cNvCxnSpPr/>
          <p:nvPr/>
        </p:nvCxnSpPr>
        <p:spPr bwMode="gray">
          <a:xfrm flipH="1">
            <a:off x="2166986" y="5015153"/>
            <a:ext cx="6847645" cy="0"/>
          </a:xfrm>
          <a:prstGeom prst="straightConnector1">
            <a:avLst/>
          </a:prstGeom>
          <a:ln w="28575">
            <a:solidFill>
              <a:srgbClr val="EC706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bwMode="gray"/>
        <p:txBody>
          <a:bodyPr>
            <a:normAutofit/>
          </a:bodyPr>
          <a:lstStyle/>
          <a:p>
            <a:r>
              <a:rPr lang="en-US" dirty="0" smtClean="0"/>
              <a:t>Fundamentals of NAT ALG</a:t>
            </a:r>
            <a:endParaRPr lang="en-US" dirty="0"/>
          </a:p>
        </p:txBody>
      </p:sp>
      <p:sp>
        <p:nvSpPr>
          <p:cNvPr id="3" name="Text Placeholder 2"/>
          <p:cNvSpPr>
            <a:spLocks noGrp="1"/>
          </p:cNvSpPr>
          <p:nvPr>
            <p:ph type="body" sz="quarter" idx="10"/>
          </p:nvPr>
        </p:nvSpPr>
        <p:spPr bwMode="gray">
          <a:prstGeom prst="rect">
            <a:avLst/>
          </a:prstGeom>
        </p:spPr>
        <p:txBody>
          <a:bodyPr/>
          <a:lstStyle/>
          <a:p>
            <a:pPr algn="l"/>
            <a:r>
              <a:rPr lang="en-US" sz="1200" dirty="0" smtClean="0"/>
              <a:t>NAT ALG can parse the payload of packets, identify and translate important information (such as the destination port of the FTP data channel) in the payload, and generate NAT mapping entries based on the important information to enable external hosts to access the servers on a private network.</a:t>
            </a:r>
            <a:endParaRPr lang="en-US" sz="1200" dirty="0"/>
          </a:p>
        </p:txBody>
      </p:sp>
      <p:sp>
        <p:nvSpPr>
          <p:cNvPr id="4" name="圆角矩形 75"/>
          <p:cNvSpPr/>
          <p:nvPr/>
        </p:nvSpPr>
        <p:spPr bwMode="gray">
          <a:xfrm>
            <a:off x="651162" y="2155962"/>
            <a:ext cx="10901399" cy="39541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5" name="圆角矩形 75"/>
          <p:cNvSpPr/>
          <p:nvPr/>
        </p:nvSpPr>
        <p:spPr bwMode="gray">
          <a:xfrm>
            <a:off x="651162" y="1727765"/>
            <a:ext cx="1090139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Challenges of multi-channel protocols to NAT (FTP)</a:t>
            </a:r>
            <a:endParaRPr lang="en-US" sz="1600" dirty="0">
              <a:solidFill>
                <a:srgbClr val="30B5C5"/>
              </a:solidFill>
              <a:latin typeface="Huawei Sans" panose="020C0503030203020204" pitchFamily="34" charset="0"/>
            </a:endParaRPr>
          </a:p>
        </p:txBody>
      </p:sp>
      <p:sp>
        <p:nvSpPr>
          <p:cNvPr id="6" name="Freeform 159"/>
          <p:cNvSpPr/>
          <p:nvPr/>
        </p:nvSpPr>
        <p:spPr bwMode="gray">
          <a:xfrm flipH="1">
            <a:off x="7843172" y="3070604"/>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7" name="Freeform 159"/>
          <p:cNvSpPr/>
          <p:nvPr/>
        </p:nvSpPr>
        <p:spPr bwMode="gray">
          <a:xfrm flipH="1">
            <a:off x="1878954" y="3074103"/>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511395" y="3477126"/>
            <a:ext cx="540989" cy="442626"/>
          </a:xfrm>
          <a:prstGeom prst="rect">
            <a:avLst/>
          </a:prstGeom>
          <a:noFill/>
        </p:spPr>
      </p:pic>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366738" y="3472406"/>
            <a:ext cx="540989" cy="442626"/>
          </a:xfrm>
          <a:prstGeom prst="rect">
            <a:avLst/>
          </a:prstGeom>
          <a:noFill/>
        </p:spPr>
      </p:pic>
      <p:sp>
        <p:nvSpPr>
          <p:cNvPr id="10" name="Freeform 159"/>
          <p:cNvSpPr/>
          <p:nvPr/>
        </p:nvSpPr>
        <p:spPr bwMode="gray">
          <a:xfrm flipH="1">
            <a:off x="4875390" y="3082968"/>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ndParaRPr>
          </a:p>
        </p:txBody>
      </p:sp>
      <p:pic>
        <p:nvPicPr>
          <p:cNvPr id="11" name="图片 73" descr="PC.png"/>
          <p:cNvPicPr>
            <a:picLocks noChangeAspect="1"/>
          </p:cNvPicPr>
          <p:nvPr/>
        </p:nvPicPr>
        <p:blipFill>
          <a:blip r:embed="rId4" cstate="print"/>
          <a:stretch>
            <a:fillRect/>
          </a:stretch>
        </p:blipFill>
        <p:spPr bwMode="gray">
          <a:xfrm>
            <a:off x="1841641" y="3489986"/>
            <a:ext cx="539063" cy="414000"/>
          </a:xfrm>
          <a:prstGeom prst="rect">
            <a:avLst/>
          </a:prstGeom>
        </p:spPr>
      </p:pic>
      <p:cxnSp>
        <p:nvCxnSpPr>
          <p:cNvPr id="12" name="直接连接符 12"/>
          <p:cNvCxnSpPr>
            <a:stCxn id="10" idx="21"/>
            <a:endCxn id="8" idx="3"/>
          </p:cNvCxnSpPr>
          <p:nvPr/>
        </p:nvCxnSpPr>
        <p:spPr bwMode="gray">
          <a:xfrm flipH="1" flipV="1">
            <a:off x="4052384" y="3698439"/>
            <a:ext cx="823006" cy="1026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p:cNvCxnSpPr>
            <a:stCxn id="9" idx="1"/>
            <a:endCxn id="10" idx="8"/>
          </p:cNvCxnSpPr>
          <p:nvPr/>
        </p:nvCxnSpPr>
        <p:spPr bwMode="gray">
          <a:xfrm flipH="1" flipV="1">
            <a:off x="6582795" y="3692459"/>
            <a:ext cx="783943" cy="126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直接连接符 12"/>
          <p:cNvCxnSpPr>
            <a:stCxn id="8" idx="1"/>
            <a:endCxn id="11" idx="3"/>
          </p:cNvCxnSpPr>
          <p:nvPr/>
        </p:nvCxnSpPr>
        <p:spPr bwMode="gray">
          <a:xfrm flipH="1" flipV="1">
            <a:off x="2380704" y="3696986"/>
            <a:ext cx="1130691" cy="145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2"/>
          <p:cNvCxnSpPr>
            <a:stCxn id="18" idx="1"/>
            <a:endCxn id="9" idx="3"/>
          </p:cNvCxnSpPr>
          <p:nvPr/>
        </p:nvCxnSpPr>
        <p:spPr bwMode="gray">
          <a:xfrm flipH="1" flipV="1">
            <a:off x="7907727" y="3693719"/>
            <a:ext cx="115292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矩形 26"/>
          <p:cNvSpPr/>
          <p:nvPr/>
        </p:nvSpPr>
        <p:spPr bwMode="gray">
          <a:xfrm>
            <a:off x="3973292" y="3444704"/>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17" name="矩形 26"/>
          <p:cNvSpPr/>
          <p:nvPr/>
        </p:nvSpPr>
        <p:spPr bwMode="gray">
          <a:xfrm>
            <a:off x="6476336" y="3427765"/>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8" name="图片 23" descr="FTP服务器-蓝.png"/>
          <p:cNvPicPr>
            <a:picLocks noChangeAspect="1"/>
          </p:cNvPicPr>
          <p:nvPr/>
        </p:nvPicPr>
        <p:blipFill>
          <a:blip r:embed="rId5" cstate="print"/>
          <a:stretch>
            <a:fillRect/>
          </a:stretch>
        </p:blipFill>
        <p:spPr bwMode="gray">
          <a:xfrm>
            <a:off x="9060654" y="3477934"/>
            <a:ext cx="540000" cy="441818"/>
          </a:xfrm>
          <a:prstGeom prst="rect">
            <a:avLst/>
          </a:prstGeom>
        </p:spPr>
      </p:pic>
      <p:grpSp>
        <p:nvGrpSpPr>
          <p:cNvPr id="19" name="Group 18"/>
          <p:cNvGrpSpPr/>
          <p:nvPr/>
        </p:nvGrpSpPr>
        <p:grpSpPr bwMode="gray">
          <a:xfrm>
            <a:off x="1723046" y="4034178"/>
            <a:ext cx="2264783" cy="293705"/>
            <a:chOff x="3926787" y="3689867"/>
            <a:chExt cx="2264783" cy="293705"/>
          </a:xfrm>
        </p:grpSpPr>
        <p:sp>
          <p:nvSpPr>
            <p:cNvPr id="20" name="TextBox 120">
              <a:extLst>
                <a:ext uri="{FF2B5EF4-FFF2-40B4-BE49-F238E27FC236}">
                  <a16:creationId xmlns:a16="http://schemas.microsoft.com/office/drawing/2014/main" xmlns="" id="{31930744-3D36-4F81-8426-6F129C1A6804}"/>
                </a:ext>
              </a:extLst>
            </p:cNvPr>
            <p:cNvSpPr txBox="1"/>
            <p:nvPr/>
          </p:nvSpPr>
          <p:spPr bwMode="gray">
            <a:xfrm>
              <a:off x="3926787" y="3689867"/>
              <a:ext cx="799859" cy="287715"/>
            </a:xfrm>
            <a:prstGeom prst="roundRect">
              <a:avLst>
                <a:gd name="adj" fmla="val 6721"/>
              </a:avLst>
            </a:prstGeom>
            <a:solidFill>
              <a:srgbClr val="5B9BD5"/>
            </a:solidFill>
            <a:ln w="12700">
              <a:solidFill>
                <a:schemeClr val="accent1"/>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21" name="TextBox 120">
              <a:extLst>
                <a:ext uri="{FF2B5EF4-FFF2-40B4-BE49-F238E27FC236}">
                  <a16:creationId xmlns:a16="http://schemas.microsoft.com/office/drawing/2014/main" xmlns="" id="{31930744-3D36-4F81-8426-6F129C1A6804}"/>
                </a:ext>
              </a:extLst>
            </p:cNvPr>
            <p:cNvSpPr txBox="1"/>
            <p:nvPr/>
          </p:nvSpPr>
          <p:spPr bwMode="gray">
            <a:xfrm>
              <a:off x="5626746" y="3695857"/>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22" name="TextBox 120">
              <a:extLst>
                <a:ext uri="{FF2B5EF4-FFF2-40B4-BE49-F238E27FC236}">
                  <a16:creationId xmlns:a16="http://schemas.microsoft.com/office/drawing/2014/main" xmlns="" id="{31930744-3D36-4F81-8426-6F129C1A6804}"/>
                </a:ext>
              </a:extLst>
            </p:cNvPr>
            <p:cNvSpPr txBox="1"/>
            <p:nvPr/>
          </p:nvSpPr>
          <p:spPr bwMode="gray">
            <a:xfrm>
              <a:off x="4726645" y="3692804"/>
              <a:ext cx="90010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chemeClr val="bg1"/>
                  </a:solidFill>
                  <a:latin typeface="Huawei Sans" panose="020C0503030203020204" pitchFamily="34" charset="0"/>
                </a:rPr>
                <a:t>21</a:t>
              </a:r>
              <a:endParaRPr lang="en-US" sz="1200" b="0" dirty="0">
                <a:solidFill>
                  <a:schemeClr val="bg1"/>
                </a:solidFill>
                <a:latin typeface="Huawei Sans" panose="020C0503030203020204" pitchFamily="34" charset="0"/>
              </a:endParaRPr>
            </a:p>
          </p:txBody>
        </p:sp>
      </p:grpSp>
      <p:sp>
        <p:nvSpPr>
          <p:cNvPr id="23" name="矩形 26"/>
          <p:cNvSpPr/>
          <p:nvPr/>
        </p:nvSpPr>
        <p:spPr bwMode="gray">
          <a:xfrm>
            <a:off x="2311594" y="3649463"/>
            <a:ext cx="40267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IP1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矩形 26"/>
          <p:cNvSpPr/>
          <p:nvPr/>
        </p:nvSpPr>
        <p:spPr bwMode="gray">
          <a:xfrm>
            <a:off x="3973292" y="3661510"/>
            <a:ext cx="40267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IP2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6"/>
          <p:cNvSpPr/>
          <p:nvPr/>
        </p:nvSpPr>
        <p:spPr bwMode="gray">
          <a:xfrm>
            <a:off x="7047006" y="3660893"/>
            <a:ext cx="40267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IP3</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6"/>
          <p:cNvSpPr/>
          <p:nvPr/>
        </p:nvSpPr>
        <p:spPr bwMode="gray">
          <a:xfrm>
            <a:off x="8722535" y="3667399"/>
            <a:ext cx="40267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IP4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7" name="Group 26"/>
          <p:cNvGrpSpPr/>
          <p:nvPr/>
        </p:nvGrpSpPr>
        <p:grpSpPr bwMode="gray">
          <a:xfrm>
            <a:off x="5101955" y="4037115"/>
            <a:ext cx="2264783" cy="293705"/>
            <a:chOff x="3926787" y="3689867"/>
            <a:chExt cx="2264783" cy="293705"/>
          </a:xfrm>
        </p:grpSpPr>
        <p:sp>
          <p:nvSpPr>
            <p:cNvPr id="28" name="TextBox 120">
              <a:extLst>
                <a:ext uri="{FF2B5EF4-FFF2-40B4-BE49-F238E27FC236}">
                  <a16:creationId xmlns:a16="http://schemas.microsoft.com/office/drawing/2014/main" xmlns="" id="{31930744-3D36-4F81-8426-6F129C1A6804}"/>
                </a:ext>
              </a:extLst>
            </p:cNvPr>
            <p:cNvSpPr txBox="1"/>
            <p:nvPr/>
          </p:nvSpPr>
          <p:spPr bwMode="gray">
            <a:xfrm>
              <a:off x="3926787" y="3689867"/>
              <a:ext cx="799859" cy="287715"/>
            </a:xfrm>
            <a:prstGeom prst="roundRect">
              <a:avLst>
                <a:gd name="adj" fmla="val 6721"/>
              </a:avLst>
            </a:prstGeom>
            <a:solidFill>
              <a:srgbClr val="5B9BD5"/>
            </a:solidFill>
            <a:ln w="12700">
              <a:solidFill>
                <a:schemeClr val="accent1"/>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29" name="TextBox 120">
              <a:extLst>
                <a:ext uri="{FF2B5EF4-FFF2-40B4-BE49-F238E27FC236}">
                  <a16:creationId xmlns:a16="http://schemas.microsoft.com/office/drawing/2014/main" xmlns="" id="{31930744-3D36-4F81-8426-6F129C1A6804}"/>
                </a:ext>
              </a:extLst>
            </p:cNvPr>
            <p:cNvSpPr txBox="1"/>
            <p:nvPr/>
          </p:nvSpPr>
          <p:spPr bwMode="gray">
            <a:xfrm>
              <a:off x="5626746" y="3695857"/>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30" name="TextBox 120">
              <a:extLst>
                <a:ext uri="{FF2B5EF4-FFF2-40B4-BE49-F238E27FC236}">
                  <a16:creationId xmlns:a16="http://schemas.microsoft.com/office/drawing/2014/main" xmlns="" id="{31930744-3D36-4F81-8426-6F129C1A6804}"/>
                </a:ext>
              </a:extLst>
            </p:cNvPr>
            <p:cNvSpPr txBox="1"/>
            <p:nvPr/>
          </p:nvSpPr>
          <p:spPr bwMode="gray">
            <a:xfrm>
              <a:off x="4726645" y="3692804"/>
              <a:ext cx="90010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chemeClr val="bg1"/>
                  </a:solidFill>
                  <a:latin typeface="Huawei Sans" panose="020C0503030203020204" pitchFamily="34" charset="0"/>
                </a:rPr>
                <a:t>21</a:t>
              </a:r>
              <a:endParaRPr lang="en-US" sz="1200" b="0" dirty="0">
                <a:solidFill>
                  <a:schemeClr val="bg1"/>
                </a:solidFill>
                <a:latin typeface="Huawei Sans" panose="020C0503030203020204" pitchFamily="34" charset="0"/>
              </a:endParaRPr>
            </a:p>
          </p:txBody>
        </p:sp>
      </p:grpSp>
      <p:grpSp>
        <p:nvGrpSpPr>
          <p:cNvPr id="31" name="Group 30"/>
          <p:cNvGrpSpPr/>
          <p:nvPr/>
        </p:nvGrpSpPr>
        <p:grpSpPr bwMode="gray">
          <a:xfrm>
            <a:off x="7905318" y="4029015"/>
            <a:ext cx="2264783" cy="293705"/>
            <a:chOff x="3926787" y="3689867"/>
            <a:chExt cx="2264783" cy="293705"/>
          </a:xfrm>
        </p:grpSpPr>
        <p:sp>
          <p:nvSpPr>
            <p:cNvPr id="32" name="TextBox 120">
              <a:extLst>
                <a:ext uri="{FF2B5EF4-FFF2-40B4-BE49-F238E27FC236}">
                  <a16:creationId xmlns:a16="http://schemas.microsoft.com/office/drawing/2014/main" xmlns="" id="{31930744-3D36-4F81-8426-6F129C1A6804}"/>
                </a:ext>
              </a:extLst>
            </p:cNvPr>
            <p:cNvSpPr txBox="1"/>
            <p:nvPr/>
          </p:nvSpPr>
          <p:spPr bwMode="gray">
            <a:xfrm>
              <a:off x="3926787" y="3689867"/>
              <a:ext cx="799859" cy="287715"/>
            </a:xfrm>
            <a:prstGeom prst="roundRect">
              <a:avLst>
                <a:gd name="adj" fmla="val 6721"/>
              </a:avLst>
            </a:prstGeom>
            <a:solidFill>
              <a:srgbClr val="5B9BD5"/>
            </a:solidFill>
            <a:ln w="12700">
              <a:solidFill>
                <a:schemeClr val="accent1"/>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IP4</a:t>
              </a:r>
              <a:endParaRPr lang="en-US" sz="1200" dirty="0">
                <a:solidFill>
                  <a:schemeClr val="bg1"/>
                </a:solidFill>
                <a:latin typeface="Huawei Sans" panose="020C0503030203020204" pitchFamily="34" charset="0"/>
              </a:endParaRPr>
            </a:p>
          </p:txBody>
        </p:sp>
        <p:sp>
          <p:nvSpPr>
            <p:cNvPr id="33" name="TextBox 120">
              <a:extLst>
                <a:ext uri="{FF2B5EF4-FFF2-40B4-BE49-F238E27FC236}">
                  <a16:creationId xmlns:a16="http://schemas.microsoft.com/office/drawing/2014/main" xmlns="" id="{31930744-3D36-4F81-8426-6F129C1A6804}"/>
                </a:ext>
              </a:extLst>
            </p:cNvPr>
            <p:cNvSpPr txBox="1"/>
            <p:nvPr/>
          </p:nvSpPr>
          <p:spPr bwMode="gray">
            <a:xfrm>
              <a:off x="5626746" y="3695857"/>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34" name="TextBox 120">
              <a:extLst>
                <a:ext uri="{FF2B5EF4-FFF2-40B4-BE49-F238E27FC236}">
                  <a16:creationId xmlns:a16="http://schemas.microsoft.com/office/drawing/2014/main" xmlns="" id="{31930744-3D36-4F81-8426-6F129C1A6804}"/>
                </a:ext>
              </a:extLst>
            </p:cNvPr>
            <p:cNvSpPr txBox="1"/>
            <p:nvPr/>
          </p:nvSpPr>
          <p:spPr bwMode="gray">
            <a:xfrm>
              <a:off x="4726645" y="3692804"/>
              <a:ext cx="90010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chemeClr val="bg1"/>
                  </a:solidFill>
                  <a:latin typeface="Huawei Sans" panose="020C0503030203020204" pitchFamily="34" charset="0"/>
                </a:rPr>
                <a:t>21</a:t>
              </a:r>
              <a:endParaRPr lang="en-US" sz="1200" b="0" dirty="0">
                <a:solidFill>
                  <a:schemeClr val="bg1"/>
                </a:solidFill>
                <a:latin typeface="Huawei Sans" panose="020C0503030203020204" pitchFamily="34" charset="0"/>
              </a:endParaRPr>
            </a:p>
          </p:txBody>
        </p:sp>
      </p:grpSp>
      <p:cxnSp>
        <p:nvCxnSpPr>
          <p:cNvPr id="36" name="Straight Arrow Connector 35"/>
          <p:cNvCxnSpPr/>
          <p:nvPr/>
        </p:nvCxnSpPr>
        <p:spPr bwMode="gray">
          <a:xfrm>
            <a:off x="4052384" y="4177503"/>
            <a:ext cx="958918"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bwMode="gray">
          <a:xfrm>
            <a:off x="7436760" y="4177503"/>
            <a:ext cx="406412"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bwMode="gray">
          <a:xfrm flipH="1">
            <a:off x="2894340" y="4562437"/>
            <a:ext cx="6242299" cy="0"/>
          </a:xfrm>
          <a:prstGeom prst="straightConnector1">
            <a:avLst/>
          </a:prstGeom>
          <a:ln w="28575">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bwMode="gray">
          <a:xfrm>
            <a:off x="9246870" y="4369764"/>
            <a:ext cx="2238045" cy="3853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The management channel is established and FTP control packets are exchanged.</a:t>
            </a:r>
            <a:endParaRPr lang="en-US" sz="1200" dirty="0">
              <a:solidFill>
                <a:schemeClr val="tx1"/>
              </a:solidFill>
              <a:latin typeface="Huawei Sans" panose="020C0503030203020204" pitchFamily="34" charset="0"/>
            </a:endParaRPr>
          </a:p>
        </p:txBody>
      </p:sp>
      <p:grpSp>
        <p:nvGrpSpPr>
          <p:cNvPr id="42" name="Group 41"/>
          <p:cNvGrpSpPr/>
          <p:nvPr/>
        </p:nvGrpSpPr>
        <p:grpSpPr bwMode="gray">
          <a:xfrm>
            <a:off x="1526753" y="5277117"/>
            <a:ext cx="2476686" cy="287715"/>
            <a:chOff x="3714884" y="3692862"/>
            <a:chExt cx="2476686" cy="287715"/>
          </a:xfrm>
        </p:grpSpPr>
        <p:sp>
          <p:nvSpPr>
            <p:cNvPr id="43" name="TextBox 120">
              <a:extLst>
                <a:ext uri="{FF2B5EF4-FFF2-40B4-BE49-F238E27FC236}">
                  <a16:creationId xmlns:a16="http://schemas.microsoft.com/office/drawing/2014/main" xmlns="" id="{31930744-3D36-4F81-8426-6F129C1A6804}"/>
                </a:ext>
              </a:extLst>
            </p:cNvPr>
            <p:cNvSpPr txBox="1"/>
            <p:nvPr/>
          </p:nvSpPr>
          <p:spPr bwMode="gray">
            <a:xfrm>
              <a:off x="3714884" y="3692862"/>
              <a:ext cx="799859" cy="287715"/>
            </a:xfrm>
            <a:prstGeom prst="roundRect">
              <a:avLst>
                <a:gd name="adj" fmla="val 6721"/>
              </a:avLst>
            </a:prstGeom>
            <a:solidFill>
              <a:srgbClr val="5B9BD5"/>
            </a:solidFill>
            <a:ln w="12700">
              <a:solidFill>
                <a:schemeClr val="accent1"/>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44"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45" name="TextBox 120">
              <a:extLst>
                <a:ext uri="{FF2B5EF4-FFF2-40B4-BE49-F238E27FC236}">
                  <a16:creationId xmlns:a16="http://schemas.microsoft.com/office/drawing/2014/main" xmlns="" id="{31930744-3D36-4F81-8426-6F129C1A6804}"/>
                </a:ext>
              </a:extLst>
            </p:cNvPr>
            <p:cNvSpPr txBox="1"/>
            <p:nvPr/>
          </p:nvSpPr>
          <p:spPr bwMode="gray">
            <a:xfrm>
              <a:off x="4515335" y="3692862"/>
              <a:ext cx="111141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sp>
        <p:nvSpPr>
          <p:cNvPr id="46" name="Rectangle 45"/>
          <p:cNvSpPr/>
          <p:nvPr/>
        </p:nvSpPr>
        <p:spPr bwMode="gray">
          <a:xfrm>
            <a:off x="651162" y="2190937"/>
            <a:ext cx="1405884" cy="32133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600" b="1" dirty="0" smtClean="0">
                <a:solidFill>
                  <a:schemeClr val="tx1"/>
                </a:solidFill>
                <a:latin typeface="Huawei Sans" panose="020C0503030203020204" pitchFamily="34" charset="0"/>
              </a:rPr>
              <a:t>Passive FTP</a:t>
            </a:r>
            <a:endParaRPr lang="en-US" sz="1600" b="1" dirty="0">
              <a:solidFill>
                <a:schemeClr val="tx1"/>
              </a:solidFill>
              <a:latin typeface="Huawei Sans" panose="020C0503030203020204" pitchFamily="34" charset="0"/>
            </a:endParaRPr>
          </a:p>
        </p:txBody>
      </p:sp>
      <p:grpSp>
        <p:nvGrpSpPr>
          <p:cNvPr id="47" name="Group 46"/>
          <p:cNvGrpSpPr/>
          <p:nvPr/>
        </p:nvGrpSpPr>
        <p:grpSpPr bwMode="gray">
          <a:xfrm>
            <a:off x="4905662" y="5277117"/>
            <a:ext cx="2476686" cy="287715"/>
            <a:chOff x="3714884" y="3692862"/>
            <a:chExt cx="2476686" cy="287715"/>
          </a:xfrm>
        </p:grpSpPr>
        <p:sp>
          <p:nvSpPr>
            <p:cNvPr id="48" name="TextBox 120">
              <a:extLst>
                <a:ext uri="{FF2B5EF4-FFF2-40B4-BE49-F238E27FC236}">
                  <a16:creationId xmlns:a16="http://schemas.microsoft.com/office/drawing/2014/main" xmlns="" id="{31930744-3D36-4F81-8426-6F129C1A6804}"/>
                </a:ext>
              </a:extLst>
            </p:cNvPr>
            <p:cNvSpPr txBox="1"/>
            <p:nvPr/>
          </p:nvSpPr>
          <p:spPr bwMode="gray">
            <a:xfrm>
              <a:off x="3714884" y="3692862"/>
              <a:ext cx="799859" cy="287715"/>
            </a:xfrm>
            <a:prstGeom prst="roundRect">
              <a:avLst>
                <a:gd name="adj" fmla="val 6721"/>
              </a:avLst>
            </a:prstGeom>
            <a:solidFill>
              <a:srgbClr val="5B9BD5"/>
            </a:solidFill>
            <a:ln w="12700">
              <a:solidFill>
                <a:schemeClr val="accent1"/>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IP3</a:t>
              </a:r>
              <a:endParaRPr lang="en-US" sz="1200" dirty="0">
                <a:solidFill>
                  <a:schemeClr val="bg1"/>
                </a:solidFill>
                <a:latin typeface="Huawei Sans" panose="020C0503030203020204" pitchFamily="34" charset="0"/>
              </a:endParaRPr>
            </a:p>
          </p:txBody>
        </p:sp>
        <p:sp>
          <p:nvSpPr>
            <p:cNvPr id="49"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50" name="TextBox 120">
              <a:extLst>
                <a:ext uri="{FF2B5EF4-FFF2-40B4-BE49-F238E27FC236}">
                  <a16:creationId xmlns:a16="http://schemas.microsoft.com/office/drawing/2014/main" xmlns="" id="{31930744-3D36-4F81-8426-6F129C1A6804}"/>
                </a:ext>
              </a:extLst>
            </p:cNvPr>
            <p:cNvSpPr txBox="1"/>
            <p:nvPr/>
          </p:nvSpPr>
          <p:spPr bwMode="gray">
            <a:xfrm>
              <a:off x="4515335" y="3692862"/>
              <a:ext cx="111141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cxnSp>
        <p:nvCxnSpPr>
          <p:cNvPr id="51" name="Straight Arrow Connector 50"/>
          <p:cNvCxnSpPr/>
          <p:nvPr/>
        </p:nvCxnSpPr>
        <p:spPr bwMode="gray">
          <a:xfrm>
            <a:off x="4056442" y="5442252"/>
            <a:ext cx="823006"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bwMode="gray">
          <a:xfrm>
            <a:off x="7449636" y="5432145"/>
            <a:ext cx="406412" cy="0"/>
          </a:xfrm>
          <a:prstGeom prst="straightConnector1">
            <a:avLst/>
          </a:prstGeom>
          <a:ln w="28575">
            <a:prstDash val="solid"/>
            <a:tailEnd type="triangle"/>
          </a:ln>
        </p:spPr>
        <p:style>
          <a:lnRef idx="1">
            <a:schemeClr val="accent1"/>
          </a:lnRef>
          <a:fillRef idx="0">
            <a:schemeClr val="accent1"/>
          </a:fillRef>
          <a:effectRef idx="0">
            <a:schemeClr val="accent1"/>
          </a:effectRef>
          <a:fontRef idx="minor">
            <a:schemeClr val="tx1"/>
          </a:fontRef>
        </p:style>
      </p:cxnSp>
      <p:sp>
        <p:nvSpPr>
          <p:cNvPr id="55" name="Rectangular Callout 54"/>
          <p:cNvSpPr/>
          <p:nvPr/>
        </p:nvSpPr>
        <p:spPr bwMode="gray">
          <a:xfrm>
            <a:off x="2766642" y="4670389"/>
            <a:ext cx="1496748" cy="541169"/>
          </a:xfrm>
          <a:prstGeom prst="wedgeRectCallout">
            <a:avLst>
              <a:gd name="adj1" fmla="val -21841"/>
              <a:gd name="adj2" fmla="val 681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Random target port allocated by the FTP server</a:t>
            </a:r>
            <a:endParaRPr lang="en-US" sz="1200" dirty="0">
              <a:solidFill>
                <a:schemeClr val="tx1"/>
              </a:solidFill>
              <a:latin typeface="Huawei Sans" panose="020C0503030203020204" pitchFamily="34" charset="0"/>
            </a:endParaRPr>
          </a:p>
        </p:txBody>
      </p:sp>
      <p:sp>
        <p:nvSpPr>
          <p:cNvPr id="56" name="Rectangular Callout 55"/>
          <p:cNvSpPr/>
          <p:nvPr/>
        </p:nvSpPr>
        <p:spPr bwMode="gray">
          <a:xfrm>
            <a:off x="5730578" y="3639458"/>
            <a:ext cx="821351" cy="314175"/>
          </a:xfrm>
          <a:prstGeom prst="wedgeRectCallout">
            <a:avLst>
              <a:gd name="adj1" fmla="val 133045"/>
              <a:gd name="adj2" fmla="val -2174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050" dirty="0" smtClean="0">
                <a:solidFill>
                  <a:schemeClr val="tx1"/>
                </a:solidFill>
                <a:latin typeface="Huawei Sans" panose="020C0503030203020204" pitchFamily="34" charset="0"/>
              </a:rPr>
              <a:t>NAT ALG enabled</a:t>
            </a:r>
            <a:endParaRPr lang="en-US" altLang="zh-CN" sz="105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Rectangle 57"/>
          <p:cNvSpPr/>
          <p:nvPr/>
        </p:nvSpPr>
        <p:spPr bwMode="gray">
          <a:xfrm>
            <a:off x="597939" y="4473311"/>
            <a:ext cx="2284970" cy="38534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The management channel is established and FTP control packets are exchanged.</a:t>
            </a:r>
            <a:endParaRPr lang="en-US" sz="1200" dirty="0">
              <a:solidFill>
                <a:schemeClr val="tx1"/>
              </a:solidFill>
              <a:latin typeface="Huawei Sans" panose="020C0503030203020204" pitchFamily="34" charset="0"/>
            </a:endParaRPr>
          </a:p>
        </p:txBody>
      </p:sp>
      <p:grpSp>
        <p:nvGrpSpPr>
          <p:cNvPr id="60" name="Group 59"/>
          <p:cNvGrpSpPr/>
          <p:nvPr/>
        </p:nvGrpSpPr>
        <p:grpSpPr bwMode="gray">
          <a:xfrm>
            <a:off x="7891239" y="5277117"/>
            <a:ext cx="2476686" cy="287715"/>
            <a:chOff x="3714884" y="3692862"/>
            <a:chExt cx="2476686" cy="287715"/>
          </a:xfrm>
        </p:grpSpPr>
        <p:sp>
          <p:nvSpPr>
            <p:cNvPr id="61" name="TextBox 120">
              <a:extLst>
                <a:ext uri="{FF2B5EF4-FFF2-40B4-BE49-F238E27FC236}">
                  <a16:creationId xmlns:a16="http://schemas.microsoft.com/office/drawing/2014/main" xmlns="" id="{31930744-3D36-4F81-8426-6F129C1A6804}"/>
                </a:ext>
              </a:extLst>
            </p:cNvPr>
            <p:cNvSpPr txBox="1"/>
            <p:nvPr/>
          </p:nvSpPr>
          <p:spPr bwMode="gray">
            <a:xfrm>
              <a:off x="3714884" y="3692862"/>
              <a:ext cx="799859" cy="287715"/>
            </a:xfrm>
            <a:prstGeom prst="roundRect">
              <a:avLst>
                <a:gd name="adj" fmla="val 6721"/>
              </a:avLst>
            </a:prstGeom>
            <a:solidFill>
              <a:srgbClr val="5B9BD5"/>
            </a:solidFill>
            <a:ln w="12700">
              <a:solidFill>
                <a:schemeClr val="accent1"/>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a:t>
              </a:r>
              <a:r>
                <a:rPr lang="en-US" sz="1200" dirty="0" smtClean="0">
                  <a:solidFill>
                    <a:schemeClr val="bg1"/>
                  </a:solidFill>
                  <a:latin typeface="Huawei Sans" panose="020C0503030203020204" pitchFamily="34" charset="0"/>
                </a:rPr>
                <a:t>IP4</a:t>
              </a:r>
              <a:endParaRPr lang="en-US" sz="1200" dirty="0">
                <a:solidFill>
                  <a:schemeClr val="bg1"/>
                </a:solidFill>
                <a:latin typeface="Huawei Sans" panose="020C0503030203020204" pitchFamily="34" charset="0"/>
              </a:endParaRPr>
            </a:p>
          </p:txBody>
        </p:sp>
        <p:sp>
          <p:nvSpPr>
            <p:cNvPr id="62" name="TextBox 120">
              <a:extLst>
                <a:ext uri="{FF2B5EF4-FFF2-40B4-BE49-F238E27FC236}">
                  <a16:creationId xmlns:a16="http://schemas.microsoft.com/office/drawing/2014/main" xmlns="" id="{31930744-3D36-4F81-8426-6F129C1A6804}"/>
                </a:ext>
              </a:extLst>
            </p:cNvPr>
            <p:cNvSpPr txBox="1"/>
            <p:nvPr/>
          </p:nvSpPr>
          <p:spPr bwMode="gray">
            <a:xfrm>
              <a:off x="5626746" y="3692862"/>
              <a:ext cx="564824"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Data</a:t>
              </a:r>
              <a:endParaRPr lang="en-US" sz="1200" b="0" dirty="0">
                <a:solidFill>
                  <a:prstClr val="white">
                    <a:lumMod val="50000"/>
                  </a:prstClr>
                </a:solidFill>
                <a:latin typeface="Huawei Sans" panose="020C0503030203020204" pitchFamily="34" charset="0"/>
              </a:endParaRPr>
            </a:p>
          </p:txBody>
        </p:sp>
        <p:sp>
          <p:nvSpPr>
            <p:cNvPr id="63" name="TextBox 120">
              <a:extLst>
                <a:ext uri="{FF2B5EF4-FFF2-40B4-BE49-F238E27FC236}">
                  <a16:creationId xmlns:a16="http://schemas.microsoft.com/office/drawing/2014/main" xmlns="" id="{31930744-3D36-4F81-8426-6F129C1A6804}"/>
                </a:ext>
              </a:extLst>
            </p:cNvPr>
            <p:cNvSpPr txBox="1"/>
            <p:nvPr/>
          </p:nvSpPr>
          <p:spPr bwMode="gray">
            <a:xfrm>
              <a:off x="4515335" y="3692862"/>
              <a:ext cx="1111411" cy="287715"/>
            </a:xfrm>
            <a:prstGeom prst="roundRect">
              <a:avLst>
                <a:gd name="adj" fmla="val 6721"/>
              </a:avLst>
            </a:prstGeom>
            <a:solidFill>
              <a:srgbClr val="92D050"/>
            </a:solidFill>
            <a:ln w="12700">
              <a:solidFill>
                <a:srgbClr val="92D050"/>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rgbClr val="C7000B"/>
                  </a:solidFill>
                  <a:latin typeface="Huawei Sans" panose="020C0503030203020204" pitchFamily="34" charset="0"/>
                </a:rPr>
                <a:t>1025</a:t>
              </a:r>
              <a:endParaRPr lang="en-US" sz="1200" b="0" dirty="0">
                <a:solidFill>
                  <a:srgbClr val="C7000B"/>
                </a:solidFill>
                <a:latin typeface="Huawei Sans" panose="020C0503030203020204" pitchFamily="34" charset="0"/>
              </a:endParaRPr>
            </a:p>
          </p:txBody>
        </p:sp>
      </p:grpSp>
      <p:cxnSp>
        <p:nvCxnSpPr>
          <p:cNvPr id="64" name="Straight Arrow Connector 63"/>
          <p:cNvCxnSpPr/>
          <p:nvPr/>
        </p:nvCxnSpPr>
        <p:spPr bwMode="gray">
          <a:xfrm flipH="1">
            <a:off x="2166986" y="5878350"/>
            <a:ext cx="7659897" cy="0"/>
          </a:xfrm>
          <a:prstGeom prst="straightConnector1">
            <a:avLst/>
          </a:prstGeom>
          <a:ln w="28575">
            <a:solidFill>
              <a:srgbClr val="FFC00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bwMode="gray">
          <a:xfrm>
            <a:off x="996705" y="5694846"/>
            <a:ext cx="1170281" cy="31872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Data channel established</a:t>
            </a:r>
            <a:endParaRPr lang="en-US" sz="1200" dirty="0">
              <a:solidFill>
                <a:schemeClr val="tx1"/>
              </a:solidFill>
              <a:latin typeface="Huawei Sans" panose="020C0503030203020204" pitchFamily="34" charset="0"/>
            </a:endParaRPr>
          </a:p>
        </p:txBody>
      </p:sp>
      <p:sp>
        <p:nvSpPr>
          <p:cNvPr id="67" name="Rectangle 66"/>
          <p:cNvSpPr/>
          <p:nvPr/>
        </p:nvSpPr>
        <p:spPr bwMode="gray">
          <a:xfrm>
            <a:off x="9826883" y="5694846"/>
            <a:ext cx="1170281" cy="31872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Data channel established</a:t>
            </a:r>
            <a:endParaRPr lang="en-US" sz="1200" dirty="0">
              <a:solidFill>
                <a:schemeClr val="tx1"/>
              </a:solidFill>
              <a:latin typeface="Huawei Sans" panose="020C0503030203020204" pitchFamily="34" charset="0"/>
            </a:endParaRPr>
          </a:p>
        </p:txBody>
      </p:sp>
      <p:grpSp>
        <p:nvGrpSpPr>
          <p:cNvPr id="68" name="Group 67"/>
          <p:cNvGrpSpPr/>
          <p:nvPr/>
        </p:nvGrpSpPr>
        <p:grpSpPr bwMode="gray">
          <a:xfrm>
            <a:off x="9030865" y="4880201"/>
            <a:ext cx="2468329" cy="287715"/>
            <a:chOff x="3926787" y="3687342"/>
            <a:chExt cx="2468329" cy="287715"/>
          </a:xfrm>
        </p:grpSpPr>
        <p:sp>
          <p:nvSpPr>
            <p:cNvPr id="69" name="TextBox 120">
              <a:extLst>
                <a:ext uri="{FF2B5EF4-FFF2-40B4-BE49-F238E27FC236}">
                  <a16:creationId xmlns:a16="http://schemas.microsoft.com/office/drawing/2014/main" xmlns="" id="{31930744-3D36-4F81-8426-6F129C1A6804}"/>
                </a:ext>
              </a:extLst>
            </p:cNvPr>
            <p:cNvSpPr txBox="1"/>
            <p:nvPr/>
          </p:nvSpPr>
          <p:spPr bwMode="gray">
            <a:xfrm>
              <a:off x="3926787" y="3687342"/>
              <a:ext cx="912987" cy="287715"/>
            </a:xfrm>
            <a:prstGeom prst="roundRect">
              <a:avLst>
                <a:gd name="adj" fmla="val 6721"/>
              </a:avLst>
            </a:prstGeom>
            <a:solidFill>
              <a:srgbClr val="5B9BD5"/>
            </a:solidFill>
            <a:ln w="12700">
              <a:solidFill>
                <a:schemeClr val="accent1"/>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IP header</a:t>
              </a: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0">
              <a:extLst>
                <a:ext uri="{FF2B5EF4-FFF2-40B4-BE49-F238E27FC236}">
                  <a16:creationId xmlns:a16="http://schemas.microsoft.com/office/drawing/2014/main" xmlns="" id="{31930744-3D36-4F81-8426-6F129C1A6804}"/>
                </a:ext>
              </a:extLst>
            </p:cNvPr>
            <p:cNvSpPr txBox="1"/>
            <p:nvPr/>
          </p:nvSpPr>
          <p:spPr bwMode="gray">
            <a:xfrm>
              <a:off x="4795447" y="3687342"/>
              <a:ext cx="1599669" cy="287715"/>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FTP control packets</a:t>
              </a:r>
              <a:endParaRPr kumimoji="0" lang="en-US" altLang="zh-CN" sz="1200" b="0" i="0" u="none" strike="noStrike" kern="0" cap="none" spc="0" normalizeH="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1" name="组合 54">
            <a:extLst>
              <a:ext uri="{FF2B5EF4-FFF2-40B4-BE49-F238E27FC236}">
                <a16:creationId xmlns:a16="http://schemas.microsoft.com/office/drawing/2014/main" xmlns="" id="{C78F7449-B018-4436-BE3B-CB1CCBA24023}"/>
              </a:ext>
            </a:extLst>
          </p:cNvPr>
          <p:cNvGrpSpPr/>
          <p:nvPr/>
        </p:nvGrpSpPr>
        <p:grpSpPr bwMode="gray">
          <a:xfrm>
            <a:off x="5899476" y="2192975"/>
            <a:ext cx="4128070" cy="1260991"/>
            <a:chOff x="4636703" y="2148756"/>
            <a:chExt cx="1822935" cy="956332"/>
          </a:xfrm>
          <a:solidFill>
            <a:schemeClr val="bg1"/>
          </a:solidFill>
        </p:grpSpPr>
        <p:sp>
          <p:nvSpPr>
            <p:cNvPr id="73" name="TextBox 77">
              <a:extLst>
                <a:ext uri="{FF2B5EF4-FFF2-40B4-BE49-F238E27FC236}">
                  <a16:creationId xmlns:a16="http://schemas.microsoft.com/office/drawing/2014/main" xmlns="" id="{536192D0-39C5-4E86-8A10-F33663D27C5F}"/>
                </a:ext>
              </a:extLst>
            </p:cNvPr>
            <p:cNvSpPr txBox="1"/>
            <p:nvPr/>
          </p:nvSpPr>
          <p:spPr bwMode="gray">
            <a:xfrm>
              <a:off x="4636703" y="2148756"/>
              <a:ext cx="1822935" cy="956332"/>
            </a:xfrm>
            <a:prstGeom prst="rect">
              <a:avLst/>
            </a:prstGeom>
            <a:grp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74" name="矩形 56">
              <a:extLst>
                <a:ext uri="{FF2B5EF4-FFF2-40B4-BE49-F238E27FC236}">
                  <a16:creationId xmlns:a16="http://schemas.microsoft.com/office/drawing/2014/main" xmlns="" id="{E1F09A08-4564-4633-9398-A5BE65DBE6D9}"/>
                </a:ext>
              </a:extLst>
            </p:cNvPr>
            <p:cNvSpPr/>
            <p:nvPr/>
          </p:nvSpPr>
          <p:spPr bwMode="gray">
            <a:xfrm>
              <a:off x="4684807" y="2157088"/>
              <a:ext cx="1730260" cy="171261"/>
            </a:xfrm>
            <a:prstGeom prst="rect">
              <a:avLst/>
            </a:prstGeom>
            <a:grpFill/>
          </p:spPr>
          <p:txBody>
            <a:bodyPr wrap="square" anchor="ctr" anchorCtr="0">
              <a:noAutofit/>
            </a:bodyPr>
            <a:lstStyle/>
            <a:p>
              <a:pPr marL="35986" algn="ctr"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5" name="表格 31">
            <a:extLst>
              <a:ext uri="{FF2B5EF4-FFF2-40B4-BE49-F238E27FC236}">
                <a16:creationId xmlns:a16="http://schemas.microsoft.com/office/drawing/2014/main" xmlns="" id="{05DC45B9-BF89-4053-A857-EAA339BAD551}"/>
              </a:ext>
            </a:extLst>
          </p:cNvPr>
          <p:cNvGraphicFramePr>
            <a:graphicFrameLocks noGrp="1"/>
          </p:cNvGraphicFramePr>
          <p:nvPr>
            <p:extLst>
              <p:ext uri="{D42A27DB-BD31-4B8C-83A1-F6EECF244321}">
                <p14:modId xmlns:p14="http://schemas.microsoft.com/office/powerpoint/2010/main" val="2098785456"/>
              </p:ext>
            </p:extLst>
          </p:nvPr>
        </p:nvGraphicFramePr>
        <p:xfrm>
          <a:off x="5958704" y="2447279"/>
          <a:ext cx="3985148" cy="947520"/>
        </p:xfrm>
        <a:graphic>
          <a:graphicData uri="http://schemas.openxmlformats.org/drawingml/2006/table">
            <a:tbl>
              <a:tblPr firstRow="1" bandRow="1"/>
              <a:tblGrid>
                <a:gridCol w="1273402">
                  <a:extLst>
                    <a:ext uri="{9D8B030D-6E8A-4147-A177-3AD203B41FA5}">
                      <a16:colId xmlns:a16="http://schemas.microsoft.com/office/drawing/2014/main" xmlns="" val="20000"/>
                    </a:ext>
                  </a:extLst>
                </a:gridCol>
                <a:gridCol w="1211935">
                  <a:extLst>
                    <a:ext uri="{9D8B030D-6E8A-4147-A177-3AD203B41FA5}">
                      <a16:colId xmlns:a16="http://schemas.microsoft.com/office/drawing/2014/main" xmlns="" val="20001"/>
                    </a:ext>
                  </a:extLst>
                </a:gridCol>
                <a:gridCol w="1499811">
                  <a:extLst>
                    <a:ext uri="{9D8B030D-6E8A-4147-A177-3AD203B41FA5}">
                      <a16:colId xmlns:a16="http://schemas.microsoft.com/office/drawing/2014/main" xmlns="" val="20002"/>
                    </a:ext>
                  </a:extLst>
                </a:gridCol>
              </a:tblGrid>
              <a:tr h="0">
                <a:tc>
                  <a:txBody>
                    <a:bodyPr/>
                    <a:lstStyle/>
                    <a:p>
                      <a:pPr marL="0" algn="ctr" defTabSz="914034" rtl="0" eaLnBrk="1" fontAlgn="ctr" latinLnBrk="0" hangingPunct="1"/>
                      <a:endParaRPr lang="en-US" altLang="zh-CN" sz="1200" b="1" kern="1200" dirty="0">
                        <a:solidFill>
                          <a:sysClr val="windowText" lastClr="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0000" marR="90000"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0000" marR="90000"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rPr>
                        <a:t>IP4:21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IP3:21</a:t>
                      </a:r>
                      <a:endParaRPr lang="en-US" altLang="zh-CN"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Destination</a:t>
                      </a:r>
                      <a:endParaRPr lang="en-US" sz="1200" b="1" dirty="0">
                        <a:solidFill>
                          <a:sysClr val="windowText" lastClr="000000"/>
                        </a:solidFill>
                        <a:latin typeface="Huawei Sans" panose="020C0503030203020204" pitchFamily="34" charset="0"/>
                      </a:endParaRPr>
                    </a:p>
                  </a:txBody>
                  <a:tcPr marL="90000" marR="90000"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IP4:1025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rgbClr val="C7000B"/>
                          </a:solidFill>
                          <a:latin typeface="Huawei Sans" panose="020C0503030203020204" pitchFamily="34" charset="0"/>
                        </a:rPr>
                        <a:t>IP3:1025</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0000" marR="90000"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71511753"/>
                  </a:ext>
                </a:extLst>
              </a:tr>
            </a:tbl>
          </a:graphicData>
        </a:graphic>
      </p:graphicFrame>
      <p:sp>
        <p:nvSpPr>
          <p:cNvPr id="38" name="Rectangular Callout 37"/>
          <p:cNvSpPr/>
          <p:nvPr/>
        </p:nvSpPr>
        <p:spPr bwMode="gray">
          <a:xfrm>
            <a:off x="9735717" y="2743299"/>
            <a:ext cx="1695431" cy="1146099"/>
          </a:xfrm>
          <a:prstGeom prst="wedgeRectCallout">
            <a:avLst>
              <a:gd name="adj1" fmla="val 2423"/>
              <a:gd name="adj2" fmla="val 823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The management channel is established, and the client is notified of the port used by the data channel.</a:t>
            </a:r>
            <a:endParaRPr lang="en-US" sz="1200" dirty="0">
              <a:solidFill>
                <a:schemeClr val="tx1"/>
              </a:solidFill>
              <a:latin typeface="Huawei Sans" panose="020C0503030203020204" pitchFamily="34" charset="0"/>
            </a:endParaRPr>
          </a:p>
        </p:txBody>
      </p:sp>
      <p:sp>
        <p:nvSpPr>
          <p:cNvPr id="57" name="Rectangular Callout 56"/>
          <p:cNvSpPr/>
          <p:nvPr/>
        </p:nvSpPr>
        <p:spPr bwMode="gray">
          <a:xfrm>
            <a:off x="3234690" y="2291439"/>
            <a:ext cx="2451285" cy="929640"/>
          </a:xfrm>
          <a:prstGeom prst="wedgeRectCallout">
            <a:avLst>
              <a:gd name="adj1" fmla="val 68764"/>
              <a:gd name="adj2" fmla="val 509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NAT ALG reads the FTP control packet, learns that the destination port of the FTP data channel is 1025, and generates a NAT mapping entry.</a:t>
            </a:r>
            <a:endParaRPr lang="en-US"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314109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Disadvantages of NAT ALG</a:t>
            </a:r>
            <a:endParaRPr lang="en-US" dirty="0"/>
          </a:p>
        </p:txBody>
      </p:sp>
      <p:sp>
        <p:nvSpPr>
          <p:cNvPr id="3" name="Text Placeholder 2"/>
          <p:cNvSpPr>
            <a:spLocks noGrp="1"/>
          </p:cNvSpPr>
          <p:nvPr>
            <p:ph type="body" sz="quarter" idx="10"/>
          </p:nvPr>
        </p:nvSpPr>
        <p:spPr>
          <a:prstGeom prst="rect">
            <a:avLst/>
          </a:prstGeom>
        </p:spPr>
        <p:txBody>
          <a:bodyPr/>
          <a:lstStyle/>
          <a:p>
            <a:pPr algn="l"/>
            <a:r>
              <a:rPr lang="en-US" altLang="zh-CN" sz="2000" dirty="0" smtClean="0"/>
              <a:t>NAT </a:t>
            </a:r>
            <a:r>
              <a:rPr lang="en-US" altLang="zh-CN" sz="2000" dirty="0"/>
              <a:t>ALG needs to read protocol packets. </a:t>
            </a:r>
            <a:r>
              <a:rPr lang="en-US" altLang="zh-CN" sz="2000" dirty="0" smtClean="0"/>
              <a:t>For new protocols, the </a:t>
            </a:r>
            <a:r>
              <a:rPr lang="en-US" altLang="zh-CN" sz="2000" dirty="0"/>
              <a:t>NAT ALG feature needs to be upgraded </a:t>
            </a:r>
            <a:r>
              <a:rPr lang="en-US" altLang="zh-CN" sz="2000" dirty="0" smtClean="0"/>
              <a:t>to </a:t>
            </a:r>
            <a:r>
              <a:rPr lang="en-US" altLang="zh-CN" sz="2000" dirty="0"/>
              <a:t>support them. NAT ALG does not support proprietary multi-channel protocols. </a:t>
            </a:r>
          </a:p>
          <a:p>
            <a:pPr algn="l"/>
            <a:r>
              <a:rPr lang="en-US" sz="2000" dirty="0" smtClean="0"/>
              <a:t>A large number of devices on the live network do not support NAT ALG. As a result, the deployment cost is high.</a:t>
            </a:r>
            <a:endParaRPr lang="en-US" altLang="zh-CN" sz="2000" dirty="0" smtClean="0"/>
          </a:p>
          <a:p>
            <a:pPr algn="l"/>
            <a:r>
              <a:rPr lang="en-US" sz="2000" dirty="0" smtClean="0"/>
              <a:t>NAT ALG solves the problems facing multi-channel protocols in the NAT Server scenario, but does not support the communication between hosts on private networks.</a:t>
            </a:r>
            <a:endParaRPr lang="en-US" sz="2000" dirty="0"/>
          </a:p>
        </p:txBody>
      </p:sp>
    </p:spTree>
    <p:extLst>
      <p:ext uri="{BB962C8B-B14F-4D97-AF65-F5344CB8AC3E}">
        <p14:creationId xmlns:p14="http://schemas.microsoft.com/office/powerpoint/2010/main" val="360712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A12F2C-794E-4166-A246-A6AEFB3F495C}"/>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Introduction to Tunneling Technologies</a:t>
            </a:r>
          </a:p>
        </p:txBody>
      </p:sp>
      <p:sp>
        <p:nvSpPr>
          <p:cNvPr id="3" name="Text Placeholder 2">
            <a:extLst>
              <a:ext uri="{FF2B5EF4-FFF2-40B4-BE49-F238E27FC236}">
                <a16:creationId xmlns:a16="http://schemas.microsoft.com/office/drawing/2014/main" xmlns="" id="{27EC9306-30B2-4B3F-B1F4-4ADD352ED9AE}"/>
              </a:ext>
            </a:extLst>
          </p:cNvPr>
          <p:cNvSpPr>
            <a:spLocks noGrp="1"/>
          </p:cNvSpPr>
          <p:nvPr>
            <p:ph type="body" sz="quarter" idx="10"/>
          </p:nvPr>
        </p:nvSpPr>
        <p:spPr bwMode="gray"/>
        <p:txBody>
          <a:bodyPr/>
          <a:lstStyle/>
          <a:p>
            <a:pPr algn="l"/>
            <a:r>
              <a:rPr lang="en-US" sz="1400" dirty="0">
                <a:latin typeface="Huawei Sans" panose="020C0503030203020204" pitchFamily="34" charset="0"/>
              </a:rPr>
              <a:t>GRE is one of tunneling technologies. A tunnel is similar to a bridge. Forwarding channels are established on the underlying network (for example, Internet). Users can establish a tunnel network by themselves without the intervention of the underlying network provider (for example, an ISP).</a:t>
            </a:r>
            <a:endParaRPr lang="en-US" altLang="zh-CN" sz="1400" dirty="0">
              <a:latin typeface="Huawei Sans" panose="020C0503030203020204" pitchFamily="34" charset="0"/>
            </a:endParaRPr>
          </a:p>
          <a:p>
            <a:pPr algn="l"/>
            <a:r>
              <a:rPr lang="en-US" sz="1400" dirty="0">
                <a:latin typeface="Huawei Sans" panose="020C0503030203020204" pitchFamily="34" charset="0"/>
              </a:rPr>
              <a:t>There are many tunneling technologies, such as MPLS, GRE, Layer 2 Tunneling Protocol (L2TP), and Virtual Extensible LAN (VXLAN). The following figure shows the implementation of tunnel data forwarding.</a:t>
            </a:r>
            <a:endParaRPr lang="en-US" altLang="zh-CN" sz="1400" dirty="0">
              <a:latin typeface="Huawei Sans" panose="020C0503030203020204" pitchFamily="34" charset="0"/>
            </a:endParaRPr>
          </a:p>
          <a:p>
            <a:pPr algn="l"/>
            <a:endParaRPr lang="en-US" sz="1400" dirty="0">
              <a:latin typeface="Huawei Sans" panose="020C0503030203020204" pitchFamily="34" charset="0"/>
            </a:endParaRPr>
          </a:p>
        </p:txBody>
      </p:sp>
      <p:grpSp>
        <p:nvGrpSpPr>
          <p:cNvPr id="7" name="Group 6">
            <a:extLst>
              <a:ext uri="{FF2B5EF4-FFF2-40B4-BE49-F238E27FC236}">
                <a16:creationId xmlns:a16="http://schemas.microsoft.com/office/drawing/2014/main" xmlns="" id="{C140B4E0-7E30-4999-82E6-DF734D9E6B3A}"/>
              </a:ext>
            </a:extLst>
          </p:cNvPr>
          <p:cNvGrpSpPr/>
          <p:nvPr/>
        </p:nvGrpSpPr>
        <p:grpSpPr bwMode="gray">
          <a:xfrm>
            <a:off x="440778" y="2815791"/>
            <a:ext cx="11170840" cy="3312368"/>
            <a:chOff x="440778" y="2996952"/>
            <a:chExt cx="11170840" cy="3312368"/>
          </a:xfrm>
        </p:grpSpPr>
        <p:sp>
          <p:nvSpPr>
            <p:cNvPr id="43" name="Freeform 159">
              <a:extLst>
                <a:ext uri="{FF2B5EF4-FFF2-40B4-BE49-F238E27FC236}">
                  <a16:creationId xmlns:a16="http://schemas.microsoft.com/office/drawing/2014/main" xmlns="" id="{E8908A8F-49B4-47AD-B273-F42DC851E060}"/>
                </a:ext>
              </a:extLst>
            </p:cNvPr>
            <p:cNvSpPr/>
            <p:nvPr/>
          </p:nvSpPr>
          <p:spPr bwMode="gray">
            <a:xfrm flipH="1">
              <a:off x="2253880" y="324898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sp>
          <p:nvSpPr>
            <p:cNvPr id="44" name="Freeform 159">
              <a:extLst>
                <a:ext uri="{FF2B5EF4-FFF2-40B4-BE49-F238E27FC236}">
                  <a16:creationId xmlns:a16="http://schemas.microsoft.com/office/drawing/2014/main" xmlns="" id="{706602A8-D5BC-46A8-98F0-E0BEE8CD2676}"/>
                </a:ext>
              </a:extLst>
            </p:cNvPr>
            <p:cNvSpPr/>
            <p:nvPr/>
          </p:nvSpPr>
          <p:spPr bwMode="gray">
            <a:xfrm flipH="1">
              <a:off x="8840768" y="3273693"/>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4" name="图片 31">
              <a:extLst>
                <a:ext uri="{FF2B5EF4-FFF2-40B4-BE49-F238E27FC236}">
                  <a16:creationId xmlns:a16="http://schemas.microsoft.com/office/drawing/2014/main" xmlns="" id="{E3EBD9B4-27F6-4F79-AAB3-28C50AD09EAD}"/>
                </a:ext>
              </a:extLst>
            </p:cNvPr>
            <p:cNvPicPr>
              <a:picLocks noChangeAspect="1"/>
            </p:cNvPicPr>
            <p:nvPr/>
          </p:nvPicPr>
          <p:blipFill>
            <a:blip r:embed="rId3"/>
            <a:stretch>
              <a:fillRect/>
            </a:stretch>
          </p:blipFill>
          <p:spPr bwMode="gray">
            <a:xfrm>
              <a:off x="3217064" y="3311987"/>
              <a:ext cx="466668" cy="389308"/>
            </a:xfrm>
            <a:prstGeom prst="rect">
              <a:avLst/>
            </a:prstGeom>
          </p:spPr>
        </p:pic>
        <p:sp>
          <p:nvSpPr>
            <p:cNvPr id="5" name="Freeform 159">
              <a:extLst>
                <a:ext uri="{FF2B5EF4-FFF2-40B4-BE49-F238E27FC236}">
                  <a16:creationId xmlns:a16="http://schemas.microsoft.com/office/drawing/2014/main" xmlns="" id="{AA7F1ED8-744E-41EB-8729-75FF851F3A15}"/>
                </a:ext>
              </a:extLst>
            </p:cNvPr>
            <p:cNvSpPr/>
            <p:nvPr/>
          </p:nvSpPr>
          <p:spPr bwMode="gray">
            <a:xfrm flipH="1">
              <a:off x="5586517" y="3111365"/>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Internet</a:t>
              </a:r>
            </a:p>
          </p:txBody>
        </p:sp>
        <p:pic>
          <p:nvPicPr>
            <p:cNvPr id="6" name="图片 31">
              <a:extLst>
                <a:ext uri="{FF2B5EF4-FFF2-40B4-BE49-F238E27FC236}">
                  <a16:creationId xmlns:a16="http://schemas.microsoft.com/office/drawing/2014/main" xmlns="" id="{FEEAFB5B-92E7-41A1-9A16-F4A1D249CB0D}"/>
                </a:ext>
              </a:extLst>
            </p:cNvPr>
            <p:cNvPicPr>
              <a:picLocks noChangeAspect="1"/>
            </p:cNvPicPr>
            <p:nvPr/>
          </p:nvPicPr>
          <p:blipFill>
            <a:blip r:embed="rId3"/>
            <a:stretch>
              <a:fillRect/>
            </a:stretch>
          </p:blipFill>
          <p:spPr bwMode="gray">
            <a:xfrm>
              <a:off x="8508267" y="3311987"/>
              <a:ext cx="466668" cy="389308"/>
            </a:xfrm>
            <a:prstGeom prst="rect">
              <a:avLst/>
            </a:prstGeom>
          </p:spPr>
        </p:pic>
        <p:cxnSp>
          <p:nvCxnSpPr>
            <p:cNvPr id="8" name="Straight Connector 7">
              <a:extLst>
                <a:ext uri="{FF2B5EF4-FFF2-40B4-BE49-F238E27FC236}">
                  <a16:creationId xmlns:a16="http://schemas.microsoft.com/office/drawing/2014/main" xmlns="" id="{5C37A1D6-64A3-4F88-A40F-B2123EE64906}"/>
                </a:ext>
              </a:extLst>
            </p:cNvPr>
            <p:cNvCxnSpPr>
              <a:cxnSpLocks/>
              <a:stCxn id="4" idx="3"/>
              <a:endCxn id="5" idx="21"/>
            </p:cNvCxnSpPr>
            <p:nvPr/>
          </p:nvCxnSpPr>
          <p:spPr bwMode="gray">
            <a:xfrm flipV="1">
              <a:off x="3683732" y="3497009"/>
              <a:ext cx="1902785" cy="0"/>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53D1F479-120A-4EE1-8DF6-A977BBE55691}"/>
                </a:ext>
              </a:extLst>
            </p:cNvPr>
            <p:cNvCxnSpPr>
              <a:cxnSpLocks/>
              <a:stCxn id="6" idx="1"/>
              <a:endCxn id="5" idx="8"/>
            </p:cNvCxnSpPr>
            <p:nvPr/>
          </p:nvCxnSpPr>
          <p:spPr bwMode="gray">
            <a:xfrm flipH="1" flipV="1">
              <a:off x="6638798" y="3486997"/>
              <a:ext cx="1869469" cy="0"/>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3" name="TextBox 120">
              <a:extLst>
                <a:ext uri="{FF2B5EF4-FFF2-40B4-BE49-F238E27FC236}">
                  <a16:creationId xmlns:a16="http://schemas.microsoft.com/office/drawing/2014/main" xmlns="" id="{9F122B6A-ADCF-4338-B0EA-ECB575079060}"/>
                </a:ext>
              </a:extLst>
            </p:cNvPr>
            <p:cNvSpPr txBox="1"/>
            <p:nvPr/>
          </p:nvSpPr>
          <p:spPr bwMode="gray">
            <a:xfrm>
              <a:off x="4716830" y="4436795"/>
              <a:ext cx="112680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Inner Header</a:t>
              </a:r>
            </a:p>
          </p:txBody>
        </p:sp>
        <p:sp>
          <p:nvSpPr>
            <p:cNvPr id="14" name="TextBox 120">
              <a:extLst>
                <a:ext uri="{FF2B5EF4-FFF2-40B4-BE49-F238E27FC236}">
                  <a16:creationId xmlns:a16="http://schemas.microsoft.com/office/drawing/2014/main" xmlns="" id="{91ACDCB2-ED1A-4744-AB72-6191CDB4ECBA}"/>
                </a:ext>
              </a:extLst>
            </p:cNvPr>
            <p:cNvSpPr txBox="1"/>
            <p:nvPr/>
          </p:nvSpPr>
          <p:spPr bwMode="gray">
            <a:xfrm>
              <a:off x="5844194" y="4436795"/>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15" name="TextBox 120">
              <a:extLst>
                <a:ext uri="{FF2B5EF4-FFF2-40B4-BE49-F238E27FC236}">
                  <a16:creationId xmlns:a16="http://schemas.microsoft.com/office/drawing/2014/main" xmlns="" id="{A6E73018-5B70-45EA-B79E-7133F1314BCA}"/>
                </a:ext>
              </a:extLst>
            </p:cNvPr>
            <p:cNvSpPr txBox="1"/>
            <p:nvPr/>
          </p:nvSpPr>
          <p:spPr bwMode="gray">
            <a:xfrm>
              <a:off x="3492695" y="4436795"/>
              <a:ext cx="1223576"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sp>
          <p:nvSpPr>
            <p:cNvPr id="16" name="TextBox 120">
              <a:extLst>
                <a:ext uri="{FF2B5EF4-FFF2-40B4-BE49-F238E27FC236}">
                  <a16:creationId xmlns:a16="http://schemas.microsoft.com/office/drawing/2014/main" xmlns="" id="{B11B4E7F-CBF4-44C8-A7BE-C2804241DBA7}"/>
                </a:ext>
              </a:extLst>
            </p:cNvPr>
            <p:cNvSpPr txBox="1"/>
            <p:nvPr/>
          </p:nvSpPr>
          <p:spPr bwMode="gray">
            <a:xfrm>
              <a:off x="1668893" y="3853749"/>
              <a:ext cx="112680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Inner Header</a:t>
              </a:r>
            </a:p>
          </p:txBody>
        </p:sp>
        <p:sp>
          <p:nvSpPr>
            <p:cNvPr id="17" name="TextBox 120">
              <a:extLst>
                <a:ext uri="{FF2B5EF4-FFF2-40B4-BE49-F238E27FC236}">
                  <a16:creationId xmlns:a16="http://schemas.microsoft.com/office/drawing/2014/main" xmlns="" id="{5032799E-5208-47A7-97E3-A9C392EF1C1A}"/>
                </a:ext>
              </a:extLst>
            </p:cNvPr>
            <p:cNvSpPr txBox="1"/>
            <p:nvPr/>
          </p:nvSpPr>
          <p:spPr bwMode="gray">
            <a:xfrm>
              <a:off x="2796257" y="3853749"/>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cxnSp>
          <p:nvCxnSpPr>
            <p:cNvPr id="18" name="直接连接符 133">
              <a:extLst>
                <a:ext uri="{FF2B5EF4-FFF2-40B4-BE49-F238E27FC236}">
                  <a16:creationId xmlns:a16="http://schemas.microsoft.com/office/drawing/2014/main" xmlns="" id="{C7E4EF63-60FD-476D-9B9B-BAF8443C94DA}"/>
                </a:ext>
              </a:extLst>
            </p:cNvPr>
            <p:cNvCxnSpPr>
              <a:cxnSpLocks/>
              <a:endCxn id="4" idx="2"/>
            </p:cNvCxnSpPr>
            <p:nvPr/>
          </p:nvCxnSpPr>
          <p:spPr bwMode="gray">
            <a:xfrm flipV="1">
              <a:off x="3450398" y="3701295"/>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21" name="直接连接符 133">
              <a:extLst>
                <a:ext uri="{FF2B5EF4-FFF2-40B4-BE49-F238E27FC236}">
                  <a16:creationId xmlns:a16="http://schemas.microsoft.com/office/drawing/2014/main" xmlns="" id="{BE686D6C-B916-4D27-A5AF-C5D7A8A6C0F4}"/>
                </a:ext>
              </a:extLst>
            </p:cNvPr>
            <p:cNvCxnSpPr>
              <a:cxnSpLocks/>
              <a:endCxn id="6" idx="2"/>
            </p:cNvCxnSpPr>
            <p:nvPr/>
          </p:nvCxnSpPr>
          <p:spPr bwMode="gray">
            <a:xfrm flipV="1">
              <a:off x="8741601" y="3701295"/>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sp>
          <p:nvSpPr>
            <p:cNvPr id="24" name="TextBox 120">
              <a:extLst>
                <a:ext uri="{FF2B5EF4-FFF2-40B4-BE49-F238E27FC236}">
                  <a16:creationId xmlns:a16="http://schemas.microsoft.com/office/drawing/2014/main" xmlns="" id="{ADD880FB-7FFD-4B8E-83EC-2F1A57D038DE}"/>
                </a:ext>
              </a:extLst>
            </p:cNvPr>
            <p:cNvSpPr txBox="1"/>
            <p:nvPr/>
          </p:nvSpPr>
          <p:spPr bwMode="gray">
            <a:xfrm>
              <a:off x="8833554" y="5588818"/>
              <a:ext cx="112680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Inner Header</a:t>
              </a:r>
            </a:p>
          </p:txBody>
        </p:sp>
        <p:sp>
          <p:nvSpPr>
            <p:cNvPr id="25" name="TextBox 120">
              <a:extLst>
                <a:ext uri="{FF2B5EF4-FFF2-40B4-BE49-F238E27FC236}">
                  <a16:creationId xmlns:a16="http://schemas.microsoft.com/office/drawing/2014/main" xmlns="" id="{DBFD47F2-4E14-405F-9C10-2011E9C68EAF}"/>
                </a:ext>
              </a:extLst>
            </p:cNvPr>
            <p:cNvSpPr txBox="1"/>
            <p:nvPr/>
          </p:nvSpPr>
          <p:spPr bwMode="gray">
            <a:xfrm>
              <a:off x="9960918" y="5588818"/>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cxnSp>
          <p:nvCxnSpPr>
            <p:cNvPr id="36" name="Connector: Elbow 35">
              <a:extLst>
                <a:ext uri="{FF2B5EF4-FFF2-40B4-BE49-F238E27FC236}">
                  <a16:creationId xmlns:a16="http://schemas.microsoft.com/office/drawing/2014/main" xmlns="" id="{D1BB4BB7-4278-4D7F-91E3-5451E80EC191}"/>
                </a:ext>
              </a:extLst>
            </p:cNvPr>
            <p:cNvCxnSpPr>
              <a:cxnSpLocks/>
              <a:stCxn id="17" idx="3"/>
              <a:endCxn id="15" idx="0"/>
            </p:cNvCxnSpPr>
            <p:nvPr/>
          </p:nvCxnSpPr>
          <p:spPr bwMode="gray">
            <a:xfrm>
              <a:off x="3361081" y="3997607"/>
              <a:ext cx="743402" cy="439188"/>
            </a:xfrm>
            <a:prstGeom prst="bentConnector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ular Callout 75">
              <a:extLst>
                <a:ext uri="{FF2B5EF4-FFF2-40B4-BE49-F238E27FC236}">
                  <a16:creationId xmlns:a16="http://schemas.microsoft.com/office/drawing/2014/main" xmlns="" id="{6804C34D-69E0-4962-8299-A5D7060EC217}"/>
                </a:ext>
              </a:extLst>
            </p:cNvPr>
            <p:cNvSpPr/>
            <p:nvPr/>
          </p:nvSpPr>
          <p:spPr bwMode="gray">
            <a:xfrm>
              <a:off x="4337817" y="3955167"/>
              <a:ext cx="1394112" cy="334837"/>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Encapsulate the outer header</a:t>
              </a:r>
            </a:p>
          </p:txBody>
        </p:sp>
        <p:sp>
          <p:nvSpPr>
            <p:cNvPr id="39" name="TextBox 120">
              <a:extLst>
                <a:ext uri="{FF2B5EF4-FFF2-40B4-BE49-F238E27FC236}">
                  <a16:creationId xmlns:a16="http://schemas.microsoft.com/office/drawing/2014/main" xmlns="" id="{87DC65EA-D86A-436B-8806-283AFB955624}"/>
                </a:ext>
              </a:extLst>
            </p:cNvPr>
            <p:cNvSpPr txBox="1"/>
            <p:nvPr/>
          </p:nvSpPr>
          <p:spPr bwMode="gray">
            <a:xfrm>
              <a:off x="6956064" y="5106465"/>
              <a:ext cx="112680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Inner Header</a:t>
              </a:r>
            </a:p>
          </p:txBody>
        </p:sp>
        <p:sp>
          <p:nvSpPr>
            <p:cNvPr id="40" name="TextBox 120">
              <a:extLst>
                <a:ext uri="{FF2B5EF4-FFF2-40B4-BE49-F238E27FC236}">
                  <a16:creationId xmlns:a16="http://schemas.microsoft.com/office/drawing/2014/main" xmlns="" id="{4C09ECD3-0592-4B02-BA40-D37587ADC2F5}"/>
                </a:ext>
              </a:extLst>
            </p:cNvPr>
            <p:cNvSpPr txBox="1"/>
            <p:nvPr/>
          </p:nvSpPr>
          <p:spPr bwMode="gray">
            <a:xfrm>
              <a:off x="8083428" y="5106465"/>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41" name="TextBox 120">
              <a:extLst>
                <a:ext uri="{FF2B5EF4-FFF2-40B4-BE49-F238E27FC236}">
                  <a16:creationId xmlns:a16="http://schemas.microsoft.com/office/drawing/2014/main" xmlns="" id="{1539564B-4546-4DAB-A8F7-2ECFBB0BF2A7}"/>
                </a:ext>
              </a:extLst>
            </p:cNvPr>
            <p:cNvSpPr txBox="1"/>
            <p:nvPr/>
          </p:nvSpPr>
          <p:spPr bwMode="gray">
            <a:xfrm>
              <a:off x="5731929" y="5106465"/>
              <a:ext cx="1223576"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Outer Header</a:t>
              </a:r>
            </a:p>
          </p:txBody>
        </p:sp>
        <p:cxnSp>
          <p:nvCxnSpPr>
            <p:cNvPr id="42" name="Connector: Elbow 41">
              <a:extLst>
                <a:ext uri="{FF2B5EF4-FFF2-40B4-BE49-F238E27FC236}">
                  <a16:creationId xmlns:a16="http://schemas.microsoft.com/office/drawing/2014/main" xmlns="" id="{30B58C68-6C4B-4B3E-84FC-E5A8F7B69218}"/>
                </a:ext>
              </a:extLst>
            </p:cNvPr>
            <p:cNvCxnSpPr>
              <a:cxnSpLocks/>
              <a:stCxn id="14" idx="3"/>
              <a:endCxn id="41" idx="1"/>
            </p:cNvCxnSpPr>
            <p:nvPr/>
          </p:nvCxnSpPr>
          <p:spPr bwMode="gray">
            <a:xfrm flipH="1">
              <a:off x="5731929" y="4580653"/>
              <a:ext cx="677089" cy="669670"/>
            </a:xfrm>
            <a:prstGeom prst="bentConnector5">
              <a:avLst>
                <a:gd name="adj1" fmla="val -33762"/>
                <a:gd name="adj2" fmla="val 50000"/>
                <a:gd name="adj3" fmla="val 13376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ular Callout 75">
              <a:extLst>
                <a:ext uri="{FF2B5EF4-FFF2-40B4-BE49-F238E27FC236}">
                  <a16:creationId xmlns:a16="http://schemas.microsoft.com/office/drawing/2014/main" xmlns="" id="{904B923B-1420-449E-A02B-A37CF21E4493}"/>
                </a:ext>
              </a:extLst>
            </p:cNvPr>
            <p:cNvSpPr/>
            <p:nvPr/>
          </p:nvSpPr>
          <p:spPr bwMode="gray">
            <a:xfrm>
              <a:off x="6875579" y="3823752"/>
              <a:ext cx="2099356" cy="1163022"/>
            </a:xfrm>
            <a:prstGeom prst="wedgeRectCallout">
              <a:avLst>
                <a:gd name="adj1" fmla="val -62111"/>
                <a:gd name="adj2" fmla="val 2588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device forwards the packet on the underlying network based on the outer header. The underlying network is unaware of the inner data.</a:t>
              </a:r>
            </a:p>
          </p:txBody>
        </p:sp>
        <p:cxnSp>
          <p:nvCxnSpPr>
            <p:cNvPr id="46" name="Connector: Elbow 45">
              <a:extLst>
                <a:ext uri="{FF2B5EF4-FFF2-40B4-BE49-F238E27FC236}">
                  <a16:creationId xmlns:a16="http://schemas.microsoft.com/office/drawing/2014/main" xmlns="" id="{AD9A6AF1-8C15-42B9-99C7-FDB9F69C6A58}"/>
                </a:ext>
              </a:extLst>
            </p:cNvPr>
            <p:cNvCxnSpPr>
              <a:cxnSpLocks/>
              <a:stCxn id="41" idx="2"/>
              <a:endCxn id="24" idx="1"/>
            </p:cNvCxnSpPr>
            <p:nvPr/>
          </p:nvCxnSpPr>
          <p:spPr bwMode="gray">
            <a:xfrm rot="16200000" flipH="1">
              <a:off x="7419387" y="4318509"/>
              <a:ext cx="338496" cy="2489837"/>
            </a:xfrm>
            <a:prstGeom prst="bentConnector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ular Callout 75">
              <a:extLst>
                <a:ext uri="{FF2B5EF4-FFF2-40B4-BE49-F238E27FC236}">
                  <a16:creationId xmlns:a16="http://schemas.microsoft.com/office/drawing/2014/main" xmlns="" id="{E3FC3F71-996B-4194-9FB8-CC999FF7D5F7}"/>
                </a:ext>
              </a:extLst>
            </p:cNvPr>
            <p:cNvSpPr/>
            <p:nvPr/>
          </p:nvSpPr>
          <p:spPr bwMode="gray">
            <a:xfrm>
              <a:off x="7096991" y="5912853"/>
              <a:ext cx="1411276" cy="370873"/>
            </a:xfrm>
            <a:prstGeom prst="wedgeRectCallout">
              <a:avLst>
                <a:gd name="adj1" fmla="val -21909"/>
                <a:gd name="adj2" fmla="val -902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rPr>
                <a:t>Decapsulate</a:t>
              </a:r>
              <a:r>
                <a:rPr lang="en-US" sz="1200" dirty="0">
                  <a:solidFill>
                    <a:schemeClr val="tx1"/>
                  </a:solidFill>
                  <a:latin typeface="Huawei Sans" panose="020C0503030203020204" pitchFamily="34" charset="0"/>
                </a:rPr>
                <a:t> the outer header</a:t>
              </a:r>
            </a:p>
          </p:txBody>
        </p:sp>
        <p:sp>
          <p:nvSpPr>
            <p:cNvPr id="52" name="TextBox 120">
              <a:extLst>
                <a:ext uri="{FF2B5EF4-FFF2-40B4-BE49-F238E27FC236}">
                  <a16:creationId xmlns:a16="http://schemas.microsoft.com/office/drawing/2014/main" xmlns="" id="{14E72280-A62C-4059-8DA2-D9C004CD1552}"/>
                </a:ext>
              </a:extLst>
            </p:cNvPr>
            <p:cNvSpPr txBox="1"/>
            <p:nvPr/>
          </p:nvSpPr>
          <p:spPr bwMode="gray">
            <a:xfrm>
              <a:off x="1668893" y="3086191"/>
              <a:ext cx="112680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Inner Header</a:t>
              </a:r>
            </a:p>
          </p:txBody>
        </p:sp>
        <p:sp>
          <p:nvSpPr>
            <p:cNvPr id="53" name="TextBox 120">
              <a:extLst>
                <a:ext uri="{FF2B5EF4-FFF2-40B4-BE49-F238E27FC236}">
                  <a16:creationId xmlns:a16="http://schemas.microsoft.com/office/drawing/2014/main" xmlns="" id="{92855C2C-0524-43B9-9456-38D804932289}"/>
                </a:ext>
              </a:extLst>
            </p:cNvPr>
            <p:cNvSpPr txBox="1"/>
            <p:nvPr/>
          </p:nvSpPr>
          <p:spPr bwMode="gray">
            <a:xfrm>
              <a:off x="2796257" y="3086191"/>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endParaRPr lang="en-US" sz="1050" dirty="0">
                <a:solidFill>
                  <a:schemeClr val="bg1">
                    <a:lumMod val="50000"/>
                  </a:schemeClr>
                </a:solidFill>
                <a:latin typeface="Huawei Sans" panose="020C0503030203020204" pitchFamily="34" charset="0"/>
              </a:endParaRPr>
            </a:p>
          </p:txBody>
        </p:sp>
        <p:sp>
          <p:nvSpPr>
            <p:cNvPr id="55" name="TextBox 120">
              <a:extLst>
                <a:ext uri="{FF2B5EF4-FFF2-40B4-BE49-F238E27FC236}">
                  <a16:creationId xmlns:a16="http://schemas.microsoft.com/office/drawing/2014/main" xmlns="" id="{5F08E4CC-902B-46F3-8C39-057F38E92394}"/>
                </a:ext>
              </a:extLst>
            </p:cNvPr>
            <p:cNvSpPr txBox="1"/>
            <p:nvPr/>
          </p:nvSpPr>
          <p:spPr bwMode="gray">
            <a:xfrm>
              <a:off x="8832995" y="3086191"/>
              <a:ext cx="1126805"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Inner Header</a:t>
              </a:r>
            </a:p>
          </p:txBody>
        </p:sp>
        <p:sp>
          <p:nvSpPr>
            <p:cNvPr id="56" name="TextBox 120">
              <a:extLst>
                <a:ext uri="{FF2B5EF4-FFF2-40B4-BE49-F238E27FC236}">
                  <a16:creationId xmlns:a16="http://schemas.microsoft.com/office/drawing/2014/main" xmlns="" id="{D2F311D7-6815-447A-8C5F-1C176CDCDC85}"/>
                </a:ext>
              </a:extLst>
            </p:cNvPr>
            <p:cNvSpPr txBox="1"/>
            <p:nvPr/>
          </p:nvSpPr>
          <p:spPr bwMode="gray">
            <a:xfrm>
              <a:off x="9960359" y="3086191"/>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cxnSp>
          <p:nvCxnSpPr>
            <p:cNvPr id="67" name="Straight Connector 66">
              <a:extLst>
                <a:ext uri="{FF2B5EF4-FFF2-40B4-BE49-F238E27FC236}">
                  <a16:creationId xmlns:a16="http://schemas.microsoft.com/office/drawing/2014/main" xmlns="" id="{6654B61E-6EAD-4549-9B1F-ADC5796A5A9D}"/>
                </a:ext>
              </a:extLst>
            </p:cNvPr>
            <p:cNvCxnSpPr>
              <a:cxnSpLocks/>
            </p:cNvCxnSpPr>
            <p:nvPr/>
          </p:nvCxnSpPr>
          <p:spPr bwMode="gray">
            <a:xfrm>
              <a:off x="3473197" y="3227785"/>
              <a:ext cx="436563" cy="323"/>
            </a:xfrm>
            <a:prstGeom prst="line">
              <a:avLst/>
            </a:prstGeom>
            <a:solidFill>
              <a:srgbClr val="56C4D2"/>
            </a:solidFill>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8" name="Can 41">
              <a:extLst>
                <a:ext uri="{FF2B5EF4-FFF2-40B4-BE49-F238E27FC236}">
                  <a16:creationId xmlns:a16="http://schemas.microsoft.com/office/drawing/2014/main" xmlns="" id="{56C8C6ED-95DE-43C4-A0EE-0461B2423B13}"/>
                </a:ext>
              </a:extLst>
            </p:cNvPr>
            <p:cNvSpPr/>
            <p:nvPr/>
          </p:nvSpPr>
          <p:spPr bwMode="gray">
            <a:xfrm rot="5400000">
              <a:off x="5966163" y="814885"/>
              <a:ext cx="236717" cy="470348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Straight Connector 58">
              <a:extLst>
                <a:ext uri="{FF2B5EF4-FFF2-40B4-BE49-F238E27FC236}">
                  <a16:creationId xmlns:a16="http://schemas.microsoft.com/office/drawing/2014/main" xmlns="" id="{DC95A0AB-4D32-4721-B464-CC380B7C96D9}"/>
                </a:ext>
              </a:extLst>
            </p:cNvPr>
            <p:cNvCxnSpPr>
              <a:cxnSpLocks/>
            </p:cNvCxnSpPr>
            <p:nvPr/>
          </p:nvCxnSpPr>
          <p:spPr bwMode="gray">
            <a:xfrm>
              <a:off x="8359737" y="3229726"/>
              <a:ext cx="436563" cy="323"/>
            </a:xfrm>
            <a:prstGeom prst="line">
              <a:avLst/>
            </a:prstGeom>
            <a:solidFill>
              <a:srgbClr val="56C4D2"/>
            </a:solidFill>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xmlns="" id="{B43934AC-E689-4FAD-A7C0-5DC36E64D955}"/>
                </a:ext>
              </a:extLst>
            </p:cNvPr>
            <p:cNvSpPr txBox="1"/>
            <p:nvPr/>
          </p:nvSpPr>
          <p:spPr bwMode="gray">
            <a:xfrm flipH="1">
              <a:off x="5516814" y="3038741"/>
              <a:ext cx="1135414" cy="276999"/>
            </a:xfrm>
            <a:prstGeom prst="rect">
              <a:avLst/>
            </a:prstGeom>
            <a:noFill/>
          </p:spPr>
          <p:txBody>
            <a:bodyPr wrap="square" rtlCol="0">
              <a:spAutoFit/>
            </a:bodyPr>
            <a:lstStyle/>
            <a:p>
              <a:pPr algn="ctr" fontAlgn="ctr"/>
              <a:r>
                <a:rPr lang="en-US" sz="1200" dirty="0">
                  <a:latin typeface="Huawei Sans" panose="020C0503030203020204" pitchFamily="34" charset="0"/>
                </a:rPr>
                <a:t>Tunnel</a:t>
              </a:r>
            </a:p>
          </p:txBody>
        </p:sp>
        <p:cxnSp>
          <p:nvCxnSpPr>
            <p:cNvPr id="68" name="直接连接符 133">
              <a:extLst>
                <a:ext uri="{FF2B5EF4-FFF2-40B4-BE49-F238E27FC236}">
                  <a16:creationId xmlns:a16="http://schemas.microsoft.com/office/drawing/2014/main" xmlns="" id="{3C07B6CE-64FC-4B2E-89EB-B37D1405F6CF}"/>
                </a:ext>
              </a:extLst>
            </p:cNvPr>
            <p:cNvCxnSpPr>
              <a:cxnSpLocks/>
            </p:cNvCxnSpPr>
            <p:nvPr/>
          </p:nvCxnSpPr>
          <p:spPr bwMode="gray">
            <a:xfrm>
              <a:off x="551384" y="3486997"/>
              <a:ext cx="2527286" cy="0"/>
            </a:xfrm>
            <a:prstGeom prst="line">
              <a:avLst/>
            </a:prstGeom>
            <a:ln w="12700">
              <a:solidFill>
                <a:srgbClr val="00B0F0"/>
              </a:solidFill>
              <a:prstDash val="dash"/>
            </a:ln>
          </p:spPr>
          <p:style>
            <a:lnRef idx="3">
              <a:schemeClr val="dk1"/>
            </a:lnRef>
            <a:fillRef idx="0">
              <a:schemeClr val="dk1"/>
            </a:fillRef>
            <a:effectRef idx="2">
              <a:schemeClr val="dk1"/>
            </a:effectRef>
            <a:fontRef idx="minor">
              <a:schemeClr val="tx1"/>
            </a:fontRef>
          </p:style>
        </p:cxnSp>
        <p:cxnSp>
          <p:nvCxnSpPr>
            <p:cNvPr id="72" name="直接连接符 133">
              <a:extLst>
                <a:ext uri="{FF2B5EF4-FFF2-40B4-BE49-F238E27FC236}">
                  <a16:creationId xmlns:a16="http://schemas.microsoft.com/office/drawing/2014/main" xmlns="" id="{DB227AB7-0FF2-4FC7-9761-E9691FFC802A}"/>
                </a:ext>
              </a:extLst>
            </p:cNvPr>
            <p:cNvCxnSpPr>
              <a:cxnSpLocks/>
            </p:cNvCxnSpPr>
            <p:nvPr/>
          </p:nvCxnSpPr>
          <p:spPr bwMode="gray">
            <a:xfrm>
              <a:off x="9084332" y="3505968"/>
              <a:ext cx="2527286" cy="0"/>
            </a:xfrm>
            <a:prstGeom prst="line">
              <a:avLst/>
            </a:prstGeom>
            <a:ln w="12700">
              <a:solidFill>
                <a:srgbClr val="00B0F0"/>
              </a:solidFill>
              <a:prstDash val="dash"/>
            </a:ln>
          </p:spPr>
          <p:style>
            <a:lnRef idx="3">
              <a:schemeClr val="dk1"/>
            </a:lnRef>
            <a:fillRef idx="0">
              <a:schemeClr val="dk1"/>
            </a:fillRef>
            <a:effectRef idx="2">
              <a:schemeClr val="dk1"/>
            </a:effectRef>
            <a:fontRef idx="minor">
              <a:schemeClr val="tx1"/>
            </a:fontRef>
          </p:style>
        </p:cxnSp>
        <p:sp>
          <p:nvSpPr>
            <p:cNvPr id="73" name="TextBox 72">
              <a:extLst>
                <a:ext uri="{FF2B5EF4-FFF2-40B4-BE49-F238E27FC236}">
                  <a16:creationId xmlns:a16="http://schemas.microsoft.com/office/drawing/2014/main" xmlns="" id="{23A590A8-7A5A-4C33-A31A-FD8C1F110A59}"/>
                </a:ext>
              </a:extLst>
            </p:cNvPr>
            <p:cNvSpPr txBox="1"/>
            <p:nvPr/>
          </p:nvSpPr>
          <p:spPr bwMode="gray">
            <a:xfrm flipH="1">
              <a:off x="440778" y="4774474"/>
              <a:ext cx="1354074" cy="646331"/>
            </a:xfrm>
            <a:prstGeom prst="rect">
              <a:avLst/>
            </a:prstGeom>
            <a:noFill/>
          </p:spPr>
          <p:txBody>
            <a:bodyPr wrap="square" rtlCol="0">
              <a:spAutoFit/>
            </a:bodyPr>
            <a:lstStyle/>
            <a:p>
              <a:pPr algn="ctr" fontAlgn="ctr"/>
              <a:r>
                <a:rPr lang="en-US" sz="1200" dirty="0">
                  <a:latin typeface="Huawei Sans" panose="020C0503030203020204" pitchFamily="34" charset="0"/>
                </a:rPr>
                <a:t>Implementation of tunnel data forwarding</a:t>
              </a:r>
            </a:p>
          </p:txBody>
        </p:sp>
        <p:sp>
          <p:nvSpPr>
            <p:cNvPr id="74" name="TextBox 73">
              <a:extLst>
                <a:ext uri="{FF2B5EF4-FFF2-40B4-BE49-F238E27FC236}">
                  <a16:creationId xmlns:a16="http://schemas.microsoft.com/office/drawing/2014/main" xmlns="" id="{5F66C60E-E272-49F1-9ACD-11FD5007FEC1}"/>
                </a:ext>
              </a:extLst>
            </p:cNvPr>
            <p:cNvSpPr txBox="1"/>
            <p:nvPr/>
          </p:nvSpPr>
          <p:spPr bwMode="gray">
            <a:xfrm flipH="1">
              <a:off x="509088" y="2996952"/>
              <a:ext cx="1047689" cy="461665"/>
            </a:xfrm>
            <a:prstGeom prst="rect">
              <a:avLst/>
            </a:prstGeom>
            <a:noFill/>
          </p:spPr>
          <p:txBody>
            <a:bodyPr wrap="square" rtlCol="0">
              <a:spAutoFit/>
            </a:bodyPr>
            <a:lstStyle/>
            <a:p>
              <a:pPr algn="ctr" fontAlgn="ctr"/>
              <a:r>
                <a:rPr lang="en-US" sz="1200" dirty="0">
                  <a:latin typeface="Huawei Sans" panose="020C0503030203020204" pitchFamily="34" charset="0"/>
                </a:rPr>
                <a:t>Tunnel data forwarding</a:t>
              </a:r>
            </a:p>
          </p:txBody>
        </p:sp>
      </p:grpSp>
      <p:sp>
        <p:nvSpPr>
          <p:cNvPr id="47"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chemeClr val="bg1"/>
                </a:solidFill>
                <a:latin typeface="Huawei Sans" panose="020C0503030203020204" pitchFamily="34" charset="0"/>
                <a:ea typeface="方正兰亭黑简体" panose="02000000000000000000" pitchFamily="2" charset="-122"/>
              </a:rPr>
              <a:t>GRE Fundamentals</a:t>
            </a:r>
            <a:endParaRPr lang="zh-CN" altLang="en-US" sz="1200" b="1" kern="0" dirty="0">
              <a:solidFill>
                <a:schemeClr val="bg1"/>
              </a:solidFill>
              <a:latin typeface="Huawei Sans" panose="020C0503030203020204" pitchFamily="34" charset="0"/>
              <a:ea typeface="方正兰亭黑简体" panose="02000000000000000000" pitchFamily="2" charset="-122"/>
            </a:endParaRPr>
          </a:p>
        </p:txBody>
      </p:sp>
      <p:sp>
        <p:nvSpPr>
          <p:cNvPr id="48"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50" name="燕尾形 26">
            <a:extLst>
              <a:ext uri="{FF2B5EF4-FFF2-40B4-BE49-F238E27FC236}">
                <a16:creationId xmlns:a16="http://schemas.microsoft.com/office/drawing/2014/main" xmlns="" id="{A4540EA4-29E5-463C-989C-0D9C2F80E747}"/>
              </a:ext>
            </a:extLst>
          </p:cNvPr>
          <p:cNvSpPr/>
          <p:nvPr/>
        </p:nvSpPr>
        <p:spPr bwMode="gray">
          <a:xfrm>
            <a:off x="9612671" y="112890"/>
            <a:ext cx="2136416" cy="21936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113924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smtClean="0"/>
              <a:t>Overview of STUN</a:t>
            </a:r>
            <a:endParaRPr lang="en-US" dirty="0"/>
          </a:p>
        </p:txBody>
      </p:sp>
      <p:sp>
        <p:nvSpPr>
          <p:cNvPr id="3" name="Text Placeholder 2"/>
          <p:cNvSpPr>
            <a:spLocks noGrp="1"/>
          </p:cNvSpPr>
          <p:nvPr>
            <p:ph type="body" sz="quarter" idx="10"/>
          </p:nvPr>
        </p:nvSpPr>
        <p:spPr bwMode="gray">
          <a:prstGeom prst="rect">
            <a:avLst/>
          </a:prstGeom>
        </p:spPr>
        <p:txBody>
          <a:bodyPr/>
          <a:lstStyle/>
          <a:p>
            <a:pPr algn="l"/>
            <a:r>
              <a:rPr lang="en-US" sz="1600" dirty="0"/>
              <a:t>In addition to NAT ALG, cone NAT can also be used for NAT traversal. It </a:t>
            </a:r>
            <a:r>
              <a:rPr lang="en-US" sz="1600" dirty="0" smtClean="0"/>
              <a:t>creates NAT mapping entries on NAT devices in advance and establish connections between private networks based on the NAT mapping entries.</a:t>
            </a:r>
            <a:endParaRPr lang="en-US" altLang="zh-CN" sz="1600" dirty="0" smtClean="0"/>
          </a:p>
          <a:p>
            <a:pPr algn="l"/>
            <a:r>
              <a:rPr lang="en-US" sz="1600" dirty="0" smtClean="0"/>
              <a:t>STUN is mainly used to obtain the mapping between the private IP address + port and the post-NAT public IP address + port on the NAT device. The data channel for NAT traversal needs to be established in other modes.</a:t>
            </a:r>
            <a:endParaRPr lang="en-US" sz="1600" dirty="0"/>
          </a:p>
        </p:txBody>
      </p:sp>
      <p:sp>
        <p:nvSpPr>
          <p:cNvPr id="4" name="圆角矩形 75"/>
          <p:cNvSpPr/>
          <p:nvPr/>
        </p:nvSpPr>
        <p:spPr bwMode="gray">
          <a:xfrm>
            <a:off x="803412" y="3275564"/>
            <a:ext cx="10450534" cy="25603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bwMode="gray">
          <a:xfrm>
            <a:off x="803412" y="2847366"/>
            <a:ext cx="1047772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NAT traversal</a:t>
            </a:r>
            <a:endParaRPr lang="en-US" sz="1600" dirty="0">
              <a:solidFill>
                <a:srgbClr val="30B5C5"/>
              </a:solidFill>
              <a:latin typeface="Huawei Sans" panose="020C0503030203020204" pitchFamily="34" charset="0"/>
            </a:endParaRPr>
          </a:p>
        </p:txBody>
      </p:sp>
      <p:sp>
        <p:nvSpPr>
          <p:cNvPr id="20" name="Freeform 159"/>
          <p:cNvSpPr/>
          <p:nvPr/>
        </p:nvSpPr>
        <p:spPr bwMode="gray">
          <a:xfrm flipH="1">
            <a:off x="8156353" y="4344536"/>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rIns="324000" bIns="72000" rtlCol="0" anchor="ctr">
            <a:noAutofit/>
          </a:bodyPr>
          <a:lstStyle/>
          <a:p>
            <a:pPr algn="ctr" fontAlgn="ctr"/>
            <a:r>
              <a:rPr lang="en-US" sz="1200" dirty="0" smtClean="0">
                <a:solidFill>
                  <a:schemeClr val="tx1"/>
                </a:solidFill>
                <a:latin typeface="Huawei Sans" panose="020C0503030203020204" pitchFamily="34" charset="0"/>
              </a:rPr>
              <a:t>Private network</a:t>
            </a:r>
            <a:endParaRPr lang="en-US" sz="1200" dirty="0">
              <a:solidFill>
                <a:schemeClr val="tx1"/>
              </a:solidFill>
              <a:latin typeface="Huawei Sans" panose="020C0503030203020204" pitchFamily="34" charset="0"/>
            </a:endParaRPr>
          </a:p>
        </p:txBody>
      </p:sp>
      <p:sp>
        <p:nvSpPr>
          <p:cNvPr id="21" name="Freeform 159"/>
          <p:cNvSpPr/>
          <p:nvPr/>
        </p:nvSpPr>
        <p:spPr bwMode="gray">
          <a:xfrm flipH="1">
            <a:off x="2192135" y="4348035"/>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rIns="324000" bIns="72000" rtlCol="0" anchor="ctr">
            <a:noAutofit/>
          </a:bodyPr>
          <a:lstStyle/>
          <a:p>
            <a:pPr algn="ctr" fontAlgn="ctr"/>
            <a:r>
              <a:rPr lang="en-US" sz="1200" dirty="0" smtClean="0">
                <a:solidFill>
                  <a:schemeClr val="tx1"/>
                </a:solidFill>
                <a:latin typeface="Huawei Sans" panose="020C0503030203020204" pitchFamily="34" charset="0"/>
              </a:rPr>
              <a:t>Private network</a:t>
            </a:r>
            <a:endParaRPr lang="en-US" sz="1200" dirty="0">
              <a:solidFill>
                <a:schemeClr val="tx1"/>
              </a:solidFill>
              <a:latin typeface="Huawei Sans" panose="020C0503030203020204" pitchFamily="34" charset="0"/>
            </a:endParaRPr>
          </a:p>
        </p:txBody>
      </p:sp>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824576" y="4751058"/>
            <a:ext cx="540989" cy="442626"/>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679919" y="4746338"/>
            <a:ext cx="540989" cy="442626"/>
          </a:xfrm>
          <a:prstGeom prst="rect">
            <a:avLst/>
          </a:prstGeom>
          <a:noFill/>
        </p:spPr>
      </p:pic>
      <p:sp>
        <p:nvSpPr>
          <p:cNvPr id="24" name="Freeform 159"/>
          <p:cNvSpPr/>
          <p:nvPr/>
        </p:nvSpPr>
        <p:spPr bwMode="gray">
          <a:xfrm flipH="1">
            <a:off x="5188571" y="4356900"/>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ndParaRPr>
          </a:p>
        </p:txBody>
      </p:sp>
      <p:pic>
        <p:nvPicPr>
          <p:cNvPr id="25" name="图片 73" descr="PC.png"/>
          <p:cNvPicPr>
            <a:picLocks noChangeAspect="1"/>
          </p:cNvPicPr>
          <p:nvPr/>
        </p:nvPicPr>
        <p:blipFill>
          <a:blip r:embed="rId4" cstate="print"/>
          <a:stretch>
            <a:fillRect/>
          </a:stretch>
        </p:blipFill>
        <p:spPr bwMode="gray">
          <a:xfrm>
            <a:off x="2154822" y="4763918"/>
            <a:ext cx="539063" cy="414000"/>
          </a:xfrm>
          <a:prstGeom prst="rect">
            <a:avLst/>
          </a:prstGeom>
        </p:spPr>
      </p:pic>
      <p:pic>
        <p:nvPicPr>
          <p:cNvPr id="26" name="图片 73" descr="PC.png"/>
          <p:cNvPicPr>
            <a:picLocks noChangeAspect="1"/>
          </p:cNvPicPr>
          <p:nvPr/>
        </p:nvPicPr>
        <p:blipFill>
          <a:blip r:embed="rId4" cstate="print"/>
          <a:stretch>
            <a:fillRect/>
          </a:stretch>
        </p:blipFill>
        <p:spPr bwMode="gray">
          <a:xfrm>
            <a:off x="9351599" y="4760354"/>
            <a:ext cx="539063" cy="414000"/>
          </a:xfrm>
          <a:prstGeom prst="rect">
            <a:avLst/>
          </a:prstGeom>
        </p:spPr>
      </p:pic>
      <p:cxnSp>
        <p:nvCxnSpPr>
          <p:cNvPr id="27" name="直接连接符 12"/>
          <p:cNvCxnSpPr>
            <a:stCxn id="24" idx="21"/>
            <a:endCxn id="22" idx="3"/>
          </p:cNvCxnSpPr>
          <p:nvPr/>
        </p:nvCxnSpPr>
        <p:spPr bwMode="gray">
          <a:xfrm flipH="1" flipV="1">
            <a:off x="4365565" y="4972371"/>
            <a:ext cx="823006" cy="1026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8" name="直接连接符 12"/>
          <p:cNvCxnSpPr>
            <a:stCxn id="23" idx="1"/>
            <a:endCxn id="24" idx="8"/>
          </p:cNvCxnSpPr>
          <p:nvPr/>
        </p:nvCxnSpPr>
        <p:spPr bwMode="gray">
          <a:xfrm flipH="1" flipV="1">
            <a:off x="6895976" y="4966391"/>
            <a:ext cx="783943" cy="126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9" name="直接连接符 12"/>
          <p:cNvCxnSpPr>
            <a:stCxn id="22" idx="1"/>
            <a:endCxn id="25" idx="3"/>
          </p:cNvCxnSpPr>
          <p:nvPr/>
        </p:nvCxnSpPr>
        <p:spPr bwMode="gray">
          <a:xfrm flipH="1" flipV="1">
            <a:off x="2693885" y="4970918"/>
            <a:ext cx="1130691" cy="145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0" name="直接连接符 12"/>
          <p:cNvCxnSpPr>
            <a:stCxn id="26" idx="1"/>
            <a:endCxn id="23" idx="3"/>
          </p:cNvCxnSpPr>
          <p:nvPr/>
        </p:nvCxnSpPr>
        <p:spPr bwMode="gray">
          <a:xfrm flipH="1">
            <a:off x="8220908" y="4967354"/>
            <a:ext cx="1130691" cy="29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矩形 26"/>
          <p:cNvSpPr/>
          <p:nvPr/>
        </p:nvSpPr>
        <p:spPr bwMode="gray">
          <a:xfrm>
            <a:off x="3602663" y="5170047"/>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33" name="矩形 26"/>
          <p:cNvSpPr/>
          <p:nvPr/>
        </p:nvSpPr>
        <p:spPr bwMode="gray">
          <a:xfrm>
            <a:off x="7463741" y="5170047"/>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36" name="矩形 26"/>
          <p:cNvSpPr/>
          <p:nvPr/>
        </p:nvSpPr>
        <p:spPr bwMode="gray">
          <a:xfrm>
            <a:off x="2623129" y="4922326"/>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IP1</a:t>
            </a:r>
          </a:p>
          <a:p>
            <a:pPr algn="ctr" defTabSz="914034"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矩形 26"/>
          <p:cNvSpPr/>
          <p:nvPr/>
        </p:nvSpPr>
        <p:spPr bwMode="gray">
          <a:xfrm>
            <a:off x="4308290" y="4728874"/>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IP2</a:t>
            </a:r>
          </a:p>
          <a:p>
            <a:pPr algn="ctr" defTabSz="914034" fontAlgn="ctr"/>
            <a:r>
              <a:rPr lang="en-US" sz="1200" dirty="0" smtClean="0">
                <a:latin typeface="Huawei Sans" panose="020C0503030203020204" pitchFamily="34" charset="0"/>
              </a:rPr>
              <a:t>Port2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26"/>
          <p:cNvSpPr/>
          <p:nvPr/>
        </p:nvSpPr>
        <p:spPr bwMode="gray">
          <a:xfrm>
            <a:off x="6895976" y="4711328"/>
            <a:ext cx="855138" cy="461665"/>
          </a:xfrm>
          <a:prstGeom prst="rect">
            <a:avLst/>
          </a:prstGeom>
        </p:spPr>
        <p:txBody>
          <a:bodyPr wrap="square">
            <a:spAutoFit/>
          </a:bodyPr>
          <a:lstStyle/>
          <a:p>
            <a:pPr algn="ctr" defTabSz="914034" fontAlgn="ctr"/>
            <a:r>
              <a:rPr lang="en-US" sz="1200" dirty="0" smtClean="0">
                <a:latin typeface="Huawei Sans" panose="020C0503030203020204" pitchFamily="34" charset="0"/>
              </a:rPr>
              <a:t>IP3</a:t>
            </a:r>
          </a:p>
          <a:p>
            <a:pPr algn="ctr" defTabSz="914034" fontAlgn="ctr"/>
            <a:r>
              <a:rPr lang="en-US" sz="1200" dirty="0" smtClean="0">
                <a:latin typeface="Huawei Sans" panose="020C0503030203020204" pitchFamily="34" charset="0"/>
              </a:rPr>
              <a:t>Port3</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26"/>
          <p:cNvSpPr/>
          <p:nvPr/>
        </p:nvSpPr>
        <p:spPr bwMode="gray">
          <a:xfrm>
            <a:off x="8626147" y="4922326"/>
            <a:ext cx="817030" cy="461665"/>
          </a:xfrm>
          <a:prstGeom prst="rect">
            <a:avLst/>
          </a:prstGeom>
        </p:spPr>
        <p:txBody>
          <a:bodyPr wrap="square">
            <a:spAutoFit/>
          </a:bodyPr>
          <a:lstStyle/>
          <a:p>
            <a:pPr algn="ctr" defTabSz="914034" fontAlgn="ctr"/>
            <a:r>
              <a:rPr lang="en-US" sz="1200" dirty="0" smtClean="0">
                <a:latin typeface="Huawei Sans" panose="020C0503030203020204" pitchFamily="34" charset="0"/>
              </a:rPr>
              <a:t>IP4</a:t>
            </a:r>
          </a:p>
          <a:p>
            <a:pPr algn="ctr" defTabSz="914034" fontAlgn="ctr"/>
            <a:r>
              <a:rPr lang="en-US" sz="1200" dirty="0" smtClean="0">
                <a:latin typeface="Huawei Sans" panose="020C0503030203020204" pitchFamily="34" charset="0"/>
              </a:rPr>
              <a:t>Port4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40"/>
          <p:cNvSpPr/>
          <p:nvPr/>
        </p:nvSpPr>
        <p:spPr bwMode="gray">
          <a:xfrm>
            <a:off x="2710901" y="4192149"/>
            <a:ext cx="6604987" cy="690317"/>
          </a:xfrm>
          <a:custGeom>
            <a:avLst/>
            <a:gdLst>
              <a:gd name="connsiteX0" fmla="*/ 0 w 6604987"/>
              <a:gd name="connsiteY0" fmla="*/ 204253 h 204253"/>
              <a:gd name="connsiteX1" fmla="*/ 3036164 w 6604987"/>
              <a:gd name="connsiteY1" fmla="*/ 67 h 204253"/>
              <a:gd name="connsiteX2" fmla="*/ 6604987 w 6604987"/>
              <a:gd name="connsiteY2" fmla="*/ 186498 h 204253"/>
            </a:gdLst>
            <a:ahLst/>
            <a:cxnLst>
              <a:cxn ang="0">
                <a:pos x="connsiteX0" y="connsiteY0"/>
              </a:cxn>
              <a:cxn ang="0">
                <a:pos x="connsiteX1" y="connsiteY1"/>
              </a:cxn>
              <a:cxn ang="0">
                <a:pos x="connsiteX2" y="connsiteY2"/>
              </a:cxn>
            </a:cxnLst>
            <a:rect l="l" t="t" r="r" b="b"/>
            <a:pathLst>
              <a:path w="6604987" h="204253">
                <a:moveTo>
                  <a:pt x="0" y="204253"/>
                </a:moveTo>
                <a:cubicBezTo>
                  <a:pt x="967666" y="103639"/>
                  <a:pt x="1935333" y="3026"/>
                  <a:pt x="3036164" y="67"/>
                </a:cubicBezTo>
                <a:cubicBezTo>
                  <a:pt x="4136995" y="-2892"/>
                  <a:pt x="5370991" y="91803"/>
                  <a:pt x="6604987" y="186498"/>
                </a:cubicBezTo>
              </a:path>
            </a:pathLst>
          </a:custGeom>
          <a:noFill/>
          <a:ln w="28575">
            <a:solidFill>
              <a:srgbClr val="FFC00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8" name="TextBox 77"/>
          <p:cNvSpPr txBox="1"/>
          <p:nvPr/>
        </p:nvSpPr>
        <p:spPr bwMode="gray">
          <a:xfrm>
            <a:off x="2549886" y="3539046"/>
            <a:ext cx="2954043" cy="1032954"/>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34" name="TextBox 77"/>
          <p:cNvSpPr txBox="1"/>
          <p:nvPr/>
        </p:nvSpPr>
        <p:spPr bwMode="gray">
          <a:xfrm>
            <a:off x="6594357" y="3539046"/>
            <a:ext cx="2954043" cy="1032954"/>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graphicFrame>
        <p:nvGraphicFramePr>
          <p:cNvPr id="19" name="表格 27"/>
          <p:cNvGraphicFramePr>
            <a:graphicFrameLocks noGrp="1"/>
          </p:cNvGraphicFramePr>
          <p:nvPr>
            <p:extLst/>
          </p:nvPr>
        </p:nvGraphicFramePr>
        <p:xfrm>
          <a:off x="2669651" y="3786993"/>
          <a:ext cx="2619172" cy="731448"/>
        </p:xfrm>
        <a:graphic>
          <a:graphicData uri="http://schemas.openxmlformats.org/drawingml/2006/table">
            <a:tbl>
              <a:tblPr firstRow="1" bandRow="1"/>
              <a:tblGrid>
                <a:gridCol w="1308688">
                  <a:extLst>
                    <a:ext uri="{9D8B030D-6E8A-4147-A177-3AD203B41FA5}">
                      <a16:colId xmlns:a16="http://schemas.microsoft.com/office/drawing/2014/main" xmlns="" val="20000"/>
                    </a:ext>
                  </a:extLst>
                </a:gridCol>
                <a:gridCol w="1310484">
                  <a:extLst>
                    <a:ext uri="{9D8B030D-6E8A-4147-A177-3AD203B41FA5}">
                      <a16:colId xmlns:a16="http://schemas.microsoft.com/office/drawing/2014/main" xmlns="" val="20001"/>
                    </a:ext>
                  </a:extLst>
                </a:gridCol>
              </a:tblGrid>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4213">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IP1:Port1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IP2:Port2</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graphicFrame>
        <p:nvGraphicFramePr>
          <p:cNvPr id="35" name="表格 27"/>
          <p:cNvGraphicFramePr>
            <a:graphicFrameLocks noGrp="1"/>
          </p:cNvGraphicFramePr>
          <p:nvPr>
            <p:extLst/>
          </p:nvPr>
        </p:nvGraphicFramePr>
        <p:xfrm>
          <a:off x="6714122" y="3786993"/>
          <a:ext cx="2619172" cy="731448"/>
        </p:xfrm>
        <a:graphic>
          <a:graphicData uri="http://schemas.openxmlformats.org/drawingml/2006/table">
            <a:tbl>
              <a:tblPr firstRow="1" bandRow="1"/>
              <a:tblGrid>
                <a:gridCol w="1308688">
                  <a:extLst>
                    <a:ext uri="{9D8B030D-6E8A-4147-A177-3AD203B41FA5}">
                      <a16:colId xmlns:a16="http://schemas.microsoft.com/office/drawing/2014/main" xmlns="" val="20000"/>
                    </a:ext>
                  </a:extLst>
                </a:gridCol>
                <a:gridCol w="1310484">
                  <a:extLst>
                    <a:ext uri="{9D8B030D-6E8A-4147-A177-3AD203B41FA5}">
                      <a16:colId xmlns:a16="http://schemas.microsoft.com/office/drawing/2014/main" xmlns="" val="20001"/>
                    </a:ext>
                  </a:extLst>
                </a:gridCol>
              </a:tblGrid>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4213">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IP4:Port4</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IP3:Port3</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095727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smtClean="0"/>
              <a:t>Fundamentals of </a:t>
            </a:r>
            <a:r>
              <a:rPr lang="en-US" altLang="zh-CN" dirty="0" smtClean="0"/>
              <a:t>STUN</a:t>
            </a:r>
            <a:endParaRPr lang="en-US" dirty="0"/>
          </a:p>
        </p:txBody>
      </p:sp>
      <p:sp>
        <p:nvSpPr>
          <p:cNvPr id="3" name="Text Placeholder 2"/>
          <p:cNvSpPr>
            <a:spLocks noGrp="1"/>
          </p:cNvSpPr>
          <p:nvPr>
            <p:ph type="body" sz="quarter" idx="10"/>
          </p:nvPr>
        </p:nvSpPr>
        <p:spPr bwMode="gray">
          <a:prstGeom prst="rect">
            <a:avLst/>
          </a:prstGeom>
        </p:spPr>
        <p:txBody>
          <a:bodyPr/>
          <a:lstStyle/>
          <a:p>
            <a:pPr algn="l"/>
            <a:r>
              <a:rPr lang="en-US" sz="1400" dirty="0" smtClean="0"/>
              <a:t>STUN uses the client/server model. The STUN client and STUN server exchange packets to discover the NAT device and determine the IP address and port number allocated by the NAT device.</a:t>
            </a:r>
            <a:endParaRPr lang="en-US" sz="1400" dirty="0"/>
          </a:p>
        </p:txBody>
      </p:sp>
      <p:sp>
        <p:nvSpPr>
          <p:cNvPr id="4" name="圆角矩形 75"/>
          <p:cNvSpPr/>
          <p:nvPr/>
        </p:nvSpPr>
        <p:spPr bwMode="gray">
          <a:xfrm>
            <a:off x="958318" y="2192291"/>
            <a:ext cx="10450534" cy="40084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bwMode="gray">
          <a:xfrm>
            <a:off x="958318" y="1764093"/>
            <a:ext cx="10450534"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STUN fundamentals</a:t>
            </a:r>
            <a:endParaRPr lang="en-US" sz="1600" dirty="0">
              <a:solidFill>
                <a:srgbClr val="30B5C5"/>
              </a:solidFill>
              <a:latin typeface="Huawei Sans" panose="020C0503030203020204" pitchFamily="34" charset="0"/>
            </a:endParaRPr>
          </a:p>
        </p:txBody>
      </p:sp>
      <p:sp>
        <p:nvSpPr>
          <p:cNvPr id="7" name="Freeform 159"/>
          <p:cNvSpPr/>
          <p:nvPr/>
        </p:nvSpPr>
        <p:spPr bwMode="gray">
          <a:xfrm flipH="1">
            <a:off x="1991544" y="3425278"/>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rIns="324000" bIns="108000" rtlCol="0" anchor="ctr">
            <a:noAutofit/>
          </a:bodyPr>
          <a:lstStyle/>
          <a:p>
            <a:pPr algn="ctr" fontAlgn="ctr"/>
            <a:r>
              <a:rPr lang="en-US" sz="1400" dirty="0" smtClean="0">
                <a:solidFill>
                  <a:schemeClr val="tx1"/>
                </a:solidFill>
                <a:latin typeface="Huawei Sans" panose="020C0503030203020204" pitchFamily="34" charset="0"/>
              </a:rPr>
              <a:t>Private network</a:t>
            </a:r>
            <a:endParaRPr lang="en-US" sz="1400" dirty="0">
              <a:solidFill>
                <a:schemeClr val="tx1"/>
              </a:solidFill>
              <a:latin typeface="Huawei Sans" panose="020C0503030203020204" pitchFamily="34" charset="0"/>
            </a:endParaRPr>
          </a:p>
        </p:txBody>
      </p:sp>
      <p:sp>
        <p:nvSpPr>
          <p:cNvPr id="10" name="Freeform 159"/>
          <p:cNvSpPr/>
          <p:nvPr/>
        </p:nvSpPr>
        <p:spPr bwMode="gray">
          <a:xfrm flipH="1">
            <a:off x="5483932" y="3434143"/>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ndParaRPr>
          </a:p>
        </p:txBody>
      </p:sp>
      <p:cxnSp>
        <p:nvCxnSpPr>
          <p:cNvPr id="14" name="直接连接符 12"/>
          <p:cNvCxnSpPr>
            <a:cxnSpLocks/>
            <a:stCxn id="28" idx="1"/>
            <a:endCxn id="10" idx="8"/>
          </p:cNvCxnSpPr>
          <p:nvPr/>
        </p:nvCxnSpPr>
        <p:spPr bwMode="gray">
          <a:xfrm flipH="1">
            <a:off x="7191337" y="4036165"/>
            <a:ext cx="1892066" cy="74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直接连接符 12"/>
          <p:cNvCxnSpPr>
            <a:cxnSpLocks/>
            <a:stCxn id="8" idx="1"/>
            <a:endCxn id="58" idx="3"/>
          </p:cNvCxnSpPr>
          <p:nvPr/>
        </p:nvCxnSpPr>
        <p:spPr bwMode="gray">
          <a:xfrm flipH="1">
            <a:off x="3828677" y="4049614"/>
            <a:ext cx="118720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TextBox 77"/>
          <p:cNvSpPr txBox="1"/>
          <p:nvPr/>
        </p:nvSpPr>
        <p:spPr bwMode="gray">
          <a:xfrm>
            <a:off x="3562998" y="2263120"/>
            <a:ext cx="2954043" cy="1004062"/>
          </a:xfrm>
          <a:prstGeom prst="rect">
            <a:avLst/>
          </a:prstGeom>
          <a:solidFill>
            <a:schemeClr val="bg1"/>
          </a:solid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Arial" panose="020C0503030203020204" pitchFamily="34" charset="0"/>
                <a:ea typeface="方正兰亭黑简体" panose="02000000000000000000" pitchFamily="2" charset="-122"/>
              </a:defRPr>
            </a:lvl1pPr>
          </a:lstStyle>
          <a:p>
            <a:pPr marL="35986" fontAlgn="ctr">
              <a:spcBef>
                <a:spcPts val="200"/>
              </a:spcBef>
            </a:pPr>
            <a:r>
              <a:rPr lang="en-US" sz="1200" dirty="0" smtClean="0">
                <a:solidFill>
                  <a:prstClr val="black"/>
                </a:solidFill>
                <a:latin typeface="Huawei Sans" panose="020C0503030203020204" pitchFamily="34" charset="0"/>
              </a:rPr>
              <a:t>NAT mapping table</a:t>
            </a:r>
            <a:endParaRPr lang="en-US" altLang="zh-CN" sz="1200" dirty="0" smtClean="0">
              <a:solidFill>
                <a:prstClr val="black"/>
              </a:solidFill>
              <a:latin typeface="Huawei Sans" panose="020C0503030203020204" pitchFamily="34" charset="0"/>
              <a:sym typeface="Huawei Sans" panose="020C0503030203020204" pitchFamily="34" charset="0"/>
            </a:endParaRPr>
          </a:p>
          <a:p>
            <a:pPr marL="35986" algn="l" fontAlgn="ctr">
              <a:spcBef>
                <a:spcPts val="200"/>
              </a:spcBef>
            </a:pPr>
            <a:endParaRPr lang="en-US" altLang="zh-CN" sz="1200" dirty="0">
              <a:latin typeface="Huawei Sans" panose="020C0503030203020204" pitchFamily="34" charset="0"/>
              <a:sym typeface="Huawei Sans" panose="020C0503030203020204" pitchFamily="34" charset="0"/>
            </a:endParaRPr>
          </a:p>
        </p:txBody>
      </p:sp>
      <p:sp>
        <p:nvSpPr>
          <p:cNvPr id="21" name="矩形 26"/>
          <p:cNvSpPr/>
          <p:nvPr/>
        </p:nvSpPr>
        <p:spPr bwMode="gray">
          <a:xfrm>
            <a:off x="3754671" y="3827423"/>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IP1</a:t>
            </a:r>
          </a:p>
          <a:p>
            <a:pPr algn="ctr" defTabSz="914034"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26" name="表格 27"/>
          <p:cNvGraphicFramePr>
            <a:graphicFrameLocks noGrp="1"/>
          </p:cNvGraphicFramePr>
          <p:nvPr>
            <p:extLst/>
          </p:nvPr>
        </p:nvGraphicFramePr>
        <p:xfrm>
          <a:off x="3682763" y="2519676"/>
          <a:ext cx="2619172" cy="711973"/>
        </p:xfrm>
        <a:graphic>
          <a:graphicData uri="http://schemas.openxmlformats.org/drawingml/2006/table">
            <a:tbl>
              <a:tblPr firstRow="1" bandRow="1"/>
              <a:tblGrid>
                <a:gridCol w="1308688">
                  <a:extLst>
                    <a:ext uri="{9D8B030D-6E8A-4147-A177-3AD203B41FA5}">
                      <a16:colId xmlns:a16="http://schemas.microsoft.com/office/drawing/2014/main" xmlns="" val="20000"/>
                    </a:ext>
                  </a:extLst>
                </a:gridCol>
                <a:gridCol w="1310484">
                  <a:extLst>
                    <a:ext uri="{9D8B030D-6E8A-4147-A177-3AD203B41FA5}">
                      <a16:colId xmlns:a16="http://schemas.microsoft.com/office/drawing/2014/main" xmlns="" val="20001"/>
                    </a:ext>
                  </a:extLst>
                </a:gridCol>
              </a:tblGrid>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4213">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IP1:Port1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IP2:Port2</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36000" marB="360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pic>
        <p:nvPicPr>
          <p:cNvPr id="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083403" y="3814852"/>
            <a:ext cx="540989" cy="442626"/>
          </a:xfrm>
          <a:prstGeom prst="rect">
            <a:avLst/>
          </a:prstGeom>
          <a:noFill/>
        </p:spPr>
      </p:pic>
      <p:sp>
        <p:nvSpPr>
          <p:cNvPr id="29" name="矩形 26"/>
          <p:cNvSpPr/>
          <p:nvPr/>
        </p:nvSpPr>
        <p:spPr bwMode="gray">
          <a:xfrm>
            <a:off x="9664063" y="3913561"/>
            <a:ext cx="1043876"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STUN server</a:t>
            </a:r>
            <a:endParaRPr lang="en-US" sz="1200" dirty="0">
              <a:latin typeface="Huawei Sans" panose="020C0503030203020204" pitchFamily="34" charset="0"/>
            </a:endParaRPr>
          </a:p>
        </p:txBody>
      </p:sp>
      <p:sp>
        <p:nvSpPr>
          <p:cNvPr id="30" name="矩形 26"/>
          <p:cNvSpPr/>
          <p:nvPr/>
        </p:nvSpPr>
        <p:spPr bwMode="gray">
          <a:xfrm>
            <a:off x="3013548" y="4290134"/>
            <a:ext cx="1043876"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STUN client</a:t>
            </a:r>
            <a:endParaRPr lang="en-US" sz="1200" dirty="0">
              <a:latin typeface="Huawei Sans" panose="020C0503030203020204" pitchFamily="34" charset="0"/>
            </a:endParaRPr>
          </a:p>
        </p:txBody>
      </p:sp>
      <p:sp>
        <p:nvSpPr>
          <p:cNvPr id="42" name="矩形 26"/>
          <p:cNvSpPr/>
          <p:nvPr/>
        </p:nvSpPr>
        <p:spPr bwMode="gray">
          <a:xfrm>
            <a:off x="4526675" y="3206935"/>
            <a:ext cx="961400" cy="461665"/>
          </a:xfrm>
          <a:prstGeom prst="rect">
            <a:avLst/>
          </a:prstGeom>
          <a:noFill/>
        </p:spPr>
        <p:txBody>
          <a:bodyPr wrap="square">
            <a:spAutoFit/>
          </a:bodyPr>
          <a:lstStyle/>
          <a:p>
            <a:pPr algn="ctr" defTabSz="914400" fontAlgn="ctr">
              <a:spcBef>
                <a:spcPct val="0"/>
              </a:spcBef>
              <a:spcAft>
                <a:spcPct val="0"/>
              </a:spcAft>
            </a:pPr>
            <a:r>
              <a:rPr lang="en-US" sz="1200" dirty="0" smtClean="0">
                <a:latin typeface="Huawei Sans" panose="020C0503030203020204" pitchFamily="34" charset="0"/>
              </a:rPr>
              <a:t>Address translation</a:t>
            </a:r>
            <a:endParaRPr lang="en-US" sz="1200" dirty="0">
              <a:latin typeface="Huawei Sans" panose="020C0503030203020204" pitchFamily="34" charset="0"/>
            </a:endParaRPr>
          </a:p>
        </p:txBody>
      </p:sp>
      <p:cxnSp>
        <p:nvCxnSpPr>
          <p:cNvPr id="43" name="Straight Arrow Connector 42"/>
          <p:cNvCxnSpPr/>
          <p:nvPr/>
        </p:nvCxnSpPr>
        <p:spPr bwMode="gray">
          <a:xfrm>
            <a:off x="4623630" y="3446583"/>
            <a:ext cx="788294"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bwMode="gray">
          <a:xfrm>
            <a:off x="1493507" y="3293039"/>
            <a:ext cx="3056852" cy="360000"/>
            <a:chOff x="1107541" y="4570432"/>
            <a:chExt cx="3056852" cy="360000"/>
          </a:xfrm>
        </p:grpSpPr>
        <p:sp>
          <p:nvSpPr>
            <p:cNvPr id="37" name="TextBox 120">
              <a:extLst>
                <a:ext uri="{FF2B5EF4-FFF2-40B4-BE49-F238E27FC236}">
                  <a16:creationId xmlns:a16="http://schemas.microsoft.com/office/drawing/2014/main" xmlns="" id="{31930744-3D36-4F81-8426-6F129C1A6804}"/>
                </a:ext>
              </a:extLst>
            </p:cNvPr>
            <p:cNvSpPr txBox="1"/>
            <p:nvPr/>
          </p:nvSpPr>
          <p:spPr bwMode="gray">
            <a:xfrm>
              <a:off x="1107541" y="4570432"/>
              <a:ext cx="739987" cy="360000"/>
            </a:xfrm>
            <a:prstGeom prst="roundRect">
              <a:avLst>
                <a:gd name="adj" fmla="val 6721"/>
              </a:avLst>
            </a:prstGeom>
            <a:solidFill>
              <a:srgbClr val="56C4D2"/>
            </a:solidFill>
            <a:ln w="12700">
              <a:solidFill>
                <a:srgbClr val="56C4D2"/>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IP1</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a16="http://schemas.microsoft.com/office/drawing/2014/main" xmlns="" id="{31930744-3D36-4F81-8426-6F129C1A6804}"/>
                </a:ext>
              </a:extLst>
            </p:cNvPr>
            <p:cNvSpPr txBox="1"/>
            <p:nvPr/>
          </p:nvSpPr>
          <p:spPr bwMode="gray">
            <a:xfrm>
              <a:off x="2911141" y="4570432"/>
              <a:ext cx="1253252" cy="360000"/>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STUN binding request</a:t>
              </a:r>
              <a:endParaRPr kumimoji="0" lang="en-US" altLang="zh-CN" sz="1200" b="0"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a16="http://schemas.microsoft.com/office/drawing/2014/main" xmlns="" id="{31930744-3D36-4F81-8426-6F129C1A6804}"/>
                </a:ext>
              </a:extLst>
            </p:cNvPr>
            <p:cNvSpPr txBox="1"/>
            <p:nvPr/>
          </p:nvSpPr>
          <p:spPr bwMode="gray">
            <a:xfrm>
              <a:off x="1851292" y="4570432"/>
              <a:ext cx="1083480" cy="360000"/>
            </a:xfrm>
            <a:prstGeom prst="roundRect">
              <a:avLst>
                <a:gd name="adj" fmla="val 6721"/>
              </a:avLst>
            </a:prstGeom>
            <a:solidFill>
              <a:srgbClr val="56C4D2"/>
            </a:solidFill>
            <a:ln w="12700">
              <a:solidFill>
                <a:srgbClr val="56C4D2"/>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S Port: </a:t>
              </a:r>
              <a:r>
                <a:rPr lang="en-US" sz="1200" b="0" dirty="0" smtClean="0">
                  <a:solidFill>
                    <a:schemeClr val="bg1"/>
                  </a:solidFill>
                  <a:latin typeface="Huawei Sans" panose="020C0503030203020204" pitchFamily="34" charset="0"/>
                </a:rPr>
                <a:t>Port1</a:t>
              </a:r>
              <a:endParaRPr lang="en-US" sz="1200" b="0" dirty="0">
                <a:solidFill>
                  <a:schemeClr val="bg1"/>
                </a:solidFill>
                <a:latin typeface="Huawei Sans" panose="020C0503030203020204" pitchFamily="34" charset="0"/>
              </a:endParaRPr>
            </a:p>
          </p:txBody>
        </p:sp>
      </p:grpSp>
      <p:grpSp>
        <p:nvGrpSpPr>
          <p:cNvPr id="48" name="Group 47"/>
          <p:cNvGrpSpPr/>
          <p:nvPr/>
        </p:nvGrpSpPr>
        <p:grpSpPr bwMode="gray">
          <a:xfrm>
            <a:off x="5464391" y="3293039"/>
            <a:ext cx="2978455" cy="396000"/>
            <a:chOff x="5060259" y="4578844"/>
            <a:chExt cx="2978455" cy="396000"/>
          </a:xfrm>
        </p:grpSpPr>
        <p:sp>
          <p:nvSpPr>
            <p:cNvPr id="40" name="TextBox 120">
              <a:extLst>
                <a:ext uri="{FF2B5EF4-FFF2-40B4-BE49-F238E27FC236}">
                  <a16:creationId xmlns:a16="http://schemas.microsoft.com/office/drawing/2014/main" xmlns="" id="{31930744-3D36-4F81-8426-6F129C1A6804}"/>
                </a:ext>
              </a:extLst>
            </p:cNvPr>
            <p:cNvSpPr txBox="1"/>
            <p:nvPr/>
          </p:nvSpPr>
          <p:spPr bwMode="gray">
            <a:xfrm>
              <a:off x="5060259" y="4578844"/>
              <a:ext cx="708595" cy="396000"/>
            </a:xfrm>
            <a:prstGeom prst="roundRect">
              <a:avLst>
                <a:gd name="adj" fmla="val 6721"/>
              </a:avLst>
            </a:prstGeom>
            <a:solidFill>
              <a:srgbClr val="EC7061"/>
            </a:solidFill>
            <a:ln w="12700">
              <a:solidFill>
                <a:srgbClr val="EC7061"/>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SIP: IP2</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a16="http://schemas.microsoft.com/office/drawing/2014/main" xmlns="" id="{31930744-3D36-4F81-8426-6F129C1A6804}"/>
                </a:ext>
              </a:extLst>
            </p:cNvPr>
            <p:cNvSpPr txBox="1"/>
            <p:nvPr/>
          </p:nvSpPr>
          <p:spPr bwMode="gray">
            <a:xfrm>
              <a:off x="6832467" y="4578844"/>
              <a:ext cx="1206247" cy="396000"/>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lumMod val="50000"/>
                    </a:prstClr>
                  </a:solidFill>
                  <a:latin typeface="Huawei Sans" panose="020C0503030203020204" pitchFamily="34" charset="0"/>
                </a:rPr>
                <a:t>STUN binding request</a:t>
              </a:r>
              <a:endParaRPr lang="en-US" altLang="zh-CN" sz="1200" kern="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a16="http://schemas.microsoft.com/office/drawing/2014/main" xmlns="" id="{31930744-3D36-4F81-8426-6F129C1A6804}"/>
                </a:ext>
              </a:extLst>
            </p:cNvPr>
            <p:cNvSpPr txBox="1"/>
            <p:nvPr/>
          </p:nvSpPr>
          <p:spPr bwMode="gray">
            <a:xfrm>
              <a:off x="5767674" y="4578844"/>
              <a:ext cx="1081300" cy="396000"/>
            </a:xfrm>
            <a:prstGeom prst="roundRect">
              <a:avLst>
                <a:gd name="adj" fmla="val 6721"/>
              </a:avLst>
            </a:prstGeom>
            <a:solidFill>
              <a:srgbClr val="EC7061"/>
            </a:solidFill>
            <a:ln w="12700">
              <a:solidFill>
                <a:srgbClr val="EC7061"/>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S Port: </a:t>
              </a:r>
              <a:r>
                <a:rPr lang="en-US" sz="1200" b="0" dirty="0" smtClean="0">
                  <a:solidFill>
                    <a:schemeClr val="bg1"/>
                  </a:solidFill>
                  <a:latin typeface="Huawei Sans" panose="020C0503030203020204" pitchFamily="34" charset="0"/>
                </a:rPr>
                <a:t>Port2</a:t>
              </a:r>
              <a:endParaRPr lang="en-US" sz="1200" b="0" dirty="0">
                <a:solidFill>
                  <a:schemeClr val="bg1"/>
                </a:solidFill>
                <a:latin typeface="Huawei Sans" panose="020C0503030203020204" pitchFamily="34" charset="0"/>
              </a:endParaRPr>
            </a:p>
          </p:txBody>
        </p:sp>
      </p:grpSp>
      <p:cxnSp>
        <p:nvCxnSpPr>
          <p:cNvPr id="50" name="Straight Arrow Connector 49"/>
          <p:cNvCxnSpPr/>
          <p:nvPr/>
        </p:nvCxnSpPr>
        <p:spPr bwMode="gray">
          <a:xfrm>
            <a:off x="8512062" y="3459005"/>
            <a:ext cx="75229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51" name="Rectangular Callout 50"/>
          <p:cNvSpPr/>
          <p:nvPr/>
        </p:nvSpPr>
        <p:spPr bwMode="gray">
          <a:xfrm>
            <a:off x="9537454" y="2321292"/>
            <a:ext cx="1748167" cy="1134296"/>
          </a:xfrm>
          <a:prstGeom prst="wedgeRectCallout">
            <a:avLst>
              <a:gd name="adj1" fmla="val -57499"/>
              <a:gd name="adj2" fmla="val 510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Reads the source IP address and source port number of the data packet and adds them to the STUN binding response.</a:t>
            </a:r>
            <a:endParaRPr lang="en-US" sz="1200" dirty="0">
              <a:solidFill>
                <a:schemeClr val="tx1"/>
              </a:solidFill>
              <a:latin typeface="Huawei Sans" panose="020C0503030203020204" pitchFamily="34" charset="0"/>
            </a:endParaRPr>
          </a:p>
        </p:txBody>
      </p:sp>
      <p:cxnSp>
        <p:nvCxnSpPr>
          <p:cNvPr id="53" name="Straight Arrow Connector 52"/>
          <p:cNvCxnSpPr/>
          <p:nvPr/>
        </p:nvCxnSpPr>
        <p:spPr bwMode="gray">
          <a:xfrm flipH="1">
            <a:off x="4580663" y="4722617"/>
            <a:ext cx="80299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54" name="Group 53"/>
          <p:cNvGrpSpPr/>
          <p:nvPr/>
        </p:nvGrpSpPr>
        <p:grpSpPr bwMode="gray">
          <a:xfrm>
            <a:off x="5417641" y="4553511"/>
            <a:ext cx="3126631" cy="396000"/>
            <a:chOff x="4994087" y="4578844"/>
            <a:chExt cx="3126631" cy="396000"/>
          </a:xfrm>
        </p:grpSpPr>
        <p:sp>
          <p:nvSpPr>
            <p:cNvPr id="55" name="TextBox 120">
              <a:extLst>
                <a:ext uri="{FF2B5EF4-FFF2-40B4-BE49-F238E27FC236}">
                  <a16:creationId xmlns:a16="http://schemas.microsoft.com/office/drawing/2014/main" xmlns="" id="{31930744-3D36-4F81-8426-6F129C1A6804}"/>
                </a:ext>
              </a:extLst>
            </p:cNvPr>
            <p:cNvSpPr txBox="1"/>
            <p:nvPr/>
          </p:nvSpPr>
          <p:spPr bwMode="gray">
            <a:xfrm>
              <a:off x="4994087" y="4578844"/>
              <a:ext cx="774768" cy="396000"/>
            </a:xfrm>
            <a:prstGeom prst="roundRect">
              <a:avLst>
                <a:gd name="adj" fmla="val 6721"/>
              </a:avLst>
            </a:prstGeom>
            <a:solidFill>
              <a:schemeClr val="bg1">
                <a:lumMod val="50000"/>
              </a:schemeClr>
            </a:solidFill>
            <a:ln w="12700">
              <a:solidFill>
                <a:schemeClr val="bg1">
                  <a:lumMod val="50000"/>
                </a:schemeClr>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IP2</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a16="http://schemas.microsoft.com/office/drawing/2014/main" xmlns="" id="{31930744-3D36-4F81-8426-6F129C1A6804}"/>
                </a:ext>
              </a:extLst>
            </p:cNvPr>
            <p:cNvSpPr txBox="1"/>
            <p:nvPr/>
          </p:nvSpPr>
          <p:spPr bwMode="gray">
            <a:xfrm>
              <a:off x="6877395" y="4578844"/>
              <a:ext cx="1243323" cy="396000"/>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STUN binding response</a:t>
              </a:r>
              <a:endParaRPr kumimoji="0" lang="en-US" altLang="zh-CN" sz="1200" b="0"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a16="http://schemas.microsoft.com/office/drawing/2014/main" xmlns="" id="{31930744-3D36-4F81-8426-6F129C1A6804}"/>
                </a:ext>
              </a:extLst>
            </p:cNvPr>
            <p:cNvSpPr txBox="1"/>
            <p:nvPr/>
          </p:nvSpPr>
          <p:spPr bwMode="gray">
            <a:xfrm>
              <a:off x="5767673" y="4578844"/>
              <a:ext cx="1120575" cy="396000"/>
            </a:xfrm>
            <a:prstGeom prst="roundRect">
              <a:avLst>
                <a:gd name="adj" fmla="val 6721"/>
              </a:avLst>
            </a:prstGeom>
            <a:solidFill>
              <a:schemeClr val="bg1">
                <a:lumMod val="50000"/>
              </a:schemeClr>
            </a:solidFill>
            <a:ln w="12700">
              <a:solidFill>
                <a:schemeClr val="bg1">
                  <a:lumMod val="50000"/>
                </a:schemeClr>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 Port: </a:t>
              </a:r>
              <a:r>
                <a:rPr lang="en-US" sz="1200" dirty="0" smtClean="0">
                  <a:solidFill>
                    <a:schemeClr val="bg1"/>
                  </a:solidFill>
                  <a:latin typeface="Huawei Sans" panose="020C0503030203020204" pitchFamily="34" charset="0"/>
                </a:rPr>
                <a:t>Port2</a:t>
              </a:r>
              <a:endParaRPr lang="en-US" sz="1200" dirty="0">
                <a:solidFill>
                  <a:schemeClr val="bg1"/>
                </a:solidFill>
                <a:latin typeface="Huawei Sans" panose="020C0503030203020204" pitchFamily="34" charset="0"/>
              </a:endParaRPr>
            </a:p>
          </p:txBody>
        </p:sp>
      </p:grpSp>
      <p:sp>
        <p:nvSpPr>
          <p:cNvPr id="59" name="Freeform 58"/>
          <p:cNvSpPr/>
          <p:nvPr/>
        </p:nvSpPr>
        <p:spPr bwMode="gray">
          <a:xfrm>
            <a:off x="8705607" y="3513089"/>
            <a:ext cx="774769" cy="1008002"/>
          </a:xfrm>
          <a:custGeom>
            <a:avLst/>
            <a:gdLst>
              <a:gd name="connsiteX0" fmla="*/ 853440 w 1063601"/>
              <a:gd name="connsiteY0" fmla="*/ 0 h 373380"/>
              <a:gd name="connsiteX1" fmla="*/ 1005840 w 1063601"/>
              <a:gd name="connsiteY1" fmla="*/ 236220 h 373380"/>
              <a:gd name="connsiteX2" fmla="*/ 0 w 1063601"/>
              <a:gd name="connsiteY2" fmla="*/ 373380 h 373380"/>
            </a:gdLst>
            <a:ahLst/>
            <a:cxnLst>
              <a:cxn ang="0">
                <a:pos x="connsiteX0" y="connsiteY0"/>
              </a:cxn>
              <a:cxn ang="0">
                <a:pos x="connsiteX1" y="connsiteY1"/>
              </a:cxn>
              <a:cxn ang="0">
                <a:pos x="connsiteX2" y="connsiteY2"/>
              </a:cxn>
            </a:cxnLst>
            <a:rect l="l" t="t" r="r" b="b"/>
            <a:pathLst>
              <a:path w="1063601" h="373380">
                <a:moveTo>
                  <a:pt x="853440" y="0"/>
                </a:moveTo>
                <a:cubicBezTo>
                  <a:pt x="1000760" y="86995"/>
                  <a:pt x="1148080" y="173990"/>
                  <a:pt x="1005840" y="236220"/>
                </a:cubicBezTo>
                <a:cubicBezTo>
                  <a:pt x="863600" y="298450"/>
                  <a:pt x="431800" y="335915"/>
                  <a:pt x="0" y="373380"/>
                </a:cubicBezTo>
              </a:path>
            </a:pathLst>
          </a:custGeom>
          <a:ln w="19050">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60" name="矩形 26"/>
          <p:cNvSpPr/>
          <p:nvPr/>
        </p:nvSpPr>
        <p:spPr bwMode="gray">
          <a:xfrm>
            <a:off x="4526675" y="4706538"/>
            <a:ext cx="961400" cy="461665"/>
          </a:xfrm>
          <a:prstGeom prst="rect">
            <a:avLst/>
          </a:prstGeom>
          <a:noFill/>
        </p:spPr>
        <p:txBody>
          <a:bodyPr wrap="square">
            <a:spAutoFit/>
          </a:bodyPr>
          <a:lstStyle/>
          <a:p>
            <a:pPr algn="ctr" defTabSz="914400" fontAlgn="ctr">
              <a:spcBef>
                <a:spcPct val="0"/>
              </a:spcBef>
              <a:spcAft>
                <a:spcPct val="0"/>
              </a:spcAft>
            </a:pPr>
            <a:r>
              <a:rPr lang="en-US" sz="1200" dirty="0" smtClean="0">
                <a:latin typeface="Huawei Sans" panose="020C0503030203020204" pitchFamily="34" charset="0"/>
              </a:rPr>
              <a:t>Address translation</a:t>
            </a:r>
            <a:endParaRPr lang="en-US" sz="1200" dirty="0">
              <a:latin typeface="Huawei Sans" panose="020C0503030203020204" pitchFamily="34" charset="0"/>
            </a:endParaRPr>
          </a:p>
        </p:txBody>
      </p:sp>
      <p:grpSp>
        <p:nvGrpSpPr>
          <p:cNvPr id="61" name="Group 60"/>
          <p:cNvGrpSpPr/>
          <p:nvPr/>
        </p:nvGrpSpPr>
        <p:grpSpPr bwMode="gray">
          <a:xfrm>
            <a:off x="1461377" y="4553511"/>
            <a:ext cx="3091705" cy="396000"/>
            <a:chOff x="905024" y="4590979"/>
            <a:chExt cx="3091705" cy="396000"/>
          </a:xfrm>
        </p:grpSpPr>
        <p:sp>
          <p:nvSpPr>
            <p:cNvPr id="62" name="TextBox 120">
              <a:extLst>
                <a:ext uri="{FF2B5EF4-FFF2-40B4-BE49-F238E27FC236}">
                  <a16:creationId xmlns:a16="http://schemas.microsoft.com/office/drawing/2014/main" xmlns="" id="{31930744-3D36-4F81-8426-6F129C1A6804}"/>
                </a:ext>
              </a:extLst>
            </p:cNvPr>
            <p:cNvSpPr txBox="1"/>
            <p:nvPr/>
          </p:nvSpPr>
          <p:spPr bwMode="gray">
            <a:xfrm>
              <a:off x="905024" y="4590979"/>
              <a:ext cx="739987" cy="396000"/>
            </a:xfrm>
            <a:prstGeom prst="roundRect">
              <a:avLst>
                <a:gd name="adj" fmla="val 6721"/>
              </a:avLst>
            </a:prstGeom>
            <a:solidFill>
              <a:schemeClr val="bg1">
                <a:lumMod val="75000"/>
              </a:schemeClr>
            </a:solidFill>
            <a:ln w="12700">
              <a:solidFill>
                <a:schemeClr val="bg1">
                  <a:lumMod val="75000"/>
                </a:schemeClr>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solidFill>
                  <a:latin typeface="Huawei Sans" panose="020C0503030203020204" pitchFamily="34" charset="0"/>
                </a:rPr>
                <a:t>DIP: IP1</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a16="http://schemas.microsoft.com/office/drawing/2014/main" xmlns="" id="{31930744-3D36-4F81-8426-6F129C1A6804}"/>
                </a:ext>
              </a:extLst>
            </p:cNvPr>
            <p:cNvSpPr txBox="1"/>
            <p:nvPr/>
          </p:nvSpPr>
          <p:spPr bwMode="gray">
            <a:xfrm>
              <a:off x="2783247" y="4590979"/>
              <a:ext cx="1213482" cy="396000"/>
            </a:xfrm>
            <a:prstGeom prst="roundRect">
              <a:avLst>
                <a:gd name="adj" fmla="val 6721"/>
              </a:avLst>
            </a:prstGeom>
            <a:solidFill>
              <a:srgbClr val="FFC000"/>
            </a:solidFill>
            <a:ln w="12700">
              <a:solidFill>
                <a:srgbClr val="FFC000"/>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STUN binding response</a:t>
              </a:r>
              <a:endParaRPr kumimoji="0" lang="en-US" altLang="zh-CN" sz="1200" b="0"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a16="http://schemas.microsoft.com/office/drawing/2014/main" xmlns="" id="{31930744-3D36-4F81-8426-6F129C1A6804}"/>
                </a:ext>
              </a:extLst>
            </p:cNvPr>
            <p:cNvSpPr txBox="1"/>
            <p:nvPr/>
          </p:nvSpPr>
          <p:spPr bwMode="gray">
            <a:xfrm>
              <a:off x="1648774" y="4590979"/>
              <a:ext cx="1126643" cy="396000"/>
            </a:xfrm>
            <a:prstGeom prst="roundRect">
              <a:avLst>
                <a:gd name="adj" fmla="val 6721"/>
              </a:avLst>
            </a:prstGeom>
            <a:solidFill>
              <a:schemeClr val="bg1">
                <a:lumMod val="75000"/>
              </a:schemeClr>
            </a:solidFill>
            <a:ln w="12700">
              <a:solidFill>
                <a:schemeClr val="bg1">
                  <a:lumMod val="75000"/>
                </a:schemeClr>
              </a:solidFill>
            </a:ln>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solidFill>
                  <a:latin typeface="Huawei Sans" panose="020C0503030203020204" pitchFamily="34" charset="0"/>
                </a:rPr>
                <a:t>D Port: </a:t>
              </a:r>
              <a:r>
                <a:rPr lang="en-US" sz="1200" b="0" dirty="0" smtClean="0">
                  <a:solidFill>
                    <a:schemeClr val="bg1"/>
                  </a:solidFill>
                  <a:latin typeface="Huawei Sans" panose="020C0503030203020204" pitchFamily="34" charset="0"/>
                </a:rPr>
                <a:t>Port1</a:t>
              </a:r>
              <a:endParaRPr lang="en-US" sz="1200" b="0" dirty="0">
                <a:solidFill>
                  <a:schemeClr val="bg1"/>
                </a:solidFill>
                <a:latin typeface="Huawei Sans" panose="020C0503030203020204" pitchFamily="34" charset="0"/>
              </a:endParaRPr>
            </a:p>
          </p:txBody>
        </p:sp>
      </p:grpSp>
      <p:sp>
        <p:nvSpPr>
          <p:cNvPr id="69" name="Rectangular Callout 68"/>
          <p:cNvSpPr/>
          <p:nvPr/>
        </p:nvSpPr>
        <p:spPr bwMode="gray">
          <a:xfrm>
            <a:off x="2173923" y="5054686"/>
            <a:ext cx="2449707" cy="807566"/>
          </a:xfrm>
          <a:prstGeom prst="wedgeRectCallout">
            <a:avLst>
              <a:gd name="adj1" fmla="val -11865"/>
              <a:gd name="adj2" fmla="val -6897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fontAlgn="ctr"/>
            <a:r>
              <a:rPr lang="en-US" sz="1200" dirty="0" smtClean="0">
                <a:solidFill>
                  <a:schemeClr val="tx1"/>
                </a:solidFill>
                <a:latin typeface="Huawei Sans" panose="020C0503030203020204" pitchFamily="34" charset="0"/>
              </a:rPr>
              <a:t>The STUN client records the mapping between the private IP address + port number and the public IP address + port number.</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Trapezoid 45">
            <a:extLst>
              <a:ext uri="{FF2B5EF4-FFF2-40B4-BE49-F238E27FC236}">
                <a16:creationId xmlns:a16="http://schemas.microsoft.com/office/drawing/2014/main" xmlns="" id="{59CD654C-3EBC-4E7A-A211-CE311B6DE28B}"/>
              </a:ext>
            </a:extLst>
          </p:cNvPr>
          <p:cNvSpPr/>
          <p:nvPr/>
        </p:nvSpPr>
        <p:spPr bwMode="gray">
          <a:xfrm>
            <a:off x="6794209" y="4959550"/>
            <a:ext cx="2280794" cy="369151"/>
          </a:xfrm>
          <a:prstGeom prst="trapezoid">
            <a:avLst>
              <a:gd name="adj" fmla="val 143107"/>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2" name="TextBox 120">
            <a:extLst>
              <a:ext uri="{FF2B5EF4-FFF2-40B4-BE49-F238E27FC236}">
                <a16:creationId xmlns:a16="http://schemas.microsoft.com/office/drawing/2014/main" xmlns="" id="{100E18FA-806F-48DF-BCBE-AC82F4F78B21}"/>
              </a:ext>
            </a:extLst>
          </p:cNvPr>
          <p:cNvSpPr txBox="1"/>
          <p:nvPr/>
        </p:nvSpPr>
        <p:spPr bwMode="gray">
          <a:xfrm>
            <a:off x="6775306" y="5348757"/>
            <a:ext cx="2280794" cy="287715"/>
          </a:xfrm>
          <a:prstGeom prst="roundRect">
            <a:avLst>
              <a:gd name="adj" fmla="val 6721"/>
            </a:avLst>
          </a:prstGeom>
          <a:noFill/>
          <a:ln w="12700">
            <a:solidFill>
              <a:srgbClr val="FFC000"/>
            </a:solidFill>
          </a:ln>
        </p:spPr>
        <p:txBody>
          <a:bodyPr wrap="square"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IP=IP2, Port=Port2</a:t>
            </a:r>
            <a:endParaRPr lang="en-US" sz="1200" b="0" dirty="0">
              <a:solidFill>
                <a:prstClr val="white">
                  <a:lumMod val="50000"/>
                </a:prstClr>
              </a:solidFill>
              <a:latin typeface="Huawei Sans" panose="020C0503030203020204" pitchFamily="34" charset="0"/>
            </a:endParaRPr>
          </a:p>
        </p:txBody>
      </p:sp>
      <p:pic>
        <p:nvPicPr>
          <p:cNvPr id="58" name="Picture 2" descr="G:\做的项目\公共\扁平图标切换\更新2015_01_21\oss扁平图标库2015_01_21更新-04.png">
            <a:extLst>
              <a:ext uri="{FF2B5EF4-FFF2-40B4-BE49-F238E27FC236}">
                <a16:creationId xmlns:a16="http://schemas.microsoft.com/office/drawing/2014/main" xmlns="" id="{0D60A07E-26A8-40D6-81E9-39B09364352A}"/>
              </a:ext>
            </a:extLst>
          </p:cNvPr>
          <p:cNvPicPr>
            <a:picLocks noChangeAspect="1" noChangeArrowheads="1"/>
          </p:cNvPicPr>
          <p:nvPr/>
        </p:nvPicPr>
        <p:blipFill>
          <a:blip r:embed="rId3" cstate="print"/>
          <a:stretch>
            <a:fillRect/>
          </a:stretch>
        </p:blipFill>
        <p:spPr bwMode="gray">
          <a:xfrm>
            <a:off x="3287688" y="3828301"/>
            <a:ext cx="540989" cy="442626"/>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015880" y="3828301"/>
            <a:ext cx="540989" cy="442626"/>
          </a:xfrm>
          <a:prstGeom prst="rect">
            <a:avLst/>
          </a:prstGeom>
          <a:noFill/>
        </p:spPr>
      </p:pic>
      <p:sp>
        <p:nvSpPr>
          <p:cNvPr id="17" name="矩形 26"/>
          <p:cNvSpPr/>
          <p:nvPr/>
        </p:nvSpPr>
        <p:spPr bwMode="gray">
          <a:xfrm>
            <a:off x="4845864" y="4308827"/>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22" name="矩形 26"/>
          <p:cNvSpPr/>
          <p:nvPr/>
        </p:nvSpPr>
        <p:spPr bwMode="gray">
          <a:xfrm>
            <a:off x="5488075" y="3817234"/>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IP2</a:t>
            </a:r>
          </a:p>
          <a:p>
            <a:pPr algn="ctr" defTabSz="914034" fontAlgn="ctr"/>
            <a:r>
              <a:rPr lang="en-US" sz="1200" dirty="0" smtClean="0">
                <a:latin typeface="Huawei Sans" panose="020C0503030203020204" pitchFamily="34" charset="0"/>
              </a:rPr>
              <a:t>Port2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5" name="图片 73" descr="PC.png">
            <a:extLst>
              <a:ext uri="{FF2B5EF4-FFF2-40B4-BE49-F238E27FC236}">
                <a16:creationId xmlns:a16="http://schemas.microsoft.com/office/drawing/2014/main" xmlns="" id="{8C013DA5-78C7-468E-B769-744CC0B3CB00}"/>
              </a:ext>
            </a:extLst>
          </p:cNvPr>
          <p:cNvPicPr>
            <a:picLocks noChangeAspect="1"/>
          </p:cNvPicPr>
          <p:nvPr/>
        </p:nvPicPr>
        <p:blipFill>
          <a:blip r:embed="rId4" cstate="print"/>
          <a:stretch>
            <a:fillRect/>
          </a:stretch>
        </p:blipFill>
        <p:spPr bwMode="gray">
          <a:xfrm>
            <a:off x="1826413" y="3845032"/>
            <a:ext cx="539063" cy="414000"/>
          </a:xfrm>
          <a:prstGeom prst="rect">
            <a:avLst/>
          </a:prstGeom>
        </p:spPr>
      </p:pic>
      <p:cxnSp>
        <p:nvCxnSpPr>
          <p:cNvPr id="66" name="直接连接符 12">
            <a:extLst>
              <a:ext uri="{FF2B5EF4-FFF2-40B4-BE49-F238E27FC236}">
                <a16:creationId xmlns:a16="http://schemas.microsoft.com/office/drawing/2014/main" xmlns="" id="{2B62297C-0929-4BAD-A8B0-7CA71BE19739}"/>
              </a:ext>
            </a:extLst>
          </p:cNvPr>
          <p:cNvCxnSpPr>
            <a:cxnSpLocks/>
            <a:stCxn id="58" idx="1"/>
            <a:endCxn id="65" idx="3"/>
          </p:cNvCxnSpPr>
          <p:nvPr/>
        </p:nvCxnSpPr>
        <p:spPr bwMode="gray">
          <a:xfrm flipH="1">
            <a:off x="2365476" y="4049614"/>
            <a:ext cx="922212" cy="241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7" name="直接连接符 12">
            <a:extLst>
              <a:ext uri="{FF2B5EF4-FFF2-40B4-BE49-F238E27FC236}">
                <a16:creationId xmlns:a16="http://schemas.microsoft.com/office/drawing/2014/main" xmlns="" id="{F79C53FA-66B4-4C72-B102-9E1999701A63}"/>
              </a:ext>
            </a:extLst>
          </p:cNvPr>
          <p:cNvCxnSpPr>
            <a:cxnSpLocks/>
            <a:endCxn id="8" idx="3"/>
          </p:cNvCxnSpPr>
          <p:nvPr/>
        </p:nvCxnSpPr>
        <p:spPr bwMode="gray">
          <a:xfrm flipH="1" flipV="1">
            <a:off x="5556869" y="4049614"/>
            <a:ext cx="699837" cy="63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0" name="TextBox 120">
            <a:extLst>
              <a:ext uri="{FF2B5EF4-FFF2-40B4-BE49-F238E27FC236}">
                <a16:creationId xmlns:a16="http://schemas.microsoft.com/office/drawing/2014/main" xmlns="" id="{E21D9AA7-1D3A-44F5-9E0F-99149FD679E1}"/>
              </a:ext>
            </a:extLst>
          </p:cNvPr>
          <p:cNvSpPr txBox="1"/>
          <p:nvPr/>
        </p:nvSpPr>
        <p:spPr bwMode="gray">
          <a:xfrm>
            <a:off x="2583494" y="5887199"/>
            <a:ext cx="1819742" cy="287715"/>
          </a:xfrm>
          <a:prstGeom prst="roundRect">
            <a:avLst>
              <a:gd name="adj" fmla="val 6721"/>
            </a:avLst>
          </a:prstGeom>
          <a:noFill/>
          <a:ln w="12700">
            <a:solidFill>
              <a:srgbClr val="EC7061"/>
            </a:solidFill>
          </a:ln>
        </p:spPr>
        <p:txBody>
          <a:bodyPr wrap="square" rtlCol="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white">
                    <a:lumMod val="50000"/>
                  </a:prstClr>
                </a:solidFill>
                <a:latin typeface="Huawei Sans" panose="020C0503030203020204" pitchFamily="34" charset="0"/>
              </a:rPr>
              <a:t>IP1:Port1 &lt;-&gt; IP2:Port2</a:t>
            </a:r>
            <a:endParaRPr lang="en-US" sz="1200" b="0" dirty="0">
              <a:solidFill>
                <a:prstClr val="white">
                  <a:lumMod val="50000"/>
                </a:prstClr>
              </a:solidFill>
              <a:latin typeface="Huawei Sans" panose="020C0503030203020204" pitchFamily="34" charset="0"/>
            </a:endParaRPr>
          </a:p>
        </p:txBody>
      </p:sp>
    </p:spTree>
    <p:extLst>
      <p:ext uri="{BB962C8B-B14F-4D97-AF65-F5344CB8AC3E}">
        <p14:creationId xmlns:p14="http://schemas.microsoft.com/office/powerpoint/2010/main" val="1894200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 name="表格 27"/>
          <p:cNvGraphicFramePr>
            <a:graphicFrameLocks noGrp="1"/>
          </p:cNvGraphicFramePr>
          <p:nvPr>
            <p:extLst/>
          </p:nvPr>
        </p:nvGraphicFramePr>
        <p:xfrm>
          <a:off x="8420599" y="4173970"/>
          <a:ext cx="2619172" cy="731448"/>
        </p:xfrm>
        <a:graphic>
          <a:graphicData uri="http://schemas.openxmlformats.org/drawingml/2006/table">
            <a:tbl>
              <a:tblPr firstRow="1" bandRow="1"/>
              <a:tblGrid>
                <a:gridCol w="1308688">
                  <a:extLst>
                    <a:ext uri="{9D8B030D-6E8A-4147-A177-3AD203B41FA5}">
                      <a16:colId xmlns:a16="http://schemas.microsoft.com/office/drawing/2014/main" xmlns="" val="20000"/>
                    </a:ext>
                  </a:extLst>
                </a:gridCol>
                <a:gridCol w="1310484">
                  <a:extLst>
                    <a:ext uri="{9D8B030D-6E8A-4147-A177-3AD203B41FA5}">
                      <a16:colId xmlns:a16="http://schemas.microsoft.com/office/drawing/2014/main" xmlns="" val="20001"/>
                    </a:ext>
                  </a:extLst>
                </a:gridCol>
              </a:tblGrid>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4213">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IP4:Port4</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IP3:Port3</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8" name="圆角矩形 75"/>
          <p:cNvSpPr/>
          <p:nvPr/>
        </p:nvSpPr>
        <p:spPr bwMode="gray">
          <a:xfrm>
            <a:off x="962902" y="2185737"/>
            <a:ext cx="10450534" cy="38917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2" name="Title 1"/>
          <p:cNvSpPr>
            <a:spLocks noGrp="1"/>
          </p:cNvSpPr>
          <p:nvPr>
            <p:ph type="title"/>
          </p:nvPr>
        </p:nvSpPr>
        <p:spPr bwMode="gray"/>
        <p:txBody>
          <a:bodyPr>
            <a:normAutofit/>
          </a:bodyPr>
          <a:lstStyle/>
          <a:p>
            <a:pPr fontAlgn="ctr"/>
            <a:r>
              <a:rPr lang="en-US" dirty="0" smtClean="0">
                <a:latin typeface="Huawei Sans" panose="020C0503030203020204" pitchFamily="34" charset="0"/>
              </a:rPr>
              <a:t>Application Example of </a:t>
            </a:r>
            <a:r>
              <a:rPr lang="en-US" altLang="zh-CN" dirty="0" smtClean="0"/>
              <a:t>STUN</a:t>
            </a:r>
            <a:endParaRPr lang="en-US" dirty="0">
              <a:latin typeface="Huawei Sans" panose="020C0503030203020204" pitchFamily="34" charset="0"/>
            </a:endParaRPr>
          </a:p>
        </p:txBody>
      </p:sp>
      <p:sp>
        <p:nvSpPr>
          <p:cNvPr id="3" name="Text Placeholder 2"/>
          <p:cNvSpPr>
            <a:spLocks noGrp="1"/>
          </p:cNvSpPr>
          <p:nvPr>
            <p:ph type="body" sz="quarter" idx="10"/>
          </p:nvPr>
        </p:nvSpPr>
        <p:spPr bwMode="gray">
          <a:prstGeom prst="rect">
            <a:avLst/>
          </a:prstGeom>
        </p:spPr>
        <p:txBody>
          <a:bodyPr/>
          <a:lstStyle/>
          <a:p>
            <a:r>
              <a:rPr lang="en-US" sz="1600" dirty="0" smtClean="0">
                <a:latin typeface="Huawei Sans" panose="020C0503030203020204" pitchFamily="34" charset="0"/>
              </a:rPr>
              <a:t>In an SD-WAN scenario, STUN can be used to interconnect post-NAT devices and establish data channels.</a:t>
            </a:r>
            <a:endParaRPr lang="en-US" sz="1600" dirty="0">
              <a:latin typeface="Huawei Sans" panose="020C0503030203020204" pitchFamily="34" charset="0"/>
            </a:endParaRPr>
          </a:p>
        </p:txBody>
      </p:sp>
      <p:cxnSp>
        <p:nvCxnSpPr>
          <p:cNvPr id="9" name="直接连接符 12"/>
          <p:cNvCxnSpPr>
            <a:stCxn id="15" idx="2"/>
          </p:cNvCxnSpPr>
          <p:nvPr/>
        </p:nvCxnSpPr>
        <p:spPr bwMode="gray">
          <a:xfrm flipH="1">
            <a:off x="6191058" y="2817904"/>
            <a:ext cx="1" cy="197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20564" y="2375278"/>
            <a:ext cx="540989" cy="442626"/>
          </a:xfrm>
          <a:prstGeom prst="rect">
            <a:avLst/>
          </a:prstGeom>
          <a:noFill/>
        </p:spPr>
      </p:pic>
      <p:sp>
        <p:nvSpPr>
          <p:cNvPr id="19" name="圆角矩形 75"/>
          <p:cNvSpPr/>
          <p:nvPr/>
        </p:nvSpPr>
        <p:spPr bwMode="gray">
          <a:xfrm>
            <a:off x="962902" y="1757540"/>
            <a:ext cx="10453748"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NAT traversal example</a:t>
            </a:r>
            <a:endParaRPr lang="en-US" sz="1600" dirty="0">
              <a:solidFill>
                <a:srgbClr val="30B5C5"/>
              </a:solidFill>
              <a:latin typeface="Huawei Sans" panose="020C0503030203020204" pitchFamily="34" charset="0"/>
            </a:endParaRPr>
          </a:p>
        </p:txBody>
      </p:sp>
      <p:graphicFrame>
        <p:nvGraphicFramePr>
          <p:cNvPr id="14" name="表格 27"/>
          <p:cNvGraphicFramePr>
            <a:graphicFrameLocks noGrp="1"/>
          </p:cNvGraphicFramePr>
          <p:nvPr>
            <p:extLst/>
          </p:nvPr>
        </p:nvGraphicFramePr>
        <p:xfrm>
          <a:off x="1438775" y="4167596"/>
          <a:ext cx="2619172" cy="731448"/>
        </p:xfrm>
        <a:graphic>
          <a:graphicData uri="http://schemas.openxmlformats.org/drawingml/2006/table">
            <a:tbl>
              <a:tblPr firstRow="1" bandRow="1"/>
              <a:tblGrid>
                <a:gridCol w="1308688">
                  <a:extLst>
                    <a:ext uri="{9D8B030D-6E8A-4147-A177-3AD203B41FA5}">
                      <a16:colId xmlns:a16="http://schemas.microsoft.com/office/drawing/2014/main" xmlns="" val="20000"/>
                    </a:ext>
                  </a:extLst>
                </a:gridCol>
                <a:gridCol w="1310484">
                  <a:extLst>
                    <a:ext uri="{9D8B030D-6E8A-4147-A177-3AD203B41FA5}">
                      <a16:colId xmlns:a16="http://schemas.microsoft.com/office/drawing/2014/main" xmlns="" val="20001"/>
                    </a:ext>
                  </a:extLst>
                </a:gridCol>
              </a:tblGrid>
              <a:tr h="274213">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Private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r>
                        <a:rPr lang="en-US" sz="1200" b="1" dirty="0" smtClean="0">
                          <a:solidFill>
                            <a:sysClr val="windowText" lastClr="000000"/>
                          </a:solidFill>
                          <a:latin typeface="Huawei Sans" panose="020C0503030203020204" pitchFamily="34" charset="0"/>
                        </a:rPr>
                        <a:t>Public IP </a:t>
                      </a:r>
                      <a:r>
                        <a:rPr lang="en-US" sz="1200" b="1" dirty="0" err="1" smtClean="0">
                          <a:solidFill>
                            <a:sysClr val="windowText" lastClr="000000"/>
                          </a:solidFill>
                          <a:latin typeface="Huawei Sans" panose="020C0503030203020204" pitchFamily="34" charset="0"/>
                        </a:rPr>
                        <a:t>Address:Port</a:t>
                      </a:r>
                      <a:endParaRPr lang="en-US" sz="1200" b="1" dirty="0">
                        <a:solidFill>
                          <a:sysClr val="windowText" lastClr="000000"/>
                        </a:solidFill>
                        <a:latin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74213">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IP1:Port1</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200" b="0" dirty="0" smtClean="0">
                          <a:solidFill>
                            <a:srgbClr val="C7000B"/>
                          </a:solidFill>
                          <a:latin typeface="Huawei Sans" panose="020C0503030203020204" pitchFamily="34" charset="0"/>
                        </a:rPr>
                        <a:t>IP2:Port2</a:t>
                      </a:r>
                      <a:endParaRPr lang="en-US" altLang="zh-CN" sz="1200" b="0" kern="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25" name="Freeform 159"/>
          <p:cNvSpPr/>
          <p:nvPr/>
        </p:nvSpPr>
        <p:spPr bwMode="gray">
          <a:xfrm flipH="1">
            <a:off x="8944478" y="2940103"/>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rIns="324000" bIns="144000" rtlCol="0" anchor="ctr">
            <a:noAutofit/>
          </a:bodyPr>
          <a:lstStyle/>
          <a:p>
            <a:pPr algn="ctr" fontAlgn="ctr"/>
            <a:r>
              <a:rPr lang="en-US" sz="1400" dirty="0" smtClean="0">
                <a:solidFill>
                  <a:schemeClr val="tx1"/>
                </a:solidFill>
                <a:latin typeface="Huawei Sans" panose="020C0503030203020204" pitchFamily="34" charset="0"/>
              </a:rPr>
              <a:t>Private network</a:t>
            </a:r>
            <a:endParaRPr lang="en-US" sz="1400" dirty="0">
              <a:solidFill>
                <a:schemeClr val="tx1"/>
              </a:solidFill>
              <a:latin typeface="Huawei Sans" panose="020C0503030203020204" pitchFamily="34" charset="0"/>
            </a:endParaRPr>
          </a:p>
        </p:txBody>
      </p:sp>
      <p:sp>
        <p:nvSpPr>
          <p:cNvPr id="26" name="Freeform 159"/>
          <p:cNvSpPr/>
          <p:nvPr/>
        </p:nvSpPr>
        <p:spPr bwMode="gray">
          <a:xfrm flipH="1">
            <a:off x="1617488" y="2940103"/>
            <a:ext cx="1696995" cy="88706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24000" rIns="324000" bIns="144000" rtlCol="0" anchor="ctr">
            <a:noAutofit/>
          </a:bodyPr>
          <a:lstStyle/>
          <a:p>
            <a:pPr algn="ctr" fontAlgn="ctr"/>
            <a:r>
              <a:rPr lang="en-US" sz="1400" dirty="0" smtClean="0">
                <a:solidFill>
                  <a:schemeClr val="tx1"/>
                </a:solidFill>
                <a:latin typeface="Huawei Sans" panose="020C0503030203020204" pitchFamily="34" charset="0"/>
              </a:rPr>
              <a:t>Private network</a:t>
            </a:r>
            <a:endParaRPr lang="en-US" sz="1400" dirty="0">
              <a:solidFill>
                <a:schemeClr val="tx1"/>
              </a:solidFill>
              <a:latin typeface="Huawei Sans" panose="020C0503030203020204" pitchFamily="34" charset="0"/>
            </a:endParaRPr>
          </a:p>
        </p:txBody>
      </p:sp>
      <p:sp>
        <p:nvSpPr>
          <p:cNvPr id="29" name="Freeform 159"/>
          <p:cNvSpPr/>
          <p:nvPr/>
        </p:nvSpPr>
        <p:spPr bwMode="gray">
          <a:xfrm flipH="1">
            <a:off x="5337355" y="2952467"/>
            <a:ext cx="1707405" cy="8925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Internet</a:t>
            </a:r>
            <a:endParaRPr lang="en-US" sz="1400" dirty="0">
              <a:solidFill>
                <a:schemeClr val="tx1"/>
              </a:solidFill>
              <a:latin typeface="Huawei Sans" panose="020C0503030203020204" pitchFamily="34" charset="0"/>
            </a:endParaRPr>
          </a:p>
        </p:txBody>
      </p:sp>
      <p:cxnSp>
        <p:nvCxnSpPr>
          <p:cNvPr id="32" name="直接连接符 12"/>
          <p:cNvCxnSpPr>
            <a:cxnSpLocks/>
            <a:stCxn id="39" idx="3"/>
            <a:endCxn id="27" idx="3"/>
          </p:cNvCxnSpPr>
          <p:nvPr/>
        </p:nvCxnSpPr>
        <p:spPr bwMode="gray">
          <a:xfrm flipH="1" flipV="1">
            <a:off x="5460292" y="3567937"/>
            <a:ext cx="4966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12"/>
          <p:cNvCxnSpPr>
            <a:cxnSpLocks/>
            <a:stCxn id="28" idx="1"/>
            <a:endCxn id="40" idx="1"/>
          </p:cNvCxnSpPr>
          <p:nvPr/>
        </p:nvCxnSpPr>
        <p:spPr bwMode="gray">
          <a:xfrm flipH="1" flipV="1">
            <a:off x="6418826" y="3556814"/>
            <a:ext cx="49712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12"/>
          <p:cNvCxnSpPr>
            <a:stCxn id="27" idx="1"/>
            <a:endCxn id="68" idx="3"/>
          </p:cNvCxnSpPr>
          <p:nvPr/>
        </p:nvCxnSpPr>
        <p:spPr bwMode="gray">
          <a:xfrm flipH="1" flipV="1">
            <a:off x="3531337" y="3563218"/>
            <a:ext cx="138796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12"/>
          <p:cNvCxnSpPr>
            <a:stCxn id="73" idx="1"/>
            <a:endCxn id="28" idx="3"/>
          </p:cNvCxnSpPr>
          <p:nvPr/>
        </p:nvCxnSpPr>
        <p:spPr bwMode="gray">
          <a:xfrm flipH="1" flipV="1">
            <a:off x="7456936" y="3563218"/>
            <a:ext cx="136842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矩形 26"/>
          <p:cNvSpPr/>
          <p:nvPr/>
        </p:nvSpPr>
        <p:spPr bwMode="gray">
          <a:xfrm>
            <a:off x="3459154" y="3318349"/>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IP1</a:t>
            </a:r>
          </a:p>
          <a:p>
            <a:pPr algn="ctr" defTabSz="914034"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26"/>
          <p:cNvSpPr/>
          <p:nvPr/>
        </p:nvSpPr>
        <p:spPr bwMode="gray">
          <a:xfrm>
            <a:off x="5395568" y="3348042"/>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IP2</a:t>
            </a:r>
          </a:p>
          <a:p>
            <a:pPr algn="ctr" defTabSz="914034" fontAlgn="ctr"/>
            <a:r>
              <a:rPr lang="en-US" sz="1200" dirty="0" smtClean="0">
                <a:latin typeface="Huawei Sans" panose="020C0503030203020204" pitchFamily="34" charset="0"/>
              </a:rPr>
              <a:t>Port2</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矩形 26"/>
          <p:cNvSpPr/>
          <p:nvPr/>
        </p:nvSpPr>
        <p:spPr bwMode="gray">
          <a:xfrm>
            <a:off x="6418826" y="3325981"/>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IP3</a:t>
            </a:r>
          </a:p>
          <a:p>
            <a:pPr algn="ctr" defTabSz="914034" fontAlgn="ctr"/>
            <a:r>
              <a:rPr lang="en-US" sz="1200" dirty="0" smtClean="0">
                <a:latin typeface="Huawei Sans" panose="020C0503030203020204" pitchFamily="34" charset="0"/>
              </a:rPr>
              <a:t>Port3</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26"/>
          <p:cNvSpPr/>
          <p:nvPr/>
        </p:nvSpPr>
        <p:spPr bwMode="gray">
          <a:xfrm>
            <a:off x="8299711" y="3309394"/>
            <a:ext cx="561372" cy="461665"/>
          </a:xfrm>
          <a:prstGeom prst="rect">
            <a:avLst/>
          </a:prstGeom>
        </p:spPr>
        <p:txBody>
          <a:bodyPr wrap="none">
            <a:spAutoFit/>
          </a:bodyPr>
          <a:lstStyle/>
          <a:p>
            <a:pPr algn="ctr" defTabSz="914034" fontAlgn="ctr"/>
            <a:r>
              <a:rPr lang="en-US" sz="1200" dirty="0" smtClean="0">
                <a:latin typeface="Huawei Sans" panose="020C0503030203020204" pitchFamily="34" charset="0"/>
              </a:rPr>
              <a:t>IP4</a:t>
            </a:r>
          </a:p>
          <a:p>
            <a:pPr algn="ctr" defTabSz="914034" fontAlgn="ctr"/>
            <a:r>
              <a:rPr lang="en-US" sz="1200" dirty="0" smtClean="0">
                <a:latin typeface="Huawei Sans" panose="020C0503030203020204" pitchFamily="34" charset="0"/>
              </a:rPr>
              <a:t>Port4</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矩形 26"/>
          <p:cNvSpPr/>
          <p:nvPr/>
        </p:nvSpPr>
        <p:spPr bwMode="gray">
          <a:xfrm>
            <a:off x="6392855" y="2311817"/>
            <a:ext cx="1043876"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STUN server</a:t>
            </a:r>
            <a:endParaRPr lang="en-US" sz="1200" dirty="0">
              <a:latin typeface="Huawei Sans" panose="020C0503030203020204" pitchFamily="34" charset="0"/>
            </a:endParaRPr>
          </a:p>
        </p:txBody>
      </p:sp>
      <p:sp>
        <p:nvSpPr>
          <p:cNvPr id="44" name="矩形 26"/>
          <p:cNvSpPr/>
          <p:nvPr/>
        </p:nvSpPr>
        <p:spPr bwMode="gray">
          <a:xfrm>
            <a:off x="2597076" y="3795041"/>
            <a:ext cx="1043876"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STUN client</a:t>
            </a:r>
            <a:endParaRPr lang="en-US" sz="1200" dirty="0">
              <a:latin typeface="Huawei Sans" panose="020C0503030203020204" pitchFamily="34" charset="0"/>
            </a:endParaRPr>
          </a:p>
        </p:txBody>
      </p:sp>
      <p:sp>
        <p:nvSpPr>
          <p:cNvPr id="45" name="矩形 26"/>
          <p:cNvSpPr/>
          <p:nvPr/>
        </p:nvSpPr>
        <p:spPr bwMode="gray">
          <a:xfrm>
            <a:off x="8766189" y="3819930"/>
            <a:ext cx="1043876"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STUN client</a:t>
            </a:r>
            <a:endParaRPr lang="en-US" sz="1200" dirty="0">
              <a:latin typeface="Huawei Sans" panose="020C0503030203020204" pitchFamily="34" charset="0"/>
            </a:endParaRPr>
          </a:p>
        </p:txBody>
      </p:sp>
      <p:sp>
        <p:nvSpPr>
          <p:cNvPr id="48" name="Freeform 47"/>
          <p:cNvSpPr/>
          <p:nvPr/>
        </p:nvSpPr>
        <p:spPr bwMode="gray">
          <a:xfrm>
            <a:off x="3606559" y="2633232"/>
            <a:ext cx="2294940"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Freeform 48"/>
          <p:cNvSpPr/>
          <p:nvPr/>
        </p:nvSpPr>
        <p:spPr bwMode="gray">
          <a:xfrm flipH="1">
            <a:off x="6480495" y="2617700"/>
            <a:ext cx="2321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矩形 26"/>
          <p:cNvSpPr/>
          <p:nvPr/>
        </p:nvSpPr>
        <p:spPr bwMode="gray">
          <a:xfrm rot="20818920">
            <a:off x="3397170" y="2469118"/>
            <a:ext cx="1853446" cy="550247"/>
          </a:xfrm>
          <a:prstGeom prst="rightArrow">
            <a:avLst/>
          </a:prstGeom>
          <a:solidFill>
            <a:srgbClr val="56C4D2"/>
          </a:solidFill>
          <a:ln>
            <a:solidFill>
              <a:srgbClr val="56C4D2"/>
            </a:solidFill>
          </a:ln>
        </p:spPr>
        <p:txBody>
          <a:bodyPr wrap="none">
            <a:spAutoFit/>
          </a:bodyPr>
          <a:lstStyle/>
          <a:p>
            <a:pPr algn="ctr" defTabSz="914034" fontAlgn="ctr"/>
            <a:r>
              <a:rPr lang="en-US" sz="1200" dirty="0" smtClean="0">
                <a:solidFill>
                  <a:schemeClr val="bg1"/>
                </a:solidFill>
                <a:latin typeface="Huawei Sans" panose="020C0503030203020204" pitchFamily="34" charset="0"/>
              </a:rPr>
              <a:t>STUN binding request</a:t>
            </a:r>
            <a:endParaRPr lang="en-US" sz="1200" dirty="0">
              <a:solidFill>
                <a:schemeClr val="bg1"/>
              </a:solidFill>
              <a:latin typeface="Huawei Sans" panose="020C0503030203020204" pitchFamily="34" charset="0"/>
            </a:endParaRPr>
          </a:p>
        </p:txBody>
      </p:sp>
      <p:sp>
        <p:nvSpPr>
          <p:cNvPr id="51" name="矩形 26"/>
          <p:cNvSpPr/>
          <p:nvPr/>
        </p:nvSpPr>
        <p:spPr bwMode="gray">
          <a:xfrm rot="653494">
            <a:off x="7366808" y="2481271"/>
            <a:ext cx="1853446" cy="550247"/>
          </a:xfrm>
          <a:prstGeom prst="leftArrow">
            <a:avLst/>
          </a:prstGeom>
          <a:solidFill>
            <a:srgbClr val="56C4D2"/>
          </a:solidFill>
          <a:ln>
            <a:solidFill>
              <a:srgbClr val="56C4D2"/>
            </a:solidFill>
          </a:ln>
        </p:spPr>
        <p:txBody>
          <a:bodyPr wrap="none">
            <a:spAutoFit/>
          </a:bodyPr>
          <a:lstStyle/>
          <a:p>
            <a:pPr algn="ctr" defTabSz="914034" fontAlgn="ctr"/>
            <a:r>
              <a:rPr lang="en-US" sz="1200" dirty="0" smtClean="0">
                <a:solidFill>
                  <a:schemeClr val="bg1"/>
                </a:solidFill>
                <a:latin typeface="Huawei Sans" panose="020C0503030203020204" pitchFamily="34" charset="0"/>
              </a:rPr>
              <a:t>STUN binding request</a:t>
            </a:r>
            <a:endParaRPr lang="en-US" sz="1200" dirty="0">
              <a:solidFill>
                <a:schemeClr val="bg1"/>
              </a:solidFill>
              <a:latin typeface="Huawei Sans" panose="020C0503030203020204" pitchFamily="34" charset="0"/>
            </a:endParaRPr>
          </a:p>
        </p:txBody>
      </p:sp>
      <p:sp>
        <p:nvSpPr>
          <p:cNvPr id="52" name="Freeform 51"/>
          <p:cNvSpPr/>
          <p:nvPr/>
        </p:nvSpPr>
        <p:spPr bwMode="gray">
          <a:xfrm>
            <a:off x="3643282" y="2876745"/>
            <a:ext cx="2379392"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5" name="Freeform 54"/>
          <p:cNvSpPr/>
          <p:nvPr/>
        </p:nvSpPr>
        <p:spPr bwMode="gray">
          <a:xfrm flipH="1">
            <a:off x="6359321" y="2874447"/>
            <a:ext cx="2424351" cy="861060"/>
          </a:xfrm>
          <a:custGeom>
            <a:avLst/>
            <a:gdLst>
              <a:gd name="connsiteX0" fmla="*/ 0 w 1379220"/>
              <a:gd name="connsiteY0" fmla="*/ 861060 h 861060"/>
              <a:gd name="connsiteX1" fmla="*/ 876300 w 1379220"/>
              <a:gd name="connsiteY1" fmla="*/ 586740 h 861060"/>
              <a:gd name="connsiteX2" fmla="*/ 1379220 w 1379220"/>
              <a:gd name="connsiteY2" fmla="*/ 0 h 861060"/>
            </a:gdLst>
            <a:ahLst/>
            <a:cxnLst>
              <a:cxn ang="0">
                <a:pos x="connsiteX0" y="connsiteY0"/>
              </a:cxn>
              <a:cxn ang="0">
                <a:pos x="connsiteX1" y="connsiteY1"/>
              </a:cxn>
              <a:cxn ang="0">
                <a:pos x="connsiteX2" y="connsiteY2"/>
              </a:cxn>
            </a:cxnLst>
            <a:rect l="l" t="t" r="r" b="b"/>
            <a:pathLst>
              <a:path w="1379220" h="861060">
                <a:moveTo>
                  <a:pt x="0" y="861060"/>
                </a:moveTo>
                <a:cubicBezTo>
                  <a:pt x="323215" y="795655"/>
                  <a:pt x="646430" y="730250"/>
                  <a:pt x="876300" y="586740"/>
                </a:cubicBezTo>
                <a:cubicBezTo>
                  <a:pt x="1106170" y="443230"/>
                  <a:pt x="1242695" y="221615"/>
                  <a:pt x="1379220" y="0"/>
                </a:cubicBezTo>
              </a:path>
            </a:pathLst>
          </a:custGeom>
          <a:noFill/>
          <a:ln w="19050">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6" name="矩形 26"/>
          <p:cNvSpPr/>
          <p:nvPr/>
        </p:nvSpPr>
        <p:spPr bwMode="gray">
          <a:xfrm rot="21135608">
            <a:off x="3805820" y="3920819"/>
            <a:ext cx="1941210" cy="550247"/>
          </a:xfrm>
          <a:prstGeom prst="leftArrow">
            <a:avLst/>
          </a:prstGeom>
          <a:solidFill>
            <a:srgbClr val="FFC000"/>
          </a:solidFill>
        </p:spPr>
        <p:txBody>
          <a:bodyPr wrap="none">
            <a:spAutoFit/>
          </a:bodyPr>
          <a:lstStyle/>
          <a:p>
            <a:pPr algn="ctr" defTabSz="914034" fontAlgn="ctr"/>
            <a:r>
              <a:rPr lang="en-US" sz="1200" dirty="0" smtClean="0">
                <a:solidFill>
                  <a:schemeClr val="bg1"/>
                </a:solidFill>
                <a:latin typeface="Huawei Sans" panose="020C0503030203020204" pitchFamily="34" charset="0"/>
              </a:rPr>
              <a:t>STUN binding response</a:t>
            </a:r>
            <a:endParaRPr lang="en-US" sz="1200" dirty="0">
              <a:solidFill>
                <a:schemeClr val="bg1"/>
              </a:solidFill>
              <a:latin typeface="Huawei Sans" panose="020C0503030203020204" pitchFamily="34" charset="0"/>
            </a:endParaRPr>
          </a:p>
        </p:txBody>
      </p:sp>
      <p:sp>
        <p:nvSpPr>
          <p:cNvPr id="57" name="矩形 26"/>
          <p:cNvSpPr/>
          <p:nvPr/>
        </p:nvSpPr>
        <p:spPr bwMode="gray">
          <a:xfrm rot="703320">
            <a:off x="6761970" y="3941865"/>
            <a:ext cx="1941210" cy="550247"/>
          </a:xfrm>
          <a:prstGeom prst="rightArrow">
            <a:avLst/>
          </a:prstGeom>
          <a:solidFill>
            <a:srgbClr val="FFC000"/>
          </a:solidFill>
        </p:spPr>
        <p:txBody>
          <a:bodyPr wrap="none">
            <a:spAutoFit/>
          </a:bodyPr>
          <a:lstStyle/>
          <a:p>
            <a:pPr algn="ctr" defTabSz="914034" fontAlgn="ctr"/>
            <a:r>
              <a:rPr lang="en-US" sz="1200" dirty="0" smtClean="0">
                <a:solidFill>
                  <a:schemeClr val="bg1"/>
                </a:solidFill>
                <a:latin typeface="Huawei Sans" panose="020C0503030203020204" pitchFamily="34" charset="0"/>
              </a:rPr>
              <a:t>STUN binding response</a:t>
            </a:r>
            <a:endParaRPr lang="en-US" sz="1200" dirty="0">
              <a:solidFill>
                <a:schemeClr val="bg1"/>
              </a:solidFill>
              <a:latin typeface="Huawei Sans" panose="020C0503030203020204" pitchFamily="34" charset="0"/>
            </a:endParaRPr>
          </a:p>
        </p:txBody>
      </p:sp>
      <p:cxnSp>
        <p:nvCxnSpPr>
          <p:cNvPr id="61" name="Straight Arrow Connector 60"/>
          <p:cNvCxnSpPr>
            <a:cxnSpLocks/>
          </p:cNvCxnSpPr>
          <p:nvPr/>
        </p:nvCxnSpPr>
        <p:spPr bwMode="gray">
          <a:xfrm>
            <a:off x="3260842" y="4971347"/>
            <a:ext cx="5895498" cy="0"/>
          </a:xfrm>
          <a:prstGeom prst="straightConnector1">
            <a:avLst/>
          </a:prstGeom>
          <a:ln w="190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矩形 26"/>
          <p:cNvSpPr/>
          <p:nvPr/>
        </p:nvSpPr>
        <p:spPr bwMode="gray">
          <a:xfrm>
            <a:off x="4461078" y="4676388"/>
            <a:ext cx="3417923" cy="276999"/>
          </a:xfrm>
          <a:prstGeom prst="rect">
            <a:avLst/>
          </a:prstGeom>
          <a:noFill/>
        </p:spPr>
        <p:txBody>
          <a:bodyPr wrap="none">
            <a:spAutoFit/>
          </a:bodyPr>
          <a:lstStyle/>
          <a:p>
            <a:pPr algn="ctr" defTabSz="914034" fontAlgn="ctr"/>
            <a:r>
              <a:rPr lang="en-US" sz="1200" dirty="0" smtClean="0">
                <a:latin typeface="Huawei Sans" panose="020C0503030203020204" pitchFamily="34" charset="0"/>
              </a:rPr>
              <a:t>Learn the peer NAT information through BGP.</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990348" y="3341905"/>
            <a:ext cx="540989" cy="442626"/>
          </a:xfrm>
          <a:prstGeom prst="rect">
            <a:avLst/>
          </a:prstGeom>
          <a:noFill/>
        </p:spPr>
      </p:pic>
      <p:pic>
        <p:nvPicPr>
          <p:cNvPr id="7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825358" y="3348617"/>
            <a:ext cx="540989" cy="442626"/>
          </a:xfrm>
          <a:prstGeom prst="rect">
            <a:avLst/>
          </a:prstGeom>
          <a:noFill/>
        </p:spPr>
      </p:pic>
      <p:cxnSp>
        <p:nvCxnSpPr>
          <p:cNvPr id="76" name="Straight Arrow Connector 75"/>
          <p:cNvCxnSpPr>
            <a:cxnSpLocks/>
          </p:cNvCxnSpPr>
          <p:nvPr/>
        </p:nvCxnSpPr>
        <p:spPr bwMode="gray">
          <a:xfrm>
            <a:off x="3260842" y="5266307"/>
            <a:ext cx="5895498" cy="0"/>
          </a:xfrm>
          <a:prstGeom prst="straightConnector1">
            <a:avLst/>
          </a:prstGeom>
          <a:ln w="190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a:cxnSpLocks/>
          </p:cNvCxnSpPr>
          <p:nvPr/>
        </p:nvCxnSpPr>
        <p:spPr bwMode="gray">
          <a:xfrm>
            <a:off x="3260842" y="5567858"/>
            <a:ext cx="5895498" cy="0"/>
          </a:xfrm>
          <a:prstGeom prst="straightConnector1">
            <a:avLst/>
          </a:prstGeom>
          <a:ln w="19050">
            <a:solidFill>
              <a:srgbClr val="41719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8" name="矩形 26"/>
          <p:cNvSpPr/>
          <p:nvPr/>
        </p:nvSpPr>
        <p:spPr bwMode="gray">
          <a:xfrm>
            <a:off x="5030945" y="5007351"/>
            <a:ext cx="2278189" cy="276999"/>
          </a:xfrm>
          <a:prstGeom prst="rect">
            <a:avLst/>
          </a:prstGeom>
          <a:noFill/>
        </p:spPr>
        <p:txBody>
          <a:bodyPr wrap="none">
            <a:spAutoFit/>
          </a:bodyPr>
          <a:lstStyle/>
          <a:p>
            <a:pPr algn="ctr" defTabSz="914034" fontAlgn="ctr"/>
            <a:r>
              <a:rPr lang="en-US" sz="1200" dirty="0" smtClean="0">
                <a:latin typeface="Huawei Sans" panose="020C0503030203020204" pitchFamily="34" charset="0"/>
              </a:rPr>
              <a:t>Send a STUN binding request.</a:t>
            </a:r>
            <a:endParaRPr lang="en-US" sz="1200" dirty="0">
              <a:latin typeface="Huawei Sans" panose="020C0503030203020204" pitchFamily="34" charset="0"/>
            </a:endParaRPr>
          </a:p>
        </p:txBody>
      </p:sp>
      <p:sp>
        <p:nvSpPr>
          <p:cNvPr id="79" name="矩形 26"/>
          <p:cNvSpPr/>
          <p:nvPr/>
        </p:nvSpPr>
        <p:spPr bwMode="gray">
          <a:xfrm>
            <a:off x="4754121" y="5306416"/>
            <a:ext cx="2868094" cy="276999"/>
          </a:xfrm>
          <a:prstGeom prst="rect">
            <a:avLst/>
          </a:prstGeom>
          <a:noFill/>
        </p:spPr>
        <p:txBody>
          <a:bodyPr wrap="none">
            <a:spAutoFit/>
          </a:bodyPr>
          <a:lstStyle/>
          <a:p>
            <a:pPr algn="ctr" defTabSz="914034" fontAlgn="ctr"/>
            <a:r>
              <a:rPr lang="en-US" sz="1200" dirty="0" smtClean="0">
                <a:latin typeface="Huawei Sans" panose="020C0503030203020204" pitchFamily="34" charset="0"/>
              </a:rPr>
              <a:t>Respond to the STUN binding request.</a:t>
            </a:r>
            <a:endParaRPr lang="en-US" sz="1200" dirty="0">
              <a:latin typeface="Huawei Sans" panose="020C0503030203020204" pitchFamily="34" charset="0"/>
            </a:endParaRPr>
          </a:p>
        </p:txBody>
      </p:sp>
      <p:cxnSp>
        <p:nvCxnSpPr>
          <p:cNvPr id="80" name="Straight Arrow Connector 79"/>
          <p:cNvCxnSpPr>
            <a:cxnSpLocks/>
          </p:cNvCxnSpPr>
          <p:nvPr/>
        </p:nvCxnSpPr>
        <p:spPr bwMode="gray">
          <a:xfrm>
            <a:off x="3260842" y="5874102"/>
            <a:ext cx="5931502"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椭圆 50">
            <a:extLst>
              <a:ext uri="{FF2B5EF4-FFF2-40B4-BE49-F238E27FC236}">
                <a16:creationId xmlns:a16="http://schemas.microsoft.com/office/drawing/2014/main" xmlns="" id="{4C36BF72-2DED-43F7-8CCF-C6A3E533747D}"/>
              </a:ext>
            </a:extLst>
          </p:cNvPr>
          <p:cNvSpPr/>
          <p:nvPr/>
        </p:nvSpPr>
        <p:spPr bwMode="gray">
          <a:xfrm>
            <a:off x="3622764" y="3016216"/>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0">
            <a:extLst>
              <a:ext uri="{FF2B5EF4-FFF2-40B4-BE49-F238E27FC236}">
                <a16:creationId xmlns:a16="http://schemas.microsoft.com/office/drawing/2014/main" xmlns="" id="{7FDF1A6C-F405-4D6B-A7AD-26487C8E28ED}"/>
              </a:ext>
            </a:extLst>
          </p:cNvPr>
          <p:cNvSpPr/>
          <p:nvPr/>
        </p:nvSpPr>
        <p:spPr bwMode="gray">
          <a:xfrm>
            <a:off x="8747031" y="2996608"/>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0">
            <a:extLst>
              <a:ext uri="{FF2B5EF4-FFF2-40B4-BE49-F238E27FC236}">
                <a16:creationId xmlns:a16="http://schemas.microsoft.com/office/drawing/2014/main" xmlns="" id="{76B7D261-79AF-4460-B1D3-4994C5E70729}"/>
              </a:ext>
            </a:extLst>
          </p:cNvPr>
          <p:cNvSpPr/>
          <p:nvPr/>
        </p:nvSpPr>
        <p:spPr bwMode="gray">
          <a:xfrm>
            <a:off x="4858720" y="381924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0">
            <a:extLst>
              <a:ext uri="{FF2B5EF4-FFF2-40B4-BE49-F238E27FC236}">
                <a16:creationId xmlns:a16="http://schemas.microsoft.com/office/drawing/2014/main" xmlns="" id="{AA63C9A1-35CE-40B2-A604-DA3F73FD4CFD}"/>
              </a:ext>
            </a:extLst>
          </p:cNvPr>
          <p:cNvSpPr/>
          <p:nvPr/>
        </p:nvSpPr>
        <p:spPr bwMode="gray">
          <a:xfrm>
            <a:off x="7356140" y="3793602"/>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0">
            <a:extLst>
              <a:ext uri="{FF2B5EF4-FFF2-40B4-BE49-F238E27FC236}">
                <a16:creationId xmlns:a16="http://schemas.microsoft.com/office/drawing/2014/main" xmlns="" id="{E5B8A0CE-E709-4F45-926C-52B71EF4790B}"/>
              </a:ext>
            </a:extLst>
          </p:cNvPr>
          <p:cNvSpPr/>
          <p:nvPr/>
        </p:nvSpPr>
        <p:spPr bwMode="gray">
          <a:xfrm>
            <a:off x="4248711" y="471933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50">
            <a:extLst>
              <a:ext uri="{FF2B5EF4-FFF2-40B4-BE49-F238E27FC236}">
                <a16:creationId xmlns:a16="http://schemas.microsoft.com/office/drawing/2014/main" xmlns="" id="{EDE7F19F-8C17-4AA8-8AFC-2543064DBF02}"/>
              </a:ext>
            </a:extLst>
          </p:cNvPr>
          <p:cNvSpPr/>
          <p:nvPr/>
        </p:nvSpPr>
        <p:spPr bwMode="gray">
          <a:xfrm>
            <a:off x="4248711" y="501281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50">
            <a:extLst>
              <a:ext uri="{FF2B5EF4-FFF2-40B4-BE49-F238E27FC236}">
                <a16:creationId xmlns:a16="http://schemas.microsoft.com/office/drawing/2014/main" xmlns="" id="{5B0DD743-BCBE-4DB5-8748-B4B3FC4003CA}"/>
              </a:ext>
            </a:extLst>
          </p:cNvPr>
          <p:cNvSpPr/>
          <p:nvPr/>
        </p:nvSpPr>
        <p:spPr bwMode="gray">
          <a:xfrm>
            <a:off x="4248711" y="5325497"/>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26"/>
          <p:cNvSpPr/>
          <p:nvPr/>
        </p:nvSpPr>
        <p:spPr bwMode="gray">
          <a:xfrm>
            <a:off x="4597027" y="5619419"/>
            <a:ext cx="3182281" cy="276999"/>
          </a:xfrm>
          <a:prstGeom prst="rect">
            <a:avLst/>
          </a:prstGeom>
          <a:noFill/>
        </p:spPr>
        <p:txBody>
          <a:bodyPr wrap="none">
            <a:spAutoFit/>
          </a:bodyPr>
          <a:lstStyle/>
          <a:p>
            <a:pPr algn="ctr" defTabSz="914034" fontAlgn="ctr"/>
            <a:r>
              <a:rPr lang="en-US" sz="1200" dirty="0" smtClean="0">
                <a:latin typeface="Huawei Sans" panose="020C0503030203020204" pitchFamily="34" charset="0"/>
              </a:rPr>
              <a:t>Establish a data channel for NAT traversal.</a:t>
            </a:r>
            <a:endParaRPr lang="en-US" sz="1200" dirty="0">
              <a:latin typeface="Huawei Sans" panose="020C0503030203020204" pitchFamily="34" charset="0"/>
            </a:endParaRPr>
          </a:p>
        </p:txBody>
      </p:sp>
      <p:sp>
        <p:nvSpPr>
          <p:cNvPr id="66" name="椭圆 50">
            <a:extLst>
              <a:ext uri="{FF2B5EF4-FFF2-40B4-BE49-F238E27FC236}">
                <a16:creationId xmlns:a16="http://schemas.microsoft.com/office/drawing/2014/main" xmlns="" id="{7AB8E6D0-969B-4C9D-B103-AF10FE31D98C}"/>
              </a:ext>
            </a:extLst>
          </p:cNvPr>
          <p:cNvSpPr/>
          <p:nvPr/>
        </p:nvSpPr>
        <p:spPr bwMode="gray">
          <a:xfrm>
            <a:off x="4258054" y="564930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6</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919303" y="3346625"/>
            <a:ext cx="540989" cy="442626"/>
          </a:xfrm>
          <a:prstGeom prst="rect">
            <a:avLst/>
          </a:prstGeom>
          <a:noFill/>
        </p:spPr>
      </p:pic>
      <p:pic>
        <p:nvPicPr>
          <p:cNvPr id="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915947" y="3341905"/>
            <a:ext cx="540989" cy="442626"/>
          </a:xfrm>
          <a:prstGeom prst="rect">
            <a:avLst/>
          </a:prstGeom>
          <a:noFill/>
        </p:spPr>
      </p:pic>
      <p:pic>
        <p:nvPicPr>
          <p:cNvPr id="101" name="图片 73" descr="PC.png">
            <a:extLst>
              <a:ext uri="{FF2B5EF4-FFF2-40B4-BE49-F238E27FC236}">
                <a16:creationId xmlns:a16="http://schemas.microsoft.com/office/drawing/2014/main" xmlns="" id="{A488EABC-CA47-4D1A-97FF-A3B14AF2B84E}"/>
              </a:ext>
            </a:extLst>
          </p:cNvPr>
          <p:cNvPicPr>
            <a:picLocks noChangeAspect="1"/>
          </p:cNvPicPr>
          <p:nvPr/>
        </p:nvPicPr>
        <p:blipFill>
          <a:blip r:embed="rId4" cstate="print"/>
          <a:stretch>
            <a:fillRect/>
          </a:stretch>
        </p:blipFill>
        <p:spPr bwMode="gray">
          <a:xfrm>
            <a:off x="1452481" y="3348617"/>
            <a:ext cx="539063" cy="414000"/>
          </a:xfrm>
          <a:prstGeom prst="rect">
            <a:avLst/>
          </a:prstGeom>
        </p:spPr>
      </p:pic>
      <p:pic>
        <p:nvPicPr>
          <p:cNvPr id="102" name="图片 73" descr="PC.png">
            <a:extLst>
              <a:ext uri="{FF2B5EF4-FFF2-40B4-BE49-F238E27FC236}">
                <a16:creationId xmlns:a16="http://schemas.microsoft.com/office/drawing/2014/main" xmlns="" id="{8C8943F5-1624-400F-B2CF-F3682FB9E041}"/>
              </a:ext>
            </a:extLst>
          </p:cNvPr>
          <p:cNvPicPr>
            <a:picLocks noChangeAspect="1"/>
          </p:cNvPicPr>
          <p:nvPr/>
        </p:nvPicPr>
        <p:blipFill>
          <a:blip r:embed="rId4" cstate="print"/>
          <a:stretch>
            <a:fillRect/>
          </a:stretch>
        </p:blipFill>
        <p:spPr bwMode="gray">
          <a:xfrm>
            <a:off x="10334342" y="3357676"/>
            <a:ext cx="539063" cy="414000"/>
          </a:xfrm>
          <a:prstGeom prst="rect">
            <a:avLst/>
          </a:prstGeom>
        </p:spPr>
      </p:pic>
      <p:cxnSp>
        <p:nvCxnSpPr>
          <p:cNvPr id="103" name="直接连接符 12">
            <a:extLst>
              <a:ext uri="{FF2B5EF4-FFF2-40B4-BE49-F238E27FC236}">
                <a16:creationId xmlns:a16="http://schemas.microsoft.com/office/drawing/2014/main" xmlns="" id="{D5645679-DA1D-4A66-B18E-210CF290E05B}"/>
              </a:ext>
            </a:extLst>
          </p:cNvPr>
          <p:cNvCxnSpPr>
            <a:cxnSpLocks/>
            <a:stCxn id="68" idx="1"/>
            <a:endCxn id="101" idx="3"/>
          </p:cNvCxnSpPr>
          <p:nvPr/>
        </p:nvCxnSpPr>
        <p:spPr bwMode="gray">
          <a:xfrm flipH="1" flipV="1">
            <a:off x="1991544" y="3555616"/>
            <a:ext cx="99880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连接符 12">
            <a:extLst>
              <a:ext uri="{FF2B5EF4-FFF2-40B4-BE49-F238E27FC236}">
                <a16:creationId xmlns:a16="http://schemas.microsoft.com/office/drawing/2014/main" xmlns="" id="{B0A4640B-9907-4829-99A4-DCD28F554716}"/>
              </a:ext>
            </a:extLst>
          </p:cNvPr>
          <p:cNvCxnSpPr>
            <a:cxnSpLocks/>
            <a:stCxn id="102" idx="1"/>
            <a:endCxn id="73" idx="3"/>
          </p:cNvCxnSpPr>
          <p:nvPr/>
        </p:nvCxnSpPr>
        <p:spPr bwMode="gray">
          <a:xfrm flipH="1">
            <a:off x="9366347" y="3564676"/>
            <a:ext cx="96799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6" name="矩形 26"/>
          <p:cNvSpPr/>
          <p:nvPr/>
        </p:nvSpPr>
        <p:spPr bwMode="gray">
          <a:xfrm>
            <a:off x="4706766" y="3121703"/>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
        <p:nvSpPr>
          <p:cNvPr id="37" name="矩形 26"/>
          <p:cNvSpPr/>
          <p:nvPr/>
        </p:nvSpPr>
        <p:spPr bwMode="gray">
          <a:xfrm>
            <a:off x="6729172" y="3106039"/>
            <a:ext cx="973344" cy="276999"/>
          </a:xfrm>
          <a:prstGeom prst="rect">
            <a:avLst/>
          </a:prstGeom>
        </p:spPr>
        <p:txBody>
          <a:bodyPr wrap="none">
            <a:spAutoFit/>
          </a:bodyPr>
          <a:lstStyle/>
          <a:p>
            <a:pPr algn="ctr" defTabSz="914034" fontAlgn="ctr"/>
            <a:r>
              <a:rPr lang="en-US" sz="1200" dirty="0" smtClean="0">
                <a:latin typeface="Huawei Sans" panose="020C0503030203020204" pitchFamily="34" charset="0"/>
              </a:rPr>
              <a:t>NAT device</a:t>
            </a:r>
            <a:endParaRPr lang="en-US" sz="1200" dirty="0">
              <a:latin typeface="Huawei Sans" panose="020C0503030203020204" pitchFamily="34" charset="0"/>
            </a:endParaRPr>
          </a:p>
        </p:txBody>
      </p:sp>
    </p:spTree>
    <p:extLst>
      <p:ext uri="{BB962C8B-B14F-4D97-AF65-F5344CB8AC3E}">
        <p14:creationId xmlns:p14="http://schemas.microsoft.com/office/powerpoint/2010/main" val="1072601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Common Networking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dirty="0" smtClean="0">
                <a:solidFill>
                  <a:schemeClr val="bg1">
                    <a:lumMod val="50000"/>
                  </a:schemeClr>
                </a:solidFill>
              </a:rPr>
              <a:t>Security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dirty="0" smtClean="0">
                <a:solidFill>
                  <a:schemeClr val="bg1">
                    <a:lumMod val="50000"/>
                  </a:schemeClr>
                </a:solidFill>
              </a:rPr>
              <a:t>NAT Traversal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b="1" dirty="0"/>
              <a:t>Intelligent Traffic Steering Technologies in </a:t>
            </a:r>
            <a:r>
              <a:rPr lang="en-US" altLang="zh-CN" b="1" dirty="0"/>
              <a:t>WAN </a:t>
            </a:r>
            <a:r>
              <a:rPr lang="en-US" altLang="zh-CN" b="1" dirty="0" smtClean="0"/>
              <a:t>Interconnection</a:t>
            </a:r>
          </a:p>
          <a:p>
            <a:pPr lvl="1">
              <a:buFont typeface="Wingdings" panose="05000000000000000000" pitchFamily="2" charset="2"/>
              <a:buChar char="§"/>
            </a:pPr>
            <a:r>
              <a:rPr lang="en-US" altLang="zh-CN" sz="2000" dirty="0"/>
              <a:t>SAC</a:t>
            </a:r>
          </a:p>
          <a:p>
            <a:pPr lvl="1"/>
            <a:r>
              <a:rPr lang="en-US" altLang="zh-CN" sz="2000" dirty="0">
                <a:solidFill>
                  <a:schemeClr val="bg1">
                    <a:lumMod val="50000"/>
                  </a:schemeClr>
                </a:solidFill>
              </a:rPr>
              <a:t>SRP</a:t>
            </a:r>
          </a:p>
          <a:p>
            <a:pPr lvl="1"/>
            <a:endParaRPr lang="en-US" altLang="zh-CN" dirty="0"/>
          </a:p>
        </p:txBody>
      </p:sp>
    </p:spTree>
    <p:extLst>
      <p:ext uri="{BB962C8B-B14F-4D97-AF65-F5344CB8AC3E}">
        <p14:creationId xmlns:p14="http://schemas.microsoft.com/office/powerpoint/2010/main" val="403778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6C77D2E-C642-4157-A68C-E544AB72F954}"/>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Service Reliability</a:t>
            </a:r>
          </a:p>
        </p:txBody>
      </p:sp>
      <p:sp>
        <p:nvSpPr>
          <p:cNvPr id="4" name="Text Placeholder 3">
            <a:extLst>
              <a:ext uri="{FF2B5EF4-FFF2-40B4-BE49-F238E27FC236}">
                <a16:creationId xmlns:a16="http://schemas.microsoft.com/office/drawing/2014/main" xmlns="" id="{40355E2A-CB4E-44D7-8EE6-840FEF6CD210}"/>
              </a:ext>
            </a:extLst>
          </p:cNvPr>
          <p:cNvSpPr>
            <a:spLocks noGrp="1"/>
          </p:cNvSpPr>
          <p:nvPr>
            <p:ph type="body" sz="quarter" idx="10"/>
          </p:nvPr>
        </p:nvSpPr>
        <p:spPr bwMode="gray"/>
        <p:txBody>
          <a:bodyPr/>
          <a:lstStyle/>
          <a:p>
            <a:pPr algn="l"/>
            <a:r>
              <a:rPr lang="en-US" sz="2000" dirty="0">
                <a:latin typeface="Huawei Sans" panose="020C0503030203020204" pitchFamily="34" charset="0"/>
              </a:rPr>
              <a:t>In the cloud computing era, network reliability cannot meet user requirements. Users want to understand the live network status based on applications and adjust the network based on the application status.</a:t>
            </a:r>
            <a:endParaRPr lang="en-US" altLang="zh-CN" sz="2000" dirty="0">
              <a:latin typeface="Huawei Sans" panose="020C0503030203020204" pitchFamily="34" charset="0"/>
            </a:endParaRPr>
          </a:p>
          <a:p>
            <a:pPr algn="l"/>
            <a:r>
              <a:rPr lang="en-US" sz="2000" dirty="0">
                <a:latin typeface="Huawei Sans" panose="020C0503030203020204" pitchFamily="34" charset="0"/>
              </a:rPr>
              <a:t>Such requirement poses the following challenges to traditional networks:</a:t>
            </a:r>
            <a:endParaRPr lang="en-US" altLang="zh-CN" sz="2000" dirty="0">
              <a:latin typeface="Huawei Sans" panose="020C0503030203020204" pitchFamily="34" charset="0"/>
            </a:endParaRPr>
          </a:p>
          <a:p>
            <a:pPr marL="608400" lvl="1" indent="-284400"/>
            <a:r>
              <a:rPr lang="en-US" sz="1800" dirty="0">
                <a:latin typeface="Huawei Sans" panose="020C0503030203020204" pitchFamily="34" charset="0"/>
              </a:rPr>
              <a:t>Traditional networks cannot accurately identify applications.</a:t>
            </a:r>
            <a:endParaRPr lang="en-US" altLang="zh-CN" sz="1800" dirty="0">
              <a:latin typeface="Huawei Sans" panose="020C0503030203020204" pitchFamily="34" charset="0"/>
            </a:endParaRPr>
          </a:p>
          <a:p>
            <a:pPr marL="608400" lvl="1" indent="-284400"/>
            <a:r>
              <a:rPr lang="en-US" sz="1800" dirty="0">
                <a:latin typeface="Huawei Sans" panose="020C0503030203020204" pitchFamily="34" charset="0"/>
              </a:rPr>
              <a:t>Traditional networks cannot be adjusted based on applications.</a:t>
            </a:r>
            <a:endParaRPr lang="en-US" altLang="zh-CN" sz="1800" dirty="0">
              <a:latin typeface="Huawei Sans" panose="020C0503030203020204" pitchFamily="34" charset="0"/>
            </a:endParaRPr>
          </a:p>
          <a:p>
            <a:pPr algn="l"/>
            <a:r>
              <a:rPr lang="en-US" sz="2000" dirty="0">
                <a:latin typeface="Huawei Sans" panose="020C0503030203020204" pitchFamily="34" charset="0"/>
              </a:rPr>
              <a:t>To cope with the challenges, two technologies are developed:</a:t>
            </a:r>
            <a:endParaRPr lang="en-US" altLang="zh-CN" sz="2000" dirty="0">
              <a:latin typeface="Huawei Sans" panose="020C0503030203020204" pitchFamily="34" charset="0"/>
            </a:endParaRPr>
          </a:p>
          <a:p>
            <a:pPr marL="608400" lvl="1" indent="-284400"/>
            <a:r>
              <a:rPr lang="en-US" sz="1800" dirty="0">
                <a:latin typeface="Huawei Sans" panose="020C0503030203020204" pitchFamily="34" charset="0"/>
              </a:rPr>
              <a:t>Smart Application Control (SAC): This technology can flexibly identify applications.</a:t>
            </a:r>
            <a:endParaRPr lang="en-US" altLang="zh-CN" sz="1800" dirty="0">
              <a:latin typeface="Huawei Sans" panose="020C0503030203020204" pitchFamily="34" charset="0"/>
            </a:endParaRPr>
          </a:p>
          <a:p>
            <a:pPr marL="608400" lvl="1" indent="-284400"/>
            <a:r>
              <a:rPr lang="en-US" sz="1800" dirty="0">
                <a:latin typeface="Huawei Sans" panose="020C0503030203020204" pitchFamily="34" charset="0"/>
              </a:rPr>
              <a:t>Smart Policy Routing (SPR): This technology can switch forwarding paths based on the network or application status.</a:t>
            </a:r>
          </a:p>
        </p:txBody>
      </p:sp>
    </p:spTree>
    <p:extLst>
      <p:ext uri="{BB962C8B-B14F-4D97-AF65-F5344CB8AC3E}">
        <p14:creationId xmlns:p14="http://schemas.microsoft.com/office/powerpoint/2010/main" val="1927764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EE0F31-756B-4378-A2BE-D91739B2F980}"/>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Overview of SAC</a:t>
            </a:r>
          </a:p>
        </p:txBody>
      </p:sp>
      <p:sp>
        <p:nvSpPr>
          <p:cNvPr id="3" name="Text Placeholder 2">
            <a:extLst>
              <a:ext uri="{FF2B5EF4-FFF2-40B4-BE49-F238E27FC236}">
                <a16:creationId xmlns:a16="http://schemas.microsoft.com/office/drawing/2014/main" xmlns="" id="{B78BAFD1-B2F1-49BC-ACA1-61F7240422B4}"/>
              </a:ext>
            </a:extLst>
          </p:cNvPr>
          <p:cNvSpPr>
            <a:spLocks noGrp="1"/>
          </p:cNvSpPr>
          <p:nvPr>
            <p:ph type="body" sz="quarter" idx="10"/>
          </p:nvPr>
        </p:nvSpPr>
        <p:spPr bwMode="gray"/>
        <p:txBody>
          <a:bodyPr/>
          <a:lstStyle/>
          <a:p>
            <a:pPr algn="l"/>
            <a:r>
              <a:rPr lang="en-US" sz="2000" dirty="0">
                <a:latin typeface="Huawei Sans" panose="020C0503030203020204" pitchFamily="34" charset="0"/>
              </a:rPr>
              <a:t>Traditional networks are managed based on traffic. However, in the cloud computing era, services are becoming increasingly important. Networks need to be managed and monitored based on applications instead of Five-tuple information.</a:t>
            </a:r>
            <a:endParaRPr lang="en-US" altLang="zh-CN" sz="2000" dirty="0">
              <a:latin typeface="Huawei Sans" panose="020C0503030203020204" pitchFamily="34" charset="0"/>
            </a:endParaRPr>
          </a:p>
          <a:p>
            <a:pPr algn="l"/>
            <a:r>
              <a:rPr lang="en-US" sz="2000" dirty="0">
                <a:latin typeface="Huawei Sans" panose="020C0503030203020204" pitchFamily="34" charset="0"/>
              </a:rPr>
              <a:t>Traditional routing and switching devices cannot identify application-layer information. Therefore, it is difficult to manage networks based on applications. Smart Application Control (SAC) technology helps routing and switching devices identify classified applications.</a:t>
            </a:r>
            <a:endParaRPr lang="en-US" altLang="zh-CN" sz="2000" dirty="0">
              <a:latin typeface="Huawei Sans" panose="020C0503030203020204" pitchFamily="34" charset="0"/>
            </a:endParaRPr>
          </a:p>
          <a:p>
            <a:pPr algn="l"/>
            <a:r>
              <a:rPr lang="en-US" sz="2000" dirty="0">
                <a:latin typeface="Huawei Sans" panose="020C0503030203020204" pitchFamily="34" charset="0"/>
              </a:rPr>
              <a:t>SAC uses service awareness (SA) and first packet identification (FPI) technologies to detect and identify Layer 4 to Layer 7 information (such as HTTP and RTP) in packets.</a:t>
            </a: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3279562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EBEDAA-4EDB-41D0-B312-0149B70289CE}"/>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SAC Signature Database</a:t>
            </a:r>
          </a:p>
        </p:txBody>
      </p:sp>
      <p:sp>
        <p:nvSpPr>
          <p:cNvPr id="3" name="Text Placeholder 2">
            <a:extLst>
              <a:ext uri="{FF2B5EF4-FFF2-40B4-BE49-F238E27FC236}">
                <a16:creationId xmlns:a16="http://schemas.microsoft.com/office/drawing/2014/main" xmlns="" id="{544D7983-BBFA-4170-85FC-78CDD432ABBA}"/>
              </a:ext>
            </a:extLst>
          </p:cNvPr>
          <p:cNvSpPr>
            <a:spLocks noGrp="1"/>
          </p:cNvSpPr>
          <p:nvPr>
            <p:ph type="body" sz="quarter" idx="10"/>
          </p:nvPr>
        </p:nvSpPr>
        <p:spPr bwMode="gray"/>
        <p:txBody>
          <a:bodyPr/>
          <a:lstStyle/>
          <a:p>
            <a:pPr algn="l"/>
            <a:r>
              <a:rPr lang="en-US" sz="1600" dirty="0">
                <a:latin typeface="Huawei Sans" panose="020C0503030203020204" pitchFamily="34" charset="0"/>
              </a:rPr>
              <a:t>Signature identification is a basic function of SA technology. Different applications typically use different protocols, and different application protocols have their own signatures. A signature that can identify a protocol is known as a signature code. The system analyzes service flows passing through a device, and compares the analysis result with the signature database on the device. It identifies an application by detecting the signature code in data packets.</a:t>
            </a:r>
            <a:endParaRPr lang="en-US" altLang="zh-CN" sz="1600" dirty="0">
              <a:latin typeface="Huawei Sans" panose="020C0503030203020204" pitchFamily="34" charset="0"/>
            </a:endParaRPr>
          </a:p>
          <a:p>
            <a:pPr algn="l"/>
            <a:r>
              <a:rPr lang="en-US" sz="1600" dirty="0">
                <a:latin typeface="Huawei Sans" panose="020C0503030203020204" pitchFamily="34" charset="0"/>
              </a:rPr>
              <a:t>SAC signature databases include FPI and SA signature databases. FPI signatures refer to signatures for identifying FPI applications, and SA signatures refer to signatures for identifying SA applications.</a:t>
            </a:r>
            <a:endParaRPr lang="en-US" altLang="zh-CN" sz="1600" dirty="0">
              <a:latin typeface="Huawei Sans" panose="020C0503030203020204" pitchFamily="34" charset="0"/>
            </a:endParaRPr>
          </a:p>
          <a:p>
            <a:pPr algn="l"/>
            <a:r>
              <a:rPr lang="en-US" sz="1600" dirty="0">
                <a:latin typeface="Huawei Sans" panose="020C0503030203020204" pitchFamily="34" charset="0"/>
              </a:rPr>
              <a:t>SAC working mechanism</a:t>
            </a:r>
          </a:p>
        </p:txBody>
      </p:sp>
      <p:grpSp>
        <p:nvGrpSpPr>
          <p:cNvPr id="28" name="Group 27">
            <a:extLst>
              <a:ext uri="{FF2B5EF4-FFF2-40B4-BE49-F238E27FC236}">
                <a16:creationId xmlns:a16="http://schemas.microsoft.com/office/drawing/2014/main" xmlns="" id="{7C29CA0C-4103-47FF-A0FB-9812FA5FA775}"/>
              </a:ext>
            </a:extLst>
          </p:cNvPr>
          <p:cNvGrpSpPr/>
          <p:nvPr/>
        </p:nvGrpSpPr>
        <p:grpSpPr bwMode="gray">
          <a:xfrm>
            <a:off x="2315580" y="3695504"/>
            <a:ext cx="7128792" cy="2448874"/>
            <a:chOff x="2027548" y="2960647"/>
            <a:chExt cx="7128792" cy="2448874"/>
          </a:xfrm>
        </p:grpSpPr>
        <p:sp>
          <p:nvSpPr>
            <p:cNvPr id="4" name="TextBox 120">
              <a:extLst>
                <a:ext uri="{FF2B5EF4-FFF2-40B4-BE49-F238E27FC236}">
                  <a16:creationId xmlns:a16="http://schemas.microsoft.com/office/drawing/2014/main" xmlns="" id="{5D4CE21D-D88F-4B05-B54D-983C4D302106}"/>
                </a:ext>
              </a:extLst>
            </p:cNvPr>
            <p:cNvSpPr txBox="1"/>
            <p:nvPr/>
          </p:nvSpPr>
          <p:spPr bwMode="gray">
            <a:xfrm>
              <a:off x="3599786" y="3907629"/>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120">
              <a:extLst>
                <a:ext uri="{FF2B5EF4-FFF2-40B4-BE49-F238E27FC236}">
                  <a16:creationId xmlns:a16="http://schemas.microsoft.com/office/drawing/2014/main" xmlns="" id="{FCEF1C0F-62C3-49B2-AFEC-2A8DD1B6B529}"/>
                </a:ext>
              </a:extLst>
            </p:cNvPr>
            <p:cNvSpPr txBox="1"/>
            <p:nvPr/>
          </p:nvSpPr>
          <p:spPr bwMode="gray">
            <a:xfrm>
              <a:off x="3375178" y="3907891"/>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D4908AD0-89F2-41C0-B630-D0735058C095}"/>
                </a:ext>
              </a:extLst>
            </p:cNvPr>
            <p:cNvSpPr txBox="1"/>
            <p:nvPr/>
          </p:nvSpPr>
          <p:spPr bwMode="gray">
            <a:xfrm>
              <a:off x="3150573" y="390749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a16="http://schemas.microsoft.com/office/drawing/2014/main" xmlns="" id="{A8C4F112-1A6A-40C5-96B0-C1C7A80E876F}"/>
                </a:ext>
              </a:extLst>
            </p:cNvPr>
            <p:cNvSpPr txBox="1"/>
            <p:nvPr/>
          </p:nvSpPr>
          <p:spPr bwMode="gray">
            <a:xfrm>
              <a:off x="2925968" y="390776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xmlns="" id="{CB3AC548-0294-49E7-B277-C0F95E9C54F7}"/>
                </a:ext>
              </a:extLst>
            </p:cNvPr>
            <p:cNvSpPr txBox="1"/>
            <p:nvPr/>
          </p:nvSpPr>
          <p:spPr bwMode="gray">
            <a:xfrm>
              <a:off x="2701363" y="390749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xmlns="" id="{7C9A30E2-D247-40C4-BEBD-3AEBFA7F0CC3}"/>
                </a:ext>
              </a:extLst>
            </p:cNvPr>
            <p:cNvSpPr txBox="1"/>
            <p:nvPr/>
          </p:nvSpPr>
          <p:spPr bwMode="gray">
            <a:xfrm>
              <a:off x="2476758" y="390776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15E44997-748B-41E2-BF89-D28D9CC2C3EF}"/>
                </a:ext>
              </a:extLst>
            </p:cNvPr>
            <p:cNvSpPr txBox="1"/>
            <p:nvPr/>
          </p:nvSpPr>
          <p:spPr bwMode="gray">
            <a:xfrm>
              <a:off x="2252153" y="390749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4F2E263C-28EA-4096-8FC0-5C2C25ADE85A}"/>
                </a:ext>
              </a:extLst>
            </p:cNvPr>
            <p:cNvSpPr txBox="1"/>
            <p:nvPr/>
          </p:nvSpPr>
          <p:spPr bwMode="gray">
            <a:xfrm>
              <a:off x="2027548" y="3907760"/>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algn="ct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ectangle 11">
              <a:extLst>
                <a:ext uri="{FF2B5EF4-FFF2-40B4-BE49-F238E27FC236}">
                  <a16:creationId xmlns:a16="http://schemas.microsoft.com/office/drawing/2014/main" xmlns="" id="{8697F1CF-3D88-4CFB-BF58-4A4FD38BA9EC}"/>
                </a:ext>
              </a:extLst>
            </p:cNvPr>
            <p:cNvSpPr/>
            <p:nvPr/>
          </p:nvSpPr>
          <p:spPr bwMode="gray">
            <a:xfrm>
              <a:off x="4794780" y="3767459"/>
              <a:ext cx="1243773"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SAC detection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3" name="Rectangle 12">
              <a:extLst>
                <a:ext uri="{FF2B5EF4-FFF2-40B4-BE49-F238E27FC236}">
                  <a16:creationId xmlns:a16="http://schemas.microsoft.com/office/drawing/2014/main" xmlns="" id="{D5AF679D-3509-404B-8BEA-076507C51CC0}"/>
                </a:ext>
              </a:extLst>
            </p:cNvPr>
            <p:cNvSpPr/>
            <p:nvPr/>
          </p:nvSpPr>
          <p:spPr bwMode="gray">
            <a:xfrm>
              <a:off x="4788797" y="4941168"/>
              <a:ext cx="1243773"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4" name="Rectangle 13">
              <a:extLst>
                <a:ext uri="{FF2B5EF4-FFF2-40B4-BE49-F238E27FC236}">
                  <a16:creationId xmlns:a16="http://schemas.microsoft.com/office/drawing/2014/main" xmlns="" id="{6E499F67-5A4C-4315-B856-822648AF8A71}"/>
                </a:ext>
              </a:extLst>
            </p:cNvPr>
            <p:cNvSpPr/>
            <p:nvPr/>
          </p:nvSpPr>
          <p:spPr bwMode="gray">
            <a:xfrm>
              <a:off x="7860196" y="4724843"/>
              <a:ext cx="12961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Audio/Video optimization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5" name="Rectangle 14">
              <a:extLst>
                <a:ext uri="{FF2B5EF4-FFF2-40B4-BE49-F238E27FC236}">
                  <a16:creationId xmlns:a16="http://schemas.microsoft.com/office/drawing/2014/main" xmlns="" id="{6602DA75-AAE7-410F-9B3C-E5BA366DB423}"/>
                </a:ext>
              </a:extLst>
            </p:cNvPr>
            <p:cNvSpPr/>
            <p:nvPr/>
          </p:nvSpPr>
          <p:spPr bwMode="gray">
            <a:xfrm>
              <a:off x="7860196" y="2960647"/>
              <a:ext cx="12961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rPr>
                <a:t>QoS</a:t>
              </a:r>
              <a:r>
                <a:rPr lang="en-US" sz="1200" dirty="0">
                  <a:solidFill>
                    <a:schemeClr val="tx1"/>
                  </a:solidFill>
                  <a:latin typeface="Huawei Sans" panose="020C0503030203020204" pitchFamily="34" charset="0"/>
                </a:rPr>
                <a:t> policy</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6" name="Rectangle 15">
              <a:extLst>
                <a:ext uri="{FF2B5EF4-FFF2-40B4-BE49-F238E27FC236}">
                  <a16:creationId xmlns:a16="http://schemas.microsoft.com/office/drawing/2014/main" xmlns="" id="{D22B9BCA-DC6B-4995-B646-AF0DF096D473}"/>
                </a:ext>
              </a:extLst>
            </p:cNvPr>
            <p:cNvSpPr/>
            <p:nvPr/>
          </p:nvSpPr>
          <p:spPr bwMode="gray">
            <a:xfrm>
              <a:off x="7860196" y="3741821"/>
              <a:ext cx="12961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Traffic policy</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7" name="Arrow: Right 16">
              <a:extLst>
                <a:ext uri="{FF2B5EF4-FFF2-40B4-BE49-F238E27FC236}">
                  <a16:creationId xmlns:a16="http://schemas.microsoft.com/office/drawing/2014/main" xmlns="" id="{1D9EAA1E-4F1E-41DB-ADAF-FF6CEA49F8F3}"/>
                </a:ext>
              </a:extLst>
            </p:cNvPr>
            <p:cNvSpPr/>
            <p:nvPr/>
          </p:nvSpPr>
          <p:spPr bwMode="gray">
            <a:xfrm>
              <a:off x="3961812" y="3766366"/>
              <a:ext cx="694028"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a16="http://schemas.microsoft.com/office/drawing/2014/main" xmlns="" id="{A7E25899-6484-4C26-84AE-44194DB846FF}"/>
                </a:ext>
              </a:extLst>
            </p:cNvPr>
            <p:cNvSpPr/>
            <p:nvPr/>
          </p:nvSpPr>
          <p:spPr bwMode="gray">
            <a:xfrm rot="5400000">
              <a:off x="5116680" y="432413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0" name="Arrow: Right 19">
              <a:extLst>
                <a:ext uri="{FF2B5EF4-FFF2-40B4-BE49-F238E27FC236}">
                  <a16:creationId xmlns:a16="http://schemas.microsoft.com/office/drawing/2014/main" xmlns="" id="{84479109-0884-4B68-816A-01FF2E0AA52E}"/>
                </a:ext>
              </a:extLst>
            </p:cNvPr>
            <p:cNvSpPr/>
            <p:nvPr/>
          </p:nvSpPr>
          <p:spPr bwMode="gray">
            <a:xfrm rot="20422266">
              <a:off x="6122297" y="2964043"/>
              <a:ext cx="1441287" cy="564406"/>
            </a:xfrm>
            <a:prstGeom prst="rightArrow">
              <a:avLst>
                <a:gd name="adj1" fmla="val 61987"/>
                <a:gd name="adj2" fmla="val 50000"/>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1" name="Arrow: Right 20">
              <a:extLst>
                <a:ext uri="{FF2B5EF4-FFF2-40B4-BE49-F238E27FC236}">
                  <a16:creationId xmlns:a16="http://schemas.microsoft.com/office/drawing/2014/main" xmlns="" id="{18635D01-5947-47F7-B72C-33FD45C36ECC}"/>
                </a:ext>
              </a:extLst>
            </p:cNvPr>
            <p:cNvSpPr/>
            <p:nvPr/>
          </p:nvSpPr>
          <p:spPr bwMode="gray">
            <a:xfrm rot="1436104">
              <a:off x="6118763" y="4436466"/>
              <a:ext cx="1412602" cy="610461"/>
            </a:xfrm>
            <a:prstGeom prst="rightArrow">
              <a:avLst>
                <a:gd name="adj1" fmla="val 64448"/>
                <a:gd name="adj2" fmla="val 50000"/>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2" name="Arrow: Right 21">
              <a:extLst>
                <a:ext uri="{FF2B5EF4-FFF2-40B4-BE49-F238E27FC236}">
                  <a16:creationId xmlns:a16="http://schemas.microsoft.com/office/drawing/2014/main" xmlns="" id="{B479D00C-86D3-4CC8-A964-51FDD8DA71FE}"/>
                </a:ext>
              </a:extLst>
            </p:cNvPr>
            <p:cNvSpPr/>
            <p:nvPr/>
          </p:nvSpPr>
          <p:spPr bwMode="gray">
            <a:xfrm>
              <a:off x="6187855" y="3741821"/>
              <a:ext cx="1559441" cy="516278"/>
            </a:xfrm>
            <a:prstGeom prst="rightArrow">
              <a:avLst>
                <a:gd name="adj1" fmla="val 67711"/>
                <a:gd name="adj2" fmla="val 50000"/>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a16="http://schemas.microsoft.com/office/drawing/2014/main" xmlns="" id="{C3E145BE-994D-41AC-8F8A-286313B68A23}"/>
                </a:ext>
              </a:extLst>
            </p:cNvPr>
            <p:cNvSpPr txBox="1"/>
            <p:nvPr/>
          </p:nvSpPr>
          <p:spPr bwMode="gray">
            <a:xfrm>
              <a:off x="2316305" y="3593092"/>
              <a:ext cx="1136850"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a16="http://schemas.microsoft.com/office/drawing/2014/main" xmlns="" id="{B9531418-A458-4323-8224-BAB41CF49B84}"/>
                </a:ext>
              </a:extLst>
            </p:cNvPr>
            <p:cNvSpPr txBox="1"/>
            <p:nvPr/>
          </p:nvSpPr>
          <p:spPr bwMode="gray">
            <a:xfrm>
              <a:off x="3730927" y="4333379"/>
              <a:ext cx="1558439"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TextBox 24">
              <a:extLst>
                <a:ext uri="{FF2B5EF4-FFF2-40B4-BE49-F238E27FC236}">
                  <a16:creationId xmlns:a16="http://schemas.microsoft.com/office/drawing/2014/main" xmlns="" id="{34F69145-BB06-4760-8E02-68C4AB526AE2}"/>
                </a:ext>
              </a:extLst>
            </p:cNvPr>
            <p:cNvSpPr txBox="1"/>
            <p:nvPr/>
          </p:nvSpPr>
          <p:spPr bwMode="gray">
            <a:xfrm rot="1445120">
              <a:off x="5993893" y="4434949"/>
              <a:ext cx="1461066"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rPr>
                <a:t>Matching voice and 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TextBox 25">
              <a:extLst>
                <a:ext uri="{FF2B5EF4-FFF2-40B4-BE49-F238E27FC236}">
                  <a16:creationId xmlns:a16="http://schemas.microsoft.com/office/drawing/2014/main" xmlns="" id="{3AB2EBC3-1203-4E1A-89A3-AE54B444A737}"/>
                </a:ext>
              </a:extLst>
            </p:cNvPr>
            <p:cNvSpPr txBox="1"/>
            <p:nvPr/>
          </p:nvSpPr>
          <p:spPr bwMode="gray">
            <a:xfrm rot="20387012">
              <a:off x="6027907" y="3034123"/>
              <a:ext cx="1446684"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rPr>
                <a:t>Matching a user-defined service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TextBox 26">
              <a:extLst>
                <a:ext uri="{FF2B5EF4-FFF2-40B4-BE49-F238E27FC236}">
                  <a16:creationId xmlns:a16="http://schemas.microsoft.com/office/drawing/2014/main" xmlns="" id="{27FD58EE-593A-479F-A5D6-321DD569CC16}"/>
                </a:ext>
              </a:extLst>
            </p:cNvPr>
            <p:cNvSpPr txBox="1"/>
            <p:nvPr/>
          </p:nvSpPr>
          <p:spPr bwMode="gray">
            <a:xfrm>
              <a:off x="6115827" y="3753060"/>
              <a:ext cx="14909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rPr>
                <a:t>Matching the web page service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760846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B7C072-4F87-4C0C-82F0-2FBE60989595}"/>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SAC Application Identification Process</a:t>
            </a:r>
          </a:p>
        </p:txBody>
      </p:sp>
      <p:sp>
        <p:nvSpPr>
          <p:cNvPr id="3" name="Text Placeholder 2">
            <a:extLst>
              <a:ext uri="{FF2B5EF4-FFF2-40B4-BE49-F238E27FC236}">
                <a16:creationId xmlns:a16="http://schemas.microsoft.com/office/drawing/2014/main" xmlns="" id="{B20E815F-667E-4813-8A28-15CFAD11196E}"/>
              </a:ext>
            </a:extLst>
          </p:cNvPr>
          <p:cNvSpPr>
            <a:spLocks noGrp="1"/>
          </p:cNvSpPr>
          <p:nvPr>
            <p:ph type="body" sz="quarter" idx="10"/>
          </p:nvPr>
        </p:nvSpPr>
        <p:spPr bwMode="gray"/>
        <p:txBody>
          <a:bodyPr/>
          <a:lstStyle/>
          <a:p>
            <a:pPr algn="l"/>
            <a:r>
              <a:rPr lang="en-US" sz="1600" dirty="0">
                <a:latin typeface="Huawei Sans" panose="020C0503030203020204" pitchFamily="34" charset="0"/>
              </a:rPr>
              <a:t>During SAC application identification, the system checks whether an application is identified. If the application is not identified, the system checks the FPI signature database and SA signature database in sequence.</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p:txBody>
      </p:sp>
      <p:grpSp>
        <p:nvGrpSpPr>
          <p:cNvPr id="54" name="Group 53">
            <a:extLst>
              <a:ext uri="{FF2B5EF4-FFF2-40B4-BE49-F238E27FC236}">
                <a16:creationId xmlns:a16="http://schemas.microsoft.com/office/drawing/2014/main" xmlns="" id="{B4A25D2B-9FDA-432E-8F7E-3B6C6F7BF43B}"/>
              </a:ext>
            </a:extLst>
          </p:cNvPr>
          <p:cNvGrpSpPr/>
          <p:nvPr/>
        </p:nvGrpSpPr>
        <p:grpSpPr bwMode="gray">
          <a:xfrm>
            <a:off x="1734879" y="2160361"/>
            <a:ext cx="8722242" cy="3767195"/>
            <a:chOff x="2063552" y="2096852"/>
            <a:chExt cx="8722242" cy="3767195"/>
          </a:xfrm>
        </p:grpSpPr>
        <p:sp>
          <p:nvSpPr>
            <p:cNvPr id="35" name="Rectangle 34">
              <a:extLst>
                <a:ext uri="{FF2B5EF4-FFF2-40B4-BE49-F238E27FC236}">
                  <a16:creationId xmlns:a16="http://schemas.microsoft.com/office/drawing/2014/main" xmlns="" id="{A388A1C4-E64F-4F03-810F-2BFF5415D340}"/>
                </a:ext>
              </a:extLst>
            </p:cNvPr>
            <p:cNvSpPr/>
            <p:nvPr/>
          </p:nvSpPr>
          <p:spPr bwMode="gray">
            <a:xfrm>
              <a:off x="4043808" y="2096852"/>
              <a:ext cx="5976628" cy="3767195"/>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lstStyle/>
            <a:p>
              <a:pPr algn="ctr" fontAlgn="ctr"/>
              <a:r>
                <a:rPr lang="en-US" sz="1400" b="1" dirty="0">
                  <a:solidFill>
                    <a:schemeClr val="tx1"/>
                  </a:solidFill>
                  <a:latin typeface="Huawei Sans" panose="020C0503030203020204" pitchFamily="34" charset="0"/>
                </a:rPr>
                <a:t>Network device</a:t>
              </a:r>
            </a:p>
          </p:txBody>
        </p:sp>
        <p:sp>
          <p:nvSpPr>
            <p:cNvPr id="5" name="TextBox 120">
              <a:extLst>
                <a:ext uri="{FF2B5EF4-FFF2-40B4-BE49-F238E27FC236}">
                  <a16:creationId xmlns:a16="http://schemas.microsoft.com/office/drawing/2014/main" xmlns="" id="{E683D4BD-B365-442D-B432-DE77CE630759}"/>
                </a:ext>
              </a:extLst>
            </p:cNvPr>
            <p:cNvSpPr txBox="1"/>
            <p:nvPr/>
          </p:nvSpPr>
          <p:spPr bwMode="gray">
            <a:xfrm>
              <a:off x="3635790" y="2592523"/>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44FA51F1-BCA0-4EDD-8343-D69EE5E7D4A7}"/>
                </a:ext>
              </a:extLst>
            </p:cNvPr>
            <p:cNvSpPr txBox="1"/>
            <p:nvPr/>
          </p:nvSpPr>
          <p:spPr bwMode="gray">
            <a:xfrm>
              <a:off x="3411182" y="2592785"/>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a16="http://schemas.microsoft.com/office/drawing/2014/main" xmlns="" id="{E62FC933-5C80-4812-8C4B-6AE73073F1F1}"/>
                </a:ext>
              </a:extLst>
            </p:cNvPr>
            <p:cNvSpPr txBox="1"/>
            <p:nvPr/>
          </p:nvSpPr>
          <p:spPr bwMode="gray">
            <a:xfrm>
              <a:off x="3186577" y="2592392"/>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xmlns="" id="{103F94A7-0A9C-4F41-B81E-28589B15B771}"/>
                </a:ext>
              </a:extLst>
            </p:cNvPr>
            <p:cNvSpPr txBox="1"/>
            <p:nvPr/>
          </p:nvSpPr>
          <p:spPr bwMode="gray">
            <a:xfrm>
              <a:off x="2961972" y="2592654"/>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xmlns="" id="{46050D66-AEFE-40B2-B5E2-77A7406CA67B}"/>
                </a:ext>
              </a:extLst>
            </p:cNvPr>
            <p:cNvSpPr txBox="1"/>
            <p:nvPr/>
          </p:nvSpPr>
          <p:spPr bwMode="gray">
            <a:xfrm>
              <a:off x="2737367" y="2592392"/>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4EB5BEB1-E52B-4323-A52C-3535B784508D}"/>
                </a:ext>
              </a:extLst>
            </p:cNvPr>
            <p:cNvSpPr txBox="1"/>
            <p:nvPr/>
          </p:nvSpPr>
          <p:spPr bwMode="gray">
            <a:xfrm>
              <a:off x="2512762" y="2592654"/>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7B547453-4846-4769-BB5A-21D8A3CF5797}"/>
                </a:ext>
              </a:extLst>
            </p:cNvPr>
            <p:cNvSpPr txBox="1"/>
            <p:nvPr/>
          </p:nvSpPr>
          <p:spPr bwMode="gray">
            <a:xfrm>
              <a:off x="2288157" y="2592392"/>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5827FBBE-B69C-4C0F-82FD-BCE767649CFC}"/>
                </a:ext>
              </a:extLst>
            </p:cNvPr>
            <p:cNvSpPr txBox="1"/>
            <p:nvPr/>
          </p:nvSpPr>
          <p:spPr bwMode="gray">
            <a:xfrm>
              <a:off x="2063552" y="2592654"/>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ectangle 13">
              <a:extLst>
                <a:ext uri="{FF2B5EF4-FFF2-40B4-BE49-F238E27FC236}">
                  <a16:creationId xmlns:a16="http://schemas.microsoft.com/office/drawing/2014/main" xmlns="" id="{7168D941-0B48-427D-9716-993DAD9E9FE4}"/>
                </a:ext>
              </a:extLst>
            </p:cNvPr>
            <p:cNvSpPr/>
            <p:nvPr/>
          </p:nvSpPr>
          <p:spPr bwMode="gray">
            <a:xfrm>
              <a:off x="5308464" y="3860770"/>
              <a:ext cx="141764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FPI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8" name="Arrow: Right 17">
              <a:extLst>
                <a:ext uri="{FF2B5EF4-FFF2-40B4-BE49-F238E27FC236}">
                  <a16:creationId xmlns:a16="http://schemas.microsoft.com/office/drawing/2014/main" xmlns="" id="{D494DCC8-8B78-4796-9E05-055865B5787B}"/>
                </a:ext>
              </a:extLst>
            </p:cNvPr>
            <p:cNvSpPr/>
            <p:nvPr/>
          </p:nvSpPr>
          <p:spPr bwMode="gray">
            <a:xfrm>
              <a:off x="3893525" y="2451260"/>
              <a:ext cx="1340350"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a16="http://schemas.microsoft.com/office/drawing/2014/main" xmlns="" id="{F763D633-1B71-47C1-8A63-3DEF9C311235}"/>
                </a:ext>
              </a:extLst>
            </p:cNvPr>
            <p:cNvSpPr/>
            <p:nvPr/>
          </p:nvSpPr>
          <p:spPr bwMode="gray">
            <a:xfrm rot="5400000">
              <a:off x="5723283" y="317061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a16="http://schemas.microsoft.com/office/drawing/2014/main" xmlns="" id="{0D37B098-4904-4F5A-8D0F-7885B732F69E}"/>
                </a:ext>
              </a:extLst>
            </p:cNvPr>
            <p:cNvSpPr txBox="1"/>
            <p:nvPr/>
          </p:nvSpPr>
          <p:spPr bwMode="gray">
            <a:xfrm>
              <a:off x="2433527" y="2277986"/>
              <a:ext cx="1024887"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a16="http://schemas.microsoft.com/office/drawing/2014/main" xmlns="" id="{F4379920-35E2-4561-8955-1918FBE82D17}"/>
                </a:ext>
              </a:extLst>
            </p:cNvPr>
            <p:cNvSpPr txBox="1"/>
            <p:nvPr/>
          </p:nvSpPr>
          <p:spPr bwMode="gray">
            <a:xfrm>
              <a:off x="4911564" y="3204137"/>
              <a:ext cx="1226455" cy="461665"/>
            </a:xfrm>
            <a:prstGeom prst="rect">
              <a:avLst/>
            </a:prstGeom>
            <a:noFill/>
            <a:ln>
              <a:noFill/>
            </a:ln>
          </p:spPr>
          <p:txBody>
            <a:bodyPr wrap="square" lIns="36000" r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Rectangle 27">
              <a:extLst>
                <a:ext uri="{FF2B5EF4-FFF2-40B4-BE49-F238E27FC236}">
                  <a16:creationId xmlns:a16="http://schemas.microsoft.com/office/drawing/2014/main" xmlns="" id="{F12044E1-0E5D-40A9-8026-0F7E448EE062}"/>
                </a:ext>
              </a:extLst>
            </p:cNvPr>
            <p:cNvSpPr/>
            <p:nvPr/>
          </p:nvSpPr>
          <p:spPr bwMode="gray">
            <a:xfrm>
              <a:off x="5308464" y="5012875"/>
              <a:ext cx="141764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SA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Arrow: Right 28">
              <a:extLst>
                <a:ext uri="{FF2B5EF4-FFF2-40B4-BE49-F238E27FC236}">
                  <a16:creationId xmlns:a16="http://schemas.microsoft.com/office/drawing/2014/main" xmlns="" id="{E0677CB5-4C84-4A4B-87F5-551B0BC3A18B}"/>
                </a:ext>
              </a:extLst>
            </p:cNvPr>
            <p:cNvSpPr/>
            <p:nvPr/>
          </p:nvSpPr>
          <p:spPr bwMode="gray">
            <a:xfrm rot="5400000">
              <a:off x="5723283" y="4417441"/>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0" name="TextBox 120">
              <a:extLst>
                <a:ext uri="{FF2B5EF4-FFF2-40B4-BE49-F238E27FC236}">
                  <a16:creationId xmlns:a16="http://schemas.microsoft.com/office/drawing/2014/main" xmlns="" id="{3FAED4F3-E1C1-498E-A371-6B66D1E2C857}"/>
                </a:ext>
              </a:extLst>
            </p:cNvPr>
            <p:cNvSpPr txBox="1"/>
            <p:nvPr/>
          </p:nvSpPr>
          <p:spPr bwMode="gray">
            <a:xfrm>
              <a:off x="7986824" y="2592130"/>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a16="http://schemas.microsoft.com/office/drawing/2014/main" xmlns="" id="{2211E423-2C2A-469E-9151-A6EE7AF59AFF}"/>
                </a:ext>
              </a:extLst>
            </p:cNvPr>
            <p:cNvSpPr txBox="1"/>
            <p:nvPr/>
          </p:nvSpPr>
          <p:spPr bwMode="gray">
            <a:xfrm>
              <a:off x="7762216" y="2592392"/>
              <a:ext cx="155954" cy="266670"/>
            </a:xfrm>
            <a:prstGeom prst="roundRect">
              <a:avLst>
                <a:gd name="adj" fmla="val 6721"/>
              </a:avLst>
            </a:prstGeom>
            <a:solidFill>
              <a:srgbClr val="00B0F0"/>
            </a:solidFill>
            <a:ln w="12700">
              <a:solidFill>
                <a:srgbClr val="00B0F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Arrow: Right 31">
              <a:extLst>
                <a:ext uri="{FF2B5EF4-FFF2-40B4-BE49-F238E27FC236}">
                  <a16:creationId xmlns:a16="http://schemas.microsoft.com/office/drawing/2014/main" xmlns="" id="{AE314E12-57D4-441B-9A56-5205FA2C7A3C}"/>
                </a:ext>
              </a:extLst>
            </p:cNvPr>
            <p:cNvSpPr/>
            <p:nvPr/>
          </p:nvSpPr>
          <p:spPr bwMode="gray">
            <a:xfrm>
              <a:off x="6819667" y="2451260"/>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3" name="TextBox 32">
              <a:extLst>
                <a:ext uri="{FF2B5EF4-FFF2-40B4-BE49-F238E27FC236}">
                  <a16:creationId xmlns:a16="http://schemas.microsoft.com/office/drawing/2014/main" xmlns="" id="{89E125AC-E0CB-4980-96F1-F8FE12298811}"/>
                </a:ext>
              </a:extLst>
            </p:cNvPr>
            <p:cNvSpPr txBox="1"/>
            <p:nvPr/>
          </p:nvSpPr>
          <p:spPr bwMode="gray">
            <a:xfrm>
              <a:off x="4911564" y="4366430"/>
              <a:ext cx="1248543" cy="461665"/>
            </a:xfrm>
            <a:prstGeom prst="rect">
              <a:avLst/>
            </a:prstGeom>
            <a:noFill/>
            <a:ln>
              <a:noFill/>
            </a:ln>
          </p:spPr>
          <p:txBody>
            <a:bodyPr wrap="square" lIns="36000" r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4" name="Rectangle 33">
              <a:extLst>
                <a:ext uri="{FF2B5EF4-FFF2-40B4-BE49-F238E27FC236}">
                  <a16:creationId xmlns:a16="http://schemas.microsoft.com/office/drawing/2014/main" xmlns="" id="{D5CD1241-76ED-41C9-BB3F-9EF49D2360D7}"/>
                </a:ext>
              </a:extLst>
            </p:cNvPr>
            <p:cNvSpPr/>
            <p:nvPr/>
          </p:nvSpPr>
          <p:spPr bwMode="gray">
            <a:xfrm>
              <a:off x="5289585" y="2493709"/>
              <a:ext cx="1455400"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Application identification record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7" name="Arrow: Right 36">
              <a:extLst>
                <a:ext uri="{FF2B5EF4-FFF2-40B4-BE49-F238E27FC236}">
                  <a16:creationId xmlns:a16="http://schemas.microsoft.com/office/drawing/2014/main" xmlns="" id="{B9B8A55C-8576-421F-A99D-03AE65C23CD2}"/>
                </a:ext>
              </a:extLst>
            </p:cNvPr>
            <p:cNvSpPr/>
            <p:nvPr/>
          </p:nvSpPr>
          <p:spPr bwMode="gray">
            <a:xfrm>
              <a:off x="6819667" y="3802095"/>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8" name="Arrow: Right 37">
              <a:extLst>
                <a:ext uri="{FF2B5EF4-FFF2-40B4-BE49-F238E27FC236}">
                  <a16:creationId xmlns:a16="http://schemas.microsoft.com/office/drawing/2014/main" xmlns="" id="{39F089D9-0CD4-440E-A919-1ACF8CEA55F5}"/>
                </a:ext>
              </a:extLst>
            </p:cNvPr>
            <p:cNvSpPr/>
            <p:nvPr/>
          </p:nvSpPr>
          <p:spPr bwMode="gray">
            <a:xfrm>
              <a:off x="6818657" y="4970983"/>
              <a:ext cx="797562"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39" name="TextBox 120">
              <a:extLst>
                <a:ext uri="{FF2B5EF4-FFF2-40B4-BE49-F238E27FC236}">
                  <a16:creationId xmlns:a16="http://schemas.microsoft.com/office/drawing/2014/main" xmlns="" id="{04653CF4-0AA0-4B10-B5A4-33CB760E8463}"/>
                </a:ext>
              </a:extLst>
            </p:cNvPr>
            <p:cNvSpPr txBox="1"/>
            <p:nvPr/>
          </p:nvSpPr>
          <p:spPr bwMode="gray">
            <a:xfrm>
              <a:off x="7988187" y="3763613"/>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a16="http://schemas.microsoft.com/office/drawing/2014/main" xmlns="" id="{BBAADA86-5619-4C12-9AEF-4094FFBA0B4D}"/>
                </a:ext>
              </a:extLst>
            </p:cNvPr>
            <p:cNvSpPr txBox="1"/>
            <p:nvPr/>
          </p:nvSpPr>
          <p:spPr bwMode="gray">
            <a:xfrm>
              <a:off x="7763582" y="3763875"/>
              <a:ext cx="155954" cy="266670"/>
            </a:xfrm>
            <a:prstGeom prst="roundRect">
              <a:avLst>
                <a:gd name="adj" fmla="val 6721"/>
              </a:avLst>
            </a:prstGeom>
            <a:solidFill>
              <a:srgbClr val="EC7061"/>
            </a:solidFill>
            <a:ln w="12700">
              <a:solidFill>
                <a:srgbClr val="EC7061"/>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a16="http://schemas.microsoft.com/office/drawing/2014/main" xmlns="" id="{86E1A398-84BB-4ED0-9B8D-332FCE1FD802}"/>
                </a:ext>
              </a:extLst>
            </p:cNvPr>
            <p:cNvSpPr txBox="1"/>
            <p:nvPr/>
          </p:nvSpPr>
          <p:spPr bwMode="gray">
            <a:xfrm>
              <a:off x="7985541" y="4123598"/>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a16="http://schemas.microsoft.com/office/drawing/2014/main" xmlns="" id="{A65F476D-37A4-44E0-AAB8-A451BCB14F7F}"/>
                </a:ext>
              </a:extLst>
            </p:cNvPr>
            <p:cNvSpPr txBox="1"/>
            <p:nvPr/>
          </p:nvSpPr>
          <p:spPr bwMode="gray">
            <a:xfrm>
              <a:off x="7760936" y="4123860"/>
              <a:ext cx="155954" cy="266670"/>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a16="http://schemas.microsoft.com/office/drawing/2014/main" xmlns="" id="{CE7E6A29-7E1B-44DF-A052-FA5C10420702}"/>
                </a:ext>
              </a:extLst>
            </p:cNvPr>
            <p:cNvSpPr txBox="1"/>
            <p:nvPr/>
          </p:nvSpPr>
          <p:spPr bwMode="gray">
            <a:xfrm>
              <a:off x="7991742" y="5095706"/>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a16="http://schemas.microsoft.com/office/drawing/2014/main" xmlns="" id="{DDAD3BDA-A093-446C-8CA6-6F8FD95A4606}"/>
                </a:ext>
              </a:extLst>
            </p:cNvPr>
            <p:cNvSpPr txBox="1"/>
            <p:nvPr/>
          </p:nvSpPr>
          <p:spPr bwMode="gray">
            <a:xfrm>
              <a:off x="7767137" y="5095968"/>
              <a:ext cx="155954" cy="26667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eft Brace 44">
              <a:extLst>
                <a:ext uri="{FF2B5EF4-FFF2-40B4-BE49-F238E27FC236}">
                  <a16:creationId xmlns:a16="http://schemas.microsoft.com/office/drawing/2014/main" xmlns="" id="{47BE1DC0-CEC3-4DEE-AB80-73035B75BC3C}"/>
                </a:ext>
              </a:extLst>
            </p:cNvPr>
            <p:cNvSpPr/>
            <p:nvPr/>
          </p:nvSpPr>
          <p:spPr bwMode="gray">
            <a:xfrm>
              <a:off x="4539710" y="3376892"/>
              <a:ext cx="352322" cy="2247620"/>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lIns="36000" rIns="36000" rtlCol="0" anchor="ctr"/>
            <a:lstStyle/>
            <a:p>
              <a:pPr algn="ctr" fontAlgn="ctr"/>
              <a:endParaRPr lang="en-US" sz="1600" dirty="0">
                <a:latin typeface="Huawei Sans" panose="020C0503030203020204" pitchFamily="34" charset="0"/>
              </a:endParaRPr>
            </a:p>
          </p:txBody>
        </p:sp>
        <p:sp>
          <p:nvSpPr>
            <p:cNvPr id="46" name="TextBox 45">
              <a:extLst>
                <a:ext uri="{FF2B5EF4-FFF2-40B4-BE49-F238E27FC236}">
                  <a16:creationId xmlns:a16="http://schemas.microsoft.com/office/drawing/2014/main" xmlns="" id="{E65424AB-347C-41C9-88F3-CE019432725C}"/>
                </a:ext>
              </a:extLst>
            </p:cNvPr>
            <p:cNvSpPr txBox="1"/>
            <p:nvPr/>
          </p:nvSpPr>
          <p:spPr bwMode="gray">
            <a:xfrm rot="16200000">
              <a:off x="3799394" y="4362202"/>
              <a:ext cx="1048932"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SAC detection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Rectangular Callout 72">
              <a:extLst>
                <a:ext uri="{FF2B5EF4-FFF2-40B4-BE49-F238E27FC236}">
                  <a16:creationId xmlns:a16="http://schemas.microsoft.com/office/drawing/2014/main" xmlns="" id="{D5325311-6EDD-4345-9AFA-845899D02D34}"/>
                </a:ext>
              </a:extLst>
            </p:cNvPr>
            <p:cNvSpPr/>
            <p:nvPr/>
          </p:nvSpPr>
          <p:spPr bwMode="gray">
            <a:xfrm>
              <a:off x="6480959" y="3074135"/>
              <a:ext cx="2024002" cy="527238"/>
            </a:xfrm>
            <a:prstGeom prst="wedgeRectCallout">
              <a:avLst>
                <a:gd name="adj1" fmla="val -19387"/>
                <a:gd name="adj2" fmla="val -9148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100" dirty="0">
                  <a:solidFill>
                    <a:schemeClr val="bg1">
                      <a:lumMod val="50000"/>
                    </a:schemeClr>
                  </a:solidFill>
                  <a:latin typeface="Huawei Sans" panose="020C0503030203020204" pitchFamily="34" charset="0"/>
                </a:rPr>
                <a:t>Traffic is directly forwarded at Layer 3 if the application has been identified.</a:t>
              </a:r>
            </a:p>
          </p:txBody>
        </p:sp>
        <p:sp>
          <p:nvSpPr>
            <p:cNvPr id="48" name="TextBox 47">
              <a:extLst>
                <a:ext uri="{FF2B5EF4-FFF2-40B4-BE49-F238E27FC236}">
                  <a16:creationId xmlns:a16="http://schemas.microsoft.com/office/drawing/2014/main" xmlns="" id="{66E57629-4F1A-49F6-B417-9CD481A74BE8}"/>
                </a:ext>
              </a:extLst>
            </p:cNvPr>
            <p:cNvSpPr txBox="1"/>
            <p:nvPr/>
          </p:nvSpPr>
          <p:spPr bwMode="gray">
            <a:xfrm>
              <a:off x="8166339" y="3764148"/>
              <a:ext cx="449409"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TextBox 48">
              <a:extLst>
                <a:ext uri="{FF2B5EF4-FFF2-40B4-BE49-F238E27FC236}">
                  <a16:creationId xmlns:a16="http://schemas.microsoft.com/office/drawing/2014/main" xmlns="" id="{F0A8A812-AA5E-406C-87C9-23B32EABB00A}"/>
                </a:ext>
              </a:extLst>
            </p:cNvPr>
            <p:cNvSpPr txBox="1"/>
            <p:nvPr/>
          </p:nvSpPr>
          <p:spPr bwMode="gray">
            <a:xfrm>
              <a:off x="8166339" y="5093697"/>
              <a:ext cx="467042"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TextBox 49">
              <a:extLst>
                <a:ext uri="{FF2B5EF4-FFF2-40B4-BE49-F238E27FC236}">
                  <a16:creationId xmlns:a16="http://schemas.microsoft.com/office/drawing/2014/main" xmlns="" id="{7488FF15-9725-4D5E-9196-429D737CA5FF}"/>
                </a:ext>
              </a:extLst>
            </p:cNvPr>
            <p:cNvSpPr txBox="1"/>
            <p:nvPr/>
          </p:nvSpPr>
          <p:spPr bwMode="gray">
            <a:xfrm>
              <a:off x="8166339" y="4122094"/>
              <a:ext cx="782834"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TextBox 50">
              <a:extLst>
                <a:ext uri="{FF2B5EF4-FFF2-40B4-BE49-F238E27FC236}">
                  <a16:creationId xmlns:a16="http://schemas.microsoft.com/office/drawing/2014/main" xmlns="" id="{CB152BFA-42E6-45C2-8D62-478459E9759C}"/>
                </a:ext>
              </a:extLst>
            </p:cNvPr>
            <p:cNvSpPr txBox="1"/>
            <p:nvPr/>
          </p:nvSpPr>
          <p:spPr bwMode="gray">
            <a:xfrm>
              <a:off x="8166339" y="2589450"/>
              <a:ext cx="786040" cy="276999"/>
            </a:xfrm>
            <a:prstGeom prst="rect">
              <a:avLst/>
            </a:prstGeom>
            <a:noFill/>
            <a:ln>
              <a:noFill/>
            </a:ln>
          </p:spPr>
          <p:txBody>
            <a:bodyPr wrap="none" lIns="36000" rIns="36000" rtlCol="0">
              <a:spAutoFit/>
            </a:bodyPr>
            <a:lstStyle/>
            <a:p>
              <a:pPr fontAlgn="ctr"/>
              <a:r>
                <a:rPr lang="en-US" sz="1200" dirty="0">
                  <a:latin typeface="Huawei Sans" panose="020C0503030203020204" pitchFamily="34" charset="0"/>
                </a:rPr>
                <a:t>Download</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Rectangle 51">
              <a:extLst>
                <a:ext uri="{FF2B5EF4-FFF2-40B4-BE49-F238E27FC236}">
                  <a16:creationId xmlns:a16="http://schemas.microsoft.com/office/drawing/2014/main" xmlns="" id="{DC0CBBA8-9BCB-4AB7-8D27-7F05AC15A96F}"/>
                </a:ext>
              </a:extLst>
            </p:cNvPr>
            <p:cNvSpPr/>
            <p:nvPr/>
          </p:nvSpPr>
          <p:spPr bwMode="gray">
            <a:xfrm rot="16200000">
              <a:off x="7690935" y="3809522"/>
              <a:ext cx="3005992"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Forwarding table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3" name="Arrow: Right 52">
              <a:extLst>
                <a:ext uri="{FF2B5EF4-FFF2-40B4-BE49-F238E27FC236}">
                  <a16:creationId xmlns:a16="http://schemas.microsoft.com/office/drawing/2014/main" xmlns="" id="{1F46A424-3EDC-4E31-8B2A-3BD482FA7B68}"/>
                </a:ext>
              </a:extLst>
            </p:cNvPr>
            <p:cNvSpPr/>
            <p:nvPr/>
          </p:nvSpPr>
          <p:spPr bwMode="gray">
            <a:xfrm>
              <a:off x="9544864" y="3806130"/>
              <a:ext cx="1240930"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grpSp>
    </p:spTree>
    <p:extLst>
      <p:ext uri="{BB962C8B-B14F-4D97-AF65-F5344CB8AC3E}">
        <p14:creationId xmlns:p14="http://schemas.microsoft.com/office/powerpoint/2010/main" val="3601600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32609B-CB52-41AC-A6AF-D6854C5CEF55}"/>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SA</a:t>
            </a:r>
          </a:p>
        </p:txBody>
      </p:sp>
      <p:sp>
        <p:nvSpPr>
          <p:cNvPr id="3" name="Text Placeholder 2">
            <a:extLst>
              <a:ext uri="{FF2B5EF4-FFF2-40B4-BE49-F238E27FC236}">
                <a16:creationId xmlns:a16="http://schemas.microsoft.com/office/drawing/2014/main" xmlns="" id="{D9491D10-9155-4ADB-A1AA-2B0EC0B26332}"/>
              </a:ext>
            </a:extLst>
          </p:cNvPr>
          <p:cNvSpPr>
            <a:spLocks noGrp="1"/>
          </p:cNvSpPr>
          <p:nvPr>
            <p:ph type="body" sz="quarter" idx="10"/>
          </p:nvPr>
        </p:nvSpPr>
        <p:spPr bwMode="gray"/>
        <p:txBody>
          <a:bodyPr/>
          <a:lstStyle/>
          <a:p>
            <a:pPr algn="l"/>
            <a:r>
              <a:rPr lang="en-US" sz="1400" dirty="0">
                <a:latin typeface="Huawei Sans" panose="020C0503030203020204" pitchFamily="34" charset="0"/>
              </a:rPr>
              <a:t>After receiving data, the device can use service awareness (SA) technology to match applications.</a:t>
            </a:r>
            <a:endParaRPr lang="en-US" altLang="zh-CN" sz="1400" dirty="0">
              <a:latin typeface="Huawei Sans" panose="020C0503030203020204" pitchFamily="34" charset="0"/>
            </a:endParaRPr>
          </a:p>
          <a:p>
            <a:pPr algn="l"/>
            <a:r>
              <a:rPr lang="en-US" sz="1400" dirty="0">
                <a:latin typeface="Huawei Sans" panose="020C0503030203020204" pitchFamily="34" charset="0"/>
              </a:rPr>
              <a:t>SA uses the SA signature database to detect services. The existing SA signature database is embedded with more than 6000 applications, ensuring a high identification rate for public applications. In most cases, the SA signature database can only be updated online or locally and cannot be manually modified.</a:t>
            </a:r>
          </a:p>
        </p:txBody>
      </p:sp>
      <p:grpSp>
        <p:nvGrpSpPr>
          <p:cNvPr id="5" name="Group 4">
            <a:extLst>
              <a:ext uri="{FF2B5EF4-FFF2-40B4-BE49-F238E27FC236}">
                <a16:creationId xmlns:a16="http://schemas.microsoft.com/office/drawing/2014/main" xmlns="" id="{EDECFDBD-9692-4327-91C2-A9BFB9C71DE9}"/>
              </a:ext>
            </a:extLst>
          </p:cNvPr>
          <p:cNvGrpSpPr/>
          <p:nvPr/>
        </p:nvGrpSpPr>
        <p:grpSpPr bwMode="gray">
          <a:xfrm>
            <a:off x="1581228" y="2924551"/>
            <a:ext cx="5321600" cy="1011682"/>
            <a:chOff x="2706881" y="2723267"/>
            <a:chExt cx="5321600" cy="1011682"/>
          </a:xfrm>
        </p:grpSpPr>
        <p:sp>
          <p:nvSpPr>
            <p:cNvPr id="20" name="TextBox 120">
              <a:extLst>
                <a:ext uri="{FF2B5EF4-FFF2-40B4-BE49-F238E27FC236}">
                  <a16:creationId xmlns:a16="http://schemas.microsoft.com/office/drawing/2014/main" xmlns="" id="{D128DF8F-46BC-489D-B539-3E17552CCCBA}"/>
                </a:ext>
              </a:extLst>
            </p:cNvPr>
            <p:cNvSpPr txBox="1"/>
            <p:nvPr/>
          </p:nvSpPr>
          <p:spPr bwMode="gray">
            <a:xfrm>
              <a:off x="4279119" y="3347493"/>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a16="http://schemas.microsoft.com/office/drawing/2014/main" xmlns="" id="{603740D8-60BF-4D78-BC62-71B8B91E5956}"/>
                </a:ext>
              </a:extLst>
            </p:cNvPr>
            <p:cNvSpPr txBox="1"/>
            <p:nvPr/>
          </p:nvSpPr>
          <p:spPr bwMode="gray">
            <a:xfrm>
              <a:off x="4054511" y="3347755"/>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a16="http://schemas.microsoft.com/office/drawing/2014/main" xmlns="" id="{C03D18D5-7224-4E15-954F-67BA848F6778}"/>
                </a:ext>
              </a:extLst>
            </p:cNvPr>
            <p:cNvSpPr txBox="1"/>
            <p:nvPr/>
          </p:nvSpPr>
          <p:spPr bwMode="gray">
            <a:xfrm>
              <a:off x="3829906" y="3347362"/>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a16="http://schemas.microsoft.com/office/drawing/2014/main" xmlns="" id="{15327F61-3A5F-400B-8499-30ACE2D8845A}"/>
                </a:ext>
              </a:extLst>
            </p:cNvPr>
            <p:cNvSpPr txBox="1"/>
            <p:nvPr/>
          </p:nvSpPr>
          <p:spPr bwMode="gray">
            <a:xfrm>
              <a:off x="360530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xmlns="" id="{6561C9EF-6379-4EE5-982A-C1B0276BC4D1}"/>
                </a:ext>
              </a:extLst>
            </p:cNvPr>
            <p:cNvSpPr txBox="1"/>
            <p:nvPr/>
          </p:nvSpPr>
          <p:spPr bwMode="gray">
            <a:xfrm>
              <a:off x="3380696" y="3347362"/>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a16="http://schemas.microsoft.com/office/drawing/2014/main" xmlns="" id="{03C2FF5E-4510-45C7-8C31-612A8E1165C3}"/>
                </a:ext>
              </a:extLst>
            </p:cNvPr>
            <p:cNvSpPr txBox="1"/>
            <p:nvPr/>
          </p:nvSpPr>
          <p:spPr bwMode="gray">
            <a:xfrm>
              <a:off x="315609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a16="http://schemas.microsoft.com/office/drawing/2014/main" xmlns="" id="{0CAF2E3E-7085-4DDA-A6BE-0195C63892F9}"/>
                </a:ext>
              </a:extLst>
            </p:cNvPr>
            <p:cNvSpPr txBox="1"/>
            <p:nvPr/>
          </p:nvSpPr>
          <p:spPr bwMode="gray">
            <a:xfrm>
              <a:off x="2931486" y="3347362"/>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109A87B2-EBC9-4E02-812C-435A0904EDED}"/>
                </a:ext>
              </a:extLst>
            </p:cNvPr>
            <p:cNvSpPr txBox="1"/>
            <p:nvPr/>
          </p:nvSpPr>
          <p:spPr bwMode="gray">
            <a:xfrm>
              <a:off x="2706881" y="3347624"/>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ectangle 27">
              <a:extLst>
                <a:ext uri="{FF2B5EF4-FFF2-40B4-BE49-F238E27FC236}">
                  <a16:creationId xmlns:a16="http://schemas.microsoft.com/office/drawing/2014/main" xmlns="" id="{2C56E908-A63E-4B05-98C0-A78ED33CB664}"/>
                </a:ext>
              </a:extLst>
            </p:cNvPr>
            <p:cNvSpPr/>
            <p:nvPr/>
          </p:nvSpPr>
          <p:spPr bwMode="gray">
            <a:xfrm>
              <a:off x="5458416" y="3207323"/>
              <a:ext cx="1408518"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SAC detection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Arrow: Right 28">
              <a:extLst>
                <a:ext uri="{FF2B5EF4-FFF2-40B4-BE49-F238E27FC236}">
                  <a16:creationId xmlns:a16="http://schemas.microsoft.com/office/drawing/2014/main" xmlns="" id="{1EA99028-D679-46B9-A8B1-95E772794EA4}"/>
                </a:ext>
              </a:extLst>
            </p:cNvPr>
            <p:cNvSpPr/>
            <p:nvPr/>
          </p:nvSpPr>
          <p:spPr bwMode="gray">
            <a:xfrm>
              <a:off x="4641145" y="3206230"/>
              <a:ext cx="694028"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0" name="Arrow: Right 29">
              <a:extLst>
                <a:ext uri="{FF2B5EF4-FFF2-40B4-BE49-F238E27FC236}">
                  <a16:creationId xmlns:a16="http://schemas.microsoft.com/office/drawing/2014/main" xmlns="" id="{870F06B4-C7E3-4543-9D0D-C2C110D8460A}"/>
                </a:ext>
              </a:extLst>
            </p:cNvPr>
            <p:cNvSpPr/>
            <p:nvPr/>
          </p:nvSpPr>
          <p:spPr bwMode="gray">
            <a:xfrm>
              <a:off x="6978593" y="3206229"/>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1" name="TextBox 30">
              <a:extLst>
                <a:ext uri="{FF2B5EF4-FFF2-40B4-BE49-F238E27FC236}">
                  <a16:creationId xmlns:a16="http://schemas.microsoft.com/office/drawing/2014/main" xmlns="" id="{F08A1DFE-4593-4B56-B1F1-32DB5F7B440C}"/>
                </a:ext>
              </a:extLst>
            </p:cNvPr>
            <p:cNvSpPr txBox="1"/>
            <p:nvPr/>
          </p:nvSpPr>
          <p:spPr bwMode="gray">
            <a:xfrm>
              <a:off x="2988150" y="3032956"/>
              <a:ext cx="113685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2" name="TextBox 31">
              <a:extLst>
                <a:ext uri="{FF2B5EF4-FFF2-40B4-BE49-F238E27FC236}">
                  <a16:creationId xmlns:a16="http://schemas.microsoft.com/office/drawing/2014/main" xmlns="" id="{DE126DCB-D31D-4604-B1DA-BFCFCD35CCF2}"/>
                </a:ext>
              </a:extLst>
            </p:cNvPr>
            <p:cNvSpPr txBox="1"/>
            <p:nvPr/>
          </p:nvSpPr>
          <p:spPr bwMode="gray">
            <a:xfrm>
              <a:off x="6822766" y="2723267"/>
              <a:ext cx="1205715" cy="461665"/>
            </a:xfrm>
            <a:prstGeom prst="rect">
              <a:avLst/>
            </a:prstGeom>
            <a:noFill/>
            <a:ln>
              <a:noFill/>
            </a:ln>
          </p:spPr>
          <p:txBody>
            <a:bodyPr wrap="square"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6" name="Rectangle 5">
            <a:extLst>
              <a:ext uri="{FF2B5EF4-FFF2-40B4-BE49-F238E27FC236}">
                <a16:creationId xmlns:a16="http://schemas.microsoft.com/office/drawing/2014/main" xmlns="" id="{A5EBFA0E-0B30-4154-99C6-55488DB5A61E}"/>
              </a:ext>
            </a:extLst>
          </p:cNvPr>
          <p:cNvSpPr/>
          <p:nvPr/>
        </p:nvSpPr>
        <p:spPr bwMode="gray">
          <a:xfrm>
            <a:off x="6524577" y="3393619"/>
            <a:ext cx="1384944" cy="468353"/>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SA behavior signature matching</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7" name="TextBox 120">
            <a:extLst>
              <a:ext uri="{FF2B5EF4-FFF2-40B4-BE49-F238E27FC236}">
                <a16:creationId xmlns:a16="http://schemas.microsoft.com/office/drawing/2014/main" xmlns="" id="{6DE7FCC8-2687-487F-9A4B-C9C49E8DBCF6}"/>
              </a:ext>
            </a:extLst>
          </p:cNvPr>
          <p:cNvSpPr txBox="1"/>
          <p:nvPr/>
        </p:nvSpPr>
        <p:spPr bwMode="gray">
          <a:xfrm>
            <a:off x="9234341" y="3116426"/>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xmlns="" id="{23B78D42-79F9-4556-A80B-F2DA5016B9CB}"/>
              </a:ext>
            </a:extLst>
          </p:cNvPr>
          <p:cNvSpPr txBox="1"/>
          <p:nvPr/>
        </p:nvSpPr>
        <p:spPr bwMode="gray">
          <a:xfrm>
            <a:off x="9009733" y="3116688"/>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xmlns="" id="{91824A1D-BFAB-425C-AFA2-3283CFA3E8BF}"/>
              </a:ext>
            </a:extLst>
          </p:cNvPr>
          <p:cNvSpPr txBox="1"/>
          <p:nvPr/>
        </p:nvSpPr>
        <p:spPr bwMode="gray">
          <a:xfrm>
            <a:off x="8785128" y="3116295"/>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63CE884A-E44A-4B09-BBBC-05F9AECC4797}"/>
              </a:ext>
            </a:extLst>
          </p:cNvPr>
          <p:cNvSpPr txBox="1"/>
          <p:nvPr/>
        </p:nvSpPr>
        <p:spPr bwMode="gray">
          <a:xfrm>
            <a:off x="9234341" y="3532209"/>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44A64985-0E9F-47CD-82CA-4E283570A516}"/>
              </a:ext>
            </a:extLst>
          </p:cNvPr>
          <p:cNvSpPr txBox="1"/>
          <p:nvPr/>
        </p:nvSpPr>
        <p:spPr bwMode="gray">
          <a:xfrm>
            <a:off x="9009736" y="3531947"/>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9DDC32B7-8497-49DA-8FC5-5FFE52E45D3A}"/>
              </a:ext>
            </a:extLst>
          </p:cNvPr>
          <p:cNvSpPr txBox="1"/>
          <p:nvPr/>
        </p:nvSpPr>
        <p:spPr bwMode="gray">
          <a:xfrm>
            <a:off x="8785131" y="3532209"/>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xmlns="" id="{22BA4963-EB16-4C04-9857-54DEE872C453}"/>
              </a:ext>
            </a:extLst>
          </p:cNvPr>
          <p:cNvSpPr txBox="1"/>
          <p:nvPr/>
        </p:nvSpPr>
        <p:spPr bwMode="gray">
          <a:xfrm>
            <a:off x="9234341" y="3964050"/>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a16="http://schemas.microsoft.com/office/drawing/2014/main" xmlns="" id="{F4CDAC85-00A5-4006-A1F9-71B18AA7EAA8}"/>
              </a:ext>
            </a:extLst>
          </p:cNvPr>
          <p:cNvSpPr txBox="1"/>
          <p:nvPr/>
        </p:nvSpPr>
        <p:spPr bwMode="gray">
          <a:xfrm>
            <a:off x="9009736" y="3964312"/>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Arrow: Right 14">
            <a:extLst>
              <a:ext uri="{FF2B5EF4-FFF2-40B4-BE49-F238E27FC236}">
                <a16:creationId xmlns:a16="http://schemas.microsoft.com/office/drawing/2014/main" xmlns="" id="{1078DE77-811B-49F3-BDD5-7689F8C7A8E2}"/>
              </a:ext>
            </a:extLst>
          </p:cNvPr>
          <p:cNvSpPr/>
          <p:nvPr/>
        </p:nvSpPr>
        <p:spPr bwMode="gray">
          <a:xfrm>
            <a:off x="8007032" y="3363435"/>
            <a:ext cx="588004" cy="528719"/>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6" name="TextBox 15">
            <a:extLst>
              <a:ext uri="{FF2B5EF4-FFF2-40B4-BE49-F238E27FC236}">
                <a16:creationId xmlns:a16="http://schemas.microsoft.com/office/drawing/2014/main" xmlns="" id="{DCA0B794-1D6C-4DC2-A09D-EE0DE97D817F}"/>
              </a:ext>
            </a:extLst>
          </p:cNvPr>
          <p:cNvSpPr txBox="1"/>
          <p:nvPr/>
        </p:nvSpPr>
        <p:spPr bwMode="gray">
          <a:xfrm>
            <a:off x="9390295" y="3095741"/>
            <a:ext cx="56137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TextBox 16">
            <a:extLst>
              <a:ext uri="{FF2B5EF4-FFF2-40B4-BE49-F238E27FC236}">
                <a16:creationId xmlns:a16="http://schemas.microsoft.com/office/drawing/2014/main" xmlns="" id="{1528C01C-91F9-4867-9A7B-007938128B41}"/>
              </a:ext>
            </a:extLst>
          </p:cNvPr>
          <p:cNvSpPr txBox="1"/>
          <p:nvPr/>
        </p:nvSpPr>
        <p:spPr bwMode="gray">
          <a:xfrm>
            <a:off x="9392310" y="3525879"/>
            <a:ext cx="579005"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TextBox 17">
            <a:extLst>
              <a:ext uri="{FF2B5EF4-FFF2-40B4-BE49-F238E27FC236}">
                <a16:creationId xmlns:a16="http://schemas.microsoft.com/office/drawing/2014/main" xmlns="" id="{7E18C299-DFB7-49FF-B9CB-8C9A9DE54732}"/>
              </a:ext>
            </a:extLst>
          </p:cNvPr>
          <p:cNvSpPr txBox="1"/>
          <p:nvPr/>
        </p:nvSpPr>
        <p:spPr bwMode="gray">
          <a:xfrm>
            <a:off x="9384684" y="3953528"/>
            <a:ext cx="894797" cy="276999"/>
          </a:xfrm>
          <a:prstGeom prst="rect">
            <a:avLst/>
          </a:prstGeom>
          <a:noFill/>
          <a:ln>
            <a:noFill/>
          </a:ln>
        </p:spPr>
        <p:txBody>
          <a:bodyPr wrap="none"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9" name="Trapezoid 18">
            <a:extLst>
              <a:ext uri="{FF2B5EF4-FFF2-40B4-BE49-F238E27FC236}">
                <a16:creationId xmlns:a16="http://schemas.microsoft.com/office/drawing/2014/main" xmlns="" id="{D9E069D0-B71B-4616-BB98-F491A4E207C8}"/>
              </a:ext>
            </a:extLst>
          </p:cNvPr>
          <p:cNvSpPr/>
          <p:nvPr/>
        </p:nvSpPr>
        <p:spPr bwMode="gray">
          <a:xfrm>
            <a:off x="5775608" y="3892154"/>
            <a:ext cx="2819427" cy="369151"/>
          </a:xfrm>
          <a:prstGeom prst="trapezoid">
            <a:avLst>
              <a:gd name="adj" fmla="val 204154"/>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graphicFrame>
        <p:nvGraphicFramePr>
          <p:cNvPr id="33" name="Table 44">
            <a:extLst>
              <a:ext uri="{FF2B5EF4-FFF2-40B4-BE49-F238E27FC236}">
                <a16:creationId xmlns:a16="http://schemas.microsoft.com/office/drawing/2014/main" xmlns="" id="{3FB06C3F-F61D-472A-8239-9A2EFC17D5D8}"/>
              </a:ext>
            </a:extLst>
          </p:cNvPr>
          <p:cNvGraphicFramePr>
            <a:graphicFrameLocks noGrp="1"/>
          </p:cNvGraphicFramePr>
          <p:nvPr>
            <p:extLst>
              <p:ext uri="{D42A27DB-BD31-4B8C-83A1-F6EECF244321}">
                <p14:modId xmlns:p14="http://schemas.microsoft.com/office/powerpoint/2010/main" val="1053453236"/>
              </p:ext>
            </p:extLst>
          </p:nvPr>
        </p:nvGraphicFramePr>
        <p:xfrm>
          <a:off x="5775609" y="4319938"/>
          <a:ext cx="2825406" cy="1483600"/>
        </p:xfrm>
        <a:graphic>
          <a:graphicData uri="http://schemas.openxmlformats.org/drawingml/2006/table">
            <a:tbl>
              <a:tblPr firstRow="1" bandRow="1">
                <a:tableStyleId>{5C22544A-7EE6-4342-B048-85BDC9FD1C3A}</a:tableStyleId>
              </a:tblPr>
              <a:tblGrid>
                <a:gridCol w="1794718">
                  <a:extLst>
                    <a:ext uri="{9D8B030D-6E8A-4147-A177-3AD203B41FA5}">
                      <a16:colId xmlns:a16="http://schemas.microsoft.com/office/drawing/2014/main" xmlns="" val="1378685392"/>
                    </a:ext>
                  </a:extLst>
                </a:gridCol>
                <a:gridCol w="1030688">
                  <a:extLst>
                    <a:ext uri="{9D8B030D-6E8A-4147-A177-3AD203B41FA5}">
                      <a16:colId xmlns:a16="http://schemas.microsoft.com/office/drawing/2014/main" xmlns="" val="596258084"/>
                    </a:ext>
                  </a:extLst>
                </a:gridCol>
              </a:tblGrid>
              <a:tr h="157343">
                <a:tc>
                  <a:txBody>
                    <a:bodyPr/>
                    <a:lstStyle/>
                    <a:p>
                      <a:pPr algn="ctr" fontAlgn="ctr"/>
                      <a:r>
                        <a:rPr lang="en-US" sz="1200" dirty="0">
                          <a:solidFill>
                            <a:sysClr val="windowText" lastClr="000000"/>
                          </a:solidFill>
                          <a:latin typeface="Huawei Sans" panose="020C0503030203020204" pitchFamily="34" charset="0"/>
                        </a:rPr>
                        <a:t>Matching conditions</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ysClr val="windowText" lastClr="000000"/>
                          </a:solidFill>
                          <a:latin typeface="Huawei Sans" panose="020C0503030203020204" pitchFamily="34" charset="0"/>
                        </a:rPr>
                        <a:t>Application</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3292512102"/>
                  </a:ext>
                </a:extLst>
              </a:tr>
              <a:tr h="284398">
                <a:tc>
                  <a:txBody>
                    <a:bodyPr/>
                    <a:lstStyle/>
                    <a:p>
                      <a:pPr algn="ctr" fontAlgn="ctr"/>
                      <a:r>
                        <a:rPr lang="en-US" sz="1200" dirty="0">
                          <a:solidFill>
                            <a:sysClr val="windowText" lastClr="000000"/>
                          </a:solidFill>
                          <a:latin typeface="Huawei Sans" panose="020C0503030203020204" pitchFamily="34" charset="0"/>
                        </a:rPr>
                        <a:t>Domain name, server IP address, and protocol</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Voice</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297895530"/>
                  </a:ext>
                </a:extLst>
              </a:tr>
              <a:tr h="284398">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Domain name, server IP address, and protocol</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Web page</a:t>
                      </a:r>
                      <a:endParaRPr lang="en-US" sz="1200" b="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extLst>
                  <a:ext uri="{0D108BD9-81ED-4DB2-BD59-A6C34878D82A}">
                    <a16:rowId xmlns:a16="http://schemas.microsoft.com/office/drawing/2014/main" xmlns="" val="4284125827"/>
                  </a:ext>
                </a:extLst>
              </a:tr>
              <a:tr h="284398">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rPr>
                        <a:t>Domain name, server IP address, and protocol</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Video</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extLst>
                  <a:ext uri="{0D108BD9-81ED-4DB2-BD59-A6C34878D82A}">
                    <a16:rowId xmlns:a16="http://schemas.microsoft.com/office/drawing/2014/main" xmlns="" val="2659925939"/>
                  </a:ext>
                </a:extLst>
              </a:tr>
            </a:tbl>
          </a:graphicData>
        </a:graphic>
      </p:graphicFrame>
    </p:spTree>
    <p:extLst>
      <p:ext uri="{BB962C8B-B14F-4D97-AF65-F5344CB8AC3E}">
        <p14:creationId xmlns:p14="http://schemas.microsoft.com/office/powerpoint/2010/main" val="903992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B513F0-4FFF-4CB3-BB7B-A954B58E219E}"/>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FPI</a:t>
            </a:r>
          </a:p>
        </p:txBody>
      </p:sp>
      <p:sp>
        <p:nvSpPr>
          <p:cNvPr id="3" name="Text Placeholder 2">
            <a:extLst>
              <a:ext uri="{FF2B5EF4-FFF2-40B4-BE49-F238E27FC236}">
                <a16:creationId xmlns:a16="http://schemas.microsoft.com/office/drawing/2014/main" xmlns="" id="{CDEAE019-C315-4650-ACC3-1EF3092E225E}"/>
              </a:ext>
            </a:extLst>
          </p:cNvPr>
          <p:cNvSpPr>
            <a:spLocks noGrp="1"/>
          </p:cNvSpPr>
          <p:nvPr>
            <p:ph type="body" sz="quarter" idx="10"/>
          </p:nvPr>
        </p:nvSpPr>
        <p:spPr bwMode="gray">
          <a:xfrm>
            <a:off x="455611" y="1052514"/>
            <a:ext cx="11293475" cy="4875042"/>
          </a:xfrm>
        </p:spPr>
        <p:txBody>
          <a:bodyPr/>
          <a:lstStyle/>
          <a:p>
            <a:pPr algn="l"/>
            <a:r>
              <a:rPr lang="en-US" sz="1400" dirty="0">
                <a:latin typeface="Huawei Sans" panose="020C0503030203020204" pitchFamily="34" charset="0"/>
              </a:rPr>
              <a:t>There is a problem in matching applications based on the SA signature code. That is, the application corresponding to the first several packets may fail to be identified based on the SA signature code. As a result, the processing on the first and subsequent packets may be inconsistent. First packet identification (FPI) enables a device to identify an application by matching the first packet of a flow.</a:t>
            </a:r>
            <a:endParaRPr lang="en-US" altLang="zh-CN" sz="1400" dirty="0">
              <a:latin typeface="Huawei Sans" panose="020C0503030203020204" pitchFamily="34" charset="0"/>
            </a:endParaRPr>
          </a:p>
          <a:p>
            <a:pPr algn="l"/>
            <a:r>
              <a:rPr lang="en-US" sz="1400" dirty="0">
                <a:latin typeface="Huawei Sans" panose="020C0503030203020204" pitchFamily="34" charset="0"/>
              </a:rPr>
              <a:t>FPI identifies applications based on 5-tuple information, DSCP values, protocols, and DNS domain names. The system provides a predefined FPI signature database to help SAC identify applications. You can also define FPI applications to identify new applications.</a:t>
            </a:r>
          </a:p>
        </p:txBody>
      </p:sp>
      <p:grpSp>
        <p:nvGrpSpPr>
          <p:cNvPr id="46" name="Group 45">
            <a:extLst>
              <a:ext uri="{FF2B5EF4-FFF2-40B4-BE49-F238E27FC236}">
                <a16:creationId xmlns:a16="http://schemas.microsoft.com/office/drawing/2014/main" xmlns="" id="{D14472A7-B8F2-4BD6-B658-34CCB4A53EDA}"/>
              </a:ext>
            </a:extLst>
          </p:cNvPr>
          <p:cNvGrpSpPr/>
          <p:nvPr/>
        </p:nvGrpSpPr>
        <p:grpSpPr bwMode="gray">
          <a:xfrm>
            <a:off x="1612512" y="3219726"/>
            <a:ext cx="5122282" cy="1044360"/>
            <a:chOff x="2706881" y="2700062"/>
            <a:chExt cx="5122282" cy="1044360"/>
          </a:xfrm>
        </p:grpSpPr>
        <p:sp>
          <p:nvSpPr>
            <p:cNvPr id="5" name="TextBox 120">
              <a:extLst>
                <a:ext uri="{FF2B5EF4-FFF2-40B4-BE49-F238E27FC236}">
                  <a16:creationId xmlns:a16="http://schemas.microsoft.com/office/drawing/2014/main" xmlns="" id="{61907984-5B83-4195-AE7D-2761186704EF}"/>
                </a:ext>
              </a:extLst>
            </p:cNvPr>
            <p:cNvSpPr txBox="1"/>
            <p:nvPr/>
          </p:nvSpPr>
          <p:spPr bwMode="gray">
            <a:xfrm>
              <a:off x="4279119" y="3347493"/>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D7EA717A-E3EF-4C9E-A742-F8FE9CC5C076}"/>
                </a:ext>
              </a:extLst>
            </p:cNvPr>
            <p:cNvSpPr txBox="1"/>
            <p:nvPr/>
          </p:nvSpPr>
          <p:spPr bwMode="gray">
            <a:xfrm>
              <a:off x="4054511" y="3347755"/>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a16="http://schemas.microsoft.com/office/drawing/2014/main" xmlns="" id="{5868F000-DD87-403A-BC54-B31F7CBF642A}"/>
                </a:ext>
              </a:extLst>
            </p:cNvPr>
            <p:cNvSpPr txBox="1"/>
            <p:nvPr/>
          </p:nvSpPr>
          <p:spPr bwMode="gray">
            <a:xfrm>
              <a:off x="3829906" y="3347362"/>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xmlns="" id="{2C4CAB86-0420-4DCD-B92A-6C0F173DD13D}"/>
                </a:ext>
              </a:extLst>
            </p:cNvPr>
            <p:cNvSpPr txBox="1"/>
            <p:nvPr/>
          </p:nvSpPr>
          <p:spPr bwMode="gray">
            <a:xfrm>
              <a:off x="360530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xmlns="" id="{3BCC8AEF-435D-46C0-B14D-B1293C4D3CFF}"/>
                </a:ext>
              </a:extLst>
            </p:cNvPr>
            <p:cNvSpPr txBox="1"/>
            <p:nvPr/>
          </p:nvSpPr>
          <p:spPr bwMode="gray">
            <a:xfrm>
              <a:off x="3380696" y="3347362"/>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DB9A7F56-75CF-4723-A750-D6E62741ABE8}"/>
                </a:ext>
              </a:extLst>
            </p:cNvPr>
            <p:cNvSpPr txBox="1"/>
            <p:nvPr/>
          </p:nvSpPr>
          <p:spPr bwMode="gray">
            <a:xfrm>
              <a:off x="3156091" y="3347624"/>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4D3A4276-D2CD-4512-AB25-ECDE375E727A}"/>
                </a:ext>
              </a:extLst>
            </p:cNvPr>
            <p:cNvSpPr txBox="1"/>
            <p:nvPr/>
          </p:nvSpPr>
          <p:spPr bwMode="gray">
            <a:xfrm>
              <a:off x="2931486" y="3347362"/>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DCC54017-684C-491E-BF5F-74A73A00F5F4}"/>
                </a:ext>
              </a:extLst>
            </p:cNvPr>
            <p:cNvSpPr txBox="1"/>
            <p:nvPr/>
          </p:nvSpPr>
          <p:spPr bwMode="gray">
            <a:xfrm>
              <a:off x="2706881" y="3347624"/>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ectangle 12">
              <a:extLst>
                <a:ext uri="{FF2B5EF4-FFF2-40B4-BE49-F238E27FC236}">
                  <a16:creationId xmlns:a16="http://schemas.microsoft.com/office/drawing/2014/main" xmlns="" id="{6185E845-13BB-4CE8-99B8-28758AFD2CC9}"/>
                </a:ext>
              </a:extLst>
            </p:cNvPr>
            <p:cNvSpPr/>
            <p:nvPr/>
          </p:nvSpPr>
          <p:spPr bwMode="gray">
            <a:xfrm>
              <a:off x="5474113" y="3207323"/>
              <a:ext cx="1243773" cy="46835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SAC detection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8" name="Arrow: Right 17">
              <a:extLst>
                <a:ext uri="{FF2B5EF4-FFF2-40B4-BE49-F238E27FC236}">
                  <a16:creationId xmlns:a16="http://schemas.microsoft.com/office/drawing/2014/main" xmlns="" id="{E69F3793-4EB4-4568-9561-E34886477611}"/>
                </a:ext>
              </a:extLst>
            </p:cNvPr>
            <p:cNvSpPr/>
            <p:nvPr/>
          </p:nvSpPr>
          <p:spPr bwMode="gray">
            <a:xfrm>
              <a:off x="4641145" y="3206230"/>
              <a:ext cx="694028"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a16="http://schemas.microsoft.com/office/drawing/2014/main" xmlns="" id="{77198DF1-8B9B-4989-8C7F-E0435A9CAE77}"/>
                </a:ext>
              </a:extLst>
            </p:cNvPr>
            <p:cNvSpPr/>
            <p:nvPr/>
          </p:nvSpPr>
          <p:spPr bwMode="gray">
            <a:xfrm>
              <a:off x="6796003" y="3215703"/>
              <a:ext cx="588004"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a16="http://schemas.microsoft.com/office/drawing/2014/main" xmlns="" id="{816B284D-257C-4BB8-85A3-B711EB0BEDFD}"/>
                </a:ext>
              </a:extLst>
            </p:cNvPr>
            <p:cNvSpPr txBox="1"/>
            <p:nvPr/>
          </p:nvSpPr>
          <p:spPr bwMode="gray">
            <a:xfrm>
              <a:off x="3001715" y="3032956"/>
              <a:ext cx="113685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a16="http://schemas.microsoft.com/office/drawing/2014/main" xmlns="" id="{5963524F-6B39-4EA9-BAF8-0A3226D9CFDC}"/>
                </a:ext>
              </a:extLst>
            </p:cNvPr>
            <p:cNvSpPr txBox="1"/>
            <p:nvPr/>
          </p:nvSpPr>
          <p:spPr bwMode="gray">
            <a:xfrm>
              <a:off x="6623448" y="2700062"/>
              <a:ext cx="1205715" cy="461665"/>
            </a:xfrm>
            <a:prstGeom prst="rect">
              <a:avLst/>
            </a:prstGeom>
            <a:noFill/>
            <a:ln>
              <a:noFill/>
            </a:ln>
          </p:spPr>
          <p:txBody>
            <a:bodyPr wrap="square"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
        <p:nvSpPr>
          <p:cNvPr id="28" name="Rectangle 27">
            <a:extLst>
              <a:ext uri="{FF2B5EF4-FFF2-40B4-BE49-F238E27FC236}">
                <a16:creationId xmlns:a16="http://schemas.microsoft.com/office/drawing/2014/main" xmlns="" id="{CF7FF933-A5E9-4220-AD32-BA5A8C2979CE}"/>
              </a:ext>
            </a:extLst>
          </p:cNvPr>
          <p:cNvSpPr/>
          <p:nvPr/>
        </p:nvSpPr>
        <p:spPr bwMode="gray">
          <a:xfrm>
            <a:off x="6324698" y="3728968"/>
            <a:ext cx="1222958" cy="46835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FPI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0" name="TextBox 120">
            <a:extLst>
              <a:ext uri="{FF2B5EF4-FFF2-40B4-BE49-F238E27FC236}">
                <a16:creationId xmlns:a16="http://schemas.microsoft.com/office/drawing/2014/main" xmlns="" id="{5F7F5FF1-D092-45D0-AAEF-EDC4FBF33EE2}"/>
              </a:ext>
            </a:extLst>
          </p:cNvPr>
          <p:cNvSpPr txBox="1"/>
          <p:nvPr/>
        </p:nvSpPr>
        <p:spPr bwMode="gray">
          <a:xfrm>
            <a:off x="8857336" y="3451775"/>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a16="http://schemas.microsoft.com/office/drawing/2014/main" xmlns="" id="{69296F0C-E8E2-4885-B477-ACEA9B35FD12}"/>
              </a:ext>
            </a:extLst>
          </p:cNvPr>
          <p:cNvSpPr txBox="1"/>
          <p:nvPr/>
        </p:nvSpPr>
        <p:spPr bwMode="gray">
          <a:xfrm>
            <a:off x="8632728" y="3452037"/>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120">
            <a:extLst>
              <a:ext uri="{FF2B5EF4-FFF2-40B4-BE49-F238E27FC236}">
                <a16:creationId xmlns:a16="http://schemas.microsoft.com/office/drawing/2014/main" xmlns="" id="{CB9514BB-C973-4BC1-BEEF-A4162B4081A1}"/>
              </a:ext>
            </a:extLst>
          </p:cNvPr>
          <p:cNvSpPr txBox="1"/>
          <p:nvPr/>
        </p:nvSpPr>
        <p:spPr bwMode="gray">
          <a:xfrm>
            <a:off x="8408123" y="3451644"/>
            <a:ext cx="155954" cy="266670"/>
          </a:xfrm>
          <a:prstGeom prst="roundRect">
            <a:avLst>
              <a:gd name="adj" fmla="val 6721"/>
            </a:avLst>
          </a:prstGeom>
          <a:solidFill>
            <a:srgbClr val="EC7061"/>
          </a:solidFill>
          <a:ln w="12700">
            <a:solidFill>
              <a:srgbClr val="EC7061"/>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a16="http://schemas.microsoft.com/office/drawing/2014/main" xmlns="" id="{ECAB02B1-1A9C-4D3B-ABDC-AB30B24D1648}"/>
              </a:ext>
            </a:extLst>
          </p:cNvPr>
          <p:cNvSpPr txBox="1"/>
          <p:nvPr/>
        </p:nvSpPr>
        <p:spPr bwMode="gray">
          <a:xfrm>
            <a:off x="8857336" y="386755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a16="http://schemas.microsoft.com/office/drawing/2014/main" xmlns="" id="{23EA7E1D-3602-4CDF-957D-E6DCF7C946DD}"/>
              </a:ext>
            </a:extLst>
          </p:cNvPr>
          <p:cNvSpPr txBox="1"/>
          <p:nvPr/>
        </p:nvSpPr>
        <p:spPr bwMode="gray">
          <a:xfrm>
            <a:off x="8632731" y="3867296"/>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a16="http://schemas.microsoft.com/office/drawing/2014/main" xmlns="" id="{D25F6C0B-9970-4CE9-84B2-F82269F21C8A}"/>
              </a:ext>
            </a:extLst>
          </p:cNvPr>
          <p:cNvSpPr txBox="1"/>
          <p:nvPr/>
        </p:nvSpPr>
        <p:spPr bwMode="gray">
          <a:xfrm>
            <a:off x="8408126" y="3867558"/>
            <a:ext cx="155954" cy="266670"/>
          </a:xfrm>
          <a:prstGeom prst="roundRect">
            <a:avLst>
              <a:gd name="adj" fmla="val 6721"/>
            </a:avLst>
          </a:prstGeom>
          <a:solidFill>
            <a:srgbClr val="8BC9A0"/>
          </a:solidFill>
          <a:ln w="12700">
            <a:solidFill>
              <a:srgbClr val="8BC9A0"/>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a16="http://schemas.microsoft.com/office/drawing/2014/main" xmlns="" id="{EFBF671C-3D1E-49F1-AA2D-00DB5C032C25}"/>
              </a:ext>
            </a:extLst>
          </p:cNvPr>
          <p:cNvSpPr txBox="1"/>
          <p:nvPr/>
        </p:nvSpPr>
        <p:spPr bwMode="gray">
          <a:xfrm>
            <a:off x="8857336" y="4299399"/>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20">
            <a:extLst>
              <a:ext uri="{FF2B5EF4-FFF2-40B4-BE49-F238E27FC236}">
                <a16:creationId xmlns:a16="http://schemas.microsoft.com/office/drawing/2014/main" xmlns="" id="{BBFEC88E-B9E4-46AA-8949-720CA9068F68}"/>
              </a:ext>
            </a:extLst>
          </p:cNvPr>
          <p:cNvSpPr txBox="1"/>
          <p:nvPr/>
        </p:nvSpPr>
        <p:spPr bwMode="gray">
          <a:xfrm>
            <a:off x="8632731" y="4299661"/>
            <a:ext cx="155954" cy="266670"/>
          </a:xfrm>
          <a:prstGeom prst="roundRect">
            <a:avLst>
              <a:gd name="adj" fmla="val 6721"/>
            </a:avLst>
          </a:prstGeom>
          <a:solidFill>
            <a:srgbClr val="FFD17D"/>
          </a:solidFill>
          <a:ln w="12700">
            <a:solidFill>
              <a:srgbClr val="FFD17D"/>
            </a:solidFill>
          </a:ln>
        </p:spPr>
        <p:txBody>
          <a:bodyPr wrap="square"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Arrow: Right 37">
            <a:extLst>
              <a:ext uri="{FF2B5EF4-FFF2-40B4-BE49-F238E27FC236}">
                <a16:creationId xmlns:a16="http://schemas.microsoft.com/office/drawing/2014/main" xmlns="" id="{4BFEB8FB-AC17-4D01-979C-907FD37E7817}"/>
              </a:ext>
            </a:extLst>
          </p:cNvPr>
          <p:cNvSpPr/>
          <p:nvPr/>
        </p:nvSpPr>
        <p:spPr bwMode="gray">
          <a:xfrm>
            <a:off x="7630027" y="3698784"/>
            <a:ext cx="588004" cy="528719"/>
          </a:xfrm>
          <a:prstGeom prst="rightArrow">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39" name="TextBox 38">
            <a:extLst>
              <a:ext uri="{FF2B5EF4-FFF2-40B4-BE49-F238E27FC236}">
                <a16:creationId xmlns:a16="http://schemas.microsoft.com/office/drawing/2014/main" xmlns="" id="{C6683B12-9982-4608-8F5B-F28319B3603B}"/>
              </a:ext>
            </a:extLst>
          </p:cNvPr>
          <p:cNvSpPr txBox="1"/>
          <p:nvPr/>
        </p:nvSpPr>
        <p:spPr bwMode="gray">
          <a:xfrm>
            <a:off x="9013290" y="3431090"/>
            <a:ext cx="561372"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TextBox 39">
            <a:extLst>
              <a:ext uri="{FF2B5EF4-FFF2-40B4-BE49-F238E27FC236}">
                <a16:creationId xmlns:a16="http://schemas.microsoft.com/office/drawing/2014/main" xmlns="" id="{E9B0F8AE-FD3C-480D-8D2D-C64EF420040C}"/>
              </a:ext>
            </a:extLst>
          </p:cNvPr>
          <p:cNvSpPr txBox="1"/>
          <p:nvPr/>
        </p:nvSpPr>
        <p:spPr bwMode="gray">
          <a:xfrm>
            <a:off x="9015305" y="3861228"/>
            <a:ext cx="579005" cy="276999"/>
          </a:xfrm>
          <a:prstGeom prst="rect">
            <a:avLst/>
          </a:prstGeom>
          <a:noFill/>
          <a:ln>
            <a:noFill/>
          </a:ln>
        </p:spPr>
        <p:txBody>
          <a:bodyPr wrap="none"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TextBox 40">
            <a:extLst>
              <a:ext uri="{FF2B5EF4-FFF2-40B4-BE49-F238E27FC236}">
                <a16:creationId xmlns:a16="http://schemas.microsoft.com/office/drawing/2014/main" xmlns="" id="{23AAB3BC-A7FF-42AD-9C10-A0D0A5F6CDB6}"/>
              </a:ext>
            </a:extLst>
          </p:cNvPr>
          <p:cNvSpPr txBox="1"/>
          <p:nvPr/>
        </p:nvSpPr>
        <p:spPr bwMode="gray">
          <a:xfrm>
            <a:off x="9007679" y="4288877"/>
            <a:ext cx="894797" cy="276999"/>
          </a:xfrm>
          <a:prstGeom prst="rect">
            <a:avLst/>
          </a:prstGeom>
          <a:noFill/>
          <a:ln>
            <a:noFill/>
          </a:ln>
        </p:spPr>
        <p:txBody>
          <a:bodyPr wrap="none"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Trapezoid 41">
            <a:extLst>
              <a:ext uri="{FF2B5EF4-FFF2-40B4-BE49-F238E27FC236}">
                <a16:creationId xmlns:a16="http://schemas.microsoft.com/office/drawing/2014/main" xmlns="" id="{E8EA93EE-F19D-4B06-8AB9-D3C7A84F5DB1}"/>
              </a:ext>
            </a:extLst>
          </p:cNvPr>
          <p:cNvSpPr/>
          <p:nvPr/>
        </p:nvSpPr>
        <p:spPr bwMode="gray">
          <a:xfrm>
            <a:off x="5677995" y="4227503"/>
            <a:ext cx="2540035" cy="369151"/>
          </a:xfrm>
          <a:prstGeom prst="trapezoid">
            <a:avLst>
              <a:gd name="adj" fmla="val 175771"/>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graphicFrame>
        <p:nvGraphicFramePr>
          <p:cNvPr id="44" name="Table 44">
            <a:extLst>
              <a:ext uri="{FF2B5EF4-FFF2-40B4-BE49-F238E27FC236}">
                <a16:creationId xmlns:a16="http://schemas.microsoft.com/office/drawing/2014/main" xmlns="" id="{E86E4827-AEBE-4151-AB6C-AF74607BB403}"/>
              </a:ext>
            </a:extLst>
          </p:cNvPr>
          <p:cNvGraphicFramePr>
            <a:graphicFrameLocks noGrp="1"/>
          </p:cNvGraphicFramePr>
          <p:nvPr>
            <p:extLst>
              <p:ext uri="{D42A27DB-BD31-4B8C-83A1-F6EECF244321}">
                <p14:modId xmlns:p14="http://schemas.microsoft.com/office/powerpoint/2010/main" val="170819325"/>
              </p:ext>
            </p:extLst>
          </p:nvPr>
        </p:nvGraphicFramePr>
        <p:xfrm>
          <a:off x="5677995" y="4626836"/>
          <a:ext cx="2540036" cy="1300720"/>
        </p:xfrm>
        <a:graphic>
          <a:graphicData uri="http://schemas.openxmlformats.org/drawingml/2006/table">
            <a:tbl>
              <a:tblPr firstRow="1" bandRow="1">
                <a:tableStyleId>{5C22544A-7EE6-4342-B048-85BDC9FD1C3A}</a:tableStyleId>
              </a:tblPr>
              <a:tblGrid>
                <a:gridCol w="1568661">
                  <a:extLst>
                    <a:ext uri="{9D8B030D-6E8A-4147-A177-3AD203B41FA5}">
                      <a16:colId xmlns:a16="http://schemas.microsoft.com/office/drawing/2014/main" xmlns="" val="1378685392"/>
                    </a:ext>
                  </a:extLst>
                </a:gridCol>
                <a:gridCol w="971375">
                  <a:extLst>
                    <a:ext uri="{9D8B030D-6E8A-4147-A177-3AD203B41FA5}">
                      <a16:colId xmlns:a16="http://schemas.microsoft.com/office/drawing/2014/main" xmlns="" val="596258084"/>
                    </a:ext>
                  </a:extLst>
                </a:gridCol>
              </a:tblGrid>
              <a:tr h="206270">
                <a:tc>
                  <a:txBody>
                    <a:bodyPr/>
                    <a:lstStyle/>
                    <a:p>
                      <a:pPr algn="ctr" fontAlgn="ctr"/>
                      <a:r>
                        <a:rPr lang="en-US" sz="1200" dirty="0">
                          <a:solidFill>
                            <a:sysClr val="windowText" lastClr="000000"/>
                          </a:solidFill>
                          <a:latin typeface="Huawei Sans" panose="020C0503030203020204" pitchFamily="34" charset="0"/>
                        </a:rPr>
                        <a:t>Matching conditions</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ysClr val="windowText" lastClr="000000"/>
                          </a:solidFill>
                          <a:latin typeface="Huawei Sans" panose="020C0503030203020204" pitchFamily="34" charset="0"/>
                        </a:rPr>
                        <a:t>Application</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3292512102"/>
                  </a:ext>
                </a:extLst>
              </a:tr>
              <a:tr h="206270">
                <a:tc>
                  <a:txBody>
                    <a:bodyPr/>
                    <a:lstStyle/>
                    <a:p>
                      <a:pPr algn="ctr" fontAlgn="ctr"/>
                      <a:r>
                        <a:rPr lang="en-US" sz="1200" dirty="0">
                          <a:solidFill>
                            <a:sysClr val="windowText" lastClr="000000"/>
                          </a:solidFill>
                          <a:latin typeface="Huawei Sans" panose="020C0503030203020204" pitchFamily="34" charset="0"/>
                        </a:rPr>
                        <a:t>Destination IP1, EF</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Voice</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297895530"/>
                  </a:ext>
                </a:extLst>
              </a:tr>
              <a:tr h="206270">
                <a:tc>
                  <a:txBody>
                    <a:bodyPr/>
                    <a:lstStyle/>
                    <a:p>
                      <a:pPr algn="ctr" fontAlgn="ctr"/>
                      <a:r>
                        <a:rPr lang="en-US" sz="1200" dirty="0">
                          <a:solidFill>
                            <a:sysClr val="windowText" lastClr="000000"/>
                          </a:solidFill>
                          <a:latin typeface="Huawei Sans" panose="020C0503030203020204" pitchFamily="34" charset="0"/>
                        </a:rPr>
                        <a:t>Destination Port1, protocol number 6</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Web page</a:t>
                      </a:r>
                      <a:endParaRPr lang="en-US" sz="1200" b="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extLst>
                  <a:ext uri="{0D108BD9-81ED-4DB2-BD59-A6C34878D82A}">
                    <a16:rowId xmlns:a16="http://schemas.microsoft.com/office/drawing/2014/main" xmlns="" val="4284125827"/>
                  </a:ext>
                </a:extLst>
              </a:tr>
              <a:tr h="206270">
                <a:tc>
                  <a:txBody>
                    <a:bodyPr/>
                    <a:lstStyle/>
                    <a:p>
                      <a:pPr algn="ctr" fontAlgn="ctr"/>
                      <a:r>
                        <a:rPr lang="en-US" sz="1200" dirty="0">
                          <a:solidFill>
                            <a:sysClr val="windowText" lastClr="000000"/>
                          </a:solidFill>
                          <a:latin typeface="Huawei Sans" panose="020C0503030203020204" pitchFamily="34" charset="0"/>
                        </a:rPr>
                        <a:t>Destination IP2, AF4</a:t>
                      </a:r>
                      <a:endParaRPr lang="en-US" sz="1200" baseline="0" dirty="0">
                        <a:solidFill>
                          <a:sysClr val="windowText" lastClr="000000"/>
                        </a:solidFill>
                        <a:latin typeface="Huawei Sans" panose="020C0503030203020204" pitchFamily="34" charset="0"/>
                        <a:ea typeface="方正兰亭黑简体" panose="02000000000000000000" pitchFamily="2" charset="-122"/>
                      </a:endParaRPr>
                    </a:p>
                  </a:txBody>
                  <a:tcPr marL="50861" marR="50861" marT="25430" marB="2543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solidFill>
                            <a:schemeClr val="bg1"/>
                          </a:solidFill>
                          <a:latin typeface="Huawei Sans" panose="020C0503030203020204" pitchFamily="34" charset="0"/>
                        </a:rPr>
                        <a:t>Video</a:t>
                      </a:r>
                      <a:endParaRPr lang="en-US" sz="1200" baseline="0" dirty="0">
                        <a:solidFill>
                          <a:schemeClr val="bg1"/>
                        </a:solidFill>
                        <a:latin typeface="Huawei Sans" panose="020C0503030203020204" pitchFamily="34" charset="0"/>
                        <a:ea typeface="方正兰亭黑简体" panose="02000000000000000000" pitchFamily="2" charset="-122"/>
                      </a:endParaRPr>
                    </a:p>
                  </a:txBody>
                  <a:tcPr marL="50861" marR="50861" marT="25430" marB="2543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extLst>
                  <a:ext uri="{0D108BD9-81ED-4DB2-BD59-A6C34878D82A}">
                    <a16:rowId xmlns:a16="http://schemas.microsoft.com/office/drawing/2014/main" xmlns="" val="2659925939"/>
                  </a:ext>
                </a:extLst>
              </a:tr>
            </a:tbl>
          </a:graphicData>
        </a:graphic>
      </p:graphicFrame>
    </p:spTree>
    <p:extLst>
      <p:ext uri="{BB962C8B-B14F-4D97-AF65-F5344CB8AC3E}">
        <p14:creationId xmlns:p14="http://schemas.microsoft.com/office/powerpoint/2010/main" val="1541940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FA1B0A-F8A8-4E85-832A-C7253332549E}"/>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Basic Concepts of GRE</a:t>
            </a:r>
          </a:p>
        </p:txBody>
      </p:sp>
      <p:sp>
        <p:nvSpPr>
          <p:cNvPr id="3" name="Text Placeholder 2">
            <a:extLst>
              <a:ext uri="{FF2B5EF4-FFF2-40B4-BE49-F238E27FC236}">
                <a16:creationId xmlns:a16="http://schemas.microsoft.com/office/drawing/2014/main" xmlns="" id="{9EBED232-C552-47A1-B8DB-9A3AF0FC3E67}"/>
              </a:ext>
            </a:extLst>
          </p:cNvPr>
          <p:cNvSpPr>
            <a:spLocks noGrp="1"/>
          </p:cNvSpPr>
          <p:nvPr>
            <p:ph type="body" sz="quarter" idx="10"/>
          </p:nvPr>
        </p:nvSpPr>
        <p:spPr bwMode="gray"/>
        <p:txBody>
          <a:bodyPr/>
          <a:lstStyle/>
          <a:p>
            <a:pPr algn="l"/>
            <a:r>
              <a:rPr lang="en-US" sz="1600" dirty="0">
                <a:latin typeface="Huawei Sans" panose="020C0503030203020204" pitchFamily="34" charset="0"/>
              </a:rPr>
              <a:t>As a Layer 3 tunneling technology, GRE encapsulates packets of a protocol into packets of another protocol to transparently transmit packets over GRE tunnels. This technology enables packet transmission between the HQ and branches.</a:t>
            </a:r>
            <a:endParaRPr lang="en-US" altLang="zh-CN" sz="1600" dirty="0">
              <a:latin typeface="Huawei Sans" panose="020C0503030203020204" pitchFamily="34" charset="0"/>
            </a:endParaRPr>
          </a:p>
          <a:p>
            <a:pPr algn="l"/>
            <a:r>
              <a:rPr lang="en-US" sz="1600" dirty="0">
                <a:latin typeface="Huawei Sans" panose="020C0503030203020204" pitchFamily="34" charset="0"/>
              </a:rPr>
              <a:t>GRE tunnels can transmit IPv4/IPv6 unicast, multicast, and broadcast packets.</a:t>
            </a:r>
            <a:endParaRPr lang="en-US" altLang="zh-CN" sz="1600" dirty="0">
              <a:latin typeface="Huawei Sans" panose="020C0503030203020204" pitchFamily="34" charset="0"/>
            </a:endParaRPr>
          </a:p>
          <a:p>
            <a:pPr algn="l"/>
            <a:r>
              <a:rPr lang="en-US" sz="1600" dirty="0">
                <a:latin typeface="Huawei Sans" panose="020C0503030203020204" pitchFamily="34" charset="0"/>
              </a:rPr>
              <a:t>GRE packet format:</a:t>
            </a:r>
            <a:endParaRPr lang="en-US" altLang="zh-CN" sz="1600" dirty="0">
              <a:latin typeface="Huawei Sans" panose="020C0503030203020204" pitchFamily="34" charset="0"/>
            </a:endParaRPr>
          </a:p>
        </p:txBody>
      </p:sp>
      <p:graphicFrame>
        <p:nvGraphicFramePr>
          <p:cNvPr id="4" name="Table 4">
            <a:extLst>
              <a:ext uri="{FF2B5EF4-FFF2-40B4-BE49-F238E27FC236}">
                <a16:creationId xmlns:a16="http://schemas.microsoft.com/office/drawing/2014/main" xmlns="" id="{2CA23AF6-428C-4074-BF35-4CB756AE093D}"/>
              </a:ext>
            </a:extLst>
          </p:cNvPr>
          <p:cNvGraphicFramePr>
            <a:graphicFrameLocks noGrp="1"/>
          </p:cNvGraphicFramePr>
          <p:nvPr>
            <p:extLst/>
          </p:nvPr>
        </p:nvGraphicFramePr>
        <p:xfrm>
          <a:off x="3048000" y="3104135"/>
          <a:ext cx="6096000" cy="37084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xmlns="" val="2966538011"/>
                    </a:ext>
                  </a:extLst>
                </a:gridCol>
                <a:gridCol w="1453416">
                  <a:extLst>
                    <a:ext uri="{9D8B030D-6E8A-4147-A177-3AD203B41FA5}">
                      <a16:colId xmlns:a16="http://schemas.microsoft.com/office/drawing/2014/main" xmlns="" val="1471157918"/>
                    </a:ext>
                  </a:extLst>
                </a:gridCol>
                <a:gridCol w="1152128">
                  <a:extLst>
                    <a:ext uri="{9D8B030D-6E8A-4147-A177-3AD203B41FA5}">
                      <a16:colId xmlns:a16="http://schemas.microsoft.com/office/drawing/2014/main" xmlns="" val="996290401"/>
                    </a:ext>
                  </a:extLst>
                </a:gridCol>
                <a:gridCol w="1458456">
                  <a:extLst>
                    <a:ext uri="{9D8B030D-6E8A-4147-A177-3AD203B41FA5}">
                      <a16:colId xmlns:a16="http://schemas.microsoft.com/office/drawing/2014/main" xmlns="" val="2856764314"/>
                    </a:ext>
                  </a:extLst>
                </a:gridCol>
                <a:gridCol w="1016000">
                  <a:extLst>
                    <a:ext uri="{9D8B030D-6E8A-4147-A177-3AD203B41FA5}">
                      <a16:colId xmlns:a16="http://schemas.microsoft.com/office/drawing/2014/main" xmlns="" val="1129061569"/>
                    </a:ext>
                  </a:extLst>
                </a:gridCol>
              </a:tblGrid>
              <a:tr h="370840">
                <a:tc>
                  <a:txBody>
                    <a:bodyPr/>
                    <a:lstStyle/>
                    <a:p>
                      <a:pPr algn="ctr" fontAlgn="ctr"/>
                      <a:r>
                        <a:rPr lang="en-US" sz="1200" dirty="0">
                          <a:latin typeface="Huawei Sans" panose="020C0503030203020204" pitchFamily="34" charset="0"/>
                        </a:rPr>
                        <a:t>L2 Header</a:t>
                      </a:r>
                    </a:p>
                  </a:txBody>
                  <a:tcPr anchor="ctr">
                    <a:solidFill>
                      <a:srgbClr val="AFD89C"/>
                    </a:solidFill>
                  </a:tcPr>
                </a:tc>
                <a:tc>
                  <a:txBody>
                    <a:bodyPr/>
                    <a:lstStyle/>
                    <a:p>
                      <a:pPr algn="ctr" fontAlgn="ctr"/>
                      <a:r>
                        <a:rPr lang="en-US" sz="1200" dirty="0">
                          <a:latin typeface="Huawei Sans" panose="020C0503030203020204" pitchFamily="34" charset="0"/>
                        </a:rPr>
                        <a:t>New IP Header</a:t>
                      </a:r>
                    </a:p>
                  </a:txBody>
                  <a:tcPr anchor="ctr">
                    <a:solidFill>
                      <a:srgbClr val="AFD89C"/>
                    </a:solidFill>
                  </a:tcPr>
                </a:tc>
                <a:tc>
                  <a:txBody>
                    <a:bodyPr/>
                    <a:lstStyle/>
                    <a:p>
                      <a:pPr algn="ctr" fontAlgn="ctr"/>
                      <a:r>
                        <a:rPr lang="en-US" sz="1200" dirty="0">
                          <a:latin typeface="Huawei Sans" panose="020C0503030203020204" pitchFamily="34" charset="0"/>
                        </a:rPr>
                        <a:t>GRE Header</a:t>
                      </a:r>
                    </a:p>
                  </a:txBody>
                  <a:tcPr anchor="ctr">
                    <a:solidFill>
                      <a:srgbClr val="EEB3B8"/>
                    </a:solidFill>
                  </a:tcPr>
                </a:tc>
                <a:tc>
                  <a:txBody>
                    <a:bodyPr/>
                    <a:lstStyle/>
                    <a:p>
                      <a:pPr algn="ctr" fontAlgn="ctr"/>
                      <a:r>
                        <a:rPr lang="en-US" sz="1200" dirty="0">
                          <a:latin typeface="Huawei Sans" panose="020C0503030203020204" pitchFamily="34" charset="0"/>
                        </a:rPr>
                        <a:t>Raw IP Header</a:t>
                      </a:r>
                    </a:p>
                  </a:txBody>
                  <a:tcPr anchor="ctr">
                    <a:solidFill>
                      <a:srgbClr val="56C4D2"/>
                    </a:solidFill>
                  </a:tcPr>
                </a:tc>
                <a:tc>
                  <a:txBody>
                    <a:bodyPr/>
                    <a:lstStyle/>
                    <a:p>
                      <a:pPr algn="ctr" fontAlgn="ctr"/>
                      <a:r>
                        <a:rPr lang="en-US" sz="1200" dirty="0">
                          <a:latin typeface="Huawei Sans" panose="020C0503030203020204" pitchFamily="34" charset="0"/>
                        </a:rPr>
                        <a:t>Payload</a:t>
                      </a:r>
                    </a:p>
                  </a:txBody>
                  <a:tcPr anchor="ctr">
                    <a:solidFill>
                      <a:srgbClr val="56C4D2"/>
                    </a:solidFill>
                  </a:tcPr>
                </a:tc>
                <a:extLst>
                  <a:ext uri="{0D108BD9-81ED-4DB2-BD59-A6C34878D82A}">
                    <a16:rowId xmlns:a16="http://schemas.microsoft.com/office/drawing/2014/main" xmlns="" val="2196966323"/>
                  </a:ext>
                </a:extLst>
              </a:tr>
            </a:tbl>
          </a:graphicData>
        </a:graphic>
      </p:graphicFrame>
      <p:graphicFrame>
        <p:nvGraphicFramePr>
          <p:cNvPr id="5" name="Table 5">
            <a:extLst>
              <a:ext uri="{FF2B5EF4-FFF2-40B4-BE49-F238E27FC236}">
                <a16:creationId xmlns:a16="http://schemas.microsoft.com/office/drawing/2014/main" xmlns="" id="{4FE02A9D-0041-44F2-BE2A-6B8C5FC78907}"/>
              </a:ext>
            </a:extLst>
          </p:cNvPr>
          <p:cNvGraphicFramePr>
            <a:graphicFrameLocks noGrp="1"/>
          </p:cNvGraphicFramePr>
          <p:nvPr>
            <p:extLst/>
          </p:nvPr>
        </p:nvGraphicFramePr>
        <p:xfrm>
          <a:off x="2042408" y="4616303"/>
          <a:ext cx="8128000" cy="1112520"/>
        </p:xfrm>
        <a:graphic>
          <a:graphicData uri="http://schemas.openxmlformats.org/drawingml/2006/table">
            <a:tbl>
              <a:tblPr firstRow="1" bandRow="1">
                <a:tableStyleId>{5C22544A-7EE6-4342-B048-85BDC9FD1C3A}</a:tableStyleId>
              </a:tblPr>
              <a:tblGrid>
                <a:gridCol w="254000">
                  <a:extLst>
                    <a:ext uri="{9D8B030D-6E8A-4147-A177-3AD203B41FA5}">
                      <a16:colId xmlns:a16="http://schemas.microsoft.com/office/drawing/2014/main" xmlns="" val="1767511075"/>
                    </a:ext>
                  </a:extLst>
                </a:gridCol>
                <a:gridCol w="254000">
                  <a:extLst>
                    <a:ext uri="{9D8B030D-6E8A-4147-A177-3AD203B41FA5}">
                      <a16:colId xmlns:a16="http://schemas.microsoft.com/office/drawing/2014/main" xmlns="" val="2259974812"/>
                    </a:ext>
                  </a:extLst>
                </a:gridCol>
                <a:gridCol w="254000">
                  <a:extLst>
                    <a:ext uri="{9D8B030D-6E8A-4147-A177-3AD203B41FA5}">
                      <a16:colId xmlns:a16="http://schemas.microsoft.com/office/drawing/2014/main" xmlns="" val="1441333613"/>
                    </a:ext>
                  </a:extLst>
                </a:gridCol>
                <a:gridCol w="254000">
                  <a:extLst>
                    <a:ext uri="{9D8B030D-6E8A-4147-A177-3AD203B41FA5}">
                      <a16:colId xmlns:a16="http://schemas.microsoft.com/office/drawing/2014/main" xmlns="" val="2189801884"/>
                    </a:ext>
                  </a:extLst>
                </a:gridCol>
                <a:gridCol w="254000">
                  <a:extLst>
                    <a:ext uri="{9D8B030D-6E8A-4147-A177-3AD203B41FA5}">
                      <a16:colId xmlns:a16="http://schemas.microsoft.com/office/drawing/2014/main" xmlns="" val="201189597"/>
                    </a:ext>
                  </a:extLst>
                </a:gridCol>
                <a:gridCol w="911384">
                  <a:extLst>
                    <a:ext uri="{9D8B030D-6E8A-4147-A177-3AD203B41FA5}">
                      <a16:colId xmlns:a16="http://schemas.microsoft.com/office/drawing/2014/main" xmlns="" val="2963173565"/>
                    </a:ext>
                  </a:extLst>
                </a:gridCol>
                <a:gridCol w="1120616">
                  <a:extLst>
                    <a:ext uri="{9D8B030D-6E8A-4147-A177-3AD203B41FA5}">
                      <a16:colId xmlns:a16="http://schemas.microsoft.com/office/drawing/2014/main" xmlns="" val="2109686950"/>
                    </a:ext>
                  </a:extLst>
                </a:gridCol>
                <a:gridCol w="762000">
                  <a:extLst>
                    <a:ext uri="{9D8B030D-6E8A-4147-A177-3AD203B41FA5}">
                      <a16:colId xmlns:a16="http://schemas.microsoft.com/office/drawing/2014/main" xmlns="" val="421368371"/>
                    </a:ext>
                  </a:extLst>
                </a:gridCol>
                <a:gridCol w="4064000">
                  <a:extLst>
                    <a:ext uri="{9D8B030D-6E8A-4147-A177-3AD203B41FA5}">
                      <a16:colId xmlns:a16="http://schemas.microsoft.com/office/drawing/2014/main" xmlns="" val="1049193376"/>
                    </a:ext>
                  </a:extLst>
                </a:gridCol>
              </a:tblGrid>
              <a:tr h="370840">
                <a:tc>
                  <a:txBody>
                    <a:bodyPr/>
                    <a:lstStyle/>
                    <a:p>
                      <a:pPr algn="ctr" fontAlgn="ctr"/>
                      <a:r>
                        <a:rPr lang="en-US" sz="1200" b="0" dirty="0">
                          <a:solidFill>
                            <a:sysClr val="windowText" lastClr="000000"/>
                          </a:solidFill>
                          <a:latin typeface="Huawei Sans" panose="020C0503030203020204" pitchFamily="34" charset="0"/>
                        </a:rPr>
                        <a:t>C</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K</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Recursion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Flags</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ysClr val="windowText" lastClr="000000"/>
                          </a:solidFill>
                          <a:latin typeface="Huawei Sans" panose="020C0503030203020204" pitchFamily="34" charset="0"/>
                        </a:rPr>
                        <a:t>Protocol Type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xmlns="" val="3176659461"/>
                  </a:ext>
                </a:extLst>
              </a:tr>
              <a:tr h="370840">
                <a:tc gridSpan="8">
                  <a:txBody>
                    <a:bodyPr/>
                    <a:lstStyle/>
                    <a:p>
                      <a:pPr algn="ctr" fontAlgn="ctr"/>
                      <a:r>
                        <a:rPr lang="en-US" sz="1200" b="0" dirty="0">
                          <a:solidFill>
                            <a:sysClr val="windowText" lastClr="000000"/>
                          </a:solidFill>
                          <a:latin typeface="Huawei Sans" panose="020C0503030203020204" pitchFamily="34" charset="0"/>
                        </a:rPr>
                        <a:t>Checksum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r>
                        <a:rPr lang="en-US" sz="1200" b="0" dirty="0">
                          <a:solidFill>
                            <a:sysClr val="windowText" lastClr="000000"/>
                          </a:solidFill>
                          <a:latin typeface="Huawei Sans" panose="020C0503030203020204" pitchFamily="34" charset="0"/>
                        </a:rPr>
                        <a:t>0</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xmlns="" val="3262138141"/>
                  </a:ext>
                </a:extLst>
              </a:tr>
              <a:tr h="370840">
                <a:tc gridSpan="9">
                  <a:txBody>
                    <a:bodyPr/>
                    <a:lstStyle/>
                    <a:p>
                      <a:pPr algn="ctr" fontAlgn="ctr"/>
                      <a:r>
                        <a:rPr lang="en-US" sz="1200" b="0" dirty="0">
                          <a:solidFill>
                            <a:sysClr val="windowText" lastClr="000000"/>
                          </a:solidFill>
                          <a:latin typeface="Huawei Sans" panose="020C0503030203020204" pitchFamily="34" charset="0"/>
                        </a:rPr>
                        <a:t>Key (Option)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endParaRPr lang="en-US" sz="1200" dirty="0"/>
                    </a:p>
                  </a:txBody>
                  <a:tcPr anchor="ctr"/>
                </a:tc>
                <a:extLst>
                  <a:ext uri="{0D108BD9-81ED-4DB2-BD59-A6C34878D82A}">
                    <a16:rowId xmlns:a16="http://schemas.microsoft.com/office/drawing/2014/main" xmlns="" val="1626608722"/>
                  </a:ext>
                </a:extLst>
              </a:tr>
            </a:tbl>
          </a:graphicData>
        </a:graphic>
      </p:graphicFrame>
      <p:sp>
        <p:nvSpPr>
          <p:cNvPr id="7" name="Trapezoid 6">
            <a:extLst>
              <a:ext uri="{FF2B5EF4-FFF2-40B4-BE49-F238E27FC236}">
                <a16:creationId xmlns:a16="http://schemas.microsoft.com/office/drawing/2014/main" xmlns="" id="{D9BBF139-C373-4798-919C-FFEAF834F526}"/>
              </a:ext>
            </a:extLst>
          </p:cNvPr>
          <p:cNvSpPr/>
          <p:nvPr/>
        </p:nvSpPr>
        <p:spPr bwMode="gray">
          <a:xfrm>
            <a:off x="2042408" y="3474975"/>
            <a:ext cx="8128000" cy="1112520"/>
          </a:xfrm>
          <a:prstGeom prst="trapezoid">
            <a:avLst>
              <a:gd name="adj" fmla="val 314384"/>
            </a:avLst>
          </a:prstGeom>
          <a:gradFill>
            <a:gsLst>
              <a:gs pos="0">
                <a:schemeClr val="accent1">
                  <a:lumMod val="5000"/>
                  <a:lumOff val="95000"/>
                  <a:alpha val="50000"/>
                </a:schemeClr>
              </a:gs>
              <a:gs pos="100000">
                <a:srgbClr val="BEE9EE"/>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xmlns="" id="{0CD5B4E2-9949-4216-A77F-F59D52C82273}"/>
              </a:ext>
            </a:extLst>
          </p:cNvPr>
          <p:cNvCxnSpPr/>
          <p:nvPr/>
        </p:nvCxnSpPr>
        <p:spPr bwMode="gray">
          <a:xfrm>
            <a:off x="2042408" y="5764827"/>
            <a:ext cx="0" cy="32764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A712729E-17D6-4773-B889-C688D720AE26}"/>
              </a:ext>
            </a:extLst>
          </p:cNvPr>
          <p:cNvCxnSpPr/>
          <p:nvPr/>
        </p:nvCxnSpPr>
        <p:spPr bwMode="gray">
          <a:xfrm>
            <a:off x="10170408" y="5764827"/>
            <a:ext cx="0" cy="32764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E91ECEEE-F2D3-425B-8037-30C2C2F48A09}"/>
              </a:ext>
            </a:extLst>
          </p:cNvPr>
          <p:cNvCxnSpPr>
            <a:cxnSpLocks/>
          </p:cNvCxnSpPr>
          <p:nvPr/>
        </p:nvCxnSpPr>
        <p:spPr bwMode="gray">
          <a:xfrm flipH="1">
            <a:off x="2042408" y="5917227"/>
            <a:ext cx="8128000"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AA58F72E-5C8D-465C-8B99-9A9135FD184E}"/>
              </a:ext>
            </a:extLst>
          </p:cNvPr>
          <p:cNvSpPr txBox="1"/>
          <p:nvPr/>
        </p:nvSpPr>
        <p:spPr bwMode="gray">
          <a:xfrm>
            <a:off x="5834019" y="5885889"/>
            <a:ext cx="654346" cy="276999"/>
          </a:xfrm>
          <a:prstGeom prst="rect">
            <a:avLst/>
          </a:prstGeom>
          <a:noFill/>
        </p:spPr>
        <p:txBody>
          <a:bodyPr wrap="none" rtlCol="0">
            <a:spAutoFit/>
          </a:bodyPr>
          <a:lstStyle/>
          <a:p>
            <a:pPr fontAlgn="ctr"/>
            <a:r>
              <a:rPr lang="en-US" sz="1200" dirty="0">
                <a:latin typeface="Huawei Sans" panose="020C0503030203020204" pitchFamily="34" charset="0"/>
              </a:rPr>
              <a:t>32 bits</a:t>
            </a:r>
            <a:endParaRPr lang="en-US" altLang="zh-CN" sz="1200" dirty="0">
              <a:latin typeface="Huawei Sans" panose="020C0503030203020204" pitchFamily="34" charset="0"/>
              <a:ea typeface="方正兰亭黑简体" panose="02000000000000000000" pitchFamily="2" charset="-122"/>
            </a:endParaRPr>
          </a:p>
        </p:txBody>
      </p:sp>
      <p:sp>
        <p:nvSpPr>
          <p:cNvPr id="19"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chemeClr val="bg1"/>
                </a:solidFill>
                <a:latin typeface="Huawei Sans" panose="020C0503030203020204" pitchFamily="34" charset="0"/>
                <a:ea typeface="方正兰亭黑简体" panose="02000000000000000000" pitchFamily="2" charset="-122"/>
              </a:rPr>
              <a:t>GRE Fundamentals</a:t>
            </a:r>
            <a:endParaRPr lang="zh-CN" altLang="en-US" sz="1200" b="1" kern="0" dirty="0">
              <a:solidFill>
                <a:schemeClr val="bg1"/>
              </a:solidFill>
              <a:latin typeface="Huawei Sans" panose="020C0503030203020204" pitchFamily="34" charset="0"/>
              <a:ea typeface="方正兰亭黑简体" panose="02000000000000000000" pitchFamily="2" charset="-122"/>
            </a:endParaRPr>
          </a:p>
        </p:txBody>
      </p:sp>
      <p:sp>
        <p:nvSpPr>
          <p:cNvPr id="20"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21" name="燕尾形 26">
            <a:extLst>
              <a:ext uri="{FF2B5EF4-FFF2-40B4-BE49-F238E27FC236}">
                <a16:creationId xmlns:a16="http://schemas.microsoft.com/office/drawing/2014/main" xmlns="" id="{A4540EA4-29E5-463C-989C-0D9C2F80E747}"/>
              </a:ext>
            </a:extLst>
          </p:cNvPr>
          <p:cNvSpPr/>
          <p:nvPr/>
        </p:nvSpPr>
        <p:spPr bwMode="gray">
          <a:xfrm>
            <a:off x="9612671" y="116442"/>
            <a:ext cx="2136416" cy="21851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1313696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Common Networking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dirty="0" smtClean="0">
                <a:solidFill>
                  <a:schemeClr val="bg1">
                    <a:lumMod val="50000"/>
                  </a:schemeClr>
                </a:solidFill>
              </a:rPr>
              <a:t>Security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dirty="0" smtClean="0">
                <a:solidFill>
                  <a:schemeClr val="bg1">
                    <a:lumMod val="50000"/>
                  </a:schemeClr>
                </a:solidFill>
              </a:rPr>
              <a:t>NAT Traversal Technologies in </a:t>
            </a:r>
            <a:r>
              <a:rPr lang="en-US" altLang="zh-CN" dirty="0">
                <a:solidFill>
                  <a:schemeClr val="bg1">
                    <a:lumMod val="50000"/>
                  </a:schemeClr>
                </a:solidFill>
              </a:rPr>
              <a:t>WAN </a:t>
            </a:r>
            <a:r>
              <a:rPr lang="en-US" altLang="zh-CN" dirty="0" smtClean="0">
                <a:solidFill>
                  <a:schemeClr val="bg1">
                    <a:lumMod val="50000"/>
                  </a:schemeClr>
                </a:solidFill>
              </a:rPr>
              <a:t>Interconnection</a:t>
            </a:r>
          </a:p>
          <a:p>
            <a:r>
              <a:rPr lang="en-US" b="1" dirty="0"/>
              <a:t>Intelligent Traffic Steering Technologies in </a:t>
            </a:r>
            <a:r>
              <a:rPr lang="en-US" altLang="zh-CN" b="1" dirty="0"/>
              <a:t>WAN </a:t>
            </a:r>
            <a:r>
              <a:rPr lang="en-US" altLang="zh-CN" b="1" dirty="0" smtClean="0"/>
              <a:t>Interconnection</a:t>
            </a:r>
          </a:p>
          <a:p>
            <a:pPr lvl="1"/>
            <a:r>
              <a:rPr lang="en-US" altLang="zh-CN" sz="2000" dirty="0">
                <a:solidFill>
                  <a:schemeClr val="bg1">
                    <a:lumMod val="50000"/>
                  </a:schemeClr>
                </a:solidFill>
              </a:rPr>
              <a:t>SAC</a:t>
            </a:r>
          </a:p>
          <a:p>
            <a:pPr lvl="1">
              <a:buFont typeface="Wingdings" panose="05000000000000000000" pitchFamily="2" charset="2"/>
              <a:buChar char="§"/>
            </a:pPr>
            <a:r>
              <a:rPr lang="en-US" altLang="zh-CN" sz="2000" dirty="0"/>
              <a:t>SRP</a:t>
            </a:r>
          </a:p>
          <a:p>
            <a:pPr lvl="1"/>
            <a:endParaRPr lang="en-US" altLang="zh-CN" dirty="0"/>
          </a:p>
        </p:txBody>
      </p:sp>
    </p:spTree>
    <p:extLst>
      <p:ext uri="{BB962C8B-B14F-4D97-AF65-F5344CB8AC3E}">
        <p14:creationId xmlns:p14="http://schemas.microsoft.com/office/powerpoint/2010/main" val="2814489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FD1C0AE-9E66-4194-9D6F-106764329E19}"/>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Overview of SPR</a:t>
            </a:r>
          </a:p>
        </p:txBody>
      </p:sp>
      <p:sp>
        <p:nvSpPr>
          <p:cNvPr id="4" name="Text Placeholder 3">
            <a:extLst>
              <a:ext uri="{FF2B5EF4-FFF2-40B4-BE49-F238E27FC236}">
                <a16:creationId xmlns:a16="http://schemas.microsoft.com/office/drawing/2014/main" xmlns="" id="{99C558DE-1E6F-4916-BAA2-B466DB25724A}"/>
              </a:ext>
            </a:extLst>
          </p:cNvPr>
          <p:cNvSpPr>
            <a:spLocks noGrp="1"/>
          </p:cNvSpPr>
          <p:nvPr>
            <p:ph type="body" sz="quarter" idx="10"/>
          </p:nvPr>
        </p:nvSpPr>
        <p:spPr bwMode="gray"/>
        <p:txBody>
          <a:bodyPr/>
          <a:lstStyle/>
          <a:p>
            <a:pPr algn="l"/>
            <a:r>
              <a:rPr lang="en-US" sz="1600" dirty="0">
                <a:latin typeface="Huawei Sans" panose="020C0503030203020204" pitchFamily="34" charset="0"/>
              </a:rPr>
              <a:t>In the cloud computing era, more users shift their attention from network connectivity to service availability, such as service response speed and service quality. However, traditional networks cannot detect link quality and service requirements, resulting in poor user experience.</a:t>
            </a:r>
            <a:endParaRPr lang="en-US" altLang="zh-CN" sz="1600" dirty="0">
              <a:latin typeface="Huawei Sans" panose="020C0503030203020204" pitchFamily="34" charset="0"/>
            </a:endParaRPr>
          </a:p>
          <a:p>
            <a:pPr algn="l"/>
            <a:r>
              <a:rPr lang="en-US" sz="1600" dirty="0">
                <a:latin typeface="Huawei Sans" panose="020C0503030203020204" pitchFamily="34" charset="0"/>
              </a:rPr>
              <a:t>Smart Policy Routing (SPR) addresses this problem. It actively detects the link quality and matches service requirements to select an optimal link to forward service data. SPR prevents network </a:t>
            </a:r>
            <a:r>
              <a:rPr lang="en-US" sz="1600" dirty="0" err="1">
                <a:latin typeface="Huawei Sans" panose="020C0503030203020204" pitchFamily="34" charset="0"/>
              </a:rPr>
              <a:t>blackholes</a:t>
            </a:r>
            <a:r>
              <a:rPr lang="en-US" sz="1600" dirty="0">
                <a:latin typeface="Huawei Sans" panose="020C0503030203020204" pitchFamily="34" charset="0"/>
              </a:rPr>
              <a:t> and </a:t>
            </a:r>
            <a:r>
              <a:rPr lang="en-US" sz="1600" dirty="0" err="1">
                <a:latin typeface="Huawei Sans" panose="020C0503030203020204" pitchFamily="34" charset="0"/>
              </a:rPr>
              <a:t>flappings</a:t>
            </a:r>
            <a:r>
              <a:rPr lang="en-US" sz="1600" dirty="0">
                <a:latin typeface="Huawei Sans" panose="020C0503030203020204" pitchFamily="34" charset="0"/>
              </a:rPr>
              <a:t>.</a:t>
            </a:r>
          </a:p>
        </p:txBody>
      </p:sp>
      <p:sp>
        <p:nvSpPr>
          <p:cNvPr id="7" name="Freeform 159">
            <a:extLst>
              <a:ext uri="{FF2B5EF4-FFF2-40B4-BE49-F238E27FC236}">
                <a16:creationId xmlns:a16="http://schemas.microsoft.com/office/drawing/2014/main" xmlns="" id="{9144C970-F887-4491-86BC-69ECC051B35F}"/>
              </a:ext>
            </a:extLst>
          </p:cNvPr>
          <p:cNvSpPr/>
          <p:nvPr/>
        </p:nvSpPr>
        <p:spPr bwMode="gray">
          <a:xfrm flipH="1">
            <a:off x="5823864" y="341775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8" name="Straight Connector 7">
            <a:extLst>
              <a:ext uri="{FF2B5EF4-FFF2-40B4-BE49-F238E27FC236}">
                <a16:creationId xmlns:a16="http://schemas.microsoft.com/office/drawing/2014/main" xmlns="" id="{2B4419B8-B60B-4D69-A2D1-562995D73CB1}"/>
              </a:ext>
            </a:extLst>
          </p:cNvPr>
          <p:cNvCxnSpPr>
            <a:cxnSpLocks/>
            <a:stCxn id="5" idx="0"/>
            <a:endCxn id="7" idx="21"/>
          </p:cNvCxnSpPr>
          <p:nvPr/>
        </p:nvCxnSpPr>
        <p:spPr bwMode="gray">
          <a:xfrm flipV="1">
            <a:off x="4466335" y="3751066"/>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8B8406BD-4E2E-4DE0-B7BB-370BA0FB1099}"/>
              </a:ext>
            </a:extLst>
          </p:cNvPr>
          <p:cNvCxnSpPr>
            <a:cxnSpLocks/>
            <a:stCxn id="6" idx="0"/>
            <a:endCxn id="7" idx="8"/>
          </p:cNvCxnSpPr>
          <p:nvPr/>
        </p:nvCxnSpPr>
        <p:spPr bwMode="gray">
          <a:xfrm flipH="1" flipV="1">
            <a:off x="6733346" y="3742413"/>
            <a:ext cx="1454887" cy="5754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a16="http://schemas.microsoft.com/office/drawing/2014/main" xmlns="" id="{606AD056-DB5C-4A34-9A61-AF7F86111084}"/>
              </a:ext>
            </a:extLst>
          </p:cNvPr>
          <p:cNvSpPr/>
          <p:nvPr/>
        </p:nvSpPr>
        <p:spPr bwMode="gray">
          <a:xfrm flipH="1">
            <a:off x="5823864" y="495856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cxnSp>
        <p:nvCxnSpPr>
          <p:cNvPr id="11" name="Straight Connector 10">
            <a:extLst>
              <a:ext uri="{FF2B5EF4-FFF2-40B4-BE49-F238E27FC236}">
                <a16:creationId xmlns:a16="http://schemas.microsoft.com/office/drawing/2014/main" xmlns="" id="{110A18BB-77AE-411F-B030-DAB3097BB791}"/>
              </a:ext>
            </a:extLst>
          </p:cNvPr>
          <p:cNvCxnSpPr>
            <a:cxnSpLocks/>
            <a:stCxn id="32" idx="2"/>
            <a:endCxn id="10" idx="21"/>
          </p:cNvCxnSpPr>
          <p:nvPr/>
        </p:nvCxnSpPr>
        <p:spPr bwMode="gray">
          <a:xfrm>
            <a:off x="4466334" y="4965928"/>
            <a:ext cx="1357530" cy="32595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8CCD06E3-822C-4738-AAD2-9BFC1DD70588}"/>
              </a:ext>
            </a:extLst>
          </p:cNvPr>
          <p:cNvCxnSpPr>
            <a:cxnSpLocks/>
            <a:stCxn id="10" idx="8"/>
            <a:endCxn id="6" idx="2"/>
          </p:cNvCxnSpPr>
          <p:nvPr/>
        </p:nvCxnSpPr>
        <p:spPr bwMode="gray">
          <a:xfrm flipV="1">
            <a:off x="6733346" y="4677896"/>
            <a:ext cx="1454887" cy="60532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3C00AFA4-C39A-4BB0-8BF1-4CB4B611903D}"/>
              </a:ext>
            </a:extLst>
          </p:cNvPr>
          <p:cNvSpPr txBox="1"/>
          <p:nvPr/>
        </p:nvSpPr>
        <p:spPr bwMode="gray">
          <a:xfrm rot="20823707">
            <a:off x="4733421" y="3513145"/>
            <a:ext cx="792000" cy="261610"/>
          </a:xfrm>
          <a:prstGeom prst="rect">
            <a:avLst/>
          </a:prstGeom>
          <a:solidFill>
            <a:srgbClr val="00B0F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7" name="TextBox 16">
            <a:extLst>
              <a:ext uri="{FF2B5EF4-FFF2-40B4-BE49-F238E27FC236}">
                <a16:creationId xmlns:a16="http://schemas.microsoft.com/office/drawing/2014/main" xmlns="" id="{B7A88F51-2E76-419E-BBC6-506E79CC0B28}"/>
              </a:ext>
            </a:extLst>
          </p:cNvPr>
          <p:cNvSpPr txBox="1"/>
          <p:nvPr/>
        </p:nvSpPr>
        <p:spPr bwMode="gray">
          <a:xfrm rot="20812250">
            <a:off x="4666182" y="3189998"/>
            <a:ext cx="792000" cy="261610"/>
          </a:xfrm>
          <a:prstGeom prst="rect">
            <a:avLst/>
          </a:prstGeom>
          <a:solidFill>
            <a:srgbClr val="8BC9A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8" name="Freeform 159">
            <a:extLst>
              <a:ext uri="{FF2B5EF4-FFF2-40B4-BE49-F238E27FC236}">
                <a16:creationId xmlns:a16="http://schemas.microsoft.com/office/drawing/2014/main" xmlns="" id="{24C7CE07-1AD5-4E9F-A6A2-8658D3328EBD}"/>
              </a:ext>
            </a:extLst>
          </p:cNvPr>
          <p:cNvSpPr/>
          <p:nvPr/>
        </p:nvSpPr>
        <p:spPr bwMode="gray">
          <a:xfrm flipH="1">
            <a:off x="3307589" y="4027454"/>
            <a:ext cx="1457943" cy="7621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5" name="Picture 12" descr="E:\2016.01\1.12 扁平化图标\蓝色\AR-蓝色最新-40.png">
            <a:extLst>
              <a:ext uri="{FF2B5EF4-FFF2-40B4-BE49-F238E27FC236}">
                <a16:creationId xmlns:a16="http://schemas.microsoft.com/office/drawing/2014/main" xmlns="" id="{AA7276D8-77EF-4F0C-89A4-F004768C90C8}"/>
              </a:ext>
            </a:extLst>
          </p:cNvPr>
          <p:cNvPicPr>
            <a:picLocks noChangeAspect="1" noChangeArrowheads="1"/>
          </p:cNvPicPr>
          <p:nvPr/>
        </p:nvPicPr>
        <p:blipFill>
          <a:blip r:embed="rId3" cstate="print"/>
          <a:srcRect/>
          <a:stretch>
            <a:fillRect/>
          </a:stretch>
        </p:blipFill>
        <p:spPr bwMode="gray">
          <a:xfrm>
            <a:off x="4246310" y="4031160"/>
            <a:ext cx="440049" cy="360040"/>
          </a:xfrm>
          <a:prstGeom prst="rect">
            <a:avLst/>
          </a:prstGeom>
          <a:noFill/>
        </p:spPr>
      </p:pic>
      <p:pic>
        <p:nvPicPr>
          <p:cNvPr id="32" name="Picture 12" descr="E:\2016.01\1.12 扁平化图标\蓝色\AR-蓝色最新-40.png">
            <a:extLst>
              <a:ext uri="{FF2B5EF4-FFF2-40B4-BE49-F238E27FC236}">
                <a16:creationId xmlns:a16="http://schemas.microsoft.com/office/drawing/2014/main" xmlns="" id="{C13FC561-2583-452F-8B96-E66B2D3AF5CC}"/>
              </a:ext>
            </a:extLst>
          </p:cNvPr>
          <p:cNvPicPr>
            <a:picLocks noChangeAspect="1" noChangeArrowheads="1"/>
          </p:cNvPicPr>
          <p:nvPr/>
        </p:nvPicPr>
        <p:blipFill>
          <a:blip r:embed="rId3" cstate="print"/>
          <a:srcRect/>
          <a:stretch>
            <a:fillRect/>
          </a:stretch>
        </p:blipFill>
        <p:spPr bwMode="gray">
          <a:xfrm>
            <a:off x="4246309" y="4605888"/>
            <a:ext cx="440049" cy="360040"/>
          </a:xfrm>
          <a:prstGeom prst="rect">
            <a:avLst/>
          </a:prstGeom>
          <a:noFill/>
        </p:spPr>
      </p:pic>
      <p:sp>
        <p:nvSpPr>
          <p:cNvPr id="39" name="Freeform 159">
            <a:extLst>
              <a:ext uri="{FF2B5EF4-FFF2-40B4-BE49-F238E27FC236}">
                <a16:creationId xmlns:a16="http://schemas.microsoft.com/office/drawing/2014/main" xmlns="" id="{F553721A-AE81-4C6E-B774-4F1FADAB8FB2}"/>
              </a:ext>
            </a:extLst>
          </p:cNvPr>
          <p:cNvSpPr/>
          <p:nvPr/>
        </p:nvSpPr>
        <p:spPr bwMode="gray">
          <a:xfrm flipH="1">
            <a:off x="8192748" y="42024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pic>
        <p:nvPicPr>
          <p:cNvPr id="6" name="Picture 12" descr="E:\2016.01\1.12 扁平化图标\蓝色\AR-蓝色最新-40.png">
            <a:extLst>
              <a:ext uri="{FF2B5EF4-FFF2-40B4-BE49-F238E27FC236}">
                <a16:creationId xmlns:a16="http://schemas.microsoft.com/office/drawing/2014/main" xmlns="" id="{5EAE945C-E3B3-4900-AF79-81CC0B6EF3B5}"/>
              </a:ext>
            </a:extLst>
          </p:cNvPr>
          <p:cNvPicPr>
            <a:picLocks noChangeAspect="1" noChangeArrowheads="1"/>
          </p:cNvPicPr>
          <p:nvPr/>
        </p:nvPicPr>
        <p:blipFill>
          <a:blip r:embed="rId3" cstate="print"/>
          <a:srcRect/>
          <a:stretch>
            <a:fillRect/>
          </a:stretch>
        </p:blipFill>
        <p:spPr bwMode="gray">
          <a:xfrm>
            <a:off x="7968208" y="4317856"/>
            <a:ext cx="440049" cy="360040"/>
          </a:xfrm>
          <a:prstGeom prst="rect">
            <a:avLst/>
          </a:prstGeom>
          <a:noFill/>
        </p:spPr>
      </p:pic>
      <p:sp>
        <p:nvSpPr>
          <p:cNvPr id="40" name="Freeform: Shape 39">
            <a:extLst>
              <a:ext uri="{FF2B5EF4-FFF2-40B4-BE49-F238E27FC236}">
                <a16:creationId xmlns:a16="http://schemas.microsoft.com/office/drawing/2014/main" xmlns="" id="{DC08F959-F93D-4D95-9870-4F0A29BA8CFC}"/>
              </a:ext>
            </a:extLst>
          </p:cNvPr>
          <p:cNvSpPr/>
          <p:nvPr/>
        </p:nvSpPr>
        <p:spPr bwMode="gray">
          <a:xfrm>
            <a:off x="3256908" y="3586758"/>
            <a:ext cx="5804899" cy="906816"/>
          </a:xfrm>
          <a:custGeom>
            <a:avLst/>
            <a:gdLst>
              <a:gd name="connsiteX0" fmla="*/ 0 w 5804899"/>
              <a:gd name="connsiteY0" fmla="*/ 711607 h 906816"/>
              <a:gd name="connsiteX1" fmla="*/ 1130157 w 5804899"/>
              <a:gd name="connsiteY1" fmla="*/ 485575 h 906816"/>
              <a:gd name="connsiteX2" fmla="*/ 3061699 w 5804899"/>
              <a:gd name="connsiteY2" fmla="*/ 2690 h 906816"/>
              <a:gd name="connsiteX3" fmla="*/ 5024063 w 5804899"/>
              <a:gd name="connsiteY3" fmla="*/ 721881 h 906816"/>
              <a:gd name="connsiteX4" fmla="*/ 5804899 w 5804899"/>
              <a:gd name="connsiteY4" fmla="*/ 906816 h 90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4899" h="906816">
                <a:moveTo>
                  <a:pt x="0" y="711607"/>
                </a:moveTo>
                <a:cubicBezTo>
                  <a:pt x="309937" y="657667"/>
                  <a:pt x="619874" y="603728"/>
                  <a:pt x="1130157" y="485575"/>
                </a:cubicBezTo>
                <a:cubicBezTo>
                  <a:pt x="1640440" y="367422"/>
                  <a:pt x="2412715" y="-36694"/>
                  <a:pt x="3061699" y="2690"/>
                </a:cubicBezTo>
                <a:cubicBezTo>
                  <a:pt x="3710683" y="42074"/>
                  <a:pt x="4566863" y="571193"/>
                  <a:pt x="5024063" y="721881"/>
                </a:cubicBezTo>
                <a:cubicBezTo>
                  <a:pt x="5481263" y="872569"/>
                  <a:pt x="5643081" y="889692"/>
                  <a:pt x="5804899" y="90681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41" name="TextBox 40">
            <a:extLst>
              <a:ext uri="{FF2B5EF4-FFF2-40B4-BE49-F238E27FC236}">
                <a16:creationId xmlns:a16="http://schemas.microsoft.com/office/drawing/2014/main" xmlns="" id="{B243421A-E04B-4DF1-8AAC-637FF0296A74}"/>
              </a:ext>
            </a:extLst>
          </p:cNvPr>
          <p:cNvSpPr txBox="1"/>
          <p:nvPr/>
        </p:nvSpPr>
        <p:spPr bwMode="gray">
          <a:xfrm rot="802283">
            <a:off x="4733472" y="5245144"/>
            <a:ext cx="792000" cy="261610"/>
          </a:xfrm>
          <a:prstGeom prst="rect">
            <a:avLst/>
          </a:prstGeom>
          <a:solidFill>
            <a:srgbClr val="00B0F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2" name="TextBox 41">
            <a:extLst>
              <a:ext uri="{FF2B5EF4-FFF2-40B4-BE49-F238E27FC236}">
                <a16:creationId xmlns:a16="http://schemas.microsoft.com/office/drawing/2014/main" xmlns="" id="{777515C4-8F3E-4F33-9AFA-4211D34ECB23}"/>
              </a:ext>
            </a:extLst>
          </p:cNvPr>
          <p:cNvSpPr txBox="1"/>
          <p:nvPr/>
        </p:nvSpPr>
        <p:spPr bwMode="gray">
          <a:xfrm rot="838326">
            <a:off x="4658394" y="5559525"/>
            <a:ext cx="792000" cy="261610"/>
          </a:xfrm>
          <a:prstGeom prst="rect">
            <a:avLst/>
          </a:prstGeom>
          <a:solidFill>
            <a:srgbClr val="8BC9A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3" name="Rectangular Callout 72">
            <a:extLst>
              <a:ext uri="{FF2B5EF4-FFF2-40B4-BE49-F238E27FC236}">
                <a16:creationId xmlns:a16="http://schemas.microsoft.com/office/drawing/2014/main" xmlns="" id="{78E8B9D9-41B1-40EB-BFE6-98787195DF70}"/>
              </a:ext>
            </a:extLst>
          </p:cNvPr>
          <p:cNvSpPr/>
          <p:nvPr/>
        </p:nvSpPr>
        <p:spPr bwMode="gray">
          <a:xfrm>
            <a:off x="4765532" y="4035050"/>
            <a:ext cx="1330468"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SRP deployment</a:t>
            </a:r>
            <a:endParaRPr lang="en-US" altLang="zh-CN" sz="1200" dirty="0">
              <a:solidFill>
                <a:schemeClr val="bg1">
                  <a:lumMod val="50000"/>
                </a:schemeClr>
              </a:solidFill>
              <a:latin typeface="Huawei Sans" panose="020C0503030203020204" pitchFamily="34" charset="0"/>
            </a:endParaRPr>
          </a:p>
        </p:txBody>
      </p:sp>
      <p:cxnSp>
        <p:nvCxnSpPr>
          <p:cNvPr id="35" name="Straight Connector 34">
            <a:extLst>
              <a:ext uri="{FF2B5EF4-FFF2-40B4-BE49-F238E27FC236}">
                <a16:creationId xmlns:a16="http://schemas.microsoft.com/office/drawing/2014/main" xmlns="" id="{7FE7DC54-10DC-4067-B44A-5C852FEA05C0}"/>
              </a:ext>
            </a:extLst>
          </p:cNvPr>
          <p:cNvCxnSpPr>
            <a:cxnSpLocks/>
            <a:stCxn id="5" idx="2"/>
            <a:endCxn id="32" idx="0"/>
          </p:cNvCxnSpPr>
          <p:nvPr/>
        </p:nvCxnSpPr>
        <p:spPr bwMode="gray">
          <a:xfrm flipH="1">
            <a:off x="4466334" y="4391200"/>
            <a:ext cx="1" cy="2146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Rectangular Callout 72">
            <a:extLst>
              <a:ext uri="{FF2B5EF4-FFF2-40B4-BE49-F238E27FC236}">
                <a16:creationId xmlns:a16="http://schemas.microsoft.com/office/drawing/2014/main" xmlns="" id="{D558DF3B-015A-4BE6-AFB9-A9ED96EE764B}"/>
              </a:ext>
            </a:extLst>
          </p:cNvPr>
          <p:cNvSpPr/>
          <p:nvPr/>
        </p:nvSpPr>
        <p:spPr bwMode="gray">
          <a:xfrm>
            <a:off x="4777662" y="4635501"/>
            <a:ext cx="1318338"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SRP deployment</a:t>
            </a:r>
            <a:endParaRPr lang="en-US" altLang="zh-CN" sz="1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082099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86141F-AD92-40DB-8EEF-B03CCB9EE74F}"/>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SPR Service Differentiation</a:t>
            </a:r>
          </a:p>
        </p:txBody>
      </p:sp>
      <p:sp>
        <p:nvSpPr>
          <p:cNvPr id="3" name="Text Placeholder 2">
            <a:extLst>
              <a:ext uri="{FF2B5EF4-FFF2-40B4-BE49-F238E27FC236}">
                <a16:creationId xmlns:a16="http://schemas.microsoft.com/office/drawing/2014/main" xmlns="" id="{15DE6CFE-47F7-4C0B-9358-51118281F380}"/>
              </a:ext>
            </a:extLst>
          </p:cNvPr>
          <p:cNvSpPr>
            <a:spLocks noGrp="1"/>
          </p:cNvSpPr>
          <p:nvPr>
            <p:ph type="body" sz="quarter" idx="10"/>
          </p:nvPr>
        </p:nvSpPr>
        <p:spPr bwMode="gray"/>
        <p:txBody>
          <a:bodyPr/>
          <a:lstStyle/>
          <a:p>
            <a:pPr algn="l"/>
            <a:r>
              <a:rPr lang="en-US" sz="1600" dirty="0">
                <a:latin typeface="Huawei Sans" panose="020C0503030203020204" pitchFamily="34" charset="0"/>
              </a:rPr>
              <a:t>SPR differentiates traffic based on the protocol type, packet application, and packet information.</a:t>
            </a:r>
            <a:endParaRPr lang="en-US" altLang="zh-CN" sz="1600" dirty="0">
              <a:latin typeface="Huawei Sans" panose="020C0503030203020204" pitchFamily="34" charset="0"/>
            </a:endParaRPr>
          </a:p>
          <a:p>
            <a:pPr algn="l"/>
            <a:r>
              <a:rPr lang="en-US" sz="1600" dirty="0">
                <a:latin typeface="Huawei Sans" panose="020C0503030203020204" pitchFamily="34" charset="0"/>
              </a:rPr>
              <a:t>Different link quality parameter thresholds can be set for different services. You can set the delay (D), jitter (J), packet loss rate (L), and composite measure indicator (CMI).</a:t>
            </a:r>
            <a:endParaRPr lang="en-US" altLang="zh-CN" sz="1600" dirty="0">
              <a:latin typeface="Huawei Sans" panose="020C0503030203020204" pitchFamily="34" charset="0"/>
            </a:endParaRPr>
          </a:p>
          <a:p>
            <a:pPr algn="l"/>
            <a:r>
              <a:rPr lang="en-US" sz="1600" dirty="0">
                <a:latin typeface="Huawei Sans" panose="020C0503030203020204" pitchFamily="34" charset="0"/>
              </a:rPr>
              <a:t>CMI is calculated based on the delay, jitter, and packet loss rate.</a:t>
            </a:r>
            <a:endParaRPr lang="en-US" altLang="zh-CN" sz="1600" dirty="0">
              <a:latin typeface="Huawei Sans" panose="020C0503030203020204" pitchFamily="34" charset="0"/>
            </a:endParaRPr>
          </a:p>
          <a:p>
            <a:pPr algn="l"/>
            <a:r>
              <a:rPr lang="en-US" sz="1600" dirty="0">
                <a:latin typeface="Huawei Sans" panose="020C0503030203020204" pitchFamily="34" charset="0"/>
              </a:rPr>
              <a:t>SPR selects routes based on the CMI.</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p:txBody>
      </p:sp>
      <p:grpSp>
        <p:nvGrpSpPr>
          <p:cNvPr id="69" name="Group 68">
            <a:extLst>
              <a:ext uri="{FF2B5EF4-FFF2-40B4-BE49-F238E27FC236}">
                <a16:creationId xmlns:a16="http://schemas.microsoft.com/office/drawing/2014/main" xmlns="" id="{930DD2EB-5C4B-4E85-8CD7-6D74CE300399}"/>
              </a:ext>
            </a:extLst>
          </p:cNvPr>
          <p:cNvGrpSpPr/>
          <p:nvPr/>
        </p:nvGrpSpPr>
        <p:grpSpPr bwMode="gray">
          <a:xfrm>
            <a:off x="352638" y="3710667"/>
            <a:ext cx="11323982" cy="2082335"/>
            <a:chOff x="352638" y="3710667"/>
            <a:chExt cx="11323982" cy="2082335"/>
          </a:xfrm>
        </p:grpSpPr>
        <p:sp>
          <p:nvSpPr>
            <p:cNvPr id="34" name="Freeform 159">
              <a:extLst>
                <a:ext uri="{FF2B5EF4-FFF2-40B4-BE49-F238E27FC236}">
                  <a16:creationId xmlns:a16="http://schemas.microsoft.com/office/drawing/2014/main" xmlns="" id="{1E4469B8-6FDE-4C54-BB08-CA784C6EF247}"/>
                </a:ext>
              </a:extLst>
            </p:cNvPr>
            <p:cNvSpPr/>
            <p:nvPr/>
          </p:nvSpPr>
          <p:spPr bwMode="gray">
            <a:xfrm flipH="1">
              <a:off x="8358136" y="393732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35" name="Straight Connector 34">
              <a:extLst>
                <a:ext uri="{FF2B5EF4-FFF2-40B4-BE49-F238E27FC236}">
                  <a16:creationId xmlns:a16="http://schemas.microsoft.com/office/drawing/2014/main" xmlns="" id="{283E3C63-D8A0-4FCF-8F69-3EC34A30FC51}"/>
                </a:ext>
              </a:extLst>
            </p:cNvPr>
            <p:cNvCxnSpPr>
              <a:cxnSpLocks/>
              <a:stCxn id="43" idx="0"/>
              <a:endCxn id="34" idx="21"/>
            </p:cNvCxnSpPr>
            <p:nvPr/>
          </p:nvCxnSpPr>
          <p:spPr bwMode="gray">
            <a:xfrm flipV="1">
              <a:off x="7000607" y="4270631"/>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BCDC44DE-7227-4322-B4ED-E6E879FD699C}"/>
                </a:ext>
              </a:extLst>
            </p:cNvPr>
            <p:cNvCxnSpPr>
              <a:cxnSpLocks/>
              <a:stCxn id="46" idx="0"/>
              <a:endCxn id="34" idx="8"/>
            </p:cNvCxnSpPr>
            <p:nvPr/>
          </p:nvCxnSpPr>
          <p:spPr bwMode="gray">
            <a:xfrm flipH="1" flipV="1">
              <a:off x="9267618" y="4261978"/>
              <a:ext cx="1454887" cy="43878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7" name="Freeform 159">
              <a:extLst>
                <a:ext uri="{FF2B5EF4-FFF2-40B4-BE49-F238E27FC236}">
                  <a16:creationId xmlns:a16="http://schemas.microsoft.com/office/drawing/2014/main" xmlns="" id="{82A6CF38-BD94-4C9E-8645-1FC1EF59D90D}"/>
                </a:ext>
              </a:extLst>
            </p:cNvPr>
            <p:cNvSpPr/>
            <p:nvPr/>
          </p:nvSpPr>
          <p:spPr bwMode="gray">
            <a:xfrm flipH="1">
              <a:off x="8358136" y="50100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38" name="Straight Connector 37">
              <a:extLst>
                <a:ext uri="{FF2B5EF4-FFF2-40B4-BE49-F238E27FC236}">
                  <a16:creationId xmlns:a16="http://schemas.microsoft.com/office/drawing/2014/main" xmlns="" id="{939D9AA4-D73E-4DD7-B330-D96FE4FC8471}"/>
                </a:ext>
              </a:extLst>
            </p:cNvPr>
            <p:cNvCxnSpPr>
              <a:cxnSpLocks/>
              <a:stCxn id="43" idx="2"/>
              <a:endCxn id="37" idx="21"/>
            </p:cNvCxnSpPr>
            <p:nvPr/>
          </p:nvCxnSpPr>
          <p:spPr bwMode="gray">
            <a:xfrm>
              <a:off x="7000607" y="4910765"/>
              <a:ext cx="1357529" cy="43262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BCB14EAD-A59B-44A3-8E90-F7A1F49C5912}"/>
                </a:ext>
              </a:extLst>
            </p:cNvPr>
            <p:cNvCxnSpPr>
              <a:cxnSpLocks/>
              <a:stCxn id="37" idx="8"/>
              <a:endCxn id="46" idx="2"/>
            </p:cNvCxnSpPr>
            <p:nvPr/>
          </p:nvCxnSpPr>
          <p:spPr bwMode="gray">
            <a:xfrm flipV="1">
              <a:off x="9267618" y="5060805"/>
              <a:ext cx="1454887" cy="27393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xmlns="" id="{7229DB85-F313-4EC1-82B7-01819BCFB3E9}"/>
                </a:ext>
              </a:extLst>
            </p:cNvPr>
            <p:cNvSpPr txBox="1"/>
            <p:nvPr/>
          </p:nvSpPr>
          <p:spPr bwMode="gray">
            <a:xfrm rot="20823707">
              <a:off x="7253956" y="4024036"/>
              <a:ext cx="828000" cy="276999"/>
            </a:xfrm>
            <a:prstGeom prst="rect">
              <a:avLst/>
            </a:prstGeom>
            <a:solidFill>
              <a:srgbClr val="00B0F0"/>
            </a:solidFill>
          </p:spPr>
          <p:txBody>
            <a:bodyPr wrap="none" rtlCol="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1" name="TextBox 40">
              <a:extLst>
                <a:ext uri="{FF2B5EF4-FFF2-40B4-BE49-F238E27FC236}">
                  <a16:creationId xmlns:a16="http://schemas.microsoft.com/office/drawing/2014/main" xmlns="" id="{29353A8C-3C1D-458D-9CAB-5221327ADC56}"/>
                </a:ext>
              </a:extLst>
            </p:cNvPr>
            <p:cNvSpPr txBox="1"/>
            <p:nvPr/>
          </p:nvSpPr>
          <p:spPr bwMode="gray">
            <a:xfrm rot="20812250">
              <a:off x="7178910" y="3710667"/>
              <a:ext cx="828000" cy="276999"/>
            </a:xfrm>
            <a:prstGeom prst="rect">
              <a:avLst/>
            </a:prstGeom>
            <a:solidFill>
              <a:srgbClr val="8BC9A0"/>
            </a:solidFill>
          </p:spPr>
          <p:txBody>
            <a:bodyPr wrap="none" rtlCol="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pic>
          <p:nvPicPr>
            <p:cNvPr id="43" name="Picture 12" descr="E:\2016.01\1.12 扁平化图标\蓝色\AR-蓝色最新-40.png">
              <a:extLst>
                <a:ext uri="{FF2B5EF4-FFF2-40B4-BE49-F238E27FC236}">
                  <a16:creationId xmlns:a16="http://schemas.microsoft.com/office/drawing/2014/main" xmlns="" id="{9857128C-B8C2-470D-ADC6-12E57C792D92}"/>
                </a:ext>
              </a:extLst>
            </p:cNvPr>
            <p:cNvPicPr>
              <a:picLocks noChangeAspect="1" noChangeArrowheads="1"/>
            </p:cNvPicPr>
            <p:nvPr/>
          </p:nvPicPr>
          <p:blipFill>
            <a:blip r:embed="rId3" cstate="print"/>
            <a:srcRect/>
            <a:stretch>
              <a:fillRect/>
            </a:stretch>
          </p:blipFill>
          <p:spPr bwMode="gray">
            <a:xfrm>
              <a:off x="6780582" y="4550725"/>
              <a:ext cx="440049" cy="360040"/>
            </a:xfrm>
            <a:prstGeom prst="rect">
              <a:avLst/>
            </a:prstGeom>
            <a:noFill/>
          </p:spPr>
        </p:pic>
        <p:sp>
          <p:nvSpPr>
            <p:cNvPr id="45" name="Freeform 159">
              <a:extLst>
                <a:ext uri="{FF2B5EF4-FFF2-40B4-BE49-F238E27FC236}">
                  <a16:creationId xmlns:a16="http://schemas.microsoft.com/office/drawing/2014/main" xmlns="" id="{480C2067-4576-4C8C-B277-C466362EBDC4}"/>
                </a:ext>
              </a:extLst>
            </p:cNvPr>
            <p:cNvSpPr/>
            <p:nvPr/>
          </p:nvSpPr>
          <p:spPr bwMode="gray">
            <a:xfrm flipH="1">
              <a:off x="10727020" y="45853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pic>
          <p:nvPicPr>
            <p:cNvPr id="46" name="Picture 12" descr="E:\2016.01\1.12 扁平化图标\蓝色\AR-蓝色最新-40.png">
              <a:extLst>
                <a:ext uri="{FF2B5EF4-FFF2-40B4-BE49-F238E27FC236}">
                  <a16:creationId xmlns:a16="http://schemas.microsoft.com/office/drawing/2014/main" xmlns="" id="{F6AF8313-776B-4A3A-8EE7-F4C5116DFDED}"/>
                </a:ext>
              </a:extLst>
            </p:cNvPr>
            <p:cNvPicPr>
              <a:picLocks noChangeAspect="1" noChangeArrowheads="1"/>
            </p:cNvPicPr>
            <p:nvPr/>
          </p:nvPicPr>
          <p:blipFill>
            <a:blip r:embed="rId3" cstate="print"/>
            <a:srcRect/>
            <a:stretch>
              <a:fillRect/>
            </a:stretch>
          </p:blipFill>
          <p:spPr bwMode="gray">
            <a:xfrm>
              <a:off x="10502480" y="4700765"/>
              <a:ext cx="440049" cy="360040"/>
            </a:xfrm>
            <a:prstGeom prst="rect">
              <a:avLst/>
            </a:prstGeom>
            <a:noFill/>
          </p:spPr>
        </p:pic>
        <p:sp>
          <p:nvSpPr>
            <p:cNvPr id="48" name="TextBox 47">
              <a:extLst>
                <a:ext uri="{FF2B5EF4-FFF2-40B4-BE49-F238E27FC236}">
                  <a16:creationId xmlns:a16="http://schemas.microsoft.com/office/drawing/2014/main" xmlns="" id="{D72D656E-3F05-42E8-B060-30D5AC2D6DA1}"/>
                </a:ext>
              </a:extLst>
            </p:cNvPr>
            <p:cNvSpPr txBox="1"/>
            <p:nvPr/>
          </p:nvSpPr>
          <p:spPr bwMode="gray">
            <a:xfrm rot="1144581">
              <a:off x="7190090" y="5206239"/>
              <a:ext cx="828000" cy="276999"/>
            </a:xfrm>
            <a:prstGeom prst="rect">
              <a:avLst/>
            </a:prstGeom>
            <a:solidFill>
              <a:srgbClr val="00B0F0"/>
            </a:solidFill>
          </p:spPr>
          <p:txBody>
            <a:bodyPr wrap="none" rtlCol="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9" name="TextBox 48">
              <a:extLst>
                <a:ext uri="{FF2B5EF4-FFF2-40B4-BE49-F238E27FC236}">
                  <a16:creationId xmlns:a16="http://schemas.microsoft.com/office/drawing/2014/main" xmlns="" id="{EE4065D3-A61A-4287-93F8-AFF574D18C35}"/>
                </a:ext>
              </a:extLst>
            </p:cNvPr>
            <p:cNvSpPr txBox="1"/>
            <p:nvPr/>
          </p:nvSpPr>
          <p:spPr bwMode="gray">
            <a:xfrm rot="1098159">
              <a:off x="7082149" y="5516003"/>
              <a:ext cx="828000" cy="276999"/>
            </a:xfrm>
            <a:prstGeom prst="rect">
              <a:avLst/>
            </a:prstGeom>
            <a:solidFill>
              <a:srgbClr val="8BC9A0"/>
            </a:solidFill>
          </p:spPr>
          <p:txBody>
            <a:bodyPr wrap="none" rtlCol="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3" name="Rectangle 32">
              <a:extLst>
                <a:ext uri="{FF2B5EF4-FFF2-40B4-BE49-F238E27FC236}">
                  <a16:creationId xmlns:a16="http://schemas.microsoft.com/office/drawing/2014/main" xmlns="" id="{A069B56D-2DE1-4BDC-8052-9D7FBE80B3D9}"/>
                </a:ext>
              </a:extLst>
            </p:cNvPr>
            <p:cNvSpPr/>
            <p:nvPr/>
          </p:nvSpPr>
          <p:spPr bwMode="gray">
            <a:xfrm>
              <a:off x="5650738" y="4568953"/>
              <a:ext cx="1074669"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SPR module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4" name="Trapezoid 53">
              <a:extLst>
                <a:ext uri="{FF2B5EF4-FFF2-40B4-BE49-F238E27FC236}">
                  <a16:creationId xmlns:a16="http://schemas.microsoft.com/office/drawing/2014/main" xmlns="" id="{CC701965-A95F-46D6-B6D2-505F286F8CAB}"/>
                </a:ext>
              </a:extLst>
            </p:cNvPr>
            <p:cNvSpPr/>
            <p:nvPr/>
          </p:nvSpPr>
          <p:spPr bwMode="gray">
            <a:xfrm rot="5400000">
              <a:off x="4813876" y="3881280"/>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5" name="Rectangle 54">
              <a:extLst>
                <a:ext uri="{FF2B5EF4-FFF2-40B4-BE49-F238E27FC236}">
                  <a16:creationId xmlns:a16="http://schemas.microsoft.com/office/drawing/2014/main" xmlns="" id="{1366D9D4-0082-41FF-80C7-393BED1E64FB}"/>
                </a:ext>
              </a:extLst>
            </p:cNvPr>
            <p:cNvSpPr/>
            <p:nvPr/>
          </p:nvSpPr>
          <p:spPr bwMode="gray">
            <a:xfrm>
              <a:off x="3296994" y="3983370"/>
              <a:ext cx="138340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TCP, UDP, GRE…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6" name="Trapezoid 53">
              <a:extLst>
                <a:ext uri="{FF2B5EF4-FFF2-40B4-BE49-F238E27FC236}">
                  <a16:creationId xmlns:a16="http://schemas.microsoft.com/office/drawing/2014/main" xmlns="" id="{46C88E25-FC08-477A-AEE0-73E338D55075}"/>
                </a:ext>
              </a:extLst>
            </p:cNvPr>
            <p:cNvSpPr/>
            <p:nvPr/>
          </p:nvSpPr>
          <p:spPr bwMode="gray">
            <a:xfrm rot="16200000" flipV="1">
              <a:off x="4814149" y="473105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7" name="Rectangle 56">
              <a:extLst>
                <a:ext uri="{FF2B5EF4-FFF2-40B4-BE49-F238E27FC236}">
                  <a16:creationId xmlns:a16="http://schemas.microsoft.com/office/drawing/2014/main" xmlns="" id="{77FD291F-3AE9-4D8D-8522-0D9A3D17363C}"/>
                </a:ext>
              </a:extLst>
            </p:cNvPr>
            <p:cNvSpPr/>
            <p:nvPr/>
          </p:nvSpPr>
          <p:spPr bwMode="gray">
            <a:xfrm>
              <a:off x="1769405" y="5148329"/>
              <a:ext cx="2914316"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Source IP, Source Port, Destination IP…</a:t>
              </a:r>
            </a:p>
          </p:txBody>
        </p:sp>
        <p:sp>
          <p:nvSpPr>
            <p:cNvPr id="58" name="Trapezoid 57">
              <a:extLst>
                <a:ext uri="{FF2B5EF4-FFF2-40B4-BE49-F238E27FC236}">
                  <a16:creationId xmlns:a16="http://schemas.microsoft.com/office/drawing/2014/main" xmlns="" id="{919B664A-C158-421D-B9BD-B005E8E5519E}"/>
                </a:ext>
              </a:extLst>
            </p:cNvPr>
            <p:cNvSpPr/>
            <p:nvPr/>
          </p:nvSpPr>
          <p:spPr bwMode="gray">
            <a:xfrm rot="5400000">
              <a:off x="4981760" y="4311435"/>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59" name="Rectangle 58">
              <a:extLst>
                <a:ext uri="{FF2B5EF4-FFF2-40B4-BE49-F238E27FC236}">
                  <a16:creationId xmlns:a16="http://schemas.microsoft.com/office/drawing/2014/main" xmlns="" id="{CD79B5E6-F301-47A0-9AC6-CE459B46C15B}"/>
                </a:ext>
              </a:extLst>
            </p:cNvPr>
            <p:cNvSpPr/>
            <p:nvPr/>
          </p:nvSpPr>
          <p:spPr bwMode="gray">
            <a:xfrm>
              <a:off x="2921532" y="4549817"/>
              <a:ext cx="1758865"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DSCP, VPN, TCP-flag…</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0" name="TextBox 59">
              <a:extLst>
                <a:ext uri="{FF2B5EF4-FFF2-40B4-BE49-F238E27FC236}">
                  <a16:creationId xmlns:a16="http://schemas.microsoft.com/office/drawing/2014/main" xmlns="" id="{217FAD48-4C27-4B0D-BCF0-25B19B21B776}"/>
                </a:ext>
              </a:extLst>
            </p:cNvPr>
            <p:cNvSpPr txBox="1"/>
            <p:nvPr/>
          </p:nvSpPr>
          <p:spPr bwMode="gray">
            <a:xfrm>
              <a:off x="1139074" y="4021138"/>
              <a:ext cx="2076209" cy="276999"/>
            </a:xfrm>
            <a:prstGeom prst="rect">
              <a:avLst/>
            </a:prstGeom>
            <a:noFill/>
            <a:ln>
              <a:noFill/>
            </a:ln>
          </p:spPr>
          <p:txBody>
            <a:bodyPr wrap="none" rtlCol="0">
              <a:spAutoFit/>
            </a:bodyPr>
            <a:lstStyle/>
            <a:p>
              <a:pPr fontAlgn="ctr"/>
              <a:r>
                <a:rPr lang="en-US" sz="1200" dirty="0">
                  <a:latin typeface="Huawei Sans" panose="020C0503030203020204" pitchFamily="34" charset="0"/>
                </a:rPr>
                <a:t>Based on the protocol type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 name="TextBox 60">
              <a:extLst>
                <a:ext uri="{FF2B5EF4-FFF2-40B4-BE49-F238E27FC236}">
                  <a16:creationId xmlns:a16="http://schemas.microsoft.com/office/drawing/2014/main" xmlns="" id="{14BAAB86-7E76-4E79-90C6-0D56D04B4404}"/>
                </a:ext>
              </a:extLst>
            </p:cNvPr>
            <p:cNvSpPr txBox="1"/>
            <p:nvPr/>
          </p:nvSpPr>
          <p:spPr bwMode="gray">
            <a:xfrm>
              <a:off x="485384" y="4568953"/>
              <a:ext cx="242887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Based on the packet application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 name="TextBox 61">
              <a:extLst>
                <a:ext uri="{FF2B5EF4-FFF2-40B4-BE49-F238E27FC236}">
                  <a16:creationId xmlns:a16="http://schemas.microsoft.com/office/drawing/2014/main" xmlns="" id="{F2EAC5E9-DA59-4EEF-95F8-CCC38294AD11}"/>
                </a:ext>
              </a:extLst>
            </p:cNvPr>
            <p:cNvSpPr txBox="1"/>
            <p:nvPr/>
          </p:nvSpPr>
          <p:spPr bwMode="gray">
            <a:xfrm>
              <a:off x="352638" y="5084023"/>
              <a:ext cx="1395913" cy="461665"/>
            </a:xfrm>
            <a:prstGeom prst="rect">
              <a:avLst/>
            </a:prstGeom>
            <a:noFill/>
            <a:ln>
              <a:noFill/>
            </a:ln>
          </p:spPr>
          <p:txBody>
            <a:bodyPr wrap="square" rtlCol="0">
              <a:spAutoFit/>
            </a:bodyPr>
            <a:lstStyle/>
            <a:p>
              <a:pPr algn="r" fontAlgn="ctr"/>
              <a:r>
                <a:rPr lang="en-US" sz="1200" dirty="0">
                  <a:latin typeface="Huawei Sans" panose="020C0503030203020204" pitchFamily="34" charset="0"/>
                </a:rPr>
                <a:t>Based on packet information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Freeform: Shape 62">
              <a:extLst>
                <a:ext uri="{FF2B5EF4-FFF2-40B4-BE49-F238E27FC236}">
                  <a16:creationId xmlns:a16="http://schemas.microsoft.com/office/drawing/2014/main" xmlns="" id="{7009149B-4C03-4B10-9EDB-FDCFEAF472EF}"/>
                </a:ext>
              </a:extLst>
            </p:cNvPr>
            <p:cNvSpPr/>
            <p:nvPr/>
          </p:nvSpPr>
          <p:spPr bwMode="gray">
            <a:xfrm>
              <a:off x="4680397" y="4021138"/>
              <a:ext cx="6996223" cy="831556"/>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4" name="Freeform: Shape 63">
              <a:extLst>
                <a:ext uri="{FF2B5EF4-FFF2-40B4-BE49-F238E27FC236}">
                  <a16:creationId xmlns:a16="http://schemas.microsoft.com/office/drawing/2014/main" xmlns="" id="{F933613B-3499-470F-94CE-F74ACCF08DC9}"/>
                </a:ext>
              </a:extLst>
            </p:cNvPr>
            <p:cNvSpPr/>
            <p:nvPr/>
          </p:nvSpPr>
          <p:spPr bwMode="gray">
            <a:xfrm>
              <a:off x="4680397" y="4895454"/>
              <a:ext cx="6953693" cy="517219"/>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7" name="Freeform: Shape 66">
              <a:extLst>
                <a:ext uri="{FF2B5EF4-FFF2-40B4-BE49-F238E27FC236}">
                  <a16:creationId xmlns:a16="http://schemas.microsoft.com/office/drawing/2014/main" xmlns="" id="{D27FE0D0-C788-4B5D-8626-4F320B51D921}"/>
                </a:ext>
              </a:extLst>
            </p:cNvPr>
            <p:cNvSpPr/>
            <p:nvPr/>
          </p:nvSpPr>
          <p:spPr bwMode="gray">
            <a:xfrm>
              <a:off x="4737159" y="4697644"/>
              <a:ext cx="154172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grpSp>
    </p:spTree>
    <p:extLst>
      <p:ext uri="{BB962C8B-B14F-4D97-AF65-F5344CB8AC3E}">
        <p14:creationId xmlns:p14="http://schemas.microsoft.com/office/powerpoint/2010/main" val="1381538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886F0A-9F45-4C71-8EC5-73B751FB53B6}"/>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SPR Detection Link and Link Group</a:t>
            </a:r>
          </a:p>
        </p:txBody>
      </p:sp>
      <p:sp>
        <p:nvSpPr>
          <p:cNvPr id="3" name="Text Placeholder 2">
            <a:extLst>
              <a:ext uri="{FF2B5EF4-FFF2-40B4-BE49-F238E27FC236}">
                <a16:creationId xmlns:a16="http://schemas.microsoft.com/office/drawing/2014/main" xmlns="" id="{A253C219-42C1-4AE3-A7C9-F990BE021DEC}"/>
              </a:ext>
            </a:extLst>
          </p:cNvPr>
          <p:cNvSpPr>
            <a:spLocks noGrp="1"/>
          </p:cNvSpPr>
          <p:nvPr>
            <p:ph type="body" sz="quarter" idx="10"/>
          </p:nvPr>
        </p:nvSpPr>
        <p:spPr bwMode="gray"/>
        <p:txBody>
          <a:bodyPr/>
          <a:lstStyle/>
          <a:p>
            <a:pPr algn="l"/>
            <a:r>
              <a:rPr lang="en-US" sz="1600" dirty="0">
                <a:latin typeface="Huawei Sans" panose="020C0503030203020204" pitchFamily="34" charset="0"/>
              </a:rPr>
              <a:t>SPR obtains quality indicators of detection links through probes (NQA or IP FPM) and then selects an optimal link.</a:t>
            </a:r>
          </a:p>
          <a:p>
            <a:pPr algn="l"/>
            <a:r>
              <a:rPr lang="en-US" sz="1600" dirty="0">
                <a:latin typeface="Huawei Sans" panose="020C0503030203020204" pitchFamily="34" charset="0"/>
              </a:rPr>
              <a:t>A link group can contain one or more detection links.</a:t>
            </a:r>
          </a:p>
          <a:p>
            <a:pPr algn="l"/>
            <a:r>
              <a:rPr lang="en-US" sz="1600" dirty="0">
                <a:latin typeface="Huawei Sans" panose="020C0503030203020204" pitchFamily="34" charset="0"/>
              </a:rPr>
              <a:t>SPR defines three roles for links: primary link group, backup link group, and best-effort link. When no suitable link is available in the primary and backup link groups, SPR activates the best-effort link to forward service data.</a:t>
            </a:r>
          </a:p>
          <a:p>
            <a:pPr algn="l"/>
            <a:endParaRPr lang="en-US" sz="2000" dirty="0">
              <a:latin typeface="Huawei Sans" panose="020C0503030203020204" pitchFamily="34" charset="0"/>
            </a:endParaRPr>
          </a:p>
        </p:txBody>
      </p:sp>
      <p:sp>
        <p:nvSpPr>
          <p:cNvPr id="24" name="Rectangle 23">
            <a:extLst>
              <a:ext uri="{FF2B5EF4-FFF2-40B4-BE49-F238E27FC236}">
                <a16:creationId xmlns:a16="http://schemas.microsoft.com/office/drawing/2014/main" xmlns="" id="{2DD02909-4BD7-41FF-8BDE-DFEF5E0F4EDB}"/>
              </a:ext>
            </a:extLst>
          </p:cNvPr>
          <p:cNvSpPr/>
          <p:nvPr/>
        </p:nvSpPr>
        <p:spPr bwMode="gray">
          <a:xfrm>
            <a:off x="3749639" y="4110193"/>
            <a:ext cx="1373074" cy="1223292"/>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400" b="1" dirty="0">
                <a:solidFill>
                  <a:schemeClr val="tx1"/>
                </a:solidFill>
                <a:latin typeface="Huawei Sans" panose="020C0503030203020204" pitchFamily="34" charset="0"/>
              </a:rPr>
              <a:t>Network device</a:t>
            </a:r>
          </a:p>
        </p:txBody>
      </p:sp>
      <p:sp>
        <p:nvSpPr>
          <p:cNvPr id="4" name="Freeform 159">
            <a:extLst>
              <a:ext uri="{FF2B5EF4-FFF2-40B4-BE49-F238E27FC236}">
                <a16:creationId xmlns:a16="http://schemas.microsoft.com/office/drawing/2014/main" xmlns="" id="{3FC1C617-EFC7-4FA2-B5B5-A9E99654F555}"/>
              </a:ext>
            </a:extLst>
          </p:cNvPr>
          <p:cNvSpPr/>
          <p:nvPr/>
        </p:nvSpPr>
        <p:spPr bwMode="gray">
          <a:xfrm flipH="1">
            <a:off x="7459891" y="390117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Internet</a:t>
            </a:r>
          </a:p>
        </p:txBody>
      </p:sp>
      <p:sp>
        <p:nvSpPr>
          <p:cNvPr id="6" name="Freeform 159">
            <a:extLst>
              <a:ext uri="{FF2B5EF4-FFF2-40B4-BE49-F238E27FC236}">
                <a16:creationId xmlns:a16="http://schemas.microsoft.com/office/drawing/2014/main" xmlns="" id="{14C8590E-D06C-40E1-BAFF-9971902A52F2}"/>
              </a:ext>
            </a:extLst>
          </p:cNvPr>
          <p:cNvSpPr/>
          <p:nvPr/>
        </p:nvSpPr>
        <p:spPr bwMode="gray">
          <a:xfrm flipH="1">
            <a:off x="7431015" y="444262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MPLS</a:t>
            </a:r>
          </a:p>
        </p:txBody>
      </p:sp>
      <p:sp>
        <p:nvSpPr>
          <p:cNvPr id="14" name="Freeform 159">
            <a:extLst>
              <a:ext uri="{FF2B5EF4-FFF2-40B4-BE49-F238E27FC236}">
                <a16:creationId xmlns:a16="http://schemas.microsoft.com/office/drawing/2014/main" xmlns="" id="{E7D5D3A5-5EBB-4DE8-A804-C2DA7654FF23}"/>
              </a:ext>
            </a:extLst>
          </p:cNvPr>
          <p:cNvSpPr/>
          <p:nvPr/>
        </p:nvSpPr>
        <p:spPr bwMode="gray">
          <a:xfrm flipH="1">
            <a:off x="7459891" y="499493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tx1"/>
                </a:solidFill>
                <a:latin typeface="Huawei Sans" panose="020C0503030203020204" pitchFamily="34" charset="0"/>
              </a:rPr>
              <a:t>LTE</a:t>
            </a:r>
          </a:p>
        </p:txBody>
      </p:sp>
      <p:sp>
        <p:nvSpPr>
          <p:cNvPr id="18" name="Can 9">
            <a:extLst>
              <a:ext uri="{FF2B5EF4-FFF2-40B4-BE49-F238E27FC236}">
                <a16:creationId xmlns:a16="http://schemas.microsoft.com/office/drawing/2014/main" xmlns="" id="{EF2FCC97-D2B8-4E92-B552-F93233EEB083}"/>
              </a:ext>
            </a:extLst>
          </p:cNvPr>
          <p:cNvSpPr/>
          <p:nvPr/>
        </p:nvSpPr>
        <p:spPr bwMode="gray">
          <a:xfrm rot="5400000">
            <a:off x="4833928" y="4186063"/>
            <a:ext cx="531492" cy="540060"/>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Straight Connector 4">
            <a:extLst>
              <a:ext uri="{FF2B5EF4-FFF2-40B4-BE49-F238E27FC236}">
                <a16:creationId xmlns:a16="http://schemas.microsoft.com/office/drawing/2014/main" xmlns="" id="{41555BC5-D715-4DD1-A22D-999DE04F2208}"/>
              </a:ext>
            </a:extLst>
          </p:cNvPr>
          <p:cNvCxnSpPr>
            <a:cxnSpLocks/>
            <a:endCxn id="4" idx="21"/>
          </p:cNvCxnSpPr>
          <p:nvPr/>
        </p:nvCxnSpPr>
        <p:spPr bwMode="gray">
          <a:xfrm flipV="1">
            <a:off x="5261692" y="4234483"/>
            <a:ext cx="2198199" cy="8923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F4242F04-21FB-4F94-BC33-2C1A87BB0286}"/>
              </a:ext>
            </a:extLst>
          </p:cNvPr>
          <p:cNvCxnSpPr>
            <a:cxnSpLocks/>
            <a:endCxn id="6" idx="21"/>
          </p:cNvCxnSpPr>
          <p:nvPr/>
        </p:nvCxnSpPr>
        <p:spPr bwMode="gray">
          <a:xfrm>
            <a:off x="5261692" y="4566446"/>
            <a:ext cx="2169323" cy="20948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7" name="Can 9">
            <a:extLst>
              <a:ext uri="{FF2B5EF4-FFF2-40B4-BE49-F238E27FC236}">
                <a16:creationId xmlns:a16="http://schemas.microsoft.com/office/drawing/2014/main" xmlns="" id="{91B46739-5A9B-46AD-A167-5A611E753243}"/>
              </a:ext>
            </a:extLst>
          </p:cNvPr>
          <p:cNvSpPr/>
          <p:nvPr/>
        </p:nvSpPr>
        <p:spPr bwMode="gray">
          <a:xfrm rot="5400000">
            <a:off x="4852220" y="4750109"/>
            <a:ext cx="494908" cy="540060"/>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Straight Connector 14">
            <a:extLst>
              <a:ext uri="{FF2B5EF4-FFF2-40B4-BE49-F238E27FC236}">
                <a16:creationId xmlns:a16="http://schemas.microsoft.com/office/drawing/2014/main" xmlns="" id="{013B88AF-E7DF-4931-9C81-7159D9941619}"/>
              </a:ext>
            </a:extLst>
          </p:cNvPr>
          <p:cNvCxnSpPr>
            <a:cxnSpLocks/>
            <a:endCxn id="14" idx="21"/>
          </p:cNvCxnSpPr>
          <p:nvPr/>
        </p:nvCxnSpPr>
        <p:spPr bwMode="gray">
          <a:xfrm>
            <a:off x="5261692" y="4955955"/>
            <a:ext cx="2198199" cy="37229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5" name="Rectangular Callout 72">
            <a:extLst>
              <a:ext uri="{FF2B5EF4-FFF2-40B4-BE49-F238E27FC236}">
                <a16:creationId xmlns:a16="http://schemas.microsoft.com/office/drawing/2014/main" xmlns="" id="{024D79A8-4C9A-48A5-9088-51E46C9C2054}"/>
              </a:ext>
            </a:extLst>
          </p:cNvPr>
          <p:cNvSpPr/>
          <p:nvPr/>
        </p:nvSpPr>
        <p:spPr bwMode="gray">
          <a:xfrm>
            <a:off x="4407179" y="3667225"/>
            <a:ext cx="948771" cy="470539"/>
          </a:xfrm>
          <a:prstGeom prst="wedgeRectCallout">
            <a:avLst>
              <a:gd name="adj1" fmla="val 22707"/>
              <a:gd name="adj2" fmla="val 7950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Primary link group</a:t>
            </a:r>
          </a:p>
        </p:txBody>
      </p:sp>
      <p:sp>
        <p:nvSpPr>
          <p:cNvPr id="36" name="Rectangular Callout 72">
            <a:extLst>
              <a:ext uri="{FF2B5EF4-FFF2-40B4-BE49-F238E27FC236}">
                <a16:creationId xmlns:a16="http://schemas.microsoft.com/office/drawing/2014/main" xmlns="" id="{A64DB030-00B9-4014-BF2D-57565683525F}"/>
              </a:ext>
            </a:extLst>
          </p:cNvPr>
          <p:cNvSpPr/>
          <p:nvPr/>
        </p:nvSpPr>
        <p:spPr bwMode="gray">
          <a:xfrm>
            <a:off x="4420933" y="5324929"/>
            <a:ext cx="948771" cy="471600"/>
          </a:xfrm>
          <a:prstGeom prst="wedgeRectCallout">
            <a:avLst>
              <a:gd name="adj1" fmla="val 16683"/>
              <a:gd name="adj2" fmla="val -7556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Backup link group</a:t>
            </a:r>
          </a:p>
        </p:txBody>
      </p:sp>
      <p:sp>
        <p:nvSpPr>
          <p:cNvPr id="37" name="TextBox 36">
            <a:extLst>
              <a:ext uri="{FF2B5EF4-FFF2-40B4-BE49-F238E27FC236}">
                <a16:creationId xmlns:a16="http://schemas.microsoft.com/office/drawing/2014/main" xmlns="" id="{098A1410-8C9C-45EA-96D9-AF99C25034CC}"/>
              </a:ext>
            </a:extLst>
          </p:cNvPr>
          <p:cNvSpPr txBox="1"/>
          <p:nvPr/>
        </p:nvSpPr>
        <p:spPr bwMode="gray">
          <a:xfrm rot="21420238">
            <a:off x="5407531" y="3978864"/>
            <a:ext cx="1172116"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8" name="TextBox 37">
            <a:extLst>
              <a:ext uri="{FF2B5EF4-FFF2-40B4-BE49-F238E27FC236}">
                <a16:creationId xmlns:a16="http://schemas.microsoft.com/office/drawing/2014/main" xmlns="" id="{B34CC807-47C2-4EFD-9DB2-EABA92164D2D}"/>
              </a:ext>
            </a:extLst>
          </p:cNvPr>
          <p:cNvSpPr txBox="1"/>
          <p:nvPr/>
        </p:nvSpPr>
        <p:spPr bwMode="gray">
          <a:xfrm rot="296900">
            <a:off x="5637700" y="4354156"/>
            <a:ext cx="1172116"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0" name="TextBox 39">
            <a:extLst>
              <a:ext uri="{FF2B5EF4-FFF2-40B4-BE49-F238E27FC236}">
                <a16:creationId xmlns:a16="http://schemas.microsoft.com/office/drawing/2014/main" xmlns="" id="{8EF1F239-A695-450B-B9A6-6C2348CBD4B6}"/>
              </a:ext>
            </a:extLst>
          </p:cNvPr>
          <p:cNvSpPr txBox="1"/>
          <p:nvPr/>
        </p:nvSpPr>
        <p:spPr bwMode="gray">
          <a:xfrm rot="543745">
            <a:off x="5383125" y="4772097"/>
            <a:ext cx="1172116"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928586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A7AC05-8AD9-4535-BF7C-7FAF13D42471}"/>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SPR Link Selection</a:t>
            </a:r>
          </a:p>
        </p:txBody>
      </p:sp>
      <p:sp>
        <p:nvSpPr>
          <p:cNvPr id="3" name="Text Placeholder 2">
            <a:extLst>
              <a:ext uri="{FF2B5EF4-FFF2-40B4-BE49-F238E27FC236}">
                <a16:creationId xmlns:a16="http://schemas.microsoft.com/office/drawing/2014/main" xmlns="" id="{13AE4996-4025-494B-887E-BA4225856203}"/>
              </a:ext>
            </a:extLst>
          </p:cNvPr>
          <p:cNvSpPr>
            <a:spLocks noGrp="1"/>
          </p:cNvSpPr>
          <p:nvPr>
            <p:ph type="body" sz="quarter" idx="10"/>
          </p:nvPr>
        </p:nvSpPr>
        <p:spPr bwMode="gray"/>
        <p:txBody>
          <a:bodyPr/>
          <a:lstStyle/>
          <a:p>
            <a:pPr algn="l"/>
            <a:r>
              <a:rPr lang="en-US" sz="1400" dirty="0">
                <a:latin typeface="Huawei Sans" panose="020C0503030203020204" pitchFamily="34" charset="0"/>
              </a:rPr>
              <a:t>SPR periodically obtains the NQA or IP FPM detection result to determine whether a link meets service requirements. If the link does not meet service requirements, a link switchover is triggered.</a:t>
            </a:r>
            <a:endParaRPr lang="en-US" altLang="zh-CN" sz="1400" dirty="0">
              <a:latin typeface="Huawei Sans" panose="020C0503030203020204" pitchFamily="34" charset="0"/>
            </a:endParaRPr>
          </a:p>
          <a:p>
            <a:pPr algn="l"/>
            <a:r>
              <a:rPr lang="en-US" sz="1400" dirty="0">
                <a:latin typeface="Huawei Sans" panose="020C0503030203020204" pitchFamily="34" charset="0"/>
              </a:rPr>
              <a:t>The SPR link selection process is as follows:</a:t>
            </a:r>
          </a:p>
        </p:txBody>
      </p:sp>
      <p:sp>
        <p:nvSpPr>
          <p:cNvPr id="4" name="圆角矩形 75">
            <a:extLst>
              <a:ext uri="{FF2B5EF4-FFF2-40B4-BE49-F238E27FC236}">
                <a16:creationId xmlns:a16="http://schemas.microsoft.com/office/drawing/2014/main" xmlns="" id="{015F68C0-DC38-49A7-ABAA-24E70C434E67}"/>
              </a:ext>
            </a:extLst>
          </p:cNvPr>
          <p:cNvSpPr/>
          <p:nvPr/>
        </p:nvSpPr>
        <p:spPr bwMode="gray">
          <a:xfrm>
            <a:off x="880143" y="2558427"/>
            <a:ext cx="5003228" cy="35811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5" name="圆角矩形 75">
            <a:extLst>
              <a:ext uri="{FF2B5EF4-FFF2-40B4-BE49-F238E27FC236}">
                <a16:creationId xmlns:a16="http://schemas.microsoft.com/office/drawing/2014/main" xmlns="" id="{08D64968-998F-4FD0-9B6B-0A15E3F50E93}"/>
              </a:ext>
            </a:extLst>
          </p:cNvPr>
          <p:cNvSpPr/>
          <p:nvPr/>
        </p:nvSpPr>
        <p:spPr bwMode="gray">
          <a:xfrm>
            <a:off x="868585" y="2123471"/>
            <a:ext cx="501624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Link selection based on the NQA test result</a:t>
            </a:r>
          </a:p>
        </p:txBody>
      </p:sp>
      <p:sp>
        <p:nvSpPr>
          <p:cNvPr id="6" name="圆角矩形 75">
            <a:extLst>
              <a:ext uri="{FF2B5EF4-FFF2-40B4-BE49-F238E27FC236}">
                <a16:creationId xmlns:a16="http://schemas.microsoft.com/office/drawing/2014/main" xmlns="" id="{EBDE3D34-4DD1-4540-91FB-FF5E1761619D}"/>
              </a:ext>
            </a:extLst>
          </p:cNvPr>
          <p:cNvSpPr/>
          <p:nvPr/>
        </p:nvSpPr>
        <p:spPr bwMode="gray">
          <a:xfrm>
            <a:off x="6446420" y="2558427"/>
            <a:ext cx="5003228" cy="35811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a:p>
            <a:pPr algn="just" defTabSz="914112" fontAlgn="ctr">
              <a:lnSpc>
                <a:spcPts val="2599"/>
              </a:lnSpc>
              <a:spcBef>
                <a:spcPts val="0"/>
              </a:spcBef>
              <a:spcAft>
                <a:spcPts val="600"/>
              </a:spcAft>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7" name="圆角矩形 75">
            <a:extLst>
              <a:ext uri="{FF2B5EF4-FFF2-40B4-BE49-F238E27FC236}">
                <a16:creationId xmlns:a16="http://schemas.microsoft.com/office/drawing/2014/main" xmlns="" id="{5543C9CC-95EA-406D-919A-02A6192049E1}"/>
              </a:ext>
            </a:extLst>
          </p:cNvPr>
          <p:cNvSpPr/>
          <p:nvPr/>
        </p:nvSpPr>
        <p:spPr bwMode="gray">
          <a:xfrm>
            <a:off x="6434862" y="2123471"/>
            <a:ext cx="501624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Link selection based on the IP FPM test result</a:t>
            </a:r>
          </a:p>
        </p:txBody>
      </p:sp>
      <p:grpSp>
        <p:nvGrpSpPr>
          <p:cNvPr id="100" name="Group 99"/>
          <p:cNvGrpSpPr/>
          <p:nvPr/>
        </p:nvGrpSpPr>
        <p:grpSpPr>
          <a:xfrm>
            <a:off x="1016425" y="2611716"/>
            <a:ext cx="4744164" cy="3453935"/>
            <a:chOff x="1016425" y="2611716"/>
            <a:chExt cx="4744164" cy="3453935"/>
          </a:xfrm>
        </p:grpSpPr>
        <p:sp>
          <p:nvSpPr>
            <p:cNvPr id="8" name="Rectangle 7">
              <a:extLst>
                <a:ext uri="{FF2B5EF4-FFF2-40B4-BE49-F238E27FC236}">
                  <a16:creationId xmlns:a16="http://schemas.microsoft.com/office/drawing/2014/main" xmlns="" id="{0F7B2F77-4B94-40C7-AEDF-7CBD0151530F}"/>
                </a:ext>
              </a:extLst>
            </p:cNvPr>
            <p:cNvSpPr/>
            <p:nvPr/>
          </p:nvSpPr>
          <p:spPr bwMode="gray">
            <a:xfrm>
              <a:off x="1016425" y="2611716"/>
              <a:ext cx="1908000" cy="3528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NQA detection result is read.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9" name="Rectangle 8">
              <a:extLst>
                <a:ext uri="{FF2B5EF4-FFF2-40B4-BE49-F238E27FC236}">
                  <a16:creationId xmlns:a16="http://schemas.microsoft.com/office/drawing/2014/main" xmlns="" id="{8E6FAD89-A1E8-482B-9C98-19D2D904CE52}"/>
                </a:ext>
              </a:extLst>
            </p:cNvPr>
            <p:cNvSpPr/>
            <p:nvPr/>
          </p:nvSpPr>
          <p:spPr bwMode="gray">
            <a:xfrm>
              <a:off x="1016425" y="3081992"/>
              <a:ext cx="1908000" cy="597961"/>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Is there a primary link whose quality meets service requirements?</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0" name="Rectangle 9">
              <a:extLst>
                <a:ext uri="{FF2B5EF4-FFF2-40B4-BE49-F238E27FC236}">
                  <a16:creationId xmlns:a16="http://schemas.microsoft.com/office/drawing/2014/main" xmlns="" id="{DB565961-7C75-4F43-981B-6F4AA0B4FD4C}"/>
                </a:ext>
              </a:extLst>
            </p:cNvPr>
            <p:cNvSpPr/>
            <p:nvPr/>
          </p:nvSpPr>
          <p:spPr bwMode="gray">
            <a:xfrm>
              <a:off x="1016425" y="3845054"/>
              <a:ext cx="1908000" cy="597961"/>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Is there a backup link whose quality meets service requirements?</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1" name="Rectangle 10">
              <a:extLst>
                <a:ext uri="{FF2B5EF4-FFF2-40B4-BE49-F238E27FC236}">
                  <a16:creationId xmlns:a16="http://schemas.microsoft.com/office/drawing/2014/main" xmlns="" id="{050DF28B-519D-48D4-8630-D85880042932}"/>
                </a:ext>
              </a:extLst>
            </p:cNvPr>
            <p:cNvSpPr/>
            <p:nvPr/>
          </p:nvSpPr>
          <p:spPr bwMode="gray">
            <a:xfrm>
              <a:off x="1016425" y="4598591"/>
              <a:ext cx="1908000" cy="597961"/>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Is the CMI of the primary and backup link groups 0?</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2" name="Rectangle 11">
              <a:extLst>
                <a:ext uri="{FF2B5EF4-FFF2-40B4-BE49-F238E27FC236}">
                  <a16:creationId xmlns:a16="http://schemas.microsoft.com/office/drawing/2014/main" xmlns="" id="{11352A76-AE90-4055-8678-8A397FD2B771}"/>
                </a:ext>
              </a:extLst>
            </p:cNvPr>
            <p:cNvSpPr/>
            <p:nvPr/>
          </p:nvSpPr>
          <p:spPr bwMode="gray">
            <a:xfrm>
              <a:off x="1016425" y="5379414"/>
              <a:ext cx="1908000" cy="3528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best-effort link is started.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3" name="Rectangle 12">
              <a:extLst>
                <a:ext uri="{FF2B5EF4-FFF2-40B4-BE49-F238E27FC236}">
                  <a16:creationId xmlns:a16="http://schemas.microsoft.com/office/drawing/2014/main" xmlns="" id="{899AC518-1F39-454C-BE0A-DBC0271A4DE4}"/>
                </a:ext>
              </a:extLst>
            </p:cNvPr>
            <p:cNvSpPr/>
            <p:nvPr/>
          </p:nvSpPr>
          <p:spPr bwMode="gray">
            <a:xfrm>
              <a:off x="1016425" y="5857926"/>
              <a:ext cx="1908000" cy="207725"/>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4" name="Rectangle 13">
              <a:extLst>
                <a:ext uri="{FF2B5EF4-FFF2-40B4-BE49-F238E27FC236}">
                  <a16:creationId xmlns:a16="http://schemas.microsoft.com/office/drawing/2014/main" xmlns="" id="{201CB0C4-E057-4EC0-9AE2-C8A8A7C77657}"/>
                </a:ext>
              </a:extLst>
            </p:cNvPr>
            <p:cNvSpPr/>
            <p:nvPr/>
          </p:nvSpPr>
          <p:spPr bwMode="gray">
            <a:xfrm>
              <a:off x="3414988" y="3085295"/>
              <a:ext cx="2132917" cy="57405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link with the optimal CMI in the primary link group is used.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5" name="Rectangle 14">
              <a:extLst>
                <a:ext uri="{FF2B5EF4-FFF2-40B4-BE49-F238E27FC236}">
                  <a16:creationId xmlns:a16="http://schemas.microsoft.com/office/drawing/2014/main" xmlns="" id="{D34CF640-6670-4B87-828D-DCDB95F6EF1F}"/>
                </a:ext>
              </a:extLst>
            </p:cNvPr>
            <p:cNvSpPr/>
            <p:nvPr/>
          </p:nvSpPr>
          <p:spPr bwMode="gray">
            <a:xfrm>
              <a:off x="3419184" y="3862615"/>
              <a:ext cx="2128339" cy="569386"/>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link with the optimal CMI in the backup link group is used.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6" name="Rectangle 15">
              <a:extLst>
                <a:ext uri="{FF2B5EF4-FFF2-40B4-BE49-F238E27FC236}">
                  <a16:creationId xmlns:a16="http://schemas.microsoft.com/office/drawing/2014/main" xmlns="" id="{A00074B9-1CF7-489C-A6E7-1701529CF472}"/>
                </a:ext>
              </a:extLst>
            </p:cNvPr>
            <p:cNvSpPr/>
            <p:nvPr/>
          </p:nvSpPr>
          <p:spPr bwMode="gray">
            <a:xfrm>
              <a:off x="3416650" y="4607471"/>
              <a:ext cx="2082543" cy="5802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link with the optimal CMI in the primary and backup link groups is used.</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18" name="Straight Arrow Connector 17">
              <a:extLst>
                <a:ext uri="{FF2B5EF4-FFF2-40B4-BE49-F238E27FC236}">
                  <a16:creationId xmlns:a16="http://schemas.microsoft.com/office/drawing/2014/main" xmlns="" id="{16275A9B-16C1-42DF-886C-747957BB12DB}"/>
                </a:ext>
              </a:extLst>
            </p:cNvPr>
            <p:cNvCxnSpPr>
              <a:cxnSpLocks/>
              <a:stCxn id="8" idx="2"/>
              <a:endCxn id="9" idx="0"/>
            </p:cNvCxnSpPr>
            <p:nvPr/>
          </p:nvCxnSpPr>
          <p:spPr bwMode="gray">
            <a:xfrm>
              <a:off x="1970425" y="2964516"/>
              <a:ext cx="0" cy="11747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xmlns="" id="{4B1D863F-0BB6-4A82-948C-5464C32D6830}"/>
                </a:ext>
              </a:extLst>
            </p:cNvPr>
            <p:cNvCxnSpPr>
              <a:cxnSpLocks/>
              <a:stCxn id="9" idx="2"/>
              <a:endCxn id="10" idx="0"/>
            </p:cNvCxnSpPr>
            <p:nvPr/>
          </p:nvCxnSpPr>
          <p:spPr bwMode="gray">
            <a:xfrm>
              <a:off x="1970425" y="3679953"/>
              <a:ext cx="0" cy="165101"/>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xmlns="" id="{B1435709-8B74-4E65-A371-D62CD2CBCE8F}"/>
                </a:ext>
              </a:extLst>
            </p:cNvPr>
            <p:cNvCxnSpPr>
              <a:cxnSpLocks/>
              <a:stCxn id="10" idx="2"/>
              <a:endCxn id="11" idx="0"/>
            </p:cNvCxnSpPr>
            <p:nvPr/>
          </p:nvCxnSpPr>
          <p:spPr bwMode="gray">
            <a:xfrm>
              <a:off x="1970425" y="4443015"/>
              <a:ext cx="0" cy="15557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xmlns="" id="{8C6989CB-680E-4280-82FC-79D41DFC2E71}"/>
                </a:ext>
              </a:extLst>
            </p:cNvPr>
            <p:cNvCxnSpPr>
              <a:cxnSpLocks/>
              <a:stCxn id="11" idx="2"/>
              <a:endCxn id="12" idx="0"/>
            </p:cNvCxnSpPr>
            <p:nvPr/>
          </p:nvCxnSpPr>
          <p:spPr bwMode="gray">
            <a:xfrm>
              <a:off x="1970425" y="5196552"/>
              <a:ext cx="0" cy="18286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xmlns="" id="{991DC8F5-C15D-4A22-AE36-EBFAAF902F44}"/>
                </a:ext>
              </a:extLst>
            </p:cNvPr>
            <p:cNvCxnSpPr>
              <a:cxnSpLocks/>
              <a:stCxn id="12" idx="2"/>
              <a:endCxn id="13" idx="0"/>
            </p:cNvCxnSpPr>
            <p:nvPr/>
          </p:nvCxnSpPr>
          <p:spPr bwMode="gray">
            <a:xfrm>
              <a:off x="1970425" y="5732214"/>
              <a:ext cx="0" cy="125712"/>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xmlns="" id="{66C7866A-0A5F-48A5-A373-DCB95F574E06}"/>
                </a:ext>
              </a:extLst>
            </p:cNvPr>
            <p:cNvCxnSpPr>
              <a:cxnSpLocks/>
              <a:stCxn id="9" idx="3"/>
              <a:endCxn id="14" idx="1"/>
            </p:cNvCxnSpPr>
            <p:nvPr/>
          </p:nvCxnSpPr>
          <p:spPr bwMode="gray">
            <a:xfrm flipV="1">
              <a:off x="2924425" y="3372320"/>
              <a:ext cx="490563" cy="8653"/>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xmlns="" id="{B3CD117B-BC0D-4BD5-9397-F54DED8C4E46}"/>
                </a:ext>
              </a:extLst>
            </p:cNvPr>
            <p:cNvCxnSpPr>
              <a:cxnSpLocks/>
              <a:stCxn id="10" idx="3"/>
              <a:endCxn id="15" idx="1"/>
            </p:cNvCxnSpPr>
            <p:nvPr/>
          </p:nvCxnSpPr>
          <p:spPr bwMode="gray">
            <a:xfrm>
              <a:off x="2924425" y="4144035"/>
              <a:ext cx="494759" cy="3273"/>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xmlns="" id="{3093983B-A121-4C26-8DA5-783CFD44A726}"/>
                </a:ext>
              </a:extLst>
            </p:cNvPr>
            <p:cNvCxnSpPr>
              <a:cxnSpLocks/>
              <a:stCxn id="11" idx="3"/>
              <a:endCxn id="16" idx="1"/>
            </p:cNvCxnSpPr>
            <p:nvPr/>
          </p:nvCxnSpPr>
          <p:spPr bwMode="gray">
            <a:xfrm flipV="1">
              <a:off x="2924425" y="4897571"/>
              <a:ext cx="492225" cy="1"/>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xmlns="" id="{C18E936A-8B40-4A37-85BE-1A9ED0B39491}"/>
                </a:ext>
              </a:extLst>
            </p:cNvPr>
            <p:cNvCxnSpPr>
              <a:cxnSpLocks/>
              <a:stCxn id="14" idx="3"/>
              <a:endCxn id="13" idx="3"/>
            </p:cNvCxnSpPr>
            <p:nvPr/>
          </p:nvCxnSpPr>
          <p:spPr bwMode="gray">
            <a:xfrm flipH="1">
              <a:off x="2924425" y="3372320"/>
              <a:ext cx="2623480" cy="2589469"/>
            </a:xfrm>
            <a:prstGeom prst="bentConnector3">
              <a:avLst>
                <a:gd name="adj1" fmla="val -8714"/>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xmlns="" id="{33C780B9-0C83-44E7-A380-DAAAF4F1D67A}"/>
                </a:ext>
              </a:extLst>
            </p:cNvPr>
            <p:cNvCxnSpPr>
              <a:cxnSpLocks/>
              <a:stCxn id="15" idx="3"/>
            </p:cNvCxnSpPr>
            <p:nvPr/>
          </p:nvCxnSpPr>
          <p:spPr bwMode="gray">
            <a:xfrm>
              <a:off x="5547523" y="4147308"/>
              <a:ext cx="21306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xmlns="" id="{4A49CE62-1279-49A3-A968-98DCFE2A970E}"/>
                </a:ext>
              </a:extLst>
            </p:cNvPr>
            <p:cNvCxnSpPr>
              <a:cxnSpLocks/>
              <a:stCxn id="16" idx="3"/>
            </p:cNvCxnSpPr>
            <p:nvPr/>
          </p:nvCxnSpPr>
          <p:spPr bwMode="gray">
            <a:xfrm>
              <a:off x="5499193" y="4897571"/>
              <a:ext cx="261396" cy="1"/>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xmlns="" id="{FAFB1A1B-95B5-47F9-BD01-3A26A55F4D10}"/>
                </a:ext>
              </a:extLst>
            </p:cNvPr>
            <p:cNvSpPr txBox="1"/>
            <p:nvPr/>
          </p:nvSpPr>
          <p:spPr bwMode="gray">
            <a:xfrm>
              <a:off x="2933469" y="3116116"/>
              <a:ext cx="418704" cy="276999"/>
            </a:xfrm>
            <a:prstGeom prst="rect">
              <a:avLst/>
            </a:prstGeom>
            <a:noFill/>
            <a:ln>
              <a:noFill/>
            </a:ln>
          </p:spPr>
          <p:txBody>
            <a:bodyPr wrap="none" rtlCol="0">
              <a:spAutoFit/>
            </a:bodyPr>
            <a:lstStyle/>
            <a:p>
              <a:pPr fontAlgn="ctr"/>
              <a:r>
                <a:rPr lang="en-US" sz="1200" dirty="0">
                  <a:latin typeface="Huawei Sans" panose="020C0503030203020204" pitchFamily="34" charset="0"/>
                </a:rPr>
                <a:t>Yes</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TextBox 53">
              <a:extLst>
                <a:ext uri="{FF2B5EF4-FFF2-40B4-BE49-F238E27FC236}">
                  <a16:creationId xmlns:a16="http://schemas.microsoft.com/office/drawing/2014/main" xmlns="" id="{5EE89E94-AEFF-47F3-AE02-C4E773DE916D}"/>
                </a:ext>
              </a:extLst>
            </p:cNvPr>
            <p:cNvSpPr txBox="1"/>
            <p:nvPr/>
          </p:nvSpPr>
          <p:spPr bwMode="gray">
            <a:xfrm>
              <a:off x="2933469" y="3867587"/>
              <a:ext cx="418704" cy="276999"/>
            </a:xfrm>
            <a:prstGeom prst="rect">
              <a:avLst/>
            </a:prstGeom>
            <a:noFill/>
            <a:ln>
              <a:noFill/>
            </a:ln>
          </p:spPr>
          <p:txBody>
            <a:bodyPr wrap="none" rtlCol="0">
              <a:spAutoFit/>
            </a:bodyPr>
            <a:lstStyle/>
            <a:p>
              <a:pPr fontAlgn="ctr"/>
              <a:r>
                <a:rPr lang="en-US" sz="1200" dirty="0">
                  <a:latin typeface="Huawei Sans" panose="020C0503030203020204" pitchFamily="34" charset="0"/>
                </a:rPr>
                <a:t>Yes</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TextBox 54">
              <a:extLst>
                <a:ext uri="{FF2B5EF4-FFF2-40B4-BE49-F238E27FC236}">
                  <a16:creationId xmlns:a16="http://schemas.microsoft.com/office/drawing/2014/main" xmlns="" id="{EA683423-48CC-4F74-86AF-6C20108A7638}"/>
                </a:ext>
              </a:extLst>
            </p:cNvPr>
            <p:cNvSpPr txBox="1"/>
            <p:nvPr/>
          </p:nvSpPr>
          <p:spPr bwMode="gray">
            <a:xfrm>
              <a:off x="2932434" y="4631807"/>
              <a:ext cx="38985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No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 name="TextBox 55">
              <a:extLst>
                <a:ext uri="{FF2B5EF4-FFF2-40B4-BE49-F238E27FC236}">
                  <a16:creationId xmlns:a16="http://schemas.microsoft.com/office/drawing/2014/main" xmlns="" id="{55609753-1E12-4BFA-8FD7-8FA2E097F338}"/>
                </a:ext>
              </a:extLst>
            </p:cNvPr>
            <p:cNvSpPr txBox="1"/>
            <p:nvPr/>
          </p:nvSpPr>
          <p:spPr bwMode="gray">
            <a:xfrm>
              <a:off x="1625159" y="3616869"/>
              <a:ext cx="38985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No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 name="TextBox 56">
              <a:extLst>
                <a:ext uri="{FF2B5EF4-FFF2-40B4-BE49-F238E27FC236}">
                  <a16:creationId xmlns:a16="http://schemas.microsoft.com/office/drawing/2014/main" xmlns="" id="{C5ACB171-3093-4AA4-B496-20AB50440B3F}"/>
                </a:ext>
              </a:extLst>
            </p:cNvPr>
            <p:cNvSpPr txBox="1"/>
            <p:nvPr/>
          </p:nvSpPr>
          <p:spPr bwMode="gray">
            <a:xfrm>
              <a:off x="1633168" y="4380770"/>
              <a:ext cx="389850" cy="276999"/>
            </a:xfrm>
            <a:prstGeom prst="rect">
              <a:avLst/>
            </a:prstGeom>
            <a:noFill/>
            <a:ln>
              <a:noFill/>
            </a:ln>
          </p:spPr>
          <p:txBody>
            <a:bodyPr wrap="none" rtlCol="0">
              <a:spAutoFit/>
            </a:bodyPr>
            <a:lstStyle/>
            <a:p>
              <a:pPr fontAlgn="ctr"/>
              <a:r>
                <a:rPr lang="en-US" sz="1200" dirty="0">
                  <a:latin typeface="Huawei Sans" panose="020C0503030203020204" pitchFamily="34" charset="0"/>
                </a:rPr>
                <a:t>No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TextBox 57">
              <a:extLst>
                <a:ext uri="{FF2B5EF4-FFF2-40B4-BE49-F238E27FC236}">
                  <a16:creationId xmlns:a16="http://schemas.microsoft.com/office/drawing/2014/main" xmlns="" id="{F4EAC12D-6465-4AF5-9C96-C9135EBFBD4E}"/>
                </a:ext>
              </a:extLst>
            </p:cNvPr>
            <p:cNvSpPr txBox="1"/>
            <p:nvPr/>
          </p:nvSpPr>
          <p:spPr bwMode="gray">
            <a:xfrm>
              <a:off x="1577377" y="5159009"/>
              <a:ext cx="643073" cy="276999"/>
            </a:xfrm>
            <a:prstGeom prst="rect">
              <a:avLst/>
            </a:prstGeom>
            <a:noFill/>
            <a:ln>
              <a:noFill/>
            </a:ln>
          </p:spPr>
          <p:txBody>
            <a:bodyPr wrap="square" rtlCol="0">
              <a:spAutoFit/>
            </a:bodyPr>
            <a:lstStyle/>
            <a:p>
              <a:pPr fontAlgn="ctr"/>
              <a:r>
                <a:rPr lang="en-US" sz="1200" dirty="0">
                  <a:latin typeface="Huawei Sans" panose="020C0503030203020204" pitchFamily="34" charset="0"/>
                </a:rPr>
                <a:t>Yes</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60" name="Group 59">
            <a:extLst>
              <a:ext uri="{FF2B5EF4-FFF2-40B4-BE49-F238E27FC236}">
                <a16:creationId xmlns:a16="http://schemas.microsoft.com/office/drawing/2014/main" xmlns="" id="{E67913D7-9619-44E1-8FBD-846D3E8CF59C}"/>
              </a:ext>
            </a:extLst>
          </p:cNvPr>
          <p:cNvGrpSpPr/>
          <p:nvPr/>
        </p:nvGrpSpPr>
        <p:grpSpPr bwMode="gray">
          <a:xfrm>
            <a:off x="6652195" y="2835849"/>
            <a:ext cx="4663505" cy="3120114"/>
            <a:chOff x="1186158" y="2669026"/>
            <a:chExt cx="4663505" cy="3120114"/>
          </a:xfrm>
        </p:grpSpPr>
        <p:sp>
          <p:nvSpPr>
            <p:cNvPr id="61" name="Rectangle 60">
              <a:extLst>
                <a:ext uri="{FF2B5EF4-FFF2-40B4-BE49-F238E27FC236}">
                  <a16:creationId xmlns:a16="http://schemas.microsoft.com/office/drawing/2014/main" xmlns="" id="{4747298B-1AE9-4C60-9BEE-45E1F8891DB6}"/>
                </a:ext>
              </a:extLst>
            </p:cNvPr>
            <p:cNvSpPr/>
            <p:nvPr/>
          </p:nvSpPr>
          <p:spPr bwMode="gray">
            <a:xfrm>
              <a:off x="1186158" y="2669026"/>
              <a:ext cx="1908000" cy="352800"/>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IP FPM detection result is read.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2" name="Rectangle 61">
              <a:extLst>
                <a:ext uri="{FF2B5EF4-FFF2-40B4-BE49-F238E27FC236}">
                  <a16:creationId xmlns:a16="http://schemas.microsoft.com/office/drawing/2014/main" xmlns="" id="{396E9D42-03D2-40A8-9C46-F0D1089ABC71}"/>
                </a:ext>
              </a:extLst>
            </p:cNvPr>
            <p:cNvSpPr/>
            <p:nvPr/>
          </p:nvSpPr>
          <p:spPr bwMode="gray">
            <a:xfrm>
              <a:off x="1186158" y="3170519"/>
              <a:ext cx="1908000" cy="563358"/>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Is there a primary link whose quality meets service requirements?</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3" name="Rectangle 62">
              <a:extLst>
                <a:ext uri="{FF2B5EF4-FFF2-40B4-BE49-F238E27FC236}">
                  <a16:creationId xmlns:a16="http://schemas.microsoft.com/office/drawing/2014/main" xmlns="" id="{7DA1DA2D-B223-49BF-8C0E-A8E5D6F7998E}"/>
                </a:ext>
              </a:extLst>
            </p:cNvPr>
            <p:cNvSpPr/>
            <p:nvPr/>
          </p:nvSpPr>
          <p:spPr bwMode="gray">
            <a:xfrm>
              <a:off x="1186158" y="3966390"/>
              <a:ext cx="1908000" cy="563358"/>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Is there a backup link whose quality meets service requirements?</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4" name="Rectangle 63">
              <a:extLst>
                <a:ext uri="{FF2B5EF4-FFF2-40B4-BE49-F238E27FC236}">
                  <a16:creationId xmlns:a16="http://schemas.microsoft.com/office/drawing/2014/main" xmlns="" id="{0B629C3C-18A0-4A89-B022-70387FA6D593}"/>
                </a:ext>
              </a:extLst>
            </p:cNvPr>
            <p:cNvSpPr/>
            <p:nvPr/>
          </p:nvSpPr>
          <p:spPr bwMode="gray">
            <a:xfrm>
              <a:off x="1186158" y="4739401"/>
              <a:ext cx="1908000" cy="563358"/>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Is the CMI of the primary and backup link groups 9000?</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6" name="Rectangle 65">
              <a:extLst>
                <a:ext uri="{FF2B5EF4-FFF2-40B4-BE49-F238E27FC236}">
                  <a16:creationId xmlns:a16="http://schemas.microsoft.com/office/drawing/2014/main" xmlns="" id="{4899336B-269C-4791-A5E3-4C5C0F879EBD}"/>
                </a:ext>
              </a:extLst>
            </p:cNvPr>
            <p:cNvSpPr/>
            <p:nvPr/>
          </p:nvSpPr>
          <p:spPr bwMode="gray">
            <a:xfrm>
              <a:off x="1186158" y="5548912"/>
              <a:ext cx="1908000" cy="240228"/>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End</a:t>
              </a:r>
              <a:endParaRPr lang="en-US" sz="1050" dirty="0">
                <a:solidFill>
                  <a:schemeClr val="tx1"/>
                </a:solidFill>
                <a:latin typeface="Huawei Sans" panose="020C0503030203020204" pitchFamily="34" charset="0"/>
                <a:ea typeface="方正兰亭黑简体" panose="02000000000000000000" pitchFamily="2" charset="-122"/>
              </a:endParaRPr>
            </a:p>
          </p:txBody>
        </p:sp>
        <p:sp>
          <p:nvSpPr>
            <p:cNvPr id="67" name="Rectangle 66">
              <a:extLst>
                <a:ext uri="{FF2B5EF4-FFF2-40B4-BE49-F238E27FC236}">
                  <a16:creationId xmlns:a16="http://schemas.microsoft.com/office/drawing/2014/main" xmlns="" id="{AC46D6BF-9F15-4CB9-9891-691ACCA8D457}"/>
                </a:ext>
              </a:extLst>
            </p:cNvPr>
            <p:cNvSpPr/>
            <p:nvPr/>
          </p:nvSpPr>
          <p:spPr bwMode="gray">
            <a:xfrm>
              <a:off x="3509835" y="3163955"/>
              <a:ext cx="2124747" cy="577542"/>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link with the optimal CMI in the primary link group is used.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8" name="Rectangle 67">
              <a:extLst>
                <a:ext uri="{FF2B5EF4-FFF2-40B4-BE49-F238E27FC236}">
                  <a16:creationId xmlns:a16="http://schemas.microsoft.com/office/drawing/2014/main" xmlns="" id="{E29CA05A-8813-4E4F-A18A-63BD283561AC}"/>
                </a:ext>
              </a:extLst>
            </p:cNvPr>
            <p:cNvSpPr/>
            <p:nvPr/>
          </p:nvSpPr>
          <p:spPr bwMode="gray">
            <a:xfrm>
              <a:off x="3509835" y="3959826"/>
              <a:ext cx="2124747" cy="577542"/>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link with the optimal CMI in the backup link group is used.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9" name="Rectangle 68">
              <a:extLst>
                <a:ext uri="{FF2B5EF4-FFF2-40B4-BE49-F238E27FC236}">
                  <a16:creationId xmlns:a16="http://schemas.microsoft.com/office/drawing/2014/main" xmlns="" id="{6D456E2E-A3BD-44C6-AE9B-73615B39EF39}"/>
                </a:ext>
              </a:extLst>
            </p:cNvPr>
            <p:cNvSpPr/>
            <p:nvPr/>
          </p:nvSpPr>
          <p:spPr bwMode="gray">
            <a:xfrm>
              <a:off x="3509835" y="4732837"/>
              <a:ext cx="2124747" cy="577542"/>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link with the optimal CMI in the primary and backup link groups is used.</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70" name="Straight Arrow Connector 69">
              <a:extLst>
                <a:ext uri="{FF2B5EF4-FFF2-40B4-BE49-F238E27FC236}">
                  <a16:creationId xmlns:a16="http://schemas.microsoft.com/office/drawing/2014/main" xmlns="" id="{99F31F8F-DF10-466C-A47A-583D6E177D93}"/>
                </a:ext>
              </a:extLst>
            </p:cNvPr>
            <p:cNvCxnSpPr>
              <a:cxnSpLocks/>
              <a:stCxn id="61" idx="2"/>
              <a:endCxn id="62" idx="0"/>
            </p:cNvCxnSpPr>
            <p:nvPr/>
          </p:nvCxnSpPr>
          <p:spPr bwMode="gray">
            <a:xfrm>
              <a:off x="2140158" y="3021826"/>
              <a:ext cx="0" cy="148693"/>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xmlns="" id="{9C512A33-F478-422B-B2FC-19FE35476D38}"/>
                </a:ext>
              </a:extLst>
            </p:cNvPr>
            <p:cNvCxnSpPr>
              <a:cxnSpLocks/>
              <a:stCxn id="62" idx="2"/>
              <a:endCxn id="63" idx="0"/>
            </p:cNvCxnSpPr>
            <p:nvPr/>
          </p:nvCxnSpPr>
          <p:spPr bwMode="gray">
            <a:xfrm>
              <a:off x="2140158" y="3733877"/>
              <a:ext cx="0" cy="232513"/>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xmlns="" id="{22C99870-7DEF-4A9C-85C6-5E19339DF9A6}"/>
                </a:ext>
              </a:extLst>
            </p:cNvPr>
            <p:cNvCxnSpPr>
              <a:cxnSpLocks/>
              <a:stCxn id="63" idx="2"/>
              <a:endCxn id="64" idx="0"/>
            </p:cNvCxnSpPr>
            <p:nvPr/>
          </p:nvCxnSpPr>
          <p:spPr bwMode="gray">
            <a:xfrm>
              <a:off x="2140158" y="4529748"/>
              <a:ext cx="0" cy="209653"/>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xmlns="" id="{FA1E4287-7718-48F9-9C61-7AA6A6756CCB}"/>
                </a:ext>
              </a:extLst>
            </p:cNvPr>
            <p:cNvCxnSpPr>
              <a:cxnSpLocks/>
              <a:stCxn id="64" idx="2"/>
              <a:endCxn id="66" idx="0"/>
            </p:cNvCxnSpPr>
            <p:nvPr/>
          </p:nvCxnSpPr>
          <p:spPr bwMode="gray">
            <a:xfrm>
              <a:off x="2140158" y="5302759"/>
              <a:ext cx="0" cy="246153"/>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xmlns="" id="{0A15E58A-246A-4791-A9B5-47F6578F30AB}"/>
                </a:ext>
              </a:extLst>
            </p:cNvPr>
            <p:cNvCxnSpPr>
              <a:cxnSpLocks/>
              <a:stCxn id="62" idx="3"/>
              <a:endCxn id="67" idx="1"/>
            </p:cNvCxnSpPr>
            <p:nvPr/>
          </p:nvCxnSpPr>
          <p:spPr bwMode="gray">
            <a:xfrm>
              <a:off x="3094158" y="3452198"/>
              <a:ext cx="415677" cy="52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xmlns="" id="{2220C849-A210-4734-8084-BC558639E3C5}"/>
                </a:ext>
              </a:extLst>
            </p:cNvPr>
            <p:cNvCxnSpPr>
              <a:cxnSpLocks/>
              <a:stCxn id="63" idx="3"/>
              <a:endCxn id="68" idx="1"/>
            </p:cNvCxnSpPr>
            <p:nvPr/>
          </p:nvCxnSpPr>
          <p:spPr bwMode="gray">
            <a:xfrm>
              <a:off x="3094158" y="4248069"/>
              <a:ext cx="415677" cy="52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xmlns="" id="{DA811860-6396-4D6F-8028-24CE99D0B7F2}"/>
                </a:ext>
              </a:extLst>
            </p:cNvPr>
            <p:cNvCxnSpPr>
              <a:cxnSpLocks/>
              <a:stCxn id="64" idx="3"/>
              <a:endCxn id="69" idx="1"/>
            </p:cNvCxnSpPr>
            <p:nvPr/>
          </p:nvCxnSpPr>
          <p:spPr bwMode="gray">
            <a:xfrm>
              <a:off x="3094158" y="5021080"/>
              <a:ext cx="415677" cy="52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or: Elbow 77">
              <a:extLst>
                <a:ext uri="{FF2B5EF4-FFF2-40B4-BE49-F238E27FC236}">
                  <a16:creationId xmlns:a16="http://schemas.microsoft.com/office/drawing/2014/main" xmlns="" id="{E0AED420-2104-48AB-A6DA-C7F60A0F93D4}"/>
                </a:ext>
              </a:extLst>
            </p:cNvPr>
            <p:cNvCxnSpPr>
              <a:cxnSpLocks/>
              <a:stCxn id="67" idx="3"/>
              <a:endCxn id="66" idx="3"/>
            </p:cNvCxnSpPr>
            <p:nvPr/>
          </p:nvCxnSpPr>
          <p:spPr bwMode="gray">
            <a:xfrm flipH="1">
              <a:off x="3094158" y="3452726"/>
              <a:ext cx="2540424" cy="2216300"/>
            </a:xfrm>
            <a:prstGeom prst="bentConnector3">
              <a:avLst>
                <a:gd name="adj1" fmla="val -8998"/>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xmlns="" id="{FDEBDF55-A644-4722-BB49-8A48401D2C84}"/>
                </a:ext>
              </a:extLst>
            </p:cNvPr>
            <p:cNvCxnSpPr>
              <a:cxnSpLocks/>
              <a:stCxn id="68" idx="3"/>
            </p:cNvCxnSpPr>
            <p:nvPr/>
          </p:nvCxnSpPr>
          <p:spPr bwMode="gray">
            <a:xfrm flipV="1">
              <a:off x="5634582" y="4248069"/>
              <a:ext cx="215081" cy="528"/>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xmlns="" id="{580AC005-B67D-4564-9679-13F88E00130B}"/>
                </a:ext>
              </a:extLst>
            </p:cNvPr>
            <p:cNvCxnSpPr>
              <a:cxnSpLocks/>
              <a:stCxn id="69" idx="3"/>
            </p:cNvCxnSpPr>
            <p:nvPr/>
          </p:nvCxnSpPr>
          <p:spPr bwMode="gray">
            <a:xfrm flipV="1">
              <a:off x="5634582" y="5020848"/>
              <a:ext cx="215081" cy="76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xmlns="" id="{001C3DBA-AACB-48B2-8963-E2FFDC17407A}"/>
                </a:ext>
              </a:extLst>
            </p:cNvPr>
            <p:cNvSpPr txBox="1"/>
            <p:nvPr/>
          </p:nvSpPr>
          <p:spPr bwMode="gray">
            <a:xfrm>
              <a:off x="3077278" y="3194141"/>
              <a:ext cx="418704"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Yes</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2" name="TextBox 81">
              <a:extLst>
                <a:ext uri="{FF2B5EF4-FFF2-40B4-BE49-F238E27FC236}">
                  <a16:creationId xmlns:a16="http://schemas.microsoft.com/office/drawing/2014/main" xmlns="" id="{D93E1BE9-93DE-4D76-A467-069B33F7F978}"/>
                </a:ext>
              </a:extLst>
            </p:cNvPr>
            <p:cNvSpPr txBox="1"/>
            <p:nvPr/>
          </p:nvSpPr>
          <p:spPr bwMode="gray">
            <a:xfrm>
              <a:off x="3088014" y="3989632"/>
              <a:ext cx="418704"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Yes</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3" name="TextBox 82">
              <a:extLst>
                <a:ext uri="{FF2B5EF4-FFF2-40B4-BE49-F238E27FC236}">
                  <a16:creationId xmlns:a16="http://schemas.microsoft.com/office/drawing/2014/main" xmlns="" id="{AC01C341-5D31-4314-B21D-BEC02C12BB6F}"/>
                </a:ext>
              </a:extLst>
            </p:cNvPr>
            <p:cNvSpPr txBox="1"/>
            <p:nvPr/>
          </p:nvSpPr>
          <p:spPr bwMode="gray">
            <a:xfrm>
              <a:off x="3099921" y="4771267"/>
              <a:ext cx="389851" cy="276999"/>
            </a:xfrm>
            <a:prstGeom prst="rect">
              <a:avLst/>
            </a:prstGeom>
            <a:noFill/>
            <a:ln>
              <a:noFill/>
            </a:ln>
          </p:spPr>
          <p:txBody>
            <a:bodyPr wrap="none" rtlCol="0">
              <a:spAutoFit/>
            </a:bodyPr>
            <a:lstStyle/>
            <a:p>
              <a:pPr algn="ctr" fontAlgn="ctr"/>
              <a:r>
                <a:rPr lang="en-US" sz="1200" dirty="0">
                  <a:latin typeface="Huawei Sans" panose="020C0503030203020204" pitchFamily="34" charset="0"/>
                </a:rPr>
                <a:t>No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TextBox 83">
              <a:extLst>
                <a:ext uri="{FF2B5EF4-FFF2-40B4-BE49-F238E27FC236}">
                  <a16:creationId xmlns:a16="http://schemas.microsoft.com/office/drawing/2014/main" xmlns="" id="{780EFD5C-87E0-47C8-90ED-773C56424721}"/>
                </a:ext>
              </a:extLst>
            </p:cNvPr>
            <p:cNvSpPr txBox="1"/>
            <p:nvPr/>
          </p:nvSpPr>
          <p:spPr bwMode="gray">
            <a:xfrm>
              <a:off x="1791078" y="3713896"/>
              <a:ext cx="373820" cy="261610"/>
            </a:xfrm>
            <a:prstGeom prst="rect">
              <a:avLst/>
            </a:prstGeom>
            <a:noFill/>
            <a:ln>
              <a:noFill/>
            </a:ln>
          </p:spPr>
          <p:txBody>
            <a:bodyPr wrap="none" rtlCol="0">
              <a:spAutoFit/>
            </a:bodyPr>
            <a:lstStyle/>
            <a:p>
              <a:pPr algn="ct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TextBox 84">
              <a:extLst>
                <a:ext uri="{FF2B5EF4-FFF2-40B4-BE49-F238E27FC236}">
                  <a16:creationId xmlns:a16="http://schemas.microsoft.com/office/drawing/2014/main" xmlns="" id="{7DC672DF-65CD-4450-9E8C-EA54EDDC2E60}"/>
                </a:ext>
              </a:extLst>
            </p:cNvPr>
            <p:cNvSpPr txBox="1"/>
            <p:nvPr/>
          </p:nvSpPr>
          <p:spPr bwMode="gray">
            <a:xfrm>
              <a:off x="1791078" y="4505556"/>
              <a:ext cx="373820" cy="261610"/>
            </a:xfrm>
            <a:prstGeom prst="rect">
              <a:avLst/>
            </a:prstGeom>
            <a:noFill/>
            <a:ln>
              <a:noFill/>
            </a:ln>
          </p:spPr>
          <p:txBody>
            <a:bodyPr wrap="none" rtlCol="0">
              <a:spAutoFit/>
            </a:bodyPr>
            <a:lstStyle/>
            <a:p>
              <a:pPr algn="ctr" fontAlgn="ctr"/>
              <a:r>
                <a:rPr lang="en-US" sz="1050" dirty="0">
                  <a:latin typeface="Huawei Sans" panose="020C0503030203020204" pitchFamily="34" charset="0"/>
                </a:rPr>
                <a:t>No</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6" name="TextBox 85">
              <a:extLst>
                <a:ext uri="{FF2B5EF4-FFF2-40B4-BE49-F238E27FC236}">
                  <a16:creationId xmlns:a16="http://schemas.microsoft.com/office/drawing/2014/main" xmlns="" id="{19014C9A-BA9A-48F6-8A33-1D8F780ABDC9}"/>
                </a:ext>
              </a:extLst>
            </p:cNvPr>
            <p:cNvSpPr txBox="1"/>
            <p:nvPr/>
          </p:nvSpPr>
          <p:spPr bwMode="gray">
            <a:xfrm>
              <a:off x="1783864" y="5294939"/>
              <a:ext cx="388248" cy="253916"/>
            </a:xfrm>
            <a:prstGeom prst="rect">
              <a:avLst/>
            </a:prstGeom>
            <a:noFill/>
            <a:ln>
              <a:noFill/>
            </a:ln>
          </p:spPr>
          <p:txBody>
            <a:bodyPr wrap="none" rtlCol="0">
              <a:spAutoFit/>
            </a:bodyPr>
            <a:lstStyle/>
            <a:p>
              <a:pPr algn="ctr" fontAlgn="ctr"/>
              <a:r>
                <a:rPr lang="en-US" sz="1050" dirty="0">
                  <a:latin typeface="Huawei Sans" panose="020C0503030203020204" pitchFamily="34" charset="0"/>
                </a:rPr>
                <a:t>Yes</a:t>
              </a:r>
              <a:endParaRPr lang="en-US" sz="105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988127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C97B37-59D9-4F40-AC18-F563869571CC}"/>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Using </a:t>
            </a:r>
            <a:r>
              <a:rPr lang="en-US" dirty="0" err="1">
                <a:latin typeface="Huawei Sans" panose="020C0503030203020204" pitchFamily="34" charset="0"/>
              </a:rPr>
              <a:t>iMaster</a:t>
            </a:r>
            <a:r>
              <a:rPr lang="en-US" dirty="0">
                <a:latin typeface="Huawei Sans" panose="020C0503030203020204" pitchFamily="34" charset="0"/>
              </a:rPr>
              <a:t> NCE to Implement SPR</a:t>
            </a:r>
          </a:p>
        </p:txBody>
      </p:sp>
      <p:sp>
        <p:nvSpPr>
          <p:cNvPr id="3" name="Text Placeholder 2">
            <a:extLst>
              <a:ext uri="{FF2B5EF4-FFF2-40B4-BE49-F238E27FC236}">
                <a16:creationId xmlns:a16="http://schemas.microsoft.com/office/drawing/2014/main" xmlns="" id="{EA359CB5-B775-43F1-869D-AB7F5C2F817B}"/>
              </a:ext>
            </a:extLst>
          </p:cNvPr>
          <p:cNvSpPr>
            <a:spLocks noGrp="1"/>
          </p:cNvSpPr>
          <p:nvPr>
            <p:ph type="body" sz="quarter" idx="10"/>
          </p:nvPr>
        </p:nvSpPr>
        <p:spPr bwMode="gray"/>
        <p:txBody>
          <a:bodyPr/>
          <a:lstStyle/>
          <a:p>
            <a:pPr algn="l"/>
            <a:r>
              <a:rPr lang="en-US" sz="1400" dirty="0">
                <a:latin typeface="Huawei Sans" panose="020C0503030203020204" pitchFamily="34" charset="0"/>
              </a:rPr>
              <a:t>During SPR deployment through </a:t>
            </a:r>
            <a:r>
              <a:rPr lang="en-US" sz="1400" dirty="0" err="1">
                <a:latin typeface="Huawei Sans" panose="020C0503030203020204" pitchFamily="34" charset="0"/>
              </a:rPr>
              <a:t>iMaster</a:t>
            </a:r>
            <a:r>
              <a:rPr lang="en-US" sz="1400" dirty="0">
                <a:latin typeface="Huawei Sans" panose="020C0503030203020204" pitchFamily="34" charset="0"/>
              </a:rPr>
              <a:t> NCE, to improve the site specifications on the entire network, separation between sites and application policies and traffic-triggered link selection are used together.</a:t>
            </a:r>
            <a:endParaRPr lang="en-US" altLang="zh-CN" sz="1400" dirty="0">
              <a:latin typeface="Huawei Sans" panose="020C0503030203020204" pitchFamily="34" charset="0"/>
            </a:endParaRPr>
          </a:p>
          <a:p>
            <a:pPr algn="l"/>
            <a:r>
              <a:rPr lang="en-US" sz="1400" dirty="0" err="1">
                <a:latin typeface="Huawei Sans" panose="020C0503030203020204" pitchFamily="34" charset="0"/>
              </a:rPr>
              <a:t>iMaster</a:t>
            </a:r>
            <a:r>
              <a:rPr lang="en-US" sz="1400" dirty="0">
                <a:latin typeface="Huawei Sans" panose="020C0503030203020204" pitchFamily="34" charset="0"/>
              </a:rPr>
              <a:t> NCE maintains site adjacency information and application policies, and SPR is configured on routers. Traffic-triggered link selection allows for on-demand generation of SPR configurations. This prevents a large number of configurations from being created on the device and reduces the impact of link selection (based on IP FPM) on the CPU, significantly reducing the burden on the device.</a:t>
            </a:r>
            <a:endParaRPr lang="en-US" altLang="zh-CN" sz="1400" dirty="0">
              <a:latin typeface="Huawei Sans" panose="020C0503030203020204" pitchFamily="34" charset="0"/>
            </a:endParaRPr>
          </a:p>
          <a:p>
            <a:pPr algn="l"/>
            <a:r>
              <a:rPr lang="en-US" sz="1400" dirty="0" err="1">
                <a:latin typeface="Huawei Sans" panose="020C0503030203020204" pitchFamily="34" charset="0"/>
              </a:rPr>
              <a:t>iMaster</a:t>
            </a:r>
            <a:r>
              <a:rPr lang="en-US" sz="1400" dirty="0">
                <a:latin typeface="Huawei Sans" panose="020C0503030203020204" pitchFamily="34" charset="0"/>
              </a:rPr>
              <a:t> NCE can use SAC to classify service traffic based on applications.</a:t>
            </a:r>
            <a:endParaRPr lang="en-US" altLang="zh-CN" sz="1400" dirty="0">
              <a:latin typeface="Huawei Sans" panose="020C0503030203020204" pitchFamily="34" charset="0"/>
            </a:endParaRPr>
          </a:p>
        </p:txBody>
      </p:sp>
      <p:grpSp>
        <p:nvGrpSpPr>
          <p:cNvPr id="40" name="Group 39">
            <a:extLst>
              <a:ext uri="{FF2B5EF4-FFF2-40B4-BE49-F238E27FC236}">
                <a16:creationId xmlns:a16="http://schemas.microsoft.com/office/drawing/2014/main" xmlns="" id="{B57D4070-E5F8-4244-A48C-692BAB46B2DD}"/>
              </a:ext>
            </a:extLst>
          </p:cNvPr>
          <p:cNvGrpSpPr/>
          <p:nvPr/>
        </p:nvGrpSpPr>
        <p:grpSpPr bwMode="gray">
          <a:xfrm>
            <a:off x="911424" y="3655908"/>
            <a:ext cx="10416214" cy="2379599"/>
            <a:chOff x="911424" y="3716338"/>
            <a:chExt cx="10416214" cy="2379599"/>
          </a:xfrm>
        </p:grpSpPr>
        <p:sp>
          <p:nvSpPr>
            <p:cNvPr id="4" name="Rectangle 3">
              <a:extLst>
                <a:ext uri="{FF2B5EF4-FFF2-40B4-BE49-F238E27FC236}">
                  <a16:creationId xmlns:a16="http://schemas.microsoft.com/office/drawing/2014/main" xmlns="" id="{8DBFA7AC-1231-4CD7-92F8-7890E5460281}"/>
                </a:ext>
              </a:extLst>
            </p:cNvPr>
            <p:cNvSpPr/>
            <p:nvPr/>
          </p:nvSpPr>
          <p:spPr bwMode="gray">
            <a:xfrm>
              <a:off x="3879972" y="3969060"/>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Site adjacency list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5" name="Rectangle 4">
              <a:extLst>
                <a:ext uri="{FF2B5EF4-FFF2-40B4-BE49-F238E27FC236}">
                  <a16:creationId xmlns:a16="http://schemas.microsoft.com/office/drawing/2014/main" xmlns="" id="{1F883F1A-EBA7-48BE-99B2-28249F14192E}"/>
                </a:ext>
              </a:extLst>
            </p:cNvPr>
            <p:cNvSpPr/>
            <p:nvPr/>
          </p:nvSpPr>
          <p:spPr bwMode="gray">
            <a:xfrm>
              <a:off x="3879972" y="5476618"/>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Application policy table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6" name="Rectangle 5">
              <a:extLst>
                <a:ext uri="{FF2B5EF4-FFF2-40B4-BE49-F238E27FC236}">
                  <a16:creationId xmlns:a16="http://schemas.microsoft.com/office/drawing/2014/main" xmlns="" id="{61BD2975-1C22-466B-A8C2-8C3216325992}"/>
                </a:ext>
              </a:extLst>
            </p:cNvPr>
            <p:cNvSpPr/>
            <p:nvPr/>
          </p:nvSpPr>
          <p:spPr bwMode="gray">
            <a:xfrm>
              <a:off x="5843972" y="4720534"/>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Site policy table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7" name="Rectangle 6">
              <a:extLst>
                <a:ext uri="{FF2B5EF4-FFF2-40B4-BE49-F238E27FC236}">
                  <a16:creationId xmlns:a16="http://schemas.microsoft.com/office/drawing/2014/main" xmlns="" id="{538E8616-7781-4B06-9ACA-86D57076432F}"/>
                </a:ext>
              </a:extLst>
            </p:cNvPr>
            <p:cNvSpPr/>
            <p:nvPr/>
          </p:nvSpPr>
          <p:spPr bwMode="gray">
            <a:xfrm>
              <a:off x="7752184" y="4720534"/>
              <a:ext cx="152735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Triggering IP FPM link selection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8" name="Rectangle 7">
              <a:extLst>
                <a:ext uri="{FF2B5EF4-FFF2-40B4-BE49-F238E27FC236}">
                  <a16:creationId xmlns:a16="http://schemas.microsoft.com/office/drawing/2014/main" xmlns="" id="{303CA3CC-9733-48BD-BFDF-2BCE55E446E3}"/>
                </a:ext>
              </a:extLst>
            </p:cNvPr>
            <p:cNvSpPr/>
            <p:nvPr/>
          </p:nvSpPr>
          <p:spPr bwMode="gray">
            <a:xfrm>
              <a:off x="9696400" y="4720533"/>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IP FPM link selection</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10" name="Straight Arrow Connector 9">
              <a:extLst>
                <a:ext uri="{FF2B5EF4-FFF2-40B4-BE49-F238E27FC236}">
                  <a16:creationId xmlns:a16="http://schemas.microsoft.com/office/drawing/2014/main" xmlns="" id="{9F7A863D-9D34-4B30-A4A9-E7392A104A6C}"/>
                </a:ext>
              </a:extLst>
            </p:cNvPr>
            <p:cNvCxnSpPr>
              <a:cxnSpLocks/>
              <a:stCxn id="4" idx="2"/>
            </p:cNvCxnSpPr>
            <p:nvPr/>
          </p:nvCxnSpPr>
          <p:spPr bwMode="gray">
            <a:xfrm>
              <a:off x="4609944" y="4321477"/>
              <a:ext cx="1234028" cy="475675"/>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xmlns="" id="{DFF38077-1688-4A5E-A7EA-61DBE423F508}"/>
                </a:ext>
              </a:extLst>
            </p:cNvPr>
            <p:cNvCxnSpPr>
              <a:cxnSpLocks/>
              <a:stCxn id="5" idx="0"/>
            </p:cNvCxnSpPr>
            <p:nvPr/>
          </p:nvCxnSpPr>
          <p:spPr bwMode="gray">
            <a:xfrm flipV="1">
              <a:off x="4609944" y="5006533"/>
              <a:ext cx="1234028" cy="470085"/>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xmlns="" id="{F77027E0-7045-45C0-9DEA-7737CF4E91A2}"/>
                </a:ext>
              </a:extLst>
            </p:cNvPr>
            <p:cNvCxnSpPr>
              <a:cxnSpLocks/>
              <a:stCxn id="6" idx="3"/>
              <a:endCxn id="7" idx="1"/>
            </p:cNvCxnSpPr>
            <p:nvPr/>
          </p:nvCxnSpPr>
          <p:spPr bwMode="gray">
            <a:xfrm>
              <a:off x="7303916" y="4896743"/>
              <a:ext cx="448268"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xmlns="" id="{F4649632-5CF2-46C0-B7E8-E0B99D6625B6}"/>
                </a:ext>
              </a:extLst>
            </p:cNvPr>
            <p:cNvCxnSpPr>
              <a:cxnSpLocks/>
              <a:stCxn id="7" idx="3"/>
              <a:endCxn id="8" idx="1"/>
            </p:cNvCxnSpPr>
            <p:nvPr/>
          </p:nvCxnSpPr>
          <p:spPr bwMode="gray">
            <a:xfrm flipV="1">
              <a:off x="9279538" y="4896742"/>
              <a:ext cx="416862" cy="1"/>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xmlns="" id="{D59FBA14-9CAF-4199-A3DD-4B5FE45035DE}"/>
                </a:ext>
              </a:extLst>
            </p:cNvPr>
            <p:cNvSpPr txBox="1"/>
            <p:nvPr/>
          </p:nvSpPr>
          <p:spPr bwMode="gray">
            <a:xfrm>
              <a:off x="3991469" y="4742852"/>
              <a:ext cx="1794081" cy="276999"/>
            </a:xfrm>
            <a:prstGeom prst="rect">
              <a:avLst/>
            </a:prstGeom>
            <a:noFill/>
            <a:ln>
              <a:noFill/>
            </a:ln>
          </p:spPr>
          <p:txBody>
            <a:bodyPr wrap="none" rtlCol="0">
              <a:spAutoFit/>
            </a:bodyPr>
            <a:lstStyle/>
            <a:p>
              <a:pPr fontAlgn="ctr"/>
              <a:r>
                <a:rPr lang="en-US" sz="1200" dirty="0">
                  <a:latin typeface="Huawei Sans" panose="020C0503030203020204" pitchFamily="34" charset="0"/>
                </a:rPr>
                <a:t>Generated dynamically</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Rectangle 27">
              <a:extLst>
                <a:ext uri="{FF2B5EF4-FFF2-40B4-BE49-F238E27FC236}">
                  <a16:creationId xmlns:a16="http://schemas.microsoft.com/office/drawing/2014/main" xmlns="" id="{EF67468F-8902-4051-86D3-4C8CA7A08826}"/>
                </a:ext>
              </a:extLst>
            </p:cNvPr>
            <p:cNvSpPr/>
            <p:nvPr/>
          </p:nvSpPr>
          <p:spPr bwMode="gray">
            <a:xfrm>
              <a:off x="1246151" y="3967522"/>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Site adjacency list</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Rectangle 28">
              <a:extLst>
                <a:ext uri="{FF2B5EF4-FFF2-40B4-BE49-F238E27FC236}">
                  <a16:creationId xmlns:a16="http://schemas.microsoft.com/office/drawing/2014/main" xmlns="" id="{266B0D14-3D0E-4737-966A-323BC6DBA4A8}"/>
                </a:ext>
              </a:extLst>
            </p:cNvPr>
            <p:cNvSpPr/>
            <p:nvPr/>
          </p:nvSpPr>
          <p:spPr bwMode="gray">
            <a:xfrm>
              <a:off x="1246151" y="5475080"/>
              <a:ext cx="1459944" cy="352417"/>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Application policy table</a:t>
              </a:r>
              <a:endParaRPr lang="en-US" sz="1200" dirty="0">
                <a:solidFill>
                  <a:schemeClr val="tx1"/>
                </a:solidFill>
                <a:latin typeface="Huawei Sans" panose="020C0503030203020204" pitchFamily="34" charset="0"/>
                <a:ea typeface="方正兰亭黑简体" panose="02000000000000000000" pitchFamily="2" charset="-122"/>
              </a:endParaRPr>
            </a:p>
          </p:txBody>
        </p:sp>
        <p:cxnSp>
          <p:nvCxnSpPr>
            <p:cNvPr id="30" name="Straight Arrow Connector 29">
              <a:extLst>
                <a:ext uri="{FF2B5EF4-FFF2-40B4-BE49-F238E27FC236}">
                  <a16:creationId xmlns:a16="http://schemas.microsoft.com/office/drawing/2014/main" xmlns="" id="{4BCCB70F-CFE4-49E0-86D9-A6D1687B1A01}"/>
                </a:ext>
              </a:extLst>
            </p:cNvPr>
            <p:cNvCxnSpPr>
              <a:cxnSpLocks/>
              <a:stCxn id="28" idx="3"/>
              <a:endCxn id="4" idx="1"/>
            </p:cNvCxnSpPr>
            <p:nvPr/>
          </p:nvCxnSpPr>
          <p:spPr bwMode="gray">
            <a:xfrm>
              <a:off x="2706095" y="4143731"/>
              <a:ext cx="1173877" cy="153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xmlns="" id="{57810B82-8F83-4FA8-8FC2-DBBB9F071CDF}"/>
                </a:ext>
              </a:extLst>
            </p:cNvPr>
            <p:cNvCxnSpPr>
              <a:cxnSpLocks/>
              <a:stCxn id="29" idx="3"/>
              <a:endCxn id="5" idx="1"/>
            </p:cNvCxnSpPr>
            <p:nvPr/>
          </p:nvCxnSpPr>
          <p:spPr bwMode="gray">
            <a:xfrm>
              <a:off x="2706095" y="5651289"/>
              <a:ext cx="1173877" cy="153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xmlns="" id="{3ABB4152-A888-4E1F-9CC7-E1F6407FBE16}"/>
                </a:ext>
              </a:extLst>
            </p:cNvPr>
            <p:cNvSpPr/>
            <p:nvPr/>
          </p:nvSpPr>
          <p:spPr bwMode="gray">
            <a:xfrm>
              <a:off x="911424" y="3716338"/>
              <a:ext cx="2088232" cy="237943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err="1">
                  <a:solidFill>
                    <a:schemeClr val="tx1"/>
                  </a:solidFill>
                  <a:latin typeface="Huawei Sans" panose="020C0503030203020204" pitchFamily="34" charset="0"/>
                </a:rPr>
                <a:t>iMaster</a:t>
              </a:r>
              <a:r>
                <a:rPr lang="en-US" sz="1200" b="1" dirty="0">
                  <a:solidFill>
                    <a:schemeClr val="tx1"/>
                  </a:solidFill>
                  <a:latin typeface="Huawei Sans" panose="020C0503030203020204" pitchFamily="34" charset="0"/>
                </a:rPr>
                <a:t> NCE</a:t>
              </a:r>
            </a:p>
          </p:txBody>
        </p:sp>
        <p:sp>
          <p:nvSpPr>
            <p:cNvPr id="37" name="Rectangle 36">
              <a:extLst>
                <a:ext uri="{FF2B5EF4-FFF2-40B4-BE49-F238E27FC236}">
                  <a16:creationId xmlns:a16="http://schemas.microsoft.com/office/drawing/2014/main" xmlns="" id="{309FED61-DBC8-4C54-AC93-E0C1ED6E0CFE}"/>
                </a:ext>
              </a:extLst>
            </p:cNvPr>
            <p:cNvSpPr/>
            <p:nvPr/>
          </p:nvSpPr>
          <p:spPr bwMode="gray">
            <a:xfrm>
              <a:off x="3665729" y="3716499"/>
              <a:ext cx="7661909" cy="237943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200" b="1" dirty="0">
                  <a:solidFill>
                    <a:schemeClr val="tx1"/>
                  </a:solidFill>
                  <a:latin typeface="Huawei Sans" panose="020C0503030203020204" pitchFamily="34" charset="0"/>
                </a:rPr>
                <a:t>Network device</a:t>
              </a:r>
            </a:p>
          </p:txBody>
        </p:sp>
      </p:grpSp>
    </p:spTree>
    <p:extLst>
      <p:ext uri="{BB962C8B-B14F-4D97-AF65-F5344CB8AC3E}">
        <p14:creationId xmlns:p14="http://schemas.microsoft.com/office/powerpoint/2010/main" val="3748691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prstGeom prst="rect">
            <a:avLst/>
          </a:prstGeom>
        </p:spPr>
        <p:txBody>
          <a:bodyPr/>
          <a:lstStyle/>
          <a:p>
            <a:r>
              <a:rPr lang="en-US" altLang="zh-CN" sz="1800" dirty="0"/>
              <a:t>(Multiple-answer question) Which of the following are private line technologies? (     )</a:t>
            </a:r>
          </a:p>
          <a:p>
            <a:pPr lvl="1"/>
            <a:r>
              <a:rPr lang="en-US" altLang="zh-CN" sz="1600" dirty="0"/>
              <a:t>SDH</a:t>
            </a:r>
          </a:p>
          <a:p>
            <a:pPr lvl="1"/>
            <a:r>
              <a:rPr lang="en-US" altLang="zh-CN" sz="1600" dirty="0"/>
              <a:t>L2TP</a:t>
            </a:r>
          </a:p>
          <a:p>
            <a:pPr lvl="1"/>
            <a:r>
              <a:rPr lang="en-US" altLang="zh-CN" sz="1600" dirty="0"/>
              <a:t>MPLS VPN</a:t>
            </a:r>
          </a:p>
          <a:p>
            <a:pPr lvl="1"/>
            <a:r>
              <a:rPr lang="en-US" altLang="zh-CN" sz="1600" dirty="0"/>
              <a:t>IPsec VPN</a:t>
            </a:r>
          </a:p>
          <a:p>
            <a:r>
              <a:rPr lang="en-US" altLang="zh-CN" sz="1800" dirty="0"/>
              <a:t>(True or false) SRP technology can flexibly select egress links based on the link quality. (     </a:t>
            </a:r>
            <a:r>
              <a:rPr lang="en-US" altLang="zh-CN" sz="1800" dirty="0" smtClean="0"/>
              <a:t>)</a:t>
            </a:r>
          </a:p>
          <a:p>
            <a:pPr lvl="1"/>
            <a:r>
              <a:rPr lang="en-US" altLang="zh-CN" sz="1600" dirty="0" smtClean="0"/>
              <a:t>True</a:t>
            </a:r>
          </a:p>
          <a:p>
            <a:pPr lvl="1"/>
            <a:r>
              <a:rPr lang="en-US" altLang="zh-CN" sz="1600" dirty="0" smtClean="0"/>
              <a:t>False</a:t>
            </a:r>
            <a:endParaRPr lang="en-US" altLang="zh-CN" sz="1600" dirty="0"/>
          </a:p>
        </p:txBody>
      </p:sp>
    </p:spTree>
    <p:extLst>
      <p:ext uri="{BB962C8B-B14F-4D97-AF65-F5344CB8AC3E}">
        <p14:creationId xmlns:p14="http://schemas.microsoft.com/office/powerpoint/2010/main" val="14833661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prstGeom prst="rect">
            <a:avLst/>
          </a:prstGeom>
        </p:spPr>
        <p:txBody>
          <a:bodyPr/>
          <a:lstStyle/>
          <a:p>
            <a:pPr algn="l"/>
            <a:r>
              <a:rPr lang="en-US" sz="1800" dirty="0" smtClean="0"/>
              <a:t>GRE over IPsec is used for WAN interconnection, and L2TP over IPsec is used for remote intranet access.</a:t>
            </a:r>
            <a:endParaRPr lang="en-US" altLang="zh-CN" sz="1800" dirty="0" smtClean="0"/>
          </a:p>
          <a:p>
            <a:pPr algn="l"/>
            <a:r>
              <a:rPr lang="en-US" sz="1800" dirty="0" smtClean="0"/>
              <a:t>Based on IKE SA information, IPsec SA information can be securely transmitted on the public network. Based on IPsec SA information, service data can be securely transmitted on the public network.</a:t>
            </a:r>
            <a:endParaRPr lang="en-US" altLang="zh-CN" sz="1800" dirty="0" smtClean="0"/>
          </a:p>
          <a:p>
            <a:pPr algn="l"/>
            <a:r>
              <a:rPr lang="en-US" sz="1800" dirty="0" smtClean="0"/>
              <a:t>To establish a WAN connection between two private network devices, you need to use </a:t>
            </a:r>
            <a:r>
              <a:rPr lang="en-US" altLang="zh-CN" sz="1800" dirty="0" smtClean="0"/>
              <a:t>a</a:t>
            </a:r>
            <a:r>
              <a:rPr lang="en-US" sz="1800" dirty="0" smtClean="0"/>
              <a:t> NAT traversal technology. The common NAT traversal technology is STUN.</a:t>
            </a:r>
            <a:endParaRPr lang="en-US" altLang="zh-CN" sz="1800" dirty="0" smtClean="0"/>
          </a:p>
          <a:p>
            <a:pPr algn="l"/>
            <a:r>
              <a:rPr lang="en-US" sz="1800" dirty="0" smtClean="0"/>
              <a:t>To ensure WAN reliability, the link quality needs to be detected first, and then a proper egress or egress link is selected based on the link quality through specific technologies.</a:t>
            </a:r>
            <a:endParaRPr lang="en-US" altLang="zh-CN" sz="1800" dirty="0" smtClean="0"/>
          </a:p>
          <a:p>
            <a:pPr algn="l"/>
            <a:endParaRPr lang="en-US" altLang="zh-CN" sz="1800" dirty="0"/>
          </a:p>
        </p:txBody>
      </p:sp>
    </p:spTree>
    <p:extLst>
      <p:ext uri="{BB962C8B-B14F-4D97-AF65-F5344CB8AC3E}">
        <p14:creationId xmlns:p14="http://schemas.microsoft.com/office/powerpoint/2010/main" val="1094103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190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379F06-D0B5-41C5-8864-AC1A246E2A34}"/>
              </a:ext>
            </a:extLst>
          </p:cNvPr>
          <p:cNvSpPr>
            <a:spLocks noGrp="1"/>
          </p:cNvSpPr>
          <p:nvPr>
            <p:ph type="title"/>
          </p:nvPr>
        </p:nvSpPr>
        <p:spPr bwMode="gray"/>
        <p:txBody>
          <a:bodyPr>
            <a:normAutofit/>
          </a:bodyPr>
          <a:lstStyle/>
          <a:p>
            <a:pPr fontAlgn="ctr"/>
            <a:r>
              <a:rPr lang="en-US" dirty="0">
                <a:latin typeface="Huawei Sans" panose="020C0503030203020204" pitchFamily="34" charset="0"/>
              </a:rPr>
              <a:t>GRE Fundamentals</a:t>
            </a:r>
          </a:p>
        </p:txBody>
      </p:sp>
      <p:sp>
        <p:nvSpPr>
          <p:cNvPr id="3" name="Text Placeholder 2">
            <a:extLst>
              <a:ext uri="{FF2B5EF4-FFF2-40B4-BE49-F238E27FC236}">
                <a16:creationId xmlns:a16="http://schemas.microsoft.com/office/drawing/2014/main" xmlns="" id="{E28E963C-93BF-48B2-ADC3-23E1F720963C}"/>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GRE tunnel is a Layer 3 tunnel and mainly carries IPv4/IPv6 packets. GRE encapsulates the outer IP header so that data can be transmitted on the public network. In this way, enterprise branches and the headquarters can communicate with each other.</a:t>
            </a:r>
            <a:endParaRPr lang="en-US" altLang="zh-CN" sz="1600" dirty="0">
              <a:latin typeface="Huawei Sans" panose="020C0503030203020204" pitchFamily="34" charset="0"/>
            </a:endParaRPr>
          </a:p>
          <a:p>
            <a:pPr algn="l"/>
            <a:r>
              <a:rPr lang="en-US" sz="1600" dirty="0">
                <a:latin typeface="Huawei Sans" panose="020C0503030203020204" pitchFamily="34" charset="0"/>
              </a:rPr>
              <a:t>The following figure shows the process of forwarding packets over a GRE tunnel.</a:t>
            </a:r>
          </a:p>
        </p:txBody>
      </p:sp>
      <p:grpSp>
        <p:nvGrpSpPr>
          <p:cNvPr id="13" name="Group 12">
            <a:extLst>
              <a:ext uri="{FF2B5EF4-FFF2-40B4-BE49-F238E27FC236}">
                <a16:creationId xmlns:a16="http://schemas.microsoft.com/office/drawing/2014/main" xmlns="" id="{49C4C706-001F-4B75-96A1-95AFC7390B77}"/>
              </a:ext>
            </a:extLst>
          </p:cNvPr>
          <p:cNvGrpSpPr/>
          <p:nvPr/>
        </p:nvGrpSpPr>
        <p:grpSpPr bwMode="gray">
          <a:xfrm>
            <a:off x="1401271" y="2822383"/>
            <a:ext cx="9457248" cy="3178984"/>
            <a:chOff x="1401271" y="2806300"/>
            <a:chExt cx="9457248" cy="3178984"/>
          </a:xfrm>
        </p:grpSpPr>
        <p:sp>
          <p:nvSpPr>
            <p:cNvPr id="52" name="Freeform 159">
              <a:extLst>
                <a:ext uri="{FF2B5EF4-FFF2-40B4-BE49-F238E27FC236}">
                  <a16:creationId xmlns:a16="http://schemas.microsoft.com/office/drawing/2014/main" xmlns="" id="{E5BE33B8-45E2-487F-AECE-14788155FB42}"/>
                </a:ext>
              </a:extLst>
            </p:cNvPr>
            <p:cNvSpPr/>
            <p:nvPr/>
          </p:nvSpPr>
          <p:spPr bwMode="gray">
            <a:xfrm flipH="1">
              <a:off x="2246544" y="2857161"/>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sp>
          <p:nvSpPr>
            <p:cNvPr id="57" name="Freeform 159">
              <a:extLst>
                <a:ext uri="{FF2B5EF4-FFF2-40B4-BE49-F238E27FC236}">
                  <a16:creationId xmlns:a16="http://schemas.microsoft.com/office/drawing/2014/main" xmlns="" id="{675DCA1B-25EB-4482-9761-9A85004A96EB}"/>
                </a:ext>
              </a:extLst>
            </p:cNvPr>
            <p:cNvSpPr/>
            <p:nvPr/>
          </p:nvSpPr>
          <p:spPr bwMode="gray">
            <a:xfrm flipH="1">
              <a:off x="8807778" y="2854505"/>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4" name="图片 31">
              <a:extLst>
                <a:ext uri="{FF2B5EF4-FFF2-40B4-BE49-F238E27FC236}">
                  <a16:creationId xmlns:a16="http://schemas.microsoft.com/office/drawing/2014/main" xmlns="" id="{CA782363-70E6-4DD4-8903-3AA2B6D3E0A4}"/>
                </a:ext>
              </a:extLst>
            </p:cNvPr>
            <p:cNvPicPr>
              <a:picLocks noChangeAspect="1"/>
            </p:cNvPicPr>
            <p:nvPr/>
          </p:nvPicPr>
          <p:blipFill>
            <a:blip r:embed="rId3"/>
            <a:stretch>
              <a:fillRect/>
            </a:stretch>
          </p:blipFill>
          <p:spPr bwMode="gray">
            <a:xfrm>
              <a:off x="3228542" y="2987951"/>
              <a:ext cx="466668" cy="389308"/>
            </a:xfrm>
            <a:prstGeom prst="rect">
              <a:avLst/>
            </a:prstGeom>
          </p:spPr>
        </p:pic>
        <p:sp>
          <p:nvSpPr>
            <p:cNvPr id="5" name="Freeform 159">
              <a:extLst>
                <a:ext uri="{FF2B5EF4-FFF2-40B4-BE49-F238E27FC236}">
                  <a16:creationId xmlns:a16="http://schemas.microsoft.com/office/drawing/2014/main" xmlns="" id="{9848D4BA-5F39-4079-90D4-E187F416956E}"/>
                </a:ext>
              </a:extLst>
            </p:cNvPr>
            <p:cNvSpPr/>
            <p:nvPr/>
          </p:nvSpPr>
          <p:spPr bwMode="gray">
            <a:xfrm flipH="1">
              <a:off x="5581337" y="2806300"/>
              <a:ext cx="1052281" cy="550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pic>
          <p:nvPicPr>
            <p:cNvPr id="6" name="图片 31">
              <a:extLst>
                <a:ext uri="{FF2B5EF4-FFF2-40B4-BE49-F238E27FC236}">
                  <a16:creationId xmlns:a16="http://schemas.microsoft.com/office/drawing/2014/main" xmlns="" id="{D3DE8C0D-8201-491B-83CF-1A3FB17868E7}"/>
                </a:ext>
              </a:extLst>
            </p:cNvPr>
            <p:cNvPicPr>
              <a:picLocks noChangeAspect="1"/>
            </p:cNvPicPr>
            <p:nvPr/>
          </p:nvPicPr>
          <p:blipFill>
            <a:blip r:embed="rId3"/>
            <a:stretch>
              <a:fillRect/>
            </a:stretch>
          </p:blipFill>
          <p:spPr bwMode="gray">
            <a:xfrm>
              <a:off x="8519745" y="2987951"/>
              <a:ext cx="466668" cy="389308"/>
            </a:xfrm>
            <a:prstGeom prst="rect">
              <a:avLst/>
            </a:prstGeom>
          </p:spPr>
        </p:pic>
        <p:cxnSp>
          <p:nvCxnSpPr>
            <p:cNvPr id="7" name="Straight Connector 6">
              <a:extLst>
                <a:ext uri="{FF2B5EF4-FFF2-40B4-BE49-F238E27FC236}">
                  <a16:creationId xmlns:a16="http://schemas.microsoft.com/office/drawing/2014/main" xmlns="" id="{F2222A8F-00B0-41A3-9508-4EC14DB0192F}"/>
                </a:ext>
              </a:extLst>
            </p:cNvPr>
            <p:cNvCxnSpPr>
              <a:cxnSpLocks/>
              <a:stCxn id="4" idx="3"/>
              <a:endCxn id="5" idx="21"/>
            </p:cNvCxnSpPr>
            <p:nvPr/>
          </p:nvCxnSpPr>
          <p:spPr bwMode="gray">
            <a:xfrm>
              <a:off x="3695210" y="3182605"/>
              <a:ext cx="1886127" cy="9339"/>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FC766590-6816-4C4A-A665-47482B3C75F1}"/>
                </a:ext>
              </a:extLst>
            </p:cNvPr>
            <p:cNvCxnSpPr>
              <a:cxnSpLocks/>
              <a:stCxn id="6" idx="1"/>
              <a:endCxn id="5" idx="8"/>
            </p:cNvCxnSpPr>
            <p:nvPr/>
          </p:nvCxnSpPr>
          <p:spPr bwMode="gray">
            <a:xfrm flipH="1" flipV="1">
              <a:off x="6633618" y="3181932"/>
              <a:ext cx="1886127" cy="673"/>
            </a:xfrm>
            <a:prstGeom prst="line">
              <a:avLst/>
            </a:prstGeom>
            <a:solidFill>
              <a:srgbClr val="56C4D2"/>
            </a:solidFill>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 name="直接连接符 133">
              <a:extLst>
                <a:ext uri="{FF2B5EF4-FFF2-40B4-BE49-F238E27FC236}">
                  <a16:creationId xmlns:a16="http://schemas.microsoft.com/office/drawing/2014/main" xmlns="" id="{89D13829-D1A4-49CD-B6EA-2F3B5CC32824}"/>
                </a:ext>
              </a:extLst>
            </p:cNvPr>
            <p:cNvCxnSpPr>
              <a:cxnSpLocks/>
              <a:endCxn id="4" idx="2"/>
            </p:cNvCxnSpPr>
            <p:nvPr/>
          </p:nvCxnSpPr>
          <p:spPr bwMode="gray">
            <a:xfrm flipV="1">
              <a:off x="3461876" y="3377259"/>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cxnSp>
          <p:nvCxnSpPr>
            <p:cNvPr id="15" name="直接连接符 133">
              <a:extLst>
                <a:ext uri="{FF2B5EF4-FFF2-40B4-BE49-F238E27FC236}">
                  <a16:creationId xmlns:a16="http://schemas.microsoft.com/office/drawing/2014/main" xmlns="" id="{5AE17EC4-B5F7-4EE2-A8AB-7D038FE7C7E0}"/>
                </a:ext>
              </a:extLst>
            </p:cNvPr>
            <p:cNvCxnSpPr>
              <a:cxnSpLocks/>
              <a:endCxn id="6" idx="2"/>
            </p:cNvCxnSpPr>
            <p:nvPr/>
          </p:nvCxnSpPr>
          <p:spPr bwMode="gray">
            <a:xfrm flipV="1">
              <a:off x="8753079" y="3377259"/>
              <a:ext cx="0" cy="2608025"/>
            </a:xfrm>
            <a:prstGeom prst="line">
              <a:avLst/>
            </a:prstGeom>
            <a:ln w="19050">
              <a:prstDash val="dash"/>
            </a:ln>
          </p:spPr>
          <p:style>
            <a:lnRef idx="3">
              <a:schemeClr val="dk1"/>
            </a:lnRef>
            <a:fillRef idx="0">
              <a:schemeClr val="dk1"/>
            </a:fillRef>
            <a:effectRef idx="2">
              <a:schemeClr val="dk1"/>
            </a:effectRef>
            <a:fontRef idx="minor">
              <a:schemeClr val="tx1"/>
            </a:fontRef>
          </p:style>
        </p:cxnSp>
        <p:sp>
          <p:nvSpPr>
            <p:cNvPr id="19" name="Rectangular Callout 75">
              <a:extLst>
                <a:ext uri="{FF2B5EF4-FFF2-40B4-BE49-F238E27FC236}">
                  <a16:creationId xmlns:a16="http://schemas.microsoft.com/office/drawing/2014/main" xmlns="" id="{8B0A34C6-D494-48C3-9C47-5C2FC67FB6B8}"/>
                </a:ext>
              </a:extLst>
            </p:cNvPr>
            <p:cNvSpPr/>
            <p:nvPr/>
          </p:nvSpPr>
          <p:spPr bwMode="gray">
            <a:xfrm>
              <a:off x="4290637" y="3573487"/>
              <a:ext cx="1429051" cy="320401"/>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Encapsulate the outer header</a:t>
              </a:r>
            </a:p>
          </p:txBody>
        </p:sp>
        <p:cxnSp>
          <p:nvCxnSpPr>
            <p:cNvPr id="23" name="Connector: Elbow 22">
              <a:extLst>
                <a:ext uri="{FF2B5EF4-FFF2-40B4-BE49-F238E27FC236}">
                  <a16:creationId xmlns:a16="http://schemas.microsoft.com/office/drawing/2014/main" xmlns="" id="{37C4622A-F15F-4545-BA5D-1E87C22E8F98}"/>
                </a:ext>
              </a:extLst>
            </p:cNvPr>
            <p:cNvCxnSpPr>
              <a:cxnSpLocks/>
              <a:stCxn id="48" idx="3"/>
              <a:endCxn id="73" idx="1"/>
            </p:cNvCxnSpPr>
            <p:nvPr/>
          </p:nvCxnSpPr>
          <p:spPr bwMode="gray">
            <a:xfrm flipH="1">
              <a:off x="5470495" y="4245091"/>
              <a:ext cx="1392709" cy="724155"/>
            </a:xfrm>
            <a:prstGeom prst="bentConnector5">
              <a:avLst>
                <a:gd name="adj1" fmla="val -16414"/>
                <a:gd name="adj2" fmla="val 50000"/>
                <a:gd name="adj3" fmla="val 116414"/>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ular Callout 75">
              <a:extLst>
                <a:ext uri="{FF2B5EF4-FFF2-40B4-BE49-F238E27FC236}">
                  <a16:creationId xmlns:a16="http://schemas.microsoft.com/office/drawing/2014/main" xmlns="" id="{CCBED65A-826F-4421-B25B-7FDA34B2C817}"/>
                </a:ext>
              </a:extLst>
            </p:cNvPr>
            <p:cNvSpPr/>
            <p:nvPr/>
          </p:nvSpPr>
          <p:spPr bwMode="gray">
            <a:xfrm>
              <a:off x="7232345" y="3700255"/>
              <a:ext cx="1588008" cy="949658"/>
            </a:xfrm>
            <a:prstGeom prst="wedgeRectCallout">
              <a:avLst>
                <a:gd name="adj1" fmla="val -64533"/>
                <a:gd name="adj2" fmla="val 216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The device forwards the packet on the underlying network based on the outer IP header.</a:t>
              </a:r>
            </a:p>
          </p:txBody>
        </p:sp>
        <p:cxnSp>
          <p:nvCxnSpPr>
            <p:cNvPr id="25" name="Connector: Elbow 24">
              <a:extLst>
                <a:ext uri="{FF2B5EF4-FFF2-40B4-BE49-F238E27FC236}">
                  <a16:creationId xmlns:a16="http://schemas.microsoft.com/office/drawing/2014/main" xmlns="" id="{739A67FE-995A-4942-95CC-E9986B4FCCCD}"/>
                </a:ext>
              </a:extLst>
            </p:cNvPr>
            <p:cNvCxnSpPr>
              <a:cxnSpLocks/>
              <a:endCxn id="82" idx="3"/>
            </p:cNvCxnSpPr>
            <p:nvPr/>
          </p:nvCxnSpPr>
          <p:spPr bwMode="gray">
            <a:xfrm rot="16200000" flipH="1">
              <a:off x="7216142" y="3987728"/>
              <a:ext cx="317251" cy="2491823"/>
            </a:xfrm>
            <a:prstGeom prst="bentConnector2">
              <a:avLst/>
            </a:prstGeom>
            <a:solidFill>
              <a:srgbClr val="56C4D2"/>
            </a:solidFill>
            <a:ln w="19050">
              <a:solidFill>
                <a:srgbClr val="56C4D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Rectangular Callout 75">
              <a:extLst>
                <a:ext uri="{FF2B5EF4-FFF2-40B4-BE49-F238E27FC236}">
                  <a16:creationId xmlns:a16="http://schemas.microsoft.com/office/drawing/2014/main" xmlns="" id="{07B06530-7ABB-447E-AA98-302B9C6150CC}"/>
                </a:ext>
              </a:extLst>
            </p:cNvPr>
            <p:cNvSpPr/>
            <p:nvPr/>
          </p:nvSpPr>
          <p:spPr bwMode="gray">
            <a:xfrm>
              <a:off x="7095824" y="5588817"/>
              <a:ext cx="1423921" cy="361213"/>
            </a:xfrm>
            <a:prstGeom prst="wedgeRectCallout">
              <a:avLst>
                <a:gd name="adj1" fmla="val -21909"/>
                <a:gd name="adj2" fmla="val -902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rPr>
                <a:t>Decapsulate</a:t>
              </a:r>
              <a:r>
                <a:rPr lang="en-US" sz="1200" dirty="0">
                  <a:solidFill>
                    <a:schemeClr val="tx1"/>
                  </a:solidFill>
                  <a:latin typeface="Huawei Sans" panose="020C0503030203020204" pitchFamily="34" charset="0"/>
                </a:rPr>
                <a:t> the outer header</a:t>
              </a:r>
            </a:p>
          </p:txBody>
        </p:sp>
        <p:sp>
          <p:nvSpPr>
            <p:cNvPr id="32" name="Can 41">
              <a:extLst>
                <a:ext uri="{FF2B5EF4-FFF2-40B4-BE49-F238E27FC236}">
                  <a16:creationId xmlns:a16="http://schemas.microsoft.com/office/drawing/2014/main" xmlns="" id="{63190FE9-1364-4C3E-8BF6-D587AA345E80}"/>
                </a:ext>
              </a:extLst>
            </p:cNvPr>
            <p:cNvSpPr/>
            <p:nvPr/>
          </p:nvSpPr>
          <p:spPr bwMode="gray">
            <a:xfrm rot="5400000">
              <a:off x="5977642" y="1093558"/>
              <a:ext cx="236717" cy="4166505"/>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33">
              <a:extLst>
                <a:ext uri="{FF2B5EF4-FFF2-40B4-BE49-F238E27FC236}">
                  <a16:creationId xmlns:a16="http://schemas.microsoft.com/office/drawing/2014/main" xmlns="" id="{336DA8CB-C8CA-41E7-9327-4B9298BA418C}"/>
                </a:ext>
              </a:extLst>
            </p:cNvPr>
            <p:cNvSpPr txBox="1"/>
            <p:nvPr/>
          </p:nvSpPr>
          <p:spPr bwMode="gray">
            <a:xfrm flipH="1">
              <a:off x="5411098" y="3043989"/>
              <a:ext cx="1290376" cy="276999"/>
            </a:xfrm>
            <a:prstGeom prst="rect">
              <a:avLst/>
            </a:prstGeom>
            <a:noFill/>
          </p:spPr>
          <p:txBody>
            <a:bodyPr wrap="square" rtlCol="0">
              <a:spAutoFit/>
            </a:bodyPr>
            <a:lstStyle/>
            <a:p>
              <a:pPr algn="ctr" fontAlgn="ctr"/>
              <a:r>
                <a:rPr lang="en-US" sz="1200" dirty="0">
                  <a:latin typeface="Huawei Sans" panose="020C0503030203020204" pitchFamily="34" charset="0"/>
                </a:rPr>
                <a:t>GRE tunnel</a:t>
              </a:r>
            </a:p>
          </p:txBody>
        </p:sp>
        <p:sp>
          <p:nvSpPr>
            <p:cNvPr id="43" name="TextBox 120">
              <a:extLst>
                <a:ext uri="{FF2B5EF4-FFF2-40B4-BE49-F238E27FC236}">
                  <a16:creationId xmlns:a16="http://schemas.microsoft.com/office/drawing/2014/main" xmlns="" id="{9943A3E3-B30C-4E9C-BC15-698FCC05C5FD}"/>
                </a:ext>
              </a:extLst>
            </p:cNvPr>
            <p:cNvSpPr txBox="1"/>
            <p:nvPr/>
          </p:nvSpPr>
          <p:spPr bwMode="gray">
            <a:xfrm>
              <a:off x="1401271" y="3527643"/>
              <a:ext cx="1100297"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 IP1, D: IP2</a:t>
              </a:r>
            </a:p>
          </p:txBody>
        </p:sp>
        <p:sp>
          <p:nvSpPr>
            <p:cNvPr id="44" name="TextBox 120">
              <a:extLst>
                <a:ext uri="{FF2B5EF4-FFF2-40B4-BE49-F238E27FC236}">
                  <a16:creationId xmlns:a16="http://schemas.microsoft.com/office/drawing/2014/main" xmlns="" id="{FB9C2C1D-C08C-41C0-962C-54AF7C16D96E}"/>
                </a:ext>
              </a:extLst>
            </p:cNvPr>
            <p:cNvSpPr txBox="1"/>
            <p:nvPr/>
          </p:nvSpPr>
          <p:spPr bwMode="gray">
            <a:xfrm>
              <a:off x="2502127" y="3527643"/>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47" name="TextBox 120">
              <a:extLst>
                <a:ext uri="{FF2B5EF4-FFF2-40B4-BE49-F238E27FC236}">
                  <a16:creationId xmlns:a16="http://schemas.microsoft.com/office/drawing/2014/main" xmlns="" id="{6D2E8CEF-5858-4CC8-A3DC-B029297F0C3D}"/>
                </a:ext>
              </a:extLst>
            </p:cNvPr>
            <p:cNvSpPr txBox="1"/>
            <p:nvPr/>
          </p:nvSpPr>
          <p:spPr bwMode="gray">
            <a:xfrm>
              <a:off x="5162730" y="4101233"/>
              <a:ext cx="1128534"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 IP1, D: IP2</a:t>
              </a:r>
            </a:p>
          </p:txBody>
        </p:sp>
        <p:sp>
          <p:nvSpPr>
            <p:cNvPr id="48" name="TextBox 120">
              <a:extLst>
                <a:ext uri="{FF2B5EF4-FFF2-40B4-BE49-F238E27FC236}">
                  <a16:creationId xmlns:a16="http://schemas.microsoft.com/office/drawing/2014/main" xmlns="" id="{BB39D7AB-E8CA-4435-8401-B4384B21057F}"/>
                </a:ext>
              </a:extLst>
            </p:cNvPr>
            <p:cNvSpPr txBox="1"/>
            <p:nvPr/>
          </p:nvSpPr>
          <p:spPr bwMode="gray">
            <a:xfrm>
              <a:off x="6298380" y="4101233"/>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49" name="TextBox 120">
              <a:extLst>
                <a:ext uri="{FF2B5EF4-FFF2-40B4-BE49-F238E27FC236}">
                  <a16:creationId xmlns:a16="http://schemas.microsoft.com/office/drawing/2014/main" xmlns="" id="{54945C05-8A67-48A5-8EF4-DB2BECD7D4A9}"/>
                </a:ext>
              </a:extLst>
            </p:cNvPr>
            <p:cNvSpPr txBox="1"/>
            <p:nvPr/>
          </p:nvSpPr>
          <p:spPr bwMode="gray">
            <a:xfrm>
              <a:off x="4639563" y="4101233"/>
              <a:ext cx="522607" cy="287715"/>
            </a:xfrm>
            <a:prstGeom prst="roundRect">
              <a:avLst>
                <a:gd name="adj" fmla="val 6721"/>
              </a:avLst>
            </a:prstGeom>
            <a:solidFill>
              <a:srgbClr val="EEB3B8"/>
            </a:solidFill>
            <a:ln w="12700">
              <a:solidFill>
                <a:srgbClr val="EEB3B8"/>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50" name="TextBox 120">
              <a:extLst>
                <a:ext uri="{FF2B5EF4-FFF2-40B4-BE49-F238E27FC236}">
                  <a16:creationId xmlns:a16="http://schemas.microsoft.com/office/drawing/2014/main" xmlns="" id="{7031278B-C172-43DD-9FFE-EFF703F3935F}"/>
                </a:ext>
              </a:extLst>
            </p:cNvPr>
            <p:cNvSpPr txBox="1"/>
            <p:nvPr/>
          </p:nvSpPr>
          <p:spPr bwMode="gray">
            <a:xfrm>
              <a:off x="3537401" y="4101233"/>
              <a:ext cx="1096048"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S: IPA, D: IPB</a:t>
              </a:r>
            </a:p>
          </p:txBody>
        </p:sp>
        <p:sp>
          <p:nvSpPr>
            <p:cNvPr id="64" name="Oval 41">
              <a:extLst>
                <a:ext uri="{FF2B5EF4-FFF2-40B4-BE49-F238E27FC236}">
                  <a16:creationId xmlns:a16="http://schemas.microsoft.com/office/drawing/2014/main" xmlns="" id="{1F5B20F1-9C8B-4E2F-B52F-39F5F318D990}"/>
                </a:ext>
              </a:extLst>
            </p:cNvPr>
            <p:cNvSpPr>
              <a:spLocks noChangeAspect="1"/>
            </p:cNvSpPr>
            <p:nvPr/>
          </p:nvSpPr>
          <p:spPr bwMode="gray">
            <a:xfrm>
              <a:off x="3579441" y="30991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65" name="Oval 41">
              <a:extLst>
                <a:ext uri="{FF2B5EF4-FFF2-40B4-BE49-F238E27FC236}">
                  <a16:creationId xmlns:a16="http://schemas.microsoft.com/office/drawing/2014/main" xmlns="" id="{C17F1603-B162-415A-AD6F-00759F367AA6}"/>
                </a:ext>
              </a:extLst>
            </p:cNvPr>
            <p:cNvSpPr>
              <a:spLocks noChangeAspect="1"/>
            </p:cNvSpPr>
            <p:nvPr/>
          </p:nvSpPr>
          <p:spPr bwMode="gray">
            <a:xfrm>
              <a:off x="8461417" y="310029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67" name="Can 41">
              <a:extLst>
                <a:ext uri="{FF2B5EF4-FFF2-40B4-BE49-F238E27FC236}">
                  <a16:creationId xmlns:a16="http://schemas.microsoft.com/office/drawing/2014/main" xmlns="" id="{7E741746-6864-4BE0-9156-473B8B869831}"/>
                </a:ext>
              </a:extLst>
            </p:cNvPr>
            <p:cNvSpPr/>
            <p:nvPr/>
          </p:nvSpPr>
          <p:spPr bwMode="gray">
            <a:xfrm rot="5400000">
              <a:off x="3359236" y="3517598"/>
              <a:ext cx="236717" cy="30780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Connector: Elbow 17">
              <a:extLst>
                <a:ext uri="{FF2B5EF4-FFF2-40B4-BE49-F238E27FC236}">
                  <a16:creationId xmlns:a16="http://schemas.microsoft.com/office/drawing/2014/main" xmlns="" id="{BF6DC473-4320-4DB1-BDA9-838D8FCEA88D}"/>
                </a:ext>
              </a:extLst>
            </p:cNvPr>
            <p:cNvCxnSpPr>
              <a:cxnSpLocks/>
            </p:cNvCxnSpPr>
            <p:nvPr/>
          </p:nvCxnSpPr>
          <p:spPr bwMode="gray">
            <a:xfrm>
              <a:off x="3575720" y="3671501"/>
              <a:ext cx="486154" cy="429732"/>
            </a:xfrm>
            <a:prstGeom prst="bentConnector2">
              <a:avLst/>
            </a:prstGeom>
            <a:solidFill>
              <a:srgbClr val="56C4D2"/>
            </a:solidFill>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FF2B6B7F-0507-4C90-9DD6-9ED959DFAFE1}"/>
                </a:ext>
              </a:extLst>
            </p:cNvPr>
            <p:cNvCxnSpPr>
              <a:cxnSpLocks/>
              <a:stCxn id="44" idx="3"/>
              <a:endCxn id="67" idx="3"/>
            </p:cNvCxnSpPr>
            <p:nvPr/>
          </p:nvCxnSpPr>
          <p:spPr bwMode="gray">
            <a:xfrm>
              <a:off x="3066951" y="3671501"/>
              <a:ext cx="256742" cy="0"/>
            </a:xfrm>
            <a:prstGeom prst="line">
              <a:avLst/>
            </a:prstGeom>
            <a:solidFill>
              <a:srgbClr val="56C4D2"/>
            </a:solidFill>
            <a:ln w="19050">
              <a:solidFill>
                <a:srgbClr val="56C4D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Rectangular Callout 75">
              <a:extLst>
                <a:ext uri="{FF2B5EF4-FFF2-40B4-BE49-F238E27FC236}">
                  <a16:creationId xmlns:a16="http://schemas.microsoft.com/office/drawing/2014/main" xmlns="" id="{BA2944BB-596C-4EC9-A1FC-3E799D389314}"/>
                </a:ext>
              </a:extLst>
            </p:cNvPr>
            <p:cNvSpPr/>
            <p:nvPr/>
          </p:nvSpPr>
          <p:spPr bwMode="gray">
            <a:xfrm>
              <a:off x="2291876" y="3982874"/>
              <a:ext cx="1146953" cy="335651"/>
            </a:xfrm>
            <a:prstGeom prst="wedgeRectCallout">
              <a:avLst>
                <a:gd name="adj1" fmla="val 39562"/>
                <a:gd name="adj2" fmla="val -9842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GRE tunnel interface</a:t>
              </a:r>
            </a:p>
          </p:txBody>
        </p:sp>
        <p:sp>
          <p:nvSpPr>
            <p:cNvPr id="82" name="Can 41">
              <a:extLst>
                <a:ext uri="{FF2B5EF4-FFF2-40B4-BE49-F238E27FC236}">
                  <a16:creationId xmlns:a16="http://schemas.microsoft.com/office/drawing/2014/main" xmlns="" id="{14990FBB-1C22-4496-BC21-44FE12C7632E}"/>
                </a:ext>
              </a:extLst>
            </p:cNvPr>
            <p:cNvSpPr/>
            <p:nvPr/>
          </p:nvSpPr>
          <p:spPr bwMode="gray">
            <a:xfrm rot="5400000">
              <a:off x="8656222" y="5238363"/>
              <a:ext cx="236717" cy="307804"/>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Straight Arrow Connector 83">
              <a:extLst>
                <a:ext uri="{FF2B5EF4-FFF2-40B4-BE49-F238E27FC236}">
                  <a16:creationId xmlns:a16="http://schemas.microsoft.com/office/drawing/2014/main" xmlns="" id="{D230CE4A-A0E9-4644-A7CA-1F91B8881F23}"/>
                </a:ext>
              </a:extLst>
            </p:cNvPr>
            <p:cNvCxnSpPr>
              <a:cxnSpLocks/>
              <a:endCxn id="74" idx="1"/>
            </p:cNvCxnSpPr>
            <p:nvPr/>
          </p:nvCxnSpPr>
          <p:spPr bwMode="gray">
            <a:xfrm>
              <a:off x="8873934" y="5392265"/>
              <a:ext cx="340545"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2" name="Rectangular Callout 75">
              <a:extLst>
                <a:ext uri="{FF2B5EF4-FFF2-40B4-BE49-F238E27FC236}">
                  <a16:creationId xmlns:a16="http://schemas.microsoft.com/office/drawing/2014/main" xmlns="" id="{A81C0F52-E8AD-4DAB-A8F2-431F869A1482}"/>
                </a:ext>
              </a:extLst>
            </p:cNvPr>
            <p:cNvSpPr/>
            <p:nvPr/>
          </p:nvSpPr>
          <p:spPr bwMode="gray">
            <a:xfrm>
              <a:off x="8820353" y="4737193"/>
              <a:ext cx="1146953" cy="328035"/>
            </a:xfrm>
            <a:prstGeom prst="wedgeRectCallout">
              <a:avLst>
                <a:gd name="adj1" fmla="val -39244"/>
                <a:gd name="adj2" fmla="val 11389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GRE tunnel interface</a:t>
              </a:r>
            </a:p>
          </p:txBody>
        </p:sp>
        <p:pic>
          <p:nvPicPr>
            <p:cNvPr id="58"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9697775" y="2942358"/>
              <a:ext cx="539063" cy="414000"/>
            </a:xfrm>
            <a:prstGeom prst="rect">
              <a:avLst/>
            </a:prstGeom>
          </p:spPr>
        </p:pic>
        <p:pic>
          <p:nvPicPr>
            <p:cNvPr id="59" name="图片 79" descr="PC.png">
              <a:extLst>
                <a:ext uri="{FF2B5EF4-FFF2-40B4-BE49-F238E27FC236}">
                  <a16:creationId xmlns:a16="http://schemas.microsoft.com/office/drawing/2014/main" xmlns="" id="{FEE376A9-D156-435D-ABFF-693395881C13}"/>
                </a:ext>
              </a:extLst>
            </p:cNvPr>
            <p:cNvPicPr>
              <a:picLocks noChangeAspect="1"/>
            </p:cNvPicPr>
            <p:nvPr/>
          </p:nvPicPr>
          <p:blipFill>
            <a:blip r:embed="rId4" cstate="print"/>
            <a:stretch>
              <a:fillRect/>
            </a:stretch>
          </p:blipFill>
          <p:spPr bwMode="gray">
            <a:xfrm>
              <a:off x="1907921" y="2971800"/>
              <a:ext cx="539063" cy="414000"/>
            </a:xfrm>
            <a:prstGeom prst="rect">
              <a:avLst/>
            </a:prstGeom>
          </p:spPr>
        </p:pic>
        <p:sp>
          <p:nvSpPr>
            <p:cNvPr id="60" name="TextBox 59">
              <a:extLst>
                <a:ext uri="{FF2B5EF4-FFF2-40B4-BE49-F238E27FC236}">
                  <a16:creationId xmlns:a16="http://schemas.microsoft.com/office/drawing/2014/main" xmlns="" id="{4B93E841-D27F-42FC-AB5C-767F3FE211CA}"/>
                </a:ext>
              </a:extLst>
            </p:cNvPr>
            <p:cNvSpPr txBox="1"/>
            <p:nvPr/>
          </p:nvSpPr>
          <p:spPr bwMode="gray">
            <a:xfrm flipH="1">
              <a:off x="1510977" y="3016606"/>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IP1</a:t>
              </a:r>
              <a:endParaRPr lang="en-US" altLang="zh-CN" sz="1200" dirty="0">
                <a:latin typeface="Huawei Sans" panose="020C0503030203020204" pitchFamily="34" charset="0"/>
                <a:ea typeface="方正兰亭黑简体" panose="02000000000000000000" pitchFamily="2" charset="-122"/>
              </a:endParaRPr>
            </a:p>
          </p:txBody>
        </p:sp>
        <p:sp>
          <p:nvSpPr>
            <p:cNvPr id="63" name="TextBox 62">
              <a:extLst>
                <a:ext uri="{FF2B5EF4-FFF2-40B4-BE49-F238E27FC236}">
                  <a16:creationId xmlns:a16="http://schemas.microsoft.com/office/drawing/2014/main" xmlns="" id="{EB11FAEE-3241-47DB-B529-0797209DC643}"/>
                </a:ext>
              </a:extLst>
            </p:cNvPr>
            <p:cNvSpPr txBox="1"/>
            <p:nvPr/>
          </p:nvSpPr>
          <p:spPr bwMode="gray">
            <a:xfrm flipH="1">
              <a:off x="10214375" y="2991037"/>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IP2</a:t>
              </a:r>
              <a:endParaRPr lang="en-US" altLang="zh-CN" sz="1200" dirty="0">
                <a:latin typeface="Huawei Sans" panose="020C0503030203020204" pitchFamily="34" charset="0"/>
                <a:ea typeface="方正兰亭黑简体" panose="02000000000000000000" pitchFamily="2" charset="-122"/>
              </a:endParaRPr>
            </a:p>
          </p:txBody>
        </p:sp>
        <p:sp>
          <p:nvSpPr>
            <p:cNvPr id="66" name="TextBox 65">
              <a:extLst>
                <a:ext uri="{FF2B5EF4-FFF2-40B4-BE49-F238E27FC236}">
                  <a16:creationId xmlns:a16="http://schemas.microsoft.com/office/drawing/2014/main" xmlns="" id="{2156F713-CF07-4053-8B28-828106E5F7F0}"/>
                </a:ext>
              </a:extLst>
            </p:cNvPr>
            <p:cNvSpPr txBox="1"/>
            <p:nvPr/>
          </p:nvSpPr>
          <p:spPr bwMode="gray">
            <a:xfrm flipH="1">
              <a:off x="3579441" y="2886135"/>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IPA</a:t>
              </a:r>
              <a:endParaRPr lang="en-US" altLang="zh-CN" sz="1200" dirty="0">
                <a:latin typeface="Huawei Sans" panose="020C0503030203020204" pitchFamily="34" charset="0"/>
                <a:ea typeface="方正兰亭黑简体" panose="02000000000000000000" pitchFamily="2" charset="-122"/>
              </a:endParaRPr>
            </a:p>
          </p:txBody>
        </p:sp>
        <p:sp>
          <p:nvSpPr>
            <p:cNvPr id="68" name="TextBox 67">
              <a:extLst>
                <a:ext uri="{FF2B5EF4-FFF2-40B4-BE49-F238E27FC236}">
                  <a16:creationId xmlns:a16="http://schemas.microsoft.com/office/drawing/2014/main" xmlns="" id="{1AF38176-B896-489D-9254-788CCF788F94}"/>
                </a:ext>
              </a:extLst>
            </p:cNvPr>
            <p:cNvSpPr txBox="1"/>
            <p:nvPr/>
          </p:nvSpPr>
          <p:spPr bwMode="gray">
            <a:xfrm flipH="1">
              <a:off x="8179253" y="2881764"/>
              <a:ext cx="468779" cy="276999"/>
            </a:xfrm>
            <a:prstGeom prst="rect">
              <a:avLst/>
            </a:prstGeom>
            <a:noFill/>
          </p:spPr>
          <p:txBody>
            <a:bodyPr wrap="square" rtlCol="0">
              <a:spAutoFit/>
            </a:bodyPr>
            <a:lstStyle/>
            <a:p>
              <a:pPr algn="ctr" fontAlgn="ctr"/>
              <a:r>
                <a:rPr lang="en-US" sz="1200" dirty="0">
                  <a:latin typeface="Huawei Sans" panose="020C0503030203020204" pitchFamily="34" charset="0"/>
                </a:rPr>
                <a:t>IPB</a:t>
              </a:r>
              <a:endParaRPr lang="en-US" altLang="zh-CN" sz="1200" dirty="0">
                <a:latin typeface="Huawei Sans" panose="020C0503030203020204" pitchFamily="34" charset="0"/>
                <a:ea typeface="方正兰亭黑简体" panose="02000000000000000000" pitchFamily="2" charset="-122"/>
              </a:endParaRPr>
            </a:p>
          </p:txBody>
        </p:sp>
        <p:sp>
          <p:nvSpPr>
            <p:cNvPr id="70" name="TextBox 120">
              <a:extLst>
                <a:ext uri="{FF2B5EF4-FFF2-40B4-BE49-F238E27FC236}">
                  <a16:creationId xmlns:a16="http://schemas.microsoft.com/office/drawing/2014/main" xmlns="" id="{577829D0-1D93-47BD-80BC-B96B2EB619D8}"/>
                </a:ext>
              </a:extLst>
            </p:cNvPr>
            <p:cNvSpPr txBox="1"/>
            <p:nvPr/>
          </p:nvSpPr>
          <p:spPr bwMode="gray">
            <a:xfrm>
              <a:off x="7095824" y="4825388"/>
              <a:ext cx="1052280"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S:IP1，D:IP2</a:t>
              </a:r>
            </a:p>
          </p:txBody>
        </p:sp>
        <p:sp>
          <p:nvSpPr>
            <p:cNvPr id="71" name="TextBox 120">
              <a:extLst>
                <a:ext uri="{FF2B5EF4-FFF2-40B4-BE49-F238E27FC236}">
                  <a16:creationId xmlns:a16="http://schemas.microsoft.com/office/drawing/2014/main" xmlns="" id="{97CA8C33-26A6-42DE-954A-FFF11611092E}"/>
                </a:ext>
              </a:extLst>
            </p:cNvPr>
            <p:cNvSpPr txBox="1"/>
            <p:nvPr/>
          </p:nvSpPr>
          <p:spPr bwMode="gray">
            <a:xfrm>
              <a:off x="8148346" y="4825388"/>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sp>
          <p:nvSpPr>
            <p:cNvPr id="72" name="TextBox 120">
              <a:extLst>
                <a:ext uri="{FF2B5EF4-FFF2-40B4-BE49-F238E27FC236}">
                  <a16:creationId xmlns:a16="http://schemas.microsoft.com/office/drawing/2014/main" xmlns="" id="{E615B1C0-1EA4-43BC-891E-20DBC7E61CE9}"/>
                </a:ext>
              </a:extLst>
            </p:cNvPr>
            <p:cNvSpPr txBox="1"/>
            <p:nvPr/>
          </p:nvSpPr>
          <p:spPr bwMode="gray">
            <a:xfrm>
              <a:off x="6572657" y="4825388"/>
              <a:ext cx="522607" cy="287715"/>
            </a:xfrm>
            <a:prstGeom prst="roundRect">
              <a:avLst>
                <a:gd name="adj" fmla="val 6721"/>
              </a:avLst>
            </a:prstGeom>
            <a:solidFill>
              <a:srgbClr val="EEB3B8"/>
            </a:solidFill>
            <a:ln w="12700">
              <a:solidFill>
                <a:srgbClr val="EEB3B8"/>
              </a:solidFill>
            </a:ln>
          </p:spPr>
          <p:txBody>
            <a:bodyPr wrap="square" rtlCol="0" anchor="ctr">
              <a:spAutoFit/>
            </a:bodyPr>
            <a:lstStyle/>
            <a:p>
              <a:pPr fontAlgn="ctr"/>
              <a:r>
                <a:rPr lang="en-US" sz="1200" dirty="0">
                  <a:solidFill>
                    <a:schemeClr val="bg1"/>
                  </a:solidFill>
                  <a:latin typeface="Huawei Sans" panose="020C0503030203020204" pitchFamily="34" charset="0"/>
                </a:rPr>
                <a:t>GRE</a:t>
              </a:r>
            </a:p>
          </p:txBody>
        </p:sp>
        <p:sp>
          <p:nvSpPr>
            <p:cNvPr id="73" name="TextBox 120">
              <a:extLst>
                <a:ext uri="{FF2B5EF4-FFF2-40B4-BE49-F238E27FC236}">
                  <a16:creationId xmlns:a16="http://schemas.microsoft.com/office/drawing/2014/main" xmlns="" id="{6CEF16F5-744B-450A-9916-CB309A6D3494}"/>
                </a:ext>
              </a:extLst>
            </p:cNvPr>
            <p:cNvSpPr txBox="1"/>
            <p:nvPr/>
          </p:nvSpPr>
          <p:spPr bwMode="gray">
            <a:xfrm>
              <a:off x="5470495" y="4825388"/>
              <a:ext cx="1096048" cy="287715"/>
            </a:xfrm>
            <a:prstGeom prst="roundRect">
              <a:avLst>
                <a:gd name="adj" fmla="val 6721"/>
              </a:avLst>
            </a:prstGeom>
            <a:solidFill>
              <a:srgbClr val="AFD89C"/>
            </a:solidFill>
            <a:ln w="12700">
              <a:solidFill>
                <a:srgbClr val="AFD89C"/>
              </a:solidFill>
            </a:ln>
          </p:spPr>
          <p:txBody>
            <a:bodyPr wrap="square" rtlCol="0" anchor="ctr">
              <a:spAutoFit/>
            </a:bodyPr>
            <a:lstStyle/>
            <a:p>
              <a:pPr fontAlgn="ctr"/>
              <a:r>
                <a:rPr lang="en-US" sz="1200" dirty="0">
                  <a:solidFill>
                    <a:schemeClr val="bg1"/>
                  </a:solidFill>
                  <a:latin typeface="Huawei Sans" panose="020C0503030203020204" pitchFamily="34" charset="0"/>
                </a:rPr>
                <a:t>S: IPA, D: IPB</a:t>
              </a:r>
            </a:p>
          </p:txBody>
        </p:sp>
        <p:sp>
          <p:nvSpPr>
            <p:cNvPr id="74" name="TextBox 120">
              <a:extLst>
                <a:ext uri="{FF2B5EF4-FFF2-40B4-BE49-F238E27FC236}">
                  <a16:creationId xmlns:a16="http://schemas.microsoft.com/office/drawing/2014/main" xmlns="" id="{8A11DEC1-DA2D-4EAA-AC86-31AC011AC119}"/>
                </a:ext>
              </a:extLst>
            </p:cNvPr>
            <p:cNvSpPr txBox="1"/>
            <p:nvPr/>
          </p:nvSpPr>
          <p:spPr bwMode="gray">
            <a:xfrm>
              <a:off x="9214479" y="5248407"/>
              <a:ext cx="1071507" cy="287715"/>
            </a:xfrm>
            <a:prstGeom prst="roundRect">
              <a:avLst>
                <a:gd name="adj" fmla="val 6721"/>
              </a:avLst>
            </a:prstGeom>
            <a:solidFill>
              <a:srgbClr val="56C4D2"/>
            </a:solidFill>
            <a:ln w="12700">
              <a:solidFill>
                <a:srgbClr val="56C4D2"/>
              </a:solidFill>
            </a:ln>
          </p:spPr>
          <p:txBody>
            <a:bodyPr wrap="square" rtlCol="0" anchor="ctr">
              <a:spAutoFit/>
            </a:bodyPr>
            <a:lstStyle/>
            <a:p>
              <a:pPr fontAlgn="ctr"/>
              <a:r>
                <a:rPr lang="en-US" sz="1200" dirty="0">
                  <a:solidFill>
                    <a:schemeClr val="bg1"/>
                  </a:solidFill>
                  <a:latin typeface="Huawei Sans" panose="020C0503030203020204" pitchFamily="34" charset="0"/>
                </a:rPr>
                <a:t>S: IP1, D: IP2</a:t>
              </a:r>
            </a:p>
          </p:txBody>
        </p:sp>
        <p:sp>
          <p:nvSpPr>
            <p:cNvPr id="76" name="TextBox 120">
              <a:extLst>
                <a:ext uri="{FF2B5EF4-FFF2-40B4-BE49-F238E27FC236}">
                  <a16:creationId xmlns:a16="http://schemas.microsoft.com/office/drawing/2014/main" xmlns="" id="{8D35DE0D-EDD1-4386-A757-627DE013D1C4}"/>
                </a:ext>
              </a:extLst>
            </p:cNvPr>
            <p:cNvSpPr txBox="1"/>
            <p:nvPr/>
          </p:nvSpPr>
          <p:spPr bwMode="gray">
            <a:xfrm>
              <a:off x="10293695" y="5248407"/>
              <a:ext cx="564824" cy="287715"/>
            </a:xfrm>
            <a:prstGeom prst="roundRect">
              <a:avLst>
                <a:gd name="adj" fmla="val 6721"/>
              </a:avLst>
            </a:prstGeom>
            <a:solidFill>
              <a:srgbClr val="FDE397"/>
            </a:solidFill>
            <a:ln w="12700">
              <a:solidFill>
                <a:srgbClr val="FDE397"/>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rPr>
                <a:t>Data</a:t>
              </a:r>
            </a:p>
          </p:txBody>
        </p:sp>
      </p:grpSp>
      <p:sp>
        <p:nvSpPr>
          <p:cNvPr id="51" name="五边形 24">
            <a:extLst>
              <a:ext uri="{FF2B5EF4-FFF2-40B4-BE49-F238E27FC236}">
                <a16:creationId xmlns:a16="http://schemas.microsoft.com/office/drawing/2014/main" xmlns="" id="{DEB3E90E-FBE4-4D82-BBCB-4E27EA5EE4A2}"/>
              </a:ext>
            </a:extLst>
          </p:cNvPr>
          <p:cNvSpPr/>
          <p:nvPr/>
        </p:nvSpPr>
        <p:spPr bwMode="gray">
          <a:xfrm>
            <a:off x="6061736" y="119137"/>
            <a:ext cx="1574454"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chemeClr val="bg1"/>
                </a:solidFill>
                <a:latin typeface="Huawei Sans" panose="020C0503030203020204" pitchFamily="34" charset="0"/>
                <a:ea typeface="方正兰亭黑简体" panose="02000000000000000000" pitchFamily="2" charset="-122"/>
              </a:rPr>
              <a:t>GRE Fundamentals</a:t>
            </a:r>
            <a:endParaRPr lang="zh-CN" altLang="en-US" sz="1200" b="1" kern="0" dirty="0">
              <a:solidFill>
                <a:schemeClr val="bg1"/>
              </a:solidFill>
              <a:latin typeface="Huawei Sans" panose="020C0503030203020204" pitchFamily="34" charset="0"/>
              <a:ea typeface="方正兰亭黑简体" panose="02000000000000000000" pitchFamily="2" charset="-122"/>
            </a:endParaRPr>
          </a:p>
        </p:txBody>
      </p:sp>
      <p:sp>
        <p:nvSpPr>
          <p:cNvPr id="53" name="燕尾形 25">
            <a:extLst>
              <a:ext uri="{FF2B5EF4-FFF2-40B4-BE49-F238E27FC236}">
                <a16:creationId xmlns:a16="http://schemas.microsoft.com/office/drawing/2014/main" xmlns="" id="{FFA491A7-B77E-4BC6-8E58-672C67021F9D}"/>
              </a:ext>
            </a:extLst>
          </p:cNvPr>
          <p:cNvSpPr/>
          <p:nvPr/>
        </p:nvSpPr>
        <p:spPr bwMode="gray">
          <a:xfrm>
            <a:off x="7561934" y="119137"/>
            <a:ext cx="21256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rPr>
              <a:t>GRE Security Mechanisms</a:t>
            </a:r>
          </a:p>
        </p:txBody>
      </p:sp>
      <p:sp>
        <p:nvSpPr>
          <p:cNvPr id="54" name="燕尾形 26">
            <a:extLst>
              <a:ext uri="{FF2B5EF4-FFF2-40B4-BE49-F238E27FC236}">
                <a16:creationId xmlns:a16="http://schemas.microsoft.com/office/drawing/2014/main" xmlns="" id="{A4540EA4-29E5-463C-989C-0D9C2F80E747}"/>
              </a:ext>
            </a:extLst>
          </p:cNvPr>
          <p:cNvSpPr/>
          <p:nvPr/>
        </p:nvSpPr>
        <p:spPr bwMode="gray">
          <a:xfrm>
            <a:off x="9612671" y="112890"/>
            <a:ext cx="2136416" cy="21936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altLang="zh-CN" sz="1200" kern="0" dirty="0">
                <a:latin typeface="Huawei Sans" panose="020C0503030203020204" pitchFamily="34" charset="0"/>
                <a:ea typeface="方正兰亭黑简体" panose="02000000000000000000" pitchFamily="2" charset="-122"/>
              </a:rPr>
              <a:t>GRE Application Scenarios</a:t>
            </a:r>
          </a:p>
        </p:txBody>
      </p:sp>
    </p:spTree>
    <p:extLst>
      <p:ext uri="{BB962C8B-B14F-4D97-AF65-F5344CB8AC3E}">
        <p14:creationId xmlns:p14="http://schemas.microsoft.com/office/powerpoint/2010/main" val="2453804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77993;#148168;"/>
</p:tagLst>
</file>

<file path=ppt/tags/tag2.xml><?xml version="1.0" encoding="utf-8"?>
<p:tagLst xmlns:a="http://schemas.openxmlformats.org/drawingml/2006/main" xmlns:r="http://schemas.openxmlformats.org/officeDocument/2006/relationships" xmlns:p="http://schemas.openxmlformats.org/presentationml/2006/main">
  <p:tag name="ISLIDE.ICON" val="#72110;"/>
</p:tagLst>
</file>

<file path=ppt/tags/tag3.xml><?xml version="1.0" encoding="utf-8"?>
<p:tagLst xmlns:a="http://schemas.openxmlformats.org/drawingml/2006/main" xmlns:r="http://schemas.openxmlformats.org/officeDocument/2006/relationships" xmlns:p="http://schemas.openxmlformats.org/presentationml/2006/main">
  <p:tag name="ISLIDE.ICON" val="#76617;"/>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16D3D0-267E-45BE-BFF2-5D9657E7FF12}"/>
</file>

<file path=customXml/itemProps2.xml><?xml version="1.0" encoding="utf-8"?>
<ds:datastoreItem xmlns:ds="http://schemas.openxmlformats.org/officeDocument/2006/customXml" ds:itemID="{12296AD3-5121-4DF6-8150-62C25C031437}">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terms/"/>
    <ds:schemaRef ds:uri="http://www.w3.org/XML/1998/namespace"/>
    <ds:schemaRef ds:uri="http://schemas.microsoft.com/office/infopath/2007/PartnerControls"/>
    <ds:schemaRef ds:uri="475f1e55-3009-46d8-9566-5d569a2b3a98"/>
    <ds:schemaRef ds:uri="http://purl.org/dc/elements/1.1/"/>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941</TotalTime>
  <Words>15471</Words>
  <Application>Microsoft Office PowerPoint</Application>
  <PresentationFormat>Widescreen</PresentationFormat>
  <Paragraphs>2128</Paragraphs>
  <Slides>88</Slides>
  <Notes>88</Notes>
  <HiddenSlides>2</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88</vt:i4>
      </vt:variant>
    </vt:vector>
  </HeadingPairs>
  <TitlesOfParts>
    <vt:vector size="101" baseType="lpstr">
      <vt:lpstr>宋体</vt:lpstr>
      <vt:lpstr>Microsoft YaHei</vt:lpstr>
      <vt:lpstr>Microsoft YaHei</vt:lpstr>
      <vt:lpstr>方正兰亭黑简体</vt:lpstr>
      <vt:lpstr>Arial</vt:lpstr>
      <vt:lpstr>Calibri</vt:lpstr>
      <vt:lpstr>Courier New</vt:lpstr>
      <vt:lpstr>Huawei Sans</vt:lpstr>
      <vt:lpstr>Wingdings</vt:lpstr>
      <vt:lpstr>1_标题页模板</vt:lpstr>
      <vt:lpstr>2_自功能页模板</vt:lpstr>
      <vt:lpstr>3_内容页模板</vt:lpstr>
      <vt:lpstr>4_感谢页模板</vt:lpstr>
      <vt:lpstr>PowerPoint Presentation</vt:lpstr>
      <vt:lpstr>Key Technologies of WAN Interconnection</vt:lpstr>
      <vt:lpstr>PowerPoint Presentation</vt:lpstr>
      <vt:lpstr>PowerPoint Presentation</vt:lpstr>
      <vt:lpstr>PowerPoint Presentation</vt:lpstr>
      <vt:lpstr>GRE Background</vt:lpstr>
      <vt:lpstr>Introduction to Tunneling Technologies</vt:lpstr>
      <vt:lpstr>Basic Concepts of GRE</vt:lpstr>
      <vt:lpstr>GRE Fundamentals</vt:lpstr>
      <vt:lpstr>Keepalive Detection</vt:lpstr>
      <vt:lpstr>Security Threats to GRE Tunnels</vt:lpstr>
      <vt:lpstr>GRE Data Check and Verification</vt:lpstr>
      <vt:lpstr>GRE Key</vt:lpstr>
      <vt:lpstr>Using GRE to Build an Intranet Between the HQ and Branches</vt:lpstr>
      <vt:lpstr>GRE Over IPsec</vt:lpstr>
      <vt:lpstr>Limitations of MPLS VPN Networking</vt:lpstr>
      <vt:lpstr>Connecting to the MPLS VPN Through GRE Tunnels</vt:lpstr>
      <vt:lpstr>PowerPoint Presentation</vt:lpstr>
      <vt:lpstr>L2TP Overview</vt:lpstr>
      <vt:lpstr>Basic Architecture of L2TP</vt:lpstr>
      <vt:lpstr>PowerPoint Presentation</vt:lpstr>
      <vt:lpstr>Message Structure of L2TP</vt:lpstr>
      <vt:lpstr>Working Process of L2TP</vt:lpstr>
      <vt:lpstr>Mobile Office</vt:lpstr>
      <vt:lpstr>Interconnection Between Branches and the Headquarters</vt:lpstr>
      <vt:lpstr>Interconnection Between Employees in Branches and the Headquarters</vt:lpstr>
      <vt:lpstr>PowerPoint Presentation</vt:lpstr>
      <vt:lpstr>IPsec Background</vt:lpstr>
      <vt:lpstr>IPsec Overview</vt:lpstr>
      <vt:lpstr>Data Encryption</vt:lpstr>
      <vt:lpstr>Data Authentication</vt:lpstr>
      <vt:lpstr>IPsec Encryption</vt:lpstr>
      <vt:lpstr>SA</vt:lpstr>
      <vt:lpstr>Key Exchange</vt:lpstr>
      <vt:lpstr>Data Encryption and Authentication</vt:lpstr>
      <vt:lpstr>Security Protocols</vt:lpstr>
      <vt:lpstr>Encapsulation Modes</vt:lpstr>
      <vt:lpstr>PowerPoint Presentation</vt:lpstr>
      <vt:lpstr>IPsec Mechanism</vt:lpstr>
      <vt:lpstr>IKEv1</vt:lpstr>
      <vt:lpstr>IKEv1 Negotiation Phase (1)</vt:lpstr>
      <vt:lpstr>IKEv1 Negotiation Phase (2)</vt:lpstr>
      <vt:lpstr>IKEv2</vt:lpstr>
      <vt:lpstr>IKEv2 Initial Exchanges</vt:lpstr>
      <vt:lpstr>IKEv2 Create_Child_SA Exchange</vt:lpstr>
      <vt:lpstr>IKEv2 Informational Exchange</vt:lpstr>
      <vt:lpstr>Defining IPsec-Protected Data Flows</vt:lpstr>
      <vt:lpstr>PowerPoint Presentation</vt:lpstr>
      <vt:lpstr>GRE over IPsec</vt:lpstr>
      <vt:lpstr>L2TP over IPsec</vt:lpstr>
      <vt:lpstr>PowerPoint Presentation</vt:lpstr>
      <vt:lpstr>Motivation Behind NAT</vt:lpstr>
      <vt:lpstr>NAPT </vt:lpstr>
      <vt:lpstr>NAT Server</vt:lpstr>
      <vt:lpstr>Route Advertisement in a NAT Address Pool</vt:lpstr>
      <vt:lpstr>Security Risks of the NAT Mapping Table</vt:lpstr>
      <vt:lpstr>PowerPoint Presentation</vt:lpstr>
      <vt:lpstr>Basic Concepts of NAT Types</vt:lpstr>
      <vt:lpstr>Full Cone NAT</vt:lpstr>
      <vt:lpstr>Restricted Cone NAT</vt:lpstr>
      <vt:lpstr>Port Restricted Cone NAT</vt:lpstr>
      <vt:lpstr>Symmetric NAT</vt:lpstr>
      <vt:lpstr>NAT Application Scenarios</vt:lpstr>
      <vt:lpstr>PowerPoint Presentation</vt:lpstr>
      <vt:lpstr>Motivation Behind NAT Traversal</vt:lpstr>
      <vt:lpstr>Existing NAT Traversal Technologies</vt:lpstr>
      <vt:lpstr>Motivation Behind NAT ALG</vt:lpstr>
      <vt:lpstr>Fundamentals of NAT ALG</vt:lpstr>
      <vt:lpstr>Disadvantages of NAT ALG</vt:lpstr>
      <vt:lpstr>Overview of STUN</vt:lpstr>
      <vt:lpstr>Fundamentals of STUN</vt:lpstr>
      <vt:lpstr>Application Example of STUN</vt:lpstr>
      <vt:lpstr>PowerPoint Presentation</vt:lpstr>
      <vt:lpstr>Service Reliability</vt:lpstr>
      <vt:lpstr>Overview of SAC</vt:lpstr>
      <vt:lpstr>SAC Signature Database</vt:lpstr>
      <vt:lpstr>SAC Application Identification Process</vt:lpstr>
      <vt:lpstr>SA</vt:lpstr>
      <vt:lpstr>FPI</vt:lpstr>
      <vt:lpstr>PowerPoint Presentation</vt:lpstr>
      <vt:lpstr>Overview of SPR</vt:lpstr>
      <vt:lpstr>SPR Service Differentiation</vt:lpstr>
      <vt:lpstr>SPR Detection Link and Link Group</vt:lpstr>
      <vt:lpstr>SPR Link Selection</vt:lpstr>
      <vt:lpstr>Using iMaster NCE to Implement SPR</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168</cp:revision>
  <dcterms:created xsi:type="dcterms:W3CDTF">2018-11-29T10:16:29Z</dcterms:created>
  <dcterms:modified xsi:type="dcterms:W3CDTF">2021-11-04T02:32:53Z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(3)uoHF3EIDv0bXgv6d2tT4gdkEGZNuz/pCPQ871oFmbnxdIVpYp7SM1QWO/kFw2+zUBPYv2Fc9
LmrnZj5E/gDNowqdS4c5So7W8FmexCUrZSIcybWKT9lPqYbBfOhErp2oqu1vcWvqFoNwYJJ1
goLc0P+Ov7diXJpubUYCTijb24qLDG3sK6vaYw6nFC+pUCFOqSXJHpc/cGrQ2gUDi9K3u3Us
2iIpP4pCoBk54/Hmfy</vt:lpwstr>
  </property>
  <property fmtid="{D5CDD505-2E9C-101B-9397-08002B2CF9AE}" pid="3" name="_2015_ms_pID_7253431">
    <vt:lpwstr>wF3MXt410BrZNI6PCqq9SHJCLMKhxie+v2MItbPTPoYMzjtGWNr4gK
Vn0yvhp0yXBVBbDn3lZzidADaSROm6JtO7a5XWr9vjbCZ07pU8SsebRZZkP2fs0BKS2hXC8B
vN5vzyasK/AJRG2bBOl6Wpf2HhnvFIlvEcMJK5SRS90u8bdbte0f0Q0UxIUVlZoShDCIaQR+
MGcL/gkqu4ente0EFx+jGNmjzcj6MKWqCEzl</vt:lpwstr>
  </property>
  <property fmtid="{D5CDD505-2E9C-101B-9397-08002B2CF9AE}" pid="4" name="_2015_ms_pID_7253432">
    <vt:lpwstr>Eyi24DQl80Q2j+6GeFtvkSw=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