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4"/>
  </p:notesMasterIdLst>
  <p:handoutMasterIdLst>
    <p:handoutMasterId r:id="rId65"/>
  </p:handoutMasterIdLst>
  <p:sldIdLst>
    <p:sldId id="271" r:id="rId8"/>
    <p:sldId id="289" r:id="rId9"/>
    <p:sldId id="291" r:id="rId10"/>
    <p:sldId id="292" r:id="rId11"/>
    <p:sldId id="293" r:id="rId12"/>
    <p:sldId id="294" r:id="rId13"/>
    <p:sldId id="295" r:id="rId14"/>
    <p:sldId id="296" r:id="rId15"/>
    <p:sldId id="297" r:id="rId16"/>
    <p:sldId id="298" r:id="rId17"/>
    <p:sldId id="299" r:id="rId18"/>
    <p:sldId id="300" r:id="rId19"/>
    <p:sldId id="338" r:id="rId20"/>
    <p:sldId id="301" r:id="rId21"/>
    <p:sldId id="302" r:id="rId22"/>
    <p:sldId id="304" r:id="rId23"/>
    <p:sldId id="305" r:id="rId24"/>
    <p:sldId id="306" r:id="rId25"/>
    <p:sldId id="307" r:id="rId26"/>
    <p:sldId id="308" r:id="rId27"/>
    <p:sldId id="309" r:id="rId28"/>
    <p:sldId id="310" r:id="rId29"/>
    <p:sldId id="339" r:id="rId30"/>
    <p:sldId id="312" r:id="rId31"/>
    <p:sldId id="313" r:id="rId32"/>
    <p:sldId id="314" r:id="rId33"/>
    <p:sldId id="315" r:id="rId34"/>
    <p:sldId id="316" r:id="rId35"/>
    <p:sldId id="317" r:id="rId36"/>
    <p:sldId id="318" r:id="rId37"/>
    <p:sldId id="319" r:id="rId38"/>
    <p:sldId id="320" r:id="rId39"/>
    <p:sldId id="340" r:id="rId40"/>
    <p:sldId id="342" r:id="rId41"/>
    <p:sldId id="343" r:id="rId42"/>
    <p:sldId id="344" r:id="rId43"/>
    <p:sldId id="345" r:id="rId44"/>
    <p:sldId id="321" r:id="rId45"/>
    <p:sldId id="322" r:id="rId46"/>
    <p:sldId id="323" r:id="rId47"/>
    <p:sldId id="324" r:id="rId48"/>
    <p:sldId id="325" r:id="rId49"/>
    <p:sldId id="326" r:id="rId50"/>
    <p:sldId id="327" r:id="rId51"/>
    <p:sldId id="346" r:id="rId52"/>
    <p:sldId id="328" r:id="rId53"/>
    <p:sldId id="329" r:id="rId54"/>
    <p:sldId id="330" r:id="rId55"/>
    <p:sldId id="331" r:id="rId56"/>
    <p:sldId id="332" r:id="rId57"/>
    <p:sldId id="333" r:id="rId58"/>
    <p:sldId id="334" r:id="rId59"/>
    <p:sldId id="335" r:id="rId60"/>
    <p:sldId id="336" r:id="rId61"/>
    <p:sldId id="337" r:id="rId62"/>
    <p:sldId id="285" r:id="rId6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sheng" initials="y" lastIdx="8" clrIdx="0">
    <p:extLst>
      <p:ext uri="{19B8F6BF-5375-455C-9EA6-DF929625EA0E}">
        <p15:presenceInfo xmlns:p15="http://schemas.microsoft.com/office/powerpoint/2012/main" userId="S-1-5-21-147214757-305610072-1517763936-86089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1C15F"/>
    <a:srgbClr val="FDD351"/>
    <a:srgbClr val="56C4D2"/>
    <a:srgbClr val="62B230"/>
    <a:srgbClr val="BEE9EE"/>
    <a:srgbClr val="AFD89C"/>
    <a:srgbClr val="94DAE2"/>
    <a:srgbClr val="FDE397"/>
    <a:srgbClr val="D9ECFF"/>
    <a:srgbClr val="30B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030" autoAdjust="0"/>
  </p:normalViewPr>
  <p:slideViewPr>
    <p:cSldViewPr snapToGrid="0" snapToObjects="1">
      <p:cViewPr varScale="1">
        <p:scale>
          <a:sx n="81" d="100"/>
          <a:sy n="81" d="100"/>
        </p:scale>
        <p:origin x="60" y="5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1788" y="25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11/3/2021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1736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3995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RFC2547 defines three inter-AS VPN solutions:</a:t>
            </a:r>
          </a:p>
          <a:p>
            <a:pPr lvl="1"/>
            <a:r>
              <a:rPr lang="en-US" dirty="0"/>
              <a:t>Inter-AS VPN Option A (inter-provider backbones Option A) mode: The inter-AS VPN manages its own VPN routes through dedicated interfaces between AS boundary routers (ASBRs). This mode is also called VRF-to-VRF.</a:t>
            </a:r>
          </a:p>
          <a:p>
            <a:pPr lvl="1"/>
            <a:r>
              <a:rPr lang="en-US" dirty="0"/>
              <a:t>Inter-AS VPN Option B (inter-provider backbones Option B) mode: ASBRs use MP-EBGP to advertise labeled VPNv4 routes. This mode is also called EBGP redistribution of labeled VPN-IPv4 routes.</a:t>
            </a:r>
          </a:p>
          <a:p>
            <a:pPr lvl="1"/>
            <a:r>
              <a:rPr lang="en-US" dirty="0"/>
              <a:t>Inter-AS VPN Option C (inter-provider backbones Option C): PEs use multi-hop MP-EBGP to advertise VPNv4 routes, which are also called multi-hop EBGP redistribution of labeled VPN-IPv4 routes.</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44631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6890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7259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Note: This course describes only the non-inter-AS MPLS VPN deployment.</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89331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51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4200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8951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8760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400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1976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Note: 192.168.100.1 and 192.168.200.1 are the IP addresses of the interfaces on CE1 and CE3, respectively, that are used to set up the BGP peer relationship with PE1.</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20003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2982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6930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6892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14518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process of advertising routes from Spoke-CE1 to Spoke-CE2 is as follows:</a:t>
            </a:r>
          </a:p>
          <a:p>
            <a:pPr lvl="1"/>
            <a:r>
              <a:rPr lang="en-US"/>
              <a:t>Spoke-CE1 advertises a route to Spoke-PE1 through EBGP.</a:t>
            </a:r>
          </a:p>
          <a:p>
            <a:pPr lvl="1"/>
            <a:r>
              <a:rPr lang="en-US"/>
              <a:t>Spoke-PE1 advertises the route to the Hub-PE through IBGP.</a:t>
            </a:r>
          </a:p>
          <a:p>
            <a:pPr lvl="1"/>
            <a:r>
              <a:rPr lang="en-US"/>
              <a:t>The Hub-PE imports the route into the VPN_in routing table through the import RT attribute of the VPN instance (VPN_in), and then advertises the route to the Hub-CE through EBGP.</a:t>
            </a:r>
          </a:p>
          <a:p>
            <a:pPr lvl="1"/>
            <a:r>
              <a:rPr lang="en-US"/>
              <a:t>The Hub-CE learns the route through the EBGP connection and advertises the route to the VPN instance (VPN_out) of the Hub-PE through another EBGP connection.</a:t>
            </a:r>
          </a:p>
          <a:p>
            <a:pPr lvl="1"/>
            <a:r>
              <a:rPr lang="en-US"/>
              <a:t>The Hub-PE advertises the route with the export RT attribute of VPN_out to all Spoke-PEs.</a:t>
            </a:r>
          </a:p>
          <a:p>
            <a:pPr lvl="1"/>
            <a:r>
              <a:rPr lang="en-US"/>
              <a:t>Spoke-PE2 advertises the route to Spoke-CE2 through EBGP.</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44881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19878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process of advertising routes from Spoke-CE1 to Spoke-CE2 is as follows:</a:t>
            </a:r>
          </a:p>
          <a:p>
            <a:pPr lvl="1"/>
            <a:r>
              <a:rPr lang="en-US"/>
              <a:t>Spoke-CE1 advertises a route to Spoke-PE1 through OSPF 100.</a:t>
            </a:r>
          </a:p>
          <a:p>
            <a:pPr lvl="1"/>
            <a:r>
              <a:rPr lang="en-US"/>
              <a:t>Spoke-PE1 advertises the route to the Hub-PE through IBGP.</a:t>
            </a:r>
          </a:p>
          <a:p>
            <a:pPr lvl="1"/>
            <a:r>
              <a:rPr lang="en-US"/>
              <a:t>The Hub-PE imports the route to the VPN_in routing table through the import RT attribute of the VPN instance (VPN_in). After the BGP route is imported into OSPF 100, the route transmitted from Spoke-PE1 is advertised to the Hub-CE.</a:t>
            </a:r>
          </a:p>
          <a:p>
            <a:pPr lvl="1"/>
            <a:r>
              <a:rPr lang="en-US"/>
              <a:t>The Hub-CE receives the route through OSPF 100. After route import is configured, the route is advertised to OSPF 200, and then OSPF 200 advertises the route to the Hub-PE.</a:t>
            </a:r>
          </a:p>
          <a:p>
            <a:pPr lvl="1"/>
            <a:r>
              <a:rPr lang="en-US"/>
              <a:t>The VPN instance (VPN_out) of the Hub-PE imports the route of OSPF 200 multi-instance and advertises the route with the export RT attribute to all Spoke-PEs.</a:t>
            </a:r>
          </a:p>
          <a:p>
            <a:pPr lvl="1"/>
            <a:r>
              <a:rPr lang="en-US"/>
              <a:t>Spoke-PE2 advertises the route to Spoke-CE2 through OSPF 100.</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521176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3085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Note: Unless otherwise specified, MPLS VPN in this document indicates BGP/MPLS IP VPN.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988547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process of advertising routes from Spoke-CE1 to Spoke-CE2 is as follows:</a:t>
            </a:r>
          </a:p>
          <a:p>
            <a:pPr lvl="1"/>
            <a:r>
              <a:rPr lang="en-US"/>
              <a:t>Spoke-CE1 advertises a route to Spoke-PE1 through OSPF 100.</a:t>
            </a:r>
          </a:p>
          <a:p>
            <a:pPr lvl="1"/>
            <a:r>
              <a:rPr lang="en-US"/>
              <a:t>Spoke-PE1 advertises the route to the Hub-PE through IBGP.</a:t>
            </a:r>
          </a:p>
          <a:p>
            <a:pPr lvl="1"/>
            <a:r>
              <a:rPr lang="en-US"/>
              <a:t>The Hub-PE imports the route into the VPN_in routing table through the import RT attribute of the VPN instance (VPN_in), and then advertises the route to the Hub-CE through EBGP.</a:t>
            </a:r>
          </a:p>
          <a:p>
            <a:pPr lvl="1"/>
            <a:r>
              <a:rPr lang="en-US"/>
              <a:t>The Hub-CE learns the route through the EBGP connection and advertises the route to the VPN instance (VPN_out) of the Hub-PE through another EBGP connection.</a:t>
            </a:r>
          </a:p>
          <a:p>
            <a:pPr lvl="1"/>
            <a:r>
              <a:rPr lang="en-US"/>
              <a:t>The Hub-PE advertises the route with the export RT attribute of VPN_out to Spoke-PE2.</a:t>
            </a:r>
          </a:p>
          <a:p>
            <a:pPr lvl="1"/>
            <a:r>
              <a:rPr lang="en-US"/>
              <a:t>Spoke-PE2 advertises the route to Spoke-CE2 through OSPF 100.</a:t>
            </a:r>
          </a:p>
          <a:p>
            <a:pPr lvl="1"/>
            <a:endParaRPr lang="zh-CN" altLang="en-US"/>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830063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following takes the advertisement of the route destined for 192.168.1.0/24 from Spoke-CE1 to Spoke-CE2 as an example. The process is as follows:</a:t>
            </a:r>
          </a:p>
          <a:p>
            <a:pPr lvl="1"/>
            <a:r>
              <a:rPr lang="en-US"/>
              <a:t>Spoke-CE1 advertises a route to Spoke-PE1 through EBGP.</a:t>
            </a:r>
          </a:p>
          <a:p>
            <a:pPr lvl="1"/>
            <a:r>
              <a:rPr lang="en-US"/>
              <a:t>Spoke-PE1 advertises the route to the Hub-PE through IBGP.</a:t>
            </a:r>
          </a:p>
          <a:p>
            <a:pPr lvl="1"/>
            <a:r>
              <a:rPr lang="en-US"/>
              <a:t>The Hub-PE imports the route to the VPN_in routing table through the import RT attribute of the VPN instance (VPN_in) and advertises the route to the Hub-CE through OSPF 100.</a:t>
            </a:r>
          </a:p>
          <a:p>
            <a:pPr lvl="1"/>
            <a:r>
              <a:rPr lang="en-US"/>
              <a:t>Hub-CE learns the route through OSPF 100 and advertises the route to the Hub-PE through OSPF 200.</a:t>
            </a:r>
          </a:p>
          <a:p>
            <a:pPr lvl="1"/>
            <a:r>
              <a:rPr lang="en-US"/>
              <a:t>The VPN instance (VPN_out) of the Hub-PE imports the route of OSPF 200 and advertises the route with the export RT attribute of VPN_out to all Spoke-PEs.</a:t>
            </a:r>
          </a:p>
          <a:p>
            <a:pPr lvl="1"/>
            <a:r>
              <a:rPr lang="en-US"/>
              <a:t>The VPN instance on Spoke-PE2 imports the route based on the import RT. Spoke-PE2 advertises the route to Spoke-CE2 through EBGP.</a:t>
            </a:r>
          </a:p>
          <a:p>
            <a:r>
              <a:rPr lang="en-US"/>
              <a:t>The VPN instance (VPN_out) on the Hub-PE advertises the route to Spoke-PE2 and Spoke-PE1 at the same time with the export RT. The route is imported by the Hub-PE through an IGP (OSPF 200). Because the IGP route does not carry the AS_Path attribute, the AS_Path attribute is null. The AS_Path of the route destined for 192.168.1.0/24 from Spoke-CE1 is not null. Therefore, the route returned by the Hub-PE takes precedence over the route from Spoke-CE1. As a result, route flapping occurs. </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784846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r>
              <a:rPr lang="en-US" altLang="zh-CN"/>
              <a:t>The process is as follows:</a:t>
            </a:r>
          </a:p>
          <a:p>
            <a:pPr lvl="1"/>
            <a:r>
              <a:rPr lang="en-US" altLang="zh-CN" dirty="0"/>
              <a:t>The route advertised by Spoke-CE1 becomes a non-optimal route because of the </a:t>
            </a:r>
            <a:r>
              <a:rPr lang="en-US" altLang="zh-CN" dirty="0" err="1"/>
              <a:t>AS_Path</a:t>
            </a:r>
            <a:r>
              <a:rPr lang="en-US" altLang="zh-CN" dirty="0"/>
              <a:t> attribute.</a:t>
            </a:r>
          </a:p>
          <a:p>
            <a:pPr lvl="1"/>
            <a:r>
              <a:rPr lang="en-US" altLang="zh-CN" dirty="0"/>
              <a:t>Spoke-PE1 sends an Update message to the Hub-PE to withdraw the route to 192.168.1.0/24.</a:t>
            </a:r>
          </a:p>
          <a:p>
            <a:pPr lvl="1"/>
            <a:r>
              <a:rPr lang="en-US" altLang="zh-CN" dirty="0"/>
              <a:t>The Hub-PE withdraws the route sent to the Hub-CE (by withdrawing the corresponding OSPF LSAs).</a:t>
            </a:r>
          </a:p>
          <a:p>
            <a:pPr lvl="1"/>
            <a:r>
              <a:rPr lang="en-US" altLang="zh-CN" dirty="0"/>
              <a:t>The Hub-CE withdraws the route sent to the Hub-PE (the implementation is the same as the preceding implementation).</a:t>
            </a:r>
          </a:p>
          <a:p>
            <a:pPr lvl="1"/>
            <a:r>
              <a:rPr lang="en-US" altLang="zh-CN" dirty="0"/>
              <a:t>The Hub-PE advertises the Update message to withdraw the route sent to Spoke-PE1.</a:t>
            </a:r>
          </a:p>
          <a:p>
            <a:r>
              <a:rPr lang="en-US" altLang="zh-CN" dirty="0"/>
              <a:t>Therefore, the route from Spoke-CE1 becomes the optimal route on Spoke-PE1. Spoke-PE1 advertises the route to the Hub-PE through IBGP. The Hub-PE then returns the route, and the route from Spoke-CE1 becomes a non-optimal route. This process repeats.</a:t>
            </a:r>
          </a:p>
          <a:p>
            <a:endParaRPr lang="zh-CN" altLang="en-US" dirty="0"/>
          </a:p>
        </p:txBody>
      </p:sp>
    </p:spTree>
    <p:extLst>
      <p:ext uri="{BB962C8B-B14F-4D97-AF65-F5344CB8AC3E}">
        <p14:creationId xmlns:p14="http://schemas.microsoft.com/office/powerpoint/2010/main" val="3549954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84368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0980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70009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63276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0671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6965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In actual applications, if two sites that need to communicate are in the same AS, each site should consider the route of the other site as an inter-area route rather than an AS external route.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42670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68585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7747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domain ID can be configured using the domain-id command in the view of the OSPF process bound to the VRF instance.</a:t>
            </a:r>
          </a:p>
          <a:p>
            <a:pPr lvl="1"/>
            <a:r>
              <a:rPr lang="en-US"/>
              <a:t>By default, the domain ID is 0 (NULL). If different OSPF domains use NULL as the domain ID, these OSPF domains cannot be distinguished. </a:t>
            </a:r>
            <a:r>
              <a:rPr lang="en-US" altLang="zh-CN"/>
              <a:t>Consequently</a:t>
            </a:r>
            <a:r>
              <a:rPr lang="en-US"/>
              <a:t>, the routes between different OSPF domains are considered as intra-area routes.</a:t>
            </a:r>
          </a:p>
          <a:p>
            <a:pPr lvl="1"/>
            <a:r>
              <a:rPr lang="en-US"/>
              <a:t>If an OSPF domain is configured with a non-zero domain ID, NULL is no longer the domain ID of the OSPF domain.</a:t>
            </a:r>
          </a:p>
          <a:p>
            <a:r>
              <a:rPr lang="en-US"/>
              <a:t>It is recommended that all OSPF instances related to the same VPN use the same domain ID or the default domain ID.</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862066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977445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48131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 loop generation process is as follows:</a:t>
            </a:r>
          </a:p>
          <a:p>
            <a:pPr lvl="1"/>
            <a:r>
              <a:rPr lang="en-US" dirty="0"/>
              <a:t>CE1 at site 1 advertises a route destined for 192.168.1.0/24 to PE1 using a Type 3 LSA.</a:t>
            </a:r>
          </a:p>
          <a:p>
            <a:pPr lvl="1"/>
            <a:r>
              <a:rPr lang="en-US" dirty="0"/>
              <a:t>PE1 imports the route of the OSPF VPN1 process to BGP and advertises the route to PE2 and PE3 through MP-IBGP.</a:t>
            </a:r>
          </a:p>
          <a:p>
            <a:pPr lvl="1"/>
            <a:r>
              <a:rPr lang="en-US" dirty="0"/>
              <a:t>PE2 is configured to import routes from BGP to OSPF. Therefore, PE2 generates Type 3 LSAs and sends them to CE2. CE2 then advertises the Type 3 LSAs received from PE2 to PE3.</a:t>
            </a:r>
          </a:p>
          <a:p>
            <a:pPr lvl="1"/>
            <a:r>
              <a:rPr lang="en-US" dirty="0"/>
              <a:t>PE3 receives two routes destined for 192.168.1.0/24. One is advertised by PE1, and the other is imported by PE2. By default, IGP (OSPF) routes have a higher priority than IBGP routes. Therefore, PE3 selects OSPF routes.</a:t>
            </a:r>
          </a:p>
          <a:p>
            <a:pPr lvl="1"/>
            <a:r>
              <a:rPr lang="en-US" dirty="0"/>
              <a:t>PE3 advertises the optimal route learned from OSPF to PE1 through MP-IBGP.</a:t>
            </a:r>
          </a:p>
          <a:p>
            <a:pPr lvl="1"/>
            <a:r>
              <a:rPr lang="en-US" dirty="0"/>
              <a:t>In this case, PE1 has two routes to the destination network segment 192.168.1.0/24. One is learned from CE1 through OSPF, and the other is learned from PE3 through MP-IBGP. The following problems may occur:</a:t>
            </a:r>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129907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pPr lvl="2"/>
            <a:r>
              <a:rPr lang="en-US" altLang="zh-CN" dirty="0"/>
              <a:t>PE1 withdraws the route to 192.168.1.0/24. If the link between PE1 and PE2 is blocked, BGP Update messages cannot be sent to PE2. As a result, the route sent by PE3 to PE1 still exists. (In normal cases, the route is withdrawn when PE1 sends Update messages to PE2.) The next hop of the route from PE1 to 192.168.1.0/24 is PE3. Routing loops occur.</a:t>
            </a:r>
          </a:p>
          <a:p>
            <a:pPr lvl="2"/>
            <a:r>
              <a:rPr lang="en-US" altLang="zh-CN" dirty="0"/>
              <a:t>If the priority of the MP-IBGP route on PE1 is higher than that of the OSPF route, PE1 preferentially selects the BGP route advertised by PE3. In this case, PE1 needs to withdraw the BGP route advertised to PE2. As a result, PE3 withdraws the BGP route advertised to PE1, and PE1 preferentially selects the OSPF route again. As a result, route flapping occurs.</a:t>
            </a:r>
          </a:p>
          <a:p>
            <a:pPr lvl="0"/>
            <a:endParaRPr lang="zh-CN" altLang="en-US" dirty="0"/>
          </a:p>
          <a:p>
            <a:endParaRPr lang="zh-CN" altLang="en-US" dirty="0"/>
          </a:p>
        </p:txBody>
      </p:sp>
    </p:spTree>
    <p:extLst>
      <p:ext uri="{BB962C8B-B14F-4D97-AF65-F5344CB8AC3E}">
        <p14:creationId xmlns:p14="http://schemas.microsoft.com/office/powerpoint/2010/main" val="39902719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By default, the DN bit in LSAs generated by OSPF is set to 1. You can run </a:t>
            </a:r>
            <a:r>
              <a:rPr lang="en-US" b="1" dirty="0"/>
              <a:t>the </a:t>
            </a:r>
            <a:r>
              <a:rPr lang="en-US" b="1" dirty="0" err="1"/>
              <a:t>dn</a:t>
            </a:r>
            <a:r>
              <a:rPr lang="en-US" b="1" dirty="0"/>
              <a:t>-bit-set disable</a:t>
            </a:r>
            <a:r>
              <a:rPr lang="en-US" dirty="0"/>
              <a:t> command to disable OSPF from setting the DN bit in LSAs.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874889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t>The loop generation process is as follows:</a:t>
            </a:r>
          </a:p>
          <a:p>
            <a:pPr lvl="1">
              <a:lnSpc>
                <a:spcPct val="100000"/>
              </a:lnSpc>
            </a:pPr>
            <a:r>
              <a:rPr lang="en-US" dirty="0"/>
              <a:t>CE1 advertises a route destined for 192.168.1.0/24 to PE1 through EBGP. The </a:t>
            </a:r>
            <a:r>
              <a:rPr lang="en-US" dirty="0" err="1"/>
              <a:t>AS_Path</a:t>
            </a:r>
            <a:r>
              <a:rPr lang="en-US" dirty="0"/>
              <a:t> of the route is 65001.</a:t>
            </a:r>
          </a:p>
          <a:p>
            <a:pPr lvl="1">
              <a:lnSpc>
                <a:spcPct val="100000"/>
              </a:lnSpc>
            </a:pPr>
            <a:r>
              <a:rPr lang="en-US" dirty="0"/>
              <a:t>PE1 advertises the route to PE2 and PE3 through MP-IBGP.</a:t>
            </a:r>
          </a:p>
          <a:p>
            <a:pPr lvl="1">
              <a:lnSpc>
                <a:spcPct val="100000"/>
              </a:lnSpc>
            </a:pPr>
            <a:r>
              <a:rPr lang="en-US" dirty="0"/>
              <a:t>PE2 imports BGP routes to the OSPF VPN1 process and advertises a Type 5 LSA destined for 192.168.1.0/24 to CE2.</a:t>
            </a:r>
          </a:p>
          <a:p>
            <a:pPr lvl="1">
              <a:lnSpc>
                <a:spcPct val="100000"/>
              </a:lnSpc>
            </a:pPr>
            <a:r>
              <a:rPr lang="en-US" dirty="0"/>
              <a:t>CE2 advertises the Type5 LSA to PE3.</a:t>
            </a:r>
          </a:p>
          <a:p>
            <a:pPr lvl="1">
              <a:lnSpc>
                <a:spcPct val="100000"/>
              </a:lnSpc>
            </a:pPr>
            <a:r>
              <a:rPr lang="en-US" dirty="0"/>
              <a:t>PE3 preferentially selects an OSPF route (the OSPF route has a higher priority than the IBGP route) and advertises an Update message to PE1 through MP-IBGP.</a:t>
            </a:r>
          </a:p>
          <a:p>
            <a:pPr lvl="1">
              <a:lnSpc>
                <a:spcPct val="100000"/>
              </a:lnSpc>
            </a:pPr>
            <a:r>
              <a:rPr lang="en-US" dirty="0"/>
              <a:t>PE1 receives the MP-IBGP Update message from PE3. The MP-IBGP route advertised by PE3 has a higher priority than the EBGP route advertised by CE1 because the MP-IBGP route is an IGP (OSPF) route imported by BGP on PE3 and its </a:t>
            </a:r>
            <a:r>
              <a:rPr lang="en-US" dirty="0" err="1"/>
              <a:t>AS_Path</a:t>
            </a:r>
            <a:r>
              <a:rPr lang="en-US" dirty="0"/>
              <a:t> is null. PE1 prefers the route advertised by PE3.</a:t>
            </a:r>
          </a:p>
          <a:p>
            <a:pPr lvl="1">
              <a:lnSpc>
                <a:spcPct val="100000"/>
              </a:lnSpc>
            </a:pPr>
            <a:r>
              <a:rPr lang="en-US" dirty="0"/>
              <a:t>In this case, a routing loop is formed: PE3 -&gt; CE2 -&gt; PE2 -&gt; PE1 -&gt; PE3.</a:t>
            </a:r>
          </a:p>
          <a:p>
            <a:pPr>
              <a:lnSpc>
                <a:spcPct val="100000"/>
              </a:lnSpc>
            </a:pPr>
            <a:r>
              <a:rPr lang="en-US" dirty="0"/>
              <a:t>Because PE1 does not preferentially select the route learned from CE1, PE1 withdraws the route advertised to PE2. The imported BGP route is also withdrawn in the OSPF VPN instance process on PE2. Then, both CE2 and PE3 withdraw the OSPF routes. The BGP route advertised by PE3 to PE1 is also withdrawn. On PE1, the route learned from CE1 becomes the optimal route. As a result, route flapping occurs.</a:t>
            </a:r>
          </a:p>
          <a:p>
            <a:pPr>
              <a:lnSpc>
                <a:spcPct val="100000"/>
              </a:lnSpc>
            </a:pPr>
            <a:r>
              <a:rPr lang="en-US" dirty="0"/>
              <a:t>The generation and elimination of Type 7 LSA-related loops are similar to those of Type 5 LSA-related loops, and are not described here.</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605984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VPN route tag is not transmitted in the BGP extended community attribute. The </a:t>
            </a:r>
            <a:r>
              <a:rPr lang="en-US" altLang="zh-CN"/>
              <a:t>VPN route tag </a:t>
            </a:r>
            <a:r>
              <a:rPr lang="en-US"/>
              <a:t>is valid only on the PEs that receive BGP routes and generate OSPF LSAs.</a:t>
            </a:r>
          </a:p>
          <a:p>
            <a:r>
              <a:rPr lang="en-US"/>
              <a:t>By default, the VPN route tag is calculated based on the AS number of BGP. If BGP is not configured, the default value is 0.</a:t>
            </a:r>
          </a:p>
          <a:p>
            <a:r>
              <a:rPr lang="en-US"/>
              <a:t>You can run the route-tag command to set a VPN route tag.</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355478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0989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18462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3228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Multiple sham links of the same OSPF process can share the same endpoint address, but different OSPF processes cannot have two sham links with the same endpoint address.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92357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When configuring a sham link, you can specify the route cost of the sham link. The default value is 1.</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319719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27285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a:t>BCD</a:t>
            </a:r>
          </a:p>
          <a:p>
            <a:pPr marL="228600" lvl="0" indent="-228600">
              <a:buFont typeface="+mj-lt"/>
              <a:buAutoNum type="arabicPeriod"/>
            </a:pPr>
            <a:r>
              <a:rPr lang="en-US" dirty="0"/>
              <a:t>B</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016940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78873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The advantages of MPLS VPN include but are not limited to the following:</a:t>
            </a:r>
          </a:p>
          <a:p>
            <a:pPr lvl="1"/>
            <a:r>
              <a:rPr lang="en-US"/>
              <a:t>One-hop access and network-wide connectivity can be implemented, and heterogeneous media interconnection is supported. Unlike the traditional leased line, which uses the same medium for a connection between each pair of user devices, the MPLS VPN can provide universal services conveniently.</a:t>
            </a:r>
          </a:p>
          <a:p>
            <a:pPr lvl="1"/>
            <a:r>
              <a:rPr lang="en-US"/>
              <a:t>Elastic bandwidth can be implemented. Traffic policing technology is used to ensure the </a:t>
            </a:r>
            <a:r>
              <a:rPr lang="en-US" altLang="zh-CN"/>
              <a:t>required minimum</a:t>
            </a:r>
            <a:r>
              <a:rPr lang="en-US"/>
              <a:t> bandwidth of users and implements best effort scheduling for burst traffic. In addition, the basic bandwidth can be soft expanded. That is, the basic bandwidth can be expanded within a range based on user requirements.</a:t>
            </a:r>
          </a:p>
          <a:p>
            <a:pPr lvl="1"/>
            <a:r>
              <a:rPr lang="en-US"/>
              <a:t>The MPLS VPN technology ensures the dedicated bandwidth of each VPN to meet the requirements of different users, traffic models, and QoS of various services.</a:t>
            </a:r>
          </a:p>
          <a:p>
            <a:pPr lvl="1"/>
            <a:endParaRPr lang="zh-CN" altLang="en-US"/>
          </a:p>
          <a:p>
            <a:pPr lvl="1"/>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7453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3670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7304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62807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3542397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483931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699310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860536129"/>
      </p:ext>
    </p:extLst>
  </p:cSld>
  <p:clrMapOvr>
    <a:masterClrMapping/>
  </p:clrMapOvr>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4200327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92727064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760882015"/>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074443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26455942"/>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39895293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bwMode="gray"/>
        <p:txBody>
          <a:bodyPr/>
          <a:lstStyle/>
          <a:p>
            <a:endParaRPr lang="zh-CN" altLang="en-US" dirty="0"/>
          </a:p>
        </p:txBody>
      </p:sp>
      <p:sp>
        <p:nvSpPr>
          <p:cNvPr id="7" name="文本占位符 6"/>
          <p:cNvSpPr>
            <a:spLocks noGrp="1"/>
          </p:cNvSpPr>
          <p:nvPr>
            <p:ph type="body" sz="quarter" idx="18"/>
          </p:nvPr>
        </p:nvSpPr>
        <p:spPr bwMode="gray"/>
        <p:txBody>
          <a:bodyPr/>
          <a:lstStyle/>
          <a:p>
            <a:r>
              <a:rPr lang="en-US" altLang="zh-CN" dirty="0"/>
              <a:t>Datacom</a:t>
            </a:r>
            <a:endParaRPr lang="zh-CN" altLang="en-US" dirty="0"/>
          </a:p>
        </p:txBody>
      </p:sp>
      <p:sp>
        <p:nvSpPr>
          <p:cNvPr id="8" name="文本占位符 7"/>
          <p:cNvSpPr>
            <a:spLocks noGrp="1"/>
          </p:cNvSpPr>
          <p:nvPr>
            <p:ph type="body" sz="quarter" idx="19"/>
          </p:nvPr>
        </p:nvSpPr>
        <p:spPr bwMode="gray"/>
        <p:txBody>
          <a:bodyPr/>
          <a:lstStyle/>
          <a:p>
            <a:r>
              <a:rPr lang="en-US" altLang="zh-CN" dirty="0"/>
              <a:t>General</a:t>
            </a:r>
            <a:endParaRPr lang="zh-CN" altLang="en-US" dirty="0"/>
          </a:p>
        </p:txBody>
      </p:sp>
      <p:sp>
        <p:nvSpPr>
          <p:cNvPr id="9" name="文本占位符 8"/>
          <p:cNvSpPr>
            <a:spLocks noGrp="1"/>
          </p:cNvSpPr>
          <p:nvPr>
            <p:ph type="body" sz="quarter" idx="20"/>
          </p:nvPr>
        </p:nvSpPr>
        <p:spPr bwMode="gray"/>
        <p:txBody>
          <a:bodyPr/>
          <a:lstStyle/>
          <a:p>
            <a:r>
              <a:rPr lang="en-US" altLang="zh-CN" dirty="0"/>
              <a:t>V1.0</a:t>
            </a:r>
            <a:endParaRPr lang="zh-CN" altLang="en-US" dirty="0"/>
          </a:p>
        </p:txBody>
      </p:sp>
      <p:sp>
        <p:nvSpPr>
          <p:cNvPr id="2" name="文本占位符 1"/>
          <p:cNvSpPr>
            <a:spLocks noGrp="1"/>
          </p:cNvSpPr>
          <p:nvPr>
            <p:ph type="body" sz="quarter" idx="13"/>
          </p:nvPr>
        </p:nvSpPr>
        <p:spPr bwMode="gray"/>
        <p:txBody>
          <a:bodyPr/>
          <a:lstStyle/>
          <a:p>
            <a:r>
              <a:rPr lang="en-US" altLang="zh-CN" dirty="0">
                <a:sym typeface="Huawei Sans" panose="020C0503030203020204" pitchFamily="34" charset="0"/>
              </a:rPr>
              <a:t>Zhang </a:t>
            </a:r>
            <a:r>
              <a:rPr lang="en-US" altLang="zh-CN" dirty="0" err="1">
                <a:sym typeface="Huawei Sans" panose="020C0503030203020204" pitchFamily="34" charset="0"/>
              </a:rPr>
              <a:t>Linrui</a:t>
            </a:r>
            <a:r>
              <a:rPr lang="en-US" altLang="zh-CN" dirty="0">
                <a:sym typeface="Huawei Sans" panose="020C0503030203020204" pitchFamily="34" charset="0"/>
              </a:rPr>
              <a:t>/WX570554</a:t>
            </a:r>
            <a:endParaRPr lang="zh-CN" altLang="en-US" dirty="0">
              <a:sym typeface="Huawei Sans" panose="020C0503030203020204" pitchFamily="34" charset="0"/>
            </a:endParaRPr>
          </a:p>
        </p:txBody>
      </p:sp>
      <p:sp>
        <p:nvSpPr>
          <p:cNvPr id="3" name="文本占位符 2"/>
          <p:cNvSpPr>
            <a:spLocks noGrp="1"/>
          </p:cNvSpPr>
          <p:nvPr>
            <p:ph type="body" sz="quarter" idx="14"/>
          </p:nvPr>
        </p:nvSpPr>
        <p:spPr bwMode="gray"/>
        <p:txBody>
          <a:bodyPr/>
          <a:lstStyle/>
          <a:p>
            <a:r>
              <a:rPr lang="en-US" altLang="zh-CN" dirty="0"/>
              <a:t>2020.03.30</a:t>
            </a:r>
            <a:endParaRPr lang="zh-CN" altLang="en-US" dirty="0"/>
          </a:p>
        </p:txBody>
      </p:sp>
      <p:sp>
        <p:nvSpPr>
          <p:cNvPr id="4" name="文本占位符 3"/>
          <p:cNvSpPr>
            <a:spLocks noGrp="1"/>
          </p:cNvSpPr>
          <p:nvPr>
            <p:ph type="body" sz="quarter" idx="15"/>
          </p:nvPr>
        </p:nvSpPr>
        <p:spPr bwMode="gray"/>
        <p:txBody>
          <a:bodyPr/>
          <a:lstStyle/>
          <a:p>
            <a:r>
              <a:rPr lang="en-US" altLang="zh-CN" dirty="0">
                <a:sym typeface="Huawei Sans" panose="020C0503030203020204" pitchFamily="34" charset="0"/>
              </a:rPr>
              <a:t>Zhu </a:t>
            </a:r>
            <a:r>
              <a:rPr lang="en-US" altLang="zh-CN" dirty="0" err="1">
                <a:sym typeface="Huawei Sans" panose="020C0503030203020204" pitchFamily="34" charset="0"/>
              </a:rPr>
              <a:t>Shigeng</a:t>
            </a:r>
            <a:r>
              <a:rPr lang="en-US" altLang="zh-CN" dirty="0">
                <a:sym typeface="Huawei Sans" panose="020C0503030203020204" pitchFamily="34" charset="0"/>
              </a:rPr>
              <a:t>/00261992</a:t>
            </a:r>
            <a:endParaRPr lang="zh-CN" altLang="en-US" dirty="0">
              <a:sym typeface="Huawei Sans" panose="020C0503030203020204" pitchFamily="34" charset="0"/>
            </a:endParaRPr>
          </a:p>
        </p:txBody>
      </p:sp>
      <p:sp>
        <p:nvSpPr>
          <p:cNvPr id="5" name="文本占位符 4"/>
          <p:cNvSpPr>
            <a:spLocks noGrp="1"/>
          </p:cNvSpPr>
          <p:nvPr>
            <p:ph type="body" sz="quarter" idx="16"/>
          </p:nvPr>
        </p:nvSpPr>
        <p:spPr bwMode="gray"/>
        <p:txBody>
          <a:bodyPr/>
          <a:lstStyle/>
          <a:p>
            <a:r>
              <a:rPr lang="en-US" altLang="zh-CN" dirty="0"/>
              <a:t>New</a:t>
            </a:r>
            <a:endParaRPr lang="zh-CN" altLang="en-US" dirty="0"/>
          </a:p>
        </p:txBody>
      </p:sp>
      <p:sp>
        <p:nvSpPr>
          <p:cNvPr id="10" name="文本占位符 9"/>
          <p:cNvSpPr>
            <a:spLocks noGrp="1"/>
          </p:cNvSpPr>
          <p:nvPr>
            <p:ph type="body" sz="quarter" idx="21"/>
          </p:nvPr>
        </p:nvSpPr>
        <p:spPr bwMode="gray"/>
        <p:txBody>
          <a:bodyPr/>
          <a:lstStyle/>
          <a:p>
            <a:r>
              <a:rPr lang="en-US" altLang="zh-CN" dirty="0"/>
              <a:t>He </a:t>
            </a:r>
            <a:r>
              <a:rPr lang="en-US" altLang="zh-CN" dirty="0" err="1"/>
              <a:t>Junjian</a:t>
            </a:r>
            <a:r>
              <a:rPr lang="en-US" altLang="zh-CN" dirty="0"/>
              <a:t>/WX580230</a:t>
            </a:r>
            <a:endParaRPr lang="zh-CN" altLang="en-US" dirty="0"/>
          </a:p>
        </p:txBody>
      </p:sp>
      <p:sp>
        <p:nvSpPr>
          <p:cNvPr id="11" name="文本占位符 10"/>
          <p:cNvSpPr>
            <a:spLocks noGrp="1"/>
          </p:cNvSpPr>
          <p:nvPr>
            <p:ph type="body" sz="quarter" idx="22"/>
          </p:nvPr>
        </p:nvSpPr>
        <p:spPr bwMode="gray"/>
        <p:txBody>
          <a:bodyPr/>
          <a:lstStyle/>
          <a:p>
            <a:r>
              <a:rPr lang="en-US" altLang="zh-CN" dirty="0"/>
              <a:t>2021.07.31</a:t>
            </a:r>
            <a:endParaRPr lang="zh-CN" altLang="en-US" dirty="0"/>
          </a:p>
        </p:txBody>
      </p:sp>
      <p:sp>
        <p:nvSpPr>
          <p:cNvPr id="12" name="文本占位符 11"/>
          <p:cNvSpPr>
            <a:spLocks noGrp="1"/>
          </p:cNvSpPr>
          <p:nvPr>
            <p:ph type="body" sz="quarter" idx="23"/>
          </p:nvPr>
        </p:nvSpPr>
        <p:spPr bwMode="gray"/>
        <p:txBody>
          <a:bodyPr/>
          <a:lstStyle/>
          <a:p>
            <a:r>
              <a:rPr lang="en-US" altLang="zh-CN" dirty="0"/>
              <a:t>Lu </a:t>
            </a:r>
            <a:r>
              <a:rPr lang="en-US" altLang="zh-CN" dirty="0" err="1"/>
              <a:t>Yueyue</a:t>
            </a:r>
            <a:r>
              <a:rPr lang="en-US" altLang="zh-CN" dirty="0"/>
              <a:t>/WX445705</a:t>
            </a:r>
          </a:p>
        </p:txBody>
      </p:sp>
      <p:sp>
        <p:nvSpPr>
          <p:cNvPr id="13" name="文本占位符 12"/>
          <p:cNvSpPr>
            <a:spLocks noGrp="1"/>
          </p:cNvSpPr>
          <p:nvPr>
            <p:ph type="body" sz="quarter" idx="24"/>
          </p:nvPr>
        </p:nvSpPr>
        <p:spPr bwMode="gray"/>
        <p:txBody>
          <a:bodyPr/>
          <a:lstStyle/>
          <a:p>
            <a:r>
              <a:rPr lang="en-US" altLang="zh-CN" dirty="0"/>
              <a:t>Update</a:t>
            </a:r>
            <a:endParaRPr lang="zh-CN" altLang="en-US" dirty="0"/>
          </a:p>
        </p:txBody>
      </p:sp>
      <p:sp>
        <p:nvSpPr>
          <p:cNvPr id="14" name="文本占位符 13"/>
          <p:cNvSpPr>
            <a:spLocks noGrp="1"/>
          </p:cNvSpPr>
          <p:nvPr>
            <p:ph type="body" sz="quarter" idx="25"/>
          </p:nvPr>
        </p:nvSpPr>
        <p:spPr bwMode="gray"/>
        <p:txBody>
          <a:bodyPr/>
          <a:lstStyle/>
          <a:p>
            <a:endParaRPr lang="zh-CN" altLang="en-US"/>
          </a:p>
        </p:txBody>
      </p:sp>
      <p:sp>
        <p:nvSpPr>
          <p:cNvPr id="15" name="文本占位符 14"/>
          <p:cNvSpPr>
            <a:spLocks noGrp="1"/>
          </p:cNvSpPr>
          <p:nvPr>
            <p:ph type="body" sz="quarter" idx="26"/>
          </p:nvPr>
        </p:nvSpPr>
        <p:spPr bwMode="gray"/>
        <p:txBody>
          <a:bodyPr/>
          <a:lstStyle/>
          <a:p>
            <a:endParaRPr lang="zh-CN" altLang="en-US"/>
          </a:p>
        </p:txBody>
      </p:sp>
      <p:sp>
        <p:nvSpPr>
          <p:cNvPr id="16" name="文本占位符 15"/>
          <p:cNvSpPr>
            <a:spLocks noGrp="1"/>
          </p:cNvSpPr>
          <p:nvPr>
            <p:ph type="body" sz="quarter" idx="27"/>
          </p:nvPr>
        </p:nvSpPr>
        <p:spPr bwMode="gray"/>
        <p:txBody>
          <a:bodyPr/>
          <a:lstStyle/>
          <a:p>
            <a:endParaRPr lang="zh-CN" altLang="en-US"/>
          </a:p>
        </p:txBody>
      </p:sp>
      <p:sp>
        <p:nvSpPr>
          <p:cNvPr id="17" name="文本占位符 16"/>
          <p:cNvSpPr>
            <a:spLocks noGrp="1"/>
          </p:cNvSpPr>
          <p:nvPr>
            <p:ph type="body" sz="quarter" idx="28"/>
          </p:nvPr>
        </p:nvSpPr>
        <p:spPr bwMode="gray"/>
        <p:txBody>
          <a:bodyPr/>
          <a:lstStyle/>
          <a:p>
            <a:endParaRPr lang="zh-CN" altLang="en-US"/>
          </a:p>
        </p:txBody>
      </p:sp>
      <p:sp>
        <p:nvSpPr>
          <p:cNvPr id="18" name="文本占位符 17"/>
          <p:cNvSpPr>
            <a:spLocks noGrp="1"/>
          </p:cNvSpPr>
          <p:nvPr>
            <p:ph type="body" sz="quarter" idx="29"/>
          </p:nvPr>
        </p:nvSpPr>
        <p:spPr bwMode="gray"/>
        <p:txBody>
          <a:bodyPr/>
          <a:lstStyle/>
          <a:p>
            <a:endParaRPr lang="zh-CN" altLang="en-US"/>
          </a:p>
        </p:txBody>
      </p:sp>
      <p:sp>
        <p:nvSpPr>
          <p:cNvPr id="19" name="文本占位符 18"/>
          <p:cNvSpPr>
            <a:spLocks noGrp="1"/>
          </p:cNvSpPr>
          <p:nvPr>
            <p:ph type="body" sz="quarter" idx="30"/>
          </p:nvPr>
        </p:nvSpPr>
        <p:spPr bwMode="gray"/>
        <p:txBody>
          <a:bodyPr/>
          <a:lstStyle/>
          <a:p>
            <a:endParaRPr lang="zh-CN" altLang="en-US"/>
          </a:p>
        </p:txBody>
      </p:sp>
      <p:sp>
        <p:nvSpPr>
          <p:cNvPr id="20" name="文本占位符 19"/>
          <p:cNvSpPr>
            <a:spLocks noGrp="1"/>
          </p:cNvSpPr>
          <p:nvPr>
            <p:ph type="body" sz="quarter" idx="31"/>
          </p:nvPr>
        </p:nvSpPr>
        <p:spPr bwMode="gray"/>
        <p:txBody>
          <a:bodyPr/>
          <a:lstStyle/>
          <a:p>
            <a:endParaRPr lang="zh-CN" altLang="en-US"/>
          </a:p>
        </p:txBody>
      </p:sp>
      <p:sp>
        <p:nvSpPr>
          <p:cNvPr id="21" name="文本占位符 20"/>
          <p:cNvSpPr>
            <a:spLocks noGrp="1"/>
          </p:cNvSpPr>
          <p:nvPr>
            <p:ph type="body" sz="quarter" idx="32"/>
          </p:nvPr>
        </p:nvSpPr>
        <p:spPr bwMode="gray"/>
        <p:txBody>
          <a:bodyPr/>
          <a:lstStyle/>
          <a:p>
            <a:endParaRPr lang="zh-CN" altLang="en-US"/>
          </a:p>
        </p:txBody>
      </p:sp>
      <p:sp>
        <p:nvSpPr>
          <p:cNvPr id="22" name="文本占位符 21"/>
          <p:cNvSpPr>
            <a:spLocks noGrp="1"/>
          </p:cNvSpPr>
          <p:nvPr>
            <p:ph type="body" sz="quarter" idx="33"/>
          </p:nvPr>
        </p:nvSpPr>
        <p:spPr bwMode="gray"/>
        <p:txBody>
          <a:bodyPr/>
          <a:lstStyle/>
          <a:p>
            <a:endParaRPr lang="zh-CN" altLang="en-US"/>
          </a:p>
        </p:txBody>
      </p:sp>
      <p:sp>
        <p:nvSpPr>
          <p:cNvPr id="23" name="文本占位符 22"/>
          <p:cNvSpPr>
            <a:spLocks noGrp="1"/>
          </p:cNvSpPr>
          <p:nvPr>
            <p:ph type="body" sz="quarter" idx="34"/>
          </p:nvPr>
        </p:nvSpPr>
        <p:spPr bwMode="gray"/>
        <p:txBody>
          <a:bodyPr/>
          <a:lstStyle/>
          <a:p>
            <a:endParaRPr lang="zh-CN" altLang="en-US"/>
          </a:p>
        </p:txBody>
      </p:sp>
      <p:sp>
        <p:nvSpPr>
          <p:cNvPr id="24" name="文本占位符 23"/>
          <p:cNvSpPr>
            <a:spLocks noGrp="1"/>
          </p:cNvSpPr>
          <p:nvPr>
            <p:ph type="body" sz="quarter" idx="35"/>
          </p:nvPr>
        </p:nvSpPr>
        <p:spPr bwMode="gray"/>
        <p:txBody>
          <a:bodyPr/>
          <a:lstStyle/>
          <a:p>
            <a:endParaRPr lang="zh-CN" altLang="en-US"/>
          </a:p>
        </p:txBody>
      </p:sp>
      <p:sp>
        <p:nvSpPr>
          <p:cNvPr id="25" name="文本占位符 24"/>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Huawei Sans" panose="020C0503030203020204" pitchFamily="34" charset="0"/>
              </a:rPr>
              <a:t>Basic MPLS VPN Networking: </a:t>
            </a:r>
            <a:r>
              <a:rPr lang="en-US" dirty="0" err="1">
                <a:sym typeface="Huawei Sans" panose="020C0503030203020204" pitchFamily="34" charset="0"/>
              </a:rPr>
              <a:t>Hub&amp;Spoke</a:t>
            </a:r>
            <a:r>
              <a:rPr lang="en-US" dirty="0">
                <a:sym typeface="Huawei Sans" panose="020C0503030203020204" pitchFamily="34" charset="0"/>
              </a:rPr>
              <a:t> (2)</a:t>
            </a:r>
          </a:p>
        </p:txBody>
      </p:sp>
      <p:sp>
        <p:nvSpPr>
          <p:cNvPr id="169" name="文本占位符 168"/>
          <p:cNvSpPr>
            <a:spLocks noGrp="1"/>
          </p:cNvSpPr>
          <p:nvPr>
            <p:ph type="body" sz="quarter" idx="10"/>
          </p:nvPr>
        </p:nvSpPr>
        <p:spPr bwMode="gray"/>
        <p:txBody>
          <a:bodyPr/>
          <a:lstStyle/>
          <a:p>
            <a:r>
              <a:rPr lang="en-US" sz="1800">
                <a:sym typeface="Huawei Sans" panose="020C0503030203020204" pitchFamily="34" charset="0"/>
              </a:rPr>
              <a:t>The process of advertising routes from site 1 to site 2 is as follows:</a:t>
            </a:r>
          </a:p>
        </p:txBody>
      </p:sp>
      <p:sp>
        <p:nvSpPr>
          <p:cNvPr id="164" name="圆角矩形 75"/>
          <p:cNvSpPr/>
          <p:nvPr/>
        </p:nvSpPr>
        <p:spPr bwMode="gray">
          <a:xfrm>
            <a:off x="7184099" y="2396061"/>
            <a:ext cx="4360201" cy="331200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Spoke-CE1 advertises the route to Spoke-PE1.</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Spoke-PE1 advertises the route to the Hub-PE through IBGP.</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Hub-PE imports the route into the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VPN_in</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 table through the import RT attribute of the VPN instance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VPN_in</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and advertises the route to the Hub-CE.</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Hub-CE learns the route and advertises the route to the VPN instance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VPN_out</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of the Hub-PE.</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Hub-PE advertises the route to Spoke-PE2 with the export RT attribute of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VPN_out</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Spoke-PE2 advertises the route to Spoke-CE2.</a:t>
            </a:r>
          </a:p>
        </p:txBody>
      </p:sp>
      <p:sp>
        <p:nvSpPr>
          <p:cNvPr id="68" name="矩形 67"/>
          <p:cNvSpPr/>
          <p:nvPr/>
        </p:nvSpPr>
        <p:spPr bwMode="gray">
          <a:xfrm>
            <a:off x="4746533" y="2335145"/>
            <a:ext cx="1798984"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2869117" y="3226400"/>
            <a:ext cx="2152916"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p:cNvCxnSpPr>
            <a:stCxn id="97" idx="3"/>
          </p:cNvCxnSpPr>
          <p:nvPr/>
        </p:nvCxnSpPr>
        <p:spPr bwMode="gray">
          <a:xfrm>
            <a:off x="3174135" y="3565457"/>
            <a:ext cx="496893" cy="439095"/>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pic>
        <p:nvPicPr>
          <p:cNvPr id="93" name="Picture 12" descr="E:\2016.01\1.12 扁平化图标\蓝色\AR-蓝色最新-40.png"/>
          <p:cNvPicPr>
            <a:picLocks noChangeAspect="1" noChangeArrowheads="1"/>
          </p:cNvPicPr>
          <p:nvPr/>
        </p:nvPicPr>
        <p:blipFill>
          <a:blip r:embed="rId3" cstate="print"/>
          <a:srcRect/>
          <a:stretch>
            <a:fillRect/>
          </a:stretch>
        </p:blipFill>
        <p:spPr bwMode="gray">
          <a:xfrm>
            <a:off x="3693938" y="3777126"/>
            <a:ext cx="540000" cy="441818"/>
          </a:xfrm>
          <a:prstGeom prst="rect">
            <a:avLst/>
          </a:prstGeom>
          <a:noFill/>
          <a:effectLst/>
        </p:spPr>
      </p:pic>
      <p:sp>
        <p:nvSpPr>
          <p:cNvPr id="94" name="文本框 93"/>
          <p:cNvSpPr txBox="1"/>
          <p:nvPr/>
        </p:nvSpPr>
        <p:spPr bwMode="gray">
          <a:xfrm>
            <a:off x="3817904" y="4193275"/>
            <a:ext cx="292068" cy="307777"/>
          </a:xfrm>
          <a:prstGeom prst="rect">
            <a:avLst/>
          </a:prstGeom>
          <a:noFill/>
          <a:effectLst/>
        </p:spPr>
        <p:txBody>
          <a:bodyPr wrap="none" rtlCol="0">
            <a:spAutoFit/>
          </a:body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5" name="Picture 12" descr="E:\2016.01\1.12 扁平化图标\蓝色\AR-蓝色最新-40.png"/>
          <p:cNvPicPr>
            <a:picLocks noChangeAspect="1" noChangeArrowheads="1"/>
          </p:cNvPicPr>
          <p:nvPr/>
        </p:nvPicPr>
        <p:blipFill>
          <a:blip r:embed="rId3" cstate="print"/>
          <a:srcRect/>
          <a:stretch>
            <a:fillRect/>
          </a:stretch>
        </p:blipFill>
        <p:spPr bwMode="gray">
          <a:xfrm>
            <a:off x="4763324" y="3777126"/>
            <a:ext cx="540000" cy="441818"/>
          </a:xfrm>
          <a:prstGeom prst="rect">
            <a:avLst/>
          </a:prstGeom>
          <a:noFill/>
          <a:effectLst/>
        </p:spPr>
      </p:pic>
      <p:sp>
        <p:nvSpPr>
          <p:cNvPr id="96" name="文本框 95"/>
          <p:cNvSpPr txBox="1"/>
          <p:nvPr/>
        </p:nvSpPr>
        <p:spPr bwMode="gray">
          <a:xfrm>
            <a:off x="4656227" y="4184153"/>
            <a:ext cx="800219"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7" name="Picture 12" descr="E:\2016.01\1.12 扁平化图标\蓝色\AR-蓝色最新-40.png"/>
          <p:cNvPicPr>
            <a:picLocks noChangeAspect="1" noChangeArrowheads="1"/>
          </p:cNvPicPr>
          <p:nvPr/>
        </p:nvPicPr>
        <p:blipFill>
          <a:blip r:embed="rId3" cstate="print"/>
          <a:srcRect/>
          <a:stretch>
            <a:fillRect/>
          </a:stretch>
        </p:blipFill>
        <p:spPr bwMode="gray">
          <a:xfrm>
            <a:off x="2634135" y="3344548"/>
            <a:ext cx="540000" cy="441818"/>
          </a:xfrm>
          <a:prstGeom prst="rect">
            <a:avLst/>
          </a:prstGeom>
          <a:noFill/>
          <a:effectLst/>
        </p:spPr>
      </p:pic>
      <p:sp>
        <p:nvSpPr>
          <p:cNvPr id="98" name="文本框 97"/>
          <p:cNvSpPr txBox="1"/>
          <p:nvPr/>
        </p:nvSpPr>
        <p:spPr bwMode="gray">
          <a:xfrm>
            <a:off x="2379794" y="3764645"/>
            <a:ext cx="1048685"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Spoke-PE1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9" name="Picture 12" descr="E:\2016.01\1.12 扁平化图标\蓝色\AR-蓝色最新-40.png"/>
          <p:cNvPicPr>
            <a:picLocks noChangeAspect="1" noChangeArrowheads="1"/>
          </p:cNvPicPr>
          <p:nvPr/>
        </p:nvPicPr>
        <p:blipFill>
          <a:blip r:embed="rId3" cstate="print"/>
          <a:srcRect/>
          <a:stretch>
            <a:fillRect/>
          </a:stretch>
        </p:blipFill>
        <p:spPr bwMode="gray">
          <a:xfrm>
            <a:off x="1742950" y="3350714"/>
            <a:ext cx="540000" cy="441818"/>
          </a:xfrm>
          <a:prstGeom prst="rect">
            <a:avLst/>
          </a:prstGeom>
          <a:noFill/>
          <a:effectLst/>
        </p:spPr>
      </p:pic>
      <p:sp>
        <p:nvSpPr>
          <p:cNvPr id="102" name="文本框 101"/>
          <p:cNvSpPr txBox="1"/>
          <p:nvPr/>
        </p:nvSpPr>
        <p:spPr bwMode="gray">
          <a:xfrm>
            <a:off x="1399257" y="3751945"/>
            <a:ext cx="1055097"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a:spLocks/>
          </p:cNvSpPr>
          <p:nvPr/>
        </p:nvSpPr>
        <p:spPr bwMode="gray">
          <a:xfrm>
            <a:off x="1070831" y="3271869"/>
            <a:ext cx="1338799" cy="730878"/>
          </a:xfrm>
          <a:prstGeom prst="roundRect">
            <a:avLst/>
          </a:prstGeom>
          <a:noFill/>
          <a:ln w="25400">
            <a:solidFill>
              <a:srgbClr val="8BC9A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Picture 12" descr="E:\2016.01\1.12 扁平化图标\蓝色\AR-蓝色最新-40.png"/>
          <p:cNvPicPr>
            <a:picLocks noChangeAspect="1" noChangeArrowheads="1"/>
          </p:cNvPicPr>
          <p:nvPr/>
        </p:nvPicPr>
        <p:blipFill>
          <a:blip r:embed="rId3" cstate="print"/>
          <a:srcRect/>
          <a:stretch>
            <a:fillRect/>
          </a:stretch>
        </p:blipFill>
        <p:spPr bwMode="gray">
          <a:xfrm>
            <a:off x="1731126" y="4438585"/>
            <a:ext cx="540000" cy="441818"/>
          </a:xfrm>
          <a:prstGeom prst="rect">
            <a:avLst/>
          </a:prstGeom>
          <a:noFill/>
          <a:effectLst/>
        </p:spPr>
      </p:pic>
      <p:sp>
        <p:nvSpPr>
          <p:cNvPr id="105" name="文本框 104"/>
          <p:cNvSpPr txBox="1"/>
          <p:nvPr/>
        </p:nvSpPr>
        <p:spPr bwMode="gray">
          <a:xfrm>
            <a:off x="1447793" y="4832129"/>
            <a:ext cx="1055097"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a:spLocks/>
          </p:cNvSpPr>
          <p:nvPr/>
        </p:nvSpPr>
        <p:spPr bwMode="gray">
          <a:xfrm>
            <a:off x="1085162" y="4376561"/>
            <a:ext cx="1338799" cy="730878"/>
          </a:xfrm>
          <a:prstGeom prst="roundRect">
            <a:avLst/>
          </a:prstGeom>
          <a:noFill/>
          <a:ln w="25400">
            <a:solidFill>
              <a:srgbClr val="8BC9A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a:spLocks/>
          </p:cNvSpPr>
          <p:nvPr/>
        </p:nvSpPr>
        <p:spPr bwMode="gray">
          <a:xfrm flipH="1">
            <a:off x="5575190" y="3698273"/>
            <a:ext cx="1358670" cy="730878"/>
          </a:xfrm>
          <a:prstGeom prst="roundRect">
            <a:avLst/>
          </a:prstGeom>
          <a:noFill/>
          <a:ln w="25400">
            <a:solidFill>
              <a:srgbClr val="8BC9A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连接符 107"/>
          <p:cNvCxnSpPr>
            <a:stCxn id="99" idx="3"/>
            <a:endCxn id="97" idx="1"/>
          </p:cNvCxnSpPr>
          <p:nvPr/>
        </p:nvCxnSpPr>
        <p:spPr bwMode="gray">
          <a:xfrm flipV="1">
            <a:off x="2282950" y="3565457"/>
            <a:ext cx="351185" cy="6166"/>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4" idx="3"/>
            <a:endCxn id="121" idx="1"/>
          </p:cNvCxnSpPr>
          <p:nvPr/>
        </p:nvCxnSpPr>
        <p:spPr bwMode="gray">
          <a:xfrm>
            <a:off x="2271126" y="4659494"/>
            <a:ext cx="363009" cy="81"/>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bwMode="gray">
          <a:xfrm flipV="1">
            <a:off x="5303324" y="3916151"/>
            <a:ext cx="417682" cy="0"/>
          </a:xfrm>
          <a:prstGeom prst="line">
            <a:avLst/>
          </a:prstGeom>
          <a:ln w="25400">
            <a:solidFill>
              <a:srgbClr val="FCC800"/>
            </a:solidFill>
          </a:ln>
          <a:effectLst/>
        </p:spPr>
        <p:style>
          <a:lnRef idx="1">
            <a:schemeClr val="accent1"/>
          </a:lnRef>
          <a:fillRef idx="0">
            <a:schemeClr val="accent1"/>
          </a:fillRef>
          <a:effectRef idx="0">
            <a:schemeClr val="accent1"/>
          </a:effectRef>
          <a:fontRef idx="minor">
            <a:schemeClr val="tx1"/>
          </a:fontRef>
        </p:style>
      </p:cxnSp>
      <p:pic>
        <p:nvPicPr>
          <p:cNvPr id="111" name="Picture 12" descr="E:\2016.01\1.12 扁平化图标\蓝色\AR-蓝色最新-40.png"/>
          <p:cNvPicPr>
            <a:picLocks noChangeAspect="1" noChangeArrowheads="1"/>
          </p:cNvPicPr>
          <p:nvPr/>
        </p:nvPicPr>
        <p:blipFill>
          <a:blip r:embed="rId3" cstate="print"/>
          <a:srcRect/>
          <a:stretch>
            <a:fillRect/>
          </a:stretch>
        </p:blipFill>
        <p:spPr bwMode="gray">
          <a:xfrm>
            <a:off x="5721006" y="3771442"/>
            <a:ext cx="540000" cy="441818"/>
          </a:xfrm>
          <a:prstGeom prst="rect">
            <a:avLst/>
          </a:prstGeom>
          <a:noFill/>
          <a:effectLst/>
        </p:spPr>
      </p:pic>
      <p:sp>
        <p:nvSpPr>
          <p:cNvPr id="112" name="文本框 111"/>
          <p:cNvSpPr txBox="1"/>
          <p:nvPr/>
        </p:nvSpPr>
        <p:spPr bwMode="gray">
          <a:xfrm>
            <a:off x="5582516" y="4174916"/>
            <a:ext cx="806631"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bwMode="gray">
          <a:xfrm>
            <a:off x="1424182" y="2997173"/>
            <a:ext cx="660758" cy="307777"/>
          </a:xfrm>
          <a:prstGeom prst="rect">
            <a:avLst/>
          </a:prstGeom>
          <a:noFill/>
          <a:effectLst/>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5924146" y="3423577"/>
            <a:ext cx="660758" cy="307777"/>
          </a:xfrm>
          <a:prstGeom prst="rect">
            <a:avLst/>
          </a:prstGeom>
          <a:noFill/>
          <a:effectLst/>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p:cNvSpPr txBox="1"/>
          <p:nvPr/>
        </p:nvSpPr>
        <p:spPr bwMode="gray">
          <a:xfrm>
            <a:off x="1424182" y="5106237"/>
            <a:ext cx="660758" cy="307777"/>
          </a:xfrm>
          <a:prstGeom prst="rect">
            <a:avLst/>
          </a:prstGeom>
          <a:noFill/>
          <a:effectLst/>
        </p:spPr>
        <p:txBody>
          <a:bodyPr wrap="none" rtlCol="0">
            <a:spAutoFit/>
          </a:bodyPr>
          <a:lstStyle/>
          <a:p>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1132015" y="3470555"/>
            <a:ext cx="644728"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bwMode="gray">
          <a:xfrm>
            <a:off x="6229207" y="3896959"/>
            <a:ext cx="644728"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1146244" y="4537012"/>
            <a:ext cx="644728"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p:nvPr/>
        </p:nvSpPr>
        <p:spPr bwMode="gray">
          <a:xfrm>
            <a:off x="1804598" y="5370817"/>
            <a:ext cx="1866430"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bwMode="gray">
          <a:xfrm>
            <a:off x="1804598" y="5374609"/>
            <a:ext cx="1866430" cy="738664"/>
          </a:xfrm>
          <a:prstGeom prst="rect">
            <a:avLst/>
          </a:prstGeom>
          <a:noFill/>
          <a:effectLst/>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Hub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Spoke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1" name="Picture 12" descr="E:\2016.01\1.12 扁平化图标\蓝色\AR-蓝色最新-40.png"/>
          <p:cNvPicPr>
            <a:picLocks noChangeAspect="1" noChangeArrowheads="1"/>
          </p:cNvPicPr>
          <p:nvPr/>
        </p:nvPicPr>
        <p:blipFill>
          <a:blip r:embed="rId3" cstate="print"/>
          <a:srcRect/>
          <a:stretch>
            <a:fillRect/>
          </a:stretch>
        </p:blipFill>
        <p:spPr bwMode="gray">
          <a:xfrm>
            <a:off x="2634135" y="4438666"/>
            <a:ext cx="540000" cy="441818"/>
          </a:xfrm>
          <a:prstGeom prst="rect">
            <a:avLst/>
          </a:prstGeom>
          <a:noFill/>
          <a:effectLst/>
        </p:spPr>
      </p:pic>
      <p:sp>
        <p:nvSpPr>
          <p:cNvPr id="122" name="文本框 121"/>
          <p:cNvSpPr txBox="1"/>
          <p:nvPr/>
        </p:nvSpPr>
        <p:spPr bwMode="gray">
          <a:xfrm>
            <a:off x="2379793" y="4844829"/>
            <a:ext cx="1048685"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Sopke-PE2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3" name="直接连接符 122"/>
          <p:cNvCxnSpPr>
            <a:stCxn id="93" idx="1"/>
            <a:endCxn id="121" idx="3"/>
          </p:cNvCxnSpPr>
          <p:nvPr/>
        </p:nvCxnSpPr>
        <p:spPr bwMode="gray">
          <a:xfrm flipH="1">
            <a:off x="3174135" y="3998035"/>
            <a:ext cx="519803" cy="661540"/>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95" idx="1"/>
            <a:endCxn id="93" idx="3"/>
          </p:cNvCxnSpPr>
          <p:nvPr/>
        </p:nvCxnSpPr>
        <p:spPr bwMode="gray">
          <a:xfrm flipH="1">
            <a:off x="4233938" y="3998035"/>
            <a:ext cx="529386" cy="0"/>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bwMode="gray">
          <a:xfrm flipV="1">
            <a:off x="5303324" y="4086289"/>
            <a:ext cx="417682" cy="0"/>
          </a:xfrm>
          <a:prstGeom prst="line">
            <a:avLst/>
          </a:prstGeom>
          <a:ln w="25400">
            <a:solidFill>
              <a:srgbClr val="FCC800"/>
            </a:solidFill>
          </a:ln>
          <a:effectLst/>
        </p:spPr>
        <p:style>
          <a:lnRef idx="1">
            <a:schemeClr val="accent1"/>
          </a:lnRef>
          <a:fillRef idx="0">
            <a:schemeClr val="accent1"/>
          </a:fillRef>
          <a:effectRef idx="0">
            <a:schemeClr val="accent1"/>
          </a:effectRef>
          <a:fontRef idx="minor">
            <a:schemeClr val="tx1"/>
          </a:fontRef>
        </p:style>
      </p:cxnSp>
      <p:sp>
        <p:nvSpPr>
          <p:cNvPr id="130" name="文本框 129"/>
          <p:cNvSpPr txBox="1"/>
          <p:nvPr/>
        </p:nvSpPr>
        <p:spPr bwMode="gray">
          <a:xfrm>
            <a:off x="4656227" y="2318418"/>
            <a:ext cx="1960629" cy="738664"/>
          </a:xfrm>
          <a:prstGeom prst="rect">
            <a:avLst/>
          </a:prstGeom>
          <a:noFill/>
          <a:effectLst/>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a:t>
            </a:r>
          </a:p>
        </p:txBody>
      </p:sp>
      <p:sp>
        <p:nvSpPr>
          <p:cNvPr id="131" name="矩形 130"/>
          <p:cNvSpPr/>
          <p:nvPr/>
        </p:nvSpPr>
        <p:spPr bwMode="gray">
          <a:xfrm>
            <a:off x="4713416" y="4888214"/>
            <a:ext cx="1798984"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文本框 131"/>
          <p:cNvSpPr txBox="1"/>
          <p:nvPr/>
        </p:nvSpPr>
        <p:spPr bwMode="gray">
          <a:xfrm>
            <a:off x="4692081" y="4928825"/>
            <a:ext cx="1960629" cy="738664"/>
          </a:xfrm>
          <a:prstGeom prst="rect">
            <a:avLst/>
          </a:prstGeom>
          <a:noFill/>
          <a:effectLst/>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a:t>
            </a:r>
          </a:p>
        </p:txBody>
      </p:sp>
      <p:sp>
        <p:nvSpPr>
          <p:cNvPr id="134" name="Oval 4"/>
          <p:cNvSpPr>
            <a:spLocks noChangeAspect="1"/>
          </p:cNvSpPr>
          <p:nvPr/>
        </p:nvSpPr>
        <p:spPr bwMode="gray">
          <a:xfrm>
            <a:off x="3961344" y="3331042"/>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5" name="直接箭头连接符 134"/>
          <p:cNvCxnSpPr/>
          <p:nvPr/>
        </p:nvCxnSpPr>
        <p:spPr bwMode="gray">
          <a:xfrm>
            <a:off x="3249306" y="3480836"/>
            <a:ext cx="1502755" cy="290606"/>
          </a:xfrm>
          <a:prstGeom prst="straightConnector1">
            <a:avLst/>
          </a:prstGeom>
          <a:solidFill>
            <a:srgbClr val="56C4D2"/>
          </a:solidFill>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bwMode="gray">
          <a:xfrm>
            <a:off x="5143295" y="3571378"/>
            <a:ext cx="664670" cy="0"/>
          </a:xfrm>
          <a:prstGeom prst="straightConnector1">
            <a:avLst/>
          </a:prstGeom>
          <a:solidFill>
            <a:srgbClr val="56C4D2"/>
          </a:solidFill>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37" name="Oval 4"/>
          <p:cNvSpPr>
            <a:spLocks noChangeAspect="1"/>
          </p:cNvSpPr>
          <p:nvPr/>
        </p:nvSpPr>
        <p:spPr bwMode="gray">
          <a:xfrm>
            <a:off x="5349630" y="3267511"/>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8" name="直接箭头连接符 137"/>
          <p:cNvCxnSpPr/>
          <p:nvPr/>
        </p:nvCxnSpPr>
        <p:spPr bwMode="gray">
          <a:xfrm>
            <a:off x="5143295" y="4828435"/>
            <a:ext cx="664670" cy="0"/>
          </a:xfrm>
          <a:prstGeom prst="straightConnector1">
            <a:avLst/>
          </a:prstGeom>
          <a:solidFill>
            <a:srgbClr val="56C4D2"/>
          </a:solidFill>
          <a:ln>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9" name="Oval 4"/>
          <p:cNvSpPr>
            <a:spLocks noChangeAspect="1"/>
          </p:cNvSpPr>
          <p:nvPr/>
        </p:nvSpPr>
        <p:spPr bwMode="gray">
          <a:xfrm>
            <a:off x="5349630" y="4524568"/>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0" name="直接箭头连接符 139"/>
          <p:cNvCxnSpPr/>
          <p:nvPr/>
        </p:nvCxnSpPr>
        <p:spPr bwMode="gray">
          <a:xfrm flipH="1">
            <a:off x="3346706" y="4407228"/>
            <a:ext cx="1502755" cy="290606"/>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41" name="Oval 4"/>
          <p:cNvSpPr>
            <a:spLocks noChangeAspect="1"/>
          </p:cNvSpPr>
          <p:nvPr/>
        </p:nvSpPr>
        <p:spPr bwMode="gray">
          <a:xfrm>
            <a:off x="3961344" y="4627065"/>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p:cNvSpPr/>
          <p:nvPr/>
        </p:nvSpPr>
        <p:spPr bwMode="gray">
          <a:xfrm>
            <a:off x="1995063" y="2110230"/>
            <a:ext cx="1811747"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1995063" y="2114022"/>
            <a:ext cx="1811747" cy="738664"/>
          </a:xfrm>
          <a:prstGeom prst="rect">
            <a:avLst/>
          </a:prstGeom>
          <a:noFill/>
          <a:effectLst/>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Hub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Spoke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4" name="组合 143"/>
          <p:cNvGrpSpPr/>
          <p:nvPr/>
        </p:nvGrpSpPr>
        <p:grpSpPr bwMode="gray">
          <a:xfrm>
            <a:off x="2254378" y="2933592"/>
            <a:ext cx="379757" cy="314810"/>
            <a:chOff x="2254378" y="2933592"/>
            <a:chExt cx="379757" cy="314810"/>
          </a:xfrm>
          <a:solidFill>
            <a:srgbClr val="56C4D2"/>
          </a:solidFill>
          <a:effectLst/>
        </p:grpSpPr>
        <p:sp>
          <p:nvSpPr>
            <p:cNvPr id="145" name="Oval 4"/>
            <p:cNvSpPr>
              <a:spLocks noChangeAspect="1"/>
            </p:cNvSpPr>
            <p:nvPr/>
          </p:nvSpPr>
          <p:spPr bwMode="gray">
            <a:xfrm>
              <a:off x="2326618" y="2933592"/>
              <a:ext cx="252000" cy="252000"/>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6" name="直接箭头连接符 145"/>
            <p:cNvCxnSpPr/>
            <p:nvPr/>
          </p:nvCxnSpPr>
          <p:spPr bwMode="gray">
            <a:xfrm>
              <a:off x="2254378" y="3248402"/>
              <a:ext cx="379757" cy="0"/>
            </a:xfrm>
            <a:prstGeom prst="straightConnector1">
              <a:avLst/>
            </a:prstGeom>
            <a:grpFill/>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7" name="组合 146"/>
          <p:cNvGrpSpPr/>
          <p:nvPr/>
        </p:nvGrpSpPr>
        <p:grpSpPr bwMode="gray">
          <a:xfrm>
            <a:off x="2216899" y="4089168"/>
            <a:ext cx="379757" cy="314810"/>
            <a:chOff x="2216899" y="4089168"/>
            <a:chExt cx="379757" cy="314810"/>
          </a:xfrm>
          <a:solidFill>
            <a:srgbClr val="56C4D2"/>
          </a:solidFill>
          <a:effectLst/>
        </p:grpSpPr>
        <p:sp>
          <p:nvSpPr>
            <p:cNvPr id="148" name="Oval 4"/>
            <p:cNvSpPr>
              <a:spLocks noChangeAspect="1"/>
            </p:cNvSpPr>
            <p:nvPr/>
          </p:nvSpPr>
          <p:spPr bwMode="gray">
            <a:xfrm>
              <a:off x="2289139" y="4089168"/>
              <a:ext cx="252000" cy="252000"/>
            </a:xfrm>
            <a:prstGeom prst="ellipse">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9" name="直接箭头连接符 148"/>
            <p:cNvCxnSpPr/>
            <p:nvPr/>
          </p:nvCxnSpPr>
          <p:spPr bwMode="gray">
            <a:xfrm>
              <a:off x="2216899" y="4403978"/>
              <a:ext cx="379757" cy="0"/>
            </a:xfrm>
            <a:prstGeom prst="straightConnector1">
              <a:avLst/>
            </a:prstGeom>
            <a:grpFill/>
            <a:ln>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68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barn(inVertical)">
                                      <p:cBhvr>
                                        <p:cTn id="7" dur="500"/>
                                        <p:tgtEl>
                                          <p:spTgt spid="14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barn(inVertical)">
                                      <p:cBhvr>
                                        <p:cTn id="12"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bwMode="gray">
          <a:xfrm>
            <a:off x="3417708" y="4350502"/>
            <a:ext cx="772424" cy="183937"/>
            <a:chOff x="3737041" y="3332283"/>
            <a:chExt cx="417682" cy="203200"/>
          </a:xfrm>
        </p:grpSpPr>
        <p:cxnSp>
          <p:nvCxnSpPr>
            <p:cNvPr id="13" name="直接连接符 12"/>
            <p:cNvCxnSpPr/>
            <p:nvPr/>
          </p:nvCxnSpPr>
          <p:spPr bwMode="gray">
            <a:xfrm flipV="1">
              <a:off x="3737041" y="3332283"/>
              <a:ext cx="417682" cy="0"/>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V="1">
              <a:off x="3737041" y="3433883"/>
              <a:ext cx="417682" cy="0"/>
            </a:xfrm>
            <a:prstGeom prst="line">
              <a:avLst/>
            </a:prstGeom>
            <a:ln w="19050">
              <a:solidFill>
                <a:srgbClr val="8BC9A0"/>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V="1">
              <a:off x="3737041" y="3535483"/>
              <a:ext cx="417682" cy="0"/>
            </a:xfrm>
            <a:prstGeom prst="line">
              <a:avLst/>
            </a:prstGeom>
            <a:ln w="19050">
              <a:solidFill>
                <a:srgbClr val="30B5C5"/>
              </a:solidFill>
              <a:prstDash val="dash"/>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a:sym typeface="Huawei Sans" panose="020C0503030203020204" pitchFamily="34" charset="0"/>
              </a:rPr>
              <a:t>MCE Networking</a:t>
            </a:r>
          </a:p>
        </p:txBody>
      </p:sp>
      <p:sp>
        <p:nvSpPr>
          <p:cNvPr id="3" name="文本占位符 2"/>
          <p:cNvSpPr>
            <a:spLocks noGrp="1"/>
          </p:cNvSpPr>
          <p:nvPr>
            <p:ph type="body" sz="quarter" idx="10"/>
          </p:nvPr>
        </p:nvSpPr>
        <p:spPr bwMode="gray"/>
        <p:txBody>
          <a:bodyPr/>
          <a:lstStyle/>
          <a:p>
            <a:r>
              <a:rPr lang="en-US" sz="1800">
                <a:sym typeface="Huawei Sans" panose="020C0503030203020204" pitchFamily="34" charset="0"/>
              </a:rPr>
              <a:t>When a private network is divided into VPNs based on services or networks, services of different VPN users must be completely isolated. In this case, configuring a CE for each VPN increases device and maintenance costs.</a:t>
            </a:r>
          </a:p>
          <a:p>
            <a:r>
              <a:rPr lang="en-US" sz="1800">
                <a:sym typeface="Huawei Sans" panose="020C0503030203020204" pitchFamily="34" charset="0"/>
              </a:rPr>
              <a:t>A multi-VPN-instance CE (MCE) device can function as a CE for multiple VPN instances on an MPLS VPN network, reducing the investment on network devices.</a:t>
            </a:r>
            <a:endParaRPr lang="en-US" sz="1800" dirty="0">
              <a:sym typeface="Huawei Sans" panose="020C0503030203020204" pitchFamily="34" charset="0"/>
            </a:endParaRPr>
          </a:p>
        </p:txBody>
      </p:sp>
      <p:sp>
        <p:nvSpPr>
          <p:cNvPr id="4" name="圆角矩形 3"/>
          <p:cNvSpPr/>
          <p:nvPr/>
        </p:nvSpPr>
        <p:spPr bwMode="gray">
          <a:xfrm>
            <a:off x="1116291" y="3664319"/>
            <a:ext cx="2152916"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10" idx="3"/>
          </p:cNvCxnSpPr>
          <p:nvPr/>
        </p:nvCxnSpPr>
        <p:spPr bwMode="gray">
          <a:xfrm>
            <a:off x="1421309" y="4003376"/>
            <a:ext cx="496893" cy="4390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2" descr="E:\2016.01\1.12 扁平化图标\蓝色\AR-蓝色最新-40.png"/>
          <p:cNvPicPr>
            <a:picLocks noChangeAspect="1" noChangeArrowheads="1"/>
          </p:cNvPicPr>
          <p:nvPr/>
        </p:nvPicPr>
        <p:blipFill>
          <a:blip r:embed="rId3" cstate="print"/>
          <a:srcRect/>
          <a:stretch>
            <a:fillRect/>
          </a:stretch>
        </p:blipFill>
        <p:spPr bwMode="gray">
          <a:xfrm>
            <a:off x="1941112" y="4215045"/>
            <a:ext cx="540000" cy="441818"/>
          </a:xfrm>
          <a:prstGeom prst="rect">
            <a:avLst/>
          </a:prstGeom>
          <a:noFill/>
        </p:spPr>
      </p:pic>
      <p:sp>
        <p:nvSpPr>
          <p:cNvPr id="7" name="文本框 6"/>
          <p:cNvSpPr txBox="1"/>
          <p:nvPr/>
        </p:nvSpPr>
        <p:spPr bwMode="gray">
          <a:xfrm>
            <a:off x="2065078" y="4631194"/>
            <a:ext cx="292068"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 name="Picture 12" descr="E:\2016.01\1.12 扁平化图标\蓝色\AR-蓝色最新-40.png"/>
          <p:cNvPicPr>
            <a:picLocks noChangeAspect="1" noChangeArrowheads="1"/>
          </p:cNvPicPr>
          <p:nvPr/>
        </p:nvPicPr>
        <p:blipFill>
          <a:blip r:embed="rId3" cstate="print"/>
          <a:srcRect/>
          <a:stretch>
            <a:fillRect/>
          </a:stretch>
        </p:blipFill>
        <p:spPr bwMode="gray">
          <a:xfrm>
            <a:off x="3010498" y="4215045"/>
            <a:ext cx="540000" cy="441818"/>
          </a:xfrm>
          <a:prstGeom prst="rect">
            <a:avLst/>
          </a:prstGeom>
          <a:noFill/>
        </p:spPr>
      </p:pic>
      <p:sp>
        <p:nvSpPr>
          <p:cNvPr id="9" name="文本框 8"/>
          <p:cNvSpPr txBox="1"/>
          <p:nvPr/>
        </p:nvSpPr>
        <p:spPr bwMode="gray">
          <a:xfrm>
            <a:off x="3032666" y="4622072"/>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10" name="Picture 12" descr="E:\2016.01\1.12 扁平化图标\蓝色\AR-蓝色最新-40.png"/>
          <p:cNvPicPr>
            <a:picLocks noChangeAspect="1" noChangeArrowheads="1"/>
          </p:cNvPicPr>
          <p:nvPr/>
        </p:nvPicPr>
        <p:blipFill>
          <a:blip r:embed="rId3" cstate="print"/>
          <a:srcRect/>
          <a:stretch>
            <a:fillRect/>
          </a:stretch>
        </p:blipFill>
        <p:spPr bwMode="gray">
          <a:xfrm>
            <a:off x="881309" y="3782467"/>
            <a:ext cx="540000" cy="441818"/>
          </a:xfrm>
          <a:prstGeom prst="rect">
            <a:avLst/>
          </a:prstGeom>
          <a:noFill/>
        </p:spPr>
      </p:pic>
      <p:sp>
        <p:nvSpPr>
          <p:cNvPr id="11" name="文本框 10"/>
          <p:cNvSpPr txBox="1"/>
          <p:nvPr/>
        </p:nvSpPr>
        <p:spPr bwMode="gray">
          <a:xfrm>
            <a:off x="958788" y="4211833"/>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5" name="文本框 14"/>
          <p:cNvSpPr txBox="1"/>
          <p:nvPr/>
        </p:nvSpPr>
        <p:spPr bwMode="gray">
          <a:xfrm>
            <a:off x="3949569" y="4599381"/>
            <a:ext cx="569387"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MCE</a:t>
            </a:r>
          </a:p>
        </p:txBody>
      </p:sp>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881309" y="4876585"/>
            <a:ext cx="540000" cy="441818"/>
          </a:xfrm>
          <a:prstGeom prst="rect">
            <a:avLst/>
          </a:prstGeom>
          <a:noFill/>
        </p:spPr>
      </p:pic>
      <p:sp>
        <p:nvSpPr>
          <p:cNvPr id="19" name="文本框 18"/>
          <p:cNvSpPr txBox="1"/>
          <p:nvPr/>
        </p:nvSpPr>
        <p:spPr bwMode="gray">
          <a:xfrm>
            <a:off x="958788" y="5305951"/>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cxnSp>
        <p:nvCxnSpPr>
          <p:cNvPr id="20" name="直接连接符 19"/>
          <p:cNvCxnSpPr>
            <a:stCxn id="6" idx="1"/>
            <a:endCxn id="18" idx="3"/>
          </p:cNvCxnSpPr>
          <p:nvPr/>
        </p:nvCxnSpPr>
        <p:spPr bwMode="gray">
          <a:xfrm flipH="1">
            <a:off x="1421309" y="4435954"/>
            <a:ext cx="519803" cy="66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8" idx="1"/>
            <a:endCxn id="6" idx="3"/>
          </p:cNvCxnSpPr>
          <p:nvPr/>
        </p:nvCxnSpPr>
        <p:spPr bwMode="gray">
          <a:xfrm flipH="1">
            <a:off x="2481112" y="4435954"/>
            <a:ext cx="5293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bwMode="gray">
          <a:xfrm>
            <a:off x="1323591" y="4965777"/>
            <a:ext cx="1749550"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sp>
        <p:nvSpPr>
          <p:cNvPr id="34" name="文本框 33"/>
          <p:cNvSpPr txBox="1"/>
          <p:nvPr/>
        </p:nvSpPr>
        <p:spPr bwMode="gray">
          <a:xfrm>
            <a:off x="5102166" y="5699218"/>
            <a:ext cx="433132" cy="523220"/>
          </a:xfrm>
          <a:prstGeom prst="rect">
            <a:avLst/>
          </a:prstGeom>
          <a:noFill/>
        </p:spPr>
        <p:txBody>
          <a:bodyPr wrap="square" rtlCol="0">
            <a:noAutofit/>
          </a:bodyPr>
          <a:lstStyle/>
          <a:p>
            <a:pPr fontAlgn="ctr"/>
            <a:r>
              <a:rPr lang="en-US" sz="280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36" name="直接连接符 35"/>
          <p:cNvCxnSpPr>
            <a:endCxn id="23" idx="21"/>
          </p:cNvCxnSpPr>
          <p:nvPr/>
        </p:nvCxnSpPr>
        <p:spPr bwMode="gray">
          <a:xfrm flipV="1">
            <a:off x="4249471" y="3635063"/>
            <a:ext cx="533581" cy="807408"/>
          </a:xfrm>
          <a:prstGeom prst="line">
            <a:avLst/>
          </a:prstGeom>
          <a:ln w="19050">
            <a:solidFill>
              <a:srgbClr val="EC7061"/>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4232276" y="4453127"/>
            <a:ext cx="1191465" cy="0"/>
          </a:xfrm>
          <a:prstGeom prst="line">
            <a:avLst/>
          </a:prstGeom>
          <a:ln w="19050">
            <a:solidFill>
              <a:srgbClr val="8BC9A0"/>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gray">
          <a:xfrm>
            <a:off x="4279340" y="4453127"/>
            <a:ext cx="1037293" cy="865276"/>
          </a:xfrm>
          <a:prstGeom prst="line">
            <a:avLst/>
          </a:prstGeom>
          <a:ln w="19050">
            <a:solidFill>
              <a:srgbClr val="30B5C5"/>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2" descr="E:\2016.01\1.12 扁平化图标\蓝色\AR-蓝色最新-40.png"/>
          <p:cNvPicPr>
            <a:picLocks noChangeAspect="1" noChangeArrowheads="1"/>
          </p:cNvPicPr>
          <p:nvPr/>
        </p:nvPicPr>
        <p:blipFill>
          <a:blip r:embed="rId3" cstate="print"/>
          <a:srcRect/>
          <a:stretch>
            <a:fillRect/>
          </a:stretch>
        </p:blipFill>
        <p:spPr bwMode="gray">
          <a:xfrm>
            <a:off x="3968180" y="4209361"/>
            <a:ext cx="540000" cy="441818"/>
          </a:xfrm>
          <a:prstGeom prst="rect">
            <a:avLst/>
          </a:prstGeom>
          <a:noFill/>
        </p:spPr>
      </p:pic>
      <p:grpSp>
        <p:nvGrpSpPr>
          <p:cNvPr id="32" name="组合 31"/>
          <p:cNvGrpSpPr/>
          <p:nvPr/>
        </p:nvGrpSpPr>
        <p:grpSpPr bwMode="gray">
          <a:xfrm>
            <a:off x="4783052" y="3242427"/>
            <a:ext cx="1071360" cy="2310537"/>
            <a:chOff x="4780634" y="2651427"/>
            <a:chExt cx="1071360" cy="2310537"/>
          </a:xfrm>
        </p:grpSpPr>
        <p:grpSp>
          <p:nvGrpSpPr>
            <p:cNvPr id="25" name="组合 24"/>
            <p:cNvGrpSpPr/>
            <p:nvPr/>
          </p:nvGrpSpPr>
          <p:grpSpPr bwMode="gray">
            <a:xfrm>
              <a:off x="4780634" y="2651427"/>
              <a:ext cx="1071360" cy="560032"/>
              <a:chOff x="487016" y="4491051"/>
              <a:chExt cx="1071360" cy="560032"/>
            </a:xfrm>
          </p:grpSpPr>
          <p:sp>
            <p:nvSpPr>
              <p:cNvPr id="23" name="Freeform 159"/>
              <p:cNvSpPr/>
              <p:nvPr/>
            </p:nvSpPr>
            <p:spPr bwMode="gray">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616021"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grpSp>
        <p:grpSp>
          <p:nvGrpSpPr>
            <p:cNvPr id="26" name="组合 25"/>
            <p:cNvGrpSpPr/>
            <p:nvPr/>
          </p:nvGrpSpPr>
          <p:grpSpPr bwMode="gray">
            <a:xfrm>
              <a:off x="4780634" y="3526680"/>
              <a:ext cx="1071360" cy="560032"/>
              <a:chOff x="487016" y="4491051"/>
              <a:chExt cx="1071360" cy="560032"/>
            </a:xfrm>
          </p:grpSpPr>
          <p:sp>
            <p:nvSpPr>
              <p:cNvPr id="27" name="Freeform 159"/>
              <p:cNvSpPr/>
              <p:nvPr/>
            </p:nvSpPr>
            <p:spPr bwMode="gray">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616021" y="4659528"/>
                <a:ext cx="784189"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grpSp>
        <p:grpSp>
          <p:nvGrpSpPr>
            <p:cNvPr id="29" name="组合 28"/>
            <p:cNvGrpSpPr/>
            <p:nvPr/>
          </p:nvGrpSpPr>
          <p:grpSpPr bwMode="gray">
            <a:xfrm>
              <a:off x="4780634" y="4401932"/>
              <a:ext cx="1071360" cy="560032"/>
              <a:chOff x="487016" y="4491051"/>
              <a:chExt cx="1071360" cy="560032"/>
            </a:xfrm>
          </p:grpSpPr>
          <p:sp>
            <p:nvSpPr>
              <p:cNvPr id="30" name="Freeform 159"/>
              <p:cNvSpPr/>
              <p:nvPr/>
            </p:nvSpPr>
            <p:spPr bwMode="gray">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bwMode="gray">
              <a:xfrm>
                <a:off x="616021" y="4659528"/>
                <a:ext cx="785793"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C</a:t>
                </a:r>
              </a:p>
            </p:txBody>
          </p:sp>
        </p:grpSp>
      </p:grpSp>
      <p:sp>
        <p:nvSpPr>
          <p:cNvPr id="44" name="圆角矩形 75"/>
          <p:cNvSpPr/>
          <p:nvPr/>
        </p:nvSpPr>
        <p:spPr bwMode="gray">
          <a:xfrm>
            <a:off x="6508056" y="3285468"/>
            <a:ext cx="5241031" cy="288000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MCE device extends some functions of the PE to the CE. By binding different interfaces to VPNs, the MCE creates and maintains an independent routing and forwarding table (multi-VRF) for each VPN.</a:t>
            </a:r>
          </a:p>
          <a:p>
            <a:pPr marL="177800" indent="-177800" fontAlgn="ctr">
              <a:lnSpc>
                <a:spcPts val="2600"/>
              </a:lnSpc>
              <a:spcBef>
                <a:spcPts val="0"/>
              </a:spcBef>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MCE can be connected to the corresponding PE through physical interfaces, sub-interfaces, or logical interfaces</a:t>
            </a:r>
            <a:r>
              <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 the PE, these interfaces must be bound to the corresponding VPN instances.</a:t>
            </a:r>
          </a:p>
        </p:txBody>
      </p:sp>
    </p:spTree>
    <p:extLst>
      <p:ext uri="{BB962C8B-B14F-4D97-AF65-F5344CB8AC3E}">
        <p14:creationId xmlns:p14="http://schemas.microsoft.com/office/powerpoint/2010/main" val="2580699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Inter-AS MPLS VPN Networking</a:t>
            </a:r>
          </a:p>
        </p:txBody>
      </p:sp>
      <p:sp>
        <p:nvSpPr>
          <p:cNvPr id="3" name="文本占位符 2"/>
          <p:cNvSpPr>
            <a:spLocks noGrp="1"/>
          </p:cNvSpPr>
          <p:nvPr>
            <p:ph type="body" sz="quarter" idx="10"/>
          </p:nvPr>
        </p:nvSpPr>
        <p:spPr bwMode="gray"/>
        <p:txBody>
          <a:bodyPr/>
          <a:lstStyle/>
          <a:p>
            <a:r>
              <a:rPr lang="en-US" sz="1600" dirty="0">
                <a:sym typeface="Huawei Sans" panose="020C0503030203020204" pitchFamily="34" charset="0"/>
              </a:rPr>
              <a:t>With the wide application of the MPLS VPN solution, the number and </a:t>
            </a:r>
            <a:r>
              <a:rPr lang="en-US" altLang="zh-CN" sz="1600" dirty="0">
                <a:sym typeface="Huawei Sans" panose="020C0503030203020204" pitchFamily="34" charset="0"/>
              </a:rPr>
              <a:t>geographical </a:t>
            </a:r>
            <a:r>
              <a:rPr lang="en-US" sz="1600" dirty="0">
                <a:sym typeface="Huawei Sans" panose="020C0503030203020204" pitchFamily="34" charset="0"/>
              </a:rPr>
              <a:t>scope of terminal users are increasing. The number of sites in an enterprise is increasing. It is common to connect a geographical location to another service provider, for example, between different MANs of a carrier, the backbone networks of the carriers that cooperate with each other may span different autonomous systems (ASs).</a:t>
            </a:r>
          </a:p>
          <a:p>
            <a:r>
              <a:rPr lang="en-US" sz="1600" dirty="0">
                <a:sym typeface="Huawei Sans" panose="020C0503030203020204" pitchFamily="34" charset="0"/>
              </a:rPr>
              <a:t>Generally, the MPLS VPN architecture runs in an AS. The routing information of any VPN can only be flooded in one AS </a:t>
            </a:r>
            <a:r>
              <a:rPr lang="en-US" sz="1600" dirty="0" err="1">
                <a:sym typeface="Huawei Sans" panose="020C0503030203020204" pitchFamily="34" charset="0"/>
              </a:rPr>
              <a:t>as</a:t>
            </a:r>
            <a:r>
              <a:rPr lang="en-US" sz="1600" dirty="0">
                <a:sym typeface="Huawei Sans" panose="020C0503030203020204" pitchFamily="34" charset="0"/>
              </a:rPr>
              <a:t> </a:t>
            </a:r>
            <a:r>
              <a:rPr lang="en-US" altLang="zh-CN" sz="1600" dirty="0">
                <a:sym typeface="Huawei Sans" panose="020C0503030203020204" pitchFamily="34" charset="0"/>
              </a:rPr>
              <a:t>needed</a:t>
            </a:r>
            <a:r>
              <a:rPr lang="en-US" sz="1600" dirty="0">
                <a:sym typeface="Huawei Sans" panose="020C0503030203020204" pitchFamily="34" charset="0"/>
              </a:rPr>
              <a:t>. The inter-AS MPLS VPN solution is used to deploy the MPLS VPN between ASs.</a:t>
            </a:r>
          </a:p>
        </p:txBody>
      </p:sp>
      <p:sp>
        <p:nvSpPr>
          <p:cNvPr id="6" name="Freeform 159"/>
          <p:cNvSpPr/>
          <p:nvPr/>
        </p:nvSpPr>
        <p:spPr bwMode="gray">
          <a:xfrm flipH="1">
            <a:off x="1151922"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2321748" y="3999756"/>
            <a:ext cx="3329693" cy="1967802"/>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24" idx="1"/>
            <a:endCxn id="19" idx="3"/>
          </p:cNvCxnSpPr>
          <p:nvPr/>
        </p:nvCxnSpPr>
        <p:spPr bwMode="gray">
          <a:xfrm flipH="1">
            <a:off x="2674066" y="4310705"/>
            <a:ext cx="478930" cy="5498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7" idx="1"/>
            <a:endCxn id="24" idx="3"/>
          </p:cNvCxnSpPr>
          <p:nvPr/>
        </p:nvCxnSpPr>
        <p:spPr bwMode="gray">
          <a:xfrm flipH="1">
            <a:off x="3692996"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24" idx="2"/>
            <a:endCxn id="25" idx="0"/>
          </p:cNvCxnSpPr>
          <p:nvPr/>
        </p:nvCxnSpPr>
        <p:spPr bwMode="gray">
          <a:xfrm>
            <a:off x="3422996"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25" idx="3"/>
            <a:endCxn id="28" idx="1"/>
          </p:cNvCxnSpPr>
          <p:nvPr/>
        </p:nvCxnSpPr>
        <p:spPr bwMode="gray">
          <a:xfrm>
            <a:off x="3692996"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0"/>
            <a:endCxn id="27" idx="2"/>
          </p:cNvCxnSpPr>
          <p:nvPr/>
        </p:nvCxnSpPr>
        <p:spPr bwMode="gray">
          <a:xfrm flipV="1">
            <a:off x="4490656"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7" idx="3"/>
            <a:endCxn id="21" idx="1"/>
          </p:cNvCxnSpPr>
          <p:nvPr/>
        </p:nvCxnSpPr>
        <p:spPr bwMode="gray">
          <a:xfrm>
            <a:off x="4760656" y="4310705"/>
            <a:ext cx="570839" cy="5578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3588087" y="5615946"/>
            <a:ext cx="797014" cy="338554"/>
          </a:xfrm>
          <a:prstGeom prst="rect">
            <a:avLst/>
          </a:prstGeom>
          <a:noFill/>
        </p:spPr>
        <p:txBody>
          <a:bodyPr wrap="squar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AS100</a:t>
            </a:r>
          </a:p>
        </p:txBody>
      </p:sp>
      <p:cxnSp>
        <p:nvCxnSpPr>
          <p:cNvPr id="16" name="直接连接符 15"/>
          <p:cNvCxnSpPr/>
          <p:nvPr/>
        </p:nvCxnSpPr>
        <p:spPr bwMode="gray">
          <a:xfrm>
            <a:off x="3413405"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flipV="1">
            <a:off x="3442177" y="4277914"/>
            <a:ext cx="1058070" cy="1132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12" descr="E:\2016.01\1.12 扁平化图标\蓝色\AR-蓝色最新-40.png"/>
          <p:cNvPicPr>
            <a:picLocks noChangeAspect="1" noChangeArrowheads="1"/>
          </p:cNvPicPr>
          <p:nvPr/>
        </p:nvPicPr>
        <p:blipFill>
          <a:blip r:embed="rId3" cstate="print"/>
          <a:srcRect/>
          <a:stretch>
            <a:fillRect/>
          </a:stretch>
        </p:blipFill>
        <p:spPr bwMode="gray">
          <a:xfrm>
            <a:off x="2134066" y="4639680"/>
            <a:ext cx="540000" cy="441818"/>
          </a:xfrm>
          <a:prstGeom prst="rect">
            <a:avLst/>
          </a:prstGeom>
          <a:noFill/>
        </p:spPr>
      </p:pic>
      <p:grpSp>
        <p:nvGrpSpPr>
          <p:cNvPr id="23" name="组合 22"/>
          <p:cNvGrpSpPr/>
          <p:nvPr/>
        </p:nvGrpSpPr>
        <p:grpSpPr bwMode="gray">
          <a:xfrm>
            <a:off x="3152996" y="4089796"/>
            <a:ext cx="540000" cy="1541586"/>
            <a:chOff x="2561628" y="3854902"/>
            <a:chExt cx="540000" cy="1541586"/>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gray">
            <a:xfrm>
              <a:off x="2561628" y="3854902"/>
              <a:ext cx="540000" cy="441818"/>
            </a:xfrm>
            <a:prstGeom prst="rect">
              <a:avLst/>
            </a:prstGeom>
            <a:noFill/>
          </p:spPr>
        </p:pic>
        <p:pic>
          <p:nvPicPr>
            <p:cNvPr id="25" name="Picture 12" descr="E:\2016.01\1.12 扁平化图标\蓝色\AR-蓝色最新-40.png"/>
            <p:cNvPicPr>
              <a:picLocks noChangeAspect="1" noChangeArrowheads="1"/>
            </p:cNvPicPr>
            <p:nvPr/>
          </p:nvPicPr>
          <p:blipFill>
            <a:blip r:embed="rId3" cstate="print"/>
            <a:srcRect/>
            <a:stretch>
              <a:fillRect/>
            </a:stretch>
          </p:blipFill>
          <p:spPr bwMode="gray">
            <a:xfrm>
              <a:off x="2561628" y="4954670"/>
              <a:ext cx="540000" cy="441818"/>
            </a:xfrm>
            <a:prstGeom prst="rect">
              <a:avLst/>
            </a:prstGeom>
            <a:noFill/>
          </p:spPr>
        </p:pic>
      </p:grpSp>
      <p:sp>
        <p:nvSpPr>
          <p:cNvPr id="29" name="文本框 28"/>
          <p:cNvSpPr txBox="1"/>
          <p:nvPr/>
        </p:nvSpPr>
        <p:spPr bwMode="gray">
          <a:xfrm>
            <a:off x="1280927"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cxnSp>
        <p:nvCxnSpPr>
          <p:cNvPr id="36" name="直接连接符 35"/>
          <p:cNvCxnSpPr>
            <a:endCxn id="21" idx="1"/>
          </p:cNvCxnSpPr>
          <p:nvPr/>
        </p:nvCxnSpPr>
        <p:spPr bwMode="gray">
          <a:xfrm flipV="1">
            <a:off x="4490656" y="4868527"/>
            <a:ext cx="840839" cy="541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bwMode="gray">
          <a:xfrm>
            <a:off x="4220656" y="4089796"/>
            <a:ext cx="540000" cy="1541586"/>
            <a:chOff x="3917984" y="3854902"/>
            <a:chExt cx="540000" cy="1541586"/>
          </a:xfrm>
        </p:grpSpPr>
        <p:pic>
          <p:nvPicPr>
            <p:cNvPr id="27" name="Picture 12" descr="E:\2016.01\1.12 扁平化图标\蓝色\AR-蓝色最新-40.png"/>
            <p:cNvPicPr>
              <a:picLocks noChangeAspect="1" noChangeArrowheads="1"/>
            </p:cNvPicPr>
            <p:nvPr/>
          </p:nvPicPr>
          <p:blipFill>
            <a:blip r:embed="rId3" cstate="print"/>
            <a:srcRect/>
            <a:stretch>
              <a:fillRect/>
            </a:stretch>
          </p:blipFill>
          <p:spPr bwMode="gray">
            <a:xfrm>
              <a:off x="3917984" y="3854902"/>
              <a:ext cx="540000" cy="441818"/>
            </a:xfrm>
            <a:prstGeom prst="rect">
              <a:avLst/>
            </a:prstGeom>
            <a:noFill/>
          </p:spPr>
        </p:pic>
        <p:pic>
          <p:nvPicPr>
            <p:cNvPr id="28" name="Picture 12" descr="E:\2016.01\1.12 扁平化图标\蓝色\AR-蓝色最新-40.png"/>
            <p:cNvPicPr>
              <a:picLocks noChangeAspect="1" noChangeArrowheads="1"/>
            </p:cNvPicPr>
            <p:nvPr/>
          </p:nvPicPr>
          <p:blipFill>
            <a:blip r:embed="rId3" cstate="print"/>
            <a:srcRect/>
            <a:stretch>
              <a:fillRect/>
            </a:stretch>
          </p:blipFill>
          <p:spPr bwMode="gray">
            <a:xfrm>
              <a:off x="3917984" y="4954670"/>
              <a:ext cx="540000" cy="441818"/>
            </a:xfrm>
            <a:prstGeom prst="rect">
              <a:avLst/>
            </a:prstGeom>
            <a:noFill/>
          </p:spPr>
        </p:pic>
      </p:grpSp>
      <p:cxnSp>
        <p:nvCxnSpPr>
          <p:cNvPr id="65" name="直接连接符 64"/>
          <p:cNvCxnSpPr/>
          <p:nvPr/>
        </p:nvCxnSpPr>
        <p:spPr bwMode="gray">
          <a:xfrm flipV="1">
            <a:off x="5651441" y="4868527"/>
            <a:ext cx="6440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Picture 12" descr="E:\2016.01\1.12 扁平化图标\蓝色\AR-蓝色最新-40.png"/>
          <p:cNvPicPr>
            <a:picLocks noChangeAspect="1" noChangeArrowheads="1"/>
          </p:cNvPicPr>
          <p:nvPr/>
        </p:nvPicPr>
        <p:blipFill>
          <a:blip r:embed="rId3" cstate="print"/>
          <a:srcRect/>
          <a:stretch>
            <a:fillRect/>
          </a:stretch>
        </p:blipFill>
        <p:spPr bwMode="gray">
          <a:xfrm>
            <a:off x="5331495" y="4647618"/>
            <a:ext cx="540000" cy="441818"/>
          </a:xfrm>
          <a:prstGeom prst="rect">
            <a:avLst/>
          </a:prstGeom>
          <a:noFill/>
        </p:spPr>
      </p:pic>
      <p:sp>
        <p:nvSpPr>
          <p:cNvPr id="39" name="圆角矩形 38"/>
          <p:cNvSpPr/>
          <p:nvPr/>
        </p:nvSpPr>
        <p:spPr bwMode="gray">
          <a:xfrm>
            <a:off x="6355976" y="3999756"/>
            <a:ext cx="3329693" cy="1967802"/>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a:stCxn id="51" idx="1"/>
            <a:endCxn id="49" idx="3"/>
          </p:cNvCxnSpPr>
          <p:nvPr/>
        </p:nvCxnSpPr>
        <p:spPr bwMode="gray">
          <a:xfrm flipH="1">
            <a:off x="6675922" y="4310705"/>
            <a:ext cx="511302" cy="5516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56" idx="1"/>
            <a:endCxn id="51" idx="3"/>
          </p:cNvCxnSpPr>
          <p:nvPr/>
        </p:nvCxnSpPr>
        <p:spPr bwMode="gray">
          <a:xfrm flipH="1">
            <a:off x="7727224"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51" idx="2"/>
            <a:endCxn id="52" idx="0"/>
          </p:cNvCxnSpPr>
          <p:nvPr/>
        </p:nvCxnSpPr>
        <p:spPr bwMode="gray">
          <a:xfrm>
            <a:off x="745722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52" idx="3"/>
            <a:endCxn id="57" idx="1"/>
          </p:cNvCxnSpPr>
          <p:nvPr/>
        </p:nvCxnSpPr>
        <p:spPr bwMode="gray">
          <a:xfrm>
            <a:off x="7727224"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0"/>
            <a:endCxn id="56" idx="2"/>
          </p:cNvCxnSpPr>
          <p:nvPr/>
        </p:nvCxnSpPr>
        <p:spPr bwMode="gray">
          <a:xfrm flipV="1">
            <a:off x="852488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7634745" y="5616369"/>
            <a:ext cx="797014" cy="338554"/>
          </a:xfrm>
          <a:prstGeom prst="rect">
            <a:avLst/>
          </a:prstGeom>
          <a:noFill/>
        </p:spPr>
        <p:txBody>
          <a:bodyPr wrap="squar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AS200</a:t>
            </a:r>
          </a:p>
        </p:txBody>
      </p:sp>
      <p:cxnSp>
        <p:nvCxnSpPr>
          <p:cNvPr id="47" name="直接连接符 46"/>
          <p:cNvCxnSpPr/>
          <p:nvPr/>
        </p:nvCxnSpPr>
        <p:spPr bwMode="gray">
          <a:xfrm>
            <a:off x="7447633"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bwMode="gray">
          <a:xfrm>
            <a:off x="7187224" y="4089796"/>
            <a:ext cx="540000" cy="1541586"/>
            <a:chOff x="2561628" y="3854902"/>
            <a:chExt cx="540000" cy="1541586"/>
          </a:xfrm>
        </p:grpSpPr>
        <p:pic>
          <p:nvPicPr>
            <p:cNvPr id="51" name="Picture 12" descr="E:\2016.01\1.12 扁平化图标\蓝色\AR-蓝色最新-40.png"/>
            <p:cNvPicPr>
              <a:picLocks noChangeAspect="1" noChangeArrowheads="1"/>
            </p:cNvPicPr>
            <p:nvPr/>
          </p:nvPicPr>
          <p:blipFill>
            <a:blip r:embed="rId3" cstate="print"/>
            <a:srcRect/>
            <a:stretch>
              <a:fillRect/>
            </a:stretch>
          </p:blipFill>
          <p:spPr bwMode="gray">
            <a:xfrm>
              <a:off x="2561628" y="3854902"/>
              <a:ext cx="540000" cy="441818"/>
            </a:xfrm>
            <a:prstGeom prst="rect">
              <a:avLst/>
            </a:prstGeom>
            <a:noFill/>
          </p:spPr>
        </p:pic>
        <p:pic>
          <p:nvPicPr>
            <p:cNvPr id="52" name="Picture 12" descr="E:\2016.01\1.12 扁平化图标\蓝色\AR-蓝色最新-40.png"/>
            <p:cNvPicPr>
              <a:picLocks noChangeAspect="1" noChangeArrowheads="1"/>
            </p:cNvPicPr>
            <p:nvPr/>
          </p:nvPicPr>
          <p:blipFill>
            <a:blip r:embed="rId3" cstate="print"/>
            <a:srcRect/>
            <a:stretch>
              <a:fillRect/>
            </a:stretch>
          </p:blipFill>
          <p:spPr bwMode="gray">
            <a:xfrm>
              <a:off x="2561628" y="4954670"/>
              <a:ext cx="540000" cy="441818"/>
            </a:xfrm>
            <a:prstGeom prst="rect">
              <a:avLst/>
            </a:prstGeom>
            <a:noFill/>
          </p:spPr>
        </p:pic>
      </p:grpSp>
      <p:cxnSp>
        <p:nvCxnSpPr>
          <p:cNvPr id="53" name="直接连接符 52"/>
          <p:cNvCxnSpPr/>
          <p:nvPr/>
        </p:nvCxnSpPr>
        <p:spPr bwMode="gray">
          <a:xfrm flipV="1">
            <a:off x="8524884" y="4830977"/>
            <a:ext cx="1196841" cy="5682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Picture 12" descr="E:\2016.01\1.12 扁平化图标\蓝色\AR-蓝色最新-40.png"/>
          <p:cNvPicPr>
            <a:picLocks noChangeAspect="1" noChangeArrowheads="1"/>
          </p:cNvPicPr>
          <p:nvPr/>
        </p:nvPicPr>
        <p:blipFill>
          <a:blip r:embed="rId3" cstate="print"/>
          <a:srcRect/>
          <a:stretch>
            <a:fillRect/>
          </a:stretch>
        </p:blipFill>
        <p:spPr bwMode="gray">
          <a:xfrm>
            <a:off x="8254884" y="5189564"/>
            <a:ext cx="540000" cy="441818"/>
          </a:xfrm>
          <a:prstGeom prst="rect">
            <a:avLst/>
          </a:prstGeom>
          <a:noFill/>
        </p:spPr>
      </p:pic>
      <p:pic>
        <p:nvPicPr>
          <p:cNvPr id="49" name="Picture 12" descr="E:\2016.01\1.12 扁平化图标\蓝色\AR-蓝色最新-40.png"/>
          <p:cNvPicPr>
            <a:picLocks noChangeAspect="1" noChangeArrowheads="1"/>
          </p:cNvPicPr>
          <p:nvPr/>
        </p:nvPicPr>
        <p:blipFill>
          <a:blip r:embed="rId3" cstate="print"/>
          <a:srcRect/>
          <a:stretch>
            <a:fillRect/>
          </a:stretch>
        </p:blipFill>
        <p:spPr bwMode="gray">
          <a:xfrm>
            <a:off x="6135922" y="4641455"/>
            <a:ext cx="540000" cy="441818"/>
          </a:xfrm>
          <a:prstGeom prst="rect">
            <a:avLst/>
          </a:prstGeom>
          <a:noFill/>
        </p:spPr>
      </p:pic>
      <p:cxnSp>
        <p:nvCxnSpPr>
          <p:cNvPr id="70" name="直接连接符 69"/>
          <p:cNvCxnSpPr/>
          <p:nvPr/>
        </p:nvCxnSpPr>
        <p:spPr bwMode="gray">
          <a:xfrm>
            <a:off x="8524884" y="4285095"/>
            <a:ext cx="1196841" cy="54588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Picture 12" descr="E:\2016.01\1.12 扁平化图标\蓝色\AR-蓝色最新-40.png"/>
          <p:cNvPicPr>
            <a:picLocks noChangeAspect="1" noChangeArrowheads="1"/>
          </p:cNvPicPr>
          <p:nvPr/>
        </p:nvPicPr>
        <p:blipFill>
          <a:blip r:embed="rId3" cstate="print"/>
          <a:srcRect/>
          <a:stretch>
            <a:fillRect/>
          </a:stretch>
        </p:blipFill>
        <p:spPr bwMode="gray">
          <a:xfrm>
            <a:off x="8254884" y="4089796"/>
            <a:ext cx="540000" cy="441818"/>
          </a:xfrm>
          <a:prstGeom prst="rect">
            <a:avLst/>
          </a:prstGeom>
          <a:noFill/>
        </p:spPr>
      </p:pic>
      <p:grpSp>
        <p:nvGrpSpPr>
          <p:cNvPr id="77" name="组合 76"/>
          <p:cNvGrpSpPr/>
          <p:nvPr/>
        </p:nvGrpSpPr>
        <p:grpSpPr bwMode="gray">
          <a:xfrm>
            <a:off x="9879021" y="4455272"/>
            <a:ext cx="1071360" cy="560032"/>
            <a:chOff x="9863493" y="4920959"/>
            <a:chExt cx="1071360" cy="560032"/>
          </a:xfrm>
        </p:grpSpPr>
        <p:sp>
          <p:nvSpPr>
            <p:cNvPr id="68" name="Freeform 159"/>
            <p:cNvSpPr/>
            <p:nvPr/>
          </p:nvSpPr>
          <p:spPr bwMode="gray">
            <a:xfrm flipH="1">
              <a:off x="9863493" y="4920959"/>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bwMode="gray">
            <a:xfrm>
              <a:off x="9992498" y="5089436"/>
              <a:ext cx="784189"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grpSp>
      <p:pic>
        <p:nvPicPr>
          <p:cNvPr id="54" name="Picture 12" descr="E:\2016.01\1.12 扁平化图标\蓝色\AR-蓝色最新-40.png"/>
          <p:cNvPicPr>
            <a:picLocks noChangeAspect="1" noChangeArrowheads="1"/>
          </p:cNvPicPr>
          <p:nvPr/>
        </p:nvPicPr>
        <p:blipFill>
          <a:blip r:embed="rId3" cstate="print"/>
          <a:srcRect/>
          <a:stretch>
            <a:fillRect/>
          </a:stretch>
        </p:blipFill>
        <p:spPr bwMode="gray">
          <a:xfrm>
            <a:off x="9451726" y="4598221"/>
            <a:ext cx="540000" cy="441818"/>
          </a:xfrm>
          <a:prstGeom prst="rect">
            <a:avLst/>
          </a:prstGeom>
          <a:noFill/>
        </p:spPr>
      </p:pic>
    </p:spTree>
    <p:extLst>
      <p:ext uri="{BB962C8B-B14F-4D97-AF65-F5344CB8AC3E}">
        <p14:creationId xmlns:p14="http://schemas.microsoft.com/office/powerpoint/2010/main" val="2500735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圆角矩形 4"/>
          <p:cNvSpPr/>
          <p:nvPr/>
        </p:nvSpPr>
        <p:spPr bwMode="gray">
          <a:xfrm>
            <a:off x="3277404" y="3560265"/>
            <a:ext cx="1295008"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圆角矩形 5"/>
          <p:cNvSpPr/>
          <p:nvPr/>
        </p:nvSpPr>
        <p:spPr bwMode="gray">
          <a:xfrm>
            <a:off x="6292109" y="3341624"/>
            <a:ext cx="961063" cy="1188000"/>
          </a:xfrm>
          <a:prstGeom prst="roundRect">
            <a:avLst>
              <a:gd name="adj" fmla="val 1265"/>
            </a:avLst>
          </a:prstGeom>
          <a:solidFill>
            <a:srgbClr val="81C15F"/>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dirty="0"/>
              <a:t>Networking for Route Import Between Instances</a:t>
            </a:r>
            <a:endParaRPr lang="en-US" altLang="zh-CN" dirty="0"/>
          </a:p>
        </p:txBody>
      </p:sp>
      <p:sp>
        <p:nvSpPr>
          <p:cNvPr id="3" name="文本占位符 2"/>
          <p:cNvSpPr>
            <a:spLocks noGrp="1"/>
          </p:cNvSpPr>
          <p:nvPr>
            <p:ph type="body" sz="quarter" idx="10"/>
          </p:nvPr>
        </p:nvSpPr>
        <p:spPr bwMode="gray"/>
        <p:txBody>
          <a:bodyPr/>
          <a:lstStyle/>
          <a:p>
            <a:r>
              <a:rPr lang="en-US" sz="1600" dirty="0"/>
              <a:t>In BGP/MPLS IP VPN networking, VPN users cannot communicate with public network users. In addition, users in one VPN can communicate with those in another VPN only if the two VPNs have matching VPN targets. To enable communication in both cases, configure route import between instances. Route import between instances is classified into the following types:</a:t>
            </a:r>
          </a:p>
          <a:p>
            <a:pPr lvl="1"/>
            <a:r>
              <a:rPr lang="en-US" sz="1400" dirty="0"/>
              <a:t>Route import between VPN and public network instances</a:t>
            </a:r>
            <a:endParaRPr lang="en-US" altLang="zh-CN" sz="1400" dirty="0"/>
          </a:p>
          <a:p>
            <a:pPr lvl="1"/>
            <a:r>
              <a:rPr lang="en-US" sz="1400" dirty="0"/>
              <a:t>Route import between VPN instances</a:t>
            </a:r>
            <a:endParaRPr lang="en-US" altLang="zh-CN" sz="1400" dirty="0"/>
          </a:p>
        </p:txBody>
      </p:sp>
      <p:grpSp>
        <p:nvGrpSpPr>
          <p:cNvPr id="51" name="Group 96"/>
          <p:cNvGrpSpPr/>
          <p:nvPr/>
        </p:nvGrpSpPr>
        <p:grpSpPr bwMode="gray">
          <a:xfrm rot="16200000">
            <a:off x="1481422" y="4650927"/>
            <a:ext cx="259305" cy="764187"/>
            <a:chOff x="3134093" y="3084639"/>
            <a:chExt cx="611430" cy="432284"/>
          </a:xfrm>
        </p:grpSpPr>
        <p:cxnSp>
          <p:nvCxnSpPr>
            <p:cNvPr id="52"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5" name="圆角矩形 4"/>
          <p:cNvSpPr/>
          <p:nvPr/>
        </p:nvSpPr>
        <p:spPr bwMode="gray">
          <a:xfrm>
            <a:off x="3277404" y="4589787"/>
            <a:ext cx="1295008" cy="866524"/>
          </a:xfrm>
          <a:prstGeom prst="roundRect">
            <a:avLst>
              <a:gd name="adj" fmla="val 1265"/>
            </a:avLst>
          </a:prstGeom>
          <a:solidFill>
            <a:srgbClr val="D0E8C4"/>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
          <p:cNvSpPr/>
          <p:nvPr/>
        </p:nvSpPr>
        <p:spPr bwMode="gray">
          <a:xfrm>
            <a:off x="750369" y="4603644"/>
            <a:ext cx="1537177" cy="852667"/>
          </a:xfrm>
          <a:prstGeom prst="roundRect">
            <a:avLst>
              <a:gd name="adj" fmla="val 1265"/>
            </a:avLst>
          </a:prstGeom>
          <a:solidFill>
            <a:srgbClr val="81C15F"/>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9"/>
          <p:cNvSpPr txBox="1">
            <a:spLocks noChangeArrowheads="1"/>
          </p:cNvSpPr>
          <p:nvPr/>
        </p:nvSpPr>
        <p:spPr bwMode="gray">
          <a:xfrm>
            <a:off x="801519" y="4660417"/>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VPNA</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9"/>
          <p:cNvSpPr txBox="1">
            <a:spLocks noChangeArrowheads="1"/>
          </p:cNvSpPr>
          <p:nvPr/>
        </p:nvSpPr>
        <p:spPr bwMode="gray">
          <a:xfrm>
            <a:off x="1445471" y="4583715"/>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CE1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53"/>
          <p:cNvCxnSpPr>
            <a:stCxn id="73" idx="1"/>
            <a:endCxn id="72" idx="3"/>
          </p:cNvCxnSpPr>
          <p:nvPr/>
        </p:nvCxnSpPr>
        <p:spPr bwMode="gray">
          <a:xfrm flipH="1">
            <a:off x="1967841" y="5078943"/>
            <a:ext cx="174847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27841" y="4857543"/>
            <a:ext cx="540000" cy="442800"/>
          </a:xfrm>
          <a:prstGeom prst="rect">
            <a:avLst/>
          </a:prstGeom>
        </p:spPr>
      </p:pic>
      <p:sp>
        <p:nvSpPr>
          <p:cNvPr id="64" name="Text Box 19"/>
          <p:cNvSpPr txBox="1">
            <a:spLocks noChangeArrowheads="1"/>
          </p:cNvSpPr>
          <p:nvPr/>
        </p:nvSpPr>
        <p:spPr bwMode="gray">
          <a:xfrm>
            <a:off x="3489059" y="4591866"/>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16311" y="4857543"/>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16311" y="3827961"/>
            <a:ext cx="540000" cy="442800"/>
          </a:xfrm>
          <a:prstGeom prst="rect">
            <a:avLst/>
          </a:prstGeom>
        </p:spPr>
      </p:pic>
      <p:cxnSp>
        <p:nvCxnSpPr>
          <p:cNvPr id="87" name="直接连接符 53"/>
          <p:cNvCxnSpPr>
            <a:stCxn id="74" idx="2"/>
            <a:endCxn id="73" idx="0"/>
          </p:cNvCxnSpPr>
          <p:nvPr/>
        </p:nvCxnSpPr>
        <p:spPr bwMode="gray">
          <a:xfrm>
            <a:off x="3986311" y="4270761"/>
            <a:ext cx="0" cy="586782"/>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93" name="矩形 92"/>
          <p:cNvSpPr/>
          <p:nvPr/>
        </p:nvSpPr>
        <p:spPr bwMode="gray">
          <a:xfrm>
            <a:off x="455613" y="3265424"/>
            <a:ext cx="5532437" cy="285915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97" name="圆角矩形 4"/>
          <p:cNvSpPr/>
          <p:nvPr/>
        </p:nvSpPr>
        <p:spPr bwMode="gray">
          <a:xfrm>
            <a:off x="7840250" y="4332803"/>
            <a:ext cx="2192121" cy="1201858"/>
          </a:xfrm>
          <a:prstGeom prst="roundRect">
            <a:avLst>
              <a:gd name="adj" fmla="val 1265"/>
            </a:avLst>
          </a:prstGeom>
          <a:solidFill>
            <a:srgbClr val="D0E8C4"/>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5"/>
          <p:cNvSpPr/>
          <p:nvPr/>
        </p:nvSpPr>
        <p:spPr bwMode="gray">
          <a:xfrm>
            <a:off x="6292109" y="4737738"/>
            <a:ext cx="995711" cy="1188000"/>
          </a:xfrm>
          <a:prstGeom prst="roundRect">
            <a:avLst>
              <a:gd name="adj" fmla="val 1265"/>
            </a:avLst>
          </a:prstGeom>
          <a:solidFill>
            <a:srgbClr val="FDE397"/>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 Box 19"/>
          <p:cNvSpPr txBox="1">
            <a:spLocks noChangeArrowheads="1"/>
          </p:cNvSpPr>
          <p:nvPr/>
        </p:nvSpPr>
        <p:spPr bwMode="gray">
          <a:xfrm>
            <a:off x="6228108" y="3362173"/>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VPNA</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 Box 19"/>
          <p:cNvSpPr txBox="1">
            <a:spLocks noChangeArrowheads="1"/>
          </p:cNvSpPr>
          <p:nvPr/>
        </p:nvSpPr>
        <p:spPr bwMode="gray">
          <a:xfrm>
            <a:off x="6240894" y="3728753"/>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CE1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连接符 53"/>
          <p:cNvCxnSpPr>
            <a:stCxn id="104" idx="1"/>
            <a:endCxn id="103" idx="3"/>
          </p:cNvCxnSpPr>
          <p:nvPr/>
        </p:nvCxnSpPr>
        <p:spPr bwMode="gray">
          <a:xfrm flipH="1" flipV="1">
            <a:off x="7249826" y="3882641"/>
            <a:ext cx="894483" cy="93931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02" name="Text Box 19"/>
          <p:cNvSpPr txBox="1">
            <a:spLocks noChangeArrowheads="1"/>
          </p:cNvSpPr>
          <p:nvPr/>
        </p:nvSpPr>
        <p:spPr bwMode="gray">
          <a:xfrm>
            <a:off x="8170647" y="433280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09826" y="3661241"/>
            <a:ext cx="540000" cy="442800"/>
          </a:xfrm>
          <a:prstGeom prst="rect">
            <a:avLst/>
          </a:prstGeom>
        </p:spPr>
      </p:pic>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4309" y="4600559"/>
            <a:ext cx="540000" cy="442800"/>
          </a:xfrm>
          <a:prstGeom prst="rect">
            <a:avLst/>
          </a:prstGeom>
        </p:spPr>
      </p:pic>
      <p:pic>
        <p:nvPicPr>
          <p:cNvPr id="105" name="图片 10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95339" y="4600559"/>
            <a:ext cx="540000" cy="442800"/>
          </a:xfrm>
          <a:prstGeom prst="rect">
            <a:avLst/>
          </a:prstGeom>
        </p:spPr>
      </p:pic>
      <p:cxnSp>
        <p:nvCxnSpPr>
          <p:cNvPr id="106" name="直接连接符 53"/>
          <p:cNvCxnSpPr>
            <a:stCxn id="105" idx="1"/>
            <a:endCxn id="104" idx="3"/>
          </p:cNvCxnSpPr>
          <p:nvPr/>
        </p:nvCxnSpPr>
        <p:spPr bwMode="gray">
          <a:xfrm flipH="1">
            <a:off x="8684309" y="4821959"/>
            <a:ext cx="51103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07" name="Text Box 19"/>
          <p:cNvSpPr txBox="1">
            <a:spLocks noChangeArrowheads="1"/>
          </p:cNvSpPr>
          <p:nvPr/>
        </p:nvSpPr>
        <p:spPr bwMode="gray">
          <a:xfrm>
            <a:off x="9216713" y="433280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PE2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bwMode="gray">
          <a:xfrm>
            <a:off x="6215302" y="3265424"/>
            <a:ext cx="5532437" cy="28591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116" name="Text Box 19"/>
          <p:cNvSpPr txBox="1">
            <a:spLocks noChangeArrowheads="1"/>
          </p:cNvSpPr>
          <p:nvPr/>
        </p:nvSpPr>
        <p:spPr bwMode="gray">
          <a:xfrm>
            <a:off x="6238756" y="4749479"/>
            <a:ext cx="6687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VPNB</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 Box 19"/>
          <p:cNvSpPr txBox="1">
            <a:spLocks noChangeArrowheads="1"/>
          </p:cNvSpPr>
          <p:nvPr/>
        </p:nvSpPr>
        <p:spPr bwMode="gray">
          <a:xfrm>
            <a:off x="6240894" y="5258997"/>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CE2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09826" y="5202142"/>
            <a:ext cx="540000" cy="442800"/>
          </a:xfrm>
          <a:prstGeom prst="rect">
            <a:avLst/>
          </a:prstGeom>
        </p:spPr>
      </p:pic>
      <p:cxnSp>
        <p:nvCxnSpPr>
          <p:cNvPr id="119" name="直接连接符 53"/>
          <p:cNvCxnSpPr>
            <a:stCxn id="104" idx="1"/>
            <a:endCxn id="118" idx="3"/>
          </p:cNvCxnSpPr>
          <p:nvPr/>
        </p:nvCxnSpPr>
        <p:spPr bwMode="gray">
          <a:xfrm flipH="1">
            <a:off x="7249826" y="4821959"/>
            <a:ext cx="894483" cy="60158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24" name="圆角矩形 5"/>
          <p:cNvSpPr/>
          <p:nvPr/>
        </p:nvSpPr>
        <p:spPr bwMode="gray">
          <a:xfrm>
            <a:off x="10429174" y="3341624"/>
            <a:ext cx="961200" cy="1188000"/>
          </a:xfrm>
          <a:prstGeom prst="roundRect">
            <a:avLst>
              <a:gd name="adj" fmla="val 1265"/>
            </a:avLst>
          </a:prstGeom>
          <a:solidFill>
            <a:srgbClr val="FDE397"/>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圆角矩形 5"/>
          <p:cNvSpPr/>
          <p:nvPr/>
        </p:nvSpPr>
        <p:spPr bwMode="gray">
          <a:xfrm>
            <a:off x="10429174" y="4737738"/>
            <a:ext cx="961200" cy="1188000"/>
          </a:xfrm>
          <a:prstGeom prst="roundRect">
            <a:avLst>
              <a:gd name="adj" fmla="val 1265"/>
            </a:avLst>
          </a:prstGeom>
          <a:solidFill>
            <a:srgbClr val="81C15F"/>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Text Box 19"/>
          <p:cNvSpPr txBox="1">
            <a:spLocks noChangeArrowheads="1"/>
          </p:cNvSpPr>
          <p:nvPr/>
        </p:nvSpPr>
        <p:spPr bwMode="gray">
          <a:xfrm>
            <a:off x="10406755" y="3345678"/>
            <a:ext cx="6687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VPNB</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Text Box 19"/>
          <p:cNvSpPr txBox="1">
            <a:spLocks noChangeArrowheads="1"/>
          </p:cNvSpPr>
          <p:nvPr/>
        </p:nvSpPr>
        <p:spPr bwMode="gray">
          <a:xfrm>
            <a:off x="10929687" y="3728753"/>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CE1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8" name="图片 1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72481" y="3661241"/>
            <a:ext cx="540000" cy="442800"/>
          </a:xfrm>
          <a:prstGeom prst="rect">
            <a:avLst/>
          </a:prstGeom>
        </p:spPr>
      </p:pic>
      <p:sp>
        <p:nvSpPr>
          <p:cNvPr id="129" name="Text Box 19"/>
          <p:cNvSpPr txBox="1">
            <a:spLocks noChangeArrowheads="1"/>
          </p:cNvSpPr>
          <p:nvPr/>
        </p:nvSpPr>
        <p:spPr bwMode="gray">
          <a:xfrm>
            <a:off x="10367692" y="4748167"/>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VPNA</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Text Box 19"/>
          <p:cNvSpPr txBox="1">
            <a:spLocks noChangeArrowheads="1"/>
          </p:cNvSpPr>
          <p:nvPr/>
        </p:nvSpPr>
        <p:spPr bwMode="gray">
          <a:xfrm>
            <a:off x="10929687" y="5223457"/>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CE2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1" name="图片 13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72481" y="5145288"/>
            <a:ext cx="540000" cy="442800"/>
          </a:xfrm>
          <a:prstGeom prst="rect">
            <a:avLst/>
          </a:prstGeom>
        </p:spPr>
      </p:pic>
      <p:cxnSp>
        <p:nvCxnSpPr>
          <p:cNvPr id="132" name="直接连接符 53"/>
          <p:cNvCxnSpPr>
            <a:stCxn id="128" idx="1"/>
            <a:endCxn id="105" idx="3"/>
          </p:cNvCxnSpPr>
          <p:nvPr/>
        </p:nvCxnSpPr>
        <p:spPr bwMode="gray">
          <a:xfrm flipH="1">
            <a:off x="9735339" y="3882641"/>
            <a:ext cx="737142" cy="93931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35" name="直接连接符 53"/>
          <p:cNvCxnSpPr>
            <a:stCxn id="125" idx="1"/>
            <a:endCxn id="105" idx="3"/>
          </p:cNvCxnSpPr>
          <p:nvPr/>
        </p:nvCxnSpPr>
        <p:spPr bwMode="gray">
          <a:xfrm flipH="1" flipV="1">
            <a:off x="9735339" y="4821959"/>
            <a:ext cx="693835" cy="509779"/>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52" name="Text Box 19"/>
          <p:cNvSpPr txBox="1">
            <a:spLocks noChangeArrowheads="1"/>
          </p:cNvSpPr>
          <p:nvPr/>
        </p:nvSpPr>
        <p:spPr bwMode="gray">
          <a:xfrm>
            <a:off x="3489059" y="3898746"/>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 Box 19"/>
          <p:cNvSpPr txBox="1">
            <a:spLocks noChangeArrowheads="1"/>
          </p:cNvSpPr>
          <p:nvPr/>
        </p:nvSpPr>
        <p:spPr bwMode="gray">
          <a:xfrm>
            <a:off x="3269921" y="3520184"/>
            <a:ext cx="130997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sz="1200" b="1" dirty="0">
                <a:latin typeface="Huawei Sans" panose="020C0503030203020204" pitchFamily="34" charset="0"/>
              </a:rPr>
              <a:t>Public network</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左右箭头 153"/>
          <p:cNvSpPr/>
          <p:nvPr/>
        </p:nvSpPr>
        <p:spPr bwMode="gray">
          <a:xfrm rot="19769106">
            <a:off x="1944502" y="4206523"/>
            <a:ext cx="1399918" cy="323101"/>
          </a:xfrm>
          <a:prstGeom prst="leftRight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左右箭头 154"/>
          <p:cNvSpPr/>
          <p:nvPr/>
        </p:nvSpPr>
        <p:spPr bwMode="gray">
          <a:xfrm rot="5400000">
            <a:off x="6510723" y="4467113"/>
            <a:ext cx="1068024" cy="323101"/>
          </a:xfrm>
          <a:prstGeom prst="leftRight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左右箭头 155"/>
          <p:cNvSpPr/>
          <p:nvPr/>
        </p:nvSpPr>
        <p:spPr bwMode="gray">
          <a:xfrm>
            <a:off x="7287820" y="3715224"/>
            <a:ext cx="3125183" cy="334834"/>
          </a:xfrm>
          <a:prstGeom prst="leftRightArrow">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4786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Applications and Networking Overview</a:t>
            </a:r>
          </a:p>
          <a:p>
            <a:r>
              <a:rPr lang="en-US" b="1" dirty="0">
                <a:sym typeface="Huawei Sans" panose="020C0503030203020204" pitchFamily="34" charset="0"/>
              </a:rPr>
              <a:t>MPLS VPN Deployment in Typical Scenarios</a:t>
            </a:r>
          </a:p>
          <a:p>
            <a:pPr lvl="1">
              <a:buSzPct val="60000"/>
              <a:buFont typeface="Wingdings" panose="05000000000000000000" pitchFamily="2" charset="2"/>
              <a:buChar char="n"/>
            </a:pPr>
            <a:r>
              <a:rPr lang="en-US" dirty="0">
                <a:sym typeface="Huawei Sans" panose="020C0503030203020204" pitchFamily="34" charset="0"/>
              </a:rPr>
              <a:t>Intranet Scenario</a:t>
            </a:r>
          </a:p>
          <a:p>
            <a:pPr lvl="1"/>
            <a:r>
              <a:rPr lang="en-US" dirty="0" err="1">
                <a:solidFill>
                  <a:schemeClr val="bg1">
                    <a:lumMod val="50000"/>
                  </a:schemeClr>
                </a:solidFill>
                <a:sym typeface="Huawei Sans" panose="020C0503030203020204" pitchFamily="34" charset="0"/>
              </a:rPr>
              <a:t>Hub&amp;Spoke</a:t>
            </a:r>
            <a:r>
              <a:rPr lang="en-US" dirty="0">
                <a:solidFill>
                  <a:schemeClr val="bg1">
                    <a:lumMod val="50000"/>
                  </a:schemeClr>
                </a:solidFill>
                <a:sym typeface="Huawei Sans" panose="020C0503030203020204" pitchFamily="34" charset="0"/>
              </a:rPr>
              <a:t> Scenario</a:t>
            </a:r>
          </a:p>
          <a:p>
            <a:pPr lvl="1"/>
            <a:r>
              <a:rPr lang="en-US" dirty="0">
                <a:solidFill>
                  <a:schemeClr val="bg1">
                    <a:lumMod val="50000"/>
                  </a:schemeClr>
                </a:solidFill>
                <a:sym typeface="Huawei Sans" panose="020C0503030203020204" pitchFamily="34" charset="0"/>
              </a:rPr>
              <a:t>Route Import Between </a:t>
            </a:r>
            <a:r>
              <a:rPr lang="en-US" altLang="zh-CN" dirty="0">
                <a:solidFill>
                  <a:schemeClr val="bg1">
                    <a:lumMod val="50000"/>
                  </a:schemeClr>
                </a:solidFill>
                <a:sym typeface="Huawei Sans" panose="020C0503030203020204" pitchFamily="34" charset="0"/>
              </a:rPr>
              <a:t>VPN </a:t>
            </a:r>
            <a:r>
              <a:rPr lang="en-US" dirty="0">
                <a:solidFill>
                  <a:schemeClr val="bg1">
                    <a:lumMod val="50000"/>
                  </a:schemeClr>
                </a:solidFill>
                <a:sym typeface="Huawei Sans" panose="020C0503030203020204" pitchFamily="34" charset="0"/>
              </a:rPr>
              <a:t>Instances </a:t>
            </a:r>
            <a:r>
              <a:rPr lang="en-US" altLang="zh-CN" dirty="0">
                <a:solidFill>
                  <a:schemeClr val="bg1">
                    <a:lumMod val="50000"/>
                  </a:schemeClr>
                </a:solidFill>
                <a:sym typeface="Huawei Sans" panose="020C0503030203020204" pitchFamily="34" charset="0"/>
              </a:rPr>
              <a:t>Scenario</a:t>
            </a:r>
            <a:endParaRPr lang="en-US"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OSPF VPN Extension</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106456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altLang="zh-CN" sz="1800" dirty="0"/>
              <a:t>As shown in the figure, customer X and customer Y have two sites each. The two sites need to be interconnected through MPLS VPN, which corresponds to VPNX and VPNY, respectively.</a:t>
            </a:r>
          </a:p>
          <a:p>
            <a:r>
              <a:rPr lang="en-US" altLang="zh-CN" sz="1800" dirty="0"/>
              <a:t>Interconnection interfaces, AS numbers, and IP addresses are shown in the figure. CEs and PEs exchange routing information using the protocol or method shown in the figure.</a:t>
            </a:r>
          </a:p>
          <a:p>
            <a:endParaRPr lang="en-US" altLang="zh-CN" sz="1800" dirty="0"/>
          </a:p>
          <a:p>
            <a:endParaRPr lang="zh-CN" altLang="en-US" sz="1800" dirty="0"/>
          </a:p>
        </p:txBody>
      </p:sp>
      <p:grpSp>
        <p:nvGrpSpPr>
          <p:cNvPr id="239" name="Group 108"/>
          <p:cNvGrpSpPr/>
          <p:nvPr/>
        </p:nvGrpSpPr>
        <p:grpSpPr bwMode="gray">
          <a:xfrm rot="16200000" flipV="1">
            <a:off x="10124867" y="5117008"/>
            <a:ext cx="259305" cy="557470"/>
            <a:chOff x="3134093" y="3084639"/>
            <a:chExt cx="611430" cy="432284"/>
          </a:xfrm>
        </p:grpSpPr>
        <p:cxnSp>
          <p:nvCxnSpPr>
            <p:cNvPr id="240"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41"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242" name="Group 111"/>
          <p:cNvGrpSpPr/>
          <p:nvPr/>
        </p:nvGrpSpPr>
        <p:grpSpPr bwMode="gray">
          <a:xfrm rot="16200000" flipV="1">
            <a:off x="10124867" y="3510930"/>
            <a:ext cx="259305" cy="557470"/>
            <a:chOff x="3134093" y="3084639"/>
            <a:chExt cx="611430" cy="432284"/>
          </a:xfrm>
        </p:grpSpPr>
        <p:cxnSp>
          <p:nvCxnSpPr>
            <p:cNvPr id="243"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44"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245" name="Group 104"/>
          <p:cNvGrpSpPr/>
          <p:nvPr/>
        </p:nvGrpSpPr>
        <p:grpSpPr bwMode="gray">
          <a:xfrm rot="16200000">
            <a:off x="1845974" y="5013650"/>
            <a:ext cx="259305" cy="764187"/>
            <a:chOff x="3134093" y="3084639"/>
            <a:chExt cx="611430" cy="432284"/>
          </a:xfrm>
        </p:grpSpPr>
        <p:cxnSp>
          <p:nvCxnSpPr>
            <p:cNvPr id="246"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47"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248" name="Group 96"/>
          <p:cNvGrpSpPr/>
          <p:nvPr/>
        </p:nvGrpSpPr>
        <p:grpSpPr bwMode="gray">
          <a:xfrm rot="16200000">
            <a:off x="1845974" y="3407572"/>
            <a:ext cx="259305" cy="764187"/>
            <a:chOff x="3134093" y="3084639"/>
            <a:chExt cx="611430" cy="432284"/>
          </a:xfrm>
        </p:grpSpPr>
        <p:cxnSp>
          <p:nvCxnSpPr>
            <p:cNvPr id="249"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50"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251" name="圆角矩形 5"/>
          <p:cNvSpPr/>
          <p:nvPr/>
        </p:nvSpPr>
        <p:spPr bwMode="gray">
          <a:xfrm>
            <a:off x="9539903" y="4655754"/>
            <a:ext cx="1537177" cy="1188000"/>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圆角矩形 5"/>
          <p:cNvSpPr/>
          <p:nvPr/>
        </p:nvSpPr>
        <p:spPr bwMode="gray">
          <a:xfrm>
            <a:off x="9539903" y="3360289"/>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圆角矩形 4"/>
          <p:cNvSpPr/>
          <p:nvPr/>
        </p:nvSpPr>
        <p:spPr bwMode="gray">
          <a:xfrm>
            <a:off x="3817818" y="3345758"/>
            <a:ext cx="4557086" cy="249799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4" name="Group 51"/>
          <p:cNvGrpSpPr/>
          <p:nvPr/>
        </p:nvGrpSpPr>
        <p:grpSpPr bwMode="gray">
          <a:xfrm rot="16200000">
            <a:off x="8237466" y="3632016"/>
            <a:ext cx="1620000" cy="1907618"/>
            <a:chOff x="695792" y="4725144"/>
            <a:chExt cx="1098640" cy="936104"/>
          </a:xfrm>
        </p:grpSpPr>
        <p:cxnSp>
          <p:nvCxnSpPr>
            <p:cNvPr id="255" name="直接连接符 53"/>
            <p:cNvCxnSpPr/>
            <p:nvPr/>
          </p:nvCxnSpPr>
          <p:spPr bwMode="gray">
            <a:xfrm>
              <a:off x="1245112" y="4725144"/>
              <a:ext cx="549320" cy="936104"/>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256" name="直接连接符 255"/>
            <p:cNvCxnSpPr/>
            <p:nvPr/>
          </p:nvCxnSpPr>
          <p:spPr bwMode="gray">
            <a:xfrm flipH="1">
              <a:off x="695792" y="4725144"/>
              <a:ext cx="549320" cy="936104"/>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257" name="Text Box 19"/>
          <p:cNvSpPr txBox="1">
            <a:spLocks noChangeArrowheads="1"/>
          </p:cNvSpPr>
          <p:nvPr/>
        </p:nvSpPr>
        <p:spPr bwMode="gray">
          <a:xfrm rot="1256276">
            <a:off x="2818360" y="3841013"/>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258" name="圆角矩形 5"/>
          <p:cNvSpPr/>
          <p:nvPr/>
        </p:nvSpPr>
        <p:spPr bwMode="gray">
          <a:xfrm>
            <a:off x="1114921" y="4655754"/>
            <a:ext cx="1537177" cy="1188000"/>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Text Box 19"/>
          <p:cNvSpPr txBox="1">
            <a:spLocks noChangeArrowheads="1"/>
          </p:cNvSpPr>
          <p:nvPr/>
        </p:nvSpPr>
        <p:spPr bwMode="gray">
          <a:xfrm>
            <a:off x="2352385" y="5392099"/>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260" name="圆角矩形 5"/>
          <p:cNvSpPr/>
          <p:nvPr/>
        </p:nvSpPr>
        <p:spPr bwMode="gray">
          <a:xfrm>
            <a:off x="1114921" y="3360289"/>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Text Box 19"/>
          <p:cNvSpPr txBox="1">
            <a:spLocks noChangeArrowheads="1"/>
          </p:cNvSpPr>
          <p:nvPr/>
        </p:nvSpPr>
        <p:spPr bwMode="gray">
          <a:xfrm>
            <a:off x="2352385" y="334643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262" name="Text Box 19"/>
          <p:cNvSpPr txBox="1">
            <a:spLocks noChangeArrowheads="1"/>
          </p:cNvSpPr>
          <p:nvPr/>
        </p:nvSpPr>
        <p:spPr bwMode="gray">
          <a:xfrm>
            <a:off x="1056733" y="4085617"/>
            <a:ext cx="164543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p>
        </p:txBody>
      </p:sp>
      <p:cxnSp>
        <p:nvCxnSpPr>
          <p:cNvPr id="263" name="直接连接符 53"/>
          <p:cNvCxnSpPr/>
          <p:nvPr/>
        </p:nvCxnSpPr>
        <p:spPr bwMode="gray">
          <a:xfrm>
            <a:off x="4404812" y="4599815"/>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264" name="Text Box 19"/>
          <p:cNvSpPr txBox="1">
            <a:spLocks noChangeArrowheads="1"/>
          </p:cNvSpPr>
          <p:nvPr/>
        </p:nvSpPr>
        <p:spPr bwMode="gray">
          <a:xfrm>
            <a:off x="1810024" y="3340360"/>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grpSp>
        <p:nvGrpSpPr>
          <p:cNvPr id="265" name="Group 15"/>
          <p:cNvGrpSpPr/>
          <p:nvPr/>
        </p:nvGrpSpPr>
        <p:grpSpPr bwMode="gray">
          <a:xfrm rot="5400000">
            <a:off x="2490290" y="3632016"/>
            <a:ext cx="1620000" cy="1907618"/>
            <a:chOff x="695792" y="4725144"/>
            <a:chExt cx="1098640" cy="936104"/>
          </a:xfrm>
        </p:grpSpPr>
        <p:cxnSp>
          <p:nvCxnSpPr>
            <p:cNvPr id="266" name="直接连接符 53"/>
            <p:cNvCxnSpPr/>
            <p:nvPr/>
          </p:nvCxnSpPr>
          <p:spPr bwMode="gray">
            <a:xfrm>
              <a:off x="1245112" y="4725144"/>
              <a:ext cx="549320" cy="9361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267" name="直接连接符 53"/>
            <p:cNvCxnSpPr/>
            <p:nvPr/>
          </p:nvCxnSpPr>
          <p:spPr bwMode="gray">
            <a:xfrm flipH="1">
              <a:off x="695792" y="4725144"/>
              <a:ext cx="549320" cy="9361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grpSp>
      <p:sp>
        <p:nvSpPr>
          <p:cNvPr id="268" name="Text Box 19"/>
          <p:cNvSpPr txBox="1">
            <a:spLocks noChangeArrowheads="1"/>
          </p:cNvSpPr>
          <p:nvPr/>
        </p:nvSpPr>
        <p:spPr bwMode="gray">
          <a:xfrm>
            <a:off x="1779028" y="555786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269" name="Text Box 19"/>
          <p:cNvSpPr txBox="1">
            <a:spLocks noChangeArrowheads="1"/>
          </p:cNvSpPr>
          <p:nvPr/>
        </p:nvSpPr>
        <p:spPr bwMode="gray">
          <a:xfrm>
            <a:off x="1064202" y="4639533"/>
            <a:ext cx="163049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C of customer Y </a:t>
            </a:r>
          </a:p>
        </p:txBody>
      </p:sp>
      <p:sp>
        <p:nvSpPr>
          <p:cNvPr id="270" name="Text Box 19"/>
          <p:cNvSpPr txBox="1">
            <a:spLocks noChangeArrowheads="1"/>
          </p:cNvSpPr>
          <p:nvPr/>
        </p:nvSpPr>
        <p:spPr bwMode="gray">
          <a:xfrm>
            <a:off x="4195448" y="4786031"/>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71" name="Text Box 19"/>
          <p:cNvSpPr txBox="1">
            <a:spLocks noChangeArrowheads="1"/>
          </p:cNvSpPr>
          <p:nvPr/>
        </p:nvSpPr>
        <p:spPr bwMode="gray">
          <a:xfrm>
            <a:off x="4662425" y="4178208"/>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272" name="Text Box 19"/>
          <p:cNvSpPr txBox="1">
            <a:spLocks noChangeArrowheads="1"/>
          </p:cNvSpPr>
          <p:nvPr/>
        </p:nvSpPr>
        <p:spPr bwMode="gray">
          <a:xfrm>
            <a:off x="4886301" y="4583329"/>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273" name="Text Box 19"/>
          <p:cNvSpPr txBox="1">
            <a:spLocks noChangeArrowheads="1"/>
          </p:cNvSpPr>
          <p:nvPr/>
        </p:nvSpPr>
        <p:spPr bwMode="gray">
          <a:xfrm>
            <a:off x="6316444" y="4583329"/>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274" name="Text Box 19"/>
          <p:cNvSpPr txBox="1">
            <a:spLocks noChangeArrowheads="1"/>
          </p:cNvSpPr>
          <p:nvPr/>
        </p:nvSpPr>
        <p:spPr bwMode="gray">
          <a:xfrm>
            <a:off x="6565841" y="4156508"/>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275" name="Text Box 19"/>
          <p:cNvSpPr txBox="1">
            <a:spLocks noChangeArrowheads="1"/>
          </p:cNvSpPr>
          <p:nvPr/>
        </p:nvSpPr>
        <p:spPr bwMode="gray">
          <a:xfrm rot="20086244">
            <a:off x="2931907" y="4868253"/>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276" name="Text Box 19"/>
          <p:cNvSpPr txBox="1">
            <a:spLocks noChangeArrowheads="1"/>
          </p:cNvSpPr>
          <p:nvPr/>
        </p:nvSpPr>
        <p:spPr bwMode="gray">
          <a:xfrm rot="20124792">
            <a:off x="8023860" y="393498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277" name="Text Box 19"/>
          <p:cNvSpPr txBox="1">
            <a:spLocks noChangeArrowheads="1"/>
          </p:cNvSpPr>
          <p:nvPr/>
        </p:nvSpPr>
        <p:spPr bwMode="gray">
          <a:xfrm rot="1418714">
            <a:off x="7985987" y="481662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278" name="Text Box 19"/>
          <p:cNvSpPr txBox="1">
            <a:spLocks noChangeArrowheads="1"/>
          </p:cNvSpPr>
          <p:nvPr/>
        </p:nvSpPr>
        <p:spPr bwMode="gray">
          <a:xfrm>
            <a:off x="9685897" y="4024072"/>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279" name="Text Box 19"/>
          <p:cNvSpPr txBox="1">
            <a:spLocks noChangeArrowheads="1"/>
          </p:cNvSpPr>
          <p:nvPr/>
        </p:nvSpPr>
        <p:spPr bwMode="gray">
          <a:xfrm>
            <a:off x="9676281" y="4657117"/>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D of customer Y</a:t>
            </a:r>
          </a:p>
        </p:txBody>
      </p:sp>
      <p:sp>
        <p:nvSpPr>
          <p:cNvPr id="280" name="Text Box 19"/>
          <p:cNvSpPr txBox="1">
            <a:spLocks noChangeArrowheads="1"/>
          </p:cNvSpPr>
          <p:nvPr/>
        </p:nvSpPr>
        <p:spPr bwMode="gray">
          <a:xfrm>
            <a:off x="9793703" y="331441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81" name="Text Box 19"/>
          <p:cNvSpPr txBox="1">
            <a:spLocks noChangeArrowheads="1"/>
          </p:cNvSpPr>
          <p:nvPr/>
        </p:nvSpPr>
        <p:spPr bwMode="gray">
          <a:xfrm>
            <a:off x="9824700" y="555786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282" name="Text Box 19"/>
          <p:cNvSpPr txBox="1">
            <a:spLocks noChangeArrowheads="1"/>
          </p:cNvSpPr>
          <p:nvPr/>
        </p:nvSpPr>
        <p:spPr bwMode="gray">
          <a:xfrm>
            <a:off x="8532095" y="334643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283" name="Text Box 19"/>
          <p:cNvSpPr txBox="1">
            <a:spLocks noChangeArrowheads="1"/>
          </p:cNvSpPr>
          <p:nvPr/>
        </p:nvSpPr>
        <p:spPr bwMode="gray">
          <a:xfrm>
            <a:off x="8558367" y="5392099"/>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grpSp>
        <p:nvGrpSpPr>
          <p:cNvPr id="284" name="Group 81"/>
          <p:cNvGrpSpPr/>
          <p:nvPr/>
        </p:nvGrpSpPr>
        <p:grpSpPr bwMode="gray">
          <a:xfrm>
            <a:off x="4155986" y="3587401"/>
            <a:ext cx="459376" cy="764187"/>
            <a:chOff x="3134093" y="3084639"/>
            <a:chExt cx="611430" cy="432284"/>
          </a:xfrm>
        </p:grpSpPr>
        <p:cxnSp>
          <p:nvCxnSpPr>
            <p:cNvPr id="285" name="直接连接符 53"/>
            <p:cNvCxnSpPr/>
            <p:nvPr/>
          </p:nvCxnSpPr>
          <p:spPr bwMode="gray">
            <a:xfrm>
              <a:off x="3134093" y="3084639"/>
              <a:ext cx="6114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286" name="直接连接符 53"/>
            <p:cNvCxnSpPr/>
            <p:nvPr/>
          </p:nvCxnSpPr>
          <p:spPr bwMode="gray">
            <a:xfrm>
              <a:off x="3439808" y="3084639"/>
              <a:ext cx="0" cy="432284"/>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287" name="Text Box 19"/>
          <p:cNvSpPr txBox="1">
            <a:spLocks noChangeArrowheads="1"/>
          </p:cNvSpPr>
          <p:nvPr/>
        </p:nvSpPr>
        <p:spPr bwMode="gray">
          <a:xfrm>
            <a:off x="3934495" y="3121887"/>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1.1.1.1/32</a:t>
            </a:r>
          </a:p>
        </p:txBody>
      </p:sp>
      <p:grpSp>
        <p:nvGrpSpPr>
          <p:cNvPr id="288" name="Group 89"/>
          <p:cNvGrpSpPr/>
          <p:nvPr/>
        </p:nvGrpSpPr>
        <p:grpSpPr bwMode="gray">
          <a:xfrm>
            <a:off x="7588597" y="3587401"/>
            <a:ext cx="459376" cy="764187"/>
            <a:chOff x="3134093" y="3084639"/>
            <a:chExt cx="611430" cy="432284"/>
          </a:xfrm>
        </p:grpSpPr>
        <p:cxnSp>
          <p:nvCxnSpPr>
            <p:cNvPr id="289" name="直接连接符 53"/>
            <p:cNvCxnSpPr/>
            <p:nvPr/>
          </p:nvCxnSpPr>
          <p:spPr bwMode="gray">
            <a:xfrm>
              <a:off x="3134093" y="3084639"/>
              <a:ext cx="6114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290" name="直接连接符 53"/>
            <p:cNvCxnSpPr/>
            <p:nvPr/>
          </p:nvCxnSpPr>
          <p:spPr bwMode="gray">
            <a:xfrm>
              <a:off x="3439808" y="3084639"/>
              <a:ext cx="0" cy="432284"/>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291" name="Text Box 19"/>
          <p:cNvSpPr txBox="1">
            <a:spLocks noChangeArrowheads="1"/>
          </p:cNvSpPr>
          <p:nvPr/>
        </p:nvSpPr>
        <p:spPr bwMode="gray">
          <a:xfrm>
            <a:off x="7367106" y="3121887"/>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292" name="Text Box 19"/>
          <p:cNvSpPr txBox="1">
            <a:spLocks noChangeArrowheads="1"/>
          </p:cNvSpPr>
          <p:nvPr/>
        </p:nvSpPr>
        <p:spPr bwMode="gray">
          <a:xfrm>
            <a:off x="5730842" y="5546020"/>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293" name="Text Box 19"/>
          <p:cNvSpPr txBox="1">
            <a:spLocks noChangeArrowheads="1"/>
          </p:cNvSpPr>
          <p:nvPr/>
        </p:nvSpPr>
        <p:spPr bwMode="gray">
          <a:xfrm>
            <a:off x="576843" y="3663035"/>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94" name="Text Box 19"/>
          <p:cNvSpPr txBox="1">
            <a:spLocks noChangeArrowheads="1"/>
          </p:cNvSpPr>
          <p:nvPr/>
        </p:nvSpPr>
        <p:spPr bwMode="gray">
          <a:xfrm>
            <a:off x="10339694" y="3637325"/>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295" name="Text Box 19"/>
          <p:cNvSpPr txBox="1">
            <a:spLocks noChangeArrowheads="1"/>
          </p:cNvSpPr>
          <p:nvPr/>
        </p:nvSpPr>
        <p:spPr bwMode="gray">
          <a:xfrm>
            <a:off x="10355199" y="5258901"/>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296" name="Text Box 19"/>
          <p:cNvSpPr txBox="1">
            <a:spLocks noChangeArrowheads="1"/>
          </p:cNvSpPr>
          <p:nvPr/>
        </p:nvSpPr>
        <p:spPr bwMode="gray">
          <a:xfrm>
            <a:off x="1114921" y="5556514"/>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297" name="图片 29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92393" y="3614188"/>
            <a:ext cx="540000" cy="442800"/>
          </a:xfrm>
          <a:prstGeom prst="rect">
            <a:avLst/>
          </a:prstGeom>
        </p:spPr>
      </p:pic>
      <p:pic>
        <p:nvPicPr>
          <p:cNvPr id="298" name="图片 29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87906" y="5154505"/>
            <a:ext cx="540000" cy="442800"/>
          </a:xfrm>
          <a:prstGeom prst="rect">
            <a:avLst/>
          </a:prstGeom>
        </p:spPr>
      </p:pic>
      <p:pic>
        <p:nvPicPr>
          <p:cNvPr id="299" name="图片 29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8125" y="4321762"/>
            <a:ext cx="540000" cy="442800"/>
          </a:xfrm>
          <a:prstGeom prst="rect">
            <a:avLst/>
          </a:prstGeom>
        </p:spPr>
      </p:pic>
      <p:pic>
        <p:nvPicPr>
          <p:cNvPr id="300" name="图片 2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23696" y="4321762"/>
            <a:ext cx="540000" cy="442800"/>
          </a:xfrm>
          <a:prstGeom prst="rect">
            <a:avLst/>
          </a:prstGeom>
        </p:spPr>
      </p:pic>
      <p:pic>
        <p:nvPicPr>
          <p:cNvPr id="301" name="图片 3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37891" y="4321762"/>
            <a:ext cx="540000" cy="442800"/>
          </a:xfrm>
          <a:prstGeom prst="rect">
            <a:avLst/>
          </a:prstGeom>
        </p:spPr>
      </p:pic>
      <p:pic>
        <p:nvPicPr>
          <p:cNvPr id="302" name="图片 30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00757" y="3560301"/>
            <a:ext cx="540000" cy="442800"/>
          </a:xfrm>
          <a:prstGeom prst="rect">
            <a:avLst/>
          </a:prstGeom>
        </p:spPr>
      </p:pic>
      <p:pic>
        <p:nvPicPr>
          <p:cNvPr id="303" name="图片 30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99534" y="5164794"/>
            <a:ext cx="540000" cy="442800"/>
          </a:xfrm>
          <a:prstGeom prst="rect">
            <a:avLst/>
          </a:prstGeom>
        </p:spPr>
      </p:pic>
      <p:sp>
        <p:nvSpPr>
          <p:cNvPr id="304" name="Text Box 19"/>
          <p:cNvSpPr txBox="1">
            <a:spLocks noChangeArrowheads="1"/>
          </p:cNvSpPr>
          <p:nvPr/>
        </p:nvSpPr>
        <p:spPr bwMode="gray">
          <a:xfrm>
            <a:off x="5969036" y="4752111"/>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05" name="Text Box 19"/>
          <p:cNvSpPr txBox="1">
            <a:spLocks noChangeArrowheads="1"/>
          </p:cNvSpPr>
          <p:nvPr/>
        </p:nvSpPr>
        <p:spPr bwMode="gray">
          <a:xfrm>
            <a:off x="7554161" y="4701975"/>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306" name="文本框 305"/>
          <p:cNvSpPr txBox="1"/>
          <p:nvPr/>
        </p:nvSpPr>
        <p:spPr bwMode="gray">
          <a:xfrm rot="1613431">
            <a:off x="2678248" y="4117881"/>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307" name="文本框 306"/>
          <p:cNvSpPr txBox="1"/>
          <p:nvPr/>
        </p:nvSpPr>
        <p:spPr bwMode="gray">
          <a:xfrm rot="20002439">
            <a:off x="2895462" y="4675962"/>
            <a:ext cx="63511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BGP</a:t>
            </a:r>
          </a:p>
        </p:txBody>
      </p:sp>
      <p:sp>
        <p:nvSpPr>
          <p:cNvPr id="308" name="文本框 307"/>
          <p:cNvSpPr txBox="1"/>
          <p:nvPr/>
        </p:nvSpPr>
        <p:spPr bwMode="gray">
          <a:xfrm rot="20096477">
            <a:off x="8430865" y="4188059"/>
            <a:ext cx="1225849"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Static route</a:t>
            </a:r>
          </a:p>
        </p:txBody>
      </p:sp>
      <p:sp>
        <p:nvSpPr>
          <p:cNvPr id="309" name="文本框 308"/>
          <p:cNvSpPr txBox="1"/>
          <p:nvPr/>
        </p:nvSpPr>
        <p:spPr bwMode="gray">
          <a:xfrm rot="1446207">
            <a:off x="8727596" y="4673983"/>
            <a:ext cx="67999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IS-IS</a:t>
            </a:r>
          </a:p>
        </p:txBody>
      </p:sp>
      <p:sp>
        <p:nvSpPr>
          <p:cNvPr id="310" name="Text Box 19"/>
          <p:cNvSpPr txBox="1">
            <a:spLocks noChangeArrowheads="1"/>
          </p:cNvSpPr>
          <p:nvPr/>
        </p:nvSpPr>
        <p:spPr bwMode="gray">
          <a:xfrm>
            <a:off x="511801" y="5253599"/>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5" name="标题 4"/>
          <p:cNvSpPr>
            <a:spLocks noGrp="1"/>
          </p:cNvSpPr>
          <p:nvPr>
            <p:ph type="title"/>
          </p:nvPr>
        </p:nvSpPr>
        <p:spPr bwMode="gray"/>
        <p:txBody>
          <a:bodyPr/>
          <a:lstStyle/>
          <a:p>
            <a:r>
              <a:rPr lang="en-US" altLang="zh-CN">
                <a:sym typeface="Huawei Sans" panose="020C0503030203020204" pitchFamily="34" charset="0"/>
              </a:rPr>
              <a:t>Deploying MPLS VPN in the Intranet Scenario</a:t>
            </a:r>
            <a:endParaRPr lang="zh-CN" altLang="en-US" dirty="0"/>
          </a:p>
        </p:txBody>
      </p:sp>
    </p:spTree>
    <p:extLst>
      <p:ext uri="{BB962C8B-B14F-4D97-AF65-F5344CB8AC3E}">
        <p14:creationId xmlns:p14="http://schemas.microsoft.com/office/powerpoint/2010/main" val="36300415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55"/>
          <p:cNvSpPr/>
          <p:nvPr/>
        </p:nvSpPr>
        <p:spPr bwMode="gray">
          <a:xfrm>
            <a:off x="3488123" y="4128266"/>
            <a:ext cx="5181600" cy="1054518"/>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[CE1]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ospf</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[CE1-ospf-1]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area</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[CE1-ospf-1-area-0.0.0.0]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192.168.100.0 0.0.0.255</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[CE1-ospf-1-area-0.0.0.0]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192.168.1.0 0.0.0.255</a:t>
            </a:r>
          </a:p>
        </p:txBody>
      </p:sp>
      <p:sp>
        <p:nvSpPr>
          <p:cNvPr id="87" name="Text Box 19"/>
          <p:cNvSpPr txBox="1">
            <a:spLocks noChangeArrowheads="1"/>
          </p:cNvSpPr>
          <p:nvPr/>
        </p:nvSpPr>
        <p:spPr bwMode="gray">
          <a:xfrm>
            <a:off x="3489801" y="5456042"/>
            <a:ext cx="5179922" cy="632785"/>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lnSpc>
                <a:spcPct val="13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The OSPF configuration on CE1 is similar to the traditional OSPF configuration. CE1 does not need to support VRF.</a:t>
            </a:r>
          </a:p>
        </p:txBody>
      </p:sp>
      <p:grpSp>
        <p:nvGrpSpPr>
          <p:cNvPr id="88" name="Group 111"/>
          <p:cNvGrpSpPr/>
          <p:nvPr/>
        </p:nvGrpSpPr>
        <p:grpSpPr bwMode="gray">
          <a:xfrm rot="16200000" flipV="1">
            <a:off x="10154127" y="1437873"/>
            <a:ext cx="259305" cy="557470"/>
            <a:chOff x="3134093" y="3084639"/>
            <a:chExt cx="611430" cy="432284"/>
          </a:xfrm>
        </p:grpSpPr>
        <p:cxnSp>
          <p:nvCxnSpPr>
            <p:cNvPr id="89"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0"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91" name="Group 96"/>
          <p:cNvGrpSpPr/>
          <p:nvPr/>
        </p:nvGrpSpPr>
        <p:grpSpPr bwMode="gray">
          <a:xfrm rot="16200000">
            <a:off x="1875234" y="1334515"/>
            <a:ext cx="259305" cy="764187"/>
            <a:chOff x="3134093" y="3084639"/>
            <a:chExt cx="611430" cy="432284"/>
          </a:xfrm>
        </p:grpSpPr>
        <p:cxnSp>
          <p:nvCxnSpPr>
            <p:cNvPr id="92"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3"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4" name="圆角矩形 5"/>
          <p:cNvSpPr/>
          <p:nvPr/>
        </p:nvSpPr>
        <p:spPr bwMode="gray">
          <a:xfrm>
            <a:off x="9569163" y="1287232"/>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4"/>
          <p:cNvSpPr/>
          <p:nvPr/>
        </p:nvSpPr>
        <p:spPr bwMode="gray">
          <a:xfrm>
            <a:off x="3864499" y="1273374"/>
            <a:ext cx="4557086" cy="1840653"/>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连接符 53"/>
          <p:cNvCxnSpPr/>
          <p:nvPr/>
        </p:nvCxnSpPr>
        <p:spPr bwMode="gray">
          <a:xfrm rot="16200000">
            <a:off x="8671726" y="1153959"/>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97" name="Text Box 19"/>
          <p:cNvSpPr txBox="1">
            <a:spLocks noChangeArrowheads="1"/>
          </p:cNvSpPr>
          <p:nvPr/>
        </p:nvSpPr>
        <p:spPr bwMode="gray">
          <a:xfrm rot="1256276">
            <a:off x="2847620" y="1767956"/>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98" name="圆角矩形 5"/>
          <p:cNvSpPr/>
          <p:nvPr/>
        </p:nvSpPr>
        <p:spPr bwMode="gray">
          <a:xfrm>
            <a:off x="1144181" y="1287232"/>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 Box 19"/>
          <p:cNvSpPr txBox="1">
            <a:spLocks noChangeArrowheads="1"/>
          </p:cNvSpPr>
          <p:nvPr/>
        </p:nvSpPr>
        <p:spPr bwMode="gray">
          <a:xfrm>
            <a:off x="238164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00" name="Text Box 19"/>
          <p:cNvSpPr txBox="1">
            <a:spLocks noChangeArrowheads="1"/>
          </p:cNvSpPr>
          <p:nvPr/>
        </p:nvSpPr>
        <p:spPr bwMode="gray">
          <a:xfrm>
            <a:off x="1299383" y="1968599"/>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p>
        </p:txBody>
      </p:sp>
      <p:cxnSp>
        <p:nvCxnSpPr>
          <p:cNvPr id="101" name="直接连接符 53"/>
          <p:cNvCxnSpPr/>
          <p:nvPr/>
        </p:nvCxnSpPr>
        <p:spPr bwMode="gray">
          <a:xfrm>
            <a:off x="4434072" y="2526758"/>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02" name="Text Box 19"/>
          <p:cNvSpPr txBox="1">
            <a:spLocks noChangeArrowheads="1"/>
          </p:cNvSpPr>
          <p:nvPr/>
        </p:nvSpPr>
        <p:spPr bwMode="gray">
          <a:xfrm>
            <a:off x="1839284" y="126730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103" name="直接连接符 53"/>
          <p:cNvCxnSpPr/>
          <p:nvPr/>
        </p:nvCxnSpPr>
        <p:spPr bwMode="gray">
          <a:xfrm rot="5400000" flipH="1">
            <a:off x="2924550" y="1153959"/>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04" name="Text Box 19"/>
          <p:cNvSpPr txBox="1">
            <a:spLocks noChangeArrowheads="1"/>
          </p:cNvSpPr>
          <p:nvPr/>
        </p:nvSpPr>
        <p:spPr bwMode="gray">
          <a:xfrm>
            <a:off x="4224708" y="27129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5" name="Text Box 19"/>
          <p:cNvSpPr txBox="1">
            <a:spLocks noChangeArrowheads="1"/>
          </p:cNvSpPr>
          <p:nvPr/>
        </p:nvSpPr>
        <p:spPr bwMode="gray">
          <a:xfrm rot="20124792">
            <a:off x="8053120" y="186192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06" name="Text Box 19"/>
          <p:cNvSpPr txBox="1">
            <a:spLocks noChangeArrowheads="1"/>
          </p:cNvSpPr>
          <p:nvPr/>
        </p:nvSpPr>
        <p:spPr bwMode="gray">
          <a:xfrm>
            <a:off x="9715157" y="1959806"/>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107" name="Text Box 19"/>
          <p:cNvSpPr txBox="1">
            <a:spLocks noChangeArrowheads="1"/>
          </p:cNvSpPr>
          <p:nvPr/>
        </p:nvSpPr>
        <p:spPr bwMode="gray">
          <a:xfrm>
            <a:off x="9822963" y="1241357"/>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8" name="Text Box 19"/>
          <p:cNvSpPr txBox="1">
            <a:spLocks noChangeArrowheads="1"/>
          </p:cNvSpPr>
          <p:nvPr/>
        </p:nvSpPr>
        <p:spPr bwMode="gray">
          <a:xfrm>
            <a:off x="856135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09" name="Text Box 19"/>
          <p:cNvSpPr txBox="1">
            <a:spLocks noChangeArrowheads="1"/>
          </p:cNvSpPr>
          <p:nvPr/>
        </p:nvSpPr>
        <p:spPr bwMode="gray">
          <a:xfrm>
            <a:off x="5694067" y="1267303"/>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10" name="Text Box 19"/>
          <p:cNvSpPr txBox="1">
            <a:spLocks noChangeArrowheads="1"/>
          </p:cNvSpPr>
          <p:nvPr/>
        </p:nvSpPr>
        <p:spPr bwMode="gray">
          <a:xfrm>
            <a:off x="606103" y="1589978"/>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11" name="Text Box 19"/>
          <p:cNvSpPr txBox="1">
            <a:spLocks noChangeArrowheads="1"/>
          </p:cNvSpPr>
          <p:nvPr/>
        </p:nvSpPr>
        <p:spPr bwMode="gray">
          <a:xfrm>
            <a:off x="10368954" y="1564268"/>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112" name="图片 1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21653" y="1541131"/>
            <a:ext cx="540000" cy="442800"/>
          </a:xfrm>
          <a:prstGeom prst="rect">
            <a:avLst/>
          </a:prstGeom>
        </p:spPr>
      </p:pic>
      <p:pic>
        <p:nvPicPr>
          <p:cNvPr id="113" name="图片 1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385" y="2248705"/>
            <a:ext cx="540000" cy="442800"/>
          </a:xfrm>
          <a:prstGeom prst="rect">
            <a:avLst/>
          </a:prstGeom>
        </p:spPr>
      </p:pic>
      <p:pic>
        <p:nvPicPr>
          <p:cNvPr id="114" name="图片 1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52956" y="2248705"/>
            <a:ext cx="540000" cy="442800"/>
          </a:xfrm>
          <a:prstGeom prst="rect">
            <a:avLst/>
          </a:prstGeom>
        </p:spPr>
      </p:pic>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67151" y="2248705"/>
            <a:ext cx="540000" cy="442800"/>
          </a:xfrm>
          <a:prstGeom prst="rect">
            <a:avLst/>
          </a:prstGeom>
        </p:spPr>
      </p:pic>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30017" y="1487244"/>
            <a:ext cx="540000" cy="442800"/>
          </a:xfrm>
          <a:prstGeom prst="rect">
            <a:avLst/>
          </a:prstGeom>
        </p:spPr>
      </p:pic>
      <p:sp>
        <p:nvSpPr>
          <p:cNvPr id="117" name="Text Box 19"/>
          <p:cNvSpPr txBox="1">
            <a:spLocks noChangeArrowheads="1"/>
          </p:cNvSpPr>
          <p:nvPr/>
        </p:nvSpPr>
        <p:spPr bwMode="gray">
          <a:xfrm>
            <a:off x="5998296" y="267905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8" name="Text Box 19"/>
          <p:cNvSpPr txBox="1">
            <a:spLocks noChangeArrowheads="1"/>
          </p:cNvSpPr>
          <p:nvPr/>
        </p:nvSpPr>
        <p:spPr bwMode="gray">
          <a:xfrm>
            <a:off x="7583421" y="262891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9" name="文本框 118"/>
          <p:cNvSpPr txBox="1"/>
          <p:nvPr/>
        </p:nvSpPr>
        <p:spPr bwMode="gray">
          <a:xfrm rot="1613431">
            <a:off x="2760261" y="2071200"/>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120" name="文本框 119"/>
          <p:cNvSpPr txBox="1"/>
          <p:nvPr/>
        </p:nvSpPr>
        <p:spPr bwMode="gray">
          <a:xfrm rot="20096477">
            <a:off x="8424954" y="2150172"/>
            <a:ext cx="1225849"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lumMod val="50000"/>
                  </a:prstClr>
                </a:solidFill>
                <a:effectLst/>
                <a:uLnTx/>
                <a:uFillTx/>
                <a:latin typeface="Huawei Sans" panose="020C0503030203020204" pitchFamily="34" charset="0"/>
                <a:sym typeface="Huawei Sans" panose="020C0503030203020204" pitchFamily="34" charset="0"/>
              </a:rPr>
              <a:t>Static route</a:t>
            </a:r>
          </a:p>
        </p:txBody>
      </p:sp>
      <p:sp>
        <p:nvSpPr>
          <p:cNvPr id="121" name="Oval 90"/>
          <p:cNvSpPr/>
          <p:nvPr/>
        </p:nvSpPr>
        <p:spPr bwMode="gray">
          <a:xfrm>
            <a:off x="3979569" y="2353128"/>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2" name="Oval 90"/>
          <p:cNvSpPr/>
          <p:nvPr/>
        </p:nvSpPr>
        <p:spPr bwMode="gray">
          <a:xfrm>
            <a:off x="8591157" y="3026353"/>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3" name="Text Box 19"/>
          <p:cNvSpPr txBox="1">
            <a:spLocks noChangeArrowheads="1"/>
          </p:cNvSpPr>
          <p:nvPr/>
        </p:nvSpPr>
        <p:spPr bwMode="gray">
          <a:xfrm>
            <a:off x="8774941" y="2968557"/>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sp>
        <p:nvSpPr>
          <p:cNvPr id="4" name="标题 3"/>
          <p:cNvSpPr>
            <a:spLocks noGrp="1"/>
          </p:cNvSpPr>
          <p:nvPr>
            <p:ph type="title"/>
          </p:nvPr>
        </p:nvSpPr>
        <p:spPr bwMode="gray"/>
        <p:txBody>
          <a:bodyPr/>
          <a:lstStyle/>
          <a:p>
            <a:r>
              <a:rPr lang="en-US" altLang="zh-CN" dirty="0"/>
              <a:t>Deploying OSPF Between PEs and CEs (1)</a:t>
            </a:r>
            <a:endParaRPr lang="zh-CN" altLang="en-US" dirty="0"/>
          </a:p>
        </p:txBody>
      </p:sp>
    </p:spTree>
    <p:extLst>
      <p:ext uri="{BB962C8B-B14F-4D97-AF65-F5344CB8AC3E}">
        <p14:creationId xmlns:p14="http://schemas.microsoft.com/office/powerpoint/2010/main" val="4025558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ectangle 60"/>
          <p:cNvSpPr/>
          <p:nvPr/>
        </p:nvSpPr>
        <p:spPr bwMode="gray">
          <a:xfrm>
            <a:off x="550702" y="3490296"/>
            <a:ext cx="5684259" cy="1243066"/>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ospf</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VPNX</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[PE1-ospf-1]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area</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[PE1-ospf-1-area-0.0.0.0]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192.168.100.0 0.0.0.255</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[PE1-ospf-1-area-0.0.0.0]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[PE1-ospf-1]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import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endPar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endParaRPr>
          </a:p>
        </p:txBody>
      </p:sp>
      <p:sp>
        <p:nvSpPr>
          <p:cNvPr id="116" name="Rectangle 86"/>
          <p:cNvSpPr/>
          <p:nvPr/>
        </p:nvSpPr>
        <p:spPr bwMode="gray">
          <a:xfrm>
            <a:off x="6473542" y="3490296"/>
            <a:ext cx="4752001" cy="839811"/>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[PE1-bgp]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ipv4-family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VPNX</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[PE1-bgp]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import-route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ospf</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a:t>
            </a:r>
          </a:p>
        </p:txBody>
      </p:sp>
      <p:sp>
        <p:nvSpPr>
          <p:cNvPr id="117" name="Text Box 19"/>
          <p:cNvSpPr txBox="1">
            <a:spLocks noChangeArrowheads="1"/>
          </p:cNvSpPr>
          <p:nvPr/>
        </p:nvSpPr>
        <p:spPr bwMode="gray">
          <a:xfrm>
            <a:off x="6473542" y="4745859"/>
            <a:ext cx="4752002" cy="93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the OSPF routes learned by OSPF process 1 in the routing table of VPNX on PE1 to BGP. Then, convert the customer routes destined for site A to BGP VPNv4 routes and advertise them to PE2.</a:t>
            </a:r>
          </a:p>
        </p:txBody>
      </p:sp>
      <p:sp>
        <p:nvSpPr>
          <p:cNvPr id="118" name="Text Box 19"/>
          <p:cNvSpPr txBox="1">
            <a:spLocks noChangeArrowheads="1"/>
          </p:cNvSpPr>
          <p:nvPr/>
        </p:nvSpPr>
        <p:spPr bwMode="gray">
          <a:xfrm>
            <a:off x="550703" y="4745859"/>
            <a:ext cx="5684258" cy="1212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OSPF process used by PE1 to interconnect with CE1 must be bound to the corresponding VPN instance.</a:t>
            </a:r>
          </a:p>
          <a:p>
            <a:pPr algn="just"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the BGP routes in the routing table of VPNX on PE1 (mainly the customer routes learned by PE1 through BGP and destined for site B) into OSPF so that these routes can be advertised to CE1 through OSPF.</a:t>
            </a:r>
          </a:p>
        </p:txBody>
      </p:sp>
      <p:grpSp>
        <p:nvGrpSpPr>
          <p:cNvPr id="43" name="Group 111"/>
          <p:cNvGrpSpPr/>
          <p:nvPr/>
        </p:nvGrpSpPr>
        <p:grpSpPr bwMode="gray">
          <a:xfrm rot="16200000" flipV="1">
            <a:off x="10154127" y="1437873"/>
            <a:ext cx="259305" cy="557470"/>
            <a:chOff x="3134093" y="3084639"/>
            <a:chExt cx="611430" cy="432284"/>
          </a:xfrm>
        </p:grpSpPr>
        <p:cxnSp>
          <p:nvCxnSpPr>
            <p:cNvPr id="44"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45"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46" name="Group 96"/>
          <p:cNvGrpSpPr/>
          <p:nvPr/>
        </p:nvGrpSpPr>
        <p:grpSpPr bwMode="gray">
          <a:xfrm rot="16200000">
            <a:off x="1875234" y="1334515"/>
            <a:ext cx="259305" cy="764187"/>
            <a:chOff x="3134093" y="3084639"/>
            <a:chExt cx="611430" cy="432284"/>
          </a:xfrm>
        </p:grpSpPr>
        <p:cxnSp>
          <p:nvCxnSpPr>
            <p:cNvPr id="47"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48"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49" name="圆角矩形 5"/>
          <p:cNvSpPr/>
          <p:nvPr/>
        </p:nvSpPr>
        <p:spPr bwMode="gray">
          <a:xfrm>
            <a:off x="9569163" y="1287232"/>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
          <p:cNvSpPr/>
          <p:nvPr/>
        </p:nvSpPr>
        <p:spPr bwMode="gray">
          <a:xfrm>
            <a:off x="3864499" y="1273374"/>
            <a:ext cx="4557086" cy="1840653"/>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3"/>
          <p:cNvCxnSpPr/>
          <p:nvPr/>
        </p:nvCxnSpPr>
        <p:spPr bwMode="gray">
          <a:xfrm rot="16200000">
            <a:off x="8671726" y="1153959"/>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52" name="Text Box 19"/>
          <p:cNvSpPr txBox="1">
            <a:spLocks noChangeArrowheads="1"/>
          </p:cNvSpPr>
          <p:nvPr/>
        </p:nvSpPr>
        <p:spPr bwMode="gray">
          <a:xfrm rot="1256276">
            <a:off x="2847620" y="1767956"/>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53" name="圆角矩形 5"/>
          <p:cNvSpPr/>
          <p:nvPr/>
        </p:nvSpPr>
        <p:spPr bwMode="gray">
          <a:xfrm>
            <a:off x="1144181" y="1287232"/>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 Box 19"/>
          <p:cNvSpPr txBox="1">
            <a:spLocks noChangeArrowheads="1"/>
          </p:cNvSpPr>
          <p:nvPr/>
        </p:nvSpPr>
        <p:spPr bwMode="gray">
          <a:xfrm>
            <a:off x="238164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55" name="Text Box 19"/>
          <p:cNvSpPr txBox="1">
            <a:spLocks noChangeArrowheads="1"/>
          </p:cNvSpPr>
          <p:nvPr/>
        </p:nvSpPr>
        <p:spPr bwMode="gray">
          <a:xfrm>
            <a:off x="1299383" y="1968599"/>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p>
        </p:txBody>
      </p:sp>
      <p:cxnSp>
        <p:nvCxnSpPr>
          <p:cNvPr id="56" name="直接连接符 53"/>
          <p:cNvCxnSpPr/>
          <p:nvPr/>
        </p:nvCxnSpPr>
        <p:spPr bwMode="gray">
          <a:xfrm>
            <a:off x="4434072" y="2526758"/>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57" name="Text Box 19"/>
          <p:cNvSpPr txBox="1">
            <a:spLocks noChangeArrowheads="1"/>
          </p:cNvSpPr>
          <p:nvPr/>
        </p:nvSpPr>
        <p:spPr bwMode="gray">
          <a:xfrm>
            <a:off x="1839284" y="126730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58" name="直接连接符 53"/>
          <p:cNvCxnSpPr/>
          <p:nvPr/>
        </p:nvCxnSpPr>
        <p:spPr bwMode="gray">
          <a:xfrm rot="5400000" flipH="1">
            <a:off x="2924550" y="1153959"/>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59" name="Text Box 19"/>
          <p:cNvSpPr txBox="1">
            <a:spLocks noChangeArrowheads="1"/>
          </p:cNvSpPr>
          <p:nvPr/>
        </p:nvSpPr>
        <p:spPr bwMode="gray">
          <a:xfrm>
            <a:off x="4224708" y="27129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Text Box 19"/>
          <p:cNvSpPr txBox="1">
            <a:spLocks noChangeArrowheads="1"/>
          </p:cNvSpPr>
          <p:nvPr/>
        </p:nvSpPr>
        <p:spPr bwMode="gray">
          <a:xfrm rot="20124792">
            <a:off x="8053120" y="186192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61" name="Text Box 19"/>
          <p:cNvSpPr txBox="1">
            <a:spLocks noChangeArrowheads="1"/>
          </p:cNvSpPr>
          <p:nvPr/>
        </p:nvSpPr>
        <p:spPr bwMode="gray">
          <a:xfrm>
            <a:off x="9715157" y="1959806"/>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62" name="Text Box 19"/>
          <p:cNvSpPr txBox="1">
            <a:spLocks noChangeArrowheads="1"/>
          </p:cNvSpPr>
          <p:nvPr/>
        </p:nvSpPr>
        <p:spPr bwMode="gray">
          <a:xfrm>
            <a:off x="9822963" y="1241357"/>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3" name="Text Box 19"/>
          <p:cNvSpPr txBox="1">
            <a:spLocks noChangeArrowheads="1"/>
          </p:cNvSpPr>
          <p:nvPr/>
        </p:nvSpPr>
        <p:spPr bwMode="gray">
          <a:xfrm>
            <a:off x="856135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64" name="Text Box 19"/>
          <p:cNvSpPr txBox="1">
            <a:spLocks noChangeArrowheads="1"/>
          </p:cNvSpPr>
          <p:nvPr/>
        </p:nvSpPr>
        <p:spPr bwMode="gray">
          <a:xfrm>
            <a:off x="5694067" y="1267303"/>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65" name="Text Box 19"/>
          <p:cNvSpPr txBox="1">
            <a:spLocks noChangeArrowheads="1"/>
          </p:cNvSpPr>
          <p:nvPr/>
        </p:nvSpPr>
        <p:spPr bwMode="gray">
          <a:xfrm>
            <a:off x="606103" y="1589978"/>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6" name="Text Box 19"/>
          <p:cNvSpPr txBox="1">
            <a:spLocks noChangeArrowheads="1"/>
          </p:cNvSpPr>
          <p:nvPr/>
        </p:nvSpPr>
        <p:spPr bwMode="gray">
          <a:xfrm>
            <a:off x="10368954" y="1564268"/>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21653" y="1541131"/>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385" y="2248705"/>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52956" y="2248705"/>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67151" y="2248705"/>
            <a:ext cx="540000" cy="4428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30017" y="1487244"/>
            <a:ext cx="540000" cy="442800"/>
          </a:xfrm>
          <a:prstGeom prst="rect">
            <a:avLst/>
          </a:prstGeom>
        </p:spPr>
      </p:pic>
      <p:sp>
        <p:nvSpPr>
          <p:cNvPr id="72" name="Text Box 19"/>
          <p:cNvSpPr txBox="1">
            <a:spLocks noChangeArrowheads="1"/>
          </p:cNvSpPr>
          <p:nvPr/>
        </p:nvSpPr>
        <p:spPr bwMode="gray">
          <a:xfrm>
            <a:off x="5998296" y="267905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73" name="Text Box 19"/>
          <p:cNvSpPr txBox="1">
            <a:spLocks noChangeArrowheads="1"/>
          </p:cNvSpPr>
          <p:nvPr/>
        </p:nvSpPr>
        <p:spPr bwMode="gray">
          <a:xfrm>
            <a:off x="7583421" y="262891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4" name="文本框 73"/>
          <p:cNvSpPr txBox="1"/>
          <p:nvPr/>
        </p:nvSpPr>
        <p:spPr bwMode="gray">
          <a:xfrm rot="1613431">
            <a:off x="2760261" y="2071200"/>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75" name="文本框 74"/>
          <p:cNvSpPr txBox="1"/>
          <p:nvPr/>
        </p:nvSpPr>
        <p:spPr bwMode="gray">
          <a:xfrm rot="20096477">
            <a:off x="8424954" y="2150172"/>
            <a:ext cx="1225849"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lumMod val="50000"/>
                  </a:prstClr>
                </a:solidFill>
                <a:effectLst/>
                <a:uLnTx/>
                <a:uFillTx/>
                <a:latin typeface="Huawei Sans" panose="020C0503030203020204" pitchFamily="34" charset="0"/>
                <a:sym typeface="Huawei Sans" panose="020C0503030203020204" pitchFamily="34" charset="0"/>
              </a:rPr>
              <a:t>Static route</a:t>
            </a:r>
          </a:p>
        </p:txBody>
      </p:sp>
      <p:sp>
        <p:nvSpPr>
          <p:cNvPr id="76" name="Oval 90"/>
          <p:cNvSpPr/>
          <p:nvPr/>
        </p:nvSpPr>
        <p:spPr bwMode="gray">
          <a:xfrm>
            <a:off x="3979569" y="2353128"/>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77" name="Oval 90"/>
          <p:cNvSpPr/>
          <p:nvPr/>
        </p:nvSpPr>
        <p:spPr bwMode="gray">
          <a:xfrm>
            <a:off x="8591157" y="3026353"/>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78" name="Text Box 19"/>
          <p:cNvSpPr txBox="1">
            <a:spLocks noChangeArrowheads="1"/>
          </p:cNvSpPr>
          <p:nvPr/>
        </p:nvSpPr>
        <p:spPr bwMode="gray">
          <a:xfrm>
            <a:off x="8774941" y="2968557"/>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sp>
        <p:nvSpPr>
          <p:cNvPr id="4" name="标题 3"/>
          <p:cNvSpPr>
            <a:spLocks noGrp="1"/>
          </p:cNvSpPr>
          <p:nvPr>
            <p:ph type="title"/>
          </p:nvPr>
        </p:nvSpPr>
        <p:spPr bwMode="gray"/>
        <p:txBody>
          <a:bodyPr/>
          <a:lstStyle/>
          <a:p>
            <a:r>
              <a:rPr lang="en-US" altLang="zh-CN"/>
              <a:t>Deploying OSPF Between PEs and CEs (2)</a:t>
            </a:r>
            <a:endParaRPr lang="zh-CN" altLang="en-US" dirty="0"/>
          </a:p>
        </p:txBody>
      </p:sp>
    </p:spTree>
    <p:extLst>
      <p:ext uri="{BB962C8B-B14F-4D97-AF65-F5344CB8AC3E}">
        <p14:creationId xmlns:p14="http://schemas.microsoft.com/office/powerpoint/2010/main" val="44321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Oval 90"/>
          <p:cNvSpPr/>
          <p:nvPr/>
        </p:nvSpPr>
        <p:spPr bwMode="gray">
          <a:xfrm>
            <a:off x="8591157" y="3051084"/>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33" name="Text Box 19"/>
          <p:cNvSpPr txBox="1">
            <a:spLocks noChangeArrowheads="1"/>
          </p:cNvSpPr>
          <p:nvPr/>
        </p:nvSpPr>
        <p:spPr bwMode="gray">
          <a:xfrm>
            <a:off x="8774941" y="2984496"/>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grpSp>
        <p:nvGrpSpPr>
          <p:cNvPr id="134" name="Group 111"/>
          <p:cNvGrpSpPr/>
          <p:nvPr/>
        </p:nvGrpSpPr>
        <p:grpSpPr bwMode="gray">
          <a:xfrm rot="16200000" flipV="1">
            <a:off x="10154127" y="1462604"/>
            <a:ext cx="259305" cy="557470"/>
            <a:chOff x="3134093" y="3084639"/>
            <a:chExt cx="611430" cy="432284"/>
          </a:xfrm>
        </p:grpSpPr>
        <p:cxnSp>
          <p:nvCxnSpPr>
            <p:cNvPr id="135"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36"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137" name="Group 96"/>
          <p:cNvGrpSpPr/>
          <p:nvPr/>
        </p:nvGrpSpPr>
        <p:grpSpPr bwMode="gray">
          <a:xfrm rot="16200000">
            <a:off x="1875234" y="1359246"/>
            <a:ext cx="259305" cy="764187"/>
            <a:chOff x="3134093" y="3084639"/>
            <a:chExt cx="611430" cy="432284"/>
          </a:xfrm>
        </p:grpSpPr>
        <p:cxnSp>
          <p:nvCxnSpPr>
            <p:cNvPr id="138"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39"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40" name="圆角矩形 5"/>
          <p:cNvSpPr/>
          <p:nvPr/>
        </p:nvSpPr>
        <p:spPr bwMode="gray">
          <a:xfrm>
            <a:off x="9569163" y="1311963"/>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圆角矩形 4"/>
          <p:cNvSpPr/>
          <p:nvPr/>
        </p:nvSpPr>
        <p:spPr bwMode="gray">
          <a:xfrm>
            <a:off x="3864499" y="1298105"/>
            <a:ext cx="4557086" cy="1840653"/>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连接符 53"/>
          <p:cNvCxnSpPr/>
          <p:nvPr/>
        </p:nvCxnSpPr>
        <p:spPr bwMode="gray">
          <a:xfrm rot="16200000">
            <a:off x="8671726" y="1178690"/>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43" name="Text Box 19"/>
          <p:cNvSpPr txBox="1">
            <a:spLocks noChangeArrowheads="1"/>
          </p:cNvSpPr>
          <p:nvPr/>
        </p:nvSpPr>
        <p:spPr bwMode="gray">
          <a:xfrm rot="1256276">
            <a:off x="2847620" y="1792687"/>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44" name="圆角矩形 5"/>
          <p:cNvSpPr/>
          <p:nvPr/>
        </p:nvSpPr>
        <p:spPr bwMode="gray">
          <a:xfrm>
            <a:off x="1144181" y="1311963"/>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 Box 19"/>
          <p:cNvSpPr txBox="1">
            <a:spLocks noChangeArrowheads="1"/>
          </p:cNvSpPr>
          <p:nvPr/>
        </p:nvSpPr>
        <p:spPr bwMode="gray">
          <a:xfrm>
            <a:off x="2381645" y="129810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46" name="Text Box 19"/>
          <p:cNvSpPr txBox="1">
            <a:spLocks noChangeArrowheads="1"/>
          </p:cNvSpPr>
          <p:nvPr/>
        </p:nvSpPr>
        <p:spPr bwMode="gray">
          <a:xfrm>
            <a:off x="1255423" y="2008662"/>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p>
        </p:txBody>
      </p:sp>
      <p:cxnSp>
        <p:nvCxnSpPr>
          <p:cNvPr id="147" name="直接连接符 53"/>
          <p:cNvCxnSpPr/>
          <p:nvPr/>
        </p:nvCxnSpPr>
        <p:spPr bwMode="gray">
          <a:xfrm>
            <a:off x="4434072" y="2551489"/>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48" name="Text Box 19"/>
          <p:cNvSpPr txBox="1">
            <a:spLocks noChangeArrowheads="1"/>
          </p:cNvSpPr>
          <p:nvPr/>
        </p:nvSpPr>
        <p:spPr bwMode="gray">
          <a:xfrm>
            <a:off x="1839284" y="1292034"/>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149" name="直接连接符 53"/>
          <p:cNvCxnSpPr/>
          <p:nvPr/>
        </p:nvCxnSpPr>
        <p:spPr bwMode="gray">
          <a:xfrm rot="5400000" flipH="1">
            <a:off x="2924550" y="1178690"/>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50" name="Text Box 19"/>
          <p:cNvSpPr txBox="1">
            <a:spLocks noChangeArrowheads="1"/>
          </p:cNvSpPr>
          <p:nvPr/>
        </p:nvSpPr>
        <p:spPr bwMode="gray">
          <a:xfrm>
            <a:off x="4224708" y="2737705"/>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51" name="Text Box 19"/>
          <p:cNvSpPr txBox="1">
            <a:spLocks noChangeArrowheads="1"/>
          </p:cNvSpPr>
          <p:nvPr/>
        </p:nvSpPr>
        <p:spPr bwMode="gray">
          <a:xfrm rot="20124792">
            <a:off x="8053120" y="188665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52" name="Text Box 19"/>
          <p:cNvSpPr txBox="1">
            <a:spLocks noChangeArrowheads="1"/>
          </p:cNvSpPr>
          <p:nvPr/>
        </p:nvSpPr>
        <p:spPr bwMode="gray">
          <a:xfrm>
            <a:off x="9715157" y="2022843"/>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153" name="Text Box 19"/>
          <p:cNvSpPr txBox="1">
            <a:spLocks noChangeArrowheads="1"/>
          </p:cNvSpPr>
          <p:nvPr/>
        </p:nvSpPr>
        <p:spPr bwMode="gray">
          <a:xfrm>
            <a:off x="9822963" y="1266088"/>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54" name="Text Box 19"/>
          <p:cNvSpPr txBox="1">
            <a:spLocks noChangeArrowheads="1"/>
          </p:cNvSpPr>
          <p:nvPr/>
        </p:nvSpPr>
        <p:spPr bwMode="gray">
          <a:xfrm>
            <a:off x="8561355" y="129810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55" name="Text Box 19"/>
          <p:cNvSpPr txBox="1">
            <a:spLocks noChangeArrowheads="1"/>
          </p:cNvSpPr>
          <p:nvPr/>
        </p:nvSpPr>
        <p:spPr bwMode="gray">
          <a:xfrm>
            <a:off x="5694067" y="1292034"/>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56" name="Text Box 19"/>
          <p:cNvSpPr txBox="1">
            <a:spLocks noChangeArrowheads="1"/>
          </p:cNvSpPr>
          <p:nvPr/>
        </p:nvSpPr>
        <p:spPr bwMode="gray">
          <a:xfrm>
            <a:off x="606103" y="1614709"/>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57" name="Text Box 19"/>
          <p:cNvSpPr txBox="1">
            <a:spLocks noChangeArrowheads="1"/>
          </p:cNvSpPr>
          <p:nvPr/>
        </p:nvSpPr>
        <p:spPr bwMode="gray">
          <a:xfrm>
            <a:off x="10368954" y="1588999"/>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158" name="图片 1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21653" y="1565862"/>
            <a:ext cx="540000" cy="442800"/>
          </a:xfrm>
          <a:prstGeom prst="rect">
            <a:avLst/>
          </a:prstGeom>
        </p:spPr>
      </p:pic>
      <p:pic>
        <p:nvPicPr>
          <p:cNvPr id="159" name="图片 1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385" y="2273436"/>
            <a:ext cx="540000" cy="442800"/>
          </a:xfrm>
          <a:prstGeom prst="rect">
            <a:avLst/>
          </a:prstGeom>
        </p:spPr>
      </p:pic>
      <p:pic>
        <p:nvPicPr>
          <p:cNvPr id="160" name="图片 1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52956" y="2273436"/>
            <a:ext cx="540000" cy="442800"/>
          </a:xfrm>
          <a:prstGeom prst="rect">
            <a:avLst/>
          </a:prstGeom>
        </p:spPr>
      </p:pic>
      <p:pic>
        <p:nvPicPr>
          <p:cNvPr id="161" name="图片 1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67151" y="2273436"/>
            <a:ext cx="540000" cy="442800"/>
          </a:xfrm>
          <a:prstGeom prst="rect">
            <a:avLst/>
          </a:prstGeom>
        </p:spPr>
      </p:pic>
      <p:pic>
        <p:nvPicPr>
          <p:cNvPr id="162" name="图片 1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30017" y="1511975"/>
            <a:ext cx="540000" cy="442800"/>
          </a:xfrm>
          <a:prstGeom prst="rect">
            <a:avLst/>
          </a:prstGeom>
        </p:spPr>
      </p:pic>
      <p:sp>
        <p:nvSpPr>
          <p:cNvPr id="163" name="Text Box 19"/>
          <p:cNvSpPr txBox="1">
            <a:spLocks noChangeArrowheads="1"/>
          </p:cNvSpPr>
          <p:nvPr/>
        </p:nvSpPr>
        <p:spPr bwMode="gray">
          <a:xfrm>
            <a:off x="5998296" y="2703785"/>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4" name="Text Box 19"/>
          <p:cNvSpPr txBox="1">
            <a:spLocks noChangeArrowheads="1"/>
          </p:cNvSpPr>
          <p:nvPr/>
        </p:nvSpPr>
        <p:spPr bwMode="gray">
          <a:xfrm>
            <a:off x="7583421" y="2653649"/>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65" name="文本框 164"/>
          <p:cNvSpPr txBox="1"/>
          <p:nvPr/>
        </p:nvSpPr>
        <p:spPr bwMode="gray">
          <a:xfrm rot="1613431">
            <a:off x="2707508" y="2069555"/>
            <a:ext cx="763351"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white">
                    <a:lumMod val="50000"/>
                  </a:prstClr>
                </a:solidFill>
                <a:effectLst/>
                <a:uLnTx/>
                <a:uFillTx/>
                <a:latin typeface="Huawei Sans" panose="020C0503030203020204" pitchFamily="34" charset="0"/>
                <a:sym typeface="Huawei Sans" panose="020C0503030203020204" pitchFamily="34" charset="0"/>
              </a:rPr>
              <a:t>OSPF</a:t>
            </a:r>
          </a:p>
        </p:txBody>
      </p:sp>
      <p:sp>
        <p:nvSpPr>
          <p:cNvPr id="166" name="文本框 165"/>
          <p:cNvSpPr txBox="1"/>
          <p:nvPr/>
        </p:nvSpPr>
        <p:spPr bwMode="gray">
          <a:xfrm rot="20096477">
            <a:off x="8261071" y="2148525"/>
            <a:ext cx="1483277"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Static route</a:t>
            </a:r>
          </a:p>
        </p:txBody>
      </p:sp>
      <p:sp>
        <p:nvSpPr>
          <p:cNvPr id="167" name="Oval 90"/>
          <p:cNvSpPr/>
          <p:nvPr/>
        </p:nvSpPr>
        <p:spPr bwMode="gray">
          <a:xfrm>
            <a:off x="7988781" y="2445699"/>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lumMod val="50000"/>
                </a:prstClr>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68" name="Rectangle 55"/>
          <p:cNvSpPr/>
          <p:nvPr/>
        </p:nvSpPr>
        <p:spPr bwMode="gray">
          <a:xfrm>
            <a:off x="606103" y="3741912"/>
            <a:ext cx="4813200" cy="579990"/>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[CE2]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ip</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route-static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192.168.1.0 24 192.168.200.2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[CE2]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ip</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route-static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192.168.100.0 24 192.168.200.2  </a:t>
            </a:r>
          </a:p>
        </p:txBody>
      </p:sp>
      <p:sp>
        <p:nvSpPr>
          <p:cNvPr id="169" name="Text Box 19"/>
          <p:cNvSpPr txBox="1">
            <a:spLocks noChangeArrowheads="1"/>
          </p:cNvSpPr>
          <p:nvPr/>
        </p:nvSpPr>
        <p:spPr bwMode="gray">
          <a:xfrm>
            <a:off x="606103" y="4382447"/>
            <a:ext cx="4813200" cy="35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static route to each network segment at site A needs to be configured on CE2.</a:t>
            </a:r>
          </a:p>
        </p:txBody>
      </p:sp>
      <p:sp>
        <p:nvSpPr>
          <p:cNvPr id="170" name="Rectangle 60"/>
          <p:cNvSpPr/>
          <p:nvPr/>
        </p:nvSpPr>
        <p:spPr bwMode="gray">
          <a:xfrm>
            <a:off x="5568005" y="3744239"/>
            <a:ext cx="6046304" cy="348237"/>
          </a:xfrm>
          <a:prstGeom prst="rect">
            <a:avLst/>
          </a:prstGeom>
          <a:solidFill>
            <a:schemeClr val="bg1">
              <a:lumMod val="85000"/>
            </a:schemeClr>
          </a:solidFill>
          <a:ln>
            <a:noFill/>
          </a:ln>
        </p:spPr>
        <p:txBody>
          <a:bodyPr wrap="square">
            <a:noAutofit/>
          </a:bodyPr>
          <a:lstStyle/>
          <a:p>
            <a:pPr defTabSz="914400" fontAlgn="ctr"/>
            <a:r>
              <a:rPr lang="en-US" sz="1400" kern="0" dirty="0">
                <a:solidFill>
                  <a:prstClr val="black"/>
                </a:solidFill>
                <a:latin typeface="Huawei Sans" panose="020C0503030203020204" pitchFamily="34" charset="0"/>
                <a:sym typeface="Huawei Sans" panose="020C0503030203020204" pitchFamily="34" charset="0"/>
              </a:rPr>
              <a:t>[PE2] </a:t>
            </a:r>
            <a:r>
              <a:rPr lang="en-US" sz="1400" b="1" kern="0" dirty="0" err="1">
                <a:solidFill>
                  <a:prstClr val="black"/>
                </a:solidFill>
                <a:latin typeface="Huawei Sans" panose="020C0503030203020204" pitchFamily="34" charset="0"/>
                <a:sym typeface="Huawei Sans" panose="020C0503030203020204" pitchFamily="34" charset="0"/>
              </a:rPr>
              <a:t>ip</a:t>
            </a:r>
            <a:r>
              <a:rPr lang="en-US" sz="1400" b="1" kern="0" dirty="0">
                <a:solidFill>
                  <a:prstClr val="black"/>
                </a:solidFill>
                <a:latin typeface="Huawei Sans" panose="020C0503030203020204" pitchFamily="34" charset="0"/>
                <a:sym typeface="Huawei Sans" panose="020C0503030203020204" pitchFamily="34" charset="0"/>
              </a:rPr>
              <a:t> route-static </a:t>
            </a:r>
            <a:r>
              <a:rPr lang="en-US" sz="1400" b="1" kern="0" dirty="0" err="1">
                <a:solidFill>
                  <a:prstClr val="black"/>
                </a:solidFill>
                <a:latin typeface="Huawei Sans" panose="020C0503030203020204" pitchFamily="34" charset="0"/>
                <a:sym typeface="Huawei Sans" panose="020C0503030203020204" pitchFamily="34" charset="0"/>
              </a:rPr>
              <a:t>vpn</a:t>
            </a:r>
            <a:r>
              <a:rPr lang="en-US" sz="1400" b="1" kern="0" dirty="0">
                <a:solidFill>
                  <a:prstClr val="black"/>
                </a:solidFill>
                <a:latin typeface="Huawei Sans" panose="020C0503030203020204" pitchFamily="34" charset="0"/>
                <a:sym typeface="Huawei Sans" panose="020C0503030203020204" pitchFamily="34" charset="0"/>
              </a:rPr>
              <a:t>-instance </a:t>
            </a:r>
            <a:r>
              <a:rPr lang="en-US" sz="1400" kern="0" dirty="0">
                <a:solidFill>
                  <a:prstClr val="black"/>
                </a:solidFill>
                <a:latin typeface="Huawei Sans" panose="020C0503030203020204" pitchFamily="34" charset="0"/>
                <a:sym typeface="Huawei Sans" panose="020C0503030203020204" pitchFamily="34" charset="0"/>
              </a:rPr>
              <a:t>VPNX 192.168.2.0 24 192.168.200.1</a:t>
            </a:r>
          </a:p>
        </p:txBody>
      </p:sp>
      <p:sp>
        <p:nvSpPr>
          <p:cNvPr id="171" name="Text Box 19"/>
          <p:cNvSpPr txBox="1">
            <a:spLocks noChangeArrowheads="1"/>
          </p:cNvSpPr>
          <p:nvPr/>
        </p:nvSpPr>
        <p:spPr bwMode="gray">
          <a:xfrm>
            <a:off x="5568005" y="4127827"/>
            <a:ext cx="5826826" cy="35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static route to each network segment at site B needs to be configured on PE2.</a:t>
            </a:r>
          </a:p>
        </p:txBody>
      </p:sp>
      <p:sp>
        <p:nvSpPr>
          <p:cNvPr id="172" name="Rectangle 38"/>
          <p:cNvSpPr/>
          <p:nvPr/>
        </p:nvSpPr>
        <p:spPr bwMode="gray">
          <a:xfrm>
            <a:off x="5568005" y="4632962"/>
            <a:ext cx="6046304" cy="766157"/>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ipv4-family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VPNX</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import-route static</a:t>
            </a:r>
          </a:p>
        </p:txBody>
      </p:sp>
      <p:sp>
        <p:nvSpPr>
          <p:cNvPr id="173" name="Text Box 19"/>
          <p:cNvSpPr txBox="1">
            <a:spLocks noChangeArrowheads="1"/>
          </p:cNvSpPr>
          <p:nvPr/>
        </p:nvSpPr>
        <p:spPr bwMode="gray">
          <a:xfrm>
            <a:off x="5568005" y="5449569"/>
            <a:ext cx="6046304" cy="652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the static route in the routing table of VPNX on PE2 to BGP so that the static route can be converted into a BGP VPNv4 route and advertised to PE1.</a:t>
            </a:r>
          </a:p>
        </p:txBody>
      </p:sp>
      <p:sp>
        <p:nvSpPr>
          <p:cNvPr id="4" name="标题 3"/>
          <p:cNvSpPr>
            <a:spLocks noGrp="1"/>
          </p:cNvSpPr>
          <p:nvPr>
            <p:ph type="title"/>
          </p:nvPr>
        </p:nvSpPr>
        <p:spPr bwMode="gray"/>
        <p:txBody>
          <a:bodyPr/>
          <a:lstStyle/>
          <a:p>
            <a:r>
              <a:rPr lang="en-US" altLang="zh-CN"/>
              <a:t>Deploying Static Routes Between PEs and CEs</a:t>
            </a:r>
            <a:endParaRPr lang="zh-CN" altLang="en-US" dirty="0"/>
          </a:p>
        </p:txBody>
      </p:sp>
    </p:spTree>
    <p:extLst>
      <p:ext uri="{BB962C8B-B14F-4D97-AF65-F5344CB8AC3E}">
        <p14:creationId xmlns:p14="http://schemas.microsoft.com/office/powerpoint/2010/main" val="378880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Group 108"/>
          <p:cNvGrpSpPr/>
          <p:nvPr/>
        </p:nvGrpSpPr>
        <p:grpSpPr bwMode="gray">
          <a:xfrm rot="16200000" flipV="1">
            <a:off x="10260394" y="2251715"/>
            <a:ext cx="259305" cy="557470"/>
            <a:chOff x="3134093" y="3084639"/>
            <a:chExt cx="611430" cy="432284"/>
          </a:xfrm>
        </p:grpSpPr>
        <p:cxnSp>
          <p:nvCxnSpPr>
            <p:cNvPr id="115"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16"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117" name="Group 104"/>
          <p:cNvGrpSpPr/>
          <p:nvPr/>
        </p:nvGrpSpPr>
        <p:grpSpPr bwMode="gray">
          <a:xfrm rot="16200000">
            <a:off x="1981501" y="2148357"/>
            <a:ext cx="259305" cy="764187"/>
            <a:chOff x="3134093" y="3084639"/>
            <a:chExt cx="611430" cy="432284"/>
          </a:xfrm>
        </p:grpSpPr>
        <p:cxnSp>
          <p:nvCxnSpPr>
            <p:cNvPr id="118"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19"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20" name="圆角矩形 5"/>
          <p:cNvSpPr/>
          <p:nvPr/>
        </p:nvSpPr>
        <p:spPr bwMode="gray">
          <a:xfrm>
            <a:off x="9675430" y="1790461"/>
            <a:ext cx="1537177" cy="1188000"/>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圆角矩形 4"/>
          <p:cNvSpPr/>
          <p:nvPr/>
        </p:nvSpPr>
        <p:spPr bwMode="gray">
          <a:xfrm>
            <a:off x="3953345" y="1263081"/>
            <a:ext cx="4557086" cy="1715380"/>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2" name="直接连接符 121"/>
          <p:cNvCxnSpPr/>
          <p:nvPr/>
        </p:nvCxnSpPr>
        <p:spPr bwMode="gray">
          <a:xfrm rot="16200000" flipH="1">
            <a:off x="8777993" y="1171723"/>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23" name="圆角矩形 5"/>
          <p:cNvSpPr/>
          <p:nvPr/>
        </p:nvSpPr>
        <p:spPr bwMode="gray">
          <a:xfrm>
            <a:off x="1250448" y="1790461"/>
            <a:ext cx="1537177" cy="1188000"/>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Text Box 19"/>
          <p:cNvSpPr txBox="1">
            <a:spLocks noChangeArrowheads="1"/>
          </p:cNvSpPr>
          <p:nvPr/>
        </p:nvSpPr>
        <p:spPr bwMode="gray">
          <a:xfrm>
            <a:off x="2487912" y="252680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cxnSp>
        <p:nvCxnSpPr>
          <p:cNvPr id="125" name="直接连接符 53"/>
          <p:cNvCxnSpPr/>
          <p:nvPr/>
        </p:nvCxnSpPr>
        <p:spPr bwMode="gray">
          <a:xfrm>
            <a:off x="4540339" y="1734522"/>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26" name="直接连接符 53"/>
          <p:cNvCxnSpPr/>
          <p:nvPr/>
        </p:nvCxnSpPr>
        <p:spPr bwMode="gray">
          <a:xfrm rot="5400000">
            <a:off x="3030817" y="1171723"/>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27" name="Text Box 19"/>
          <p:cNvSpPr txBox="1">
            <a:spLocks noChangeArrowheads="1"/>
          </p:cNvSpPr>
          <p:nvPr/>
        </p:nvSpPr>
        <p:spPr bwMode="gray">
          <a:xfrm>
            <a:off x="1914554" y="2692570"/>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128" name="Text Box 19"/>
          <p:cNvSpPr txBox="1">
            <a:spLocks noChangeArrowheads="1"/>
          </p:cNvSpPr>
          <p:nvPr/>
        </p:nvSpPr>
        <p:spPr bwMode="gray">
          <a:xfrm>
            <a:off x="1367302" y="1791824"/>
            <a:ext cx="12250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C of customer Y </a:t>
            </a:r>
          </a:p>
        </p:txBody>
      </p:sp>
      <p:sp>
        <p:nvSpPr>
          <p:cNvPr id="129" name="Text Box 19"/>
          <p:cNvSpPr txBox="1">
            <a:spLocks noChangeArrowheads="1"/>
          </p:cNvSpPr>
          <p:nvPr/>
        </p:nvSpPr>
        <p:spPr bwMode="gray">
          <a:xfrm>
            <a:off x="4330975" y="192073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30" name="Text Box 19"/>
          <p:cNvSpPr txBox="1">
            <a:spLocks noChangeArrowheads="1"/>
          </p:cNvSpPr>
          <p:nvPr/>
        </p:nvSpPr>
        <p:spPr bwMode="gray">
          <a:xfrm>
            <a:off x="4714805" y="1306457"/>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31" name="Text Box 19"/>
          <p:cNvSpPr txBox="1">
            <a:spLocks noChangeArrowheads="1"/>
          </p:cNvSpPr>
          <p:nvPr/>
        </p:nvSpPr>
        <p:spPr bwMode="gray">
          <a:xfrm>
            <a:off x="5021828" y="1718036"/>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32" name="Text Box 19"/>
          <p:cNvSpPr txBox="1">
            <a:spLocks noChangeArrowheads="1"/>
          </p:cNvSpPr>
          <p:nvPr/>
        </p:nvSpPr>
        <p:spPr bwMode="gray">
          <a:xfrm>
            <a:off x="6451971" y="1718036"/>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133" name="Text Box 19"/>
          <p:cNvSpPr txBox="1">
            <a:spLocks noChangeArrowheads="1"/>
          </p:cNvSpPr>
          <p:nvPr/>
        </p:nvSpPr>
        <p:spPr bwMode="gray">
          <a:xfrm>
            <a:off x="6697088" y="1263081"/>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134" name="Text Box 19"/>
          <p:cNvSpPr txBox="1">
            <a:spLocks noChangeArrowheads="1"/>
          </p:cNvSpPr>
          <p:nvPr/>
        </p:nvSpPr>
        <p:spPr bwMode="gray">
          <a:xfrm rot="20086244">
            <a:off x="3031576" y="2038818"/>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35" name="Text Box 19"/>
          <p:cNvSpPr txBox="1">
            <a:spLocks noChangeArrowheads="1"/>
          </p:cNvSpPr>
          <p:nvPr/>
        </p:nvSpPr>
        <p:spPr bwMode="gray">
          <a:xfrm rot="1418714">
            <a:off x="8121514" y="1951332"/>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36" name="Text Box 19"/>
          <p:cNvSpPr txBox="1">
            <a:spLocks noChangeArrowheads="1"/>
          </p:cNvSpPr>
          <p:nvPr/>
        </p:nvSpPr>
        <p:spPr bwMode="gray">
          <a:xfrm>
            <a:off x="9811808" y="1791824"/>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D of customer Y</a:t>
            </a:r>
          </a:p>
        </p:txBody>
      </p:sp>
      <p:sp>
        <p:nvSpPr>
          <p:cNvPr id="137" name="Text Box 19"/>
          <p:cNvSpPr txBox="1">
            <a:spLocks noChangeArrowheads="1"/>
          </p:cNvSpPr>
          <p:nvPr/>
        </p:nvSpPr>
        <p:spPr bwMode="gray">
          <a:xfrm>
            <a:off x="9960227" y="2692570"/>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138" name="Text Box 19"/>
          <p:cNvSpPr txBox="1">
            <a:spLocks noChangeArrowheads="1"/>
          </p:cNvSpPr>
          <p:nvPr/>
        </p:nvSpPr>
        <p:spPr bwMode="gray">
          <a:xfrm>
            <a:off x="8693894" y="252680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39" name="Text Box 19"/>
          <p:cNvSpPr txBox="1">
            <a:spLocks noChangeArrowheads="1"/>
          </p:cNvSpPr>
          <p:nvPr/>
        </p:nvSpPr>
        <p:spPr bwMode="gray">
          <a:xfrm>
            <a:off x="5866369" y="2680727"/>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40" name="Text Box 19"/>
          <p:cNvSpPr txBox="1">
            <a:spLocks noChangeArrowheads="1"/>
          </p:cNvSpPr>
          <p:nvPr/>
        </p:nvSpPr>
        <p:spPr bwMode="gray">
          <a:xfrm>
            <a:off x="10490726" y="2393608"/>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41" name="Text Box 19"/>
          <p:cNvSpPr txBox="1">
            <a:spLocks noChangeArrowheads="1"/>
          </p:cNvSpPr>
          <p:nvPr/>
        </p:nvSpPr>
        <p:spPr bwMode="gray">
          <a:xfrm>
            <a:off x="1250448" y="2691221"/>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142" name="图片 1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23433" y="2289212"/>
            <a:ext cx="540000" cy="442800"/>
          </a:xfrm>
          <a:prstGeom prst="rect">
            <a:avLst/>
          </a:prstGeom>
        </p:spPr>
      </p:pic>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33652" y="1456469"/>
            <a:ext cx="540000" cy="442800"/>
          </a:xfrm>
          <a:prstGeom prst="rect">
            <a:avLst/>
          </a:prstGeom>
        </p:spPr>
      </p:pic>
      <p:pic>
        <p:nvPicPr>
          <p:cNvPr id="144" name="图片 1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59223" y="1456469"/>
            <a:ext cx="540000" cy="442800"/>
          </a:xfrm>
          <a:prstGeom prst="rect">
            <a:avLst/>
          </a:prstGeom>
        </p:spPr>
      </p:pic>
      <p:pic>
        <p:nvPicPr>
          <p:cNvPr id="145" name="图片 1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73418" y="1456469"/>
            <a:ext cx="540000" cy="442800"/>
          </a:xfrm>
          <a:prstGeom prst="rect">
            <a:avLst/>
          </a:prstGeom>
        </p:spPr>
      </p:pic>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35061" y="2299501"/>
            <a:ext cx="540000" cy="442800"/>
          </a:xfrm>
          <a:prstGeom prst="rect">
            <a:avLst/>
          </a:prstGeom>
        </p:spPr>
      </p:pic>
      <p:sp>
        <p:nvSpPr>
          <p:cNvPr id="147" name="Text Box 19"/>
          <p:cNvSpPr txBox="1">
            <a:spLocks noChangeArrowheads="1"/>
          </p:cNvSpPr>
          <p:nvPr/>
        </p:nvSpPr>
        <p:spPr bwMode="gray">
          <a:xfrm>
            <a:off x="6104563" y="1886818"/>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48" name="Text Box 19"/>
          <p:cNvSpPr txBox="1">
            <a:spLocks noChangeArrowheads="1"/>
          </p:cNvSpPr>
          <p:nvPr/>
        </p:nvSpPr>
        <p:spPr bwMode="gray">
          <a:xfrm>
            <a:off x="7689688" y="1836682"/>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49" name="文本框 148"/>
          <p:cNvSpPr txBox="1"/>
          <p:nvPr/>
        </p:nvSpPr>
        <p:spPr bwMode="gray">
          <a:xfrm rot="20002439">
            <a:off x="3022197" y="1793085"/>
            <a:ext cx="63511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BGP</a:t>
            </a:r>
          </a:p>
        </p:txBody>
      </p:sp>
      <p:sp>
        <p:nvSpPr>
          <p:cNvPr id="150" name="文本框 149"/>
          <p:cNvSpPr txBox="1"/>
          <p:nvPr/>
        </p:nvSpPr>
        <p:spPr bwMode="gray">
          <a:xfrm rot="1446207">
            <a:off x="8863123" y="1808690"/>
            <a:ext cx="67999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lumMod val="50000"/>
                  </a:prstClr>
                </a:solidFill>
                <a:effectLst/>
                <a:uLnTx/>
                <a:uFillTx/>
                <a:latin typeface="Huawei Sans" panose="020C0503030203020204" pitchFamily="34" charset="0"/>
                <a:sym typeface="Huawei Sans" panose="020C0503030203020204" pitchFamily="34" charset="0"/>
              </a:rPr>
              <a:t>IS-IS</a:t>
            </a:r>
          </a:p>
        </p:txBody>
      </p:sp>
      <p:sp>
        <p:nvSpPr>
          <p:cNvPr id="151" name="Rectangle 102"/>
          <p:cNvSpPr/>
          <p:nvPr/>
        </p:nvSpPr>
        <p:spPr bwMode="gray">
          <a:xfrm>
            <a:off x="922963" y="3653160"/>
            <a:ext cx="5010796" cy="775801"/>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[CE3]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100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[CE3-bgp]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192.168.100.2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as-number</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[CE3-bgp]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192.168.1.0 24</a:t>
            </a:r>
          </a:p>
        </p:txBody>
      </p:sp>
      <p:sp>
        <p:nvSpPr>
          <p:cNvPr id="152" name="Text Box 19"/>
          <p:cNvSpPr txBox="1">
            <a:spLocks noChangeArrowheads="1"/>
          </p:cNvSpPr>
          <p:nvPr/>
        </p:nvSpPr>
        <p:spPr bwMode="gray">
          <a:xfrm>
            <a:off x="950049" y="4527199"/>
            <a:ext cx="5009174" cy="601360"/>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CE3 only needs to perform common BGP </a:t>
            </a:r>
            <a:r>
              <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configurations and does not need to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VRF.</a:t>
            </a:r>
          </a:p>
        </p:txBody>
      </p:sp>
      <p:sp>
        <p:nvSpPr>
          <p:cNvPr id="153" name="Rectangle 102"/>
          <p:cNvSpPr/>
          <p:nvPr/>
        </p:nvSpPr>
        <p:spPr bwMode="gray">
          <a:xfrm>
            <a:off x="6315059" y="3674932"/>
            <a:ext cx="5351694" cy="775801"/>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[PE1-bgp]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ipv4-family</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-instance</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VPNY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[PE1-bgp-VPNY]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192.168.100.1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as-number</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100</a:t>
            </a:r>
          </a:p>
        </p:txBody>
      </p:sp>
      <p:sp>
        <p:nvSpPr>
          <p:cNvPr id="154" name="Text Box 19"/>
          <p:cNvSpPr txBox="1">
            <a:spLocks noChangeArrowheads="1"/>
          </p:cNvSpPr>
          <p:nvPr/>
        </p:nvSpPr>
        <p:spPr bwMode="gray">
          <a:xfrm>
            <a:off x="6315129" y="4527198"/>
            <a:ext cx="5349960" cy="1808453"/>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When a PE and a CE use BGP to exchange customer routes, you do not need to manually import routes on the PE. In this example, after PE1 learns a customer route from CE3 using BGP, PE1 automatically converts the route to a VPNv4 route and advertises the route to PE2. After PE1 learns the route to site D from PE2 using BGP, PE1 automatically converts the route to an IPv4 route and advertises the IPv4 route to CE3.</a:t>
            </a:r>
          </a:p>
        </p:txBody>
      </p:sp>
      <p:sp>
        <p:nvSpPr>
          <p:cNvPr id="155" name="Text Box 19"/>
          <p:cNvSpPr txBox="1">
            <a:spLocks noChangeArrowheads="1"/>
          </p:cNvSpPr>
          <p:nvPr/>
        </p:nvSpPr>
        <p:spPr bwMode="gray">
          <a:xfrm>
            <a:off x="716686" y="2396850"/>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56" name="Oval 90"/>
          <p:cNvSpPr/>
          <p:nvPr/>
        </p:nvSpPr>
        <p:spPr bwMode="gray">
          <a:xfrm>
            <a:off x="8591157" y="3051084"/>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57" name="Text Box 19"/>
          <p:cNvSpPr txBox="1">
            <a:spLocks noChangeArrowheads="1"/>
          </p:cNvSpPr>
          <p:nvPr/>
        </p:nvSpPr>
        <p:spPr bwMode="gray">
          <a:xfrm>
            <a:off x="8774941" y="2993288"/>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sp>
        <p:nvSpPr>
          <p:cNvPr id="158" name="Oval 90"/>
          <p:cNvSpPr/>
          <p:nvPr/>
        </p:nvSpPr>
        <p:spPr bwMode="gray">
          <a:xfrm>
            <a:off x="4140493" y="1673616"/>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lumMod val="50000"/>
                </a:prstClr>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4" name="标题 3"/>
          <p:cNvSpPr>
            <a:spLocks noGrp="1"/>
          </p:cNvSpPr>
          <p:nvPr>
            <p:ph type="title"/>
          </p:nvPr>
        </p:nvSpPr>
        <p:spPr bwMode="gray"/>
        <p:txBody>
          <a:bodyPr/>
          <a:lstStyle/>
          <a:p>
            <a:r>
              <a:rPr lang="en-US" altLang="zh-CN"/>
              <a:t>Deploying EBGP Between PEs and CEs</a:t>
            </a:r>
            <a:endParaRPr lang="zh-CN" altLang="en-US" dirty="0"/>
          </a:p>
        </p:txBody>
      </p:sp>
    </p:spTree>
    <p:extLst>
      <p:ext uri="{BB962C8B-B14F-4D97-AF65-F5344CB8AC3E}">
        <p14:creationId xmlns:p14="http://schemas.microsoft.com/office/powerpoint/2010/main" val="27898817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bwMode="gray"/>
        <p:txBody>
          <a:bodyPr>
            <a:normAutofit/>
          </a:bodyPr>
          <a:lstStyle/>
          <a:p>
            <a:r>
              <a:rPr lang="en-US" altLang="zh-CN" dirty="0">
                <a:sym typeface="Huawei Sans" panose="020C0503030203020204" pitchFamily="34" charset="0"/>
              </a:rPr>
              <a:t>MPLS VPN Deployment and Application </a:t>
            </a:r>
            <a:endParaRPr lang="en-US" dirty="0">
              <a:sym typeface="Huawei Sans" panose="020C0503030203020204" pitchFamily="34" charset="0"/>
            </a:endParaRPr>
          </a:p>
        </p:txBody>
      </p:sp>
    </p:spTree>
    <p:extLst>
      <p:ext uri="{BB962C8B-B14F-4D97-AF65-F5344CB8AC3E}">
        <p14:creationId xmlns:p14="http://schemas.microsoft.com/office/powerpoint/2010/main" val="2695981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bwMode="gray"/>
        <p:txBody>
          <a:bodyPr/>
          <a:lstStyle/>
          <a:p>
            <a:r>
              <a:rPr lang="en-US" altLang="zh-CN" sz="1600" dirty="0"/>
              <a:t>In an MPLS VPN scenario, if EBGP runs between a PE and a CE to exchange routing information, the AS numbers of the two sites may be the same.</a:t>
            </a:r>
          </a:p>
          <a:p>
            <a:endParaRPr lang="zh-CN" altLang="en-US" sz="1600" dirty="0"/>
          </a:p>
        </p:txBody>
      </p:sp>
      <p:grpSp>
        <p:nvGrpSpPr>
          <p:cNvPr id="87" name="Group 104"/>
          <p:cNvGrpSpPr/>
          <p:nvPr/>
        </p:nvGrpSpPr>
        <p:grpSpPr bwMode="gray">
          <a:xfrm rot="16200000">
            <a:off x="2310750" y="2085968"/>
            <a:ext cx="259305" cy="764187"/>
            <a:chOff x="3134093" y="3084639"/>
            <a:chExt cx="611430" cy="432284"/>
          </a:xfrm>
        </p:grpSpPr>
        <p:cxnSp>
          <p:nvCxnSpPr>
            <p:cNvPr id="88"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89"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0" name="圆角矩形 5"/>
          <p:cNvSpPr/>
          <p:nvPr/>
        </p:nvSpPr>
        <p:spPr bwMode="gray">
          <a:xfrm>
            <a:off x="1579697" y="1947588"/>
            <a:ext cx="1537177" cy="1137716"/>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 Box 19"/>
          <p:cNvSpPr txBox="1">
            <a:spLocks noChangeArrowheads="1"/>
          </p:cNvSpPr>
          <p:nvPr/>
        </p:nvSpPr>
        <p:spPr bwMode="gray">
          <a:xfrm>
            <a:off x="2267211" y="2578886"/>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3" name="Text Box 19"/>
          <p:cNvSpPr txBox="1">
            <a:spLocks noChangeArrowheads="1"/>
          </p:cNvSpPr>
          <p:nvPr/>
        </p:nvSpPr>
        <p:spPr bwMode="gray">
          <a:xfrm>
            <a:off x="1570818" y="1918668"/>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94" name="Text Box 19"/>
          <p:cNvSpPr txBox="1">
            <a:spLocks noChangeArrowheads="1"/>
          </p:cNvSpPr>
          <p:nvPr/>
        </p:nvSpPr>
        <p:spPr bwMode="gray">
          <a:xfrm>
            <a:off x="1570366" y="2617617"/>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AS 65001</a:t>
            </a:r>
          </a:p>
        </p:txBody>
      </p:sp>
      <p:grpSp>
        <p:nvGrpSpPr>
          <p:cNvPr id="95" name="Group 104"/>
          <p:cNvGrpSpPr/>
          <p:nvPr/>
        </p:nvGrpSpPr>
        <p:grpSpPr bwMode="gray">
          <a:xfrm rot="5400000" flipH="1">
            <a:off x="9394417" y="2085968"/>
            <a:ext cx="259305" cy="764187"/>
            <a:chOff x="3134093" y="3084639"/>
            <a:chExt cx="611430" cy="432284"/>
          </a:xfrm>
        </p:grpSpPr>
        <p:cxnSp>
          <p:nvCxnSpPr>
            <p:cNvPr id="96"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7"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8" name="圆角矩形 5"/>
          <p:cNvSpPr/>
          <p:nvPr/>
        </p:nvSpPr>
        <p:spPr bwMode="gray">
          <a:xfrm flipH="1">
            <a:off x="8847598" y="1947588"/>
            <a:ext cx="1537177" cy="1137716"/>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 Box 19"/>
          <p:cNvSpPr txBox="1">
            <a:spLocks noChangeArrowheads="1"/>
          </p:cNvSpPr>
          <p:nvPr/>
        </p:nvSpPr>
        <p:spPr bwMode="gray">
          <a:xfrm flipH="1">
            <a:off x="9195198" y="2578886"/>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9" name="Text Box 19"/>
          <p:cNvSpPr txBox="1">
            <a:spLocks noChangeArrowheads="1"/>
          </p:cNvSpPr>
          <p:nvPr/>
        </p:nvSpPr>
        <p:spPr bwMode="gray">
          <a:xfrm flipH="1">
            <a:off x="9769861" y="1918667"/>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10" name="Text Box 19"/>
          <p:cNvSpPr txBox="1">
            <a:spLocks noChangeArrowheads="1"/>
          </p:cNvSpPr>
          <p:nvPr/>
        </p:nvSpPr>
        <p:spPr bwMode="gray">
          <a:xfrm flipH="1">
            <a:off x="9697592" y="2609205"/>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AS</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111" name="圆角矩形 4"/>
          <p:cNvSpPr/>
          <p:nvPr/>
        </p:nvSpPr>
        <p:spPr bwMode="gray">
          <a:xfrm>
            <a:off x="3703693" y="1953990"/>
            <a:ext cx="4557086" cy="113771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Text Box 19"/>
          <p:cNvSpPr txBox="1">
            <a:spLocks noChangeArrowheads="1"/>
          </p:cNvSpPr>
          <p:nvPr/>
        </p:nvSpPr>
        <p:spPr bwMode="gray">
          <a:xfrm>
            <a:off x="4005374" y="2578886"/>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13" name="Text Box 19"/>
          <p:cNvSpPr txBox="1">
            <a:spLocks noChangeArrowheads="1"/>
          </p:cNvSpPr>
          <p:nvPr/>
        </p:nvSpPr>
        <p:spPr bwMode="gray">
          <a:xfrm>
            <a:off x="5833538" y="2578886"/>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4" name="Text Box 19"/>
          <p:cNvSpPr txBox="1">
            <a:spLocks noChangeArrowheads="1"/>
          </p:cNvSpPr>
          <p:nvPr/>
        </p:nvSpPr>
        <p:spPr bwMode="gray">
          <a:xfrm>
            <a:off x="7445140" y="2578886"/>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5" name="矩形 114"/>
          <p:cNvSpPr/>
          <p:nvPr/>
        </p:nvSpPr>
        <p:spPr bwMode="gray">
          <a:xfrm>
            <a:off x="1074057" y="3225352"/>
            <a:ext cx="9784920" cy="1892826"/>
          </a:xfrm>
          <a:prstGeom prst="rect">
            <a:avLst/>
          </a:prstGeom>
        </p:spPr>
        <p:txBody>
          <a:bodyPr wrap="square">
            <a:noAutofit/>
          </a:bodyPr>
          <a:lstStyle/>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If CE1 sends a VPN route to PE1 through EBGP and PE2 forwards the route to CE2, CE2 will discard the route due to repetitive AS numbers. As a result, site 1 and site 2 that belong to the same VPN cannot communicate with each other.</a:t>
            </a:r>
          </a:p>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You can run the </a:t>
            </a:r>
            <a:r>
              <a:rPr kumimoji="0" lang="en-US" sz="16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peer substitute-as</a:t>
            </a: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command on each PE to enable the AS number replacement function. That is, the PE replaces the AS number of the VPN site where the CE resides in the received private network route with the local AS number. The peer CE then does not discard the route </a:t>
            </a:r>
            <a:r>
              <a:rPr lang="en-US" sz="1600" kern="0" dirty="0">
                <a:solidFill>
                  <a:prstClr val="black"/>
                </a:solidFill>
                <a:latin typeface="Huawei Sans" panose="020C0503030203020204" pitchFamily="34" charset="0"/>
                <a:sym typeface="Huawei Sans" panose="020C0503030203020204" pitchFamily="34" charset="0"/>
              </a:rPr>
              <a:t>with </a:t>
            </a: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the repetitive AS number.</a:t>
            </a:r>
          </a:p>
          <a:p>
            <a:pPr marL="0" marR="0" lvl="0" indent="0"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16" name="文本框 115"/>
          <p:cNvSpPr txBox="1"/>
          <p:nvPr/>
        </p:nvSpPr>
        <p:spPr bwMode="gray">
          <a:xfrm>
            <a:off x="8184776" y="2115220"/>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117" name="文本框 116"/>
          <p:cNvSpPr txBox="1"/>
          <p:nvPr/>
        </p:nvSpPr>
        <p:spPr bwMode="gray">
          <a:xfrm>
            <a:off x="3008531" y="2115220"/>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EBGP</a:t>
            </a:r>
          </a:p>
        </p:txBody>
      </p:sp>
      <p:cxnSp>
        <p:nvCxnSpPr>
          <p:cNvPr id="118" name="直接连接符 53"/>
          <p:cNvCxnSpPr/>
          <p:nvPr/>
        </p:nvCxnSpPr>
        <p:spPr bwMode="gray">
          <a:xfrm>
            <a:off x="2607906" y="2425431"/>
            <a:ext cx="6833884" cy="0"/>
          </a:xfrm>
          <a:prstGeom prst="line">
            <a:avLst/>
          </a:prstGeom>
          <a:noFill/>
          <a:ln w="12700" cap="flat" cmpd="sng" algn="ctr">
            <a:solidFill>
              <a:sysClr val="windowText" lastClr="000000"/>
            </a:solidFill>
            <a:prstDash val="solid"/>
            <a:miter lim="800000"/>
            <a:headEnd type="none" w="med" len="med"/>
            <a:tailEnd type="none" w="med" len="med"/>
          </a:ln>
          <a:effectLst/>
        </p:spPr>
      </p:cxnSp>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48242" y="2187100"/>
            <a:ext cx="540000" cy="442800"/>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176229" y="2187100"/>
            <a:ext cx="540000" cy="442800"/>
          </a:xfrm>
          <a:prstGeom prst="rect">
            <a:avLst/>
          </a:prstGeom>
        </p:spPr>
      </p:pic>
      <p:pic>
        <p:nvPicPr>
          <p:cNvPr id="121" name="图片 1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84000" y="2187100"/>
            <a:ext cx="540000" cy="442800"/>
          </a:xfrm>
          <a:prstGeom prst="rect">
            <a:avLst/>
          </a:prstGeom>
        </p:spPr>
      </p:pic>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09571" y="2187100"/>
            <a:ext cx="540000" cy="442800"/>
          </a:xfrm>
          <a:prstGeom prst="rect">
            <a:avLst/>
          </a:prstGeom>
        </p:spPr>
      </p:pic>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23766" y="2187100"/>
            <a:ext cx="540000" cy="442800"/>
          </a:xfrm>
          <a:prstGeom prst="rect">
            <a:avLst/>
          </a:prstGeom>
        </p:spPr>
      </p:pic>
      <p:sp>
        <p:nvSpPr>
          <p:cNvPr id="124" name="Rectangle 102"/>
          <p:cNvSpPr/>
          <p:nvPr/>
        </p:nvSpPr>
        <p:spPr bwMode="gray">
          <a:xfrm>
            <a:off x="1477405" y="5095346"/>
            <a:ext cx="4293122" cy="809356"/>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[PE1-bgp] ipv4-family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-instance vpn1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[PE1-bgp-vpn1]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192.168.100.1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substitute-as</a:t>
            </a:r>
          </a:p>
        </p:txBody>
      </p:sp>
      <p:sp>
        <p:nvSpPr>
          <p:cNvPr id="126" name="Text Box 19"/>
          <p:cNvSpPr txBox="1">
            <a:spLocks noChangeArrowheads="1"/>
          </p:cNvSpPr>
          <p:nvPr/>
        </p:nvSpPr>
        <p:spPr bwMode="gray">
          <a:xfrm>
            <a:off x="2804212" y="2416952"/>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27" name="文本框 126"/>
          <p:cNvSpPr txBox="1"/>
          <p:nvPr/>
        </p:nvSpPr>
        <p:spPr bwMode="gray">
          <a:xfrm>
            <a:off x="5622202" y="2796037"/>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AS123</a:t>
            </a:r>
          </a:p>
        </p:txBody>
      </p:sp>
      <p:sp>
        <p:nvSpPr>
          <p:cNvPr id="129" name="Text Box 19"/>
          <p:cNvSpPr txBox="1">
            <a:spLocks noChangeArrowheads="1"/>
          </p:cNvSpPr>
          <p:nvPr/>
        </p:nvSpPr>
        <p:spPr bwMode="gray">
          <a:xfrm>
            <a:off x="6051963" y="4987130"/>
            <a:ext cx="5082762" cy="1215417"/>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When sending a BGP route to CE1, PE1 replaces 65001 with the local AS number 123 if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AS_Path</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contains 65001. Therefore, if a route is transmitted from CE2 to PE2 and then from PE2 to PE1,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AS_Path</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of the BGP route is {123,123} when PE1 transmits the route to CE1.</a:t>
            </a:r>
          </a:p>
        </p:txBody>
      </p:sp>
      <p:sp>
        <p:nvSpPr>
          <p:cNvPr id="2" name="标题 1"/>
          <p:cNvSpPr>
            <a:spLocks noGrp="1"/>
          </p:cNvSpPr>
          <p:nvPr>
            <p:ph type="title"/>
          </p:nvPr>
        </p:nvSpPr>
        <p:spPr bwMode="gray"/>
        <p:txBody>
          <a:bodyPr>
            <a:normAutofit fontScale="90000"/>
          </a:bodyPr>
          <a:lstStyle/>
          <a:p>
            <a:r>
              <a:rPr lang="en-US" altLang="zh-CN"/>
              <a:t>BGP Configuration in Special Scenarios: AS Number Replacement</a:t>
            </a:r>
            <a:endParaRPr lang="zh-CN" altLang="en-US" dirty="0"/>
          </a:p>
        </p:txBody>
      </p:sp>
    </p:spTree>
    <p:extLst>
      <p:ext uri="{BB962C8B-B14F-4D97-AF65-F5344CB8AC3E}">
        <p14:creationId xmlns:p14="http://schemas.microsoft.com/office/powerpoint/2010/main" val="326379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altLang="zh-CN" sz="1400" dirty="0"/>
              <a:t>In a CE multi-homing scenario, if BGP AS number replacement is enabled, routing loops may occur. Therefore, the site of origin (</a:t>
            </a:r>
            <a:r>
              <a:rPr lang="en-US" altLang="zh-CN" sz="1400" dirty="0" err="1"/>
              <a:t>SoO</a:t>
            </a:r>
            <a:r>
              <a:rPr lang="en-US" altLang="zh-CN" sz="1400" dirty="0"/>
              <a:t>) feature is required to prevent the routing loops.</a:t>
            </a:r>
          </a:p>
          <a:p>
            <a:pPr lvl="1"/>
            <a:r>
              <a:rPr lang="en-US" altLang="zh-CN" sz="1200" dirty="0"/>
              <a:t>Both CE1 and CE3 belong to site 1. CE2 belongs to site 2. The AS numbers of sites 1 and 2 are both 65001. EBGP runs between PEs and CEs. To ensure that the PEs and CEs learn routes from each other, configure AS number replacement on PE1 and PE2.</a:t>
            </a:r>
          </a:p>
          <a:p>
            <a:pPr lvl="1"/>
            <a:r>
              <a:rPr lang="en-US" altLang="zh-CN" sz="1200" dirty="0"/>
              <a:t>CE1 transmits an intra-site route to PE1, and PE1 transmits the route to CE3. Because AS number replacement is configured, CE3 receives the route, which may cause a routing loop.</a:t>
            </a:r>
          </a:p>
          <a:p>
            <a:pPr lvl="1"/>
            <a:endParaRPr lang="en-US" altLang="zh-CN" sz="1200" dirty="0"/>
          </a:p>
          <a:p>
            <a:endParaRPr lang="zh-CN" altLang="en-US" sz="1400" dirty="0"/>
          </a:p>
        </p:txBody>
      </p:sp>
      <p:sp>
        <p:nvSpPr>
          <p:cNvPr id="70" name="圆角矩形 5"/>
          <p:cNvSpPr/>
          <p:nvPr/>
        </p:nvSpPr>
        <p:spPr bwMode="gray">
          <a:xfrm>
            <a:off x="1723066" y="4297632"/>
            <a:ext cx="1537177" cy="1818479"/>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 Box 19"/>
          <p:cNvSpPr txBox="1">
            <a:spLocks noChangeArrowheads="1"/>
          </p:cNvSpPr>
          <p:nvPr/>
        </p:nvSpPr>
        <p:spPr bwMode="gray">
          <a:xfrm>
            <a:off x="1941836" y="5285420"/>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4" name="Text Box 19"/>
          <p:cNvSpPr txBox="1">
            <a:spLocks noChangeArrowheads="1"/>
          </p:cNvSpPr>
          <p:nvPr/>
        </p:nvSpPr>
        <p:spPr bwMode="gray">
          <a:xfrm>
            <a:off x="1714187" y="494947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75" name="Text Box 19"/>
          <p:cNvSpPr txBox="1">
            <a:spLocks noChangeArrowheads="1"/>
          </p:cNvSpPr>
          <p:nvPr/>
        </p:nvSpPr>
        <p:spPr bwMode="gray">
          <a:xfrm>
            <a:off x="1713735" y="5648425"/>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AS 65001</a:t>
            </a:r>
          </a:p>
        </p:txBody>
      </p:sp>
      <p:grpSp>
        <p:nvGrpSpPr>
          <p:cNvPr id="76" name="Group 104"/>
          <p:cNvGrpSpPr/>
          <p:nvPr/>
        </p:nvGrpSpPr>
        <p:grpSpPr bwMode="gray">
          <a:xfrm rot="5400000" flipH="1">
            <a:off x="9537786" y="5116776"/>
            <a:ext cx="259305" cy="764187"/>
            <a:chOff x="3134093" y="3084639"/>
            <a:chExt cx="611430" cy="432284"/>
          </a:xfrm>
        </p:grpSpPr>
        <p:cxnSp>
          <p:nvCxnSpPr>
            <p:cNvPr id="77"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78"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79" name="圆角矩形 5"/>
          <p:cNvSpPr/>
          <p:nvPr/>
        </p:nvSpPr>
        <p:spPr bwMode="gray">
          <a:xfrm flipH="1">
            <a:off x="8990967" y="4978396"/>
            <a:ext cx="1537177" cy="1137716"/>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 Box 19"/>
          <p:cNvSpPr txBox="1">
            <a:spLocks noChangeArrowheads="1"/>
          </p:cNvSpPr>
          <p:nvPr/>
        </p:nvSpPr>
        <p:spPr bwMode="gray">
          <a:xfrm flipH="1">
            <a:off x="9338567" y="560969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1" name="Text Box 19"/>
          <p:cNvSpPr txBox="1">
            <a:spLocks noChangeArrowheads="1"/>
          </p:cNvSpPr>
          <p:nvPr/>
        </p:nvSpPr>
        <p:spPr bwMode="gray">
          <a:xfrm flipH="1">
            <a:off x="9913230" y="494947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82" name="Text Box 19"/>
          <p:cNvSpPr txBox="1">
            <a:spLocks noChangeArrowheads="1"/>
          </p:cNvSpPr>
          <p:nvPr/>
        </p:nvSpPr>
        <p:spPr bwMode="gray">
          <a:xfrm flipH="1">
            <a:off x="9840961" y="5640013"/>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AS</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83" name="圆角矩形 4"/>
          <p:cNvSpPr/>
          <p:nvPr/>
        </p:nvSpPr>
        <p:spPr bwMode="gray">
          <a:xfrm>
            <a:off x="3847062" y="4984798"/>
            <a:ext cx="4557086" cy="113771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 Box 19"/>
          <p:cNvSpPr txBox="1">
            <a:spLocks noChangeArrowheads="1"/>
          </p:cNvSpPr>
          <p:nvPr/>
        </p:nvSpPr>
        <p:spPr bwMode="gray">
          <a:xfrm>
            <a:off x="4148743" y="560969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85" name="Text Box 19"/>
          <p:cNvSpPr txBox="1">
            <a:spLocks noChangeArrowheads="1"/>
          </p:cNvSpPr>
          <p:nvPr/>
        </p:nvSpPr>
        <p:spPr bwMode="gray">
          <a:xfrm>
            <a:off x="5976907" y="560969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6" name="Text Box 19"/>
          <p:cNvSpPr txBox="1">
            <a:spLocks noChangeArrowheads="1"/>
          </p:cNvSpPr>
          <p:nvPr/>
        </p:nvSpPr>
        <p:spPr bwMode="gray">
          <a:xfrm>
            <a:off x="7588509" y="560969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87" name="文本框 86"/>
          <p:cNvSpPr txBox="1"/>
          <p:nvPr/>
        </p:nvSpPr>
        <p:spPr bwMode="gray">
          <a:xfrm>
            <a:off x="8319353" y="5146028"/>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EBGP</a:t>
            </a:r>
          </a:p>
        </p:txBody>
      </p:sp>
      <p:cxnSp>
        <p:nvCxnSpPr>
          <p:cNvPr id="88" name="直接连接符 53"/>
          <p:cNvCxnSpPr/>
          <p:nvPr/>
        </p:nvCxnSpPr>
        <p:spPr bwMode="gray">
          <a:xfrm>
            <a:off x="2751275" y="5456239"/>
            <a:ext cx="6833884" cy="0"/>
          </a:xfrm>
          <a:prstGeom prst="line">
            <a:avLst/>
          </a:prstGeom>
          <a:noFill/>
          <a:ln w="12700" cap="flat" cmpd="sng" algn="ctr">
            <a:solidFill>
              <a:sysClr val="windowText" lastClr="000000"/>
            </a:solidFill>
            <a:prstDash val="solid"/>
            <a:miter lim="800000"/>
            <a:headEnd type="none" w="med" len="med"/>
            <a:tailEnd type="none" w="med" len="med"/>
          </a:ln>
          <a:effectLst/>
        </p:spPr>
      </p:cxnSp>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7748" y="5217908"/>
            <a:ext cx="540000" cy="442800"/>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19598" y="5217908"/>
            <a:ext cx="540000" cy="442800"/>
          </a:xfrm>
          <a:prstGeom prst="rect">
            <a:avLst/>
          </a:prstGeom>
        </p:spPr>
      </p:pic>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369" y="5217908"/>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52940" y="5217908"/>
            <a:ext cx="540000" cy="442800"/>
          </a:xfrm>
          <a:prstGeom prst="rect">
            <a:avLst/>
          </a:prstGeom>
        </p:spPr>
      </p:pic>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67135" y="5217908"/>
            <a:ext cx="540000" cy="442800"/>
          </a:xfrm>
          <a:prstGeom prst="rect">
            <a:avLst/>
          </a:prstGeom>
        </p:spPr>
      </p:pic>
      <p:sp>
        <p:nvSpPr>
          <p:cNvPr id="94" name="文本框 93"/>
          <p:cNvSpPr txBox="1"/>
          <p:nvPr/>
        </p:nvSpPr>
        <p:spPr bwMode="gray">
          <a:xfrm>
            <a:off x="5765571" y="5826845"/>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tx1"/>
                </a:solidFill>
                <a:effectLst/>
                <a:uLnTx/>
                <a:uFillTx/>
                <a:latin typeface="Huawei Sans" panose="020C0503030203020204" pitchFamily="34" charset="0"/>
                <a:ea typeface="方正兰亭黑简体" panose="02000000000000000000" pitchFamily="2" charset="-122"/>
              </a:rPr>
              <a:t>AS123</a:t>
            </a:r>
          </a:p>
        </p:txBody>
      </p:sp>
      <p:sp>
        <p:nvSpPr>
          <p:cNvPr id="95" name="Text Box 19"/>
          <p:cNvSpPr txBox="1">
            <a:spLocks noChangeArrowheads="1"/>
          </p:cNvSpPr>
          <p:nvPr/>
        </p:nvSpPr>
        <p:spPr bwMode="gray">
          <a:xfrm>
            <a:off x="1941836" y="4535276"/>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7748" y="4467765"/>
            <a:ext cx="540000" cy="442800"/>
          </a:xfrm>
          <a:prstGeom prst="rect">
            <a:avLst/>
          </a:prstGeom>
        </p:spPr>
      </p:pic>
      <p:cxnSp>
        <p:nvCxnSpPr>
          <p:cNvPr id="97" name="直接连接符 53"/>
          <p:cNvCxnSpPr>
            <a:stCxn id="96" idx="3"/>
          </p:cNvCxnSpPr>
          <p:nvPr/>
        </p:nvCxnSpPr>
        <p:spPr bwMode="gray">
          <a:xfrm>
            <a:off x="2937748" y="4689165"/>
            <a:ext cx="1189621" cy="758595"/>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98" name="文本框 97"/>
          <p:cNvSpPr txBox="1"/>
          <p:nvPr/>
        </p:nvSpPr>
        <p:spPr bwMode="gray">
          <a:xfrm>
            <a:off x="3150283" y="5458973"/>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effectLst/>
                <a:uLnTx/>
                <a:uFillTx/>
                <a:latin typeface="Huawei Sans" panose="020C0503030203020204" pitchFamily="34" charset="0"/>
                <a:sym typeface="Huawei Sans" panose="020C0503030203020204" pitchFamily="34" charset="0"/>
              </a:rPr>
              <a:t>EBGP</a:t>
            </a:r>
          </a:p>
        </p:txBody>
      </p:sp>
      <p:sp>
        <p:nvSpPr>
          <p:cNvPr id="99" name="文本框 98"/>
          <p:cNvSpPr txBox="1"/>
          <p:nvPr/>
        </p:nvSpPr>
        <p:spPr bwMode="gray">
          <a:xfrm rot="1948013">
            <a:off x="3223213" y="4707433"/>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effectLst/>
                <a:uLnTx/>
                <a:uFillTx/>
                <a:latin typeface="Huawei Sans" panose="020C0503030203020204" pitchFamily="34" charset="0"/>
                <a:sym typeface="Huawei Sans" panose="020C0503030203020204" pitchFamily="34" charset="0"/>
              </a:rPr>
              <a:t>EBGP</a:t>
            </a:r>
          </a:p>
        </p:txBody>
      </p:sp>
      <p:cxnSp>
        <p:nvCxnSpPr>
          <p:cNvPr id="100" name="直接连接符 53"/>
          <p:cNvCxnSpPr>
            <a:stCxn id="96" idx="2"/>
            <a:endCxn id="89" idx="0"/>
          </p:cNvCxnSpPr>
          <p:nvPr/>
        </p:nvCxnSpPr>
        <p:spPr bwMode="gray">
          <a:xfrm>
            <a:off x="2667748" y="4910565"/>
            <a:ext cx="0" cy="307343"/>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01" name="Rectangle 102"/>
          <p:cNvSpPr/>
          <p:nvPr/>
        </p:nvSpPr>
        <p:spPr bwMode="gray">
          <a:xfrm>
            <a:off x="1210842" y="3111831"/>
            <a:ext cx="4973501" cy="1017286"/>
          </a:xfrm>
          <a:prstGeom prst="rect">
            <a:avLst/>
          </a:prstGeom>
          <a:solidFill>
            <a:schemeClr val="bg1">
              <a:lumMod val="85000"/>
            </a:schemeClr>
          </a:solidFill>
          <a:ln>
            <a:noFill/>
          </a:ln>
        </p:spPr>
        <p:txBody>
          <a:bodyPr wrap="square" anchor="ctr">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[PE1-bgp] ipv4-family </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 vpn1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[PE1-bgp-vpn1]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192.168.100.1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soo</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200:1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[PE1-bgp-vpn1]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192.168.200.1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soo</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200:1</a:t>
            </a:r>
          </a:p>
        </p:txBody>
      </p:sp>
      <p:sp>
        <p:nvSpPr>
          <p:cNvPr id="102" name="Text Box 19"/>
          <p:cNvSpPr txBox="1">
            <a:spLocks noChangeArrowheads="1"/>
          </p:cNvSpPr>
          <p:nvPr/>
        </p:nvSpPr>
        <p:spPr bwMode="gray">
          <a:xfrm>
            <a:off x="6411025" y="2896733"/>
            <a:ext cx="5123749" cy="1946320"/>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After the </a:t>
            </a:r>
            <a:r>
              <a:rPr kumimoji="0" lang="en-US" sz="1400" b="0" i="0" u="none" strike="noStrike" kern="0" cap="none" spc="0" normalizeH="0" baseline="0" noProof="0" dirty="0" err="1">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is configured for the BGP peer:</a:t>
            </a:r>
          </a:p>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When a BGP route is received from a peer, the </a:t>
            </a:r>
            <a:r>
              <a:rPr kumimoji="0" lang="en-US" sz="1400" b="0" i="0" u="none" strike="noStrike" kern="0" cap="none" spc="0" normalizeH="0" baseline="0" noProof="0" dirty="0" err="1">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is carried in the path attribute and advertised to other BGP peers.</a:t>
            </a:r>
          </a:p>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Before advertising a BGP route to a peer, the device checks whether the </a:t>
            </a:r>
            <a:r>
              <a:rPr kumimoji="0" lang="en-US" sz="1400" b="0" i="0" u="none" strike="noStrike" kern="0" cap="none" spc="0" normalizeH="0" baseline="0" noProof="0" dirty="0" err="1">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of the route is the same as the configured </a:t>
            </a:r>
            <a:r>
              <a:rPr kumimoji="0" lang="en-US" sz="1400" b="0" i="0" u="none" strike="noStrike" kern="0" cap="none" spc="0" normalizeH="0" baseline="0" noProof="0" dirty="0" err="1">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value. If the </a:t>
            </a:r>
            <a:r>
              <a:rPr kumimoji="0" lang="en-US" sz="1400" b="0" i="0" u="none" strike="noStrike" kern="0" cap="none" spc="0" normalizeH="0" baseline="0" noProof="0" dirty="0" err="1">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of the route is the same as the configured </a:t>
            </a:r>
            <a:r>
              <a:rPr kumimoji="0" lang="en-US" sz="1400" b="0" i="0" u="none" strike="noStrike" kern="0" cap="none" spc="0" normalizeH="0" baseline="0" noProof="0" dirty="0" err="1">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value, the device does not advertise the route to prevent loops.</a:t>
            </a:r>
          </a:p>
        </p:txBody>
      </p:sp>
      <p:sp>
        <p:nvSpPr>
          <p:cNvPr id="5" name="标题 4"/>
          <p:cNvSpPr>
            <a:spLocks noGrp="1"/>
          </p:cNvSpPr>
          <p:nvPr>
            <p:ph type="title"/>
          </p:nvPr>
        </p:nvSpPr>
        <p:spPr bwMode="gray"/>
        <p:txBody>
          <a:bodyPr/>
          <a:lstStyle/>
          <a:p>
            <a:r>
              <a:rPr lang="en-US" altLang="zh-CN" dirty="0">
                <a:sym typeface="Huawei Sans" panose="020C0503030203020204" pitchFamily="34" charset="0"/>
              </a:rPr>
              <a:t>BGP Configuration in Special Scenarios: </a:t>
            </a:r>
            <a:r>
              <a:rPr lang="en-US" altLang="zh-CN" dirty="0" err="1">
                <a:sym typeface="Huawei Sans" panose="020C0503030203020204" pitchFamily="34" charset="0"/>
              </a:rPr>
              <a:t>SoO</a:t>
            </a:r>
            <a:endParaRPr lang="zh-CN" altLang="en-US" dirty="0"/>
          </a:p>
        </p:txBody>
      </p:sp>
    </p:spTree>
    <p:extLst>
      <p:ext uri="{BB962C8B-B14F-4D97-AF65-F5344CB8AC3E}">
        <p14:creationId xmlns:p14="http://schemas.microsoft.com/office/powerpoint/2010/main" val="4168099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108"/>
          <p:cNvGrpSpPr/>
          <p:nvPr/>
        </p:nvGrpSpPr>
        <p:grpSpPr bwMode="gray">
          <a:xfrm rot="16200000" flipV="1">
            <a:off x="10219449" y="2232896"/>
            <a:ext cx="259305" cy="557470"/>
            <a:chOff x="3134093" y="3084639"/>
            <a:chExt cx="611430" cy="432284"/>
          </a:xfrm>
        </p:grpSpPr>
        <p:cxnSp>
          <p:nvCxnSpPr>
            <p:cNvPr id="88"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89"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90" name="Group 104"/>
          <p:cNvGrpSpPr/>
          <p:nvPr/>
        </p:nvGrpSpPr>
        <p:grpSpPr bwMode="gray">
          <a:xfrm rot="16200000">
            <a:off x="1940556" y="2129538"/>
            <a:ext cx="259305" cy="764187"/>
            <a:chOff x="3134093" y="3084639"/>
            <a:chExt cx="611430" cy="432284"/>
          </a:xfrm>
        </p:grpSpPr>
        <p:cxnSp>
          <p:nvCxnSpPr>
            <p:cNvPr id="91" name="直接连接符 53"/>
            <p:cNvCxnSpPr/>
            <p:nvPr/>
          </p:nvCxnSpPr>
          <p:spPr bwMode="gray">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2" name="直接连接符 53"/>
            <p:cNvCxnSpPr/>
            <p:nvPr/>
          </p:nvCxnSpPr>
          <p:spPr bwMode="gray">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3" name="圆角矩形 5"/>
          <p:cNvSpPr/>
          <p:nvPr/>
        </p:nvSpPr>
        <p:spPr bwMode="gray">
          <a:xfrm>
            <a:off x="9634485" y="1771642"/>
            <a:ext cx="1537177" cy="1188000"/>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圆角矩形 4"/>
          <p:cNvSpPr/>
          <p:nvPr/>
        </p:nvSpPr>
        <p:spPr bwMode="gray">
          <a:xfrm>
            <a:off x="3912400" y="1244262"/>
            <a:ext cx="4557086" cy="1715380"/>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p:cNvCxnSpPr/>
          <p:nvPr/>
        </p:nvCxnSpPr>
        <p:spPr bwMode="gray">
          <a:xfrm rot="16200000" flipH="1">
            <a:off x="8737048" y="1152904"/>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96" name="圆角矩形 5"/>
          <p:cNvSpPr/>
          <p:nvPr/>
        </p:nvSpPr>
        <p:spPr bwMode="gray">
          <a:xfrm>
            <a:off x="1209503" y="1771642"/>
            <a:ext cx="1537177" cy="1188000"/>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 Box 19"/>
          <p:cNvSpPr txBox="1">
            <a:spLocks noChangeArrowheads="1"/>
          </p:cNvSpPr>
          <p:nvPr/>
        </p:nvSpPr>
        <p:spPr bwMode="gray">
          <a:xfrm>
            <a:off x="2446967" y="250798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cxnSp>
        <p:nvCxnSpPr>
          <p:cNvPr id="98" name="直接连接符 53"/>
          <p:cNvCxnSpPr/>
          <p:nvPr/>
        </p:nvCxnSpPr>
        <p:spPr bwMode="gray">
          <a:xfrm>
            <a:off x="4499394" y="1715703"/>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99" name="直接连接符 53"/>
          <p:cNvCxnSpPr/>
          <p:nvPr/>
        </p:nvCxnSpPr>
        <p:spPr bwMode="gray">
          <a:xfrm rot="5400000">
            <a:off x="2989872" y="1152904"/>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00" name="Text Box 19"/>
          <p:cNvSpPr txBox="1">
            <a:spLocks noChangeArrowheads="1"/>
          </p:cNvSpPr>
          <p:nvPr/>
        </p:nvSpPr>
        <p:spPr bwMode="gray">
          <a:xfrm>
            <a:off x="1873609" y="2673751"/>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101" name="Text Box 19"/>
          <p:cNvSpPr txBox="1">
            <a:spLocks noChangeArrowheads="1"/>
          </p:cNvSpPr>
          <p:nvPr/>
        </p:nvSpPr>
        <p:spPr bwMode="gray">
          <a:xfrm>
            <a:off x="1326357" y="1773005"/>
            <a:ext cx="12250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C of customer Y </a:t>
            </a:r>
          </a:p>
        </p:txBody>
      </p:sp>
      <p:sp>
        <p:nvSpPr>
          <p:cNvPr id="102" name="Text Box 19"/>
          <p:cNvSpPr txBox="1">
            <a:spLocks noChangeArrowheads="1"/>
          </p:cNvSpPr>
          <p:nvPr/>
        </p:nvSpPr>
        <p:spPr bwMode="gray">
          <a:xfrm>
            <a:off x="4290030" y="1901919"/>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3" name="Text Box 19"/>
          <p:cNvSpPr txBox="1">
            <a:spLocks noChangeArrowheads="1"/>
          </p:cNvSpPr>
          <p:nvPr/>
        </p:nvSpPr>
        <p:spPr bwMode="gray">
          <a:xfrm>
            <a:off x="4673860" y="1287638"/>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04" name="Text Box 19"/>
          <p:cNvSpPr txBox="1">
            <a:spLocks noChangeArrowheads="1"/>
          </p:cNvSpPr>
          <p:nvPr/>
        </p:nvSpPr>
        <p:spPr bwMode="gray">
          <a:xfrm>
            <a:off x="4980883" y="1699217"/>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05" name="Text Box 19"/>
          <p:cNvSpPr txBox="1">
            <a:spLocks noChangeArrowheads="1"/>
          </p:cNvSpPr>
          <p:nvPr/>
        </p:nvSpPr>
        <p:spPr bwMode="gray">
          <a:xfrm>
            <a:off x="6411026" y="1699217"/>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106" name="Text Box 19"/>
          <p:cNvSpPr txBox="1">
            <a:spLocks noChangeArrowheads="1"/>
          </p:cNvSpPr>
          <p:nvPr/>
        </p:nvSpPr>
        <p:spPr bwMode="gray">
          <a:xfrm>
            <a:off x="6656143" y="1244262"/>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107" name="Text Box 19"/>
          <p:cNvSpPr txBox="1">
            <a:spLocks noChangeArrowheads="1"/>
          </p:cNvSpPr>
          <p:nvPr/>
        </p:nvSpPr>
        <p:spPr bwMode="gray">
          <a:xfrm rot="20086244">
            <a:off x="3026489" y="1984141"/>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08" name="Text Box 19"/>
          <p:cNvSpPr txBox="1">
            <a:spLocks noChangeArrowheads="1"/>
          </p:cNvSpPr>
          <p:nvPr/>
        </p:nvSpPr>
        <p:spPr bwMode="gray">
          <a:xfrm rot="1418714">
            <a:off x="8080569" y="193251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09" name="Text Box 19"/>
          <p:cNvSpPr txBox="1">
            <a:spLocks noChangeArrowheads="1"/>
          </p:cNvSpPr>
          <p:nvPr/>
        </p:nvSpPr>
        <p:spPr bwMode="gray">
          <a:xfrm>
            <a:off x="9770863" y="1781797"/>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D of customer Y</a:t>
            </a:r>
          </a:p>
        </p:txBody>
      </p:sp>
      <p:sp>
        <p:nvSpPr>
          <p:cNvPr id="110" name="Text Box 19"/>
          <p:cNvSpPr txBox="1">
            <a:spLocks noChangeArrowheads="1"/>
          </p:cNvSpPr>
          <p:nvPr/>
        </p:nvSpPr>
        <p:spPr bwMode="gray">
          <a:xfrm>
            <a:off x="9919282" y="2673751"/>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111" name="Text Box 19"/>
          <p:cNvSpPr txBox="1">
            <a:spLocks noChangeArrowheads="1"/>
          </p:cNvSpPr>
          <p:nvPr/>
        </p:nvSpPr>
        <p:spPr bwMode="gray">
          <a:xfrm>
            <a:off x="8652949" y="250798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12" name="Text Box 19"/>
          <p:cNvSpPr txBox="1">
            <a:spLocks noChangeArrowheads="1"/>
          </p:cNvSpPr>
          <p:nvPr/>
        </p:nvSpPr>
        <p:spPr bwMode="gray">
          <a:xfrm>
            <a:off x="5825424" y="2661908"/>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13" name="Text Box 19"/>
          <p:cNvSpPr txBox="1">
            <a:spLocks noChangeArrowheads="1"/>
          </p:cNvSpPr>
          <p:nvPr/>
        </p:nvSpPr>
        <p:spPr bwMode="gray">
          <a:xfrm>
            <a:off x="10449781" y="2374789"/>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14" name="Text Box 19"/>
          <p:cNvSpPr txBox="1">
            <a:spLocks noChangeArrowheads="1"/>
          </p:cNvSpPr>
          <p:nvPr/>
        </p:nvSpPr>
        <p:spPr bwMode="gray">
          <a:xfrm>
            <a:off x="1209503" y="2672402"/>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82488" y="2270393"/>
            <a:ext cx="540000" cy="442800"/>
          </a:xfrm>
          <a:prstGeom prst="rect">
            <a:avLst/>
          </a:prstGeom>
        </p:spPr>
      </p:pic>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92707" y="1437650"/>
            <a:ext cx="540000" cy="442800"/>
          </a:xfrm>
          <a:prstGeom prst="rect">
            <a:avLst/>
          </a:prstGeom>
        </p:spPr>
      </p:pic>
      <p:pic>
        <p:nvPicPr>
          <p:cNvPr id="117" name="图片 1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8278" y="1437650"/>
            <a:ext cx="540000" cy="442800"/>
          </a:xfrm>
          <a:prstGeom prst="rect">
            <a:avLst/>
          </a:prstGeom>
        </p:spPr>
      </p:pic>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32473" y="1437650"/>
            <a:ext cx="540000" cy="442800"/>
          </a:xfrm>
          <a:prstGeom prst="rect">
            <a:avLst/>
          </a:prstGeom>
        </p:spPr>
      </p:pic>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94116" y="2280682"/>
            <a:ext cx="540000" cy="442800"/>
          </a:xfrm>
          <a:prstGeom prst="rect">
            <a:avLst/>
          </a:prstGeom>
        </p:spPr>
      </p:pic>
      <p:sp>
        <p:nvSpPr>
          <p:cNvPr id="120" name="Text Box 19"/>
          <p:cNvSpPr txBox="1">
            <a:spLocks noChangeArrowheads="1"/>
          </p:cNvSpPr>
          <p:nvPr/>
        </p:nvSpPr>
        <p:spPr bwMode="gray">
          <a:xfrm>
            <a:off x="6063618" y="1867999"/>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1" name="Text Box 19"/>
          <p:cNvSpPr txBox="1">
            <a:spLocks noChangeArrowheads="1"/>
          </p:cNvSpPr>
          <p:nvPr/>
        </p:nvSpPr>
        <p:spPr bwMode="gray">
          <a:xfrm>
            <a:off x="7648743" y="181786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22" name="文本框 121"/>
          <p:cNvSpPr txBox="1"/>
          <p:nvPr/>
        </p:nvSpPr>
        <p:spPr bwMode="gray">
          <a:xfrm rot="20002439">
            <a:off x="2990044" y="1791850"/>
            <a:ext cx="63511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prstClr val="white">
                    <a:lumMod val="50000"/>
                  </a:prstClr>
                </a:solidFill>
                <a:effectLst/>
                <a:uLnTx/>
                <a:uFillTx/>
                <a:latin typeface="Huawei Sans" panose="020C0503030203020204" pitchFamily="34" charset="0"/>
                <a:sym typeface="Huawei Sans" panose="020C0503030203020204" pitchFamily="34" charset="0"/>
              </a:rPr>
              <a:t>BGP</a:t>
            </a:r>
          </a:p>
        </p:txBody>
      </p:sp>
      <p:sp>
        <p:nvSpPr>
          <p:cNvPr id="123" name="文本框 122"/>
          <p:cNvSpPr txBox="1"/>
          <p:nvPr/>
        </p:nvSpPr>
        <p:spPr bwMode="gray">
          <a:xfrm rot="1446207">
            <a:off x="8822178" y="1789871"/>
            <a:ext cx="67999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IS-IS</a:t>
            </a:r>
          </a:p>
        </p:txBody>
      </p:sp>
      <p:sp>
        <p:nvSpPr>
          <p:cNvPr id="124" name="Text Box 19"/>
          <p:cNvSpPr txBox="1">
            <a:spLocks noChangeArrowheads="1"/>
          </p:cNvSpPr>
          <p:nvPr/>
        </p:nvSpPr>
        <p:spPr bwMode="gray">
          <a:xfrm>
            <a:off x="675741" y="2378031"/>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25" name="Rectangle 55"/>
          <p:cNvSpPr/>
          <p:nvPr/>
        </p:nvSpPr>
        <p:spPr bwMode="gray">
          <a:xfrm>
            <a:off x="675741" y="3337026"/>
            <a:ext cx="5304115" cy="2555774"/>
          </a:xfrm>
          <a:prstGeom prst="rect">
            <a:avLst/>
          </a:prstGeom>
          <a:solidFill>
            <a:schemeClr val="bg1">
              <a:lumMod val="85000"/>
            </a:schemeClr>
          </a:solidFill>
          <a:ln>
            <a:noFill/>
          </a:ln>
        </p:spPr>
        <p:txBody>
          <a:bodyPr wrap="square" anchor="ctr">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[CE4-isis-1]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network-entity 49.0001.0000.0000.1111.00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[CE4-isis-1]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is-level level-2</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[CE4-isis-1]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interface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GigabitEthernet</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0/0/0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[CE4-GigabitEthernet0/0/0]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enable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[CE4-GigabitEthernet0/0/0]quit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interface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GigabitEthernet</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[CE4-GigabitEthernet0/0/1]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enable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GE0/0/1 is the interface </a:t>
            </a:r>
            <a:r>
              <a:rPr lang="en-US" sz="1400" kern="0" dirty="0">
                <a:latin typeface="Huawei Sans" panose="020C0503030203020204" pitchFamily="34" charset="0"/>
                <a:sym typeface="Huawei Sans" panose="020C0503030203020204" pitchFamily="34" charset="0"/>
              </a:rPr>
              <a:t>connected to</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network segment 192.168.2.0/24.</a:t>
            </a:r>
          </a:p>
        </p:txBody>
      </p:sp>
      <p:sp>
        <p:nvSpPr>
          <p:cNvPr id="126" name="Rectangle 60"/>
          <p:cNvSpPr/>
          <p:nvPr/>
        </p:nvSpPr>
        <p:spPr bwMode="gray">
          <a:xfrm>
            <a:off x="6355685" y="3337026"/>
            <a:ext cx="5139495" cy="2555774"/>
          </a:xfrm>
          <a:prstGeom prst="rect">
            <a:avLst/>
          </a:prstGeom>
          <a:solidFill>
            <a:schemeClr val="bg1">
              <a:lumMod val="85000"/>
            </a:schemeClr>
          </a:solidFill>
          <a:ln>
            <a:noFill/>
          </a:ln>
        </p:spPr>
        <p:txBody>
          <a:bodyPr wrap="square" anchor="ctr">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isis</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1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VPNY</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network-entity 49.0002.0000.0000.2222.00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is-level level-2</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import-route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level-2</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 interface </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GigabitEthernet</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0/0/2</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[PE2-GigabitEthernet0/0/2]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enable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ipv4-family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VPNY</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import-route </a:t>
            </a:r>
            <a:r>
              <a:rPr kumimoji="0" lang="en-US" sz="1400" b="1"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isis</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a:t>
            </a:r>
          </a:p>
        </p:txBody>
      </p:sp>
      <p:sp>
        <p:nvSpPr>
          <p:cNvPr id="4" name="标题 3"/>
          <p:cNvSpPr>
            <a:spLocks noGrp="1"/>
          </p:cNvSpPr>
          <p:nvPr>
            <p:ph type="title"/>
          </p:nvPr>
        </p:nvSpPr>
        <p:spPr bwMode="gray"/>
        <p:txBody>
          <a:bodyPr/>
          <a:lstStyle/>
          <a:p>
            <a:r>
              <a:rPr lang="en-US" altLang="zh-CN"/>
              <a:t>Deploying IS-IS Between PEs and CEs</a:t>
            </a:r>
            <a:endParaRPr lang="zh-CN" altLang="en-US" dirty="0"/>
          </a:p>
        </p:txBody>
      </p:sp>
    </p:spTree>
    <p:extLst>
      <p:ext uri="{BB962C8B-B14F-4D97-AF65-F5344CB8AC3E}">
        <p14:creationId xmlns:p14="http://schemas.microsoft.com/office/powerpoint/2010/main" val="1979105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sym typeface="Huawei Sans" panose="020C0503030203020204" pitchFamily="34" charset="0"/>
              </a:rPr>
              <a:t>MPLS VPN Applications and Networking Overview</a:t>
            </a:r>
          </a:p>
          <a:p>
            <a:r>
              <a:rPr lang="en-US" b="1" dirty="0">
                <a:sym typeface="Huawei Sans" panose="020C0503030203020204" pitchFamily="34" charset="0"/>
              </a:rPr>
              <a:t>MPLS VPN Deployment in Typical Scenarios</a:t>
            </a:r>
          </a:p>
          <a:p>
            <a:pPr lvl="1"/>
            <a:r>
              <a:rPr lang="en-US" dirty="0">
                <a:solidFill>
                  <a:schemeClr val="bg1">
                    <a:lumMod val="50000"/>
                  </a:schemeClr>
                </a:solidFill>
                <a:sym typeface="Huawei Sans" panose="020C0503030203020204" pitchFamily="34" charset="0"/>
              </a:rPr>
              <a:t>Intranet Scenario</a:t>
            </a:r>
          </a:p>
          <a:p>
            <a:pPr lvl="1">
              <a:buSzPct val="60000"/>
              <a:buFont typeface="Wingdings" panose="05000000000000000000" pitchFamily="2" charset="2"/>
              <a:buChar char="n"/>
            </a:pPr>
            <a:r>
              <a:rPr lang="en-US" dirty="0" err="1">
                <a:sym typeface="Huawei Sans" panose="020C0503030203020204" pitchFamily="34" charset="0"/>
              </a:rPr>
              <a:t>Hub&amp;Spoke</a:t>
            </a:r>
            <a:r>
              <a:rPr lang="en-US" dirty="0">
                <a:sym typeface="Huawei Sans" panose="020C0503030203020204" pitchFamily="34" charset="0"/>
              </a:rPr>
              <a:t> Scenario</a:t>
            </a:r>
          </a:p>
          <a:p>
            <a:pPr lvl="1"/>
            <a:r>
              <a:rPr lang="en-US" dirty="0">
                <a:solidFill>
                  <a:schemeClr val="bg1">
                    <a:lumMod val="50000"/>
                  </a:schemeClr>
                </a:solidFill>
                <a:sym typeface="Huawei Sans" panose="020C0503030203020204" pitchFamily="34" charset="0"/>
              </a:rPr>
              <a:t>Route Import Between </a:t>
            </a:r>
            <a:r>
              <a:rPr lang="en-US" altLang="zh-CN" dirty="0">
                <a:solidFill>
                  <a:schemeClr val="bg1">
                    <a:lumMod val="50000"/>
                  </a:schemeClr>
                </a:solidFill>
                <a:sym typeface="Huawei Sans" panose="020C0503030203020204" pitchFamily="34" charset="0"/>
              </a:rPr>
              <a:t>VPN </a:t>
            </a:r>
            <a:r>
              <a:rPr lang="en-US" dirty="0">
                <a:solidFill>
                  <a:schemeClr val="bg1">
                    <a:lumMod val="50000"/>
                  </a:schemeClr>
                </a:solidFill>
                <a:sym typeface="Huawei Sans" panose="020C0503030203020204" pitchFamily="34" charset="0"/>
              </a:rPr>
              <a:t>Instances </a:t>
            </a:r>
            <a:r>
              <a:rPr lang="en-US" altLang="zh-CN" dirty="0">
                <a:solidFill>
                  <a:schemeClr val="bg1">
                    <a:lumMod val="50000"/>
                  </a:schemeClr>
                </a:solidFill>
                <a:sym typeface="Huawei Sans" panose="020C0503030203020204" pitchFamily="34" charset="0"/>
              </a:rPr>
              <a:t>Scenario</a:t>
            </a:r>
            <a:endParaRPr lang="en-US"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OSPF VPN Extension</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9958169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lstStyle/>
          <a:p>
            <a:r>
              <a:rPr lang="en-US" altLang="zh-CN" dirty="0">
                <a:sym typeface="Huawei Sans" panose="020C0503030203020204" pitchFamily="34" charset="0"/>
              </a:rPr>
              <a:t>Deploying MPLS VPN in the </a:t>
            </a:r>
            <a:r>
              <a:rPr lang="en-US" altLang="zh-CN" dirty="0" err="1">
                <a:sym typeface="Huawei Sans" panose="020C0503030203020204" pitchFamily="34" charset="0"/>
              </a:rPr>
              <a:t>Hub&amp;Spoke</a:t>
            </a:r>
            <a:r>
              <a:rPr lang="en-US" altLang="zh-CN" dirty="0">
                <a:sym typeface="Huawei Sans" panose="020C0503030203020204" pitchFamily="34" charset="0"/>
              </a:rPr>
              <a:t> Scenario</a:t>
            </a:r>
            <a:endParaRPr lang="zh-CN" altLang="en-US" dirty="0"/>
          </a:p>
        </p:txBody>
      </p:sp>
      <p:sp>
        <p:nvSpPr>
          <p:cNvPr id="4" name="文本占位符 3"/>
          <p:cNvSpPr>
            <a:spLocks noGrp="1"/>
          </p:cNvSpPr>
          <p:nvPr>
            <p:ph type="body" sz="quarter" idx="10"/>
          </p:nvPr>
        </p:nvSpPr>
        <p:spPr bwMode="gray"/>
        <p:txBody>
          <a:bodyPr/>
          <a:lstStyle/>
          <a:p>
            <a:r>
              <a:rPr lang="en-US" altLang="zh-CN" sz="1600" dirty="0" err="1">
                <a:sym typeface="Huawei Sans" panose="020C0503030203020204" pitchFamily="34" charset="0"/>
              </a:rPr>
              <a:t>Hub&amp;Spoke</a:t>
            </a:r>
            <a:r>
              <a:rPr lang="en-US" altLang="zh-CN" sz="1600" dirty="0">
                <a:sym typeface="Huawei Sans" panose="020C0503030203020204" pitchFamily="34" charset="0"/>
              </a:rPr>
              <a:t> networking solutions are as follows:</a:t>
            </a:r>
          </a:p>
          <a:p>
            <a:pPr lvl="1"/>
            <a:r>
              <a:rPr lang="en-US" altLang="zh-CN" sz="1400" dirty="0">
                <a:sym typeface="Huawei Sans" panose="020C0503030203020204" pitchFamily="34" charset="0"/>
              </a:rPr>
              <a:t>Method 1: EBGP runs between the Hub-CE and Hub-PE, and between the Spoke-PE and Spoke-CE.</a:t>
            </a:r>
          </a:p>
          <a:p>
            <a:pPr lvl="1"/>
            <a:r>
              <a:rPr lang="en-US" altLang="zh-CN" sz="1400" dirty="0">
                <a:sym typeface="Huawei Sans" panose="020C0503030203020204" pitchFamily="34" charset="0"/>
              </a:rPr>
              <a:t>Method 2: An IGP runs between the Hub-CE and Hub-PE, and between the Spoke-PE and Spoke-CE.</a:t>
            </a:r>
          </a:p>
          <a:p>
            <a:pPr lvl="1"/>
            <a:r>
              <a:rPr lang="en-US" altLang="zh-CN" sz="1400" dirty="0">
                <a:sym typeface="Huawei Sans" panose="020C0503030203020204" pitchFamily="34" charset="0"/>
              </a:rPr>
              <a:t>Method 3: EBGP runs between the Hub-CE and Hub-PE, and an IGP runs between the Spoke-PE and Spoke-CE.</a:t>
            </a:r>
          </a:p>
          <a:p>
            <a:r>
              <a:rPr lang="en-US" altLang="zh-CN" sz="1600" dirty="0">
                <a:sym typeface="Huawei Sans" panose="020C0503030203020204" pitchFamily="34" charset="0"/>
              </a:rPr>
              <a:t>The Hub-CE and Hub-PE cannot use an IGP when the Spoke-PE and Spoke-CE using EBGP to deploy the MPLS VPN in the </a:t>
            </a:r>
            <a:r>
              <a:rPr lang="en-US" altLang="zh-CN" sz="1600" dirty="0" err="1">
                <a:sym typeface="Huawei Sans" panose="020C0503030203020204" pitchFamily="34" charset="0"/>
              </a:rPr>
              <a:t>Hub&amp;Spoke</a:t>
            </a:r>
            <a:r>
              <a:rPr lang="en-US" altLang="zh-CN" sz="1600" dirty="0">
                <a:sym typeface="Huawei Sans" panose="020C0503030203020204" pitchFamily="34" charset="0"/>
              </a:rPr>
              <a:t> networking.</a:t>
            </a:r>
          </a:p>
          <a:p>
            <a:endParaRPr lang="zh-CN" altLang="en-US" sz="1600" dirty="0"/>
          </a:p>
        </p:txBody>
      </p:sp>
      <p:sp>
        <p:nvSpPr>
          <p:cNvPr id="140" name="圆角矩形 139"/>
          <p:cNvSpPr/>
          <p:nvPr/>
        </p:nvSpPr>
        <p:spPr bwMode="gray">
          <a:xfrm>
            <a:off x="4434764" y="3853351"/>
            <a:ext cx="2810587" cy="219453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1" name="直接连接符 140"/>
          <p:cNvCxnSpPr>
            <a:stCxn id="171" idx="3"/>
            <a:endCxn id="157" idx="1"/>
          </p:cNvCxnSpPr>
          <p:nvPr/>
        </p:nvCxnSpPr>
        <p:spPr bwMode="gray">
          <a:xfrm>
            <a:off x="4739783" y="4201842"/>
            <a:ext cx="830274" cy="645347"/>
          </a:xfrm>
          <a:prstGeom prst="line">
            <a:avLst/>
          </a:prstGeom>
          <a:noFill/>
          <a:ln w="12700" cap="flat" cmpd="sng" algn="ctr">
            <a:solidFill>
              <a:sysClr val="windowText" lastClr="000000"/>
            </a:solidFill>
            <a:prstDash val="solid"/>
            <a:miter lim="800000"/>
          </a:ln>
          <a:effectLst/>
        </p:spPr>
      </p:cxnSp>
      <p:sp>
        <p:nvSpPr>
          <p:cNvPr id="142" name="圆角矩形 5"/>
          <p:cNvSpPr/>
          <p:nvPr/>
        </p:nvSpPr>
        <p:spPr bwMode="gray">
          <a:xfrm>
            <a:off x="1334511" y="3704663"/>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3945442" y="4391597"/>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Spoke-PE1</a:t>
            </a:r>
          </a:p>
        </p:txBody>
      </p:sp>
      <p:cxnSp>
        <p:nvCxnSpPr>
          <p:cNvPr id="144" name="直接连接符 143"/>
          <p:cNvCxnSpPr>
            <a:stCxn id="145" idx="3"/>
            <a:endCxn id="171" idx="1"/>
          </p:cNvCxnSpPr>
          <p:nvPr/>
        </p:nvCxnSpPr>
        <p:spPr bwMode="gray">
          <a:xfrm>
            <a:off x="2614139" y="4201842"/>
            <a:ext cx="1585644" cy="0"/>
          </a:xfrm>
          <a:prstGeom prst="line">
            <a:avLst/>
          </a:prstGeom>
          <a:noFill/>
          <a:ln w="12700" cap="flat" cmpd="sng" algn="ctr">
            <a:solidFill>
              <a:sysClr val="windowText" lastClr="000000"/>
            </a:solidFill>
            <a:prstDash val="solid"/>
            <a:miter lim="800000"/>
          </a:ln>
          <a:effectLst/>
        </p:spPr>
      </p:cxnSp>
      <p:pic>
        <p:nvPicPr>
          <p:cNvPr id="145" name="Picture 12" descr="E:\2016.01\1.12 扁平化图标\蓝色\AR-蓝色最新-40.png"/>
          <p:cNvPicPr>
            <a:picLocks noChangeAspect="1" noChangeArrowheads="1"/>
          </p:cNvPicPr>
          <p:nvPr/>
        </p:nvPicPr>
        <p:blipFill>
          <a:blip r:embed="rId3" cstate="print"/>
          <a:srcRect/>
          <a:stretch>
            <a:fillRect/>
          </a:stretch>
        </p:blipFill>
        <p:spPr bwMode="gray">
          <a:xfrm>
            <a:off x="2074139" y="3980933"/>
            <a:ext cx="540000" cy="441818"/>
          </a:xfrm>
          <a:prstGeom prst="rect">
            <a:avLst/>
          </a:prstGeom>
          <a:noFill/>
        </p:spPr>
      </p:pic>
      <p:sp>
        <p:nvSpPr>
          <p:cNvPr id="146" name="文本框 145"/>
          <p:cNvSpPr txBox="1"/>
          <p:nvPr/>
        </p:nvSpPr>
        <p:spPr bwMode="gray">
          <a:xfrm>
            <a:off x="1120795" y="4056047"/>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Spoke-CE1</a:t>
            </a:r>
          </a:p>
        </p:txBody>
      </p:sp>
      <p:sp>
        <p:nvSpPr>
          <p:cNvPr id="147" name="文本框 146"/>
          <p:cNvSpPr txBox="1"/>
          <p:nvPr/>
        </p:nvSpPr>
        <p:spPr bwMode="gray">
          <a:xfrm>
            <a:off x="1334511" y="3723787"/>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Site 1</a:t>
            </a:r>
          </a:p>
        </p:txBody>
      </p:sp>
      <p:cxnSp>
        <p:nvCxnSpPr>
          <p:cNvPr id="148" name="直接连接符 147"/>
          <p:cNvCxnSpPr>
            <a:stCxn id="157" idx="1"/>
            <a:endCxn id="177" idx="3"/>
          </p:cNvCxnSpPr>
          <p:nvPr/>
        </p:nvCxnSpPr>
        <p:spPr bwMode="gray">
          <a:xfrm flipH="1">
            <a:off x="4739782" y="4847189"/>
            <a:ext cx="830275" cy="627989"/>
          </a:xfrm>
          <a:prstGeom prst="line">
            <a:avLst/>
          </a:prstGeom>
          <a:noFill/>
          <a:ln w="12700" cap="flat" cmpd="sng" algn="ctr">
            <a:solidFill>
              <a:sysClr val="windowText" lastClr="000000"/>
            </a:solidFill>
            <a:prstDash val="solid"/>
            <a:miter lim="800000"/>
          </a:ln>
          <a:effectLst/>
        </p:spPr>
      </p:cxnSp>
      <p:sp>
        <p:nvSpPr>
          <p:cNvPr id="149" name="圆角矩形 5"/>
          <p:cNvSpPr/>
          <p:nvPr/>
        </p:nvSpPr>
        <p:spPr bwMode="gray">
          <a:xfrm>
            <a:off x="1333655" y="4990841"/>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0" name="Picture 12" descr="E:\2016.01\1.12 扁平化图标\蓝色\AR-蓝色最新-40.png"/>
          <p:cNvPicPr>
            <a:picLocks noChangeAspect="1" noChangeArrowheads="1"/>
          </p:cNvPicPr>
          <p:nvPr/>
        </p:nvPicPr>
        <p:blipFill>
          <a:blip r:embed="rId3" cstate="print"/>
          <a:srcRect/>
          <a:stretch>
            <a:fillRect/>
          </a:stretch>
        </p:blipFill>
        <p:spPr bwMode="gray">
          <a:xfrm>
            <a:off x="2073283" y="5254269"/>
            <a:ext cx="540000" cy="441818"/>
          </a:xfrm>
          <a:prstGeom prst="rect">
            <a:avLst/>
          </a:prstGeom>
          <a:noFill/>
        </p:spPr>
      </p:pic>
      <p:sp>
        <p:nvSpPr>
          <p:cNvPr id="151" name="文本框 150"/>
          <p:cNvSpPr txBox="1"/>
          <p:nvPr/>
        </p:nvSpPr>
        <p:spPr bwMode="gray">
          <a:xfrm>
            <a:off x="1058896" y="5321289"/>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Spoke-CE2</a:t>
            </a:r>
          </a:p>
        </p:txBody>
      </p:sp>
      <p:sp>
        <p:nvSpPr>
          <p:cNvPr id="152" name="文本框 151"/>
          <p:cNvSpPr txBox="1"/>
          <p:nvPr/>
        </p:nvSpPr>
        <p:spPr bwMode="gray">
          <a:xfrm>
            <a:off x="1316779" y="4950620"/>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Site 2</a:t>
            </a:r>
          </a:p>
        </p:txBody>
      </p:sp>
      <p:cxnSp>
        <p:nvCxnSpPr>
          <p:cNvPr id="153" name="直接连接符 152"/>
          <p:cNvCxnSpPr>
            <a:stCxn id="150" idx="3"/>
            <a:endCxn id="177" idx="1"/>
          </p:cNvCxnSpPr>
          <p:nvPr/>
        </p:nvCxnSpPr>
        <p:spPr bwMode="gray">
          <a:xfrm>
            <a:off x="2613283" y="5475178"/>
            <a:ext cx="1586499" cy="0"/>
          </a:xfrm>
          <a:prstGeom prst="line">
            <a:avLst/>
          </a:prstGeom>
          <a:noFill/>
          <a:ln w="12700" cap="flat" cmpd="sng" algn="ctr">
            <a:solidFill>
              <a:sysClr val="windowText" lastClr="000000"/>
            </a:solidFill>
            <a:prstDash val="solid"/>
            <a:miter lim="800000"/>
          </a:ln>
          <a:effectLst/>
        </p:spPr>
      </p:cxnSp>
      <p:sp>
        <p:nvSpPr>
          <p:cNvPr id="154" name="圆角矩形 5"/>
          <p:cNvSpPr/>
          <p:nvPr/>
        </p:nvSpPr>
        <p:spPr bwMode="gray">
          <a:xfrm>
            <a:off x="9917426" y="4323656"/>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文本框 154"/>
          <p:cNvSpPr txBox="1"/>
          <p:nvPr/>
        </p:nvSpPr>
        <p:spPr bwMode="gray">
          <a:xfrm>
            <a:off x="10092749" y="4346072"/>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Site 3</a:t>
            </a:r>
          </a:p>
        </p:txBody>
      </p:sp>
      <p:grpSp>
        <p:nvGrpSpPr>
          <p:cNvPr id="156" name="组合 155"/>
          <p:cNvGrpSpPr/>
          <p:nvPr/>
        </p:nvGrpSpPr>
        <p:grpSpPr bwMode="gray">
          <a:xfrm>
            <a:off x="5570057" y="4626280"/>
            <a:ext cx="540000" cy="741265"/>
            <a:chOff x="5582631" y="4626280"/>
            <a:chExt cx="540000" cy="741265"/>
          </a:xfrm>
        </p:grpSpPr>
        <p:pic>
          <p:nvPicPr>
            <p:cNvPr id="157" name="Picture 12" descr="E:\2016.01\1.12 扁平化图标\蓝色\AR-蓝色最新-40.png"/>
            <p:cNvPicPr>
              <a:picLocks noChangeAspect="1" noChangeArrowheads="1"/>
            </p:cNvPicPr>
            <p:nvPr/>
          </p:nvPicPr>
          <p:blipFill>
            <a:blip r:embed="rId3" cstate="print"/>
            <a:srcRect/>
            <a:stretch>
              <a:fillRect/>
            </a:stretch>
          </p:blipFill>
          <p:spPr bwMode="gray">
            <a:xfrm>
              <a:off x="5582631" y="4626280"/>
              <a:ext cx="540000" cy="441818"/>
            </a:xfrm>
            <a:prstGeom prst="rect">
              <a:avLst/>
            </a:prstGeom>
            <a:noFill/>
          </p:spPr>
        </p:pic>
        <p:sp>
          <p:nvSpPr>
            <p:cNvPr id="158" name="文本框 157"/>
            <p:cNvSpPr txBox="1"/>
            <p:nvPr/>
          </p:nvSpPr>
          <p:spPr bwMode="gray">
            <a:xfrm>
              <a:off x="5706597" y="5059768"/>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sym typeface="Huawei Sans" panose="020C0503030203020204" pitchFamily="34" charset="0"/>
                </a:rPr>
                <a:t>P</a:t>
              </a:r>
            </a:p>
          </p:txBody>
        </p:sp>
      </p:grpSp>
      <p:sp>
        <p:nvSpPr>
          <p:cNvPr id="159" name="文本框 158"/>
          <p:cNvSpPr txBox="1"/>
          <p:nvPr/>
        </p:nvSpPr>
        <p:spPr bwMode="gray">
          <a:xfrm>
            <a:off x="6851763" y="5049233"/>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160" name="文本框 159"/>
          <p:cNvSpPr txBox="1"/>
          <p:nvPr/>
        </p:nvSpPr>
        <p:spPr bwMode="gray">
          <a:xfrm>
            <a:off x="10660391" y="4695388"/>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sym typeface="Huawei Sans" panose="020C0503030203020204" pitchFamily="34" charset="0"/>
              </a:rPr>
              <a:t>Hub-CE</a:t>
            </a:r>
          </a:p>
        </p:txBody>
      </p:sp>
      <p:cxnSp>
        <p:nvCxnSpPr>
          <p:cNvPr id="161" name="直接连接符 160"/>
          <p:cNvCxnSpPr>
            <a:stCxn id="181" idx="1"/>
            <a:endCxn id="157" idx="3"/>
          </p:cNvCxnSpPr>
          <p:nvPr/>
        </p:nvCxnSpPr>
        <p:spPr bwMode="gray">
          <a:xfrm flipH="1">
            <a:off x="6110057" y="4847189"/>
            <a:ext cx="871815" cy="0"/>
          </a:xfrm>
          <a:prstGeom prst="line">
            <a:avLst/>
          </a:prstGeom>
          <a:noFill/>
          <a:ln w="12700" cap="flat" cmpd="sng" algn="ctr">
            <a:solidFill>
              <a:sysClr val="windowText" lastClr="000000"/>
            </a:solidFill>
            <a:prstDash val="solid"/>
            <a:miter lim="800000"/>
          </a:ln>
          <a:effectLst/>
        </p:spPr>
      </p:cxnSp>
      <p:grpSp>
        <p:nvGrpSpPr>
          <p:cNvPr id="162" name="组合 161"/>
          <p:cNvGrpSpPr/>
          <p:nvPr/>
        </p:nvGrpSpPr>
        <p:grpSpPr bwMode="gray">
          <a:xfrm>
            <a:off x="7388106" y="4743217"/>
            <a:ext cx="2917944" cy="238209"/>
            <a:chOff x="7991712" y="4743218"/>
            <a:chExt cx="1131706" cy="223222"/>
          </a:xfrm>
        </p:grpSpPr>
        <p:cxnSp>
          <p:nvCxnSpPr>
            <p:cNvPr id="163" name="直接连接符 162"/>
            <p:cNvCxnSpPr/>
            <p:nvPr/>
          </p:nvCxnSpPr>
          <p:spPr bwMode="gray">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164" name="直接连接符 163"/>
            <p:cNvCxnSpPr/>
            <p:nvPr/>
          </p:nvCxnSpPr>
          <p:spPr bwMode="gray">
            <a:xfrm flipH="1">
              <a:off x="7991712" y="4966440"/>
              <a:ext cx="1131706" cy="0"/>
            </a:xfrm>
            <a:prstGeom prst="line">
              <a:avLst/>
            </a:prstGeom>
            <a:noFill/>
            <a:ln w="12700" cap="flat" cmpd="sng" algn="ctr">
              <a:solidFill>
                <a:sysClr val="windowText" lastClr="000000"/>
              </a:solidFill>
              <a:prstDash val="solid"/>
              <a:miter lim="800000"/>
            </a:ln>
            <a:effectLst/>
          </p:spPr>
        </p:cxnSp>
      </p:grpSp>
      <p:grpSp>
        <p:nvGrpSpPr>
          <p:cNvPr id="165" name="组合 164"/>
          <p:cNvGrpSpPr/>
          <p:nvPr/>
        </p:nvGrpSpPr>
        <p:grpSpPr bwMode="gray">
          <a:xfrm>
            <a:off x="4313909" y="3901001"/>
            <a:ext cx="311330" cy="308935"/>
            <a:chOff x="4783749" y="3916821"/>
            <a:chExt cx="311330" cy="308935"/>
          </a:xfrm>
        </p:grpSpPr>
        <p:cxnSp>
          <p:nvCxnSpPr>
            <p:cNvPr id="166" name="直接连接符 53"/>
            <p:cNvCxnSpPr/>
            <p:nvPr/>
          </p:nvCxnSpPr>
          <p:spPr bwMode="gray">
            <a:xfrm>
              <a:off x="4783749" y="3916821"/>
              <a:ext cx="3113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67" name="直接连接符 53"/>
            <p:cNvCxnSpPr/>
            <p:nvPr/>
          </p:nvCxnSpPr>
          <p:spPr bwMode="gray">
            <a:xfrm>
              <a:off x="4939414" y="3916821"/>
              <a:ext cx="0" cy="308935"/>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168" name="Text Box 19"/>
          <p:cNvSpPr txBox="1">
            <a:spLocks noChangeArrowheads="1"/>
          </p:cNvSpPr>
          <p:nvPr/>
        </p:nvSpPr>
        <p:spPr bwMode="gray">
          <a:xfrm>
            <a:off x="3999734" y="3452101"/>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169" name="Text Box 19"/>
          <p:cNvSpPr txBox="1">
            <a:spLocks noChangeArrowheads="1"/>
          </p:cNvSpPr>
          <p:nvPr/>
        </p:nvSpPr>
        <p:spPr bwMode="gray">
          <a:xfrm>
            <a:off x="3947885" y="4751046"/>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170" name="Text Box 19"/>
          <p:cNvSpPr txBox="1">
            <a:spLocks noChangeArrowheads="1"/>
          </p:cNvSpPr>
          <p:nvPr/>
        </p:nvSpPr>
        <p:spPr bwMode="gray">
          <a:xfrm>
            <a:off x="6775511" y="409680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3.3.3.3/32</a:t>
            </a:r>
          </a:p>
        </p:txBody>
      </p:sp>
      <p:pic>
        <p:nvPicPr>
          <p:cNvPr id="171" name="Picture 12" descr="E:\2016.01\1.12 扁平化图标\蓝色\AR-蓝色最新-40.png"/>
          <p:cNvPicPr>
            <a:picLocks noChangeAspect="1" noChangeArrowheads="1"/>
          </p:cNvPicPr>
          <p:nvPr/>
        </p:nvPicPr>
        <p:blipFill>
          <a:blip r:embed="rId3" cstate="print"/>
          <a:srcRect/>
          <a:stretch>
            <a:fillRect/>
          </a:stretch>
        </p:blipFill>
        <p:spPr bwMode="gray">
          <a:xfrm>
            <a:off x="4199783" y="3980933"/>
            <a:ext cx="540000" cy="441818"/>
          </a:xfrm>
          <a:prstGeom prst="rect">
            <a:avLst/>
          </a:prstGeom>
          <a:noFill/>
        </p:spPr>
      </p:pic>
      <p:grpSp>
        <p:nvGrpSpPr>
          <p:cNvPr id="172" name="组合 171"/>
          <p:cNvGrpSpPr/>
          <p:nvPr/>
        </p:nvGrpSpPr>
        <p:grpSpPr bwMode="gray">
          <a:xfrm>
            <a:off x="4292009" y="5189900"/>
            <a:ext cx="311330" cy="308935"/>
            <a:chOff x="4783749" y="3916821"/>
            <a:chExt cx="311330" cy="308935"/>
          </a:xfrm>
        </p:grpSpPr>
        <p:cxnSp>
          <p:nvCxnSpPr>
            <p:cNvPr id="173" name="直接连接符 53"/>
            <p:cNvCxnSpPr/>
            <p:nvPr/>
          </p:nvCxnSpPr>
          <p:spPr bwMode="gray">
            <a:xfrm>
              <a:off x="4783749" y="3916821"/>
              <a:ext cx="3113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74" name="直接连接符 53"/>
            <p:cNvCxnSpPr/>
            <p:nvPr/>
          </p:nvCxnSpPr>
          <p:spPr bwMode="gray">
            <a:xfrm>
              <a:off x="4939414" y="3916821"/>
              <a:ext cx="0" cy="308935"/>
            </a:xfrm>
            <a:prstGeom prst="line">
              <a:avLst/>
            </a:prstGeom>
            <a:noFill/>
            <a:ln w="12700" cap="flat" cmpd="sng" algn="ctr">
              <a:solidFill>
                <a:sysClr val="windowText" lastClr="000000"/>
              </a:solidFill>
              <a:prstDash val="solid"/>
              <a:miter lim="800000"/>
              <a:headEnd type="none" w="med" len="med"/>
              <a:tailEnd type="none" w="med" len="med"/>
            </a:ln>
            <a:effectLst/>
          </p:spPr>
        </p:cxnSp>
      </p:grpSp>
      <p:grpSp>
        <p:nvGrpSpPr>
          <p:cNvPr id="175" name="组合 174"/>
          <p:cNvGrpSpPr/>
          <p:nvPr/>
        </p:nvGrpSpPr>
        <p:grpSpPr bwMode="gray">
          <a:xfrm>
            <a:off x="3945440" y="5254269"/>
            <a:ext cx="1048685" cy="713940"/>
            <a:chOff x="4657426" y="4932753"/>
            <a:chExt cx="1048685" cy="713940"/>
          </a:xfrm>
        </p:grpSpPr>
        <p:sp>
          <p:nvSpPr>
            <p:cNvPr id="176" name="文本框 175"/>
            <p:cNvSpPr txBox="1"/>
            <p:nvPr/>
          </p:nvSpPr>
          <p:spPr bwMode="gray">
            <a:xfrm>
              <a:off x="4657426" y="5338916"/>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Spoke-PE2</a:t>
              </a:r>
            </a:p>
          </p:txBody>
        </p:sp>
        <p:pic>
          <p:nvPicPr>
            <p:cNvPr id="177" name="Picture 12" descr="E:\2016.01\1.12 扁平化图标\蓝色\AR-蓝色最新-40.png"/>
            <p:cNvPicPr>
              <a:picLocks noChangeAspect="1" noChangeArrowheads="1"/>
            </p:cNvPicPr>
            <p:nvPr/>
          </p:nvPicPr>
          <p:blipFill>
            <a:blip r:embed="rId3" cstate="print"/>
            <a:srcRect/>
            <a:stretch>
              <a:fillRect/>
            </a:stretch>
          </p:blipFill>
          <p:spPr bwMode="gray">
            <a:xfrm>
              <a:off x="4911768" y="4932753"/>
              <a:ext cx="540000" cy="441818"/>
            </a:xfrm>
            <a:prstGeom prst="rect">
              <a:avLst/>
            </a:prstGeom>
            <a:noFill/>
          </p:spPr>
        </p:pic>
      </p:grpSp>
      <p:grpSp>
        <p:nvGrpSpPr>
          <p:cNvPr id="178" name="组合 177"/>
          <p:cNvGrpSpPr/>
          <p:nvPr/>
        </p:nvGrpSpPr>
        <p:grpSpPr bwMode="gray">
          <a:xfrm>
            <a:off x="7089686" y="4524515"/>
            <a:ext cx="311330" cy="308935"/>
            <a:chOff x="4783749" y="3916821"/>
            <a:chExt cx="311330" cy="308935"/>
          </a:xfrm>
        </p:grpSpPr>
        <p:cxnSp>
          <p:nvCxnSpPr>
            <p:cNvPr id="179" name="直接连接符 53"/>
            <p:cNvCxnSpPr/>
            <p:nvPr/>
          </p:nvCxnSpPr>
          <p:spPr bwMode="gray">
            <a:xfrm>
              <a:off x="4783749" y="3916821"/>
              <a:ext cx="3113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80" name="直接连接符 53"/>
            <p:cNvCxnSpPr/>
            <p:nvPr/>
          </p:nvCxnSpPr>
          <p:spPr bwMode="gray">
            <a:xfrm>
              <a:off x="4939414" y="3916821"/>
              <a:ext cx="0" cy="308935"/>
            </a:xfrm>
            <a:prstGeom prst="line">
              <a:avLst/>
            </a:prstGeom>
            <a:noFill/>
            <a:ln w="12700" cap="flat" cmpd="sng" algn="ctr">
              <a:solidFill>
                <a:sysClr val="windowText" lastClr="000000"/>
              </a:solidFill>
              <a:prstDash val="solid"/>
              <a:miter lim="800000"/>
              <a:headEnd type="none" w="med" len="med"/>
              <a:tailEnd type="none" w="med" len="med"/>
            </a:ln>
            <a:effectLst/>
          </p:spPr>
        </p:cxnSp>
      </p:grpSp>
      <p:pic>
        <p:nvPicPr>
          <p:cNvPr id="181" name="Picture 12" descr="E:\2016.01\1.12 扁平化图标\蓝色\AR-蓝色最新-40.png"/>
          <p:cNvPicPr>
            <a:picLocks noChangeAspect="1" noChangeArrowheads="1"/>
          </p:cNvPicPr>
          <p:nvPr/>
        </p:nvPicPr>
        <p:blipFill>
          <a:blip r:embed="rId3" cstate="print"/>
          <a:srcRect/>
          <a:stretch>
            <a:fillRect/>
          </a:stretch>
        </p:blipFill>
        <p:spPr bwMode="gray">
          <a:xfrm>
            <a:off x="6981872" y="4626280"/>
            <a:ext cx="540000" cy="441818"/>
          </a:xfrm>
          <a:prstGeom prst="rect">
            <a:avLst/>
          </a:prstGeom>
          <a:noFill/>
        </p:spPr>
      </p:pic>
      <p:sp>
        <p:nvSpPr>
          <p:cNvPr id="182" name="Text Box 19"/>
          <p:cNvSpPr txBox="1">
            <a:spLocks noChangeArrowheads="1"/>
          </p:cNvSpPr>
          <p:nvPr/>
        </p:nvSpPr>
        <p:spPr bwMode="gray">
          <a:xfrm>
            <a:off x="2882486" y="3807759"/>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83" name="Text Box 19"/>
          <p:cNvSpPr txBox="1">
            <a:spLocks noChangeArrowheads="1"/>
          </p:cNvSpPr>
          <p:nvPr/>
        </p:nvSpPr>
        <p:spPr bwMode="gray">
          <a:xfrm>
            <a:off x="2625322" y="4191918"/>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84" name="Text Box 19"/>
          <p:cNvSpPr txBox="1">
            <a:spLocks noChangeArrowheads="1"/>
          </p:cNvSpPr>
          <p:nvPr/>
        </p:nvSpPr>
        <p:spPr bwMode="gray">
          <a:xfrm>
            <a:off x="2900737" y="5072782"/>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85" name="Text Box 19"/>
          <p:cNvSpPr txBox="1">
            <a:spLocks noChangeArrowheads="1"/>
          </p:cNvSpPr>
          <p:nvPr/>
        </p:nvSpPr>
        <p:spPr bwMode="gray">
          <a:xfrm>
            <a:off x="2624165" y="5429599"/>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86" name="Text Box 19"/>
          <p:cNvSpPr txBox="1">
            <a:spLocks noChangeArrowheads="1"/>
          </p:cNvSpPr>
          <p:nvPr/>
        </p:nvSpPr>
        <p:spPr bwMode="gray">
          <a:xfrm>
            <a:off x="8933641" y="4340120"/>
            <a:ext cx="1301959"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192.168.31.1/24</a:t>
            </a:r>
          </a:p>
        </p:txBody>
      </p:sp>
      <p:sp>
        <p:nvSpPr>
          <p:cNvPr id="187" name="Text Box 19"/>
          <p:cNvSpPr txBox="1">
            <a:spLocks noChangeArrowheads="1"/>
          </p:cNvSpPr>
          <p:nvPr/>
        </p:nvSpPr>
        <p:spPr bwMode="gray">
          <a:xfrm>
            <a:off x="7612452" y="4335547"/>
            <a:ext cx="1117294"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192.168.31.2/24</a:t>
            </a:r>
          </a:p>
        </p:txBody>
      </p:sp>
      <p:sp>
        <p:nvSpPr>
          <p:cNvPr id="188" name="Text Box 19"/>
          <p:cNvSpPr txBox="1">
            <a:spLocks noChangeArrowheads="1"/>
          </p:cNvSpPr>
          <p:nvPr/>
        </p:nvSpPr>
        <p:spPr bwMode="gray">
          <a:xfrm>
            <a:off x="8933641" y="4933315"/>
            <a:ext cx="1301959"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192.168.32.1/24</a:t>
            </a:r>
          </a:p>
        </p:txBody>
      </p:sp>
      <p:sp>
        <p:nvSpPr>
          <p:cNvPr id="189" name="Text Box 19"/>
          <p:cNvSpPr txBox="1">
            <a:spLocks noChangeArrowheads="1"/>
          </p:cNvSpPr>
          <p:nvPr/>
        </p:nvSpPr>
        <p:spPr bwMode="gray">
          <a:xfrm>
            <a:off x="7612452" y="4933315"/>
            <a:ext cx="1117294"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192.168.32.2/24</a:t>
            </a:r>
          </a:p>
        </p:txBody>
      </p:sp>
      <p:pic>
        <p:nvPicPr>
          <p:cNvPr id="190" name="Picture 12" descr="E:\2016.01\1.12 扁平化图标\蓝色\AR-蓝色最新-40.png"/>
          <p:cNvPicPr>
            <a:picLocks noChangeAspect="1" noChangeArrowheads="1"/>
          </p:cNvPicPr>
          <p:nvPr/>
        </p:nvPicPr>
        <p:blipFill>
          <a:blip r:embed="rId3" cstate="print"/>
          <a:srcRect/>
          <a:stretch>
            <a:fillRect/>
          </a:stretch>
        </p:blipFill>
        <p:spPr bwMode="gray">
          <a:xfrm>
            <a:off x="10172639" y="4622294"/>
            <a:ext cx="540000" cy="441818"/>
          </a:xfrm>
          <a:prstGeom prst="rect">
            <a:avLst/>
          </a:prstGeom>
          <a:noFill/>
        </p:spPr>
      </p:pic>
      <p:sp>
        <p:nvSpPr>
          <p:cNvPr id="191" name="Text Box 19"/>
          <p:cNvSpPr txBox="1">
            <a:spLocks noChangeArrowheads="1"/>
          </p:cNvSpPr>
          <p:nvPr/>
        </p:nvSpPr>
        <p:spPr bwMode="gray">
          <a:xfrm>
            <a:off x="5451970" y="5741134"/>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Tree>
    <p:extLst>
      <p:ext uri="{BB962C8B-B14F-4D97-AF65-F5344CB8AC3E}">
        <p14:creationId xmlns:p14="http://schemas.microsoft.com/office/powerpoint/2010/main" val="3568536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algn="l"/>
            <a:r>
              <a:rPr lang="en-US" altLang="zh-CN" sz="1600" dirty="0">
                <a:sym typeface="Huawei Sans" panose="020C0503030203020204" pitchFamily="34" charset="0"/>
              </a:rPr>
              <a:t>Create a VPN instance on the Spoke-PE. The RT configuration is shown in the figure.</a:t>
            </a:r>
          </a:p>
          <a:p>
            <a:pPr algn="l"/>
            <a:r>
              <a:rPr lang="en-US" altLang="zh-CN" sz="1600" dirty="0">
                <a:sym typeface="Huawei Sans" panose="020C0503030203020204" pitchFamily="34" charset="0"/>
              </a:rPr>
              <a:t>Create </a:t>
            </a:r>
            <a:r>
              <a:rPr lang="en-US" altLang="zh-CN" sz="1600" dirty="0" err="1">
                <a:sym typeface="Huawei Sans" panose="020C0503030203020204" pitchFamily="34" charset="0"/>
              </a:rPr>
              <a:t>VPN_in</a:t>
            </a:r>
            <a:r>
              <a:rPr lang="en-US" altLang="zh-CN" sz="1600" dirty="0">
                <a:sym typeface="Huawei Sans" panose="020C0503030203020204" pitchFamily="34" charset="0"/>
              </a:rPr>
              <a:t> and </a:t>
            </a:r>
            <a:r>
              <a:rPr lang="en-US" altLang="zh-CN" sz="1600" dirty="0" err="1">
                <a:sym typeface="Huawei Sans" panose="020C0503030203020204" pitchFamily="34" charset="0"/>
              </a:rPr>
              <a:t>VPN_out</a:t>
            </a:r>
            <a:r>
              <a:rPr lang="en-US" altLang="zh-CN" sz="1600" dirty="0">
                <a:sym typeface="Huawei Sans" panose="020C0503030203020204" pitchFamily="34" charset="0"/>
              </a:rPr>
              <a:t> on the Hub-PE to import private network routes and export private network routes to the Spoke-PE, respectively. The RT configuration is shown in the figure.</a:t>
            </a:r>
          </a:p>
          <a:p>
            <a:endParaRPr lang="zh-CN" altLang="en-US" sz="1600" dirty="0"/>
          </a:p>
        </p:txBody>
      </p:sp>
      <p:sp>
        <p:nvSpPr>
          <p:cNvPr id="5" name="标题 4"/>
          <p:cNvSpPr>
            <a:spLocks noGrp="1"/>
          </p:cNvSpPr>
          <p:nvPr>
            <p:ph type="title"/>
          </p:nvPr>
        </p:nvSpPr>
        <p:spPr bwMode="gray"/>
        <p:txBody>
          <a:bodyPr/>
          <a:lstStyle/>
          <a:p>
            <a:r>
              <a:rPr lang="en-US" altLang="zh-CN">
                <a:sym typeface="Huawei Sans" panose="020C0503030203020204" pitchFamily="34" charset="0"/>
              </a:rPr>
              <a:t>VRF Configuration</a:t>
            </a:r>
            <a:endParaRPr lang="zh-CN" altLang="en-US" dirty="0"/>
          </a:p>
        </p:txBody>
      </p:sp>
      <p:sp>
        <p:nvSpPr>
          <p:cNvPr id="51" name="矩形 50"/>
          <p:cNvSpPr/>
          <p:nvPr/>
        </p:nvSpPr>
        <p:spPr bwMode="gray">
          <a:xfrm>
            <a:off x="3684470" y="2358984"/>
            <a:ext cx="1866430"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3697939" y="2333321"/>
            <a:ext cx="1866430" cy="738664"/>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300:1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100:1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bwMode="gray">
          <a:xfrm>
            <a:off x="3360223" y="5294228"/>
            <a:ext cx="1851490" cy="746249"/>
            <a:chOff x="1955320" y="2110230"/>
            <a:chExt cx="1851490" cy="746249"/>
          </a:xfrm>
          <a:effectLst/>
        </p:grpSpPr>
        <p:sp>
          <p:nvSpPr>
            <p:cNvPr id="54" name="矩形 53"/>
            <p:cNvSpPr/>
            <p:nvPr/>
          </p:nvSpPr>
          <p:spPr bwMode="gray">
            <a:xfrm>
              <a:off x="1995063" y="2110230"/>
              <a:ext cx="1811747"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1955320" y="2116650"/>
              <a:ext cx="1811747" cy="738664"/>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300:1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200:1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圆角矩形 55"/>
          <p:cNvSpPr/>
          <p:nvPr/>
        </p:nvSpPr>
        <p:spPr bwMode="gray">
          <a:xfrm>
            <a:off x="4389680" y="3132928"/>
            <a:ext cx="2810587" cy="219453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a:stCxn id="80" idx="3"/>
            <a:endCxn id="72" idx="1"/>
          </p:cNvCxnSpPr>
          <p:nvPr/>
        </p:nvCxnSpPr>
        <p:spPr bwMode="gray">
          <a:xfrm>
            <a:off x="4694699" y="3481419"/>
            <a:ext cx="842848" cy="645347"/>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58" name="圆角矩形 5"/>
          <p:cNvSpPr/>
          <p:nvPr/>
        </p:nvSpPr>
        <p:spPr bwMode="gray">
          <a:xfrm>
            <a:off x="1289427" y="2984240"/>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3900358" y="3671174"/>
            <a:ext cx="1048685"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Spoke-PE1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p:cNvCxnSpPr>
            <a:stCxn id="61" idx="3"/>
            <a:endCxn id="80" idx="1"/>
          </p:cNvCxnSpPr>
          <p:nvPr/>
        </p:nvCxnSpPr>
        <p:spPr bwMode="gray">
          <a:xfrm>
            <a:off x="2569055" y="3481419"/>
            <a:ext cx="1585644" cy="0"/>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pic>
        <p:nvPicPr>
          <p:cNvPr id="61" name="Picture 12" descr="E:\2016.01\1.12 扁平化图标\蓝色\AR-蓝色最新-40.png"/>
          <p:cNvPicPr>
            <a:picLocks noChangeAspect="1" noChangeArrowheads="1"/>
          </p:cNvPicPr>
          <p:nvPr/>
        </p:nvPicPr>
        <p:blipFill>
          <a:blip r:embed="rId3" cstate="print"/>
          <a:srcRect/>
          <a:stretch>
            <a:fillRect/>
          </a:stretch>
        </p:blipFill>
        <p:spPr bwMode="gray">
          <a:xfrm>
            <a:off x="2029055" y="3260510"/>
            <a:ext cx="540000" cy="441818"/>
          </a:xfrm>
          <a:prstGeom prst="rect">
            <a:avLst/>
          </a:prstGeom>
          <a:noFill/>
          <a:effectLst/>
        </p:spPr>
      </p:pic>
      <p:sp>
        <p:nvSpPr>
          <p:cNvPr id="62" name="文本框 61"/>
          <p:cNvSpPr txBox="1"/>
          <p:nvPr/>
        </p:nvSpPr>
        <p:spPr bwMode="gray">
          <a:xfrm>
            <a:off x="1075711" y="3335624"/>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1289427" y="3003364"/>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a:stCxn id="72" idx="1"/>
            <a:endCxn id="83" idx="3"/>
          </p:cNvCxnSpPr>
          <p:nvPr/>
        </p:nvCxnSpPr>
        <p:spPr bwMode="gray">
          <a:xfrm flipH="1">
            <a:off x="4694698" y="4126766"/>
            <a:ext cx="842849" cy="627989"/>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65" name="圆角矩形 5"/>
          <p:cNvSpPr/>
          <p:nvPr/>
        </p:nvSpPr>
        <p:spPr bwMode="gray">
          <a:xfrm>
            <a:off x="1288571" y="4270418"/>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Picture 12" descr="E:\2016.01\1.12 扁平化图标\蓝色\AR-蓝色最新-40.png"/>
          <p:cNvPicPr>
            <a:picLocks noChangeAspect="1" noChangeArrowheads="1"/>
          </p:cNvPicPr>
          <p:nvPr/>
        </p:nvPicPr>
        <p:blipFill>
          <a:blip r:embed="rId3" cstate="print"/>
          <a:srcRect/>
          <a:stretch>
            <a:fillRect/>
          </a:stretch>
        </p:blipFill>
        <p:spPr bwMode="gray">
          <a:xfrm>
            <a:off x="2028199" y="4533846"/>
            <a:ext cx="540000" cy="441818"/>
          </a:xfrm>
          <a:prstGeom prst="rect">
            <a:avLst/>
          </a:prstGeom>
          <a:noFill/>
          <a:effectLst/>
        </p:spPr>
      </p:pic>
      <p:sp>
        <p:nvSpPr>
          <p:cNvPr id="67" name="文本框 66"/>
          <p:cNvSpPr txBox="1"/>
          <p:nvPr/>
        </p:nvSpPr>
        <p:spPr bwMode="gray">
          <a:xfrm>
            <a:off x="1013812" y="4600866"/>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1271695" y="4230197"/>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a:stCxn id="66" idx="3"/>
            <a:endCxn id="83" idx="1"/>
          </p:cNvCxnSpPr>
          <p:nvPr/>
        </p:nvCxnSpPr>
        <p:spPr bwMode="gray">
          <a:xfrm>
            <a:off x="2568199" y="4754755"/>
            <a:ext cx="1586499" cy="0"/>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70" name="圆角矩形 5"/>
          <p:cNvSpPr/>
          <p:nvPr/>
        </p:nvSpPr>
        <p:spPr bwMode="gray">
          <a:xfrm>
            <a:off x="9872342" y="3603233"/>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10047665" y="3625649"/>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Picture 12" descr="E:\2016.01\1.12 扁平化图标\蓝色\AR-蓝色最新-40.png"/>
          <p:cNvPicPr>
            <a:picLocks noChangeAspect="1" noChangeArrowheads="1"/>
          </p:cNvPicPr>
          <p:nvPr/>
        </p:nvPicPr>
        <p:blipFill>
          <a:blip r:embed="rId3" cstate="print"/>
          <a:srcRect/>
          <a:stretch>
            <a:fillRect/>
          </a:stretch>
        </p:blipFill>
        <p:spPr bwMode="gray">
          <a:xfrm>
            <a:off x="5537547" y="3905857"/>
            <a:ext cx="540000" cy="441818"/>
          </a:xfrm>
          <a:prstGeom prst="rect">
            <a:avLst/>
          </a:prstGeom>
          <a:noFill/>
          <a:effectLst/>
        </p:spPr>
      </p:pic>
      <p:sp>
        <p:nvSpPr>
          <p:cNvPr id="73" name="文本框 72"/>
          <p:cNvSpPr txBox="1"/>
          <p:nvPr/>
        </p:nvSpPr>
        <p:spPr bwMode="gray">
          <a:xfrm>
            <a:off x="5661513" y="4339345"/>
            <a:ext cx="292068" cy="307777"/>
          </a:xfrm>
          <a:prstGeom prst="rect">
            <a:avLst/>
          </a:prstGeom>
          <a:noFill/>
          <a:effectLst/>
        </p:spPr>
        <p:txBody>
          <a:bodyPr wrap="none" rtlCol="0">
            <a:spAutoFit/>
          </a:body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6806679" y="4328810"/>
            <a:ext cx="800219" cy="307777"/>
          </a:xfrm>
          <a:prstGeom prst="rect">
            <a:avLst/>
          </a:prstGeom>
          <a:noFill/>
          <a:effectLst/>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10615307" y="3974965"/>
            <a:ext cx="806631"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连接符 75"/>
          <p:cNvCxnSpPr>
            <a:stCxn id="84" idx="1"/>
            <a:endCxn id="72" idx="3"/>
          </p:cNvCxnSpPr>
          <p:nvPr/>
        </p:nvCxnSpPr>
        <p:spPr bwMode="gray">
          <a:xfrm flipH="1">
            <a:off x="6077547" y="4126766"/>
            <a:ext cx="859241" cy="0"/>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bwMode="gray">
          <a:xfrm>
            <a:off x="7343022" y="4022794"/>
            <a:ext cx="2917944" cy="238209"/>
            <a:chOff x="7991712" y="4743218"/>
            <a:chExt cx="1131706" cy="223222"/>
          </a:xfrm>
        </p:grpSpPr>
        <p:cxnSp>
          <p:nvCxnSpPr>
            <p:cNvPr id="78" name="直接连接符 77"/>
            <p:cNvCxnSpPr/>
            <p:nvPr/>
          </p:nvCxnSpPr>
          <p:spPr bwMode="gray">
            <a:xfrm flipH="1">
              <a:off x="7991712" y="4743218"/>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bwMode="gray">
            <a:xfrm flipH="1">
              <a:off x="7991712" y="4966440"/>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0" name="Picture 12" descr="E:\2016.01\1.12 扁平化图标\蓝色\AR-蓝色最新-40.png"/>
          <p:cNvPicPr>
            <a:picLocks noChangeAspect="1" noChangeArrowheads="1"/>
          </p:cNvPicPr>
          <p:nvPr/>
        </p:nvPicPr>
        <p:blipFill>
          <a:blip r:embed="rId3" cstate="print"/>
          <a:srcRect/>
          <a:stretch>
            <a:fillRect/>
          </a:stretch>
        </p:blipFill>
        <p:spPr bwMode="gray">
          <a:xfrm>
            <a:off x="4154699" y="3260510"/>
            <a:ext cx="540000" cy="441818"/>
          </a:xfrm>
          <a:prstGeom prst="rect">
            <a:avLst/>
          </a:prstGeom>
          <a:noFill/>
          <a:effectLst/>
        </p:spPr>
      </p:pic>
      <p:grpSp>
        <p:nvGrpSpPr>
          <p:cNvPr id="81" name="组合 80"/>
          <p:cNvGrpSpPr/>
          <p:nvPr/>
        </p:nvGrpSpPr>
        <p:grpSpPr bwMode="gray">
          <a:xfrm>
            <a:off x="3900356" y="4533846"/>
            <a:ext cx="1048685" cy="713940"/>
            <a:chOff x="4657426" y="4932753"/>
            <a:chExt cx="1048685" cy="713940"/>
          </a:xfrm>
          <a:effectLst/>
        </p:grpSpPr>
        <p:sp>
          <p:nvSpPr>
            <p:cNvPr id="82" name="文本框 81"/>
            <p:cNvSpPr txBox="1"/>
            <p:nvPr/>
          </p:nvSpPr>
          <p:spPr bwMode="gray">
            <a:xfrm>
              <a:off x="4657426" y="5338916"/>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Sopke-PE2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3" name="Picture 12" descr="E:\2016.01\1.12 扁平化图标\蓝色\AR-蓝色最新-40.png"/>
            <p:cNvPicPr>
              <a:picLocks noChangeAspect="1" noChangeArrowheads="1"/>
            </p:cNvPicPr>
            <p:nvPr/>
          </p:nvPicPr>
          <p:blipFill>
            <a:blip r:embed="rId3" cstate="print"/>
            <a:srcRect/>
            <a:stretch>
              <a:fillRect/>
            </a:stretch>
          </p:blipFill>
          <p:spPr bwMode="gray">
            <a:xfrm>
              <a:off x="4911768" y="4932753"/>
              <a:ext cx="540000" cy="441818"/>
            </a:xfrm>
            <a:prstGeom prst="rect">
              <a:avLst/>
            </a:prstGeom>
            <a:noFill/>
          </p:spPr>
        </p:pic>
      </p:grpSp>
      <p:pic>
        <p:nvPicPr>
          <p:cNvPr id="84" name="Picture 12" descr="E:\2016.01\1.12 扁平化图标\蓝色\AR-蓝色最新-40.png"/>
          <p:cNvPicPr>
            <a:picLocks noChangeAspect="1" noChangeArrowheads="1"/>
          </p:cNvPicPr>
          <p:nvPr/>
        </p:nvPicPr>
        <p:blipFill>
          <a:blip r:embed="rId3" cstate="print"/>
          <a:srcRect/>
          <a:stretch>
            <a:fillRect/>
          </a:stretch>
        </p:blipFill>
        <p:spPr bwMode="gray">
          <a:xfrm>
            <a:off x="6936788" y="3905857"/>
            <a:ext cx="540000" cy="441818"/>
          </a:xfrm>
          <a:prstGeom prst="rect">
            <a:avLst/>
          </a:prstGeom>
          <a:noFill/>
          <a:effectLst/>
        </p:spPr>
      </p:pic>
      <p:pic>
        <p:nvPicPr>
          <p:cNvPr id="85" name="Picture 12" descr="E:\2016.01\1.12 扁平化图标\蓝色\AR-蓝色最新-40.png"/>
          <p:cNvPicPr>
            <a:picLocks noChangeAspect="1" noChangeArrowheads="1"/>
          </p:cNvPicPr>
          <p:nvPr/>
        </p:nvPicPr>
        <p:blipFill>
          <a:blip r:embed="rId3" cstate="print"/>
          <a:srcRect/>
          <a:stretch>
            <a:fillRect/>
          </a:stretch>
        </p:blipFill>
        <p:spPr bwMode="gray">
          <a:xfrm>
            <a:off x="10127555" y="3901871"/>
            <a:ext cx="540000" cy="441818"/>
          </a:xfrm>
          <a:prstGeom prst="rect">
            <a:avLst/>
          </a:prstGeom>
          <a:noFill/>
        </p:spPr>
      </p:pic>
      <p:sp>
        <p:nvSpPr>
          <p:cNvPr id="86" name="文本框 85"/>
          <p:cNvSpPr txBox="1"/>
          <p:nvPr/>
        </p:nvSpPr>
        <p:spPr bwMode="gray">
          <a:xfrm>
            <a:off x="2987788" y="3157252"/>
            <a:ext cx="747320" cy="369332"/>
          </a:xfrm>
          <a:prstGeom prst="rect">
            <a:avLst/>
          </a:prstGeom>
          <a:noFill/>
          <a:effectLst/>
        </p:spPr>
        <p:txBody>
          <a:bodyPr wrap="none" rtlCol="0">
            <a:spAutoFit/>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bwMode="gray">
          <a:xfrm>
            <a:off x="3034168" y="4451921"/>
            <a:ext cx="747320" cy="369332"/>
          </a:xfrm>
          <a:prstGeom prst="rect">
            <a:avLst/>
          </a:prstGeom>
          <a:noFill/>
          <a:effectLst/>
        </p:spPr>
        <p:txBody>
          <a:bodyPr wrap="none" rtlCol="0">
            <a:spAutoFit/>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6483562" y="2363308"/>
            <a:ext cx="1798984"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6507167" y="2394201"/>
            <a:ext cx="1960629" cy="738664"/>
          </a:xfrm>
          <a:prstGeom prst="rect">
            <a:avLst/>
          </a:prstGeom>
          <a:noFill/>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300:1</a:t>
            </a:r>
          </a:p>
        </p:txBody>
      </p:sp>
      <p:sp>
        <p:nvSpPr>
          <p:cNvPr id="90" name="矩形 89"/>
          <p:cNvSpPr/>
          <p:nvPr/>
        </p:nvSpPr>
        <p:spPr bwMode="gray">
          <a:xfrm>
            <a:off x="6373466" y="4893268"/>
            <a:ext cx="1798984" cy="746249"/>
          </a:xfrm>
          <a:prstGeom prst="rect">
            <a:avLst/>
          </a:prstGeom>
          <a:solidFill>
            <a:schemeClr val="bg1"/>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6257774" y="4940009"/>
            <a:ext cx="1960629" cy="738664"/>
          </a:xfrm>
          <a:prstGeom prst="rect">
            <a:avLst/>
          </a:prstGeom>
          <a:noFill/>
          <a:effectLst/>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100:1, 200:1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564756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altLang="zh-CN" sz="1800" dirty="0"/>
              <a:t>Spoke-CEs and Spoke-PEs exchange routing information through EBGP. After an EBGP connection is set up, Spoke-CEs and Spoke-PEs advertise routes to BGP.</a:t>
            </a:r>
          </a:p>
          <a:p>
            <a:r>
              <a:rPr lang="en-US" altLang="zh-CN" sz="1800" dirty="0"/>
              <a:t>Two EBGP connections are set up between the Hub-PE and Hub-CE to separately advertise and accept private network routes.</a:t>
            </a:r>
          </a:p>
          <a:p>
            <a:endParaRPr lang="zh-CN" altLang="en-US" sz="1800" dirty="0"/>
          </a:p>
        </p:txBody>
      </p:sp>
      <p:sp>
        <p:nvSpPr>
          <p:cNvPr id="5" name="标题 4"/>
          <p:cNvSpPr>
            <a:spLocks noGrp="1"/>
          </p:cNvSpPr>
          <p:nvPr>
            <p:ph type="title"/>
          </p:nvPr>
        </p:nvSpPr>
        <p:spPr bwMode="gray"/>
        <p:txBody>
          <a:bodyPr/>
          <a:lstStyle/>
          <a:p>
            <a:r>
              <a:rPr lang="en-US" altLang="zh-CN" dirty="0">
                <a:sym typeface="Huawei Sans" panose="020C0503030203020204" pitchFamily="34" charset="0"/>
              </a:rPr>
              <a:t>Deployment Method 1: Route Advertisement Process</a:t>
            </a:r>
            <a:endParaRPr lang="zh-CN" altLang="en-US" dirty="0"/>
          </a:p>
        </p:txBody>
      </p:sp>
      <p:sp>
        <p:nvSpPr>
          <p:cNvPr id="41" name="圆角矩形 40"/>
          <p:cNvSpPr/>
          <p:nvPr/>
        </p:nvSpPr>
        <p:spPr bwMode="gray">
          <a:xfrm>
            <a:off x="4170822" y="3159704"/>
            <a:ext cx="2810587" cy="219453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a:stCxn id="65" idx="3"/>
            <a:endCxn id="57" idx="1"/>
          </p:cNvCxnSpPr>
          <p:nvPr/>
        </p:nvCxnSpPr>
        <p:spPr bwMode="gray">
          <a:xfrm>
            <a:off x="4475841" y="3508195"/>
            <a:ext cx="842848" cy="64534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圆角矩形 5"/>
          <p:cNvSpPr/>
          <p:nvPr/>
        </p:nvSpPr>
        <p:spPr bwMode="gray">
          <a:xfrm>
            <a:off x="1070569" y="3011016"/>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681500" y="3697950"/>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Spoke-PE1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46" idx="3"/>
            <a:endCxn id="65" idx="1"/>
          </p:cNvCxnSpPr>
          <p:nvPr/>
        </p:nvCxnSpPr>
        <p:spPr bwMode="gray">
          <a:xfrm>
            <a:off x="2350197" y="3508195"/>
            <a:ext cx="15856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Picture 12" descr="E:\2016.01\1.12 扁平化图标\蓝色\AR-蓝色最新-40.png"/>
          <p:cNvPicPr>
            <a:picLocks noChangeAspect="1" noChangeArrowheads="1"/>
          </p:cNvPicPr>
          <p:nvPr/>
        </p:nvPicPr>
        <p:blipFill>
          <a:blip r:embed="rId3" cstate="print"/>
          <a:srcRect/>
          <a:stretch>
            <a:fillRect/>
          </a:stretch>
        </p:blipFill>
        <p:spPr bwMode="gray">
          <a:xfrm>
            <a:off x="1810197" y="3287286"/>
            <a:ext cx="540000" cy="441818"/>
          </a:xfrm>
          <a:prstGeom prst="rect">
            <a:avLst/>
          </a:prstGeom>
          <a:noFill/>
        </p:spPr>
      </p:pic>
      <p:sp>
        <p:nvSpPr>
          <p:cNvPr id="47" name="文本框 46"/>
          <p:cNvSpPr txBox="1"/>
          <p:nvPr/>
        </p:nvSpPr>
        <p:spPr bwMode="gray">
          <a:xfrm>
            <a:off x="856853" y="3362400"/>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070569" y="3030140"/>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a:stCxn id="57" idx="1"/>
            <a:endCxn id="68" idx="3"/>
          </p:cNvCxnSpPr>
          <p:nvPr/>
        </p:nvCxnSpPr>
        <p:spPr bwMode="gray">
          <a:xfrm flipH="1">
            <a:off x="4475840" y="4153542"/>
            <a:ext cx="842849" cy="6279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圆角矩形 5"/>
          <p:cNvSpPr/>
          <p:nvPr/>
        </p:nvSpPr>
        <p:spPr bwMode="gray">
          <a:xfrm>
            <a:off x="1069713" y="4297194"/>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Picture 12" descr="E:\2016.01\1.12 扁平化图标\蓝色\AR-蓝色最新-40.png"/>
          <p:cNvPicPr>
            <a:picLocks noChangeAspect="1" noChangeArrowheads="1"/>
          </p:cNvPicPr>
          <p:nvPr/>
        </p:nvPicPr>
        <p:blipFill>
          <a:blip r:embed="rId3" cstate="print"/>
          <a:srcRect/>
          <a:stretch>
            <a:fillRect/>
          </a:stretch>
        </p:blipFill>
        <p:spPr bwMode="gray">
          <a:xfrm>
            <a:off x="1809341" y="4560622"/>
            <a:ext cx="540000" cy="441818"/>
          </a:xfrm>
          <a:prstGeom prst="rect">
            <a:avLst/>
          </a:prstGeom>
          <a:noFill/>
        </p:spPr>
      </p:pic>
      <p:sp>
        <p:nvSpPr>
          <p:cNvPr id="52" name="文本框 51"/>
          <p:cNvSpPr txBox="1"/>
          <p:nvPr/>
        </p:nvSpPr>
        <p:spPr bwMode="gray">
          <a:xfrm>
            <a:off x="794954" y="4627642"/>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1052837" y="4256973"/>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51" idx="3"/>
            <a:endCxn id="68" idx="1"/>
          </p:cNvCxnSpPr>
          <p:nvPr/>
        </p:nvCxnSpPr>
        <p:spPr bwMode="gray">
          <a:xfrm>
            <a:off x="2349341" y="4781531"/>
            <a:ext cx="15864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圆角矩形 5"/>
          <p:cNvSpPr/>
          <p:nvPr/>
        </p:nvSpPr>
        <p:spPr bwMode="gray">
          <a:xfrm>
            <a:off x="9653484" y="3630009"/>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9828807" y="3652425"/>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Picture 12" descr="E:\2016.01\1.12 扁平化图标\蓝色\AR-蓝色最新-40.png"/>
          <p:cNvPicPr>
            <a:picLocks noChangeAspect="1" noChangeArrowheads="1"/>
          </p:cNvPicPr>
          <p:nvPr/>
        </p:nvPicPr>
        <p:blipFill>
          <a:blip r:embed="rId3" cstate="print"/>
          <a:srcRect/>
          <a:stretch>
            <a:fillRect/>
          </a:stretch>
        </p:blipFill>
        <p:spPr bwMode="gray">
          <a:xfrm>
            <a:off x="5318689" y="3932633"/>
            <a:ext cx="540000" cy="441818"/>
          </a:xfrm>
          <a:prstGeom prst="rect">
            <a:avLst/>
          </a:prstGeom>
          <a:noFill/>
        </p:spPr>
      </p:pic>
      <p:sp>
        <p:nvSpPr>
          <p:cNvPr id="58" name="文本框 57"/>
          <p:cNvSpPr txBox="1"/>
          <p:nvPr/>
        </p:nvSpPr>
        <p:spPr bwMode="gray">
          <a:xfrm>
            <a:off x="5442655" y="4366121"/>
            <a:ext cx="292068" cy="307777"/>
          </a:xfrm>
          <a:prstGeom prst="rect">
            <a:avLst/>
          </a:prstGeom>
          <a:noFill/>
        </p:spPr>
        <p:txBody>
          <a:bodyPr wrap="none" rtlCol="0">
            <a:spAutoFit/>
          </a:body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6587821" y="4355586"/>
            <a:ext cx="800219"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0396449" y="4001741"/>
            <a:ext cx="806631"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p:cNvCxnSpPr>
            <a:stCxn id="69" idx="1"/>
            <a:endCxn id="57" idx="3"/>
          </p:cNvCxnSpPr>
          <p:nvPr/>
        </p:nvCxnSpPr>
        <p:spPr bwMode="gray">
          <a:xfrm flipH="1">
            <a:off x="5858689" y="4153542"/>
            <a:ext cx="8592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bwMode="gray">
          <a:xfrm>
            <a:off x="7124164" y="4049570"/>
            <a:ext cx="2917944" cy="238209"/>
            <a:chOff x="7991712" y="4743218"/>
            <a:chExt cx="1131706" cy="223222"/>
          </a:xfrm>
        </p:grpSpPr>
        <p:cxnSp>
          <p:nvCxnSpPr>
            <p:cNvPr id="63" name="直接连接符 62"/>
            <p:cNvCxnSpPr/>
            <p:nvPr/>
          </p:nvCxnSpPr>
          <p:spPr bwMode="gray">
            <a:xfrm flipH="1">
              <a:off x="7991712" y="4743218"/>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flipH="1">
              <a:off x="7991712" y="4966440"/>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5" name="Picture 12" descr="E:\2016.01\1.12 扁平化图标\蓝色\AR-蓝色最新-40.png"/>
          <p:cNvPicPr>
            <a:picLocks noChangeAspect="1" noChangeArrowheads="1"/>
          </p:cNvPicPr>
          <p:nvPr/>
        </p:nvPicPr>
        <p:blipFill>
          <a:blip r:embed="rId3" cstate="print"/>
          <a:srcRect/>
          <a:stretch>
            <a:fillRect/>
          </a:stretch>
        </p:blipFill>
        <p:spPr bwMode="gray">
          <a:xfrm>
            <a:off x="3935841" y="3287286"/>
            <a:ext cx="540000" cy="441818"/>
          </a:xfrm>
          <a:prstGeom prst="rect">
            <a:avLst/>
          </a:prstGeom>
          <a:noFill/>
        </p:spPr>
      </p:pic>
      <p:grpSp>
        <p:nvGrpSpPr>
          <p:cNvPr id="66" name="组合 65"/>
          <p:cNvGrpSpPr/>
          <p:nvPr/>
        </p:nvGrpSpPr>
        <p:grpSpPr bwMode="gray">
          <a:xfrm>
            <a:off x="3681498" y="4560622"/>
            <a:ext cx="1048685" cy="713940"/>
            <a:chOff x="4657426" y="4932753"/>
            <a:chExt cx="1048685" cy="713940"/>
          </a:xfrm>
        </p:grpSpPr>
        <p:sp>
          <p:nvSpPr>
            <p:cNvPr id="67" name="文本框 66"/>
            <p:cNvSpPr txBox="1"/>
            <p:nvPr/>
          </p:nvSpPr>
          <p:spPr bwMode="gray">
            <a:xfrm>
              <a:off x="4657426" y="5338916"/>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Sopke-PE2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Picture 12" descr="E:\2016.01\1.12 扁平化图标\蓝色\AR-蓝色最新-40.png"/>
            <p:cNvPicPr>
              <a:picLocks noChangeAspect="1" noChangeArrowheads="1"/>
            </p:cNvPicPr>
            <p:nvPr/>
          </p:nvPicPr>
          <p:blipFill>
            <a:blip r:embed="rId3" cstate="print"/>
            <a:srcRect/>
            <a:stretch>
              <a:fillRect/>
            </a:stretch>
          </p:blipFill>
          <p:spPr bwMode="gray">
            <a:xfrm>
              <a:off x="4911768" y="4932753"/>
              <a:ext cx="540000" cy="441818"/>
            </a:xfrm>
            <a:prstGeom prst="rect">
              <a:avLst/>
            </a:prstGeom>
            <a:noFill/>
          </p:spPr>
        </p:pic>
      </p:gr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gray">
          <a:xfrm>
            <a:off x="6717930" y="3932633"/>
            <a:ext cx="540000" cy="441818"/>
          </a:xfrm>
          <a:prstGeom prst="rect">
            <a:avLst/>
          </a:prstGeom>
          <a:noFill/>
        </p:spPr>
      </p:pic>
      <p:pic>
        <p:nvPicPr>
          <p:cNvPr id="70" name="Picture 12" descr="E:\2016.01\1.12 扁平化图标\蓝色\AR-蓝色最新-40.png"/>
          <p:cNvPicPr>
            <a:picLocks noChangeAspect="1" noChangeArrowheads="1"/>
          </p:cNvPicPr>
          <p:nvPr/>
        </p:nvPicPr>
        <p:blipFill>
          <a:blip r:embed="rId3" cstate="print"/>
          <a:srcRect/>
          <a:stretch>
            <a:fillRect/>
          </a:stretch>
        </p:blipFill>
        <p:spPr bwMode="gray">
          <a:xfrm>
            <a:off x="9908697" y="3928647"/>
            <a:ext cx="540000" cy="441818"/>
          </a:xfrm>
          <a:prstGeom prst="rect">
            <a:avLst/>
          </a:prstGeom>
          <a:noFill/>
        </p:spPr>
      </p:pic>
      <p:sp>
        <p:nvSpPr>
          <p:cNvPr id="71" name="文本框 70"/>
          <p:cNvSpPr txBox="1"/>
          <p:nvPr/>
        </p:nvSpPr>
        <p:spPr bwMode="gray">
          <a:xfrm>
            <a:off x="2768930" y="3184028"/>
            <a:ext cx="747320" cy="369332"/>
          </a:xfrm>
          <a:prstGeom prst="rect">
            <a:avLst/>
          </a:prstGeom>
          <a:noFill/>
        </p:spPr>
        <p:txBody>
          <a:bodyPr wrap="none" rtlCol="0">
            <a:spAutoFit/>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2815310" y="4478697"/>
            <a:ext cx="747320" cy="369332"/>
          </a:xfrm>
          <a:prstGeom prst="rect">
            <a:avLst/>
          </a:prstGeom>
          <a:noFill/>
        </p:spPr>
        <p:txBody>
          <a:bodyPr wrap="none" rtlCol="0">
            <a:spAutoFit/>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8035728" y="4282870"/>
            <a:ext cx="1095173"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8114097" y="3429475"/>
            <a:ext cx="9380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02161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a:sym typeface="Huawei Sans" panose="020C0503030203020204" pitchFamily="34" charset="0"/>
              </a:rPr>
              <a:t>Deployment Method 1: Configuration Between Hub-PE and Hub-CE</a:t>
            </a:r>
            <a:endParaRPr lang="zh-CN" altLang="en-US" dirty="0"/>
          </a:p>
        </p:txBody>
      </p:sp>
      <p:sp>
        <p:nvSpPr>
          <p:cNvPr id="5" name="文本占位符 4"/>
          <p:cNvSpPr>
            <a:spLocks noGrp="1"/>
          </p:cNvSpPr>
          <p:nvPr>
            <p:ph type="body" sz="quarter" idx="10"/>
          </p:nvPr>
        </p:nvSpPr>
        <p:spPr bwMode="gray"/>
        <p:txBody>
          <a:bodyPr/>
          <a:lstStyle/>
          <a:p>
            <a:pPr>
              <a:lnSpc>
                <a:spcPct val="100000"/>
              </a:lnSpc>
            </a:pPr>
            <a:r>
              <a:rPr lang="en-US" altLang="zh-CN" sz="1600" dirty="0"/>
              <a:t>The Hub-PE advertises the routes learned from spoke sites to the hub site through the EBGP connection corresponding to </a:t>
            </a:r>
            <a:r>
              <a:rPr lang="en-US" altLang="zh-CN" sz="1600" dirty="0" err="1"/>
              <a:t>VPN_in</a:t>
            </a:r>
            <a:r>
              <a:rPr lang="en-US" altLang="zh-CN" sz="1600" dirty="0"/>
              <a:t>.</a:t>
            </a:r>
          </a:p>
          <a:p>
            <a:pPr>
              <a:lnSpc>
                <a:spcPct val="100000"/>
              </a:lnSpc>
            </a:pPr>
            <a:r>
              <a:rPr lang="en-US" altLang="zh-CN" sz="1600" dirty="0"/>
              <a:t>Hub-CE advertises the routes to spoke sites through EBGP corresponding to </a:t>
            </a:r>
            <a:r>
              <a:rPr lang="en-US" altLang="zh-CN" sz="1600" dirty="0" err="1"/>
              <a:t>VPN_out</a:t>
            </a:r>
            <a:r>
              <a:rPr lang="en-US" altLang="zh-CN" sz="1600" dirty="0"/>
              <a:t>.</a:t>
            </a:r>
          </a:p>
          <a:p>
            <a:pPr>
              <a:lnSpc>
                <a:spcPct val="100000"/>
              </a:lnSpc>
            </a:pPr>
            <a:endParaRPr lang="zh-CN" altLang="en-US" sz="1600" dirty="0"/>
          </a:p>
        </p:txBody>
      </p:sp>
      <p:sp>
        <p:nvSpPr>
          <p:cNvPr id="80" name="Rectangle 55"/>
          <p:cNvSpPr/>
          <p:nvPr/>
        </p:nvSpPr>
        <p:spPr bwMode="gray">
          <a:xfrm>
            <a:off x="6457661" y="4117244"/>
            <a:ext cx="5103736" cy="2057227"/>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Establish two EBGP connections between the Hub-PE and Hub-CE.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[Hub-PE] </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ipv4-family </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VPN_in</a:t>
            </a:r>
            <a:endPar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endParaRP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VPN_in</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peer 192.168.31.1 as-number 65001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VPN_in</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ipv4-family </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VPN_out</a:t>
            </a:r>
            <a:endPar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endParaRP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VPN_out</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peer 192.168.32.1 as-number 65001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a:ln>
                  <a:noFill/>
                </a:ln>
                <a:effectLst/>
                <a:uLnTx/>
                <a:uFillTx/>
                <a:latin typeface="Huawei Sans" panose="020C0503030203020204" pitchFamily="34" charset="0"/>
                <a:sym typeface="Huawei Sans" panose="020C0503030203020204" pitchFamily="34" charset="0"/>
              </a:rPr>
              <a:t>VPN_out</a:t>
            </a:r>
            <a:r>
              <a:rPr kumimoji="0" lang="en-US" sz="1400" b="0"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a:ln>
                  <a:noFill/>
                </a:ln>
                <a:effectLst/>
                <a:uLnTx/>
                <a:uFillTx/>
                <a:latin typeface="Huawei Sans" panose="020C0503030203020204" pitchFamily="34" charset="0"/>
                <a:sym typeface="Huawei Sans" panose="020C0503030203020204" pitchFamily="34" charset="0"/>
              </a:rPr>
              <a:t>peer 192.168.32.1 allow-as-loop</a:t>
            </a:r>
          </a:p>
        </p:txBody>
      </p:sp>
      <p:sp>
        <p:nvSpPr>
          <p:cNvPr id="81" name="Rectangle 55"/>
          <p:cNvSpPr/>
          <p:nvPr/>
        </p:nvSpPr>
        <p:spPr bwMode="gray">
          <a:xfrm>
            <a:off x="793670" y="3105914"/>
            <a:ext cx="5103736" cy="1220847"/>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Set up two EBGP connections between the Hub-CE and Hub-PE.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[Hub-CE] </a:t>
            </a:r>
            <a:r>
              <a:rPr kumimoji="0" lang="en-US" sz="1400" b="1"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65001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[Hub-CE-</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peer 192.168.31.2 as-number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[Hub-CE-</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peer 192.168.32.2 as-number 123</a:t>
            </a:r>
          </a:p>
        </p:txBody>
      </p:sp>
      <p:sp>
        <p:nvSpPr>
          <p:cNvPr id="82" name="Text Box 19"/>
          <p:cNvSpPr txBox="1">
            <a:spLocks noChangeArrowheads="1"/>
          </p:cNvSpPr>
          <p:nvPr/>
        </p:nvSpPr>
        <p:spPr bwMode="gray">
          <a:xfrm>
            <a:off x="773657" y="4346535"/>
            <a:ext cx="5123749" cy="1162960"/>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Because the routes that the Hub-CE sends to the Hub-PE through the EBGP connection corresponding to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VPN_out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may contain AS 123, these routes will be discarded by the Hub-PE. To</a:t>
            </a:r>
            <a:r>
              <a:rPr kumimoji="0" lang="en-US" sz="1400" b="0" i="0" u="none" strike="noStrike" kern="0" cap="none" spc="0" normalizeH="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prevent such a problem</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the Hub-PE must be manually configured to allow repetitive local AS numbers.</a:t>
            </a:r>
          </a:p>
        </p:txBody>
      </p:sp>
      <p:sp>
        <p:nvSpPr>
          <p:cNvPr id="30" name="矩形 29"/>
          <p:cNvSpPr>
            <a:spLocks/>
          </p:cNvSpPr>
          <p:nvPr/>
        </p:nvSpPr>
        <p:spPr bwMode="gray">
          <a:xfrm>
            <a:off x="6225659" y="2662961"/>
            <a:ext cx="1537177" cy="1188000"/>
          </a:xfrm>
          <a:prstGeom prst="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5"/>
          <p:cNvSpPr>
            <a:spLocks/>
          </p:cNvSpPr>
          <p:nvPr/>
        </p:nvSpPr>
        <p:spPr bwMode="gray">
          <a:xfrm>
            <a:off x="9855855" y="2640545"/>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10031178" y="2662961"/>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178697" y="3014819"/>
            <a:ext cx="800219"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10598820" y="3012277"/>
            <a:ext cx="806631"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7326535" y="3060106"/>
            <a:ext cx="2917944" cy="238209"/>
            <a:chOff x="7991712" y="4743218"/>
            <a:chExt cx="1131706" cy="223222"/>
          </a:xfrm>
        </p:grpSpPr>
        <p:cxnSp>
          <p:nvCxnSpPr>
            <p:cNvPr id="36" name="直接连接符 35"/>
            <p:cNvCxnSpPr/>
            <p:nvPr/>
          </p:nvCxnSpPr>
          <p:spPr bwMode="gray">
            <a:xfrm flipH="1">
              <a:off x="7991712" y="4743218"/>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H="1">
              <a:off x="7991712" y="4966440"/>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8" name="Picture 12" descr="E:\2016.01\1.12 扁平化图标\蓝色\AR-蓝色最新-40.png"/>
          <p:cNvPicPr>
            <a:picLocks noChangeAspect="1" noChangeArrowheads="1"/>
          </p:cNvPicPr>
          <p:nvPr/>
        </p:nvPicPr>
        <p:blipFill>
          <a:blip r:embed="rId3" cstate="print"/>
          <a:srcRect/>
          <a:stretch>
            <a:fillRect/>
          </a:stretch>
        </p:blipFill>
        <p:spPr bwMode="gray">
          <a:xfrm>
            <a:off x="6920301" y="2943169"/>
            <a:ext cx="540000" cy="441818"/>
          </a:xfrm>
          <a:prstGeom prst="rect">
            <a:avLst/>
          </a:prstGeom>
          <a:noFill/>
        </p:spPr>
      </p:pic>
      <p:pic>
        <p:nvPicPr>
          <p:cNvPr id="39" name="Picture 12" descr="E:\2016.01\1.12 扁平化图标\蓝色\AR-蓝色最新-40.png"/>
          <p:cNvPicPr>
            <a:picLocks noChangeAspect="1" noChangeArrowheads="1"/>
          </p:cNvPicPr>
          <p:nvPr/>
        </p:nvPicPr>
        <p:blipFill>
          <a:blip r:embed="rId3" cstate="print"/>
          <a:srcRect/>
          <a:stretch>
            <a:fillRect/>
          </a:stretch>
        </p:blipFill>
        <p:spPr bwMode="gray">
          <a:xfrm>
            <a:off x="10111068" y="2939183"/>
            <a:ext cx="540000" cy="441818"/>
          </a:xfrm>
          <a:prstGeom prst="rect">
            <a:avLst/>
          </a:prstGeom>
          <a:noFill/>
        </p:spPr>
      </p:pic>
      <p:sp>
        <p:nvSpPr>
          <p:cNvPr id="40" name="文本框 39"/>
          <p:cNvSpPr txBox="1"/>
          <p:nvPr/>
        </p:nvSpPr>
        <p:spPr bwMode="gray">
          <a:xfrm>
            <a:off x="8263365" y="3544946"/>
            <a:ext cx="997388" cy="584775"/>
          </a:xfrm>
          <a:prstGeom prst="rect">
            <a:avLst/>
          </a:prstGeom>
          <a:noFill/>
        </p:spPr>
        <p:txBody>
          <a:bodyPr wrap="none" rtlCol="0">
            <a:spAutoFit/>
          </a:bodyPr>
          <a:lstStyle/>
          <a:p>
            <a:pPr algn="ct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EBGP</a:t>
            </a:r>
          </a:p>
          <a:p>
            <a:pPr algn="ct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VPN_out</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8339997" y="2365497"/>
            <a:ext cx="856325" cy="584775"/>
          </a:xfrm>
          <a:prstGeom prst="rect">
            <a:avLst/>
          </a:prstGeom>
          <a:noFill/>
        </p:spPr>
        <p:txBody>
          <a:bodyPr wrap="none" rtlCol="0">
            <a:spAutoFit/>
          </a:bodyPr>
          <a:lstStyle/>
          <a:p>
            <a:pPr algn="ct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EBGP</a:t>
            </a:r>
          </a:p>
          <a:p>
            <a:pPr algn="ct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VPN_in</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 Box 19"/>
          <p:cNvSpPr txBox="1">
            <a:spLocks noChangeArrowheads="1"/>
          </p:cNvSpPr>
          <p:nvPr/>
        </p:nvSpPr>
        <p:spPr bwMode="gray">
          <a:xfrm>
            <a:off x="8835838" y="2678153"/>
            <a:ext cx="1301959" cy="461665"/>
          </a:xfrm>
          <a:prstGeom prst="rect">
            <a:avLst/>
          </a:prstGeom>
          <a:noFill/>
          <a:ln>
            <a:noFill/>
          </a:ln>
          <a:effectLs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192.168.31.1/24</a:t>
            </a:r>
          </a:p>
        </p:txBody>
      </p:sp>
      <p:sp>
        <p:nvSpPr>
          <p:cNvPr id="43" name="Text Box 19"/>
          <p:cNvSpPr txBox="1">
            <a:spLocks noChangeArrowheads="1"/>
          </p:cNvSpPr>
          <p:nvPr/>
        </p:nvSpPr>
        <p:spPr bwMode="gray">
          <a:xfrm>
            <a:off x="7514649" y="2673580"/>
            <a:ext cx="1117294" cy="461665"/>
          </a:xfrm>
          <a:prstGeom prst="rect">
            <a:avLst/>
          </a:prstGeom>
          <a:noFill/>
          <a:ln>
            <a:noFill/>
          </a:ln>
          <a:effectLst/>
          <a:extLst/>
        </p:spPr>
        <p:txBody>
          <a:bodyPr wrap="none" lIns="0" rIns="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192.168.31.2/24</a:t>
            </a:r>
          </a:p>
        </p:txBody>
      </p:sp>
      <p:sp>
        <p:nvSpPr>
          <p:cNvPr id="44" name="Text Box 19"/>
          <p:cNvSpPr txBox="1">
            <a:spLocks noChangeArrowheads="1"/>
          </p:cNvSpPr>
          <p:nvPr/>
        </p:nvSpPr>
        <p:spPr bwMode="gray">
          <a:xfrm>
            <a:off x="8835838" y="3244972"/>
            <a:ext cx="1301959" cy="461665"/>
          </a:xfrm>
          <a:prstGeom prst="rect">
            <a:avLst/>
          </a:prstGeom>
          <a:noFill/>
          <a:ln>
            <a:noFill/>
          </a:ln>
          <a:effectLs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192.168.32.1/24</a:t>
            </a:r>
          </a:p>
        </p:txBody>
      </p:sp>
      <p:sp>
        <p:nvSpPr>
          <p:cNvPr id="45" name="Text Box 19"/>
          <p:cNvSpPr txBox="1">
            <a:spLocks noChangeArrowheads="1"/>
          </p:cNvSpPr>
          <p:nvPr/>
        </p:nvSpPr>
        <p:spPr bwMode="gray">
          <a:xfrm>
            <a:off x="7514649" y="3244972"/>
            <a:ext cx="1117294" cy="461665"/>
          </a:xfrm>
          <a:prstGeom prst="rect">
            <a:avLst/>
          </a:prstGeom>
          <a:noFill/>
          <a:ln>
            <a:noFill/>
          </a:ln>
          <a:effectLst/>
          <a:extLst/>
        </p:spPr>
        <p:txBody>
          <a:bodyPr wrap="none" lIns="0" rIns="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hangingPunct="1"/>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192.168.32.2/24</a:t>
            </a:r>
          </a:p>
        </p:txBody>
      </p:sp>
      <p:sp>
        <p:nvSpPr>
          <p:cNvPr id="46" name="Text Box 19"/>
          <p:cNvSpPr txBox="1">
            <a:spLocks noChangeArrowheads="1"/>
          </p:cNvSpPr>
          <p:nvPr/>
        </p:nvSpPr>
        <p:spPr bwMode="gray">
          <a:xfrm>
            <a:off x="6242956" y="3530323"/>
            <a:ext cx="705845" cy="288147"/>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47" name="Text Box 19"/>
          <p:cNvSpPr txBox="1">
            <a:spLocks noChangeArrowheads="1"/>
          </p:cNvSpPr>
          <p:nvPr/>
        </p:nvSpPr>
        <p:spPr bwMode="gray">
          <a:xfrm>
            <a:off x="10675464" y="3312202"/>
            <a:ext cx="705845"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AS 65001</a:t>
            </a:r>
          </a:p>
        </p:txBody>
      </p:sp>
    </p:spTree>
    <p:extLst>
      <p:ext uri="{BB962C8B-B14F-4D97-AF65-F5344CB8AC3E}">
        <p14:creationId xmlns:p14="http://schemas.microsoft.com/office/powerpoint/2010/main" val="936765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a:sym typeface="Huawei Sans" panose="020C0503030203020204" pitchFamily="34" charset="0"/>
              </a:rPr>
              <a:t>Deployment Method 2: Route Advertisement Process</a:t>
            </a:r>
            <a:endParaRPr lang="zh-CN" altLang="en-US" dirty="0"/>
          </a:p>
        </p:txBody>
      </p:sp>
      <p:sp>
        <p:nvSpPr>
          <p:cNvPr id="5" name="文本占位符 4"/>
          <p:cNvSpPr>
            <a:spLocks noGrp="1"/>
          </p:cNvSpPr>
          <p:nvPr>
            <p:ph type="body" sz="quarter" idx="10"/>
          </p:nvPr>
        </p:nvSpPr>
        <p:spPr bwMode="gray"/>
        <p:txBody>
          <a:bodyPr/>
          <a:lstStyle/>
          <a:p>
            <a:r>
              <a:rPr lang="en-US" altLang="zh-CN" sz="1800">
                <a:sym typeface="Huawei Sans" panose="020C0503030203020204" pitchFamily="34" charset="0"/>
              </a:rPr>
              <a:t>The following example uses OSPF as an IGP.</a:t>
            </a:r>
          </a:p>
          <a:p>
            <a:pPr lvl="1"/>
            <a:r>
              <a:rPr lang="en-US" altLang="zh-CN" sz="1600">
                <a:sym typeface="Huawei Sans" panose="020C0503030203020204" pitchFamily="34" charset="0"/>
              </a:rPr>
              <a:t>Spoke-CEs and Spoke-PEs exchange routing information through OSPF process 100.</a:t>
            </a:r>
          </a:p>
          <a:p>
            <a:pPr lvl="1"/>
            <a:r>
              <a:rPr lang="en-US" altLang="zh-CN" sz="1600">
                <a:sym typeface="Huawei Sans" panose="020C0503030203020204" pitchFamily="34" charset="0"/>
              </a:rPr>
              <a:t>The Hub-PE uses two OSPF processes to establish OSPF neighbor relationships with the Hub-CE, which separately advertise and accept private network routes.</a:t>
            </a:r>
          </a:p>
          <a:p>
            <a:endParaRPr lang="zh-CN" altLang="en-US" sz="1800" dirty="0"/>
          </a:p>
        </p:txBody>
      </p:sp>
      <p:sp>
        <p:nvSpPr>
          <p:cNvPr id="43" name="圆角矩形 42"/>
          <p:cNvSpPr/>
          <p:nvPr/>
        </p:nvSpPr>
        <p:spPr bwMode="gray">
          <a:xfrm>
            <a:off x="4170822" y="3147981"/>
            <a:ext cx="2810587" cy="219453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a:stCxn id="67" idx="3"/>
            <a:endCxn id="59" idx="1"/>
          </p:cNvCxnSpPr>
          <p:nvPr/>
        </p:nvCxnSpPr>
        <p:spPr bwMode="gray">
          <a:xfrm>
            <a:off x="4475841" y="3496472"/>
            <a:ext cx="842848" cy="64534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bwMode="gray">
          <a:xfrm>
            <a:off x="1070569" y="2999293"/>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3681500" y="3686227"/>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Spoke-PE1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p:cNvCxnSpPr>
            <a:stCxn id="48" idx="3"/>
            <a:endCxn id="67" idx="1"/>
          </p:cNvCxnSpPr>
          <p:nvPr/>
        </p:nvCxnSpPr>
        <p:spPr bwMode="gray">
          <a:xfrm>
            <a:off x="2350197" y="3496472"/>
            <a:ext cx="15856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8" name="Picture 12" descr="E:\2016.01\1.12 扁平化图标\蓝色\AR-蓝色最新-40.png"/>
          <p:cNvPicPr>
            <a:picLocks noChangeAspect="1" noChangeArrowheads="1"/>
          </p:cNvPicPr>
          <p:nvPr/>
        </p:nvPicPr>
        <p:blipFill>
          <a:blip r:embed="rId3" cstate="print"/>
          <a:srcRect/>
          <a:stretch>
            <a:fillRect/>
          </a:stretch>
        </p:blipFill>
        <p:spPr bwMode="gray">
          <a:xfrm>
            <a:off x="1810197" y="3275563"/>
            <a:ext cx="540000" cy="441818"/>
          </a:xfrm>
          <a:prstGeom prst="rect">
            <a:avLst/>
          </a:prstGeom>
          <a:noFill/>
        </p:spPr>
      </p:pic>
      <p:sp>
        <p:nvSpPr>
          <p:cNvPr id="49" name="文本框 48"/>
          <p:cNvSpPr txBox="1"/>
          <p:nvPr/>
        </p:nvSpPr>
        <p:spPr bwMode="gray">
          <a:xfrm>
            <a:off x="856853" y="3350677"/>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1070569" y="3018417"/>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a:stCxn id="59" idx="1"/>
            <a:endCxn id="70" idx="3"/>
          </p:cNvCxnSpPr>
          <p:nvPr/>
        </p:nvCxnSpPr>
        <p:spPr bwMode="gray">
          <a:xfrm flipH="1">
            <a:off x="4475840" y="4141819"/>
            <a:ext cx="842849" cy="6279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圆角矩形 5"/>
          <p:cNvSpPr/>
          <p:nvPr/>
        </p:nvSpPr>
        <p:spPr bwMode="gray">
          <a:xfrm>
            <a:off x="1069713" y="4285471"/>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Picture 12" descr="E:\2016.01\1.12 扁平化图标\蓝色\AR-蓝色最新-40.png"/>
          <p:cNvPicPr>
            <a:picLocks noChangeAspect="1" noChangeArrowheads="1"/>
          </p:cNvPicPr>
          <p:nvPr/>
        </p:nvPicPr>
        <p:blipFill>
          <a:blip r:embed="rId3" cstate="print"/>
          <a:srcRect/>
          <a:stretch>
            <a:fillRect/>
          </a:stretch>
        </p:blipFill>
        <p:spPr bwMode="gray">
          <a:xfrm>
            <a:off x="1809341" y="4548899"/>
            <a:ext cx="540000" cy="441818"/>
          </a:xfrm>
          <a:prstGeom prst="rect">
            <a:avLst/>
          </a:prstGeom>
          <a:noFill/>
        </p:spPr>
      </p:pic>
      <p:sp>
        <p:nvSpPr>
          <p:cNvPr id="54" name="文本框 53"/>
          <p:cNvSpPr txBox="1"/>
          <p:nvPr/>
        </p:nvSpPr>
        <p:spPr bwMode="gray">
          <a:xfrm>
            <a:off x="794954" y="4615919"/>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1052837" y="4245250"/>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a:stCxn id="53" idx="3"/>
            <a:endCxn id="70" idx="1"/>
          </p:cNvCxnSpPr>
          <p:nvPr/>
        </p:nvCxnSpPr>
        <p:spPr bwMode="gray">
          <a:xfrm>
            <a:off x="2349341" y="4769808"/>
            <a:ext cx="15864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圆角矩形 5"/>
          <p:cNvSpPr/>
          <p:nvPr/>
        </p:nvSpPr>
        <p:spPr bwMode="gray">
          <a:xfrm>
            <a:off x="9653484" y="3618286"/>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9828807" y="3640702"/>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9" name="Picture 12" descr="E:\2016.01\1.12 扁平化图标\蓝色\AR-蓝色最新-40.png"/>
          <p:cNvPicPr>
            <a:picLocks noChangeAspect="1" noChangeArrowheads="1"/>
          </p:cNvPicPr>
          <p:nvPr/>
        </p:nvPicPr>
        <p:blipFill>
          <a:blip r:embed="rId3" cstate="print"/>
          <a:srcRect/>
          <a:stretch>
            <a:fillRect/>
          </a:stretch>
        </p:blipFill>
        <p:spPr bwMode="gray">
          <a:xfrm>
            <a:off x="5318689" y="3920910"/>
            <a:ext cx="540000" cy="441818"/>
          </a:xfrm>
          <a:prstGeom prst="rect">
            <a:avLst/>
          </a:prstGeom>
          <a:noFill/>
        </p:spPr>
      </p:pic>
      <p:sp>
        <p:nvSpPr>
          <p:cNvPr id="60" name="文本框 59"/>
          <p:cNvSpPr txBox="1"/>
          <p:nvPr/>
        </p:nvSpPr>
        <p:spPr bwMode="gray">
          <a:xfrm>
            <a:off x="5442655" y="4354398"/>
            <a:ext cx="292068" cy="307777"/>
          </a:xfrm>
          <a:prstGeom prst="rect">
            <a:avLst/>
          </a:prstGeom>
          <a:noFill/>
        </p:spPr>
        <p:txBody>
          <a:bodyPr wrap="none" rtlCol="0">
            <a:spAutoFit/>
          </a:body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6587821" y="4343863"/>
            <a:ext cx="800219"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10396449" y="3990018"/>
            <a:ext cx="806631"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71" idx="1"/>
            <a:endCxn id="59" idx="3"/>
          </p:cNvCxnSpPr>
          <p:nvPr/>
        </p:nvCxnSpPr>
        <p:spPr bwMode="gray">
          <a:xfrm flipH="1">
            <a:off x="5858689" y="4141819"/>
            <a:ext cx="8592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bwMode="gray">
          <a:xfrm>
            <a:off x="7124164" y="4037847"/>
            <a:ext cx="2917944" cy="238209"/>
            <a:chOff x="7991712" y="4743218"/>
            <a:chExt cx="1131706" cy="223222"/>
          </a:xfrm>
        </p:grpSpPr>
        <p:cxnSp>
          <p:nvCxnSpPr>
            <p:cNvPr id="65" name="直接连接符 64"/>
            <p:cNvCxnSpPr/>
            <p:nvPr/>
          </p:nvCxnSpPr>
          <p:spPr bwMode="gray">
            <a:xfrm flipH="1">
              <a:off x="7991712" y="4743218"/>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flipH="1">
              <a:off x="7991712" y="4966440"/>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gray">
          <a:xfrm>
            <a:off x="3935841" y="3275563"/>
            <a:ext cx="540000" cy="441818"/>
          </a:xfrm>
          <a:prstGeom prst="rect">
            <a:avLst/>
          </a:prstGeom>
          <a:noFill/>
        </p:spPr>
      </p:pic>
      <p:grpSp>
        <p:nvGrpSpPr>
          <p:cNvPr id="68" name="组合 67"/>
          <p:cNvGrpSpPr/>
          <p:nvPr/>
        </p:nvGrpSpPr>
        <p:grpSpPr bwMode="gray">
          <a:xfrm>
            <a:off x="3681498" y="4548899"/>
            <a:ext cx="1048685" cy="713940"/>
            <a:chOff x="4657426" y="4932753"/>
            <a:chExt cx="1048685" cy="713940"/>
          </a:xfrm>
        </p:grpSpPr>
        <p:sp>
          <p:nvSpPr>
            <p:cNvPr id="69" name="文本框 68"/>
            <p:cNvSpPr txBox="1"/>
            <p:nvPr/>
          </p:nvSpPr>
          <p:spPr bwMode="gray">
            <a:xfrm>
              <a:off x="4657426" y="5338916"/>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Sopke-PE2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Picture 12" descr="E:\2016.01\1.12 扁平化图标\蓝色\AR-蓝色最新-40.png"/>
            <p:cNvPicPr>
              <a:picLocks noChangeAspect="1" noChangeArrowheads="1"/>
            </p:cNvPicPr>
            <p:nvPr/>
          </p:nvPicPr>
          <p:blipFill>
            <a:blip r:embed="rId3" cstate="print"/>
            <a:srcRect/>
            <a:stretch>
              <a:fillRect/>
            </a:stretch>
          </p:blipFill>
          <p:spPr bwMode="gray">
            <a:xfrm>
              <a:off x="4911768" y="4932753"/>
              <a:ext cx="540000" cy="441818"/>
            </a:xfrm>
            <a:prstGeom prst="rect">
              <a:avLst/>
            </a:prstGeom>
            <a:noFill/>
          </p:spPr>
        </p:pic>
      </p:grp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gray">
          <a:xfrm>
            <a:off x="6717930" y="3920910"/>
            <a:ext cx="540000" cy="441818"/>
          </a:xfrm>
          <a:prstGeom prst="rect">
            <a:avLst/>
          </a:prstGeom>
          <a:noFill/>
        </p:spPr>
      </p:pic>
      <p:pic>
        <p:nvPicPr>
          <p:cNvPr id="72" name="Picture 12" descr="E:\2016.01\1.12 扁平化图标\蓝色\AR-蓝色最新-40.png"/>
          <p:cNvPicPr>
            <a:picLocks noChangeAspect="1" noChangeArrowheads="1"/>
          </p:cNvPicPr>
          <p:nvPr/>
        </p:nvPicPr>
        <p:blipFill>
          <a:blip r:embed="rId3" cstate="print"/>
          <a:srcRect/>
          <a:stretch>
            <a:fillRect/>
          </a:stretch>
        </p:blipFill>
        <p:spPr bwMode="gray">
          <a:xfrm>
            <a:off x="9908697" y="3916924"/>
            <a:ext cx="540000" cy="441818"/>
          </a:xfrm>
          <a:prstGeom prst="rect">
            <a:avLst/>
          </a:prstGeom>
          <a:noFill/>
        </p:spPr>
      </p:pic>
      <p:sp>
        <p:nvSpPr>
          <p:cNvPr id="73" name="文本框 72"/>
          <p:cNvSpPr txBox="1"/>
          <p:nvPr/>
        </p:nvSpPr>
        <p:spPr bwMode="gray">
          <a:xfrm>
            <a:off x="2538097" y="3172305"/>
            <a:ext cx="1204177" cy="369332"/>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100</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2584477" y="4466974"/>
            <a:ext cx="1204177" cy="369332"/>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100</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7981226" y="4271147"/>
            <a:ext cx="12041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200</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VPN_out</a:t>
            </a:r>
          </a:p>
        </p:txBody>
      </p:sp>
      <p:sp>
        <p:nvSpPr>
          <p:cNvPr id="76" name="文本框 75"/>
          <p:cNvSpPr txBox="1"/>
          <p:nvPr/>
        </p:nvSpPr>
        <p:spPr bwMode="gray">
          <a:xfrm>
            <a:off x="7981047" y="3398064"/>
            <a:ext cx="12041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100</a:t>
            </a:r>
          </a:p>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VPN_in</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760468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bwMode="gray"/>
        <p:txBody>
          <a:bodyPr/>
          <a:lstStyle/>
          <a:p>
            <a:pPr algn="l">
              <a:lnSpc>
                <a:spcPct val="130000"/>
              </a:lnSpc>
            </a:pPr>
            <a:r>
              <a:rPr lang="en-US" altLang="zh-CN" sz="1600" dirty="0">
                <a:sym typeface="Huawei Sans" panose="020C0503030203020204" pitchFamily="34" charset="0"/>
              </a:rPr>
              <a:t>The Hub-PE advertises the routes learned from the spoke site to the hub site through OSPF process 100 corresponding to </a:t>
            </a:r>
            <a:r>
              <a:rPr lang="en-US" altLang="zh-CN" sz="1600" dirty="0" err="1">
                <a:sym typeface="Huawei Sans" panose="020C0503030203020204" pitchFamily="34" charset="0"/>
              </a:rPr>
              <a:t>VPN_in</a:t>
            </a:r>
            <a:r>
              <a:rPr lang="en-US" altLang="zh-CN" sz="1600" dirty="0">
                <a:sym typeface="Huawei Sans" panose="020C0503030203020204" pitchFamily="34" charset="0"/>
              </a:rPr>
              <a:t>.</a:t>
            </a:r>
          </a:p>
          <a:p>
            <a:pPr algn="l">
              <a:lnSpc>
                <a:spcPct val="130000"/>
              </a:lnSpc>
            </a:pPr>
            <a:r>
              <a:rPr lang="en-US" altLang="zh-CN" sz="1600" dirty="0">
                <a:sym typeface="Huawei Sans" panose="020C0503030203020204" pitchFamily="34" charset="0"/>
              </a:rPr>
              <a:t>The Hub-CE advertises the route to the Hub-PE through OSPF (process 200) corresponding to </a:t>
            </a:r>
            <a:r>
              <a:rPr lang="en-US" altLang="zh-CN" sz="1600" dirty="0" err="1">
                <a:sym typeface="Huawei Sans" panose="020C0503030203020204" pitchFamily="34" charset="0"/>
              </a:rPr>
              <a:t>VPN_out</a:t>
            </a:r>
            <a:r>
              <a:rPr lang="en-US" altLang="zh-CN" sz="1600" dirty="0">
                <a:sym typeface="Huawei Sans" panose="020C0503030203020204" pitchFamily="34" charset="0"/>
              </a:rPr>
              <a:t>, and then advertises the route to all spoke sites.</a:t>
            </a:r>
          </a:p>
          <a:p>
            <a:pPr>
              <a:lnSpc>
                <a:spcPct val="130000"/>
              </a:lnSpc>
            </a:pPr>
            <a:endParaRPr lang="zh-CN" altLang="en-US" sz="1600" dirty="0"/>
          </a:p>
        </p:txBody>
      </p:sp>
      <p:sp>
        <p:nvSpPr>
          <p:cNvPr id="58" name="Rectangle 55"/>
          <p:cNvSpPr/>
          <p:nvPr/>
        </p:nvSpPr>
        <p:spPr bwMode="gray">
          <a:xfrm>
            <a:off x="668214" y="4220968"/>
            <a:ext cx="4928971" cy="1836587"/>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Configure OSPF and BGP to import routes from each other on the Hub-PE.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[Hub-PE] OSPF 100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VPN_in</a:t>
            </a:r>
            <a:endPar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[Hub-PE-ospf-100]import-route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[Hub-PE-ospf-100]quit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100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]ipv4-family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VPN_out</a:t>
            </a:r>
            <a:endPar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VPN_out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]import-route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sym typeface="Huawei Sans" panose="020C0503030203020204" pitchFamily="34" charset="0"/>
              </a:rPr>
              <a:t>ospf</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200 </a:t>
            </a:r>
          </a:p>
        </p:txBody>
      </p:sp>
      <p:sp>
        <p:nvSpPr>
          <p:cNvPr id="62" name="Rectangle 55"/>
          <p:cNvSpPr/>
          <p:nvPr/>
        </p:nvSpPr>
        <p:spPr bwMode="gray">
          <a:xfrm>
            <a:off x="6318202" y="4220969"/>
            <a:ext cx="5130112" cy="796400"/>
          </a:xfrm>
          <a:prstGeom prst="rect">
            <a:avLst/>
          </a:prstGeom>
          <a:solidFill>
            <a:schemeClr val="bg1">
              <a:lumMod val="85000"/>
            </a:schemeClr>
          </a:solidFill>
          <a:ln>
            <a:no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 Import routes from OSPF 200 to OSPF 100 on the Hub-CE.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[Hub-CE]OSPF 200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[Hub-CE-ospf-200]import-route OSPF 100 </a:t>
            </a:r>
          </a:p>
        </p:txBody>
      </p:sp>
      <p:sp>
        <p:nvSpPr>
          <p:cNvPr id="2" name="标题 1"/>
          <p:cNvSpPr>
            <a:spLocks noGrp="1"/>
          </p:cNvSpPr>
          <p:nvPr>
            <p:ph type="title"/>
          </p:nvPr>
        </p:nvSpPr>
        <p:spPr bwMode="gray"/>
        <p:txBody>
          <a:bodyPr>
            <a:normAutofit/>
          </a:bodyPr>
          <a:lstStyle/>
          <a:p>
            <a:r>
              <a:rPr lang="en-US" altLang="zh-CN" dirty="0"/>
              <a:t>Deployment Method 2: Configuration Between the Hub-PE and Hub-CE</a:t>
            </a:r>
            <a:endParaRPr lang="zh-CN" altLang="en-US" dirty="0"/>
          </a:p>
        </p:txBody>
      </p:sp>
      <p:sp>
        <p:nvSpPr>
          <p:cNvPr id="23" name="矩形 22"/>
          <p:cNvSpPr>
            <a:spLocks/>
          </p:cNvSpPr>
          <p:nvPr/>
        </p:nvSpPr>
        <p:spPr bwMode="gray">
          <a:xfrm>
            <a:off x="4685813" y="2873200"/>
            <a:ext cx="1669919" cy="1188000"/>
          </a:xfrm>
          <a:prstGeom prst="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5"/>
          <p:cNvSpPr/>
          <p:nvPr/>
        </p:nvSpPr>
        <p:spPr bwMode="gray">
          <a:xfrm>
            <a:off x="8421586" y="2873200"/>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8596909" y="2895616"/>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4685813" y="3292761"/>
            <a:ext cx="800219"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9164551" y="3244932"/>
            <a:ext cx="806631"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bwMode="gray">
          <a:xfrm>
            <a:off x="5892266" y="3292761"/>
            <a:ext cx="2917944" cy="238209"/>
            <a:chOff x="7991712" y="4743218"/>
            <a:chExt cx="1131706" cy="223222"/>
          </a:xfrm>
        </p:grpSpPr>
        <p:cxnSp>
          <p:nvCxnSpPr>
            <p:cNvPr id="29" name="直接连接符 28"/>
            <p:cNvCxnSpPr/>
            <p:nvPr/>
          </p:nvCxnSpPr>
          <p:spPr bwMode="gray">
            <a:xfrm flipH="1">
              <a:off x="7991712" y="4743218"/>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flipH="1">
              <a:off x="7991712" y="4966440"/>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1" name="Picture 12" descr="E:\2016.01\1.12 扁平化图标\蓝色\AR-蓝色最新-40.png"/>
          <p:cNvPicPr>
            <a:picLocks noChangeAspect="1" noChangeArrowheads="1"/>
          </p:cNvPicPr>
          <p:nvPr/>
        </p:nvPicPr>
        <p:blipFill>
          <a:blip r:embed="rId3" cstate="print"/>
          <a:srcRect/>
          <a:stretch>
            <a:fillRect/>
          </a:stretch>
        </p:blipFill>
        <p:spPr bwMode="gray">
          <a:xfrm>
            <a:off x="5486032" y="3175824"/>
            <a:ext cx="540000" cy="441818"/>
          </a:xfrm>
          <a:prstGeom prst="rect">
            <a:avLst/>
          </a:prstGeom>
          <a:noFill/>
        </p:spPr>
      </p:pic>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8676799" y="3171838"/>
            <a:ext cx="540000" cy="441818"/>
          </a:xfrm>
          <a:prstGeom prst="rect">
            <a:avLst/>
          </a:prstGeom>
          <a:noFill/>
        </p:spPr>
      </p:pic>
      <p:sp>
        <p:nvSpPr>
          <p:cNvPr id="33" name="文本框 32"/>
          <p:cNvSpPr txBox="1"/>
          <p:nvPr/>
        </p:nvSpPr>
        <p:spPr bwMode="gray">
          <a:xfrm>
            <a:off x="6749328" y="3526061"/>
            <a:ext cx="12041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200</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6749149" y="2672666"/>
            <a:ext cx="12041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100</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19"/>
          <p:cNvSpPr txBox="1">
            <a:spLocks noChangeArrowheads="1"/>
          </p:cNvSpPr>
          <p:nvPr/>
        </p:nvSpPr>
        <p:spPr bwMode="gray">
          <a:xfrm>
            <a:off x="4812347" y="3775077"/>
            <a:ext cx="705845" cy="288147"/>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AS 123</a:t>
            </a:r>
          </a:p>
        </p:txBody>
      </p:sp>
    </p:spTree>
    <p:extLst>
      <p:ext uri="{BB962C8B-B14F-4D97-AF65-F5344CB8AC3E}">
        <p14:creationId xmlns:p14="http://schemas.microsoft.com/office/powerpoint/2010/main" val="914371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sz="2000">
                <a:sym typeface="Huawei Sans" panose="020C0503030203020204" pitchFamily="34" charset="0"/>
              </a:rPr>
              <a:t>BGP/MPLS IP VPN is widely used on WAN transport because it supports address space overlapping, flexible networking, good scalability, and MPLS traffic engineering (TE).</a:t>
            </a:r>
          </a:p>
          <a:p>
            <a:r>
              <a:rPr lang="en-US" sz="2000">
                <a:sym typeface="Huawei Sans" panose="020C0503030203020204" pitchFamily="34" charset="0"/>
              </a:rPr>
              <a:t>MPLS VPN deployment modes vary according to customers' service requirements and networking.</a:t>
            </a:r>
          </a:p>
          <a:p>
            <a:r>
              <a:rPr lang="en-US" sz="2000">
                <a:sym typeface="Huawei Sans" panose="020C0503030203020204" pitchFamily="34" charset="0"/>
              </a:rPr>
              <a:t>This course describes several common usage scenarios of MPLS VPN and how to deploy MPLS VPN in these scenarios. In addition, this course describes the extended functions of Open Shortest Path First (OSPF) for MPLS VPN.</a:t>
            </a:r>
            <a:endParaRPr lang="en-US" sz="2000" dirty="0">
              <a:sym typeface="Huawei Sans" panose="020C0503030203020204" pitchFamily="34" charset="0"/>
            </a:endParaRPr>
          </a:p>
        </p:txBody>
      </p:sp>
    </p:spTree>
    <p:extLst>
      <p:ext uri="{BB962C8B-B14F-4D97-AF65-F5344CB8AC3E}">
        <p14:creationId xmlns:p14="http://schemas.microsoft.com/office/powerpoint/2010/main" val="7477034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pPr algn="l"/>
            <a:r>
              <a:rPr lang="en-US" altLang="zh-CN" sz="1800" dirty="0">
                <a:sym typeface="Huawei Sans" panose="020C0503030203020204" pitchFamily="34" charset="0"/>
              </a:rPr>
              <a:t>Use OSPF as an example. The Spoke-CEs and Spoke-PEs exchange routing information through an OSPF neighbor relationship (process 100).</a:t>
            </a:r>
          </a:p>
          <a:p>
            <a:pPr algn="l"/>
            <a:r>
              <a:rPr lang="en-US" altLang="zh-CN" sz="1800" dirty="0">
                <a:sym typeface="Huawei Sans" panose="020C0503030203020204" pitchFamily="34" charset="0"/>
              </a:rPr>
              <a:t>Establish two EBGP connections between the Hub-PE and Hub-CE to accept and advertise private network routes, respectively. The configurations of the Hub-PE and Hub-CE are similar to those in method 1.</a:t>
            </a:r>
          </a:p>
          <a:p>
            <a:pPr algn="l"/>
            <a:endParaRPr lang="zh-CN" altLang="en-US" sz="1800" dirty="0">
              <a:sym typeface="Huawei Sans" panose="020C0503030203020204" pitchFamily="34" charset="0"/>
            </a:endParaRPr>
          </a:p>
          <a:p>
            <a:endParaRPr lang="zh-CN" altLang="en-US" sz="1800" dirty="0"/>
          </a:p>
        </p:txBody>
      </p:sp>
      <p:sp>
        <p:nvSpPr>
          <p:cNvPr id="2" name="标题 1"/>
          <p:cNvSpPr>
            <a:spLocks noGrp="1"/>
          </p:cNvSpPr>
          <p:nvPr>
            <p:ph type="title"/>
          </p:nvPr>
        </p:nvSpPr>
        <p:spPr bwMode="gray"/>
        <p:txBody>
          <a:bodyPr/>
          <a:lstStyle/>
          <a:p>
            <a:r>
              <a:rPr lang="en-US" altLang="zh-CN" dirty="0"/>
              <a:t>Deployment Method 3: Route Advertisement Process</a:t>
            </a:r>
            <a:endParaRPr lang="zh-CN" altLang="en-US" dirty="0"/>
          </a:p>
        </p:txBody>
      </p:sp>
      <p:sp>
        <p:nvSpPr>
          <p:cNvPr id="41" name="圆角矩形 40"/>
          <p:cNvSpPr/>
          <p:nvPr/>
        </p:nvSpPr>
        <p:spPr bwMode="gray">
          <a:xfrm>
            <a:off x="4428818" y="3455757"/>
            <a:ext cx="2810587" cy="219453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a:stCxn id="65" idx="3"/>
            <a:endCxn id="57" idx="1"/>
          </p:cNvCxnSpPr>
          <p:nvPr/>
        </p:nvCxnSpPr>
        <p:spPr bwMode="gray">
          <a:xfrm>
            <a:off x="4733837" y="3804248"/>
            <a:ext cx="842848" cy="64534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bwMode="gray">
          <a:xfrm>
            <a:off x="1052951" y="3307069"/>
            <a:ext cx="1812792"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939496" y="3994003"/>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Spoke-PE1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46" idx="3"/>
            <a:endCxn id="65" idx="1"/>
          </p:cNvCxnSpPr>
          <p:nvPr/>
        </p:nvCxnSpPr>
        <p:spPr bwMode="gray">
          <a:xfrm>
            <a:off x="2608193" y="3804248"/>
            <a:ext cx="15856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Picture 12" descr="E:\2016.01\1.12 扁平化图标\蓝色\AR-蓝色最新-40.png"/>
          <p:cNvPicPr>
            <a:picLocks noChangeAspect="1" noChangeArrowheads="1"/>
          </p:cNvPicPr>
          <p:nvPr/>
        </p:nvPicPr>
        <p:blipFill>
          <a:blip r:embed="rId3" cstate="print"/>
          <a:srcRect/>
          <a:stretch>
            <a:fillRect/>
          </a:stretch>
        </p:blipFill>
        <p:spPr bwMode="gray">
          <a:xfrm>
            <a:off x="2068193" y="3583339"/>
            <a:ext cx="540000" cy="441818"/>
          </a:xfrm>
          <a:prstGeom prst="rect">
            <a:avLst/>
          </a:prstGeom>
          <a:noFill/>
        </p:spPr>
      </p:pic>
      <p:sp>
        <p:nvSpPr>
          <p:cNvPr id="47" name="文本框 46"/>
          <p:cNvSpPr txBox="1"/>
          <p:nvPr/>
        </p:nvSpPr>
        <p:spPr bwMode="gray">
          <a:xfrm>
            <a:off x="1114849" y="3658453"/>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1328565" y="3326193"/>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a:stCxn id="57" idx="1"/>
            <a:endCxn id="68" idx="3"/>
          </p:cNvCxnSpPr>
          <p:nvPr/>
        </p:nvCxnSpPr>
        <p:spPr bwMode="gray">
          <a:xfrm flipH="1">
            <a:off x="4733836" y="4449595"/>
            <a:ext cx="842849" cy="6279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圆角矩形 5"/>
          <p:cNvSpPr/>
          <p:nvPr/>
        </p:nvSpPr>
        <p:spPr bwMode="gray">
          <a:xfrm>
            <a:off x="1052951" y="4593247"/>
            <a:ext cx="1811936"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Picture 12" descr="E:\2016.01\1.12 扁平化图标\蓝色\AR-蓝色最新-40.png"/>
          <p:cNvPicPr>
            <a:picLocks noChangeAspect="1" noChangeArrowheads="1"/>
          </p:cNvPicPr>
          <p:nvPr/>
        </p:nvPicPr>
        <p:blipFill>
          <a:blip r:embed="rId3" cstate="print"/>
          <a:srcRect/>
          <a:stretch>
            <a:fillRect/>
          </a:stretch>
        </p:blipFill>
        <p:spPr bwMode="gray">
          <a:xfrm>
            <a:off x="2067337" y="4856675"/>
            <a:ext cx="540000" cy="441818"/>
          </a:xfrm>
          <a:prstGeom prst="rect">
            <a:avLst/>
          </a:prstGeom>
          <a:noFill/>
        </p:spPr>
      </p:pic>
      <p:sp>
        <p:nvSpPr>
          <p:cNvPr id="52" name="文本框 51"/>
          <p:cNvSpPr txBox="1"/>
          <p:nvPr/>
        </p:nvSpPr>
        <p:spPr bwMode="gray">
          <a:xfrm>
            <a:off x="1052950" y="4923695"/>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1310833" y="4553026"/>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a:stCxn id="51" idx="3"/>
            <a:endCxn id="68" idx="1"/>
          </p:cNvCxnSpPr>
          <p:nvPr/>
        </p:nvCxnSpPr>
        <p:spPr bwMode="gray">
          <a:xfrm>
            <a:off x="2607337" y="5077584"/>
            <a:ext cx="15864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圆角矩形 5"/>
          <p:cNvSpPr/>
          <p:nvPr/>
        </p:nvSpPr>
        <p:spPr bwMode="gray">
          <a:xfrm>
            <a:off x="9911480" y="3926062"/>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10086803" y="3948478"/>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Picture 12" descr="E:\2016.01\1.12 扁平化图标\蓝色\AR-蓝色最新-40.png"/>
          <p:cNvPicPr>
            <a:picLocks noChangeAspect="1" noChangeArrowheads="1"/>
          </p:cNvPicPr>
          <p:nvPr/>
        </p:nvPicPr>
        <p:blipFill>
          <a:blip r:embed="rId3" cstate="print"/>
          <a:srcRect/>
          <a:stretch>
            <a:fillRect/>
          </a:stretch>
        </p:blipFill>
        <p:spPr bwMode="gray">
          <a:xfrm>
            <a:off x="5576685" y="4228686"/>
            <a:ext cx="540000" cy="441818"/>
          </a:xfrm>
          <a:prstGeom prst="rect">
            <a:avLst/>
          </a:prstGeom>
          <a:noFill/>
        </p:spPr>
      </p:pic>
      <p:sp>
        <p:nvSpPr>
          <p:cNvPr id="58" name="文本框 57"/>
          <p:cNvSpPr txBox="1"/>
          <p:nvPr/>
        </p:nvSpPr>
        <p:spPr bwMode="gray">
          <a:xfrm>
            <a:off x="5700651" y="4662174"/>
            <a:ext cx="292068" cy="307777"/>
          </a:xfrm>
          <a:prstGeom prst="rect">
            <a:avLst/>
          </a:prstGeom>
          <a:noFill/>
        </p:spPr>
        <p:txBody>
          <a:bodyPr wrap="none" rtlCol="0">
            <a:spAutoFit/>
          </a:body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6845817" y="4651639"/>
            <a:ext cx="800219"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0654445" y="4297794"/>
            <a:ext cx="806631"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p:cNvCxnSpPr>
            <a:stCxn id="69" idx="1"/>
            <a:endCxn id="57" idx="3"/>
          </p:cNvCxnSpPr>
          <p:nvPr/>
        </p:nvCxnSpPr>
        <p:spPr bwMode="gray">
          <a:xfrm flipH="1">
            <a:off x="6116685" y="4449595"/>
            <a:ext cx="8592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bwMode="gray">
          <a:xfrm>
            <a:off x="7382160" y="4345623"/>
            <a:ext cx="2917944" cy="238209"/>
            <a:chOff x="7991712" y="4743218"/>
            <a:chExt cx="1131706" cy="223222"/>
          </a:xfrm>
        </p:grpSpPr>
        <p:cxnSp>
          <p:nvCxnSpPr>
            <p:cNvPr id="63" name="直接连接符 62"/>
            <p:cNvCxnSpPr/>
            <p:nvPr/>
          </p:nvCxnSpPr>
          <p:spPr bwMode="gray">
            <a:xfrm flipH="1">
              <a:off x="7991712" y="4743218"/>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flipH="1">
              <a:off x="7991712" y="4966440"/>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5" name="Picture 12" descr="E:\2016.01\1.12 扁平化图标\蓝色\AR-蓝色最新-40.png"/>
          <p:cNvPicPr>
            <a:picLocks noChangeAspect="1" noChangeArrowheads="1"/>
          </p:cNvPicPr>
          <p:nvPr/>
        </p:nvPicPr>
        <p:blipFill>
          <a:blip r:embed="rId3" cstate="print"/>
          <a:srcRect/>
          <a:stretch>
            <a:fillRect/>
          </a:stretch>
        </p:blipFill>
        <p:spPr bwMode="gray">
          <a:xfrm>
            <a:off x="4193837" y="3583339"/>
            <a:ext cx="540000" cy="441818"/>
          </a:xfrm>
          <a:prstGeom prst="rect">
            <a:avLst/>
          </a:prstGeom>
          <a:noFill/>
        </p:spPr>
      </p:pic>
      <p:grpSp>
        <p:nvGrpSpPr>
          <p:cNvPr id="66" name="组合 65"/>
          <p:cNvGrpSpPr/>
          <p:nvPr/>
        </p:nvGrpSpPr>
        <p:grpSpPr bwMode="gray">
          <a:xfrm>
            <a:off x="3939494" y="4856675"/>
            <a:ext cx="1048685" cy="713940"/>
            <a:chOff x="4657426" y="4932753"/>
            <a:chExt cx="1048685" cy="713940"/>
          </a:xfrm>
        </p:grpSpPr>
        <p:sp>
          <p:nvSpPr>
            <p:cNvPr id="67" name="文本框 66"/>
            <p:cNvSpPr txBox="1"/>
            <p:nvPr/>
          </p:nvSpPr>
          <p:spPr bwMode="gray">
            <a:xfrm>
              <a:off x="4657426" y="5338916"/>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Sopke-PE2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Picture 12" descr="E:\2016.01\1.12 扁平化图标\蓝色\AR-蓝色最新-40.png"/>
            <p:cNvPicPr>
              <a:picLocks noChangeAspect="1" noChangeArrowheads="1"/>
            </p:cNvPicPr>
            <p:nvPr/>
          </p:nvPicPr>
          <p:blipFill>
            <a:blip r:embed="rId3" cstate="print"/>
            <a:srcRect/>
            <a:stretch>
              <a:fillRect/>
            </a:stretch>
          </p:blipFill>
          <p:spPr bwMode="gray">
            <a:xfrm>
              <a:off x="4911768" y="4932753"/>
              <a:ext cx="540000" cy="441818"/>
            </a:xfrm>
            <a:prstGeom prst="rect">
              <a:avLst/>
            </a:prstGeom>
            <a:noFill/>
          </p:spPr>
        </p:pic>
      </p:gr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gray">
          <a:xfrm>
            <a:off x="6975926" y="4228686"/>
            <a:ext cx="540000" cy="441818"/>
          </a:xfrm>
          <a:prstGeom prst="rect">
            <a:avLst/>
          </a:prstGeom>
          <a:noFill/>
        </p:spPr>
      </p:pic>
      <p:pic>
        <p:nvPicPr>
          <p:cNvPr id="70" name="Picture 12" descr="E:\2016.01\1.12 扁平化图标\蓝色\AR-蓝色最新-40.png"/>
          <p:cNvPicPr>
            <a:picLocks noChangeAspect="1" noChangeArrowheads="1"/>
          </p:cNvPicPr>
          <p:nvPr/>
        </p:nvPicPr>
        <p:blipFill>
          <a:blip r:embed="rId3" cstate="print"/>
          <a:srcRect/>
          <a:stretch>
            <a:fillRect/>
          </a:stretch>
        </p:blipFill>
        <p:spPr bwMode="gray">
          <a:xfrm>
            <a:off x="10166693" y="4224700"/>
            <a:ext cx="540000" cy="441818"/>
          </a:xfrm>
          <a:prstGeom prst="rect">
            <a:avLst/>
          </a:prstGeom>
          <a:noFill/>
        </p:spPr>
      </p:pic>
      <p:sp>
        <p:nvSpPr>
          <p:cNvPr id="71" name="文本框 70"/>
          <p:cNvSpPr txBox="1"/>
          <p:nvPr/>
        </p:nvSpPr>
        <p:spPr bwMode="gray">
          <a:xfrm>
            <a:off x="2796094" y="3480081"/>
            <a:ext cx="1204177" cy="369332"/>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100</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2842473" y="4774750"/>
            <a:ext cx="1204177" cy="369332"/>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100</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8293724" y="4590646"/>
            <a:ext cx="1095173"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8372093" y="3737251"/>
            <a:ext cx="9380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310368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altLang="zh-CN" sz="1800" dirty="0">
                <a:sym typeface="Huawei Sans" panose="020C0503030203020204" pitchFamily="34" charset="0"/>
              </a:rPr>
              <a:t>The Hub-CE and Hub-PE </a:t>
            </a:r>
            <a:r>
              <a:rPr lang="en-US" altLang="zh-CN" sz="1800" b="1" dirty="0">
                <a:sym typeface="Huawei Sans" panose="020C0503030203020204" pitchFamily="34" charset="0"/>
              </a:rPr>
              <a:t>cannot</a:t>
            </a:r>
            <a:r>
              <a:rPr lang="en-US" altLang="zh-CN" sz="1800" dirty="0">
                <a:sym typeface="Huawei Sans" panose="020C0503030203020204" pitchFamily="34" charset="0"/>
              </a:rPr>
              <a:t> use an IGP, when the Spoke-PE and Spoke-CE </a:t>
            </a:r>
            <a:r>
              <a:rPr lang="en-US" altLang="zh-CN" sz="1800" b="1" dirty="0">
                <a:sym typeface="Huawei Sans" panose="020C0503030203020204" pitchFamily="34" charset="0"/>
              </a:rPr>
              <a:t>cannot</a:t>
            </a:r>
            <a:r>
              <a:rPr lang="en-US" altLang="zh-CN" sz="1800" dirty="0">
                <a:sym typeface="Huawei Sans" panose="020C0503030203020204" pitchFamily="34" charset="0"/>
              </a:rPr>
              <a:t> use EBGP to deploy the MPLS VPN in the </a:t>
            </a:r>
            <a:r>
              <a:rPr lang="en-US" altLang="zh-CN" sz="1800" dirty="0" err="1">
                <a:sym typeface="Huawei Sans" panose="020C0503030203020204" pitchFamily="34" charset="0"/>
              </a:rPr>
              <a:t>Hub&amp;Spoke</a:t>
            </a:r>
            <a:r>
              <a:rPr lang="en-US" altLang="zh-CN" sz="1800" dirty="0">
                <a:sym typeface="Huawei Sans" panose="020C0503030203020204" pitchFamily="34" charset="0"/>
              </a:rPr>
              <a:t> networking.</a:t>
            </a:r>
          </a:p>
          <a:p>
            <a:endParaRPr lang="zh-CN" altLang="en-US" sz="1800" dirty="0"/>
          </a:p>
        </p:txBody>
      </p:sp>
      <p:sp>
        <p:nvSpPr>
          <p:cNvPr id="2" name="标题 1"/>
          <p:cNvSpPr>
            <a:spLocks noGrp="1"/>
          </p:cNvSpPr>
          <p:nvPr>
            <p:ph type="title"/>
          </p:nvPr>
        </p:nvSpPr>
        <p:spPr bwMode="gray"/>
        <p:txBody>
          <a:bodyPr/>
          <a:lstStyle/>
          <a:p>
            <a:r>
              <a:rPr lang="en-US" altLang="zh-CN"/>
              <a:t>Why Is There No Method 4?</a:t>
            </a:r>
            <a:endParaRPr lang="zh-CN" altLang="en-US" dirty="0"/>
          </a:p>
        </p:txBody>
      </p:sp>
      <p:sp>
        <p:nvSpPr>
          <p:cNvPr id="54" name="圆角矩形 53"/>
          <p:cNvSpPr/>
          <p:nvPr/>
        </p:nvSpPr>
        <p:spPr bwMode="gray">
          <a:xfrm>
            <a:off x="4170822" y="3147981"/>
            <a:ext cx="2810587" cy="219453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a:stCxn id="77" idx="3"/>
            <a:endCxn id="69" idx="1"/>
          </p:cNvCxnSpPr>
          <p:nvPr/>
        </p:nvCxnSpPr>
        <p:spPr bwMode="gray">
          <a:xfrm>
            <a:off x="4475841" y="3496472"/>
            <a:ext cx="842848" cy="64534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bwMode="gray">
          <a:xfrm>
            <a:off x="1070569" y="2999293"/>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3681500" y="3686227"/>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Spoke-PE1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连接符 57"/>
          <p:cNvCxnSpPr>
            <a:stCxn id="93" idx="3"/>
            <a:endCxn id="77" idx="1"/>
          </p:cNvCxnSpPr>
          <p:nvPr/>
        </p:nvCxnSpPr>
        <p:spPr bwMode="gray">
          <a:xfrm>
            <a:off x="2350197" y="3496472"/>
            <a:ext cx="15856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bwMode="gray">
          <a:xfrm>
            <a:off x="856853" y="3350677"/>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1070569" y="3018417"/>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连接符 60"/>
          <p:cNvCxnSpPr>
            <a:stCxn id="69" idx="1"/>
            <a:endCxn id="80" idx="3"/>
          </p:cNvCxnSpPr>
          <p:nvPr/>
        </p:nvCxnSpPr>
        <p:spPr bwMode="gray">
          <a:xfrm flipH="1">
            <a:off x="4475840" y="4141819"/>
            <a:ext cx="842849" cy="6279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圆角矩形 5"/>
          <p:cNvSpPr/>
          <p:nvPr/>
        </p:nvSpPr>
        <p:spPr bwMode="gray">
          <a:xfrm>
            <a:off x="1069713" y="4285471"/>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Picture 12" descr="E:\2016.01\1.12 扁平化图标\蓝色\AR-蓝色最新-40.png"/>
          <p:cNvPicPr>
            <a:picLocks noChangeAspect="1" noChangeArrowheads="1"/>
          </p:cNvPicPr>
          <p:nvPr/>
        </p:nvPicPr>
        <p:blipFill>
          <a:blip r:embed="rId3" cstate="print"/>
          <a:srcRect/>
          <a:stretch>
            <a:fillRect/>
          </a:stretch>
        </p:blipFill>
        <p:spPr bwMode="gray">
          <a:xfrm>
            <a:off x="1809341" y="4548899"/>
            <a:ext cx="540000" cy="441818"/>
          </a:xfrm>
          <a:prstGeom prst="rect">
            <a:avLst/>
          </a:prstGeom>
          <a:noFill/>
        </p:spPr>
      </p:pic>
      <p:sp>
        <p:nvSpPr>
          <p:cNvPr id="64" name="文本框 63"/>
          <p:cNvSpPr txBox="1"/>
          <p:nvPr/>
        </p:nvSpPr>
        <p:spPr bwMode="gray">
          <a:xfrm>
            <a:off x="794954" y="4615919"/>
            <a:ext cx="1055097"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Spoke-CE2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1052837" y="4245250"/>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p:cNvCxnSpPr>
            <a:stCxn id="63" idx="3"/>
            <a:endCxn id="80" idx="1"/>
          </p:cNvCxnSpPr>
          <p:nvPr/>
        </p:nvCxnSpPr>
        <p:spPr bwMode="gray">
          <a:xfrm>
            <a:off x="2349341" y="4769808"/>
            <a:ext cx="15864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圆角矩形 5"/>
          <p:cNvSpPr/>
          <p:nvPr/>
        </p:nvSpPr>
        <p:spPr bwMode="gray">
          <a:xfrm>
            <a:off x="9653484" y="3618286"/>
            <a:ext cx="1537177" cy="1188000"/>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9828807" y="3640702"/>
            <a:ext cx="644728"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gray">
          <a:xfrm>
            <a:off x="5318689" y="3920910"/>
            <a:ext cx="540000" cy="441818"/>
          </a:xfrm>
          <a:prstGeom prst="rect">
            <a:avLst/>
          </a:prstGeom>
          <a:noFill/>
        </p:spPr>
      </p:pic>
      <p:sp>
        <p:nvSpPr>
          <p:cNvPr id="70" name="文本框 69"/>
          <p:cNvSpPr txBox="1"/>
          <p:nvPr/>
        </p:nvSpPr>
        <p:spPr bwMode="gray">
          <a:xfrm>
            <a:off x="5442655" y="4354398"/>
            <a:ext cx="292068" cy="307777"/>
          </a:xfrm>
          <a:prstGeom prst="rect">
            <a:avLst/>
          </a:prstGeom>
          <a:noFill/>
        </p:spPr>
        <p:txBody>
          <a:bodyPr wrap="none" rtlCol="0">
            <a:spAutoFit/>
          </a:bodyPr>
          <a:lstStyle/>
          <a:p>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endParaRPr lang="zh-CN" alt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6587821" y="4343863"/>
            <a:ext cx="800219"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Hub-PE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10396449" y="3990018"/>
            <a:ext cx="806631"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a:stCxn id="81" idx="1"/>
            <a:endCxn id="69" idx="3"/>
          </p:cNvCxnSpPr>
          <p:nvPr/>
        </p:nvCxnSpPr>
        <p:spPr bwMode="gray">
          <a:xfrm flipH="1">
            <a:off x="5858689" y="4141819"/>
            <a:ext cx="8592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bwMode="gray">
          <a:xfrm>
            <a:off x="7124164" y="4037847"/>
            <a:ext cx="2917944" cy="238209"/>
            <a:chOff x="7991712" y="4743218"/>
            <a:chExt cx="1131706" cy="223222"/>
          </a:xfrm>
        </p:grpSpPr>
        <p:cxnSp>
          <p:nvCxnSpPr>
            <p:cNvPr id="75" name="直接连接符 74"/>
            <p:cNvCxnSpPr/>
            <p:nvPr/>
          </p:nvCxnSpPr>
          <p:spPr bwMode="gray">
            <a:xfrm flipH="1">
              <a:off x="7991712" y="4743218"/>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flipH="1">
              <a:off x="7991712" y="4966440"/>
              <a:ext cx="1131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7" name="Picture 12" descr="E:\2016.01\1.12 扁平化图标\蓝色\AR-蓝色最新-40.png"/>
          <p:cNvPicPr>
            <a:picLocks noChangeAspect="1" noChangeArrowheads="1"/>
          </p:cNvPicPr>
          <p:nvPr/>
        </p:nvPicPr>
        <p:blipFill>
          <a:blip r:embed="rId3" cstate="print"/>
          <a:srcRect/>
          <a:stretch>
            <a:fillRect/>
          </a:stretch>
        </p:blipFill>
        <p:spPr bwMode="gray">
          <a:xfrm>
            <a:off x="3935841" y="3275563"/>
            <a:ext cx="540000" cy="441818"/>
          </a:xfrm>
          <a:prstGeom prst="rect">
            <a:avLst/>
          </a:prstGeom>
          <a:noFill/>
        </p:spPr>
      </p:pic>
      <p:grpSp>
        <p:nvGrpSpPr>
          <p:cNvPr id="78" name="组合 77"/>
          <p:cNvGrpSpPr/>
          <p:nvPr/>
        </p:nvGrpSpPr>
        <p:grpSpPr bwMode="gray">
          <a:xfrm>
            <a:off x="3681498" y="4548899"/>
            <a:ext cx="1048685" cy="713940"/>
            <a:chOff x="4657426" y="4932753"/>
            <a:chExt cx="1048685" cy="713940"/>
          </a:xfrm>
        </p:grpSpPr>
        <p:sp>
          <p:nvSpPr>
            <p:cNvPr id="79" name="文本框 78"/>
            <p:cNvSpPr txBox="1"/>
            <p:nvPr/>
          </p:nvSpPr>
          <p:spPr bwMode="gray">
            <a:xfrm>
              <a:off x="4657426" y="5338916"/>
              <a:ext cx="1048685" cy="307777"/>
            </a:xfrm>
            <a:prstGeom prst="rect">
              <a:avLst/>
            </a:prstGeom>
            <a:noFill/>
          </p:spPr>
          <p:txBody>
            <a:bodyPr wrap="non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Sopke-PE2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Picture 12" descr="E:\2016.01\1.12 扁平化图标\蓝色\AR-蓝色最新-40.png"/>
            <p:cNvPicPr>
              <a:picLocks noChangeAspect="1" noChangeArrowheads="1"/>
            </p:cNvPicPr>
            <p:nvPr/>
          </p:nvPicPr>
          <p:blipFill>
            <a:blip r:embed="rId3" cstate="print"/>
            <a:srcRect/>
            <a:stretch>
              <a:fillRect/>
            </a:stretch>
          </p:blipFill>
          <p:spPr bwMode="gray">
            <a:xfrm>
              <a:off x="4911768" y="4932753"/>
              <a:ext cx="540000" cy="441818"/>
            </a:xfrm>
            <a:prstGeom prst="rect">
              <a:avLst/>
            </a:prstGeom>
            <a:noFill/>
          </p:spPr>
        </p:pic>
      </p:grpSp>
      <p:pic>
        <p:nvPicPr>
          <p:cNvPr id="81" name="Picture 12" descr="E:\2016.01\1.12 扁平化图标\蓝色\AR-蓝色最新-40.png"/>
          <p:cNvPicPr>
            <a:picLocks noChangeAspect="1" noChangeArrowheads="1"/>
          </p:cNvPicPr>
          <p:nvPr/>
        </p:nvPicPr>
        <p:blipFill>
          <a:blip r:embed="rId3" cstate="print"/>
          <a:srcRect/>
          <a:stretch>
            <a:fillRect/>
          </a:stretch>
        </p:blipFill>
        <p:spPr bwMode="gray">
          <a:xfrm>
            <a:off x="6717930" y="3920910"/>
            <a:ext cx="540000" cy="441818"/>
          </a:xfrm>
          <a:prstGeom prst="rect">
            <a:avLst/>
          </a:prstGeom>
          <a:noFill/>
        </p:spPr>
      </p:pic>
      <p:pic>
        <p:nvPicPr>
          <p:cNvPr id="82" name="Picture 12" descr="E:\2016.01\1.12 扁平化图标\蓝色\AR-蓝色最新-40.png"/>
          <p:cNvPicPr>
            <a:picLocks noChangeAspect="1" noChangeArrowheads="1"/>
          </p:cNvPicPr>
          <p:nvPr/>
        </p:nvPicPr>
        <p:blipFill>
          <a:blip r:embed="rId3" cstate="print"/>
          <a:srcRect/>
          <a:stretch>
            <a:fillRect/>
          </a:stretch>
        </p:blipFill>
        <p:spPr bwMode="gray">
          <a:xfrm>
            <a:off x="9908697" y="3916924"/>
            <a:ext cx="540000" cy="441818"/>
          </a:xfrm>
          <a:prstGeom prst="rect">
            <a:avLst/>
          </a:prstGeom>
          <a:noFill/>
        </p:spPr>
      </p:pic>
      <p:sp>
        <p:nvSpPr>
          <p:cNvPr id="83" name="文本框 82"/>
          <p:cNvSpPr txBox="1"/>
          <p:nvPr/>
        </p:nvSpPr>
        <p:spPr bwMode="gray">
          <a:xfrm>
            <a:off x="2766527" y="3172305"/>
            <a:ext cx="747320" cy="369332"/>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2812906" y="4466974"/>
            <a:ext cx="747320" cy="369332"/>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EBGP</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7981226" y="4282870"/>
            <a:ext cx="12041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200</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7981047" y="3429475"/>
            <a:ext cx="1204177" cy="646331"/>
          </a:xfrm>
          <a:prstGeom prst="rect">
            <a:avLst/>
          </a:prstGeom>
          <a:noFill/>
        </p:spPr>
        <p:txBody>
          <a:bodyPr wrap="none" rtlCol="0">
            <a:spAutoFit/>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 100</a:t>
            </a:r>
          </a:p>
          <a:p>
            <a:pPr algn="ctr"/>
            <a:r>
              <a:rPr lang="en-US" altLang="zh-CN"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箭头连接符 86"/>
          <p:cNvCxnSpPr/>
          <p:nvPr/>
        </p:nvCxnSpPr>
        <p:spPr bwMode="gray">
          <a:xfrm>
            <a:off x="2558563" y="3055361"/>
            <a:ext cx="1122935" cy="0"/>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grpSp>
        <p:nvGrpSpPr>
          <p:cNvPr id="88" name="组合 87"/>
          <p:cNvGrpSpPr/>
          <p:nvPr/>
        </p:nvGrpSpPr>
        <p:grpSpPr bwMode="gray">
          <a:xfrm>
            <a:off x="2316947" y="2253504"/>
            <a:ext cx="2006105" cy="615554"/>
            <a:chOff x="4513150" y="3647369"/>
            <a:chExt cx="2006105" cy="615554"/>
          </a:xfrm>
        </p:grpSpPr>
        <p:sp>
          <p:nvSpPr>
            <p:cNvPr id="89" name="文本框 88"/>
            <p:cNvSpPr txBox="1"/>
            <p:nvPr/>
          </p:nvSpPr>
          <p:spPr bwMode="gray">
            <a:xfrm>
              <a:off x="4513150" y="3647369"/>
              <a:ext cx="2006105" cy="307777"/>
            </a:xfrm>
            <a:prstGeom prst="rect">
              <a:avLst/>
            </a:prstGeom>
            <a:noFill/>
            <a:ln w="19050">
              <a:solidFill>
                <a:srgbClr val="8BC9A0"/>
              </a:solid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90" name="文本框 89"/>
            <p:cNvSpPr txBox="1"/>
            <p:nvPr/>
          </p:nvSpPr>
          <p:spPr bwMode="gray">
            <a:xfrm>
              <a:off x="4513150" y="3955146"/>
              <a:ext cx="2006105" cy="307777"/>
            </a:xfrm>
            <a:prstGeom prst="rect">
              <a:avLst/>
            </a:prstGeom>
            <a:noFill/>
            <a:ln w="19050">
              <a:solidFill>
                <a:srgbClr val="8BC9A0"/>
              </a:solidFill>
            </a:ln>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{65001}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1" name="Text Box 19"/>
          <p:cNvSpPr txBox="1">
            <a:spLocks noChangeArrowheads="1"/>
          </p:cNvSpPr>
          <p:nvPr/>
        </p:nvSpPr>
        <p:spPr bwMode="gray">
          <a:xfrm>
            <a:off x="1070569" y="3888936"/>
            <a:ext cx="1195167" cy="288147"/>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AS 65001</a:t>
            </a:r>
          </a:p>
        </p:txBody>
      </p:sp>
      <p:cxnSp>
        <p:nvCxnSpPr>
          <p:cNvPr id="92" name="直接连接符 91"/>
          <p:cNvCxnSpPr>
            <a:stCxn id="96" idx="2"/>
          </p:cNvCxnSpPr>
          <p:nvPr/>
        </p:nvCxnSpPr>
        <p:spPr bwMode="gray">
          <a:xfrm>
            <a:off x="1594177" y="2931271"/>
            <a:ext cx="587213" cy="6103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3" name="Picture 12" descr="E:\2016.01\1.12 扁平化图标\蓝色\AR-蓝色最新-40.png"/>
          <p:cNvPicPr>
            <a:picLocks noChangeAspect="1" noChangeArrowheads="1"/>
          </p:cNvPicPr>
          <p:nvPr/>
        </p:nvPicPr>
        <p:blipFill>
          <a:blip r:embed="rId3" cstate="print"/>
          <a:srcRect/>
          <a:stretch>
            <a:fillRect/>
          </a:stretch>
        </p:blipFill>
        <p:spPr bwMode="gray">
          <a:xfrm>
            <a:off x="1810197" y="3275563"/>
            <a:ext cx="540000" cy="441818"/>
          </a:xfrm>
          <a:prstGeom prst="rect">
            <a:avLst/>
          </a:prstGeom>
          <a:noFill/>
        </p:spPr>
      </p:pic>
      <p:grpSp>
        <p:nvGrpSpPr>
          <p:cNvPr id="94" name="组合 93"/>
          <p:cNvGrpSpPr/>
          <p:nvPr/>
        </p:nvGrpSpPr>
        <p:grpSpPr bwMode="gray">
          <a:xfrm>
            <a:off x="986478" y="2391319"/>
            <a:ext cx="1215397" cy="594742"/>
            <a:chOff x="1052837" y="3592551"/>
            <a:chExt cx="1215397" cy="594742"/>
          </a:xfrm>
        </p:grpSpPr>
        <p:sp>
          <p:nvSpPr>
            <p:cNvPr id="95" name="Freeform 159"/>
            <p:cNvSpPr/>
            <p:nvPr/>
          </p:nvSpPr>
          <p:spPr bwMode="gray">
            <a:xfrm flipH="1">
              <a:off x="1109987" y="3592551"/>
              <a:ext cx="1137762" cy="5947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bwMode="gray">
            <a:xfrm>
              <a:off x="1052837" y="3855504"/>
              <a:ext cx="1215397" cy="276999"/>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192.168.1.0/24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7" name="直接箭头连接符 96"/>
          <p:cNvCxnSpPr/>
          <p:nvPr/>
        </p:nvCxnSpPr>
        <p:spPr bwMode="gray">
          <a:xfrm flipH="1" flipV="1">
            <a:off x="4730182" y="3028221"/>
            <a:ext cx="2142107" cy="689160"/>
          </a:xfrm>
          <a:prstGeom prst="straightConnector1">
            <a:avLst/>
          </a:prstGeom>
          <a:ln>
            <a:solidFill>
              <a:srgbClr val="56C4D2"/>
            </a:solidFill>
            <a:tailEnd type="triangle"/>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bwMode="gray">
          <a:xfrm>
            <a:off x="5318689" y="2499535"/>
            <a:ext cx="2006105" cy="615554"/>
            <a:chOff x="4513150" y="3647369"/>
            <a:chExt cx="2006105" cy="615554"/>
          </a:xfrm>
        </p:grpSpPr>
        <p:sp>
          <p:nvSpPr>
            <p:cNvPr id="99" name="文本框 98"/>
            <p:cNvSpPr txBox="1"/>
            <p:nvPr/>
          </p:nvSpPr>
          <p:spPr bwMode="gray">
            <a:xfrm>
              <a:off x="4513150" y="3647369"/>
              <a:ext cx="2006105" cy="307777"/>
            </a:xfrm>
            <a:prstGeom prst="rect">
              <a:avLst/>
            </a:prstGeom>
            <a:noFill/>
            <a:ln w="19050">
              <a:solidFill>
                <a:srgbClr val="8BC9A0"/>
              </a:solid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0" name="文本框 99"/>
            <p:cNvSpPr txBox="1"/>
            <p:nvPr/>
          </p:nvSpPr>
          <p:spPr bwMode="gray">
            <a:xfrm>
              <a:off x="4513150" y="3955146"/>
              <a:ext cx="2006105" cy="307777"/>
            </a:xfrm>
            <a:prstGeom prst="rect">
              <a:avLst/>
            </a:prstGeom>
            <a:noFill/>
            <a:ln w="19050">
              <a:solidFill>
                <a:srgbClr val="8BC9A0"/>
              </a:solidFill>
            </a:ln>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AS_Path</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387184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0573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Applications and Networking Overview</a:t>
            </a:r>
          </a:p>
          <a:p>
            <a:r>
              <a:rPr lang="en-US" b="1" dirty="0">
                <a:sym typeface="Huawei Sans" panose="020C0503030203020204" pitchFamily="34" charset="0"/>
              </a:rPr>
              <a:t>MPLS VPN Deployment in Typical Scenarios</a:t>
            </a:r>
          </a:p>
          <a:p>
            <a:pPr lvl="1"/>
            <a:r>
              <a:rPr lang="en-US" dirty="0">
                <a:solidFill>
                  <a:schemeClr val="bg1">
                    <a:lumMod val="50000"/>
                  </a:schemeClr>
                </a:solidFill>
                <a:sym typeface="Huawei Sans" panose="020C0503030203020204" pitchFamily="34" charset="0"/>
              </a:rPr>
              <a:t>Intranet Scenario</a:t>
            </a:r>
          </a:p>
          <a:p>
            <a:pPr lvl="1"/>
            <a:r>
              <a:rPr lang="en-US" dirty="0" err="1">
                <a:solidFill>
                  <a:schemeClr val="bg1">
                    <a:lumMod val="50000"/>
                  </a:schemeClr>
                </a:solidFill>
                <a:sym typeface="Huawei Sans" panose="020C0503030203020204" pitchFamily="34" charset="0"/>
              </a:rPr>
              <a:t>Hub&amp;Spoke</a:t>
            </a:r>
            <a:r>
              <a:rPr lang="en-US" dirty="0">
                <a:solidFill>
                  <a:schemeClr val="bg1">
                    <a:lumMod val="50000"/>
                  </a:schemeClr>
                </a:solidFill>
                <a:sym typeface="Huawei Sans" panose="020C0503030203020204" pitchFamily="34" charset="0"/>
              </a:rPr>
              <a:t> Scenario</a:t>
            </a:r>
          </a:p>
          <a:p>
            <a:pPr lvl="1">
              <a:buSzPct val="60000"/>
              <a:buFont typeface="Wingdings" panose="05000000000000000000" pitchFamily="2" charset="2"/>
              <a:buChar char="n"/>
            </a:pPr>
            <a:r>
              <a:rPr lang="en-US" dirty="0">
                <a:sym typeface="Huawei Sans" panose="020C0503030203020204" pitchFamily="34" charset="0"/>
              </a:rPr>
              <a:t>Route Import Between </a:t>
            </a:r>
            <a:r>
              <a:rPr lang="en-US" altLang="zh-CN" dirty="0">
                <a:sym typeface="Huawei Sans" panose="020C0503030203020204" pitchFamily="34" charset="0"/>
              </a:rPr>
              <a:t>VPN </a:t>
            </a:r>
            <a:r>
              <a:rPr lang="en-US" dirty="0">
                <a:sym typeface="Huawei Sans" panose="020C0503030203020204" pitchFamily="34" charset="0"/>
              </a:rPr>
              <a:t>Instances </a:t>
            </a:r>
            <a:r>
              <a:rPr lang="en-US" altLang="zh-CN" dirty="0">
                <a:sym typeface="Huawei Sans" panose="020C0503030203020204" pitchFamily="34" charset="0"/>
              </a:rPr>
              <a:t>Scenario</a:t>
            </a:r>
            <a:endParaRPr lang="en-US" dirty="0">
              <a:sym typeface="Huawei Sans" panose="020C0503030203020204" pitchFamily="34" charset="0"/>
            </a:endParaRPr>
          </a:p>
          <a:p>
            <a:r>
              <a:rPr lang="en-US" dirty="0">
                <a:solidFill>
                  <a:schemeClr val="bg1">
                    <a:lumMod val="50000"/>
                  </a:schemeClr>
                </a:solidFill>
                <a:sym typeface="Huawei Sans" panose="020C0503030203020204" pitchFamily="34" charset="0"/>
              </a:rPr>
              <a:t>OSPF VPN Extension</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213323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bwMode="gray">
          <a:xfrm>
            <a:off x="2824212" y="4240603"/>
            <a:ext cx="1302039" cy="866524"/>
            <a:chOff x="4121788" y="6061975"/>
            <a:chExt cx="1302039" cy="866524"/>
          </a:xfrm>
        </p:grpSpPr>
        <p:sp>
          <p:nvSpPr>
            <p:cNvPr id="69" name="圆角矩形 4"/>
            <p:cNvSpPr/>
            <p:nvPr/>
          </p:nvSpPr>
          <p:spPr bwMode="gray">
            <a:xfrm>
              <a:off x="4773265" y="6061975"/>
              <a:ext cx="650562"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4"/>
            <p:cNvSpPr/>
            <p:nvPr/>
          </p:nvSpPr>
          <p:spPr bwMode="gray">
            <a:xfrm>
              <a:off x="4121788" y="6061975"/>
              <a:ext cx="650562" cy="866524"/>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8" name="文本框 77"/>
          <p:cNvSpPr txBox="1"/>
          <p:nvPr/>
        </p:nvSpPr>
        <p:spPr bwMode="gray">
          <a:xfrm>
            <a:off x="430726" y="2983417"/>
            <a:ext cx="5509467" cy="784830"/>
          </a:xfrm>
          <a:prstGeom prst="rect">
            <a:avLst/>
          </a:prstGeom>
          <a:noFill/>
        </p:spPr>
        <p:txBody>
          <a:bodyPr wrap="square" rtlCol="0">
            <a:spAutoFit/>
          </a:bodyPr>
          <a:lstStyle/>
          <a:p>
            <a:pPr marL="342900" indent="-342900">
              <a:lnSpc>
                <a:spcPct val="125000"/>
              </a:lnSpc>
              <a:buFont typeface="+mj-lt"/>
              <a:buAutoNum type="arabicPeriod"/>
            </a:pPr>
            <a:r>
              <a:rPr sz="1200" dirty="0">
                <a:latin typeface="Huawei Sans" panose="020C0503030203020204" pitchFamily="34" charset="0"/>
              </a:rPr>
              <a:t>Configure the PE to import VPN routes to the local public routing table.</a:t>
            </a:r>
            <a:endParaRPr lang="en-US" altLang="zh-CN" sz="1200" dirty="0">
              <a:latin typeface="Huawei Sans" panose="020C0503030203020204" pitchFamily="34" charset="0"/>
            </a:endParaRPr>
          </a:p>
          <a:p>
            <a:pPr marL="342900" indent="-342900">
              <a:lnSpc>
                <a:spcPct val="125000"/>
              </a:lnSpc>
              <a:buFont typeface="+mj-lt"/>
              <a:buAutoNum type="arabicPeriod"/>
            </a:pPr>
            <a:r>
              <a:rPr sz="1200" dirty="0">
                <a:latin typeface="Huawei Sans" panose="020C0503030203020204" pitchFamily="34" charset="0"/>
              </a:rPr>
              <a:t>Configure the PE to import the local public routing table into other routing protocols so that the P device can obtain routing information.</a:t>
            </a:r>
            <a:endParaRPr lang="zh-CN" altLang="en-US" sz="1200" dirty="0">
              <a:latin typeface="Huawei Sans" panose="020C0503030203020204" pitchFamily="34" charset="0"/>
            </a:endParaRPr>
          </a:p>
        </p:txBody>
      </p:sp>
      <p:sp>
        <p:nvSpPr>
          <p:cNvPr id="2" name="标题 1"/>
          <p:cNvSpPr>
            <a:spLocks noGrp="1"/>
          </p:cNvSpPr>
          <p:nvPr>
            <p:ph type="title"/>
          </p:nvPr>
        </p:nvSpPr>
        <p:spPr bwMode="gray"/>
        <p:txBody>
          <a:bodyPr/>
          <a:lstStyle/>
          <a:p>
            <a:r>
              <a:rPr lang="en-US"/>
              <a:t>Configuring Interworking Between VPN and Public Network Instances</a:t>
            </a:r>
            <a:endParaRPr lang="en-US" dirty="0"/>
          </a:p>
        </p:txBody>
      </p:sp>
      <p:sp>
        <p:nvSpPr>
          <p:cNvPr id="26" name="文本占位符 25"/>
          <p:cNvSpPr>
            <a:spLocks noGrp="1"/>
          </p:cNvSpPr>
          <p:nvPr>
            <p:ph type="body" sz="quarter" idx="10"/>
          </p:nvPr>
        </p:nvSpPr>
        <p:spPr bwMode="gray">
          <a:xfrm>
            <a:off x="6115217" y="1484312"/>
            <a:ext cx="5633871" cy="4443243"/>
          </a:xfrm>
        </p:spPr>
        <p:txBody>
          <a:bodyPr/>
          <a:lstStyle/>
          <a:p>
            <a:r>
              <a:rPr lang="en-US" sz="1400" dirty="0"/>
              <a:t>Import different types of VPN routes to the public network instance's corresponding routing tables.</a:t>
            </a:r>
            <a:endParaRPr lang="en-US" altLang="zh-CN" sz="1400" dirty="0"/>
          </a:p>
        </p:txBody>
      </p:sp>
      <p:sp>
        <p:nvSpPr>
          <p:cNvPr id="5" name="圆角矩形 4"/>
          <p:cNvSpPr/>
          <p:nvPr/>
        </p:nvSpPr>
        <p:spPr bwMode="gray">
          <a:xfrm>
            <a:off x="4670072" y="2005105"/>
            <a:ext cx="1295008"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Group 96"/>
          <p:cNvGrpSpPr/>
          <p:nvPr/>
        </p:nvGrpSpPr>
        <p:grpSpPr bwMode="gray">
          <a:xfrm rot="16200000">
            <a:off x="1245332" y="2066245"/>
            <a:ext cx="259305" cy="764187"/>
            <a:chOff x="3134093" y="3084639"/>
            <a:chExt cx="611430" cy="432284"/>
          </a:xfrm>
        </p:grpSpPr>
        <p:cxnSp>
          <p:nvCxnSpPr>
            <p:cNvPr id="7"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bwMode="gray">
          <a:xfrm>
            <a:off x="2824212" y="2005105"/>
            <a:ext cx="1302039" cy="866524"/>
            <a:chOff x="4121788" y="6061975"/>
            <a:chExt cx="1302039" cy="866524"/>
          </a:xfrm>
        </p:grpSpPr>
        <p:sp>
          <p:nvSpPr>
            <p:cNvPr id="49" name="圆角矩形 4"/>
            <p:cNvSpPr/>
            <p:nvPr/>
          </p:nvSpPr>
          <p:spPr bwMode="gray">
            <a:xfrm>
              <a:off x="4773265" y="6061975"/>
              <a:ext cx="650562"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4"/>
            <p:cNvSpPr/>
            <p:nvPr/>
          </p:nvSpPr>
          <p:spPr bwMode="gray">
            <a:xfrm>
              <a:off x="4121788" y="6061975"/>
              <a:ext cx="650562" cy="866524"/>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 name="圆角矩形 5"/>
          <p:cNvSpPr/>
          <p:nvPr/>
        </p:nvSpPr>
        <p:spPr bwMode="gray">
          <a:xfrm>
            <a:off x="514279" y="2018962"/>
            <a:ext cx="1537177" cy="852667"/>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 Box 19"/>
          <p:cNvSpPr txBox="1">
            <a:spLocks noChangeArrowheads="1"/>
          </p:cNvSpPr>
          <p:nvPr/>
        </p:nvSpPr>
        <p:spPr bwMode="gray">
          <a:xfrm>
            <a:off x="565429" y="1935861"/>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VPNA</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 Box 19"/>
          <p:cNvSpPr txBox="1">
            <a:spLocks noChangeArrowheads="1"/>
          </p:cNvSpPr>
          <p:nvPr/>
        </p:nvSpPr>
        <p:spPr bwMode="gray">
          <a:xfrm>
            <a:off x="1209381" y="1999033"/>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CE1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53"/>
          <p:cNvCxnSpPr>
            <a:stCxn id="16" idx="1"/>
            <a:endCxn id="14" idx="3"/>
          </p:cNvCxnSpPr>
          <p:nvPr/>
        </p:nvCxnSpPr>
        <p:spPr bwMode="gray">
          <a:xfrm flipH="1">
            <a:off x="1731751" y="2494261"/>
            <a:ext cx="146862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91751" y="2272861"/>
            <a:ext cx="540000" cy="442800"/>
          </a:xfrm>
          <a:prstGeom prst="rect">
            <a:avLst/>
          </a:prstGeom>
        </p:spPr>
      </p:pic>
      <p:sp>
        <p:nvSpPr>
          <p:cNvPr id="15" name="Text Box 19"/>
          <p:cNvSpPr txBox="1">
            <a:spLocks noChangeArrowheads="1"/>
          </p:cNvSpPr>
          <p:nvPr/>
        </p:nvSpPr>
        <p:spPr bwMode="gray">
          <a:xfrm>
            <a:off x="3195764" y="199903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00371" y="2272861"/>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67907" y="2264375"/>
            <a:ext cx="540000" cy="442800"/>
          </a:xfrm>
          <a:prstGeom prst="rect">
            <a:avLst/>
          </a:prstGeom>
        </p:spPr>
      </p:pic>
      <p:cxnSp>
        <p:nvCxnSpPr>
          <p:cNvPr id="18" name="直接连接符 53"/>
          <p:cNvCxnSpPr>
            <a:stCxn id="17" idx="1"/>
            <a:endCxn id="16" idx="3"/>
          </p:cNvCxnSpPr>
          <p:nvPr/>
        </p:nvCxnSpPr>
        <p:spPr bwMode="gray">
          <a:xfrm flipH="1">
            <a:off x="3740371" y="2485775"/>
            <a:ext cx="1627536" cy="8486"/>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9" name="Text Box 19"/>
          <p:cNvSpPr txBox="1">
            <a:spLocks noChangeArrowheads="1"/>
          </p:cNvSpPr>
          <p:nvPr/>
        </p:nvSpPr>
        <p:spPr bwMode="gray">
          <a:xfrm>
            <a:off x="5489890" y="2008510"/>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19"/>
          <p:cNvSpPr txBox="1">
            <a:spLocks noChangeArrowheads="1"/>
          </p:cNvSpPr>
          <p:nvPr/>
        </p:nvSpPr>
        <p:spPr bwMode="gray">
          <a:xfrm>
            <a:off x="4596036" y="1989606"/>
            <a:ext cx="8913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b="1" dirty="0">
                <a:latin typeface="Huawei Sans" panose="020C0503030203020204" pitchFamily="34" charset="0"/>
              </a:rPr>
              <a:t>Public network</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上弧形箭头 49"/>
          <p:cNvSpPr/>
          <p:nvPr/>
        </p:nvSpPr>
        <p:spPr bwMode="gray">
          <a:xfrm>
            <a:off x="2808588" y="1530686"/>
            <a:ext cx="1295008" cy="477776"/>
          </a:xfrm>
          <a:prstGeom prst="curvedDownArrow">
            <a:avLst/>
          </a:prstGeom>
          <a:solidFill>
            <a:srgbClr val="BEE9EE"/>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圆角矩形 51"/>
          <p:cNvSpPr/>
          <p:nvPr/>
        </p:nvSpPr>
        <p:spPr bwMode="gray">
          <a:xfrm>
            <a:off x="4645185" y="4240603"/>
            <a:ext cx="1295008"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Group 96"/>
          <p:cNvGrpSpPr/>
          <p:nvPr/>
        </p:nvGrpSpPr>
        <p:grpSpPr bwMode="gray">
          <a:xfrm rot="16200000">
            <a:off x="1220445" y="4287886"/>
            <a:ext cx="259305" cy="764187"/>
            <a:chOff x="3134093" y="3084639"/>
            <a:chExt cx="611430" cy="432284"/>
          </a:xfrm>
        </p:grpSpPr>
        <p:cxnSp>
          <p:nvCxnSpPr>
            <p:cNvPr id="54"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7" name="圆角矩形 5"/>
          <p:cNvSpPr/>
          <p:nvPr/>
        </p:nvSpPr>
        <p:spPr bwMode="gray">
          <a:xfrm>
            <a:off x="489392" y="4254460"/>
            <a:ext cx="1537177" cy="852667"/>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 Box 19"/>
          <p:cNvSpPr txBox="1">
            <a:spLocks noChangeArrowheads="1"/>
          </p:cNvSpPr>
          <p:nvPr/>
        </p:nvSpPr>
        <p:spPr bwMode="gray">
          <a:xfrm>
            <a:off x="540542" y="4241055"/>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VPNA</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 Box 19"/>
          <p:cNvSpPr txBox="1">
            <a:spLocks noChangeArrowheads="1"/>
          </p:cNvSpPr>
          <p:nvPr/>
        </p:nvSpPr>
        <p:spPr bwMode="gray">
          <a:xfrm>
            <a:off x="1184494" y="4228825"/>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CE1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3"/>
          <p:cNvCxnSpPr>
            <a:stCxn id="63" idx="1"/>
            <a:endCxn id="61" idx="3"/>
          </p:cNvCxnSpPr>
          <p:nvPr/>
        </p:nvCxnSpPr>
        <p:spPr bwMode="gray">
          <a:xfrm flipH="1">
            <a:off x="1706864" y="4715902"/>
            <a:ext cx="146862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66864" y="4494502"/>
            <a:ext cx="540000" cy="442800"/>
          </a:xfrm>
          <a:prstGeom prst="rect">
            <a:avLst/>
          </a:prstGeom>
        </p:spPr>
      </p:pic>
      <p:sp>
        <p:nvSpPr>
          <p:cNvPr id="62" name="Text Box 19"/>
          <p:cNvSpPr txBox="1">
            <a:spLocks noChangeArrowheads="1"/>
          </p:cNvSpPr>
          <p:nvPr/>
        </p:nvSpPr>
        <p:spPr bwMode="gray">
          <a:xfrm>
            <a:off x="3174741" y="4228825"/>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PE1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75484" y="4494502"/>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41868" y="4494502"/>
            <a:ext cx="540000" cy="442800"/>
          </a:xfrm>
          <a:prstGeom prst="rect">
            <a:avLst/>
          </a:prstGeom>
        </p:spPr>
      </p:pic>
      <p:cxnSp>
        <p:nvCxnSpPr>
          <p:cNvPr id="65" name="直接连接符 53"/>
          <p:cNvCxnSpPr>
            <a:stCxn id="64" idx="1"/>
            <a:endCxn id="63" idx="3"/>
          </p:cNvCxnSpPr>
          <p:nvPr/>
        </p:nvCxnSpPr>
        <p:spPr bwMode="gray">
          <a:xfrm flipH="1">
            <a:off x="3715484" y="4715902"/>
            <a:ext cx="1626384"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6" name="Text Box 19"/>
          <p:cNvSpPr txBox="1">
            <a:spLocks noChangeArrowheads="1"/>
          </p:cNvSpPr>
          <p:nvPr/>
        </p:nvSpPr>
        <p:spPr bwMode="gray">
          <a:xfrm>
            <a:off x="5472419" y="4233140"/>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sz="1400" b="1" dirty="0">
                <a:latin typeface="Huawei Sans" panose="020C0503030203020204" pitchFamily="34" charset="0"/>
              </a:rPr>
              <a:t>P</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 Box 19"/>
          <p:cNvSpPr txBox="1">
            <a:spLocks noChangeArrowheads="1"/>
          </p:cNvSpPr>
          <p:nvPr/>
        </p:nvSpPr>
        <p:spPr bwMode="gray">
          <a:xfrm>
            <a:off x="4589185" y="4241055"/>
            <a:ext cx="8351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b="1" dirty="0">
                <a:latin typeface="Huawei Sans" panose="020C0503030203020204" pitchFamily="34" charset="0"/>
              </a:rPr>
              <a:t>Public network</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上弧形箭头 69"/>
          <p:cNvSpPr/>
          <p:nvPr/>
        </p:nvSpPr>
        <p:spPr bwMode="gray">
          <a:xfrm flipH="1">
            <a:off x="2792707" y="3753312"/>
            <a:ext cx="1295008" cy="477776"/>
          </a:xfrm>
          <a:prstGeom prst="curvedDownArrow">
            <a:avLst/>
          </a:prstGeom>
          <a:solidFill>
            <a:srgbClr val="BEE9EE"/>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文本占位符 25"/>
          <p:cNvSpPr txBox="1">
            <a:spLocks/>
          </p:cNvSpPr>
          <p:nvPr/>
        </p:nvSpPr>
        <p:spPr bwMode="gray">
          <a:xfrm>
            <a:off x="6115217" y="3650659"/>
            <a:ext cx="5663734" cy="72375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ctr">
              <a:lnSpc>
                <a:spcPct val="140000"/>
              </a:lnSpc>
              <a:spcBef>
                <a:spcPts val="792"/>
              </a:spcBef>
              <a:buClrTx/>
              <a:buSzPct val="50000"/>
              <a:buFont typeface="Wingdings" panose="05000000000000000000" pitchFamily="2" charset="2"/>
              <a:buChar char="l"/>
              <a:defRPr sz="14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ctr">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ctr">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ctr">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ctr">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dirty="0"/>
              <a:t>Import different types of routes from the public network instance to a VPN instance's corresponding routing tables.</a:t>
            </a:r>
            <a:endParaRPr lang="en-US" altLang="zh-CN" dirty="0"/>
          </a:p>
        </p:txBody>
      </p:sp>
      <p:sp>
        <p:nvSpPr>
          <p:cNvPr id="72" name="右箭头 71"/>
          <p:cNvSpPr/>
          <p:nvPr/>
        </p:nvSpPr>
        <p:spPr bwMode="gray">
          <a:xfrm rot="10800000">
            <a:off x="2121975" y="4323503"/>
            <a:ext cx="606752" cy="322241"/>
          </a:xfrm>
          <a:prstGeom prst="rightArrow">
            <a:avLst/>
          </a:prstGeom>
          <a:solidFill>
            <a:srgbClr val="BEE9EE"/>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bwMode="gray">
          <a:xfrm>
            <a:off x="3336297" y="1612776"/>
            <a:ext cx="268147" cy="268147"/>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dirty="0">
                <a:solidFill>
                  <a:schemeClr val="bg1"/>
                </a:solidFill>
                <a:latin typeface="Huawei Sans" panose="020C0503030203020204" pitchFamily="34" charset="0"/>
              </a:rPr>
              <a:t>1</a:t>
            </a:r>
            <a:endParaRPr lang="zh-CN" altLang="en-US" dirty="0">
              <a:solidFill>
                <a:schemeClr val="bg1"/>
              </a:solidFill>
              <a:latin typeface="Huawei Sans" panose="020C0503030203020204" pitchFamily="34" charset="0"/>
            </a:endParaRPr>
          </a:p>
        </p:txBody>
      </p:sp>
      <p:sp>
        <p:nvSpPr>
          <p:cNvPr id="74" name="右箭头 73"/>
          <p:cNvSpPr/>
          <p:nvPr/>
        </p:nvSpPr>
        <p:spPr bwMode="gray">
          <a:xfrm>
            <a:off x="4144103" y="2038007"/>
            <a:ext cx="508117" cy="322241"/>
          </a:xfrm>
          <a:prstGeom prst="rightArrow">
            <a:avLst/>
          </a:prstGeom>
          <a:solidFill>
            <a:srgbClr val="BEE9EE"/>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bwMode="gray">
          <a:xfrm>
            <a:off x="4225803" y="1841490"/>
            <a:ext cx="268147" cy="268147"/>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dirty="0">
                <a:solidFill>
                  <a:schemeClr val="bg1"/>
                </a:solidFill>
                <a:latin typeface="Huawei Sans" panose="020C0503030203020204" pitchFamily="34" charset="0"/>
              </a:rPr>
              <a:t>2</a:t>
            </a:r>
            <a:endParaRPr lang="zh-CN" altLang="en-US" dirty="0">
              <a:solidFill>
                <a:schemeClr val="bg1"/>
              </a:solidFill>
              <a:latin typeface="Huawei Sans" panose="020C0503030203020204" pitchFamily="34" charset="0"/>
            </a:endParaRPr>
          </a:p>
        </p:txBody>
      </p:sp>
      <p:sp>
        <p:nvSpPr>
          <p:cNvPr id="76" name="椭圆 75"/>
          <p:cNvSpPr/>
          <p:nvPr/>
        </p:nvSpPr>
        <p:spPr bwMode="gray">
          <a:xfrm>
            <a:off x="2349535" y="4106265"/>
            <a:ext cx="268147" cy="268147"/>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dirty="0">
                <a:solidFill>
                  <a:schemeClr val="bg1"/>
                </a:solidFill>
                <a:latin typeface="Huawei Sans" panose="020C0503030203020204" pitchFamily="34" charset="0"/>
              </a:rPr>
              <a:t>2</a:t>
            </a:r>
            <a:endParaRPr lang="zh-CN" altLang="en-US" dirty="0">
              <a:solidFill>
                <a:schemeClr val="bg1"/>
              </a:solidFill>
              <a:latin typeface="Huawei Sans" panose="020C0503030203020204" pitchFamily="34" charset="0"/>
            </a:endParaRPr>
          </a:p>
        </p:txBody>
      </p:sp>
      <p:sp>
        <p:nvSpPr>
          <p:cNvPr id="77" name="椭圆 76"/>
          <p:cNvSpPr/>
          <p:nvPr/>
        </p:nvSpPr>
        <p:spPr bwMode="gray">
          <a:xfrm>
            <a:off x="3306137" y="3818645"/>
            <a:ext cx="268147" cy="268147"/>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dirty="0">
                <a:solidFill>
                  <a:schemeClr val="bg1"/>
                </a:solidFill>
                <a:latin typeface="Huawei Sans" panose="020C0503030203020204" pitchFamily="34" charset="0"/>
              </a:rPr>
              <a:t>1</a:t>
            </a:r>
            <a:endParaRPr lang="zh-CN" altLang="en-US" dirty="0">
              <a:solidFill>
                <a:schemeClr val="bg1"/>
              </a:solidFill>
              <a:latin typeface="Huawei Sans" panose="020C0503030203020204" pitchFamily="34" charset="0"/>
            </a:endParaRPr>
          </a:p>
        </p:txBody>
      </p:sp>
      <p:sp>
        <p:nvSpPr>
          <p:cNvPr id="79" name="文本框 78"/>
          <p:cNvSpPr txBox="1"/>
          <p:nvPr/>
        </p:nvSpPr>
        <p:spPr bwMode="gray">
          <a:xfrm>
            <a:off x="430726" y="5285609"/>
            <a:ext cx="5509467" cy="784830"/>
          </a:xfrm>
          <a:prstGeom prst="rect">
            <a:avLst/>
          </a:prstGeom>
          <a:noFill/>
        </p:spPr>
        <p:txBody>
          <a:bodyPr wrap="square" rtlCol="0">
            <a:spAutoFit/>
          </a:bodyPr>
          <a:lstStyle/>
          <a:p>
            <a:pPr marL="342900" indent="-342900">
              <a:lnSpc>
                <a:spcPct val="125000"/>
              </a:lnSpc>
              <a:buFont typeface="+mj-lt"/>
              <a:buAutoNum type="arabicPeriod"/>
            </a:pPr>
            <a:r>
              <a:rPr sz="1200" dirty="0">
                <a:latin typeface="Huawei Sans" panose="020C0503030203020204" pitchFamily="34" charset="0"/>
              </a:rPr>
              <a:t>Configure the PE to import public routes to the local </a:t>
            </a:r>
            <a:r>
              <a:rPr lang="en-US" sz="1200" dirty="0">
                <a:latin typeface="Huawei Sans" panose="020C0503030203020204" pitchFamily="34" charset="0"/>
              </a:rPr>
              <a:t>VPN</a:t>
            </a:r>
            <a:r>
              <a:rPr sz="1200" dirty="0">
                <a:latin typeface="Huawei Sans" panose="020C0503030203020204" pitchFamily="34" charset="0"/>
              </a:rPr>
              <a:t> routing table.</a:t>
            </a:r>
            <a:endParaRPr lang="en-US" altLang="zh-CN" sz="1200" dirty="0">
              <a:latin typeface="Huawei Sans" panose="020C0503030203020204" pitchFamily="34" charset="0"/>
            </a:endParaRPr>
          </a:p>
          <a:p>
            <a:pPr marL="342900" indent="-342900">
              <a:lnSpc>
                <a:spcPct val="125000"/>
              </a:lnSpc>
              <a:buFont typeface="+mj-lt"/>
              <a:buAutoNum type="arabicPeriod"/>
            </a:pPr>
            <a:r>
              <a:rPr sz="1200" dirty="0">
                <a:latin typeface="Huawei Sans" panose="020C0503030203020204" pitchFamily="34" charset="0"/>
              </a:rPr>
              <a:t>Configure the PE to import the local private routing table into other routing protocols so that the CE device can obtain routing information.</a:t>
            </a:r>
            <a:endParaRPr lang="zh-CN" altLang="en-US" sz="1200" dirty="0">
              <a:latin typeface="Huawei Sans" panose="020C0503030203020204" pitchFamily="34" charset="0"/>
            </a:endParaRPr>
          </a:p>
        </p:txBody>
      </p:sp>
      <p:sp>
        <p:nvSpPr>
          <p:cNvPr id="56" name="文本占位符 25"/>
          <p:cNvSpPr txBox="1">
            <a:spLocks/>
          </p:cNvSpPr>
          <p:nvPr/>
        </p:nvSpPr>
        <p:spPr bwMode="gray">
          <a:xfrm>
            <a:off x="6215331" y="2264480"/>
            <a:ext cx="5476771" cy="797614"/>
          </a:xfrm>
          <a:prstGeom prst="rect">
            <a:avLst/>
          </a:prstGeom>
          <a:solidFill>
            <a:schemeClr val="bg1">
              <a:lumMod val="85000"/>
            </a:schemeClr>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50380" indent="0">
              <a:lnSpc>
                <a:spcPct val="100000"/>
              </a:lnSpc>
              <a:buNone/>
            </a:pPr>
            <a:r>
              <a:rPr lang="en-US" altLang="zh-CN" sz="1200" dirty="0"/>
              <a:t>[Huawei] </a:t>
            </a:r>
            <a:r>
              <a:rPr lang="en-US" altLang="zh-CN" sz="1200" b="1" dirty="0" err="1"/>
              <a:t>ip</a:t>
            </a:r>
            <a:r>
              <a:rPr lang="en-US" altLang="zh-CN" sz="1200" b="1" dirty="0"/>
              <a:t> import-rib </a:t>
            </a:r>
            <a:r>
              <a:rPr lang="en-US" altLang="zh-CN" sz="1200" b="1" dirty="0" err="1"/>
              <a:t>vpn</a:t>
            </a:r>
            <a:r>
              <a:rPr lang="en-US" altLang="zh-CN" sz="1200" b="1" dirty="0"/>
              <a:t>-instance </a:t>
            </a:r>
            <a:r>
              <a:rPr lang="en-US" altLang="zh-CN" sz="1200" i="1" dirty="0" err="1"/>
              <a:t>vpn</a:t>
            </a:r>
            <a:r>
              <a:rPr lang="en-US" altLang="zh-CN" sz="1200" i="1" dirty="0"/>
              <a:t>-instance-name</a:t>
            </a:r>
            <a:r>
              <a:rPr lang="en-US" altLang="zh-CN" sz="1200" dirty="0"/>
              <a:t> </a:t>
            </a:r>
            <a:r>
              <a:rPr lang="en-US" altLang="zh-CN" sz="1200" b="1" dirty="0"/>
              <a:t>protocol</a:t>
            </a:r>
            <a:r>
              <a:rPr lang="en-US" altLang="zh-CN" sz="1200" dirty="0"/>
              <a:t> { </a:t>
            </a:r>
            <a:r>
              <a:rPr lang="en-US" altLang="zh-CN" sz="1200" b="1" dirty="0"/>
              <a:t>static</a:t>
            </a:r>
            <a:r>
              <a:rPr lang="en-US" altLang="zh-CN" sz="1200" dirty="0"/>
              <a:t> | </a:t>
            </a:r>
            <a:r>
              <a:rPr lang="en-US" altLang="zh-CN" sz="1200" b="1" dirty="0" err="1"/>
              <a:t>isis</a:t>
            </a:r>
            <a:r>
              <a:rPr lang="en-US" altLang="zh-CN" sz="1200" dirty="0"/>
              <a:t> </a:t>
            </a:r>
            <a:r>
              <a:rPr lang="en-US" altLang="zh-CN" sz="1200" i="1" dirty="0"/>
              <a:t>process-id</a:t>
            </a:r>
            <a:r>
              <a:rPr lang="en-US" altLang="zh-CN" sz="1200" dirty="0"/>
              <a:t> | </a:t>
            </a:r>
            <a:r>
              <a:rPr lang="en-US" altLang="zh-CN" sz="1200" b="1" dirty="0" err="1"/>
              <a:t>ospf</a:t>
            </a:r>
            <a:r>
              <a:rPr lang="en-US" altLang="zh-CN" sz="1200" dirty="0"/>
              <a:t> </a:t>
            </a:r>
            <a:r>
              <a:rPr lang="en-US" altLang="zh-CN" sz="1200" i="1" dirty="0"/>
              <a:t>process-id</a:t>
            </a:r>
            <a:r>
              <a:rPr lang="en-US" altLang="zh-CN" sz="1200" dirty="0"/>
              <a:t> } [ </a:t>
            </a:r>
            <a:r>
              <a:rPr lang="en-US" altLang="zh-CN" sz="1200" b="1" dirty="0"/>
              <a:t>valid-route</a:t>
            </a:r>
            <a:r>
              <a:rPr lang="en-US" altLang="zh-CN" sz="1200" dirty="0"/>
              <a:t> ] [ </a:t>
            </a:r>
            <a:r>
              <a:rPr lang="en-US" altLang="zh-CN" sz="1200" b="1" dirty="0"/>
              <a:t>route-policy</a:t>
            </a:r>
            <a:r>
              <a:rPr lang="en-US" altLang="zh-CN" sz="1200" dirty="0"/>
              <a:t> </a:t>
            </a:r>
            <a:r>
              <a:rPr lang="en-US" altLang="zh-CN" sz="1200" i="1" dirty="0"/>
              <a:t>route-policy-name</a:t>
            </a:r>
            <a:r>
              <a:rPr lang="en-US" altLang="zh-CN" sz="1200" dirty="0"/>
              <a:t> | </a:t>
            </a:r>
            <a:r>
              <a:rPr lang="en-US" altLang="zh-CN" sz="1200" b="1" dirty="0"/>
              <a:t>route-filter</a:t>
            </a:r>
            <a:r>
              <a:rPr lang="en-US" altLang="zh-CN" sz="1200" dirty="0"/>
              <a:t> </a:t>
            </a:r>
            <a:r>
              <a:rPr lang="en-US" altLang="zh-CN" sz="1200" i="1" dirty="0"/>
              <a:t>route-filter-name</a:t>
            </a:r>
            <a:r>
              <a:rPr lang="en-US" altLang="zh-CN" sz="1200" dirty="0"/>
              <a:t> ]</a:t>
            </a:r>
          </a:p>
        </p:txBody>
      </p:sp>
      <p:sp>
        <p:nvSpPr>
          <p:cNvPr id="81" name="文本占位符 25"/>
          <p:cNvSpPr txBox="1">
            <a:spLocks/>
          </p:cNvSpPr>
          <p:nvPr/>
        </p:nvSpPr>
        <p:spPr bwMode="gray">
          <a:xfrm>
            <a:off x="6221403" y="4424002"/>
            <a:ext cx="5476771" cy="807433"/>
          </a:xfrm>
          <a:prstGeom prst="rect">
            <a:avLst/>
          </a:prstGeom>
          <a:solidFill>
            <a:schemeClr val="bg1">
              <a:lumMod val="85000"/>
            </a:schemeClr>
          </a:solidFill>
          <a:ln w="9525">
            <a:noFill/>
            <a:miter lim="800000"/>
            <a:headEnd/>
            <a:tailEnd/>
          </a:ln>
        </p:spPr>
        <p:txBody>
          <a:bodyPr vert="horz" wrap="square" lIns="80141" tIns="40071" rIns="80141" bIns="40071" numCol="1" anchor="t" anchorCtr="0" compatLnSpc="1">
            <a:prstTxWarp prst="textNoShape">
              <a:avLst/>
            </a:prstTxWarp>
          </a:bodyPr>
          <a:lstStyle>
            <a:defPPr>
              <a:defRPr lang="en-US"/>
            </a:defPPr>
            <a:lvl1pPr marL="50380" indent="0" algn="just" defTabSz="914034" fontAlgn="base">
              <a:lnSpc>
                <a:spcPct val="140000"/>
              </a:lnSpc>
              <a:spcBef>
                <a:spcPts val="792"/>
              </a:spcBef>
              <a:buClrTx/>
              <a:buSzPct val="50000"/>
              <a:buFont typeface="Wingdings" panose="05000000000000000000" pitchFamily="2" charset="2"/>
              <a:buNone/>
              <a:defRPr sz="1200"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base">
              <a:lnSpc>
                <a:spcPct val="140000"/>
              </a:lnSpc>
              <a:spcBef>
                <a:spcPts val="720"/>
              </a:spcBef>
              <a:buClrTx/>
              <a:buSzPct val="50000"/>
              <a:buFont typeface="Wingdings" panose="05000000000000000000" pitchFamily="2" charset="2"/>
              <a:buChar char="p"/>
              <a:defRPr sz="1999" baseline="0">
                <a:latin typeface="Huawei Sans"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Huawei Sans"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Huawei Sans"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Huawei Sans"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nSpc>
                <a:spcPct val="100000"/>
              </a:lnSpc>
            </a:pPr>
            <a:r>
              <a:rPr lang="en-US" altLang="zh-CN" dirty="0"/>
              <a:t>[Huawei-vpn-instance-VPNA-af-ipv4]</a:t>
            </a:r>
            <a:r>
              <a:rPr lang="zh-CN" altLang="en-US" dirty="0"/>
              <a:t> </a:t>
            </a:r>
            <a:r>
              <a:rPr lang="en-US" altLang="zh-CN" b="1" dirty="0"/>
              <a:t>import-rib</a:t>
            </a:r>
            <a:r>
              <a:rPr lang="en-US" altLang="zh-CN" dirty="0"/>
              <a:t> </a:t>
            </a:r>
            <a:r>
              <a:rPr lang="en-US" altLang="zh-CN" b="1" dirty="0"/>
              <a:t>public</a:t>
            </a:r>
            <a:r>
              <a:rPr lang="en-US" altLang="zh-CN" dirty="0"/>
              <a:t> </a:t>
            </a:r>
            <a:r>
              <a:rPr lang="en-US" altLang="zh-CN" b="1" dirty="0"/>
              <a:t>protocol</a:t>
            </a:r>
            <a:r>
              <a:rPr lang="en-US" altLang="zh-CN" dirty="0"/>
              <a:t> { </a:t>
            </a:r>
            <a:r>
              <a:rPr lang="en-US" altLang="zh-CN" b="1" dirty="0"/>
              <a:t>direct</a:t>
            </a:r>
            <a:r>
              <a:rPr lang="en-US" altLang="zh-CN" dirty="0"/>
              <a:t> | </a:t>
            </a:r>
            <a:r>
              <a:rPr lang="en-US" altLang="zh-CN" b="1" dirty="0" err="1"/>
              <a:t>vlink</a:t>
            </a:r>
            <a:r>
              <a:rPr lang="en-US" altLang="zh-CN" b="1" dirty="0"/>
              <a:t>-direct-route</a:t>
            </a:r>
            <a:r>
              <a:rPr lang="en-US" altLang="zh-CN" dirty="0"/>
              <a:t> | { </a:t>
            </a:r>
            <a:r>
              <a:rPr lang="en-US" altLang="zh-CN" b="1" dirty="0"/>
              <a:t>static</a:t>
            </a:r>
            <a:r>
              <a:rPr lang="en-US" altLang="zh-CN" dirty="0"/>
              <a:t> | </a:t>
            </a:r>
            <a:r>
              <a:rPr lang="en-US" altLang="zh-CN" b="1" dirty="0" err="1"/>
              <a:t>isis</a:t>
            </a:r>
            <a:r>
              <a:rPr lang="en-US" altLang="zh-CN" dirty="0"/>
              <a:t> </a:t>
            </a:r>
            <a:r>
              <a:rPr lang="en-US" altLang="zh-CN" i="1" dirty="0"/>
              <a:t>process-id</a:t>
            </a:r>
            <a:r>
              <a:rPr lang="en-US" altLang="zh-CN" dirty="0"/>
              <a:t> | </a:t>
            </a:r>
            <a:r>
              <a:rPr lang="en-US" altLang="zh-CN" b="1" dirty="0" err="1"/>
              <a:t>ospf</a:t>
            </a:r>
            <a:r>
              <a:rPr lang="en-US" altLang="zh-CN" dirty="0"/>
              <a:t> </a:t>
            </a:r>
            <a:r>
              <a:rPr lang="en-US" altLang="zh-CN" i="1" dirty="0"/>
              <a:t>process-id</a:t>
            </a:r>
            <a:r>
              <a:rPr lang="en-US" altLang="zh-CN" dirty="0"/>
              <a:t> } [ </a:t>
            </a:r>
            <a:r>
              <a:rPr lang="en-US" altLang="zh-CN" b="1" dirty="0"/>
              <a:t>valid-route</a:t>
            </a:r>
            <a:r>
              <a:rPr lang="en-US" altLang="zh-CN" dirty="0"/>
              <a:t> ] } [ </a:t>
            </a:r>
            <a:r>
              <a:rPr lang="en-US" altLang="zh-CN" b="1" dirty="0"/>
              <a:t>route-policy</a:t>
            </a:r>
            <a:r>
              <a:rPr lang="en-US" altLang="zh-CN" dirty="0"/>
              <a:t> </a:t>
            </a:r>
            <a:r>
              <a:rPr lang="en-US" altLang="zh-CN" i="1" dirty="0"/>
              <a:t>route-policy-name</a:t>
            </a:r>
            <a:r>
              <a:rPr lang="en-US" altLang="zh-CN" dirty="0"/>
              <a:t> ]</a:t>
            </a:r>
            <a:endParaRPr lang="zh-CN" altLang="en-US" dirty="0"/>
          </a:p>
        </p:txBody>
      </p:sp>
    </p:spTree>
    <p:extLst>
      <p:ext uri="{BB962C8B-B14F-4D97-AF65-F5344CB8AC3E}">
        <p14:creationId xmlns:p14="http://schemas.microsoft.com/office/powerpoint/2010/main" val="17733880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a:latin typeface="Huawei Sans" panose="020C0503030203020204" pitchFamily="34" charset="0"/>
              </a:rPr>
              <a:t>Example for Configuring Interworking Between VPN and Public Network Instances</a:t>
            </a:r>
            <a:endParaRPr lang="zh-CN" altLang="en-US" dirty="0">
              <a:latin typeface="Huawei Sans" panose="020C0503030203020204" pitchFamily="34" charset="0"/>
            </a:endParaRPr>
          </a:p>
        </p:txBody>
      </p:sp>
      <p:sp>
        <p:nvSpPr>
          <p:cNvPr id="33" name="矩形 32"/>
          <p:cNvSpPr/>
          <p:nvPr/>
        </p:nvSpPr>
        <p:spPr bwMode="gray">
          <a:xfrm>
            <a:off x="933831" y="5277130"/>
            <a:ext cx="4868640" cy="646331"/>
          </a:xfrm>
          <a:prstGeom prst="rect">
            <a:avLst/>
          </a:prstGeom>
          <a:solidFill>
            <a:schemeClr val="bg1">
              <a:lumMod val="85000"/>
            </a:schemeClr>
          </a:solidFill>
        </p:spPr>
        <p:txBody>
          <a:bodyPr wrap="none">
            <a:spAutoFit/>
          </a:bodyPr>
          <a:lstStyle/>
          <a:p>
            <a:r>
              <a:rPr sz="1200" dirty="0">
                <a:latin typeface="Huawei Sans" panose="020C0503030203020204" pitchFamily="34" charset="0"/>
              </a:rPr>
              <a:t>[PE1]</a:t>
            </a:r>
            <a:r>
              <a:rPr sz="1200" dirty="0" err="1">
                <a:latin typeface="Huawei Sans" panose="020C0503030203020204" pitchFamily="34" charset="0"/>
              </a:rPr>
              <a:t>ip</a:t>
            </a:r>
            <a:r>
              <a:rPr sz="1200" dirty="0">
                <a:latin typeface="Huawei Sans" panose="020C0503030203020204" pitchFamily="34" charset="0"/>
              </a:rPr>
              <a:t> </a:t>
            </a:r>
            <a:r>
              <a:rPr sz="1200" dirty="0" err="1">
                <a:latin typeface="Huawei Sans" panose="020C0503030203020204" pitchFamily="34" charset="0"/>
              </a:rPr>
              <a:t>vpn</a:t>
            </a:r>
            <a:r>
              <a:rPr sz="1200" dirty="0">
                <a:latin typeface="Huawei Sans" panose="020C0503030203020204" pitchFamily="34" charset="0"/>
              </a:rPr>
              <a:t>-instance VPNA	</a:t>
            </a:r>
          </a:p>
          <a:p>
            <a:r>
              <a:rPr sz="1200" dirty="0">
                <a:latin typeface="Huawei Sans" panose="020C0503030203020204" pitchFamily="34" charset="0"/>
              </a:rPr>
              <a:t>[PE1-vpn-instance-VPNA]ipv4-family</a:t>
            </a:r>
            <a:endParaRPr lang="zh-CN" altLang="en-US" sz="1200" dirty="0">
              <a:latin typeface="Huawei Sans" panose="020C0503030203020204" pitchFamily="34" charset="0"/>
            </a:endParaRPr>
          </a:p>
          <a:p>
            <a:r>
              <a:rPr sz="1200" dirty="0">
                <a:latin typeface="Huawei Sans" panose="020C0503030203020204" pitchFamily="34" charset="0"/>
              </a:rPr>
              <a:t>[PE1-vpn-instance-VPNA-af-ipv4] import-rib public protocol </a:t>
            </a:r>
            <a:r>
              <a:rPr sz="1200" dirty="0" err="1">
                <a:latin typeface="Huawei Sans" panose="020C0503030203020204" pitchFamily="34" charset="0"/>
              </a:rPr>
              <a:t>ospf</a:t>
            </a:r>
            <a:r>
              <a:rPr sz="1200" dirty="0">
                <a:latin typeface="Huawei Sans" panose="020C0503030203020204" pitchFamily="34" charset="0"/>
              </a:rPr>
              <a:t> 1</a:t>
            </a:r>
            <a:endParaRPr lang="zh-CN" altLang="en-US" sz="1200" dirty="0">
              <a:latin typeface="Huawei Sans" panose="020C0503030203020204" pitchFamily="34" charset="0"/>
            </a:endParaRPr>
          </a:p>
        </p:txBody>
      </p:sp>
      <p:sp>
        <p:nvSpPr>
          <p:cNvPr id="34" name="矩形 33"/>
          <p:cNvSpPr/>
          <p:nvPr/>
        </p:nvSpPr>
        <p:spPr bwMode="gray">
          <a:xfrm>
            <a:off x="6220224" y="3394178"/>
            <a:ext cx="4761240" cy="1384995"/>
          </a:xfrm>
          <a:prstGeom prst="rect">
            <a:avLst/>
          </a:prstGeom>
          <a:solidFill>
            <a:schemeClr val="bg1">
              <a:lumMod val="85000"/>
            </a:schemeClr>
          </a:solidFill>
        </p:spPr>
        <p:txBody>
          <a:bodyPr wrap="none">
            <a:spAutoFit/>
          </a:bodyPr>
          <a:lstStyle/>
          <a:p>
            <a:r>
              <a:rPr sz="1200" dirty="0">
                <a:latin typeface="Huawei Sans" panose="020C0503030203020204" pitchFamily="34" charset="0"/>
              </a:rPr>
              <a:t>&lt;P&gt;ping 10.0.12.1</a:t>
            </a:r>
          </a:p>
          <a:p>
            <a:r>
              <a:rPr sz="1200" dirty="0">
                <a:latin typeface="Huawei Sans" panose="020C0503030203020204" pitchFamily="34" charset="0"/>
              </a:rPr>
              <a:t>  PING 10.0.12.1: 56  data bytes, press CTRL_C to break</a:t>
            </a:r>
          </a:p>
          <a:p>
            <a:r>
              <a:rPr sz="1200" dirty="0">
                <a:latin typeface="Huawei Sans" panose="020C0503030203020204" pitchFamily="34" charset="0"/>
              </a:rPr>
              <a:t>    Reply from 10.0.12.1: bytes=56 Sequence=1 </a:t>
            </a:r>
            <a:r>
              <a:rPr sz="1200" dirty="0" err="1">
                <a:latin typeface="Huawei Sans" panose="020C0503030203020204" pitchFamily="34" charset="0"/>
              </a:rPr>
              <a:t>ttl</a:t>
            </a:r>
            <a:r>
              <a:rPr sz="1200" dirty="0">
                <a:latin typeface="Huawei Sans" panose="020C0503030203020204" pitchFamily="34" charset="0"/>
              </a:rPr>
              <a:t>=255 time=5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Sequence=2 </a:t>
            </a:r>
            <a:r>
              <a:rPr sz="1200" dirty="0" err="1">
                <a:latin typeface="Huawei Sans" panose="020C0503030203020204" pitchFamily="34" charset="0"/>
              </a:rPr>
              <a:t>ttl</a:t>
            </a:r>
            <a:r>
              <a:rPr sz="1200" dirty="0">
                <a:latin typeface="Huawei Sans" panose="020C0503030203020204" pitchFamily="34" charset="0"/>
              </a:rPr>
              <a:t>=255 time=4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Sequence=3 </a:t>
            </a:r>
            <a:r>
              <a:rPr sz="1200" dirty="0" err="1">
                <a:latin typeface="Huawei Sans" panose="020C0503030203020204" pitchFamily="34" charset="0"/>
              </a:rPr>
              <a:t>ttl</a:t>
            </a:r>
            <a:r>
              <a:rPr sz="1200" dirty="0">
                <a:latin typeface="Huawei Sans" panose="020C0503030203020204" pitchFamily="34" charset="0"/>
              </a:rPr>
              <a:t>=255 time=3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Sequence=4 </a:t>
            </a:r>
            <a:r>
              <a:rPr sz="1200" dirty="0" err="1">
                <a:latin typeface="Huawei Sans" panose="020C0503030203020204" pitchFamily="34" charset="0"/>
              </a:rPr>
              <a:t>ttl</a:t>
            </a:r>
            <a:r>
              <a:rPr sz="1200" dirty="0">
                <a:latin typeface="Huawei Sans" panose="020C0503030203020204" pitchFamily="34" charset="0"/>
              </a:rPr>
              <a:t>=255 time=5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Sequence=5 </a:t>
            </a:r>
            <a:r>
              <a:rPr sz="1200" dirty="0" err="1">
                <a:latin typeface="Huawei Sans" panose="020C0503030203020204" pitchFamily="34" charset="0"/>
              </a:rPr>
              <a:t>ttl</a:t>
            </a:r>
            <a:r>
              <a:rPr sz="1200" dirty="0">
                <a:latin typeface="Huawei Sans" panose="020C0503030203020204" pitchFamily="34" charset="0"/>
              </a:rPr>
              <a:t>=255 time=4 </a:t>
            </a:r>
            <a:r>
              <a:rPr sz="1200" dirty="0" err="1">
                <a:latin typeface="Huawei Sans" panose="020C0503030203020204" pitchFamily="34" charset="0"/>
              </a:rPr>
              <a:t>ms</a:t>
            </a:r>
            <a:endParaRPr lang="zh-CN" altLang="en-US" sz="1200" dirty="0">
              <a:latin typeface="Huawei Sans" panose="020C0503030203020204" pitchFamily="34" charset="0"/>
            </a:endParaRPr>
          </a:p>
        </p:txBody>
      </p:sp>
      <p:sp>
        <p:nvSpPr>
          <p:cNvPr id="35" name="矩形 34"/>
          <p:cNvSpPr/>
          <p:nvPr/>
        </p:nvSpPr>
        <p:spPr bwMode="gray">
          <a:xfrm>
            <a:off x="905427" y="3547030"/>
            <a:ext cx="4868640" cy="461665"/>
          </a:xfrm>
          <a:prstGeom prst="rect">
            <a:avLst/>
          </a:prstGeom>
        </p:spPr>
        <p:txBody>
          <a:bodyPr wrap="square">
            <a:spAutoFit/>
          </a:bodyPr>
          <a:lstStyle/>
          <a:p>
            <a:pPr marL="342900" indent="-342900">
              <a:buFont typeface="+mj-lt"/>
              <a:buAutoNum type="arabicPeriod"/>
            </a:pPr>
            <a:r>
              <a:rPr sz="1200" dirty="0">
                <a:latin typeface="Huawei Sans" panose="020C0503030203020204" pitchFamily="34" charset="0"/>
              </a:rPr>
              <a:t>Import routes of a specified VPN instance to the public network instance.</a:t>
            </a:r>
          </a:p>
        </p:txBody>
      </p:sp>
      <p:sp>
        <p:nvSpPr>
          <p:cNvPr id="36" name="矩形 35"/>
          <p:cNvSpPr/>
          <p:nvPr/>
        </p:nvSpPr>
        <p:spPr bwMode="gray">
          <a:xfrm>
            <a:off x="905427" y="4760281"/>
            <a:ext cx="5031249" cy="461665"/>
          </a:xfrm>
          <a:prstGeom prst="rect">
            <a:avLst/>
          </a:prstGeom>
        </p:spPr>
        <p:txBody>
          <a:bodyPr wrap="square">
            <a:spAutoFit/>
          </a:bodyPr>
          <a:lstStyle/>
          <a:p>
            <a:pPr marL="342900" indent="-342900">
              <a:buFont typeface="+mj-lt"/>
              <a:buAutoNum type="arabicPeriod" startAt="2"/>
            </a:pPr>
            <a:r>
              <a:rPr sz="1200" dirty="0">
                <a:latin typeface="Huawei Sans" panose="020C0503030203020204" pitchFamily="34" charset="0"/>
              </a:rPr>
              <a:t>Import routes of the public network instance to a specified VPN instance.</a:t>
            </a:r>
          </a:p>
        </p:txBody>
      </p:sp>
      <p:sp>
        <p:nvSpPr>
          <p:cNvPr id="37" name="矩形 36"/>
          <p:cNvSpPr/>
          <p:nvPr/>
        </p:nvSpPr>
        <p:spPr bwMode="gray">
          <a:xfrm>
            <a:off x="933831" y="4059496"/>
            <a:ext cx="3916457" cy="646331"/>
          </a:xfrm>
          <a:prstGeom prst="rect">
            <a:avLst/>
          </a:prstGeom>
          <a:solidFill>
            <a:schemeClr val="bg1">
              <a:lumMod val="85000"/>
            </a:schemeClr>
          </a:solidFill>
        </p:spPr>
        <p:txBody>
          <a:bodyPr wrap="none">
            <a:spAutoFit/>
          </a:bodyPr>
          <a:lstStyle/>
          <a:p>
            <a:r>
              <a:rPr sz="1200" dirty="0">
                <a:latin typeface="Huawei Sans" panose="020C0503030203020204" pitchFamily="34" charset="0"/>
              </a:rPr>
              <a:t>[PE1]</a:t>
            </a:r>
            <a:r>
              <a:rPr sz="1200" dirty="0" err="1">
                <a:latin typeface="Huawei Sans" panose="020C0503030203020204" pitchFamily="34" charset="0"/>
              </a:rPr>
              <a:t>ip</a:t>
            </a:r>
            <a:r>
              <a:rPr sz="1200" dirty="0">
                <a:latin typeface="Huawei Sans" panose="020C0503030203020204" pitchFamily="34" charset="0"/>
              </a:rPr>
              <a:t> import-rib </a:t>
            </a:r>
            <a:r>
              <a:rPr sz="1200" dirty="0" err="1">
                <a:latin typeface="Huawei Sans" panose="020C0503030203020204" pitchFamily="34" charset="0"/>
              </a:rPr>
              <a:t>vpn</a:t>
            </a:r>
            <a:r>
              <a:rPr sz="1200" dirty="0">
                <a:latin typeface="Huawei Sans" panose="020C0503030203020204" pitchFamily="34" charset="0"/>
              </a:rPr>
              <a:t>-instance VPNA protocol direct</a:t>
            </a:r>
          </a:p>
          <a:p>
            <a:r>
              <a:rPr sz="1200" dirty="0">
                <a:latin typeface="Huawei Sans" panose="020C0503030203020204" pitchFamily="34" charset="0"/>
              </a:rPr>
              <a:t>[PE2]</a:t>
            </a:r>
            <a:r>
              <a:rPr sz="1200" dirty="0" err="1">
                <a:latin typeface="Huawei Sans" panose="020C0503030203020204" pitchFamily="34" charset="0"/>
              </a:rPr>
              <a:t>ospf</a:t>
            </a:r>
            <a:r>
              <a:rPr sz="1200" dirty="0">
                <a:latin typeface="Huawei Sans" panose="020C0503030203020204" pitchFamily="34" charset="0"/>
              </a:rPr>
              <a:t> 1	</a:t>
            </a:r>
          </a:p>
          <a:p>
            <a:r>
              <a:rPr sz="1200" dirty="0">
                <a:latin typeface="Huawei Sans" panose="020C0503030203020204" pitchFamily="34" charset="0"/>
              </a:rPr>
              <a:t>[PE1-ospf-1]import-route direct </a:t>
            </a:r>
            <a:endParaRPr lang="en-US" altLang="zh-CN" sz="1200" dirty="0">
              <a:latin typeface="Huawei Sans" panose="020C0503030203020204" pitchFamily="34" charset="0"/>
            </a:endParaRPr>
          </a:p>
        </p:txBody>
      </p:sp>
      <p:sp>
        <p:nvSpPr>
          <p:cNvPr id="39" name="矩形 38"/>
          <p:cNvSpPr/>
          <p:nvPr/>
        </p:nvSpPr>
        <p:spPr bwMode="gray">
          <a:xfrm>
            <a:off x="6134275" y="2835356"/>
            <a:ext cx="5057376" cy="461665"/>
          </a:xfrm>
          <a:prstGeom prst="rect">
            <a:avLst/>
          </a:prstGeom>
        </p:spPr>
        <p:txBody>
          <a:bodyPr wrap="square">
            <a:spAutoFit/>
          </a:bodyPr>
          <a:lstStyle/>
          <a:p>
            <a:pPr marL="342900" indent="-342900">
              <a:buFont typeface="+mj-lt"/>
              <a:buAutoNum type="arabicPeriod" startAt="3"/>
            </a:pPr>
            <a:r>
              <a:rPr sz="1200" dirty="0">
                <a:latin typeface="Huawei Sans" panose="020C0503030203020204" pitchFamily="34" charset="0"/>
              </a:rPr>
              <a:t>Verify the configuration</a:t>
            </a:r>
            <a:r>
              <a:rPr lang="en-US" sz="1200" dirty="0">
                <a:latin typeface="Huawei Sans" panose="020C0503030203020204" pitchFamily="34" charset="0"/>
              </a:rPr>
              <a:t>: </a:t>
            </a:r>
            <a:r>
              <a:rPr sz="1200" dirty="0">
                <a:latin typeface="Huawei Sans" panose="020C0503030203020204" pitchFamily="34" charset="0"/>
              </a:rPr>
              <a:t>The P device can successfully ping the interface address of CE1 </a:t>
            </a:r>
            <a:r>
              <a:rPr lang="en-US" altLang="zh-CN" sz="1200" dirty="0">
                <a:latin typeface="Huawei Sans" panose="020C0503030203020204" pitchFamily="34" charset="0"/>
              </a:rPr>
              <a:t>i</a:t>
            </a:r>
            <a:r>
              <a:rPr sz="1200" dirty="0">
                <a:latin typeface="Huawei Sans" panose="020C0503030203020204" pitchFamily="34" charset="0"/>
              </a:rPr>
              <a:t>n a specified VPN instance.</a:t>
            </a:r>
            <a:endParaRPr lang="zh-CN" altLang="en-US" sz="1200" dirty="0">
              <a:latin typeface="Huawei Sans" panose="020C0503030203020204" pitchFamily="34" charset="0"/>
            </a:endParaRPr>
          </a:p>
        </p:txBody>
      </p:sp>
      <p:sp>
        <p:nvSpPr>
          <p:cNvPr id="32" name="矩形 31"/>
          <p:cNvSpPr/>
          <p:nvPr/>
        </p:nvSpPr>
        <p:spPr bwMode="gray">
          <a:xfrm>
            <a:off x="2808588" y="1673022"/>
            <a:ext cx="3156492" cy="1613108"/>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bwMode="gray">
          <a:xfrm>
            <a:off x="4582755" y="2105935"/>
            <a:ext cx="1382325" cy="866524"/>
          </a:xfrm>
          <a:prstGeom prst="roundRect">
            <a:avLst>
              <a:gd name="adj" fmla="val 1265"/>
            </a:avLst>
          </a:prstGeom>
          <a:solidFill>
            <a:srgbClr val="94DAE2"/>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Group 96"/>
          <p:cNvGrpSpPr/>
          <p:nvPr/>
        </p:nvGrpSpPr>
        <p:grpSpPr bwMode="gray">
          <a:xfrm rot="16200000">
            <a:off x="1245332" y="2167075"/>
            <a:ext cx="259305" cy="764187"/>
            <a:chOff x="3134093" y="3084639"/>
            <a:chExt cx="611430" cy="432284"/>
          </a:xfrm>
        </p:grpSpPr>
        <p:cxnSp>
          <p:nvCxnSpPr>
            <p:cNvPr id="41"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bwMode="gray">
          <a:xfrm>
            <a:off x="2824212" y="2105935"/>
            <a:ext cx="1302039" cy="866524"/>
            <a:chOff x="4121788" y="6061975"/>
            <a:chExt cx="1302039" cy="866524"/>
          </a:xfrm>
        </p:grpSpPr>
        <p:sp>
          <p:nvSpPr>
            <p:cNvPr id="44" name="圆角矩形 4"/>
            <p:cNvSpPr/>
            <p:nvPr/>
          </p:nvSpPr>
          <p:spPr bwMode="gray">
            <a:xfrm>
              <a:off x="4773265" y="6061975"/>
              <a:ext cx="650562" cy="866524"/>
            </a:xfrm>
            <a:prstGeom prst="roundRect">
              <a:avLst>
                <a:gd name="adj" fmla="val 1265"/>
              </a:avLst>
            </a:prstGeom>
            <a:solidFill>
              <a:srgbClr val="94DAE2"/>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
            <p:cNvSpPr/>
            <p:nvPr/>
          </p:nvSpPr>
          <p:spPr bwMode="gray">
            <a:xfrm>
              <a:off x="4121788" y="6061975"/>
              <a:ext cx="650562" cy="866524"/>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圆角矩形 5"/>
          <p:cNvSpPr/>
          <p:nvPr/>
        </p:nvSpPr>
        <p:spPr bwMode="gray">
          <a:xfrm>
            <a:off x="514279" y="2119792"/>
            <a:ext cx="1537177" cy="852667"/>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 Box 19"/>
          <p:cNvSpPr txBox="1">
            <a:spLocks noChangeArrowheads="1"/>
          </p:cNvSpPr>
          <p:nvPr/>
        </p:nvSpPr>
        <p:spPr bwMode="gray">
          <a:xfrm>
            <a:off x="565430" y="2036691"/>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VPNA</a:t>
            </a:r>
          </a:p>
        </p:txBody>
      </p:sp>
      <p:sp>
        <p:nvSpPr>
          <p:cNvPr id="48" name="Text Box 19"/>
          <p:cNvSpPr txBox="1">
            <a:spLocks noChangeArrowheads="1"/>
          </p:cNvSpPr>
          <p:nvPr/>
        </p:nvSpPr>
        <p:spPr bwMode="gray">
          <a:xfrm>
            <a:off x="1209381" y="2099863"/>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49" name="直接连接符 53"/>
          <p:cNvCxnSpPr>
            <a:stCxn id="52" idx="1"/>
            <a:endCxn id="50" idx="3"/>
          </p:cNvCxnSpPr>
          <p:nvPr/>
        </p:nvCxnSpPr>
        <p:spPr bwMode="gray">
          <a:xfrm flipH="1">
            <a:off x="1731751" y="2595091"/>
            <a:ext cx="146862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91751" y="2373691"/>
            <a:ext cx="540000" cy="442800"/>
          </a:xfrm>
          <a:prstGeom prst="rect">
            <a:avLst/>
          </a:prstGeom>
        </p:spPr>
      </p:pic>
      <p:sp>
        <p:nvSpPr>
          <p:cNvPr id="51" name="Text Box 19"/>
          <p:cNvSpPr txBox="1">
            <a:spLocks noChangeArrowheads="1"/>
          </p:cNvSpPr>
          <p:nvPr/>
        </p:nvSpPr>
        <p:spPr bwMode="gray">
          <a:xfrm>
            <a:off x="3195764" y="209986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00371" y="2373691"/>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08991" y="2373691"/>
            <a:ext cx="540000" cy="442800"/>
          </a:xfrm>
          <a:prstGeom prst="rect">
            <a:avLst/>
          </a:prstGeom>
        </p:spPr>
      </p:pic>
      <p:cxnSp>
        <p:nvCxnSpPr>
          <p:cNvPr id="54" name="直接连接符 53"/>
          <p:cNvCxnSpPr>
            <a:stCxn id="53" idx="1"/>
            <a:endCxn id="52" idx="3"/>
          </p:cNvCxnSpPr>
          <p:nvPr/>
        </p:nvCxnSpPr>
        <p:spPr bwMode="gray">
          <a:xfrm flipH="1">
            <a:off x="3740371" y="2595091"/>
            <a:ext cx="146862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5" name="Text Box 19"/>
          <p:cNvSpPr txBox="1">
            <a:spLocks noChangeArrowheads="1"/>
          </p:cNvSpPr>
          <p:nvPr/>
        </p:nvSpPr>
        <p:spPr bwMode="gray">
          <a:xfrm>
            <a:off x="5310476" y="2099863"/>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7" name="Text Box 19"/>
          <p:cNvSpPr txBox="1">
            <a:spLocks noChangeArrowheads="1"/>
          </p:cNvSpPr>
          <p:nvPr/>
        </p:nvSpPr>
        <p:spPr bwMode="gray">
          <a:xfrm>
            <a:off x="1954598" y="2373691"/>
            <a:ext cx="857607" cy="461665"/>
          </a:xfrm>
          <a:prstGeom prst="rect">
            <a:avLst/>
          </a:prstGeom>
          <a:noFill/>
          <a:ln>
            <a:noFill/>
          </a:ln>
          <a:effectLst/>
          <a:extLst/>
        </p:spPr>
        <p:txBody>
          <a:bodyPr wrap="none" lIns="0" rIns="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58" name="Text Box 19"/>
          <p:cNvSpPr txBox="1">
            <a:spLocks noChangeArrowheads="1"/>
          </p:cNvSpPr>
          <p:nvPr/>
        </p:nvSpPr>
        <p:spPr bwMode="gray">
          <a:xfrm>
            <a:off x="3941725" y="2373691"/>
            <a:ext cx="857607" cy="461665"/>
          </a:xfrm>
          <a:prstGeom prst="rect">
            <a:avLst/>
          </a:prstGeom>
          <a:noFill/>
          <a:ln>
            <a:noFill/>
          </a:ln>
          <a:effectLst/>
          <a:extLst/>
        </p:spPr>
        <p:txBody>
          <a:bodyPr wrap="none" lIns="0" rIns="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
        <p:nvSpPr>
          <p:cNvPr id="59" name="Text Box 19"/>
          <p:cNvSpPr txBox="1">
            <a:spLocks noChangeArrowheads="1"/>
          </p:cNvSpPr>
          <p:nvPr/>
        </p:nvSpPr>
        <p:spPr bwMode="gray">
          <a:xfrm>
            <a:off x="4081407" y="2936920"/>
            <a:ext cx="63350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OSPF</a:t>
            </a:r>
          </a:p>
        </p:txBody>
      </p:sp>
      <p:sp>
        <p:nvSpPr>
          <p:cNvPr id="22" name="Text Box 19"/>
          <p:cNvSpPr txBox="1">
            <a:spLocks noChangeArrowheads="1"/>
          </p:cNvSpPr>
          <p:nvPr/>
        </p:nvSpPr>
        <p:spPr bwMode="gray">
          <a:xfrm>
            <a:off x="4491314" y="2063910"/>
            <a:ext cx="842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b="1" dirty="0">
                <a:latin typeface="Huawei Sans" panose="020C0503030203020204" pitchFamily="34" charset="0"/>
              </a:rPr>
              <a:t>Public network</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266580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latin typeface="Huawei Sans" panose="020C0503030203020204" pitchFamily="34" charset="0"/>
              </a:rPr>
              <a:t>Configuring</a:t>
            </a:r>
            <a:r>
              <a:rPr dirty="0">
                <a:latin typeface="Huawei Sans" panose="020C0503030203020204" pitchFamily="34" charset="0"/>
              </a:rPr>
              <a:t> Interworking Between VPN Instances</a:t>
            </a:r>
          </a:p>
        </p:txBody>
      </p:sp>
      <p:sp>
        <p:nvSpPr>
          <p:cNvPr id="6" name="文本占位符 25"/>
          <p:cNvSpPr>
            <a:spLocks noGrp="1"/>
          </p:cNvSpPr>
          <p:nvPr>
            <p:ph type="body" sz="quarter" idx="10"/>
          </p:nvPr>
        </p:nvSpPr>
        <p:spPr bwMode="gray">
          <a:xfrm>
            <a:off x="442913" y="3835185"/>
            <a:ext cx="11306175" cy="1951262"/>
          </a:xfrm>
        </p:spPr>
        <p:txBody>
          <a:bodyPr/>
          <a:lstStyle/>
          <a:p>
            <a:r>
              <a:rPr sz="1400" dirty="0">
                <a:latin typeface="Huawei Sans" panose="020C0503030203020204" pitchFamily="34" charset="0"/>
              </a:rPr>
              <a:t>Configure route import between VPN instances.</a:t>
            </a:r>
            <a:endParaRPr lang="en-US" altLang="zh-CN" sz="1400" dirty="0">
              <a:latin typeface="Huawei Sans" panose="020C0503030203020204" pitchFamily="34" charset="0"/>
            </a:endParaRPr>
          </a:p>
        </p:txBody>
      </p:sp>
      <p:sp>
        <p:nvSpPr>
          <p:cNvPr id="50" name="文本框 49"/>
          <p:cNvSpPr txBox="1"/>
          <p:nvPr/>
        </p:nvSpPr>
        <p:spPr bwMode="gray">
          <a:xfrm>
            <a:off x="3416255" y="3082428"/>
            <a:ext cx="5533426" cy="630942"/>
          </a:xfrm>
          <a:prstGeom prst="rect">
            <a:avLst/>
          </a:prstGeom>
          <a:noFill/>
        </p:spPr>
        <p:txBody>
          <a:bodyPr wrap="square" rtlCol="0">
            <a:spAutoFit/>
          </a:bodyPr>
          <a:lstStyle/>
          <a:p>
            <a:pPr marL="342900" indent="-342900">
              <a:lnSpc>
                <a:spcPct val="125000"/>
              </a:lnSpc>
              <a:buFont typeface="+mj-lt"/>
              <a:buAutoNum type="arabicPeriod"/>
            </a:pPr>
            <a:r>
              <a:rPr sz="1400" dirty="0">
                <a:latin typeface="Huawei Sans" panose="020C0503030203020204" pitchFamily="34" charset="0"/>
              </a:rPr>
              <a:t>Configure the PE to import routes of VPNA to VPNB.</a:t>
            </a:r>
            <a:endParaRPr lang="en-US" altLang="zh-CN" sz="1400" dirty="0">
              <a:latin typeface="Huawei Sans" panose="020C0503030203020204" pitchFamily="34" charset="0"/>
            </a:endParaRPr>
          </a:p>
          <a:p>
            <a:pPr marL="342900" indent="-342900">
              <a:lnSpc>
                <a:spcPct val="125000"/>
              </a:lnSpc>
              <a:buFont typeface="+mj-lt"/>
              <a:buAutoNum type="arabicPeriod"/>
            </a:pPr>
            <a:r>
              <a:rPr sz="1400" dirty="0">
                <a:latin typeface="Huawei Sans" panose="020C0503030203020204" pitchFamily="34" charset="0"/>
              </a:rPr>
              <a:t>Configure the PE to import routes of VPNB to VPNA.</a:t>
            </a:r>
            <a:endParaRPr lang="zh-CN" altLang="en-US" sz="1400" dirty="0">
              <a:latin typeface="Huawei Sans" panose="020C0503030203020204" pitchFamily="34" charset="0"/>
            </a:endParaRPr>
          </a:p>
        </p:txBody>
      </p:sp>
      <p:sp>
        <p:nvSpPr>
          <p:cNvPr id="26" name="圆角矩形 25"/>
          <p:cNvSpPr/>
          <p:nvPr/>
        </p:nvSpPr>
        <p:spPr bwMode="gray">
          <a:xfrm>
            <a:off x="6111502" y="1774536"/>
            <a:ext cx="650562"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7492809" y="1774536"/>
            <a:ext cx="1295008"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Group 96"/>
          <p:cNvGrpSpPr/>
          <p:nvPr/>
        </p:nvGrpSpPr>
        <p:grpSpPr bwMode="gray">
          <a:xfrm rot="16200000">
            <a:off x="4068069" y="1835676"/>
            <a:ext cx="259305" cy="764187"/>
            <a:chOff x="3134093" y="3084639"/>
            <a:chExt cx="611430" cy="432284"/>
          </a:xfrm>
        </p:grpSpPr>
        <p:cxnSp>
          <p:nvCxnSpPr>
            <p:cNvPr id="31"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3" name="圆角矩形 4"/>
          <p:cNvSpPr/>
          <p:nvPr/>
        </p:nvSpPr>
        <p:spPr bwMode="gray">
          <a:xfrm>
            <a:off x="5463998" y="1774536"/>
            <a:ext cx="650562" cy="866524"/>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5"/>
          <p:cNvSpPr/>
          <p:nvPr/>
        </p:nvSpPr>
        <p:spPr bwMode="gray">
          <a:xfrm>
            <a:off x="3337016" y="1788393"/>
            <a:ext cx="1537177" cy="852667"/>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19"/>
          <p:cNvSpPr txBox="1">
            <a:spLocks noChangeArrowheads="1"/>
          </p:cNvSpPr>
          <p:nvPr/>
        </p:nvSpPr>
        <p:spPr bwMode="gray">
          <a:xfrm>
            <a:off x="3388166" y="1717405"/>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VPNA</a:t>
            </a:r>
          </a:p>
        </p:txBody>
      </p:sp>
      <p:sp>
        <p:nvSpPr>
          <p:cNvPr id="36" name="Text Box 19"/>
          <p:cNvSpPr txBox="1">
            <a:spLocks noChangeArrowheads="1"/>
          </p:cNvSpPr>
          <p:nvPr/>
        </p:nvSpPr>
        <p:spPr bwMode="gray">
          <a:xfrm>
            <a:off x="4032118" y="176846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37" name="直接连接符 53"/>
          <p:cNvCxnSpPr>
            <a:stCxn id="40" idx="1"/>
            <a:endCxn id="38" idx="3"/>
          </p:cNvCxnSpPr>
          <p:nvPr/>
        </p:nvCxnSpPr>
        <p:spPr bwMode="gray">
          <a:xfrm flipH="1">
            <a:off x="4554488" y="2263692"/>
            <a:ext cx="134841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4488" y="2042292"/>
            <a:ext cx="540000" cy="442800"/>
          </a:xfrm>
          <a:prstGeom prst="rect">
            <a:avLst/>
          </a:prstGeom>
        </p:spPr>
      </p:pic>
      <p:sp>
        <p:nvSpPr>
          <p:cNvPr id="39" name="Text Box 19"/>
          <p:cNvSpPr txBox="1">
            <a:spLocks noChangeArrowheads="1"/>
          </p:cNvSpPr>
          <p:nvPr/>
        </p:nvSpPr>
        <p:spPr bwMode="gray">
          <a:xfrm>
            <a:off x="5889435" y="1766321"/>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02905" y="2042292"/>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31728" y="2042292"/>
            <a:ext cx="540000" cy="442800"/>
          </a:xfrm>
          <a:prstGeom prst="rect">
            <a:avLst/>
          </a:prstGeom>
        </p:spPr>
      </p:pic>
      <p:cxnSp>
        <p:nvCxnSpPr>
          <p:cNvPr id="42" name="直接连接符 53"/>
          <p:cNvCxnSpPr>
            <a:stCxn id="41" idx="1"/>
            <a:endCxn id="40" idx="3"/>
          </p:cNvCxnSpPr>
          <p:nvPr/>
        </p:nvCxnSpPr>
        <p:spPr bwMode="gray">
          <a:xfrm flipH="1">
            <a:off x="6442905" y="2263692"/>
            <a:ext cx="1588823"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3" name="Text Box 19"/>
          <p:cNvSpPr txBox="1">
            <a:spLocks noChangeArrowheads="1"/>
          </p:cNvSpPr>
          <p:nvPr/>
        </p:nvSpPr>
        <p:spPr bwMode="gray">
          <a:xfrm>
            <a:off x="8056777" y="1757843"/>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4" name="Text Box 19"/>
          <p:cNvSpPr txBox="1">
            <a:spLocks noChangeArrowheads="1"/>
          </p:cNvSpPr>
          <p:nvPr/>
        </p:nvSpPr>
        <p:spPr bwMode="gray">
          <a:xfrm>
            <a:off x="7493000" y="1717405"/>
            <a:ext cx="6687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VPNB</a:t>
            </a:r>
          </a:p>
        </p:txBody>
      </p:sp>
      <p:sp>
        <p:nvSpPr>
          <p:cNvPr id="46" name="上弧形箭头 45"/>
          <p:cNvSpPr/>
          <p:nvPr/>
        </p:nvSpPr>
        <p:spPr bwMode="gray">
          <a:xfrm>
            <a:off x="5456494" y="1293132"/>
            <a:ext cx="1295008" cy="477776"/>
          </a:xfrm>
          <a:prstGeom prst="curvedDownArrow">
            <a:avLst/>
          </a:prstGeom>
          <a:solidFill>
            <a:srgbClr val="BEE9EE"/>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bwMode="gray">
          <a:xfrm>
            <a:off x="5961926" y="1384574"/>
            <a:ext cx="268147" cy="268147"/>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48" name="上弧形箭头 47"/>
          <p:cNvSpPr/>
          <p:nvPr/>
        </p:nvSpPr>
        <p:spPr bwMode="gray">
          <a:xfrm rot="10800000">
            <a:off x="5456494" y="2606118"/>
            <a:ext cx="1295008" cy="477776"/>
          </a:xfrm>
          <a:prstGeom prst="curvedDownArrow">
            <a:avLst/>
          </a:prstGeom>
          <a:solidFill>
            <a:srgbClr val="BEE9EE"/>
          </a:solid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bwMode="gray">
          <a:xfrm>
            <a:off x="5961926" y="2654696"/>
            <a:ext cx="268147" cy="268147"/>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51" name="文本占位符 25"/>
          <p:cNvSpPr txBox="1">
            <a:spLocks/>
          </p:cNvSpPr>
          <p:nvPr/>
        </p:nvSpPr>
        <p:spPr bwMode="gray">
          <a:xfrm>
            <a:off x="688030" y="4355635"/>
            <a:ext cx="10969749" cy="537880"/>
          </a:xfrm>
          <a:prstGeom prst="rect">
            <a:avLst/>
          </a:prstGeom>
          <a:solidFill>
            <a:schemeClr val="bg1">
              <a:lumMod val="85000"/>
            </a:schemeClr>
          </a:solid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00000"/>
              </a:lnSpc>
              <a:buNone/>
            </a:pPr>
            <a:r>
              <a:rPr lang="en-US" altLang="zh-CN" sz="1200" dirty="0"/>
              <a:t>[Huawei-vpn-instance-VPNA-af-ipv4] </a:t>
            </a:r>
            <a:r>
              <a:rPr lang="en-US" altLang="zh-CN" sz="1200" b="1" dirty="0"/>
              <a:t>import-rib </a:t>
            </a:r>
            <a:r>
              <a:rPr lang="en-US" altLang="zh-CN" sz="1200" b="1" dirty="0" err="1"/>
              <a:t>vpn</a:t>
            </a:r>
            <a:r>
              <a:rPr lang="en-US" altLang="zh-CN" sz="1200" b="1" dirty="0"/>
              <a:t>-instance</a:t>
            </a:r>
            <a:r>
              <a:rPr lang="en-US" altLang="zh-CN" sz="1200" dirty="0"/>
              <a:t> </a:t>
            </a:r>
            <a:r>
              <a:rPr lang="en-US" altLang="zh-CN" sz="1200" i="1" dirty="0" err="1"/>
              <a:t>vpn</a:t>
            </a:r>
            <a:r>
              <a:rPr lang="en-US" altLang="zh-CN" sz="1200" i="1" dirty="0"/>
              <a:t>-instance-name</a:t>
            </a:r>
            <a:r>
              <a:rPr lang="en-US" altLang="zh-CN" sz="1200" dirty="0"/>
              <a:t> </a:t>
            </a:r>
            <a:r>
              <a:rPr lang="en-US" altLang="zh-CN" sz="1200" b="1" dirty="0"/>
              <a:t>protocol</a:t>
            </a:r>
            <a:r>
              <a:rPr lang="en-US" altLang="zh-CN" sz="1200" dirty="0"/>
              <a:t> { </a:t>
            </a:r>
            <a:r>
              <a:rPr lang="en-US" altLang="zh-CN" sz="1200" b="1" dirty="0"/>
              <a:t>direct</a:t>
            </a:r>
            <a:r>
              <a:rPr lang="en-US" altLang="zh-CN" sz="1200" dirty="0"/>
              <a:t>| { </a:t>
            </a:r>
            <a:r>
              <a:rPr lang="en-US" altLang="zh-CN" sz="1200" b="1" dirty="0"/>
              <a:t>static</a:t>
            </a:r>
            <a:r>
              <a:rPr lang="en-US" altLang="zh-CN" sz="1200" dirty="0"/>
              <a:t> | </a:t>
            </a:r>
            <a:r>
              <a:rPr lang="en-US" altLang="zh-CN" sz="1200" b="1" dirty="0" err="1"/>
              <a:t>isis</a:t>
            </a:r>
            <a:r>
              <a:rPr lang="en-US" altLang="zh-CN" sz="1200" dirty="0"/>
              <a:t> </a:t>
            </a:r>
            <a:r>
              <a:rPr lang="en-US" altLang="zh-CN" sz="1200" i="1" dirty="0"/>
              <a:t>process-id</a:t>
            </a:r>
            <a:r>
              <a:rPr lang="en-US" altLang="zh-CN" sz="1200" dirty="0"/>
              <a:t> | </a:t>
            </a:r>
            <a:r>
              <a:rPr lang="en-US" altLang="zh-CN" sz="1200" b="1" dirty="0" err="1"/>
              <a:t>ospf</a:t>
            </a:r>
            <a:r>
              <a:rPr lang="en-US" altLang="zh-CN" sz="1200" dirty="0"/>
              <a:t> </a:t>
            </a:r>
            <a:r>
              <a:rPr lang="en-US" altLang="zh-CN" sz="1200" i="1" dirty="0"/>
              <a:t>process-id</a:t>
            </a:r>
            <a:r>
              <a:rPr lang="en-US" altLang="zh-CN" sz="1200" dirty="0"/>
              <a:t> } [ </a:t>
            </a:r>
            <a:r>
              <a:rPr lang="en-US" altLang="zh-CN" sz="1200" b="1" dirty="0"/>
              <a:t>valid-route</a:t>
            </a:r>
            <a:r>
              <a:rPr lang="en-US" altLang="zh-CN" sz="1200" dirty="0"/>
              <a:t> ] } [ </a:t>
            </a:r>
            <a:r>
              <a:rPr lang="en-US" altLang="zh-CN" sz="1200" b="1" dirty="0"/>
              <a:t>route-policy</a:t>
            </a:r>
            <a:r>
              <a:rPr lang="en-US" altLang="zh-CN" sz="1200" dirty="0"/>
              <a:t> </a:t>
            </a:r>
            <a:r>
              <a:rPr lang="en-US" altLang="zh-CN" sz="1200" i="1" dirty="0"/>
              <a:t>route-policy-name</a:t>
            </a:r>
            <a:r>
              <a:rPr lang="en-US" altLang="zh-CN" sz="1200" dirty="0"/>
              <a:t> | </a:t>
            </a:r>
            <a:r>
              <a:rPr lang="en-US" altLang="zh-CN" sz="1200" b="1" dirty="0"/>
              <a:t>route-filter</a:t>
            </a:r>
            <a:r>
              <a:rPr lang="en-US" altLang="zh-CN" sz="1200" dirty="0"/>
              <a:t> </a:t>
            </a:r>
            <a:r>
              <a:rPr lang="en-US" altLang="zh-CN" sz="1200" i="1" dirty="0"/>
              <a:t>route-filter-name</a:t>
            </a:r>
            <a:r>
              <a:rPr lang="en-US" altLang="zh-CN" sz="1200" dirty="0"/>
              <a:t> ]</a:t>
            </a:r>
          </a:p>
        </p:txBody>
      </p:sp>
    </p:spTree>
    <p:extLst>
      <p:ext uri="{BB962C8B-B14F-4D97-AF65-F5344CB8AC3E}">
        <p14:creationId xmlns:p14="http://schemas.microsoft.com/office/powerpoint/2010/main" val="23322851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fontScale="90000"/>
          </a:bodyPr>
          <a:lstStyle/>
          <a:p>
            <a:r>
              <a:rPr>
                <a:latin typeface="Huawei Sans" panose="020C0503030203020204" pitchFamily="34" charset="0"/>
              </a:rPr>
              <a:t>Example for Configuring Interworking Between VPN Instances</a:t>
            </a:r>
            <a:endParaRPr lang="zh-CN" altLang="en-US" dirty="0">
              <a:latin typeface="Huawei Sans" panose="020C0503030203020204" pitchFamily="34" charset="0"/>
            </a:endParaRPr>
          </a:p>
        </p:txBody>
      </p:sp>
      <p:sp>
        <p:nvSpPr>
          <p:cNvPr id="33" name="矩形 32"/>
          <p:cNvSpPr/>
          <p:nvPr/>
        </p:nvSpPr>
        <p:spPr bwMode="gray">
          <a:xfrm>
            <a:off x="452438" y="5115205"/>
            <a:ext cx="5748690" cy="646331"/>
          </a:xfrm>
          <a:prstGeom prst="rect">
            <a:avLst/>
          </a:prstGeom>
          <a:solidFill>
            <a:schemeClr val="bg1">
              <a:lumMod val="85000"/>
            </a:schemeClr>
          </a:solidFill>
        </p:spPr>
        <p:txBody>
          <a:bodyPr wrap="none">
            <a:spAutoFit/>
          </a:bodyPr>
          <a:lstStyle/>
          <a:p>
            <a:r>
              <a:rPr sz="1200" dirty="0">
                <a:latin typeface="Huawei Sans" panose="020C0503030203020204" pitchFamily="34" charset="0"/>
              </a:rPr>
              <a:t>[PE1]</a:t>
            </a:r>
            <a:r>
              <a:rPr sz="1200" dirty="0" err="1">
                <a:latin typeface="Huawei Sans" panose="020C0503030203020204" pitchFamily="34" charset="0"/>
              </a:rPr>
              <a:t>ip</a:t>
            </a:r>
            <a:r>
              <a:rPr sz="1200" dirty="0">
                <a:latin typeface="Huawei Sans" panose="020C0503030203020204" pitchFamily="34" charset="0"/>
              </a:rPr>
              <a:t> </a:t>
            </a:r>
            <a:r>
              <a:rPr sz="1200" dirty="0" err="1">
                <a:latin typeface="Huawei Sans" panose="020C0503030203020204" pitchFamily="34" charset="0"/>
              </a:rPr>
              <a:t>vpn</a:t>
            </a:r>
            <a:r>
              <a:rPr sz="1200" dirty="0">
                <a:latin typeface="Huawei Sans" panose="020C0503030203020204" pitchFamily="34" charset="0"/>
              </a:rPr>
              <a:t>-instance VPNA	</a:t>
            </a:r>
          </a:p>
          <a:p>
            <a:r>
              <a:rPr sz="1200" dirty="0">
                <a:latin typeface="Huawei Sans" panose="020C0503030203020204" pitchFamily="34" charset="0"/>
              </a:rPr>
              <a:t>[PE1-vpn-instance-VPNA]ipv4-family</a:t>
            </a:r>
            <a:endParaRPr lang="zh-CN" altLang="en-US" sz="1200" dirty="0">
              <a:latin typeface="Huawei Sans" panose="020C0503030203020204" pitchFamily="34" charset="0"/>
            </a:endParaRPr>
          </a:p>
          <a:p>
            <a:r>
              <a:rPr sz="1200" dirty="0">
                <a:latin typeface="Huawei Sans" panose="020C0503030203020204" pitchFamily="34" charset="0"/>
              </a:rPr>
              <a:t>[PE1-vpn-instance-VPNA-af-ipv4] import-rib </a:t>
            </a:r>
            <a:r>
              <a:rPr sz="1200" dirty="0" err="1">
                <a:latin typeface="Huawei Sans" panose="020C0503030203020204" pitchFamily="34" charset="0"/>
              </a:rPr>
              <a:t>vpn</a:t>
            </a:r>
            <a:r>
              <a:rPr sz="1200" dirty="0">
                <a:latin typeface="Huawei Sans" panose="020C0503030203020204" pitchFamily="34" charset="0"/>
              </a:rPr>
              <a:t>-instance VPNB protocol direct</a:t>
            </a:r>
            <a:endParaRPr lang="zh-CN" altLang="en-US" sz="1200" dirty="0">
              <a:latin typeface="Huawei Sans" panose="020C0503030203020204" pitchFamily="34" charset="0"/>
            </a:endParaRPr>
          </a:p>
        </p:txBody>
      </p:sp>
      <p:sp>
        <p:nvSpPr>
          <p:cNvPr id="34" name="矩形 33"/>
          <p:cNvSpPr/>
          <p:nvPr/>
        </p:nvSpPr>
        <p:spPr bwMode="gray">
          <a:xfrm>
            <a:off x="6371227" y="2671823"/>
            <a:ext cx="4761240" cy="1384995"/>
          </a:xfrm>
          <a:prstGeom prst="rect">
            <a:avLst/>
          </a:prstGeom>
          <a:solidFill>
            <a:schemeClr val="bg1">
              <a:lumMod val="85000"/>
            </a:schemeClr>
          </a:solidFill>
        </p:spPr>
        <p:txBody>
          <a:bodyPr wrap="none">
            <a:spAutoFit/>
          </a:bodyPr>
          <a:lstStyle/>
          <a:p>
            <a:r>
              <a:rPr sz="1200" dirty="0">
                <a:latin typeface="Huawei Sans" panose="020C0503030203020204" pitchFamily="34" charset="0"/>
              </a:rPr>
              <a:t>&lt;CE2&gt;ping 10.0.12.1</a:t>
            </a:r>
          </a:p>
          <a:p>
            <a:r>
              <a:rPr sz="1200" dirty="0">
                <a:latin typeface="Huawei Sans" panose="020C0503030203020204" pitchFamily="34" charset="0"/>
              </a:rPr>
              <a:t>  PING 10.0.12.1: 56  data bytes, press CTRL_C to break</a:t>
            </a:r>
          </a:p>
          <a:p>
            <a:r>
              <a:rPr sz="1200" dirty="0">
                <a:latin typeface="Huawei Sans" panose="020C0503030203020204" pitchFamily="34" charset="0"/>
              </a:rPr>
              <a:t>    Reply from 10.0.12.1: bytes=56 Sequence=1 </a:t>
            </a:r>
            <a:r>
              <a:rPr sz="1200" dirty="0" err="1">
                <a:latin typeface="Huawei Sans" panose="020C0503030203020204" pitchFamily="34" charset="0"/>
              </a:rPr>
              <a:t>ttl</a:t>
            </a:r>
            <a:r>
              <a:rPr sz="1200" dirty="0">
                <a:latin typeface="Huawei Sans" panose="020C0503030203020204" pitchFamily="34" charset="0"/>
              </a:rPr>
              <a:t>=255 time=5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Sequence=2 </a:t>
            </a:r>
            <a:r>
              <a:rPr sz="1200" dirty="0" err="1">
                <a:latin typeface="Huawei Sans" panose="020C0503030203020204" pitchFamily="34" charset="0"/>
              </a:rPr>
              <a:t>ttl</a:t>
            </a:r>
            <a:r>
              <a:rPr sz="1200" dirty="0">
                <a:latin typeface="Huawei Sans" panose="020C0503030203020204" pitchFamily="34" charset="0"/>
              </a:rPr>
              <a:t>=255 time=4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Sequence=3 </a:t>
            </a:r>
            <a:r>
              <a:rPr sz="1200" dirty="0" err="1">
                <a:latin typeface="Huawei Sans" panose="020C0503030203020204" pitchFamily="34" charset="0"/>
              </a:rPr>
              <a:t>ttl</a:t>
            </a:r>
            <a:r>
              <a:rPr sz="1200" dirty="0">
                <a:latin typeface="Huawei Sans" panose="020C0503030203020204" pitchFamily="34" charset="0"/>
              </a:rPr>
              <a:t>=255 time=3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Sequence=4 </a:t>
            </a:r>
            <a:r>
              <a:rPr sz="1200" dirty="0" err="1">
                <a:latin typeface="Huawei Sans" panose="020C0503030203020204" pitchFamily="34" charset="0"/>
              </a:rPr>
              <a:t>ttl</a:t>
            </a:r>
            <a:r>
              <a:rPr sz="1200" dirty="0">
                <a:latin typeface="Huawei Sans" panose="020C0503030203020204" pitchFamily="34" charset="0"/>
              </a:rPr>
              <a:t>=255 time=5 </a:t>
            </a:r>
            <a:r>
              <a:rPr sz="1200" dirty="0" err="1">
                <a:latin typeface="Huawei Sans" panose="020C0503030203020204" pitchFamily="34" charset="0"/>
              </a:rPr>
              <a:t>ms</a:t>
            </a:r>
            <a:endParaRPr lang="en-US" altLang="zh-CN" sz="1200" dirty="0">
              <a:latin typeface="Huawei Sans" panose="020C0503030203020204" pitchFamily="34" charset="0"/>
            </a:endParaRPr>
          </a:p>
          <a:p>
            <a:r>
              <a:rPr sz="1200" dirty="0">
                <a:latin typeface="Huawei Sans" panose="020C0503030203020204" pitchFamily="34" charset="0"/>
              </a:rPr>
              <a:t>    Reply from 10.0.12.1: bytes=56 Sequence=5 </a:t>
            </a:r>
            <a:r>
              <a:rPr sz="1200" dirty="0" err="1">
                <a:latin typeface="Huawei Sans" panose="020C0503030203020204" pitchFamily="34" charset="0"/>
              </a:rPr>
              <a:t>ttl</a:t>
            </a:r>
            <a:r>
              <a:rPr sz="1200" dirty="0">
                <a:latin typeface="Huawei Sans" panose="020C0503030203020204" pitchFamily="34" charset="0"/>
              </a:rPr>
              <a:t>=255 time=4 </a:t>
            </a:r>
            <a:r>
              <a:rPr sz="1200" dirty="0" err="1">
                <a:latin typeface="Huawei Sans" panose="020C0503030203020204" pitchFamily="34" charset="0"/>
              </a:rPr>
              <a:t>ms</a:t>
            </a:r>
            <a:endParaRPr lang="zh-CN" altLang="en-US" sz="1200" dirty="0">
              <a:latin typeface="Huawei Sans" panose="020C0503030203020204" pitchFamily="34" charset="0"/>
            </a:endParaRPr>
          </a:p>
        </p:txBody>
      </p:sp>
      <p:sp>
        <p:nvSpPr>
          <p:cNvPr id="35" name="矩形 34"/>
          <p:cNvSpPr/>
          <p:nvPr/>
        </p:nvSpPr>
        <p:spPr bwMode="gray">
          <a:xfrm>
            <a:off x="452438" y="3700918"/>
            <a:ext cx="3809056" cy="307777"/>
          </a:xfrm>
          <a:prstGeom prst="rect">
            <a:avLst/>
          </a:prstGeom>
        </p:spPr>
        <p:txBody>
          <a:bodyPr wrap="none">
            <a:spAutoFit/>
          </a:bodyPr>
          <a:lstStyle/>
          <a:p>
            <a:pPr marL="342900" indent="-342900">
              <a:buFont typeface="+mj-lt"/>
              <a:buAutoNum type="arabicPeriod"/>
            </a:pPr>
            <a:r>
              <a:rPr sz="1400" dirty="0">
                <a:latin typeface="Huawei Sans" panose="020C0503030203020204" pitchFamily="34" charset="0"/>
              </a:rPr>
              <a:t>Import private routes of VPNA to VPNB.</a:t>
            </a:r>
            <a:endParaRPr lang="zh-CN" altLang="en-US" sz="1400" dirty="0">
              <a:latin typeface="Huawei Sans" panose="020C0503030203020204" pitchFamily="34" charset="0"/>
            </a:endParaRPr>
          </a:p>
        </p:txBody>
      </p:sp>
      <p:sp>
        <p:nvSpPr>
          <p:cNvPr id="36" name="矩形 35"/>
          <p:cNvSpPr/>
          <p:nvPr/>
        </p:nvSpPr>
        <p:spPr bwMode="gray">
          <a:xfrm>
            <a:off x="452438" y="4756628"/>
            <a:ext cx="3809056" cy="307777"/>
          </a:xfrm>
          <a:prstGeom prst="rect">
            <a:avLst/>
          </a:prstGeom>
        </p:spPr>
        <p:txBody>
          <a:bodyPr wrap="none">
            <a:spAutoFit/>
          </a:bodyPr>
          <a:lstStyle/>
          <a:p>
            <a:pPr marL="342900" indent="-342900">
              <a:buFont typeface="+mj-lt"/>
              <a:buAutoNum type="arabicPeriod" startAt="2"/>
            </a:pPr>
            <a:r>
              <a:rPr sz="1400" dirty="0">
                <a:latin typeface="Huawei Sans" panose="020C0503030203020204" pitchFamily="34" charset="0"/>
              </a:rPr>
              <a:t>Import private routes of VPNB to VPNA.</a:t>
            </a:r>
            <a:endParaRPr lang="zh-CN" altLang="en-US" sz="1400" dirty="0">
              <a:latin typeface="Huawei Sans" panose="020C0503030203020204" pitchFamily="34" charset="0"/>
            </a:endParaRPr>
          </a:p>
        </p:txBody>
      </p:sp>
      <p:sp>
        <p:nvSpPr>
          <p:cNvPr id="39" name="矩形 38"/>
          <p:cNvSpPr/>
          <p:nvPr/>
        </p:nvSpPr>
        <p:spPr bwMode="gray">
          <a:xfrm>
            <a:off x="6100762" y="2136117"/>
            <a:ext cx="5635399" cy="523220"/>
          </a:xfrm>
          <a:prstGeom prst="rect">
            <a:avLst/>
          </a:prstGeom>
        </p:spPr>
        <p:txBody>
          <a:bodyPr wrap="square">
            <a:spAutoFit/>
          </a:bodyPr>
          <a:lstStyle/>
          <a:p>
            <a:pPr marL="342900" indent="-342900">
              <a:buFont typeface="+mj-lt"/>
              <a:buAutoNum type="arabicPeriod" startAt="3"/>
            </a:pPr>
            <a:r>
              <a:rPr sz="1400" dirty="0">
                <a:latin typeface="Huawei Sans" panose="020C0503030203020204" pitchFamily="34" charset="0"/>
              </a:rPr>
              <a:t>Verify the configuration: CE2 can successfully ping the interface address of CE1 </a:t>
            </a:r>
            <a:r>
              <a:rPr lang="en-US" sz="1400" dirty="0">
                <a:latin typeface="Huawei Sans" panose="020C0503030203020204" pitchFamily="34" charset="0"/>
              </a:rPr>
              <a:t>i</a:t>
            </a:r>
            <a:r>
              <a:rPr sz="1400" dirty="0">
                <a:latin typeface="Huawei Sans" panose="020C0503030203020204" pitchFamily="34" charset="0"/>
              </a:rPr>
              <a:t>n a specified VPN instance.</a:t>
            </a:r>
            <a:endParaRPr lang="zh-CN" altLang="en-US" sz="1400" dirty="0">
              <a:latin typeface="Huawei Sans" panose="020C0503030203020204" pitchFamily="34" charset="0"/>
            </a:endParaRPr>
          </a:p>
        </p:txBody>
      </p:sp>
      <p:sp>
        <p:nvSpPr>
          <p:cNvPr id="47" name="矩形 46"/>
          <p:cNvSpPr/>
          <p:nvPr/>
        </p:nvSpPr>
        <p:spPr bwMode="gray">
          <a:xfrm>
            <a:off x="452438" y="4056818"/>
            <a:ext cx="5748690" cy="646331"/>
          </a:xfrm>
          <a:prstGeom prst="rect">
            <a:avLst/>
          </a:prstGeom>
          <a:solidFill>
            <a:schemeClr val="bg1">
              <a:lumMod val="85000"/>
            </a:schemeClr>
          </a:solidFill>
        </p:spPr>
        <p:txBody>
          <a:bodyPr wrap="none">
            <a:spAutoFit/>
          </a:bodyPr>
          <a:lstStyle/>
          <a:p>
            <a:r>
              <a:rPr sz="1200" dirty="0">
                <a:latin typeface="Huawei Sans" panose="020C0503030203020204" pitchFamily="34" charset="0"/>
              </a:rPr>
              <a:t>[PE1]</a:t>
            </a:r>
            <a:r>
              <a:rPr sz="1200" dirty="0" err="1">
                <a:latin typeface="Huawei Sans" panose="020C0503030203020204" pitchFamily="34" charset="0"/>
              </a:rPr>
              <a:t>ip</a:t>
            </a:r>
            <a:r>
              <a:rPr sz="1200" dirty="0">
                <a:latin typeface="Huawei Sans" panose="020C0503030203020204" pitchFamily="34" charset="0"/>
              </a:rPr>
              <a:t> </a:t>
            </a:r>
            <a:r>
              <a:rPr sz="1200" dirty="0" err="1">
                <a:latin typeface="Huawei Sans" panose="020C0503030203020204" pitchFamily="34" charset="0"/>
              </a:rPr>
              <a:t>vpn</a:t>
            </a:r>
            <a:r>
              <a:rPr sz="1200" dirty="0">
                <a:latin typeface="Huawei Sans" panose="020C0503030203020204" pitchFamily="34" charset="0"/>
              </a:rPr>
              <a:t>-instance VPNB	</a:t>
            </a:r>
          </a:p>
          <a:p>
            <a:r>
              <a:rPr sz="1200" dirty="0">
                <a:latin typeface="Huawei Sans" panose="020C0503030203020204" pitchFamily="34" charset="0"/>
              </a:rPr>
              <a:t>[PE1-vpn-instance-VPNB]ipv4-family</a:t>
            </a:r>
            <a:endParaRPr lang="zh-CN" altLang="en-US" sz="1200" dirty="0">
              <a:latin typeface="Huawei Sans" panose="020C0503030203020204" pitchFamily="34" charset="0"/>
            </a:endParaRPr>
          </a:p>
          <a:p>
            <a:r>
              <a:rPr sz="1200" dirty="0">
                <a:latin typeface="Huawei Sans" panose="020C0503030203020204" pitchFamily="34" charset="0"/>
              </a:rPr>
              <a:t>[PE1-vpn-instance-VPNB-af-ipv4] import-rib </a:t>
            </a:r>
            <a:r>
              <a:rPr sz="1200" dirty="0" err="1">
                <a:latin typeface="Huawei Sans" panose="020C0503030203020204" pitchFamily="34" charset="0"/>
              </a:rPr>
              <a:t>vpn</a:t>
            </a:r>
            <a:r>
              <a:rPr sz="1200" dirty="0">
                <a:latin typeface="Huawei Sans" panose="020C0503030203020204" pitchFamily="34" charset="0"/>
              </a:rPr>
              <a:t>-instance VPNA protocol direct</a:t>
            </a:r>
            <a:endParaRPr lang="zh-CN" altLang="en-US" sz="1200" dirty="0">
              <a:latin typeface="Huawei Sans" panose="020C0503030203020204" pitchFamily="34" charset="0"/>
            </a:endParaRPr>
          </a:p>
        </p:txBody>
      </p:sp>
      <p:sp>
        <p:nvSpPr>
          <p:cNvPr id="29" name="圆角矩形 28"/>
          <p:cNvSpPr/>
          <p:nvPr/>
        </p:nvSpPr>
        <p:spPr bwMode="gray">
          <a:xfrm>
            <a:off x="4670072" y="2074688"/>
            <a:ext cx="1295008"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Group 96"/>
          <p:cNvGrpSpPr/>
          <p:nvPr/>
        </p:nvGrpSpPr>
        <p:grpSpPr bwMode="gray">
          <a:xfrm rot="16200000">
            <a:off x="1245332" y="2167075"/>
            <a:ext cx="259305" cy="764187"/>
            <a:chOff x="3134093" y="3084639"/>
            <a:chExt cx="611430" cy="432284"/>
          </a:xfrm>
        </p:grpSpPr>
        <p:cxnSp>
          <p:nvCxnSpPr>
            <p:cNvPr id="31"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bwMode="gray">
          <a:xfrm>
            <a:off x="2850999" y="2074688"/>
            <a:ext cx="1302039" cy="866524"/>
            <a:chOff x="4121788" y="6061975"/>
            <a:chExt cx="1302039" cy="866524"/>
          </a:xfrm>
        </p:grpSpPr>
        <p:sp>
          <p:nvSpPr>
            <p:cNvPr id="38" name="圆角矩形 4"/>
            <p:cNvSpPr/>
            <p:nvPr/>
          </p:nvSpPr>
          <p:spPr bwMode="gray">
            <a:xfrm>
              <a:off x="4773265" y="6061975"/>
              <a:ext cx="650562" cy="866524"/>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4"/>
            <p:cNvSpPr/>
            <p:nvPr/>
          </p:nvSpPr>
          <p:spPr bwMode="gray">
            <a:xfrm>
              <a:off x="4121788" y="6061975"/>
              <a:ext cx="650562" cy="866524"/>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圆角矩形 5"/>
          <p:cNvSpPr/>
          <p:nvPr/>
        </p:nvSpPr>
        <p:spPr bwMode="gray">
          <a:xfrm>
            <a:off x="514279" y="2088545"/>
            <a:ext cx="1537177" cy="852667"/>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 Box 19"/>
          <p:cNvSpPr txBox="1">
            <a:spLocks noChangeArrowheads="1"/>
          </p:cNvSpPr>
          <p:nvPr/>
        </p:nvSpPr>
        <p:spPr bwMode="gray">
          <a:xfrm>
            <a:off x="565430" y="2036691"/>
            <a:ext cx="6799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VPNA</a:t>
            </a:r>
          </a:p>
        </p:txBody>
      </p:sp>
      <p:sp>
        <p:nvSpPr>
          <p:cNvPr id="43" name="Text Box 19"/>
          <p:cNvSpPr txBox="1">
            <a:spLocks noChangeArrowheads="1"/>
          </p:cNvSpPr>
          <p:nvPr/>
        </p:nvSpPr>
        <p:spPr bwMode="gray">
          <a:xfrm>
            <a:off x="1209381" y="2099863"/>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44" name="直接连接符 53"/>
          <p:cNvCxnSpPr>
            <a:stCxn id="48" idx="1"/>
            <a:endCxn id="45" idx="3"/>
          </p:cNvCxnSpPr>
          <p:nvPr/>
        </p:nvCxnSpPr>
        <p:spPr bwMode="gray">
          <a:xfrm flipH="1">
            <a:off x="1731751" y="2595091"/>
            <a:ext cx="146862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191751" y="2373691"/>
            <a:ext cx="540000" cy="442800"/>
          </a:xfrm>
          <a:prstGeom prst="rect">
            <a:avLst/>
          </a:prstGeom>
        </p:spPr>
      </p:pic>
      <p:sp>
        <p:nvSpPr>
          <p:cNvPr id="46" name="Text Box 19"/>
          <p:cNvSpPr txBox="1">
            <a:spLocks noChangeArrowheads="1"/>
          </p:cNvSpPr>
          <p:nvPr/>
        </p:nvSpPr>
        <p:spPr bwMode="gray">
          <a:xfrm>
            <a:off x="3195764" y="209986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00371" y="2373691"/>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08991" y="2373691"/>
            <a:ext cx="540000" cy="442800"/>
          </a:xfrm>
          <a:prstGeom prst="rect">
            <a:avLst/>
          </a:prstGeom>
        </p:spPr>
      </p:pic>
      <p:cxnSp>
        <p:nvCxnSpPr>
          <p:cNvPr id="50" name="直接连接符 53"/>
          <p:cNvCxnSpPr>
            <a:stCxn id="49" idx="1"/>
            <a:endCxn id="48" idx="3"/>
          </p:cNvCxnSpPr>
          <p:nvPr/>
        </p:nvCxnSpPr>
        <p:spPr bwMode="gray">
          <a:xfrm flipH="1">
            <a:off x="3740371" y="2595091"/>
            <a:ext cx="146862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1" name="Text Box 19"/>
          <p:cNvSpPr txBox="1">
            <a:spLocks noChangeArrowheads="1"/>
          </p:cNvSpPr>
          <p:nvPr/>
        </p:nvSpPr>
        <p:spPr bwMode="gray">
          <a:xfrm>
            <a:off x="5205479" y="2099863"/>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52" name="Text Box 19"/>
          <p:cNvSpPr txBox="1">
            <a:spLocks noChangeArrowheads="1"/>
          </p:cNvSpPr>
          <p:nvPr/>
        </p:nvSpPr>
        <p:spPr bwMode="gray">
          <a:xfrm>
            <a:off x="4707174" y="2036691"/>
            <a:ext cx="6687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VPNB</a:t>
            </a:r>
          </a:p>
        </p:txBody>
      </p:sp>
      <p:sp>
        <p:nvSpPr>
          <p:cNvPr id="53" name="Text Box 19"/>
          <p:cNvSpPr txBox="1">
            <a:spLocks noChangeArrowheads="1"/>
          </p:cNvSpPr>
          <p:nvPr/>
        </p:nvSpPr>
        <p:spPr bwMode="gray">
          <a:xfrm>
            <a:off x="1954598" y="2373691"/>
            <a:ext cx="857607" cy="461665"/>
          </a:xfrm>
          <a:prstGeom prst="rect">
            <a:avLst/>
          </a:prstGeom>
          <a:noFill/>
          <a:ln>
            <a:noFill/>
          </a:ln>
          <a:effectLst/>
          <a:extLst/>
        </p:spPr>
        <p:txBody>
          <a:bodyPr wrap="none" lIns="0" rIns="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10.0.12.0/24</a:t>
            </a:r>
          </a:p>
        </p:txBody>
      </p:sp>
      <p:sp>
        <p:nvSpPr>
          <p:cNvPr id="54" name="Text Box 19"/>
          <p:cNvSpPr txBox="1">
            <a:spLocks noChangeArrowheads="1"/>
          </p:cNvSpPr>
          <p:nvPr/>
        </p:nvSpPr>
        <p:spPr bwMode="gray">
          <a:xfrm>
            <a:off x="3941725" y="2373691"/>
            <a:ext cx="857607" cy="461665"/>
          </a:xfrm>
          <a:prstGeom prst="rect">
            <a:avLst/>
          </a:prstGeom>
          <a:noFill/>
          <a:ln>
            <a:noFill/>
          </a:ln>
          <a:effectLst/>
          <a:extLst/>
        </p:spPr>
        <p:txBody>
          <a:bodyPr wrap="none" lIns="0" rIns="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ctr" eaLnBrk="1" hangingPunct="1"/>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10.0.23.0/24</a:t>
            </a:r>
          </a:p>
        </p:txBody>
      </p:sp>
    </p:spTree>
    <p:extLst>
      <p:ext uri="{BB962C8B-B14F-4D97-AF65-F5344CB8AC3E}">
        <p14:creationId xmlns:p14="http://schemas.microsoft.com/office/powerpoint/2010/main" val="22669749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Applications and Networking Overview</a:t>
            </a:r>
          </a:p>
          <a:p>
            <a:r>
              <a:rPr lang="en-US" dirty="0">
                <a:solidFill>
                  <a:schemeClr val="bg1">
                    <a:lumMod val="50000"/>
                  </a:schemeClr>
                </a:solidFill>
                <a:sym typeface="Huawei Sans" panose="020C0503030203020204" pitchFamily="34" charset="0"/>
              </a:rPr>
              <a:t>MPLS VPN Deployment in Typical Scenarios</a:t>
            </a:r>
          </a:p>
          <a:p>
            <a:r>
              <a:rPr lang="en-US" b="1" dirty="0">
                <a:sym typeface="Huawei Sans" panose="020C0503030203020204" pitchFamily="34" charset="0"/>
              </a:rPr>
              <a:t>OSPF VPN Extension</a:t>
            </a:r>
          </a:p>
          <a:p>
            <a:pPr lvl="1">
              <a:buSzPct val="60000"/>
              <a:buFont typeface="Wingdings" panose="05000000000000000000" pitchFamily="2" charset="2"/>
              <a:buChar char="n"/>
            </a:pPr>
            <a:r>
              <a:rPr lang="en-US" dirty="0">
                <a:sym typeface="Huawei Sans" panose="020C0503030203020204" pitchFamily="34" charset="0"/>
              </a:rPr>
              <a:t>Interoperability Between OSPF and BGP</a:t>
            </a:r>
          </a:p>
          <a:p>
            <a:pPr lvl="1"/>
            <a:r>
              <a:rPr lang="en-US" dirty="0">
                <a:solidFill>
                  <a:schemeClr val="bg1">
                    <a:lumMod val="50000"/>
                  </a:schemeClr>
                </a:solidFill>
                <a:sym typeface="Huawei Sans" panose="020C0503030203020204" pitchFamily="34" charset="0"/>
              </a:rPr>
              <a:t>OSPF Loop Prevention</a:t>
            </a:r>
          </a:p>
          <a:p>
            <a:pPr lvl="1"/>
            <a:r>
              <a:rPr lang="en-US" dirty="0">
                <a:solidFill>
                  <a:schemeClr val="bg1">
                    <a:lumMod val="50000"/>
                  </a:schemeClr>
                </a:solidFill>
                <a:sym typeface="Huawei Sans" panose="020C0503030203020204" pitchFamily="34" charset="0"/>
              </a:rPr>
              <a:t>OSPF Sham Link</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8274884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altLang="zh-CN" sz="1600" dirty="0"/>
              <a:t>When OSPF is deployed between the PE and CE to exchange routing information, if the standard BGP/OSPF exchange process (BGP/OSPF interoperation for short) is used on the PE to exchange routing information, the remote PE directly generates Type 5 LSAs when importing BGP into the OSPF process of the VPN instance. Different sites consider the routes of other sites as </a:t>
            </a:r>
            <a:r>
              <a:rPr lang="en-US" altLang="zh-CN" sz="1600" dirty="0" err="1"/>
              <a:t>AS</a:t>
            </a:r>
            <a:r>
              <a:rPr lang="en-US" altLang="zh-CN" sz="1600" dirty="0"/>
              <a:t> external routes (</a:t>
            </a:r>
            <a:r>
              <a:rPr lang="en-US" altLang="zh-CN" sz="1600" dirty="0" err="1"/>
              <a:t>AS_external</a:t>
            </a:r>
            <a:r>
              <a:rPr lang="en-US" altLang="zh-CN" sz="1600" dirty="0"/>
              <a:t>).</a:t>
            </a:r>
          </a:p>
          <a:p>
            <a:r>
              <a:rPr lang="en-US" altLang="zh-CN" sz="1600" dirty="0"/>
              <a:t>To solve the problem of OSPF routing information loss caused by standard BGP/OSPF interoperability, BGP and OSPF are extended accordingly.</a:t>
            </a:r>
          </a:p>
          <a:p>
            <a:endParaRPr lang="zh-CN" altLang="en-US" sz="1600" dirty="0"/>
          </a:p>
        </p:txBody>
      </p:sp>
      <p:sp>
        <p:nvSpPr>
          <p:cNvPr id="127" name="圆角矩形 126"/>
          <p:cNvSpPr>
            <a:spLocks/>
          </p:cNvSpPr>
          <p:nvPr/>
        </p:nvSpPr>
        <p:spPr bwMode="gray">
          <a:xfrm>
            <a:off x="2906789" y="3351894"/>
            <a:ext cx="2981326" cy="927735"/>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a:cs typeface="+mn-cs"/>
                <a:sym typeface="Huawei Sans" panose="020C0503030203020204" pitchFamily="34" charset="0"/>
              </a:rPr>
              <a:t>PE1 imports the OSPF route advertised by CE1 into BGP and advertises the route to PE2.</a:t>
            </a:r>
          </a:p>
        </p:txBody>
      </p:sp>
      <p:sp>
        <p:nvSpPr>
          <p:cNvPr id="129" name="圆角矩形 128"/>
          <p:cNvSpPr>
            <a:spLocks/>
          </p:cNvSpPr>
          <p:nvPr/>
        </p:nvSpPr>
        <p:spPr bwMode="gray">
          <a:xfrm>
            <a:off x="6335788" y="3394420"/>
            <a:ext cx="2981326" cy="927735"/>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a:cs typeface="+mn-cs"/>
                <a:sym typeface="Huawei Sans" panose="020C0503030203020204" pitchFamily="34" charset="0"/>
              </a:rPr>
              <a:t>PE2 imports the BGP route advertised by PE1 into OSPF and advertises the route to CE2.</a:t>
            </a:r>
          </a:p>
        </p:txBody>
      </p:sp>
      <p:sp>
        <p:nvSpPr>
          <p:cNvPr id="130" name="文本框 129"/>
          <p:cNvSpPr txBox="1"/>
          <p:nvPr/>
        </p:nvSpPr>
        <p:spPr bwMode="gray">
          <a:xfrm>
            <a:off x="3969372" y="5788381"/>
            <a:ext cx="4307135"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Route advertisement from site 1 to site 2</a:t>
            </a:r>
          </a:p>
        </p:txBody>
      </p:sp>
      <p:sp>
        <p:nvSpPr>
          <p:cNvPr id="2" name="标题 1"/>
          <p:cNvSpPr>
            <a:spLocks noGrp="1"/>
          </p:cNvSpPr>
          <p:nvPr>
            <p:ph type="title"/>
          </p:nvPr>
        </p:nvSpPr>
        <p:spPr bwMode="gray"/>
        <p:txBody>
          <a:bodyPr/>
          <a:lstStyle/>
          <a:p>
            <a:r>
              <a:rPr lang="en-US" altLang="zh-CN">
                <a:sym typeface="Huawei Sans" panose="020C0503030203020204" pitchFamily="34" charset="0"/>
              </a:rPr>
              <a:t>OSPF/BGP in MPLS VPN</a:t>
            </a:r>
            <a:endParaRPr lang="zh-CN" altLang="en-US" dirty="0"/>
          </a:p>
        </p:txBody>
      </p:sp>
      <p:sp>
        <p:nvSpPr>
          <p:cNvPr id="38" name="圆角矩形 5"/>
          <p:cNvSpPr>
            <a:spLocks/>
          </p:cNvSpPr>
          <p:nvPr/>
        </p:nvSpPr>
        <p:spPr bwMode="gray">
          <a:xfrm>
            <a:off x="1085850" y="4588740"/>
            <a:ext cx="2041653" cy="1137716"/>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 Box 19"/>
          <p:cNvSpPr txBox="1">
            <a:spLocks noChangeArrowheads="1"/>
          </p:cNvSpPr>
          <p:nvPr/>
        </p:nvSpPr>
        <p:spPr bwMode="gray">
          <a:xfrm>
            <a:off x="2277840" y="5220038"/>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40" name="Text Box 19"/>
          <p:cNvSpPr txBox="1">
            <a:spLocks noChangeArrowheads="1"/>
          </p:cNvSpPr>
          <p:nvPr/>
        </p:nvSpPr>
        <p:spPr bwMode="gray">
          <a:xfrm>
            <a:off x="1581447" y="4559820"/>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41" name="Text Box 19"/>
          <p:cNvSpPr txBox="1">
            <a:spLocks noChangeArrowheads="1"/>
          </p:cNvSpPr>
          <p:nvPr/>
        </p:nvSpPr>
        <p:spPr bwMode="gray">
          <a:xfrm>
            <a:off x="1085850" y="5258769"/>
            <a:ext cx="705845"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AS 65001</a:t>
            </a:r>
          </a:p>
        </p:txBody>
      </p:sp>
      <p:grpSp>
        <p:nvGrpSpPr>
          <p:cNvPr id="42" name="Group 104"/>
          <p:cNvGrpSpPr/>
          <p:nvPr/>
        </p:nvGrpSpPr>
        <p:grpSpPr bwMode="gray">
          <a:xfrm rot="5400000" flipH="1">
            <a:off x="9711974" y="4727120"/>
            <a:ext cx="259305" cy="764187"/>
            <a:chOff x="3134093" y="3084639"/>
            <a:chExt cx="611430" cy="432284"/>
          </a:xfrm>
        </p:grpSpPr>
        <p:cxnSp>
          <p:nvCxnSpPr>
            <p:cNvPr id="43"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5" name="圆角矩形 5"/>
          <p:cNvSpPr>
            <a:spLocks/>
          </p:cNvSpPr>
          <p:nvPr/>
        </p:nvSpPr>
        <p:spPr bwMode="gray">
          <a:xfrm flipH="1">
            <a:off x="9165155" y="4588740"/>
            <a:ext cx="2041653" cy="1137716"/>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19"/>
          <p:cNvSpPr txBox="1">
            <a:spLocks noChangeArrowheads="1"/>
          </p:cNvSpPr>
          <p:nvPr/>
        </p:nvSpPr>
        <p:spPr bwMode="gray">
          <a:xfrm flipH="1">
            <a:off x="9512755" y="5220038"/>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7" name="Text Box 19"/>
          <p:cNvSpPr txBox="1">
            <a:spLocks noChangeArrowheads="1"/>
          </p:cNvSpPr>
          <p:nvPr/>
        </p:nvSpPr>
        <p:spPr bwMode="gray">
          <a:xfrm flipH="1">
            <a:off x="10087418" y="4559819"/>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48" name="Text Box 19"/>
          <p:cNvSpPr txBox="1">
            <a:spLocks noChangeArrowheads="1"/>
          </p:cNvSpPr>
          <p:nvPr/>
        </p:nvSpPr>
        <p:spPr bwMode="gray">
          <a:xfrm flipH="1">
            <a:off x="10500963" y="5250357"/>
            <a:ext cx="705845"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AS</a:t>
            </a:r>
          </a:p>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49" name="圆角矩形 4"/>
          <p:cNvSpPr/>
          <p:nvPr/>
        </p:nvSpPr>
        <p:spPr bwMode="gray">
          <a:xfrm>
            <a:off x="3847062" y="4595142"/>
            <a:ext cx="4557086" cy="113771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19"/>
          <p:cNvSpPr txBox="1">
            <a:spLocks noChangeArrowheads="1"/>
          </p:cNvSpPr>
          <p:nvPr/>
        </p:nvSpPr>
        <p:spPr bwMode="gray">
          <a:xfrm>
            <a:off x="4148743" y="522003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51" name="Text Box 19"/>
          <p:cNvSpPr txBox="1">
            <a:spLocks noChangeArrowheads="1"/>
          </p:cNvSpPr>
          <p:nvPr/>
        </p:nvSpPr>
        <p:spPr bwMode="gray">
          <a:xfrm>
            <a:off x="5976907" y="5220038"/>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2" name="Text Box 19"/>
          <p:cNvSpPr txBox="1">
            <a:spLocks noChangeArrowheads="1"/>
          </p:cNvSpPr>
          <p:nvPr/>
        </p:nvSpPr>
        <p:spPr bwMode="gray">
          <a:xfrm>
            <a:off x="7588509" y="522003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53" name="文本框 52"/>
          <p:cNvSpPr txBox="1"/>
          <p:nvPr/>
        </p:nvSpPr>
        <p:spPr bwMode="gray">
          <a:xfrm>
            <a:off x="8404148" y="4757041"/>
            <a:ext cx="763351" cy="369332"/>
          </a:xfrm>
          <a:prstGeom prst="rect">
            <a:avLst/>
          </a:prstGeom>
          <a:noFill/>
        </p:spPr>
        <p:txBody>
          <a:bodyPr wrap="none" rtlCol="0">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3104551" y="4756372"/>
            <a:ext cx="763351" cy="369332"/>
          </a:xfrm>
          <a:prstGeom prst="rect">
            <a:avLst/>
          </a:prstGeom>
          <a:noFill/>
        </p:spPr>
        <p:txBody>
          <a:bodyPr wrap="none" rtlCol="0">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3"/>
          <p:cNvCxnSpPr/>
          <p:nvPr/>
        </p:nvCxnSpPr>
        <p:spPr bwMode="gray">
          <a:xfrm>
            <a:off x="2751275" y="5066583"/>
            <a:ext cx="6833884"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58871" y="4828252"/>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93786" y="4828252"/>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369" y="4828252"/>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52940" y="4828252"/>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67135" y="4828252"/>
            <a:ext cx="540000" cy="442800"/>
          </a:xfrm>
          <a:prstGeom prst="rect">
            <a:avLst/>
          </a:prstGeom>
        </p:spPr>
      </p:pic>
      <p:sp>
        <p:nvSpPr>
          <p:cNvPr id="61" name="文本框 60"/>
          <p:cNvSpPr txBox="1"/>
          <p:nvPr/>
        </p:nvSpPr>
        <p:spPr bwMode="gray">
          <a:xfrm>
            <a:off x="5765571" y="5437189"/>
            <a:ext cx="720069" cy="288147"/>
          </a:xfrm>
          <a:prstGeom prst="rect">
            <a:avLst/>
          </a:prstGeom>
          <a:solidFill>
            <a:schemeClr val="bg1"/>
          </a:solidFill>
          <a:ln>
            <a:noFill/>
          </a:ln>
          <a:effectLst/>
        </p:spPr>
        <p:txBody>
          <a:bodyPr wrap="square" lIns="36000" tIns="36000" rIns="36000" bIns="36000">
            <a:sp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r>
              <a:rPr lang="en-US" altLang="zh-CN" dirty="0">
                <a:solidFill>
                  <a:schemeClr val="tx1"/>
                </a:solidFill>
                <a:sym typeface="Huawei Sans" panose="020C0503030203020204" pitchFamily="34" charset="0"/>
              </a:rPr>
              <a:t>AS123</a:t>
            </a:r>
            <a:endParaRPr lang="zh-CN" altLang="en-US" dirty="0">
              <a:solidFill>
                <a:schemeClr val="tx1"/>
              </a:solidFill>
              <a:sym typeface="Huawei Sans" panose="020C0503030203020204" pitchFamily="34" charset="0"/>
            </a:endParaRPr>
          </a:p>
        </p:txBody>
      </p:sp>
      <p:sp>
        <p:nvSpPr>
          <p:cNvPr id="62" name="任意多边形 61"/>
          <p:cNvSpPr/>
          <p:nvPr/>
        </p:nvSpPr>
        <p:spPr bwMode="gray">
          <a:xfrm>
            <a:off x="4367212" y="4368452"/>
            <a:ext cx="3457575" cy="459800"/>
          </a:xfrm>
          <a:custGeom>
            <a:avLst/>
            <a:gdLst>
              <a:gd name="connsiteX0" fmla="*/ 0 w 3457575"/>
              <a:gd name="connsiteY0" fmla="*/ 228600 h 228600"/>
              <a:gd name="connsiteX1" fmla="*/ 1714500 w 3457575"/>
              <a:gd name="connsiteY1" fmla="*/ 0 h 228600"/>
              <a:gd name="connsiteX2" fmla="*/ 3457575 w 3457575"/>
              <a:gd name="connsiteY2" fmla="*/ 228600 h 228600"/>
            </a:gdLst>
            <a:ahLst/>
            <a:cxnLst>
              <a:cxn ang="0">
                <a:pos x="connsiteX0" y="connsiteY0"/>
              </a:cxn>
              <a:cxn ang="0">
                <a:pos x="connsiteX1" y="connsiteY1"/>
              </a:cxn>
              <a:cxn ang="0">
                <a:pos x="connsiteX2" y="connsiteY2"/>
              </a:cxn>
            </a:cxnLst>
            <a:rect l="l" t="t" r="r" b="b"/>
            <a:pathLst>
              <a:path w="3457575" h="228600">
                <a:moveTo>
                  <a:pt x="0" y="228600"/>
                </a:moveTo>
                <a:cubicBezTo>
                  <a:pt x="569119" y="114300"/>
                  <a:pt x="1138238" y="0"/>
                  <a:pt x="1714500" y="0"/>
                </a:cubicBezTo>
                <a:cubicBezTo>
                  <a:pt x="2290762" y="0"/>
                  <a:pt x="2874168" y="114300"/>
                  <a:pt x="3457575" y="228600"/>
                </a:cubicBezTo>
              </a:path>
            </a:pathLst>
          </a:custGeom>
          <a:noFill/>
          <a:ln w="25400">
            <a:solidFill>
              <a:srgbClr val="EC7061"/>
            </a:solidFill>
            <a:prstDash val="dash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5778445" y="4368452"/>
            <a:ext cx="635110" cy="369332"/>
          </a:xfrm>
          <a:prstGeom prst="rect">
            <a:avLst/>
          </a:prstGeom>
          <a:noFill/>
        </p:spPr>
        <p:txBody>
          <a:bodyPr wrap="none" rtlCol="0">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BGP</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箭头连接符 63"/>
          <p:cNvCxnSpPr>
            <a:stCxn id="58" idx="0"/>
            <a:endCxn id="127" idx="2"/>
          </p:cNvCxnSpPr>
          <p:nvPr/>
        </p:nvCxnSpPr>
        <p:spPr bwMode="gray">
          <a:xfrm flipV="1">
            <a:off x="4397369" y="4279629"/>
            <a:ext cx="83" cy="54862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a:stCxn id="60" idx="0"/>
            <a:endCxn id="129" idx="2"/>
          </p:cNvCxnSpPr>
          <p:nvPr/>
        </p:nvCxnSpPr>
        <p:spPr bwMode="gray">
          <a:xfrm flipH="1" flipV="1">
            <a:off x="7826451" y="4322155"/>
            <a:ext cx="10684" cy="506097"/>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153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342900" indent="-342900">
              <a:buFont typeface="Wingdings" panose="05000000000000000000" pitchFamily="2" charset="2"/>
              <a:buChar char="l"/>
            </a:pPr>
            <a:r>
              <a:rPr lang="en-US" dirty="0">
                <a:sym typeface="Huawei Sans" panose="020C0503030203020204" pitchFamily="34" charset="0"/>
              </a:rPr>
              <a:t>Upon completion of this course, you will be able to:</a:t>
            </a:r>
          </a:p>
          <a:p>
            <a:pPr lvl="1"/>
            <a:r>
              <a:rPr lang="en-US" dirty="0">
                <a:sym typeface="Huawei Sans" panose="020C0503030203020204" pitchFamily="34" charset="0"/>
              </a:rPr>
              <a:t>Understand the usage scenarios and networking types of MPLS VPN.</a:t>
            </a:r>
          </a:p>
          <a:p>
            <a:pPr lvl="1"/>
            <a:r>
              <a:rPr lang="en-US" dirty="0">
                <a:sym typeface="Huawei Sans" panose="020C0503030203020204" pitchFamily="34" charset="0"/>
              </a:rPr>
              <a:t>Deploy the intranet solution with MPLS VPN.</a:t>
            </a:r>
          </a:p>
          <a:p>
            <a:pPr lvl="1"/>
            <a:r>
              <a:rPr lang="en-US" dirty="0">
                <a:sym typeface="Huawei Sans" panose="020C0503030203020204" pitchFamily="34" charset="0"/>
              </a:rPr>
              <a:t>Deploy the MPLS VPN </a:t>
            </a:r>
            <a:r>
              <a:rPr lang="en-US" dirty="0" err="1">
                <a:sym typeface="Huawei Sans" panose="020C0503030203020204" pitchFamily="34" charset="0"/>
              </a:rPr>
              <a:t>Hub&amp;Spoke</a:t>
            </a:r>
            <a:r>
              <a:rPr lang="en-US" dirty="0">
                <a:sym typeface="Huawei Sans" panose="020C0503030203020204" pitchFamily="34" charset="0"/>
              </a:rPr>
              <a:t> solution.</a:t>
            </a:r>
          </a:p>
          <a:p>
            <a:pPr lvl="1"/>
            <a:r>
              <a:rPr lang="en-US" dirty="0">
                <a:sym typeface="Huawei Sans" panose="020C0503030203020204" pitchFamily="34" charset="0"/>
              </a:rPr>
              <a:t>Understand extended functions of OSPF for </a:t>
            </a:r>
            <a:r>
              <a:rPr lang="en-US" altLang="zh-CN" dirty="0">
                <a:sym typeface="Huawei Sans" panose="020C0503030203020204" pitchFamily="34" charset="0"/>
              </a:rPr>
              <a:t>MPLS VPN</a:t>
            </a:r>
            <a:r>
              <a:rPr lang="en-US" dirty="0">
                <a:sym typeface="Huawei Sans" panose="020C0503030203020204" pitchFamily="34" charset="0"/>
              </a:rPr>
              <a:t>.</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8408470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BGP Extended Community Attributes</a:t>
            </a:r>
            <a:endParaRPr lang="en-US" dirty="0"/>
          </a:p>
        </p:txBody>
      </p:sp>
      <p:sp>
        <p:nvSpPr>
          <p:cNvPr id="3" name="文本占位符 2"/>
          <p:cNvSpPr>
            <a:spLocks noGrp="1"/>
          </p:cNvSpPr>
          <p:nvPr>
            <p:ph type="body" sz="quarter" idx="10"/>
          </p:nvPr>
        </p:nvSpPr>
        <p:spPr bwMode="gray"/>
        <p:txBody>
          <a:bodyPr/>
          <a:lstStyle/>
          <a:p>
            <a:r>
              <a:rPr lang="en-US" sz="2000" dirty="0"/>
              <a:t>To retain OSPF routing information, BGP adds some community attributes that can carry OSPF routing information.</a:t>
            </a:r>
          </a:p>
          <a:p>
            <a:pPr lvl="1"/>
            <a:r>
              <a:rPr lang="en-US" sz="1800" dirty="0"/>
              <a:t>Domain ID: identifies a domain.</a:t>
            </a:r>
          </a:p>
          <a:p>
            <a:pPr lvl="1"/>
            <a:r>
              <a:rPr lang="en-US" sz="1800" dirty="0"/>
              <a:t>Route Type: contains the area ID and route type of the OSPF route imported to BGP.</a:t>
            </a:r>
          </a:p>
          <a:p>
            <a:pPr lvl="2"/>
            <a:r>
              <a:rPr lang="en-US" sz="1600" dirty="0"/>
              <a:t>Area-ID: ID of the VRF OSPF process of the PE that establishes an adjacency with a CE.</a:t>
            </a:r>
          </a:p>
          <a:p>
            <a:pPr lvl="2"/>
            <a:r>
              <a:rPr lang="en-US" sz="1600" dirty="0"/>
              <a:t>Route Type: </a:t>
            </a:r>
            <a:r>
              <a:rPr lang="en-US" altLang="zh-CN" sz="1600" dirty="0"/>
              <a:t>t</a:t>
            </a:r>
            <a:r>
              <a:rPr lang="en-US" sz="1600" dirty="0"/>
              <a:t>ype of the imported OSPF route:</a:t>
            </a:r>
          </a:p>
          <a:p>
            <a:pPr lvl="3"/>
            <a:r>
              <a:rPr lang="en-US" sz="1400" dirty="0"/>
              <a:t>1 or 2: intra-area route, that is, the route calculated by the PE based on Type 1 and Type 2 LSAs</a:t>
            </a:r>
          </a:p>
          <a:p>
            <a:pPr lvl="3"/>
            <a:r>
              <a:rPr lang="en-US" sz="1400" dirty="0"/>
              <a:t>3: inter-area route</a:t>
            </a:r>
          </a:p>
          <a:p>
            <a:pPr lvl="3"/>
            <a:r>
              <a:rPr lang="en-US" sz="1400" dirty="0"/>
              <a:t>5: OSPF external route, that is, the route calculated by the PE through Type 5 LSAs. When the value of the Route Type field is 5, the value of the Area-ID field must be 0.0.0.0.</a:t>
            </a:r>
          </a:p>
          <a:p>
            <a:pPr lvl="3"/>
            <a:r>
              <a:rPr lang="en-US" sz="1400" dirty="0"/>
              <a:t>7: NSSA route, that is, the route calculated by the PE through Type 7 LSAs</a:t>
            </a:r>
          </a:p>
        </p:txBody>
      </p:sp>
    </p:spTree>
    <p:extLst>
      <p:ext uri="{BB962C8B-B14F-4D97-AF65-F5344CB8AC3E}">
        <p14:creationId xmlns:p14="http://schemas.microsoft.com/office/powerpoint/2010/main" val="39549538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altLang="zh-CN" sz="1600" dirty="0"/>
              <a:t>When OSPF routes are imported into BGP on a PE, the PE adds the domain ID attribute to the BGP routes according to the local configuration. The domain ID is transmitted as the extended community attribute of BGP.</a:t>
            </a:r>
          </a:p>
          <a:p>
            <a:r>
              <a:rPr lang="en-US" altLang="zh-CN" sz="1600" dirty="0"/>
              <a:t>When a PE imports a BGP route to OSPF, if the domain ID carried in the BGP route is the same as the local domain ID, the two sites belong to the same OSPF routing domain. If they are different, they are considered not in the same routing domain.</a:t>
            </a:r>
          </a:p>
          <a:p>
            <a:endParaRPr lang="zh-CN" altLang="en-US" sz="1600" dirty="0"/>
          </a:p>
        </p:txBody>
      </p:sp>
      <p:sp>
        <p:nvSpPr>
          <p:cNvPr id="149" name="文本框 148"/>
          <p:cNvSpPr txBox="1"/>
          <p:nvPr/>
        </p:nvSpPr>
        <p:spPr bwMode="gray">
          <a:xfrm>
            <a:off x="3983891" y="5268471"/>
            <a:ext cx="4307135"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Route advertisement from site 1 to site 2</a:t>
            </a:r>
          </a:p>
        </p:txBody>
      </p:sp>
      <p:sp>
        <p:nvSpPr>
          <p:cNvPr id="151" name="文本框 150"/>
          <p:cNvSpPr txBox="1"/>
          <p:nvPr/>
        </p:nvSpPr>
        <p:spPr bwMode="gray">
          <a:xfrm>
            <a:off x="3772931" y="3583906"/>
            <a:ext cx="4931451"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Carry OSPF routing information in BGP Update messages.</a:t>
            </a:r>
          </a:p>
        </p:txBody>
      </p:sp>
      <p:sp>
        <p:nvSpPr>
          <p:cNvPr id="2" name="标题 1"/>
          <p:cNvSpPr>
            <a:spLocks noGrp="1"/>
          </p:cNvSpPr>
          <p:nvPr>
            <p:ph type="title"/>
          </p:nvPr>
        </p:nvSpPr>
        <p:spPr bwMode="gray"/>
        <p:txBody>
          <a:bodyPr/>
          <a:lstStyle/>
          <a:p>
            <a:r>
              <a:rPr lang="en-US" altLang="zh-CN">
                <a:sym typeface="Huawei Sans" panose="020C0503030203020204" pitchFamily="34" charset="0"/>
              </a:rPr>
              <a:t>Domain ID</a:t>
            </a:r>
            <a:endParaRPr lang="zh-CN" altLang="en-US" dirty="0"/>
          </a:p>
        </p:txBody>
      </p:sp>
      <p:sp>
        <p:nvSpPr>
          <p:cNvPr id="35" name="圆角矩形 5"/>
          <p:cNvSpPr>
            <a:spLocks/>
          </p:cNvSpPr>
          <p:nvPr/>
        </p:nvSpPr>
        <p:spPr bwMode="gray">
          <a:xfrm>
            <a:off x="1085850" y="4010379"/>
            <a:ext cx="2041653" cy="1137716"/>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9"/>
          <p:cNvSpPr txBox="1">
            <a:spLocks noChangeArrowheads="1"/>
          </p:cNvSpPr>
          <p:nvPr/>
        </p:nvSpPr>
        <p:spPr bwMode="gray">
          <a:xfrm>
            <a:off x="2277840" y="46057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7" name="Text Box 19"/>
          <p:cNvSpPr txBox="1">
            <a:spLocks noChangeArrowheads="1"/>
          </p:cNvSpPr>
          <p:nvPr/>
        </p:nvSpPr>
        <p:spPr bwMode="gray">
          <a:xfrm>
            <a:off x="1581447" y="394555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38" name="Text Box 19"/>
          <p:cNvSpPr txBox="1">
            <a:spLocks noChangeArrowheads="1"/>
          </p:cNvSpPr>
          <p:nvPr/>
        </p:nvSpPr>
        <p:spPr bwMode="gray">
          <a:xfrm>
            <a:off x="1085850" y="4644505"/>
            <a:ext cx="1173021"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Domain ID 234</a:t>
            </a:r>
          </a:p>
        </p:txBody>
      </p:sp>
      <p:grpSp>
        <p:nvGrpSpPr>
          <p:cNvPr id="39" name="Group 104"/>
          <p:cNvGrpSpPr/>
          <p:nvPr/>
        </p:nvGrpSpPr>
        <p:grpSpPr bwMode="gray">
          <a:xfrm rot="5400000" flipH="1">
            <a:off x="9711974" y="4112856"/>
            <a:ext cx="259305" cy="764187"/>
            <a:chOff x="3134093" y="3084639"/>
            <a:chExt cx="611430" cy="432284"/>
          </a:xfrm>
        </p:grpSpPr>
        <p:cxnSp>
          <p:nvCxnSpPr>
            <p:cNvPr id="40"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2" name="圆角矩形 5"/>
          <p:cNvSpPr>
            <a:spLocks/>
          </p:cNvSpPr>
          <p:nvPr/>
        </p:nvSpPr>
        <p:spPr bwMode="gray">
          <a:xfrm flipH="1">
            <a:off x="9165155" y="3986583"/>
            <a:ext cx="2041653" cy="1137716"/>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 Box 19"/>
          <p:cNvSpPr txBox="1">
            <a:spLocks noChangeArrowheads="1"/>
          </p:cNvSpPr>
          <p:nvPr/>
        </p:nvSpPr>
        <p:spPr bwMode="gray">
          <a:xfrm flipH="1">
            <a:off x="9512755" y="46057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4" name="Text Box 19"/>
          <p:cNvSpPr txBox="1">
            <a:spLocks noChangeArrowheads="1"/>
          </p:cNvSpPr>
          <p:nvPr/>
        </p:nvSpPr>
        <p:spPr bwMode="gray">
          <a:xfrm flipH="1">
            <a:off x="10087418" y="394555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45" name="Text Box 19"/>
          <p:cNvSpPr txBox="1">
            <a:spLocks noChangeArrowheads="1"/>
          </p:cNvSpPr>
          <p:nvPr/>
        </p:nvSpPr>
        <p:spPr bwMode="gray">
          <a:xfrm flipH="1">
            <a:off x="10033787" y="4620709"/>
            <a:ext cx="1173021"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Domain ID</a:t>
            </a:r>
          </a:p>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234</a:t>
            </a:r>
          </a:p>
        </p:txBody>
      </p:sp>
      <p:sp>
        <p:nvSpPr>
          <p:cNvPr id="46" name="圆角矩形 4"/>
          <p:cNvSpPr/>
          <p:nvPr/>
        </p:nvSpPr>
        <p:spPr bwMode="gray">
          <a:xfrm>
            <a:off x="3847062" y="3980878"/>
            <a:ext cx="4557086" cy="113771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 Box 19"/>
          <p:cNvSpPr txBox="1">
            <a:spLocks noChangeArrowheads="1"/>
          </p:cNvSpPr>
          <p:nvPr/>
        </p:nvSpPr>
        <p:spPr bwMode="gray">
          <a:xfrm>
            <a:off x="4148743" y="46057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48" name="Text Box 19"/>
          <p:cNvSpPr txBox="1">
            <a:spLocks noChangeArrowheads="1"/>
          </p:cNvSpPr>
          <p:nvPr/>
        </p:nvSpPr>
        <p:spPr bwMode="gray">
          <a:xfrm>
            <a:off x="5976907" y="460577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9" name="Text Box 19"/>
          <p:cNvSpPr txBox="1">
            <a:spLocks noChangeArrowheads="1"/>
          </p:cNvSpPr>
          <p:nvPr/>
        </p:nvSpPr>
        <p:spPr bwMode="gray">
          <a:xfrm>
            <a:off x="7588509" y="46057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50" name="文本框 49"/>
          <p:cNvSpPr txBox="1"/>
          <p:nvPr/>
        </p:nvSpPr>
        <p:spPr bwMode="gray">
          <a:xfrm>
            <a:off x="8404148" y="4142777"/>
            <a:ext cx="763351" cy="369332"/>
          </a:xfrm>
          <a:prstGeom prst="rect">
            <a:avLst/>
          </a:prstGeom>
          <a:noFill/>
        </p:spPr>
        <p:txBody>
          <a:bodyPr wrap="none" rtlCol="0">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3104551" y="4142108"/>
            <a:ext cx="763351" cy="369332"/>
          </a:xfrm>
          <a:prstGeom prst="rect">
            <a:avLst/>
          </a:prstGeom>
          <a:noFill/>
        </p:spPr>
        <p:txBody>
          <a:bodyPr wrap="none" rtlCol="0">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3"/>
          <p:cNvCxnSpPr/>
          <p:nvPr/>
        </p:nvCxnSpPr>
        <p:spPr bwMode="gray">
          <a:xfrm>
            <a:off x="2751275" y="4452319"/>
            <a:ext cx="6833884"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58871" y="4213988"/>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93786" y="4213988"/>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369" y="4213988"/>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52940" y="4213988"/>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67135" y="4213988"/>
            <a:ext cx="540000" cy="442800"/>
          </a:xfrm>
          <a:prstGeom prst="rect">
            <a:avLst/>
          </a:prstGeom>
        </p:spPr>
      </p:pic>
      <p:sp>
        <p:nvSpPr>
          <p:cNvPr id="58" name="文本框 57"/>
          <p:cNvSpPr txBox="1"/>
          <p:nvPr/>
        </p:nvSpPr>
        <p:spPr bwMode="gray">
          <a:xfrm>
            <a:off x="5765571" y="4822925"/>
            <a:ext cx="720069" cy="288147"/>
          </a:xfrm>
          <a:prstGeom prst="rect">
            <a:avLst/>
          </a:prstGeom>
          <a:solidFill>
            <a:schemeClr val="bg1"/>
          </a:solidFill>
          <a:ln>
            <a:noFill/>
          </a:ln>
          <a:effectLst/>
        </p:spPr>
        <p:txBody>
          <a:bodyPr wrap="square" lIns="36000" tIns="36000" rIns="36000" bIns="36000">
            <a:sp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r>
              <a:rPr lang="en-US" altLang="zh-CN" dirty="0">
                <a:solidFill>
                  <a:schemeClr val="tx1"/>
                </a:solidFill>
                <a:sym typeface="Huawei Sans" panose="020C0503030203020204" pitchFamily="34" charset="0"/>
              </a:rPr>
              <a:t>AS123</a:t>
            </a:r>
            <a:endParaRPr lang="zh-CN" altLang="en-US" dirty="0">
              <a:solidFill>
                <a:schemeClr val="tx1"/>
              </a:solidFill>
              <a:sym typeface="Huawei Sans" panose="020C0503030203020204" pitchFamily="34" charset="0"/>
            </a:endParaRPr>
          </a:p>
        </p:txBody>
      </p:sp>
      <p:sp>
        <p:nvSpPr>
          <p:cNvPr id="59" name="任意多边形 58"/>
          <p:cNvSpPr/>
          <p:nvPr/>
        </p:nvSpPr>
        <p:spPr bwMode="gray">
          <a:xfrm>
            <a:off x="4367212" y="3980877"/>
            <a:ext cx="3457575" cy="223461"/>
          </a:xfrm>
          <a:custGeom>
            <a:avLst/>
            <a:gdLst>
              <a:gd name="connsiteX0" fmla="*/ 0 w 3457575"/>
              <a:gd name="connsiteY0" fmla="*/ 228600 h 228600"/>
              <a:gd name="connsiteX1" fmla="*/ 1714500 w 3457575"/>
              <a:gd name="connsiteY1" fmla="*/ 0 h 228600"/>
              <a:gd name="connsiteX2" fmla="*/ 3457575 w 3457575"/>
              <a:gd name="connsiteY2" fmla="*/ 228600 h 228600"/>
            </a:gdLst>
            <a:ahLst/>
            <a:cxnLst>
              <a:cxn ang="0">
                <a:pos x="connsiteX0" y="connsiteY0"/>
              </a:cxn>
              <a:cxn ang="0">
                <a:pos x="connsiteX1" y="connsiteY1"/>
              </a:cxn>
              <a:cxn ang="0">
                <a:pos x="connsiteX2" y="connsiteY2"/>
              </a:cxn>
            </a:cxnLst>
            <a:rect l="l" t="t" r="r" b="b"/>
            <a:pathLst>
              <a:path w="3457575" h="228600">
                <a:moveTo>
                  <a:pt x="0" y="228600"/>
                </a:moveTo>
                <a:cubicBezTo>
                  <a:pt x="569119" y="114300"/>
                  <a:pt x="1138238" y="0"/>
                  <a:pt x="1714500" y="0"/>
                </a:cubicBezTo>
                <a:cubicBezTo>
                  <a:pt x="2290762" y="0"/>
                  <a:pt x="2874168" y="114300"/>
                  <a:pt x="3457575" y="228600"/>
                </a:cubicBezTo>
              </a:path>
            </a:pathLst>
          </a:custGeom>
          <a:noFill/>
          <a:ln w="25400">
            <a:solidFill>
              <a:srgbClr val="EC7061"/>
            </a:solidFill>
            <a:prstDash val="solid"/>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0" name="表格 59"/>
          <p:cNvGraphicFramePr>
            <a:graphicFrameLocks noGrp="1"/>
          </p:cNvGraphicFramePr>
          <p:nvPr>
            <p:extLst>
              <p:ext uri="{D42A27DB-BD31-4B8C-83A1-F6EECF244321}">
                <p14:modId xmlns:p14="http://schemas.microsoft.com/office/powerpoint/2010/main" val="2295036102"/>
              </p:ext>
            </p:extLst>
          </p:nvPr>
        </p:nvGraphicFramePr>
        <p:xfrm>
          <a:off x="3867902" y="3025657"/>
          <a:ext cx="4536246" cy="415960"/>
        </p:xfrm>
        <a:graphic>
          <a:graphicData uri="http://schemas.openxmlformats.org/drawingml/2006/table">
            <a:tbl>
              <a:tblPr firstRow="1" bandRow="1">
                <a:tableStyleId>{72833802-FEF1-4C79-8D5D-14CF1EAF98D9}</a:tableStyleId>
              </a:tblPr>
              <a:tblGrid>
                <a:gridCol w="1512082">
                  <a:extLst>
                    <a:ext uri="{9D8B030D-6E8A-4147-A177-3AD203B41FA5}">
                      <a16:colId xmlns="" xmlns:a16="http://schemas.microsoft.com/office/drawing/2014/main" val="20000"/>
                    </a:ext>
                  </a:extLst>
                </a:gridCol>
                <a:gridCol w="1512082">
                  <a:extLst>
                    <a:ext uri="{9D8B030D-6E8A-4147-A177-3AD203B41FA5}">
                      <a16:colId xmlns="" xmlns:a16="http://schemas.microsoft.com/office/drawing/2014/main" val="20001"/>
                    </a:ext>
                  </a:extLst>
                </a:gridCol>
                <a:gridCol w="1512082">
                  <a:extLst>
                    <a:ext uri="{9D8B030D-6E8A-4147-A177-3AD203B41FA5}">
                      <a16:colId xmlns="" xmlns:a16="http://schemas.microsoft.com/office/drawing/2014/main" val="20002"/>
                    </a:ext>
                  </a:extLst>
                </a:gridCol>
              </a:tblGrid>
              <a:tr h="415960">
                <a:tc>
                  <a:txBody>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Type</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Domain ID</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tc>
                  <a:txBody>
                    <a:bodyPr/>
                    <a:lstStyle/>
                    <a:p>
                      <a:pPr algn="ct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Area-ID</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2460059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altLang="zh-CN" sz="1800" dirty="0"/>
              <a:t>Based on the domain ID and route type in the BGP route, a PE generates different types of OSPF LSAs and advertises them to the OSPF process of the VRF.</a:t>
            </a:r>
          </a:p>
          <a:p>
            <a:endParaRPr lang="zh-CN" altLang="en-US" sz="1800" dirty="0"/>
          </a:p>
        </p:txBody>
      </p:sp>
      <p:sp>
        <p:nvSpPr>
          <p:cNvPr id="93" name="文本框 92"/>
          <p:cNvSpPr txBox="1"/>
          <p:nvPr/>
        </p:nvSpPr>
        <p:spPr bwMode="gray">
          <a:xfrm>
            <a:off x="4019062" y="5638420"/>
            <a:ext cx="4307135"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Route advertisement from site 1 to site 2</a:t>
            </a:r>
          </a:p>
        </p:txBody>
      </p:sp>
      <p:sp>
        <p:nvSpPr>
          <p:cNvPr id="95" name="文本框 94"/>
          <p:cNvSpPr txBox="1"/>
          <p:nvPr/>
        </p:nvSpPr>
        <p:spPr bwMode="gray">
          <a:xfrm>
            <a:off x="6875288" y="3860568"/>
            <a:ext cx="4240299" cy="58477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rPr>
              <a:t>Generates different types of OSPF LSAs based on the extended attributes in BGP routes.</a:t>
            </a:r>
          </a:p>
        </p:txBody>
      </p:sp>
      <p:sp>
        <p:nvSpPr>
          <p:cNvPr id="5" name="标题 4"/>
          <p:cNvSpPr>
            <a:spLocks noGrp="1"/>
          </p:cNvSpPr>
          <p:nvPr>
            <p:ph type="title"/>
          </p:nvPr>
        </p:nvSpPr>
        <p:spPr bwMode="gray"/>
        <p:txBody>
          <a:bodyPr/>
          <a:lstStyle/>
          <a:p>
            <a:r>
              <a:rPr lang="en-US" altLang="zh-CN"/>
              <a:t>Domain ID and Route Type</a:t>
            </a:r>
            <a:endParaRPr lang="zh-CN" altLang="en-US" dirty="0"/>
          </a:p>
        </p:txBody>
      </p:sp>
      <p:graphicFrame>
        <p:nvGraphicFramePr>
          <p:cNvPr id="35" name="表格 34"/>
          <p:cNvGraphicFramePr>
            <a:graphicFrameLocks noGrp="1"/>
          </p:cNvGraphicFramePr>
          <p:nvPr>
            <p:extLst>
              <p:ext uri="{D42A27DB-BD31-4B8C-83A1-F6EECF244321}">
                <p14:modId xmlns:p14="http://schemas.microsoft.com/office/powerpoint/2010/main" val="4003783185"/>
              </p:ext>
            </p:extLst>
          </p:nvPr>
        </p:nvGraphicFramePr>
        <p:xfrm>
          <a:off x="1143000" y="2130377"/>
          <a:ext cx="9715502" cy="1565812"/>
        </p:xfrm>
        <a:graphic>
          <a:graphicData uri="http://schemas.openxmlformats.org/drawingml/2006/table">
            <a:tbl>
              <a:tblPr/>
              <a:tblGrid>
                <a:gridCol w="3200401">
                  <a:extLst>
                    <a:ext uri="{9D8B030D-6E8A-4147-A177-3AD203B41FA5}">
                      <a16:colId xmlns="" xmlns:a16="http://schemas.microsoft.com/office/drawing/2014/main" val="20001"/>
                    </a:ext>
                  </a:extLst>
                </a:gridCol>
                <a:gridCol w="2462348">
                  <a:extLst>
                    <a:ext uri="{9D8B030D-6E8A-4147-A177-3AD203B41FA5}">
                      <a16:colId xmlns="" xmlns:a16="http://schemas.microsoft.com/office/drawing/2014/main" val="20002"/>
                    </a:ext>
                  </a:extLst>
                </a:gridCol>
                <a:gridCol w="4052753">
                  <a:extLst>
                    <a:ext uri="{9D8B030D-6E8A-4147-A177-3AD203B41FA5}">
                      <a16:colId xmlns="" xmlns:a16="http://schemas.microsoft.com/office/drawing/2014/main" val="20003"/>
                    </a:ext>
                  </a:extLst>
                </a:gridCol>
              </a:tblGrid>
              <a:tr h="382011">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Whether the domain ID is the same as the local domain ID</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Type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Types of OSPF LSAs generated by PEs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50946">
                <a:tc rowSpan="2">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Yes</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1, 2, 3</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3</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45146">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5, 7</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5, 7</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45146">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No</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600">
                          <a:latin typeface="Huawei Sans" panose="020C0503030203020204" pitchFamily="34" charset="0"/>
                          <a:ea typeface="方正兰亭黑简体" panose="02000000000000000000" pitchFamily="2" charset="-122"/>
                          <a:sym typeface="Huawei Sans" panose="020C0503030203020204" pitchFamily="34" charset="0"/>
                        </a:rPr>
                        <a:t>1, 2, 3, 5, 7</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5, 7</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36" name="圆角矩形 5"/>
          <p:cNvSpPr>
            <a:spLocks/>
          </p:cNvSpPr>
          <p:nvPr/>
        </p:nvSpPr>
        <p:spPr bwMode="gray">
          <a:xfrm>
            <a:off x="1143000" y="4474844"/>
            <a:ext cx="2041653" cy="1137716"/>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9"/>
          <p:cNvSpPr txBox="1">
            <a:spLocks noChangeArrowheads="1"/>
          </p:cNvSpPr>
          <p:nvPr/>
        </p:nvSpPr>
        <p:spPr bwMode="gray">
          <a:xfrm>
            <a:off x="2334990" y="5070239"/>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38" name="Text Box 19"/>
          <p:cNvSpPr txBox="1">
            <a:spLocks noChangeArrowheads="1"/>
          </p:cNvSpPr>
          <p:nvPr/>
        </p:nvSpPr>
        <p:spPr bwMode="gray">
          <a:xfrm>
            <a:off x="1638597" y="4410021"/>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39" name="Text Box 19"/>
          <p:cNvSpPr txBox="1">
            <a:spLocks noChangeArrowheads="1"/>
          </p:cNvSpPr>
          <p:nvPr/>
        </p:nvSpPr>
        <p:spPr bwMode="gray">
          <a:xfrm>
            <a:off x="1143000" y="5108970"/>
            <a:ext cx="1173021"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Domain ID 234</a:t>
            </a:r>
          </a:p>
        </p:txBody>
      </p:sp>
      <p:grpSp>
        <p:nvGrpSpPr>
          <p:cNvPr id="40" name="Group 104"/>
          <p:cNvGrpSpPr/>
          <p:nvPr/>
        </p:nvGrpSpPr>
        <p:grpSpPr bwMode="gray">
          <a:xfrm rot="5400000" flipH="1">
            <a:off x="9769124" y="4577321"/>
            <a:ext cx="259305" cy="764187"/>
            <a:chOff x="3134093" y="3084639"/>
            <a:chExt cx="611430" cy="432284"/>
          </a:xfrm>
        </p:grpSpPr>
        <p:cxnSp>
          <p:nvCxnSpPr>
            <p:cNvPr id="41"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3" name="圆角矩形 5"/>
          <p:cNvSpPr>
            <a:spLocks/>
          </p:cNvSpPr>
          <p:nvPr/>
        </p:nvSpPr>
        <p:spPr bwMode="gray">
          <a:xfrm flipH="1">
            <a:off x="9222305" y="4451048"/>
            <a:ext cx="2041653" cy="1137716"/>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 Box 19"/>
          <p:cNvSpPr txBox="1">
            <a:spLocks noChangeArrowheads="1"/>
          </p:cNvSpPr>
          <p:nvPr/>
        </p:nvSpPr>
        <p:spPr bwMode="gray">
          <a:xfrm flipH="1">
            <a:off x="9569905" y="5070239"/>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45" name="Text Box 19"/>
          <p:cNvSpPr txBox="1">
            <a:spLocks noChangeArrowheads="1"/>
          </p:cNvSpPr>
          <p:nvPr/>
        </p:nvSpPr>
        <p:spPr bwMode="gray">
          <a:xfrm flipH="1">
            <a:off x="10144568" y="4410020"/>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46" name="Text Box 19"/>
          <p:cNvSpPr txBox="1">
            <a:spLocks noChangeArrowheads="1"/>
          </p:cNvSpPr>
          <p:nvPr/>
        </p:nvSpPr>
        <p:spPr bwMode="gray">
          <a:xfrm flipH="1">
            <a:off x="10090937" y="5085174"/>
            <a:ext cx="1173021"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Domain ID</a:t>
            </a:r>
          </a:p>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234</a:t>
            </a:r>
          </a:p>
        </p:txBody>
      </p:sp>
      <p:sp>
        <p:nvSpPr>
          <p:cNvPr id="47" name="圆角矩形 4"/>
          <p:cNvSpPr/>
          <p:nvPr/>
        </p:nvSpPr>
        <p:spPr bwMode="gray">
          <a:xfrm>
            <a:off x="3904212" y="4445343"/>
            <a:ext cx="4557086" cy="113771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 Box 19"/>
          <p:cNvSpPr txBox="1">
            <a:spLocks noChangeArrowheads="1"/>
          </p:cNvSpPr>
          <p:nvPr/>
        </p:nvSpPr>
        <p:spPr bwMode="gray">
          <a:xfrm>
            <a:off x="4205893" y="5070239"/>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49" name="Text Box 19"/>
          <p:cNvSpPr txBox="1">
            <a:spLocks noChangeArrowheads="1"/>
          </p:cNvSpPr>
          <p:nvPr/>
        </p:nvSpPr>
        <p:spPr bwMode="gray">
          <a:xfrm>
            <a:off x="6034057" y="5070239"/>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0" name="Text Box 19"/>
          <p:cNvSpPr txBox="1">
            <a:spLocks noChangeArrowheads="1"/>
          </p:cNvSpPr>
          <p:nvPr/>
        </p:nvSpPr>
        <p:spPr bwMode="gray">
          <a:xfrm>
            <a:off x="7645659" y="5070239"/>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51" name="文本框 50"/>
          <p:cNvSpPr txBox="1"/>
          <p:nvPr/>
        </p:nvSpPr>
        <p:spPr bwMode="gray">
          <a:xfrm>
            <a:off x="8461298" y="4607242"/>
            <a:ext cx="763351" cy="369332"/>
          </a:xfrm>
          <a:prstGeom prst="rect">
            <a:avLst/>
          </a:prstGeom>
          <a:noFill/>
        </p:spPr>
        <p:txBody>
          <a:bodyPr wrap="none" rtlCol="0">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3161701" y="4606573"/>
            <a:ext cx="763351" cy="369332"/>
          </a:xfrm>
          <a:prstGeom prst="rect">
            <a:avLst/>
          </a:prstGeom>
          <a:noFill/>
        </p:spPr>
        <p:txBody>
          <a:bodyPr wrap="none" rtlCol="0">
            <a:spAutoFit/>
          </a:bodyPr>
          <a:lstStyle/>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3"/>
          <p:cNvCxnSpPr/>
          <p:nvPr/>
        </p:nvCxnSpPr>
        <p:spPr bwMode="gray">
          <a:xfrm>
            <a:off x="2808425" y="4916784"/>
            <a:ext cx="6833884"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16021" y="4678453"/>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50936" y="4678453"/>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84519" y="4678453"/>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10090" y="4678453"/>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24285" y="4678453"/>
            <a:ext cx="540000" cy="442800"/>
          </a:xfrm>
          <a:prstGeom prst="rect">
            <a:avLst/>
          </a:prstGeom>
        </p:spPr>
      </p:pic>
      <p:sp>
        <p:nvSpPr>
          <p:cNvPr id="59" name="文本框 58"/>
          <p:cNvSpPr txBox="1"/>
          <p:nvPr/>
        </p:nvSpPr>
        <p:spPr bwMode="gray">
          <a:xfrm>
            <a:off x="5822721" y="5287390"/>
            <a:ext cx="720069" cy="288147"/>
          </a:xfrm>
          <a:prstGeom prst="rect">
            <a:avLst/>
          </a:prstGeom>
          <a:solidFill>
            <a:schemeClr val="bg1"/>
          </a:solidFill>
          <a:ln>
            <a:noFill/>
          </a:ln>
          <a:effectLst/>
        </p:spPr>
        <p:txBody>
          <a:bodyPr wrap="square" lIns="36000" tIns="36000" rIns="36000" bIns="36000">
            <a:sp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r>
              <a:rPr lang="en-US" altLang="zh-CN" dirty="0">
                <a:solidFill>
                  <a:schemeClr val="tx1"/>
                </a:solidFill>
                <a:sym typeface="Huawei Sans" panose="020C0503030203020204" pitchFamily="34" charset="0"/>
              </a:rPr>
              <a:t>AS123</a:t>
            </a:r>
            <a:endParaRPr lang="zh-CN" altLang="en-US" dirty="0">
              <a:solidFill>
                <a:schemeClr val="tx1"/>
              </a:solidFill>
              <a:sym typeface="Huawei Sans" panose="020C0503030203020204" pitchFamily="34" charset="0"/>
            </a:endParaRPr>
          </a:p>
        </p:txBody>
      </p:sp>
      <p:cxnSp>
        <p:nvCxnSpPr>
          <p:cNvPr id="60" name="直接箭头连接符 59"/>
          <p:cNvCxnSpPr/>
          <p:nvPr/>
        </p:nvCxnSpPr>
        <p:spPr bwMode="gray">
          <a:xfrm>
            <a:off x="7923035" y="4410020"/>
            <a:ext cx="1719274" cy="0"/>
          </a:xfrm>
          <a:prstGeom prst="straightConnector1">
            <a:avLst/>
          </a:prstGeom>
          <a:ln w="254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28959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Applications and Networking Overview</a:t>
            </a:r>
          </a:p>
          <a:p>
            <a:r>
              <a:rPr lang="en-US" dirty="0">
                <a:solidFill>
                  <a:schemeClr val="bg1">
                    <a:lumMod val="50000"/>
                  </a:schemeClr>
                </a:solidFill>
                <a:sym typeface="Huawei Sans" panose="020C0503030203020204" pitchFamily="34" charset="0"/>
              </a:rPr>
              <a:t>MPLS VPN Deployment in Typical Scenarios</a:t>
            </a:r>
          </a:p>
          <a:p>
            <a:r>
              <a:rPr lang="en-US" b="1" dirty="0">
                <a:sym typeface="Huawei Sans" panose="020C0503030203020204" pitchFamily="34" charset="0"/>
              </a:rPr>
              <a:t>OSPF VPN Extension</a:t>
            </a:r>
          </a:p>
          <a:p>
            <a:pPr lvl="1"/>
            <a:r>
              <a:rPr lang="en-US" dirty="0">
                <a:solidFill>
                  <a:schemeClr val="bg1">
                    <a:lumMod val="50000"/>
                  </a:schemeClr>
                </a:solidFill>
                <a:sym typeface="Huawei Sans" panose="020C0503030203020204" pitchFamily="34" charset="0"/>
              </a:rPr>
              <a:t>Interoperability Between OSPF and BGP</a:t>
            </a:r>
          </a:p>
          <a:p>
            <a:pPr lvl="1">
              <a:buSzPct val="60000"/>
              <a:buFont typeface="Wingdings" panose="05000000000000000000" pitchFamily="2" charset="2"/>
              <a:buChar char="n"/>
            </a:pPr>
            <a:r>
              <a:rPr lang="en-US" dirty="0">
                <a:sym typeface="Huawei Sans" panose="020C0503030203020204" pitchFamily="34" charset="0"/>
              </a:rPr>
              <a:t>OSPF Loop Prevention</a:t>
            </a:r>
          </a:p>
          <a:p>
            <a:pPr lvl="1"/>
            <a:r>
              <a:rPr lang="en-US" dirty="0">
                <a:solidFill>
                  <a:schemeClr val="bg1">
                    <a:lumMod val="50000"/>
                  </a:schemeClr>
                </a:solidFill>
                <a:sym typeface="Huawei Sans" panose="020C0503030203020204" pitchFamily="34" charset="0"/>
              </a:rPr>
              <a:t>OSPF Sham Link</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8728699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Huawei Sans" panose="020C0503030203020204" pitchFamily="34" charset="0"/>
              </a:rPr>
              <a:t>Type 3 Routing Loop Prevention: Case</a:t>
            </a:r>
          </a:p>
        </p:txBody>
      </p:sp>
      <p:sp>
        <p:nvSpPr>
          <p:cNvPr id="3" name="文本占位符 2"/>
          <p:cNvSpPr>
            <a:spLocks noGrp="1"/>
          </p:cNvSpPr>
          <p:nvPr>
            <p:ph type="body" sz="quarter" idx="10"/>
          </p:nvPr>
        </p:nvSpPr>
        <p:spPr bwMode="gray"/>
        <p:txBody>
          <a:bodyPr/>
          <a:lstStyle/>
          <a:p>
            <a:r>
              <a:rPr lang="en-US" sz="1800">
                <a:sym typeface="Huawei Sans" panose="020C0503030203020204" pitchFamily="34" charset="0"/>
              </a:rPr>
              <a:t>The following figure shows an example of Type 3 LSA routing loops.</a:t>
            </a:r>
          </a:p>
          <a:p>
            <a:pPr lvl="1"/>
            <a:r>
              <a:rPr lang="en-US" sz="1600">
                <a:sym typeface="Huawei Sans" panose="020C0503030203020204" pitchFamily="34" charset="0"/>
              </a:rPr>
              <a:t>Site 1 and site 2 belong to VPN1.</a:t>
            </a:r>
          </a:p>
          <a:p>
            <a:pPr lvl="1"/>
            <a:r>
              <a:rPr lang="en-US" sz="1600">
                <a:sym typeface="Huawei Sans" panose="020C0503030203020204" pitchFamily="34" charset="0"/>
              </a:rPr>
              <a:t>Site 1 is connected to PE1 on the backbone network through OSPF area 0.</a:t>
            </a:r>
          </a:p>
          <a:p>
            <a:pPr lvl="1"/>
            <a:r>
              <a:rPr lang="en-US" sz="1600">
                <a:sym typeface="Huawei Sans" panose="020C0503030203020204" pitchFamily="34" charset="0"/>
              </a:rPr>
              <a:t>Site 2 is connected to PE2 and PE3 on the backbone network through OSPF area 0 (in the dual-homing load balancing scenario).</a:t>
            </a:r>
            <a:endParaRPr lang="en-US" sz="1600" dirty="0">
              <a:sym typeface="Huawei Sans" panose="020C0503030203020204" pitchFamily="34" charset="0"/>
            </a:endParaRPr>
          </a:p>
        </p:txBody>
      </p:sp>
      <p:sp>
        <p:nvSpPr>
          <p:cNvPr id="48" name="Freeform 4"/>
          <p:cNvSpPr>
            <a:spLocks noChangeAspect="1"/>
          </p:cNvSpPr>
          <p:nvPr/>
        </p:nvSpPr>
        <p:spPr bwMode="gray">
          <a:xfrm>
            <a:off x="1641366" y="4039548"/>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Rounded Rectangle 36"/>
          <p:cNvSpPr/>
          <p:nvPr/>
        </p:nvSpPr>
        <p:spPr bwMode="gray">
          <a:xfrm>
            <a:off x="4416114" y="3859445"/>
            <a:ext cx="3365809" cy="1441322"/>
          </a:xfrm>
          <a:prstGeom prst="roundRect">
            <a:avLst>
              <a:gd name="adj" fmla="val 5020"/>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8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4"/>
          <p:cNvSpPr>
            <a:spLocks noChangeAspect="1"/>
          </p:cNvSpPr>
          <p:nvPr/>
        </p:nvSpPr>
        <p:spPr bwMode="gray">
          <a:xfrm>
            <a:off x="8788219" y="4039549"/>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8"/>
          <p:cNvSpPr txBox="1">
            <a:spLocks noChangeArrowheads="1"/>
          </p:cNvSpPr>
          <p:nvPr/>
        </p:nvSpPr>
        <p:spPr bwMode="gray">
          <a:xfrm>
            <a:off x="7558583" y="5478660"/>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52" name="Text Box 18"/>
          <p:cNvSpPr txBox="1">
            <a:spLocks noChangeArrowheads="1"/>
          </p:cNvSpPr>
          <p:nvPr/>
        </p:nvSpPr>
        <p:spPr bwMode="gray">
          <a:xfrm>
            <a:off x="5957337" y="4736788"/>
            <a:ext cx="28725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3" name="Text Box 18"/>
          <p:cNvSpPr txBox="1">
            <a:spLocks noChangeArrowheads="1"/>
          </p:cNvSpPr>
          <p:nvPr/>
        </p:nvSpPr>
        <p:spPr bwMode="gray">
          <a:xfrm>
            <a:off x="4153154" y="4736788"/>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54" name="直接连接符 53"/>
          <p:cNvCxnSpPr>
            <a:stCxn id="85" idx="3"/>
            <a:endCxn id="86" idx="1"/>
          </p:cNvCxnSpPr>
          <p:nvPr/>
        </p:nvCxnSpPr>
        <p:spPr bwMode="gray">
          <a:xfrm flipV="1">
            <a:off x="8022132" y="4480135"/>
            <a:ext cx="939713" cy="783637"/>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5" name="直接连接符 54"/>
          <p:cNvCxnSpPr>
            <a:stCxn id="88" idx="1"/>
            <a:endCxn id="89" idx="3"/>
          </p:cNvCxnSpPr>
          <p:nvPr/>
        </p:nvCxnSpPr>
        <p:spPr bwMode="gray">
          <a:xfrm flipH="1">
            <a:off x="3205389" y="4480135"/>
            <a:ext cx="96145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9056" y="4265994"/>
            <a:ext cx="540000" cy="442800"/>
          </a:xfrm>
          <a:prstGeom prst="rect">
            <a:avLst/>
          </a:prstGeom>
        </p:spPr>
      </p:pic>
      <p:cxnSp>
        <p:nvCxnSpPr>
          <p:cNvPr id="57" name="直接连接符 56"/>
          <p:cNvCxnSpPr>
            <a:stCxn id="88" idx="3"/>
            <a:endCxn id="56" idx="1"/>
          </p:cNvCxnSpPr>
          <p:nvPr/>
        </p:nvCxnSpPr>
        <p:spPr bwMode="gray">
          <a:xfrm>
            <a:off x="4706840" y="4480135"/>
            <a:ext cx="1132216"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8" name="直接连接符 57"/>
          <p:cNvCxnSpPr>
            <a:stCxn id="56" idx="3"/>
            <a:endCxn id="85" idx="1"/>
          </p:cNvCxnSpPr>
          <p:nvPr/>
        </p:nvCxnSpPr>
        <p:spPr bwMode="gray">
          <a:xfrm>
            <a:off x="6379056" y="4487394"/>
            <a:ext cx="1103076" cy="77637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9" name="Text Box 18"/>
          <p:cNvSpPr txBox="1">
            <a:spLocks noChangeArrowheads="1"/>
          </p:cNvSpPr>
          <p:nvPr/>
        </p:nvSpPr>
        <p:spPr bwMode="gray">
          <a:xfrm>
            <a:off x="2662017" y="4697994"/>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0" name="矩形 59"/>
          <p:cNvSpPr/>
          <p:nvPr/>
        </p:nvSpPr>
        <p:spPr bwMode="gray">
          <a:xfrm>
            <a:off x="2665389" y="5014858"/>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9611481" y="5027656"/>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8"/>
          <p:cNvSpPr txBox="1">
            <a:spLocks noChangeArrowheads="1"/>
          </p:cNvSpPr>
          <p:nvPr/>
        </p:nvSpPr>
        <p:spPr bwMode="gray">
          <a:xfrm>
            <a:off x="7506674" y="3387630"/>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cxnSp>
        <p:nvCxnSpPr>
          <p:cNvPr id="63" name="直接连接符 62"/>
          <p:cNvCxnSpPr>
            <a:stCxn id="56" idx="3"/>
            <a:endCxn id="87" idx="1"/>
          </p:cNvCxnSpPr>
          <p:nvPr/>
        </p:nvCxnSpPr>
        <p:spPr bwMode="gray">
          <a:xfrm flipV="1">
            <a:off x="6379056" y="3848375"/>
            <a:ext cx="1103076" cy="63901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64" name="直接连接符 63"/>
          <p:cNvCxnSpPr>
            <a:stCxn id="87" idx="3"/>
            <a:endCxn id="86" idx="1"/>
          </p:cNvCxnSpPr>
          <p:nvPr/>
        </p:nvCxnSpPr>
        <p:spPr bwMode="gray">
          <a:xfrm>
            <a:off x="8022132" y="3848375"/>
            <a:ext cx="939713" cy="63176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5" name="AutoShape 29"/>
          <p:cNvSpPr>
            <a:spLocks noChangeArrowheads="1"/>
          </p:cNvSpPr>
          <p:nvPr/>
        </p:nvSpPr>
        <p:spPr bwMode="gray">
          <a:xfrm>
            <a:off x="3049103" y="3674015"/>
            <a:ext cx="1428590"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3 LSA</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弧形 65"/>
          <p:cNvSpPr/>
          <p:nvPr/>
        </p:nvSpPr>
        <p:spPr bwMode="gray">
          <a:xfrm rot="15614839">
            <a:off x="5478076" y="2668180"/>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AutoShape 29"/>
          <p:cNvSpPr>
            <a:spLocks noChangeArrowheads="1"/>
          </p:cNvSpPr>
          <p:nvPr/>
        </p:nvSpPr>
        <p:spPr bwMode="gray">
          <a:xfrm rot="20441682">
            <a:off x="5241178" y="3254414"/>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弧形 67"/>
          <p:cNvSpPr/>
          <p:nvPr/>
        </p:nvSpPr>
        <p:spPr bwMode="gray">
          <a:xfrm rot="18014889">
            <a:off x="8153933" y="3317397"/>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AutoShape 29"/>
          <p:cNvSpPr>
            <a:spLocks noChangeArrowheads="1"/>
          </p:cNvSpPr>
          <p:nvPr/>
        </p:nvSpPr>
        <p:spPr bwMode="gray">
          <a:xfrm rot="2043903">
            <a:off x="8230292" y="3397026"/>
            <a:ext cx="1115853" cy="270722"/>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3 LSA</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弧形 69"/>
          <p:cNvSpPr/>
          <p:nvPr/>
        </p:nvSpPr>
        <p:spPr bwMode="gray">
          <a:xfrm rot="3491107">
            <a:off x="8132867" y="4292425"/>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AutoShape 29"/>
          <p:cNvSpPr>
            <a:spLocks noChangeArrowheads="1"/>
          </p:cNvSpPr>
          <p:nvPr/>
        </p:nvSpPr>
        <p:spPr bwMode="gray">
          <a:xfrm>
            <a:off x="5013662" y="5544143"/>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bwMode="gray">
          <a:xfrm rot="16200000">
            <a:off x="2444921" y="4366455"/>
            <a:ext cx="220468" cy="220468"/>
            <a:chOff x="468317" y="3414713"/>
            <a:chExt cx="446083" cy="446083"/>
          </a:xfrm>
        </p:grpSpPr>
        <p:cxnSp>
          <p:nvCxnSpPr>
            <p:cNvPr id="73" name="直接连接符 72"/>
            <p:cNvCxnSpPr/>
            <p:nvPr/>
          </p:nvCxnSpPr>
          <p:spPr bwMode="gray">
            <a:xfrm>
              <a:off x="468317" y="3414713"/>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rot="16200000">
              <a:off x="468317" y="3637755"/>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5" name="Freeform 159"/>
          <p:cNvSpPr/>
          <p:nvPr/>
        </p:nvSpPr>
        <p:spPr bwMode="gray">
          <a:xfrm flipH="1">
            <a:off x="1151189" y="3941444"/>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1151189" y="4279146"/>
            <a:ext cx="1388522" cy="307777"/>
          </a:xfrm>
          <a:prstGeom prst="rect">
            <a:avLst/>
          </a:prstGeom>
          <a:noFill/>
        </p:spPr>
        <p:txBody>
          <a:bodyPr wrap="none" rtlCol="0">
            <a:spAutoFit/>
          </a:bodyPr>
          <a:lstStyle/>
          <a:p>
            <a:r>
              <a:rPr lang="en-US" altLang="zh-CN" sz="1400" dirty="0"/>
              <a:t>192.168.1.0/24</a:t>
            </a:r>
            <a:endParaRPr lang="zh-CN" altLang="en-US" sz="1400" dirty="0"/>
          </a:p>
        </p:txBody>
      </p:sp>
      <p:sp>
        <p:nvSpPr>
          <p:cNvPr id="77" name="椭圆 76"/>
          <p:cNvSpPr/>
          <p:nvPr/>
        </p:nvSpPr>
        <p:spPr bwMode="gray">
          <a:xfrm>
            <a:off x="3049103" y="4090506"/>
            <a:ext cx="1365577" cy="793775"/>
          </a:xfrm>
          <a:prstGeom prst="ellipse">
            <a:avLst/>
          </a:prstGeom>
          <a:noFill/>
          <a:ln>
            <a:solidFill>
              <a:srgbClr val="30B5C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bwMode="gray">
          <a:xfrm>
            <a:off x="3310117" y="4530257"/>
            <a:ext cx="873957" cy="646331"/>
          </a:xfrm>
          <a:prstGeom prst="rect">
            <a:avLst/>
          </a:prstGeom>
          <a:noFill/>
        </p:spPr>
        <p:txBody>
          <a:bodyPr wrap="none" rtlCol="0">
            <a:spAutoFit/>
          </a:bodyPr>
          <a:lstStyle/>
          <a:p>
            <a:pPr algn="ctr"/>
            <a:r>
              <a:rPr lang="en-US" altLang="zh-CN" dirty="0"/>
              <a:t>OSPF</a:t>
            </a:r>
          </a:p>
          <a:p>
            <a:pPr algn="ctr"/>
            <a:r>
              <a:rPr lang="en-US" altLang="zh-CN" dirty="0"/>
              <a:t>Area 0</a:t>
            </a:r>
            <a:endParaRPr lang="zh-CN" altLang="en-US" dirty="0"/>
          </a:p>
        </p:txBody>
      </p:sp>
      <p:cxnSp>
        <p:nvCxnSpPr>
          <p:cNvPr id="79" name="直接箭头连接符 78"/>
          <p:cNvCxnSpPr/>
          <p:nvPr/>
        </p:nvCxnSpPr>
        <p:spPr bwMode="gray">
          <a:xfrm>
            <a:off x="3428184" y="4020587"/>
            <a:ext cx="532500"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80" name="弧形 79"/>
          <p:cNvSpPr/>
          <p:nvPr/>
        </p:nvSpPr>
        <p:spPr bwMode="gray">
          <a:xfrm rot="6358682">
            <a:off x="5388688" y="3252946"/>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 Box 18"/>
          <p:cNvSpPr txBox="1">
            <a:spLocks noChangeArrowheads="1"/>
          </p:cNvSpPr>
          <p:nvPr/>
        </p:nvSpPr>
        <p:spPr bwMode="gray">
          <a:xfrm>
            <a:off x="9415032" y="4333505"/>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2" name="椭圆 81"/>
          <p:cNvSpPr/>
          <p:nvPr/>
        </p:nvSpPr>
        <p:spPr bwMode="gray">
          <a:xfrm>
            <a:off x="7475303" y="3683608"/>
            <a:ext cx="1549814" cy="2028771"/>
          </a:xfrm>
          <a:prstGeom prst="ellipse">
            <a:avLst/>
          </a:prstGeom>
          <a:noFill/>
          <a:ln>
            <a:solidFill>
              <a:srgbClr val="30B5C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bwMode="gray">
          <a:xfrm>
            <a:off x="7866819" y="4237950"/>
            <a:ext cx="873957" cy="646331"/>
          </a:xfrm>
          <a:prstGeom prst="rect">
            <a:avLst/>
          </a:prstGeom>
          <a:noFill/>
        </p:spPr>
        <p:txBody>
          <a:bodyPr wrap="none" rtlCol="0">
            <a:spAutoFit/>
          </a:bodyPr>
          <a:lstStyle/>
          <a:p>
            <a:pPr algn="ctr"/>
            <a:r>
              <a:rPr lang="en-US" altLang="zh-CN" dirty="0"/>
              <a:t>OSPF</a:t>
            </a:r>
          </a:p>
          <a:p>
            <a:pPr algn="ctr"/>
            <a:r>
              <a:rPr lang="en-US" altLang="zh-CN" dirty="0"/>
              <a:t>Area 0</a:t>
            </a:r>
            <a:endParaRPr lang="zh-CN" altLang="en-US" dirty="0"/>
          </a:p>
        </p:txBody>
      </p:sp>
      <p:sp>
        <p:nvSpPr>
          <p:cNvPr id="84" name="AutoShape 29"/>
          <p:cNvSpPr>
            <a:spLocks noChangeArrowheads="1"/>
          </p:cNvSpPr>
          <p:nvPr/>
        </p:nvSpPr>
        <p:spPr bwMode="gray">
          <a:xfrm rot="19631777">
            <a:off x="8291887" y="5217054"/>
            <a:ext cx="1135056" cy="290133"/>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3 LSA</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2132" y="5042372"/>
            <a:ext cx="540000" cy="442800"/>
          </a:xfrm>
          <a:prstGeom prst="rect">
            <a:avLst/>
          </a:prstGeom>
        </p:spPr>
      </p:pic>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61845" y="4258735"/>
            <a:ext cx="540000" cy="442800"/>
          </a:xfrm>
          <a:prstGeom prst="rect">
            <a:avLst/>
          </a:prstGeom>
        </p:spPr>
      </p:pic>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2132" y="3626975"/>
            <a:ext cx="540000" cy="442800"/>
          </a:xfrm>
          <a:prstGeom prst="rect">
            <a:avLst/>
          </a:prstGeom>
        </p:spPr>
      </p:pic>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66840" y="4258735"/>
            <a:ext cx="540000" cy="442800"/>
          </a:xfrm>
          <a:prstGeom prst="rect">
            <a:avLst/>
          </a:prstGeom>
        </p:spPr>
      </p:pic>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65389" y="4258735"/>
            <a:ext cx="540000" cy="442800"/>
          </a:xfrm>
          <a:prstGeom prst="rect">
            <a:avLst/>
          </a:prstGeom>
        </p:spPr>
      </p:pic>
    </p:spTree>
    <p:extLst>
      <p:ext uri="{BB962C8B-B14F-4D97-AF65-F5344CB8AC3E}">
        <p14:creationId xmlns:p14="http://schemas.microsoft.com/office/powerpoint/2010/main" val="1117354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670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Huawei Sans" panose="020C0503030203020204" pitchFamily="34" charset="0"/>
              </a:rPr>
              <a:t>Type 3 Routing Loop Prevention: DN Bit</a:t>
            </a:r>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To prevent Type 3 LSA loops, the OSPF multi-instance process uses an unused bit in the LSA Options field as a flag bit, which is called the DN bit. The DN bit is used to prevent Type 3 LSA loops.</a:t>
            </a:r>
          </a:p>
          <a:p>
            <a:r>
              <a:rPr lang="en-US" sz="1800" dirty="0">
                <a:sym typeface="Huawei Sans" panose="020C0503030203020204" pitchFamily="34" charset="0"/>
              </a:rPr>
              <a:t>When performing SPF calculation, the OSPF instance process on a PE ignores Type 3 LSAs with the DN bit being 1.</a:t>
            </a:r>
          </a:p>
        </p:txBody>
      </p:sp>
      <p:sp>
        <p:nvSpPr>
          <p:cNvPr id="52" name="Freeform 4"/>
          <p:cNvSpPr>
            <a:spLocks noChangeAspect="1"/>
          </p:cNvSpPr>
          <p:nvPr/>
        </p:nvSpPr>
        <p:spPr bwMode="gray">
          <a:xfrm>
            <a:off x="1465752" y="3537488"/>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Rounded Rectangle 36"/>
          <p:cNvSpPr/>
          <p:nvPr/>
        </p:nvSpPr>
        <p:spPr bwMode="gray">
          <a:xfrm>
            <a:off x="4240500" y="3357385"/>
            <a:ext cx="3365809" cy="1441322"/>
          </a:xfrm>
          <a:prstGeom prst="roundRect">
            <a:avLst>
              <a:gd name="adj" fmla="val 5020"/>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8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4"/>
          <p:cNvSpPr>
            <a:spLocks noChangeAspect="1"/>
          </p:cNvSpPr>
          <p:nvPr/>
        </p:nvSpPr>
        <p:spPr bwMode="gray">
          <a:xfrm>
            <a:off x="8612605" y="3537489"/>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8"/>
          <p:cNvSpPr txBox="1">
            <a:spLocks noChangeArrowheads="1"/>
          </p:cNvSpPr>
          <p:nvPr/>
        </p:nvSpPr>
        <p:spPr bwMode="gray">
          <a:xfrm>
            <a:off x="7382969" y="4976600"/>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56" name="Text Box 18"/>
          <p:cNvSpPr txBox="1">
            <a:spLocks noChangeArrowheads="1"/>
          </p:cNvSpPr>
          <p:nvPr/>
        </p:nvSpPr>
        <p:spPr bwMode="gray">
          <a:xfrm>
            <a:off x="5781723" y="4234728"/>
            <a:ext cx="28725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7" name="Text Box 18"/>
          <p:cNvSpPr txBox="1">
            <a:spLocks noChangeArrowheads="1"/>
          </p:cNvSpPr>
          <p:nvPr/>
        </p:nvSpPr>
        <p:spPr bwMode="gray">
          <a:xfrm>
            <a:off x="3977540" y="4234728"/>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58" name="直接连接符 57"/>
          <p:cNvCxnSpPr>
            <a:stCxn id="59" idx="3"/>
            <a:endCxn id="66" idx="1"/>
          </p:cNvCxnSpPr>
          <p:nvPr/>
        </p:nvCxnSpPr>
        <p:spPr bwMode="gray">
          <a:xfrm flipV="1">
            <a:off x="7846518" y="3978075"/>
            <a:ext cx="939713" cy="783637"/>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6518" y="4540312"/>
            <a:ext cx="540000" cy="442800"/>
          </a:xfrm>
          <a:prstGeom prst="rect">
            <a:avLst/>
          </a:prstGeom>
        </p:spPr>
      </p:pic>
      <p:cxnSp>
        <p:nvCxnSpPr>
          <p:cNvPr id="60" name="直接连接符 59"/>
          <p:cNvCxnSpPr>
            <a:stCxn id="96" idx="1"/>
            <a:endCxn id="97" idx="3"/>
          </p:cNvCxnSpPr>
          <p:nvPr/>
        </p:nvCxnSpPr>
        <p:spPr bwMode="gray">
          <a:xfrm flipH="1">
            <a:off x="3029775" y="3978075"/>
            <a:ext cx="96145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663442" y="3763934"/>
            <a:ext cx="540000" cy="442800"/>
          </a:xfrm>
          <a:prstGeom prst="rect">
            <a:avLst/>
          </a:prstGeom>
        </p:spPr>
      </p:pic>
      <p:cxnSp>
        <p:nvCxnSpPr>
          <p:cNvPr id="62" name="直接连接符 61"/>
          <p:cNvCxnSpPr>
            <a:stCxn id="96" idx="3"/>
            <a:endCxn id="61" idx="1"/>
          </p:cNvCxnSpPr>
          <p:nvPr/>
        </p:nvCxnSpPr>
        <p:spPr bwMode="gray">
          <a:xfrm>
            <a:off x="4531226" y="3978075"/>
            <a:ext cx="1132216"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63" name="直接连接符 62"/>
          <p:cNvCxnSpPr>
            <a:stCxn id="61" idx="3"/>
            <a:endCxn id="59" idx="1"/>
          </p:cNvCxnSpPr>
          <p:nvPr/>
        </p:nvCxnSpPr>
        <p:spPr bwMode="gray">
          <a:xfrm>
            <a:off x="6203442" y="3985334"/>
            <a:ext cx="1103076" cy="77637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4" name="Text Box 18"/>
          <p:cNvSpPr txBox="1">
            <a:spLocks noChangeArrowheads="1"/>
          </p:cNvSpPr>
          <p:nvPr/>
        </p:nvSpPr>
        <p:spPr bwMode="gray">
          <a:xfrm>
            <a:off x="2486403" y="4195934"/>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65" name="Text Box 18"/>
          <p:cNvSpPr txBox="1">
            <a:spLocks noChangeArrowheads="1"/>
          </p:cNvSpPr>
          <p:nvPr/>
        </p:nvSpPr>
        <p:spPr bwMode="gray">
          <a:xfrm>
            <a:off x="9239418" y="3831445"/>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86231" y="3756675"/>
            <a:ext cx="540000" cy="442800"/>
          </a:xfrm>
          <a:prstGeom prst="rect">
            <a:avLst/>
          </a:prstGeom>
        </p:spPr>
      </p:pic>
      <p:sp>
        <p:nvSpPr>
          <p:cNvPr id="67" name="矩形 66"/>
          <p:cNvSpPr/>
          <p:nvPr/>
        </p:nvSpPr>
        <p:spPr bwMode="gray">
          <a:xfrm>
            <a:off x="2489775" y="4512798"/>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9435867" y="4525596"/>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 Box 18"/>
          <p:cNvSpPr txBox="1">
            <a:spLocks noChangeArrowheads="1"/>
          </p:cNvSpPr>
          <p:nvPr/>
        </p:nvSpPr>
        <p:spPr bwMode="gray">
          <a:xfrm>
            <a:off x="7331060" y="2885570"/>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6518" y="3124915"/>
            <a:ext cx="540000" cy="442800"/>
          </a:xfrm>
          <a:prstGeom prst="rect">
            <a:avLst/>
          </a:prstGeom>
        </p:spPr>
      </p:pic>
      <p:cxnSp>
        <p:nvCxnSpPr>
          <p:cNvPr id="71" name="直接连接符 70"/>
          <p:cNvCxnSpPr>
            <a:stCxn id="61" idx="3"/>
            <a:endCxn id="70" idx="1"/>
          </p:cNvCxnSpPr>
          <p:nvPr/>
        </p:nvCxnSpPr>
        <p:spPr bwMode="gray">
          <a:xfrm flipV="1">
            <a:off x="6203442" y="3346315"/>
            <a:ext cx="1103076" cy="63901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72" name="直接连接符 71"/>
          <p:cNvCxnSpPr>
            <a:stCxn id="70" idx="3"/>
            <a:endCxn id="66" idx="1"/>
          </p:cNvCxnSpPr>
          <p:nvPr/>
        </p:nvCxnSpPr>
        <p:spPr bwMode="gray">
          <a:xfrm>
            <a:off x="7846518" y="3346315"/>
            <a:ext cx="939713" cy="63176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73" name="AutoShape 29"/>
          <p:cNvSpPr>
            <a:spLocks noChangeArrowheads="1"/>
          </p:cNvSpPr>
          <p:nvPr/>
        </p:nvSpPr>
        <p:spPr bwMode="gray">
          <a:xfrm>
            <a:off x="2873489" y="3171955"/>
            <a:ext cx="1428590"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3 LSA</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弧形 73"/>
          <p:cNvSpPr/>
          <p:nvPr/>
        </p:nvSpPr>
        <p:spPr bwMode="gray">
          <a:xfrm rot="15614839">
            <a:off x="5302462" y="2166120"/>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AutoShape 29"/>
          <p:cNvSpPr>
            <a:spLocks noChangeArrowheads="1"/>
          </p:cNvSpPr>
          <p:nvPr/>
        </p:nvSpPr>
        <p:spPr bwMode="gray">
          <a:xfrm rot="20441682">
            <a:off x="5065564" y="2752354"/>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弧形 75"/>
          <p:cNvSpPr/>
          <p:nvPr/>
        </p:nvSpPr>
        <p:spPr bwMode="gray">
          <a:xfrm rot="18014889">
            <a:off x="7978319" y="2815337"/>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AutoShape 29"/>
          <p:cNvSpPr>
            <a:spLocks noChangeArrowheads="1"/>
          </p:cNvSpPr>
          <p:nvPr/>
        </p:nvSpPr>
        <p:spPr bwMode="gray">
          <a:xfrm rot="2043903">
            <a:off x="8099276" y="2820828"/>
            <a:ext cx="1277474" cy="479475"/>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3 LSA</a:t>
            </a:r>
          </a:p>
          <a:p>
            <a:pPr algn="ctr" defTabSz="914400"/>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DN=1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弧形 77"/>
          <p:cNvSpPr/>
          <p:nvPr/>
        </p:nvSpPr>
        <p:spPr bwMode="gray">
          <a:xfrm rot="3491107">
            <a:off x="7957253" y="3790365"/>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AutoShape 29"/>
          <p:cNvSpPr>
            <a:spLocks noChangeArrowheads="1"/>
          </p:cNvSpPr>
          <p:nvPr/>
        </p:nvSpPr>
        <p:spPr bwMode="gray">
          <a:xfrm>
            <a:off x="4838048" y="5042083"/>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p:cNvGrpSpPr/>
          <p:nvPr/>
        </p:nvGrpSpPr>
        <p:grpSpPr bwMode="gray">
          <a:xfrm rot="16200000">
            <a:off x="2269307" y="3864395"/>
            <a:ext cx="220468" cy="220468"/>
            <a:chOff x="468317" y="3414713"/>
            <a:chExt cx="446083" cy="446083"/>
          </a:xfrm>
        </p:grpSpPr>
        <p:cxnSp>
          <p:nvCxnSpPr>
            <p:cNvPr id="81" name="直接连接符 80"/>
            <p:cNvCxnSpPr/>
            <p:nvPr/>
          </p:nvCxnSpPr>
          <p:spPr bwMode="gray">
            <a:xfrm>
              <a:off x="468317" y="3414713"/>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bwMode="gray">
            <a:xfrm rot="16200000">
              <a:off x="468317" y="3637755"/>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3" name="Freeform 159"/>
          <p:cNvSpPr/>
          <p:nvPr/>
        </p:nvSpPr>
        <p:spPr bwMode="gray">
          <a:xfrm flipH="1">
            <a:off x="975575" y="3439384"/>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975575" y="3777086"/>
            <a:ext cx="1388522" cy="307777"/>
          </a:xfrm>
          <a:prstGeom prst="rect">
            <a:avLst/>
          </a:prstGeom>
          <a:noFill/>
        </p:spPr>
        <p:txBody>
          <a:bodyPr wrap="none" rtlCol="0">
            <a:spAutoFit/>
          </a:bodyPr>
          <a:lstStyle/>
          <a:p>
            <a:r>
              <a:rPr lang="en-US" altLang="zh-CN" sz="1400" dirty="0"/>
              <a:t>192.168.1.0/24</a:t>
            </a:r>
            <a:endParaRPr lang="zh-CN" altLang="en-US" sz="1400" dirty="0"/>
          </a:p>
        </p:txBody>
      </p:sp>
      <p:sp>
        <p:nvSpPr>
          <p:cNvPr id="85" name="椭圆 84"/>
          <p:cNvSpPr/>
          <p:nvPr/>
        </p:nvSpPr>
        <p:spPr bwMode="gray">
          <a:xfrm>
            <a:off x="2873489" y="3588446"/>
            <a:ext cx="1365577" cy="793775"/>
          </a:xfrm>
          <a:prstGeom prst="ellipse">
            <a:avLst/>
          </a:prstGeom>
          <a:noFill/>
          <a:ln>
            <a:solidFill>
              <a:srgbClr val="30B5C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p:cNvSpPr txBox="1"/>
          <p:nvPr/>
        </p:nvSpPr>
        <p:spPr bwMode="gray">
          <a:xfrm>
            <a:off x="3134503" y="4028197"/>
            <a:ext cx="873957" cy="646331"/>
          </a:xfrm>
          <a:prstGeom prst="rect">
            <a:avLst/>
          </a:prstGeom>
          <a:noFill/>
        </p:spPr>
        <p:txBody>
          <a:bodyPr wrap="none" rtlCol="0">
            <a:spAutoFit/>
          </a:bodyPr>
          <a:lstStyle/>
          <a:p>
            <a:pPr algn="ctr"/>
            <a:r>
              <a:rPr lang="en-US" altLang="zh-CN" dirty="0"/>
              <a:t>OSPF</a:t>
            </a:r>
          </a:p>
          <a:p>
            <a:pPr algn="ctr"/>
            <a:r>
              <a:rPr lang="en-US" altLang="zh-CN" dirty="0"/>
              <a:t>Area 0</a:t>
            </a:r>
            <a:endParaRPr lang="zh-CN" altLang="en-US" dirty="0"/>
          </a:p>
        </p:txBody>
      </p:sp>
      <p:cxnSp>
        <p:nvCxnSpPr>
          <p:cNvPr id="87" name="直接箭头连接符 86"/>
          <p:cNvCxnSpPr/>
          <p:nvPr/>
        </p:nvCxnSpPr>
        <p:spPr bwMode="gray">
          <a:xfrm>
            <a:off x="3252570" y="3518527"/>
            <a:ext cx="532500" cy="0"/>
          </a:xfrm>
          <a:prstGeom prst="straightConnector1">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88" name="弧形 87"/>
          <p:cNvSpPr/>
          <p:nvPr/>
        </p:nvSpPr>
        <p:spPr bwMode="gray">
          <a:xfrm rot="6358682">
            <a:off x="5213074" y="2750886"/>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AutoShape 29"/>
          <p:cNvSpPr>
            <a:spLocks noChangeArrowheads="1"/>
          </p:cNvSpPr>
          <p:nvPr/>
        </p:nvSpPr>
        <p:spPr bwMode="gray">
          <a:xfrm rot="19218728">
            <a:off x="8152502" y="4601292"/>
            <a:ext cx="1277474" cy="479475"/>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3 LSA</a:t>
            </a:r>
          </a:p>
          <a:p>
            <a:pPr algn="ctr" defTabSz="914400"/>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DN=1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0" name="组合 89"/>
          <p:cNvGrpSpPr/>
          <p:nvPr/>
        </p:nvGrpSpPr>
        <p:grpSpPr bwMode="gray">
          <a:xfrm>
            <a:off x="5832510" y="4869053"/>
            <a:ext cx="513908" cy="513908"/>
            <a:chOff x="856677" y="2615810"/>
            <a:chExt cx="288000" cy="288000"/>
          </a:xfrm>
        </p:grpSpPr>
        <p:sp>
          <p:nvSpPr>
            <p:cNvPr id="91" name="椭圆 90"/>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2" name="组合 91"/>
            <p:cNvGrpSpPr/>
            <p:nvPr/>
          </p:nvGrpSpPr>
          <p:grpSpPr bwMode="gray">
            <a:xfrm>
              <a:off x="923444" y="2692169"/>
              <a:ext cx="144001" cy="144002"/>
              <a:chOff x="898853" y="2657982"/>
              <a:chExt cx="203649" cy="203652"/>
            </a:xfrm>
          </p:grpSpPr>
          <p:cxnSp>
            <p:nvCxnSpPr>
              <p:cNvPr id="93" name="直接连接符 92"/>
              <p:cNvCxnSpPr>
                <a:stCxn id="91" idx="3"/>
                <a:endCxn id="91"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4" name="直接连接符 93"/>
              <p:cNvCxnSpPr>
                <a:stCxn id="91" idx="1"/>
                <a:endCxn id="91"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91226" y="3756675"/>
            <a:ext cx="540000" cy="442800"/>
          </a:xfrm>
          <a:prstGeom prst="rect">
            <a:avLst/>
          </a:prstGeom>
        </p:spPr>
      </p:pic>
      <p:pic>
        <p:nvPicPr>
          <p:cNvPr id="97" name="图片 9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489775" y="3756675"/>
            <a:ext cx="540000" cy="442800"/>
          </a:xfrm>
          <a:prstGeom prst="rect">
            <a:avLst/>
          </a:prstGeom>
        </p:spPr>
      </p:pic>
      <p:sp>
        <p:nvSpPr>
          <p:cNvPr id="178" name="文本框 177"/>
          <p:cNvSpPr txBox="1"/>
          <p:nvPr/>
        </p:nvSpPr>
        <p:spPr bwMode="gray">
          <a:xfrm>
            <a:off x="6805664" y="4067826"/>
            <a:ext cx="1554464" cy="58477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rPr>
              <a:t>LSA calculation is not performed.</a:t>
            </a:r>
          </a:p>
        </p:txBody>
      </p:sp>
    </p:spTree>
    <p:extLst>
      <p:ext uri="{BB962C8B-B14F-4D97-AF65-F5344CB8AC3E}">
        <p14:creationId xmlns:p14="http://schemas.microsoft.com/office/powerpoint/2010/main" val="10862323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Type 5/7 Routing Loop Prevention: Case</a:t>
            </a:r>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The following figure shows an example of a Type 5 LSA routing loop.</a:t>
            </a:r>
          </a:p>
          <a:p>
            <a:pPr lvl="1"/>
            <a:r>
              <a:rPr lang="en-US" sz="1600" dirty="0">
                <a:sym typeface="Huawei Sans" panose="020C0503030203020204" pitchFamily="34" charset="0"/>
              </a:rPr>
              <a:t>Site 1 and site 2 belong to VPN1.</a:t>
            </a:r>
          </a:p>
          <a:p>
            <a:pPr lvl="1"/>
            <a:r>
              <a:rPr lang="en-US" sz="1600" dirty="0">
                <a:sym typeface="Huawei Sans" panose="020C0503030203020204" pitchFamily="34" charset="0"/>
              </a:rPr>
              <a:t>Site 1 is connected to PE1 on the backbone network through EBGP.</a:t>
            </a:r>
          </a:p>
          <a:p>
            <a:pPr lvl="1"/>
            <a:r>
              <a:rPr lang="en-US" sz="1600" dirty="0">
                <a:sym typeface="Huawei Sans" panose="020C0503030203020204" pitchFamily="34" charset="0"/>
              </a:rPr>
              <a:t>Site 2 is connected to PE2 and PE3 on the backbone network through OSPF.</a:t>
            </a:r>
          </a:p>
        </p:txBody>
      </p:sp>
      <p:sp>
        <p:nvSpPr>
          <p:cNvPr id="44" name="Freeform 4"/>
          <p:cNvSpPr>
            <a:spLocks noChangeAspect="1"/>
          </p:cNvSpPr>
          <p:nvPr/>
        </p:nvSpPr>
        <p:spPr bwMode="gray">
          <a:xfrm>
            <a:off x="1641365" y="4036504"/>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Rounded Rectangle 36"/>
          <p:cNvSpPr/>
          <p:nvPr/>
        </p:nvSpPr>
        <p:spPr bwMode="gray">
          <a:xfrm>
            <a:off x="4416113" y="3856401"/>
            <a:ext cx="3365809" cy="1441322"/>
          </a:xfrm>
          <a:prstGeom prst="roundRect">
            <a:avLst>
              <a:gd name="adj" fmla="val 5020"/>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8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4"/>
          <p:cNvSpPr>
            <a:spLocks noChangeAspect="1"/>
          </p:cNvSpPr>
          <p:nvPr/>
        </p:nvSpPr>
        <p:spPr bwMode="gray">
          <a:xfrm>
            <a:off x="8788218" y="4036505"/>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 Box 18"/>
          <p:cNvSpPr txBox="1">
            <a:spLocks noChangeArrowheads="1"/>
          </p:cNvSpPr>
          <p:nvPr/>
        </p:nvSpPr>
        <p:spPr bwMode="gray">
          <a:xfrm>
            <a:off x="7558582" y="5475616"/>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48" name="Text Box 18"/>
          <p:cNvSpPr txBox="1">
            <a:spLocks noChangeArrowheads="1"/>
          </p:cNvSpPr>
          <p:nvPr/>
        </p:nvSpPr>
        <p:spPr bwMode="gray">
          <a:xfrm>
            <a:off x="5957336" y="4733744"/>
            <a:ext cx="28725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9" name="Text Box 18"/>
          <p:cNvSpPr txBox="1">
            <a:spLocks noChangeArrowheads="1"/>
          </p:cNvSpPr>
          <p:nvPr/>
        </p:nvSpPr>
        <p:spPr bwMode="gray">
          <a:xfrm>
            <a:off x="4153153" y="4733744"/>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50" name="直接连接符 49"/>
          <p:cNvCxnSpPr>
            <a:stCxn id="51" idx="3"/>
            <a:endCxn id="59" idx="1"/>
          </p:cNvCxnSpPr>
          <p:nvPr/>
        </p:nvCxnSpPr>
        <p:spPr bwMode="gray">
          <a:xfrm flipV="1">
            <a:off x="8022131" y="4477091"/>
            <a:ext cx="939713" cy="783637"/>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2131" y="5039328"/>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66839" y="4255691"/>
            <a:ext cx="540000" cy="442800"/>
          </a:xfrm>
          <a:prstGeom prst="rect">
            <a:avLst/>
          </a:prstGeom>
        </p:spPr>
      </p:pic>
      <p:cxnSp>
        <p:nvCxnSpPr>
          <p:cNvPr id="53" name="直接连接符 52"/>
          <p:cNvCxnSpPr>
            <a:stCxn id="52" idx="1"/>
            <a:endCxn id="58" idx="3"/>
          </p:cNvCxnSpPr>
          <p:nvPr/>
        </p:nvCxnSpPr>
        <p:spPr bwMode="gray">
          <a:xfrm flipH="1">
            <a:off x="3205388" y="4477091"/>
            <a:ext cx="96145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9055" y="4262950"/>
            <a:ext cx="540000" cy="442800"/>
          </a:xfrm>
          <a:prstGeom prst="rect">
            <a:avLst/>
          </a:prstGeom>
        </p:spPr>
      </p:pic>
      <p:cxnSp>
        <p:nvCxnSpPr>
          <p:cNvPr id="55" name="直接连接符 54"/>
          <p:cNvCxnSpPr>
            <a:stCxn id="52" idx="3"/>
            <a:endCxn id="54" idx="1"/>
          </p:cNvCxnSpPr>
          <p:nvPr/>
        </p:nvCxnSpPr>
        <p:spPr bwMode="gray">
          <a:xfrm>
            <a:off x="4706839" y="4477091"/>
            <a:ext cx="1132216"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6" name="直接连接符 55"/>
          <p:cNvCxnSpPr>
            <a:stCxn id="54" idx="3"/>
            <a:endCxn id="51" idx="1"/>
          </p:cNvCxnSpPr>
          <p:nvPr/>
        </p:nvCxnSpPr>
        <p:spPr bwMode="gray">
          <a:xfrm>
            <a:off x="6379055" y="4484350"/>
            <a:ext cx="1103076" cy="77637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7" name="Text Box 18"/>
          <p:cNvSpPr txBox="1">
            <a:spLocks noChangeArrowheads="1"/>
          </p:cNvSpPr>
          <p:nvPr/>
        </p:nvSpPr>
        <p:spPr bwMode="gray">
          <a:xfrm>
            <a:off x="2662016" y="4694950"/>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65388" y="4255691"/>
            <a:ext cx="540000" cy="442800"/>
          </a:xfrm>
          <a:prstGeom prst="rect">
            <a:avLst/>
          </a:prstGeom>
        </p:spPr>
      </p:pic>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61844" y="4255691"/>
            <a:ext cx="540000" cy="442800"/>
          </a:xfrm>
          <a:prstGeom prst="rect">
            <a:avLst/>
          </a:prstGeom>
        </p:spPr>
      </p:pic>
      <p:sp>
        <p:nvSpPr>
          <p:cNvPr id="60" name="矩形 59"/>
          <p:cNvSpPr/>
          <p:nvPr/>
        </p:nvSpPr>
        <p:spPr bwMode="gray">
          <a:xfrm>
            <a:off x="2665388" y="5011814"/>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9611480" y="5024612"/>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 Box 18"/>
          <p:cNvSpPr txBox="1">
            <a:spLocks noChangeArrowheads="1"/>
          </p:cNvSpPr>
          <p:nvPr/>
        </p:nvSpPr>
        <p:spPr bwMode="gray">
          <a:xfrm>
            <a:off x="7506673" y="3384586"/>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2131" y="3623931"/>
            <a:ext cx="540000" cy="442800"/>
          </a:xfrm>
          <a:prstGeom prst="rect">
            <a:avLst/>
          </a:prstGeom>
        </p:spPr>
      </p:pic>
      <p:cxnSp>
        <p:nvCxnSpPr>
          <p:cNvPr id="64" name="直接连接符 63"/>
          <p:cNvCxnSpPr>
            <a:stCxn id="54" idx="3"/>
            <a:endCxn id="63" idx="1"/>
          </p:cNvCxnSpPr>
          <p:nvPr/>
        </p:nvCxnSpPr>
        <p:spPr bwMode="gray">
          <a:xfrm flipV="1">
            <a:off x="6379055" y="3845331"/>
            <a:ext cx="1103076" cy="63901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65" name="直接连接符 64"/>
          <p:cNvCxnSpPr>
            <a:stCxn id="63" idx="3"/>
            <a:endCxn id="59" idx="1"/>
          </p:cNvCxnSpPr>
          <p:nvPr/>
        </p:nvCxnSpPr>
        <p:spPr bwMode="gray">
          <a:xfrm>
            <a:off x="8022131" y="3845331"/>
            <a:ext cx="939713" cy="63176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6" name="弧形 65"/>
          <p:cNvSpPr/>
          <p:nvPr/>
        </p:nvSpPr>
        <p:spPr bwMode="gray">
          <a:xfrm rot="15614839">
            <a:off x="5478075" y="2665136"/>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AutoShape 29"/>
          <p:cNvSpPr>
            <a:spLocks noChangeArrowheads="1"/>
          </p:cNvSpPr>
          <p:nvPr/>
        </p:nvSpPr>
        <p:spPr bwMode="gray">
          <a:xfrm rot="20441682">
            <a:off x="5241177" y="3251370"/>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弧形 67"/>
          <p:cNvSpPr/>
          <p:nvPr/>
        </p:nvSpPr>
        <p:spPr bwMode="gray">
          <a:xfrm rot="18014889">
            <a:off x="8153932" y="3314353"/>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AutoShape 29"/>
          <p:cNvSpPr>
            <a:spLocks noChangeArrowheads="1"/>
          </p:cNvSpPr>
          <p:nvPr/>
        </p:nvSpPr>
        <p:spPr bwMode="gray">
          <a:xfrm rot="2043903">
            <a:off x="8230291" y="3393982"/>
            <a:ext cx="1115853" cy="270722"/>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5 LSA</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弧形 69"/>
          <p:cNvSpPr/>
          <p:nvPr/>
        </p:nvSpPr>
        <p:spPr bwMode="gray">
          <a:xfrm rot="3491107">
            <a:off x="8132866" y="4289381"/>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AutoShape 29"/>
          <p:cNvSpPr>
            <a:spLocks noChangeArrowheads="1"/>
          </p:cNvSpPr>
          <p:nvPr/>
        </p:nvSpPr>
        <p:spPr bwMode="gray">
          <a:xfrm rot="19631777">
            <a:off x="8288159" y="5220760"/>
            <a:ext cx="1115853" cy="270722"/>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5 LSA</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bwMode="gray">
          <a:xfrm rot="16200000">
            <a:off x="2444920" y="4363411"/>
            <a:ext cx="220468" cy="220468"/>
            <a:chOff x="468317" y="3414713"/>
            <a:chExt cx="446083" cy="446083"/>
          </a:xfrm>
        </p:grpSpPr>
        <p:cxnSp>
          <p:nvCxnSpPr>
            <p:cNvPr id="73" name="直接连接符 72"/>
            <p:cNvCxnSpPr/>
            <p:nvPr/>
          </p:nvCxnSpPr>
          <p:spPr bwMode="gray">
            <a:xfrm>
              <a:off x="468317" y="3414713"/>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rot="16200000">
              <a:off x="468317" y="3637755"/>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5" name="Freeform 159"/>
          <p:cNvSpPr/>
          <p:nvPr/>
        </p:nvSpPr>
        <p:spPr bwMode="gray">
          <a:xfrm flipH="1">
            <a:off x="1151188" y="3938400"/>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bwMode="gray">
          <a:xfrm>
            <a:off x="1151188" y="4276102"/>
            <a:ext cx="1388522" cy="307777"/>
          </a:xfrm>
          <a:prstGeom prst="rect">
            <a:avLst/>
          </a:prstGeom>
          <a:noFill/>
        </p:spPr>
        <p:txBody>
          <a:bodyPr wrap="none" rtlCol="0">
            <a:spAutoFit/>
          </a:bodyPr>
          <a:lstStyle/>
          <a:p>
            <a:r>
              <a:rPr lang="en-US" altLang="zh-CN" sz="1400" dirty="0"/>
              <a:t>192.168.1.0/24</a:t>
            </a:r>
            <a:endParaRPr lang="zh-CN" altLang="en-US" sz="1400" dirty="0"/>
          </a:p>
        </p:txBody>
      </p:sp>
      <p:sp>
        <p:nvSpPr>
          <p:cNvPr id="77" name="Text Box 18"/>
          <p:cNvSpPr txBox="1">
            <a:spLocks noChangeArrowheads="1"/>
          </p:cNvSpPr>
          <p:nvPr/>
        </p:nvSpPr>
        <p:spPr bwMode="gray">
          <a:xfrm>
            <a:off x="9415031" y="4330461"/>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8" name="文本框 77"/>
          <p:cNvSpPr txBox="1"/>
          <p:nvPr/>
        </p:nvSpPr>
        <p:spPr bwMode="gray">
          <a:xfrm>
            <a:off x="3405833" y="4142291"/>
            <a:ext cx="747320" cy="369332"/>
          </a:xfrm>
          <a:prstGeom prst="rect">
            <a:avLst/>
          </a:prstGeom>
          <a:noFill/>
        </p:spPr>
        <p:txBody>
          <a:bodyPr wrap="none" rtlCol="0">
            <a:spAutoFit/>
          </a:bodyPr>
          <a:lstStyle/>
          <a:p>
            <a:r>
              <a:rPr lang="en-US" altLang="zh-CN" dirty="0"/>
              <a:t>EBGP</a:t>
            </a:r>
            <a:endParaRPr lang="zh-CN" altLang="en-US" dirty="0"/>
          </a:p>
        </p:txBody>
      </p:sp>
      <p:sp>
        <p:nvSpPr>
          <p:cNvPr id="79" name="Text Box 19"/>
          <p:cNvSpPr txBox="1">
            <a:spLocks noChangeArrowheads="1"/>
          </p:cNvSpPr>
          <p:nvPr/>
        </p:nvSpPr>
        <p:spPr bwMode="gray">
          <a:xfrm>
            <a:off x="1653083" y="4789726"/>
            <a:ext cx="771739"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AS </a:t>
            </a:r>
          </a:p>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80" name="AutoShape 29"/>
          <p:cNvSpPr>
            <a:spLocks noChangeArrowheads="1"/>
          </p:cNvSpPr>
          <p:nvPr/>
        </p:nvSpPr>
        <p:spPr bwMode="gray">
          <a:xfrm>
            <a:off x="5013661" y="5541099"/>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弧形 80"/>
          <p:cNvSpPr/>
          <p:nvPr/>
        </p:nvSpPr>
        <p:spPr bwMode="gray">
          <a:xfrm rot="6358682">
            <a:off x="5388687" y="3249902"/>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954937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Type 5/7 Route Loop Prevention: VPN Route Tag</a:t>
            </a:r>
          </a:p>
        </p:txBody>
      </p:sp>
      <p:sp>
        <p:nvSpPr>
          <p:cNvPr id="3" name="文本占位符 2"/>
          <p:cNvSpPr>
            <a:spLocks noGrp="1"/>
          </p:cNvSpPr>
          <p:nvPr>
            <p:ph type="body" sz="quarter" idx="10"/>
          </p:nvPr>
        </p:nvSpPr>
        <p:spPr bwMode="gray"/>
        <p:txBody>
          <a:bodyPr/>
          <a:lstStyle/>
          <a:p>
            <a:r>
              <a:rPr lang="en-US" sz="1800" dirty="0"/>
              <a:t>A VPN route tag can be used to prevent Type 5 and Type 7 routing loops.</a:t>
            </a:r>
          </a:p>
          <a:p>
            <a:r>
              <a:rPr lang="en-US" sz="1800" dirty="0"/>
              <a:t>When a PE generates Type 5 or Type 7 LSAs based on received BGP VPN routes, the LSAs carry VPN route flags. If a PE finds that the VPN route tag in an LSA is the same as the locally configured one, the PE ignores the LSA. This prevents routing loops.</a:t>
            </a:r>
          </a:p>
          <a:p>
            <a:endParaRPr lang="zh-CN" altLang="en-US" sz="1800" dirty="0"/>
          </a:p>
        </p:txBody>
      </p:sp>
      <p:sp>
        <p:nvSpPr>
          <p:cNvPr id="50" name="Freeform 4"/>
          <p:cNvSpPr>
            <a:spLocks noChangeAspect="1"/>
          </p:cNvSpPr>
          <p:nvPr/>
        </p:nvSpPr>
        <p:spPr bwMode="gray">
          <a:xfrm>
            <a:off x="1338573" y="3868873"/>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ounded Rectangle 36"/>
          <p:cNvSpPr/>
          <p:nvPr/>
        </p:nvSpPr>
        <p:spPr bwMode="gray">
          <a:xfrm>
            <a:off x="4113321" y="3688770"/>
            <a:ext cx="3365809" cy="1441322"/>
          </a:xfrm>
          <a:prstGeom prst="roundRect">
            <a:avLst>
              <a:gd name="adj" fmla="val 5020"/>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8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4"/>
          <p:cNvSpPr>
            <a:spLocks noChangeAspect="1"/>
          </p:cNvSpPr>
          <p:nvPr/>
        </p:nvSpPr>
        <p:spPr bwMode="gray">
          <a:xfrm>
            <a:off x="8485426" y="3868874"/>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 Box 18"/>
          <p:cNvSpPr txBox="1">
            <a:spLocks noChangeArrowheads="1"/>
          </p:cNvSpPr>
          <p:nvPr/>
        </p:nvSpPr>
        <p:spPr bwMode="gray">
          <a:xfrm>
            <a:off x="7255790" y="5307985"/>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PE3</a:t>
            </a:r>
          </a:p>
        </p:txBody>
      </p:sp>
      <p:sp>
        <p:nvSpPr>
          <p:cNvPr id="54" name="Text Box 18"/>
          <p:cNvSpPr txBox="1">
            <a:spLocks noChangeArrowheads="1"/>
          </p:cNvSpPr>
          <p:nvPr/>
        </p:nvSpPr>
        <p:spPr bwMode="gray">
          <a:xfrm>
            <a:off x="5654544" y="4566113"/>
            <a:ext cx="28725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55" name="Text Box 18"/>
          <p:cNvSpPr txBox="1">
            <a:spLocks noChangeArrowheads="1"/>
          </p:cNvSpPr>
          <p:nvPr/>
        </p:nvSpPr>
        <p:spPr bwMode="gray">
          <a:xfrm>
            <a:off x="3850361" y="4566113"/>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PE1</a:t>
            </a:r>
          </a:p>
        </p:txBody>
      </p:sp>
      <p:cxnSp>
        <p:nvCxnSpPr>
          <p:cNvPr id="56" name="直接连接符 55"/>
          <p:cNvCxnSpPr>
            <a:stCxn id="57" idx="3"/>
            <a:endCxn id="65" idx="1"/>
          </p:cNvCxnSpPr>
          <p:nvPr/>
        </p:nvCxnSpPr>
        <p:spPr bwMode="gray">
          <a:xfrm flipV="1">
            <a:off x="7719339" y="4309460"/>
            <a:ext cx="939713" cy="783637"/>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79339" y="4871697"/>
            <a:ext cx="540000" cy="442800"/>
          </a:xfrm>
          <a:prstGeom prst="rect">
            <a:avLst/>
          </a:prstGeom>
        </p:spPr>
      </p:pic>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64047" y="4088060"/>
            <a:ext cx="540000" cy="442800"/>
          </a:xfrm>
          <a:prstGeom prst="rect">
            <a:avLst/>
          </a:prstGeom>
        </p:spPr>
      </p:pic>
      <p:cxnSp>
        <p:nvCxnSpPr>
          <p:cNvPr id="59" name="直接连接符 58"/>
          <p:cNvCxnSpPr>
            <a:stCxn id="58" idx="1"/>
            <a:endCxn id="64" idx="3"/>
          </p:cNvCxnSpPr>
          <p:nvPr/>
        </p:nvCxnSpPr>
        <p:spPr bwMode="gray">
          <a:xfrm flipH="1">
            <a:off x="2902596" y="4309460"/>
            <a:ext cx="96145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36263" y="4095319"/>
            <a:ext cx="540000" cy="442800"/>
          </a:xfrm>
          <a:prstGeom prst="rect">
            <a:avLst/>
          </a:prstGeom>
        </p:spPr>
      </p:pic>
      <p:cxnSp>
        <p:nvCxnSpPr>
          <p:cNvPr id="61" name="直接连接符 60"/>
          <p:cNvCxnSpPr>
            <a:stCxn id="58" idx="3"/>
            <a:endCxn id="60" idx="1"/>
          </p:cNvCxnSpPr>
          <p:nvPr/>
        </p:nvCxnSpPr>
        <p:spPr bwMode="gray">
          <a:xfrm>
            <a:off x="4404047" y="4309460"/>
            <a:ext cx="1132216"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62" name="直接连接符 61"/>
          <p:cNvCxnSpPr>
            <a:stCxn id="60" idx="3"/>
            <a:endCxn id="57" idx="1"/>
          </p:cNvCxnSpPr>
          <p:nvPr/>
        </p:nvCxnSpPr>
        <p:spPr bwMode="gray">
          <a:xfrm>
            <a:off x="6076263" y="4316719"/>
            <a:ext cx="1103076" cy="77637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3" name="Text Box 18"/>
          <p:cNvSpPr txBox="1">
            <a:spLocks noChangeArrowheads="1"/>
          </p:cNvSpPr>
          <p:nvPr/>
        </p:nvSpPr>
        <p:spPr bwMode="gray">
          <a:xfrm>
            <a:off x="2359224" y="4527319"/>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62596" y="4088060"/>
            <a:ext cx="540000" cy="442800"/>
          </a:xfrm>
          <a:prstGeom prst="rect">
            <a:avLst/>
          </a:prstGeom>
        </p:spPr>
      </p:pic>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659052" y="4088060"/>
            <a:ext cx="540000" cy="442800"/>
          </a:xfrm>
          <a:prstGeom prst="rect">
            <a:avLst/>
          </a:prstGeom>
        </p:spPr>
      </p:pic>
      <p:sp>
        <p:nvSpPr>
          <p:cNvPr id="66" name="矩形 65"/>
          <p:cNvSpPr/>
          <p:nvPr/>
        </p:nvSpPr>
        <p:spPr bwMode="gray">
          <a:xfrm>
            <a:off x="2362596" y="4844183"/>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9308688" y="4856981"/>
            <a:ext cx="644728"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Site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 Box 18"/>
          <p:cNvSpPr txBox="1">
            <a:spLocks noChangeArrowheads="1"/>
          </p:cNvSpPr>
          <p:nvPr/>
        </p:nvSpPr>
        <p:spPr bwMode="gray">
          <a:xfrm>
            <a:off x="7203881" y="3216955"/>
            <a:ext cx="486030"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79339" y="3456300"/>
            <a:ext cx="540000" cy="442800"/>
          </a:xfrm>
          <a:prstGeom prst="rect">
            <a:avLst/>
          </a:prstGeom>
        </p:spPr>
      </p:pic>
      <p:cxnSp>
        <p:nvCxnSpPr>
          <p:cNvPr id="70" name="直接连接符 69"/>
          <p:cNvCxnSpPr>
            <a:stCxn id="60" idx="3"/>
            <a:endCxn id="69" idx="1"/>
          </p:cNvCxnSpPr>
          <p:nvPr/>
        </p:nvCxnSpPr>
        <p:spPr bwMode="gray">
          <a:xfrm flipV="1">
            <a:off x="6076263" y="3677700"/>
            <a:ext cx="1103076" cy="63901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71" name="直接连接符 70"/>
          <p:cNvCxnSpPr>
            <a:stCxn id="69" idx="3"/>
            <a:endCxn id="65" idx="1"/>
          </p:cNvCxnSpPr>
          <p:nvPr/>
        </p:nvCxnSpPr>
        <p:spPr bwMode="gray">
          <a:xfrm>
            <a:off x="7719339" y="3677700"/>
            <a:ext cx="939713" cy="63176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72" name="弧形 71"/>
          <p:cNvSpPr/>
          <p:nvPr/>
        </p:nvSpPr>
        <p:spPr bwMode="gray">
          <a:xfrm rot="15614839">
            <a:off x="5175283" y="2497505"/>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AutoShape 29"/>
          <p:cNvSpPr>
            <a:spLocks noChangeArrowheads="1"/>
          </p:cNvSpPr>
          <p:nvPr/>
        </p:nvSpPr>
        <p:spPr bwMode="gray">
          <a:xfrm rot="20441682">
            <a:off x="4938385" y="3083739"/>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弧形 73"/>
          <p:cNvSpPr/>
          <p:nvPr/>
        </p:nvSpPr>
        <p:spPr bwMode="gray">
          <a:xfrm rot="18014889">
            <a:off x="7851140" y="3146722"/>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AutoShape 29"/>
          <p:cNvSpPr>
            <a:spLocks noChangeArrowheads="1"/>
          </p:cNvSpPr>
          <p:nvPr/>
        </p:nvSpPr>
        <p:spPr bwMode="gray">
          <a:xfrm rot="2043903">
            <a:off x="7864098" y="3114168"/>
            <a:ext cx="1600321" cy="45312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5 LSA</a:t>
            </a:r>
          </a:p>
          <a:p>
            <a:pPr algn="ctr" defTabSz="914400"/>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Route Tag=123</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弧形 75"/>
          <p:cNvSpPr/>
          <p:nvPr/>
        </p:nvSpPr>
        <p:spPr bwMode="gray">
          <a:xfrm rot="3491107">
            <a:off x="7830074" y="4121750"/>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algn="ctr"/>
            <a:endParaRPr lang="zh-CN" altLang="en-US" sz="32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76"/>
          <p:cNvGrpSpPr/>
          <p:nvPr/>
        </p:nvGrpSpPr>
        <p:grpSpPr bwMode="gray">
          <a:xfrm rot="16200000">
            <a:off x="2142128" y="4195780"/>
            <a:ext cx="220468" cy="220468"/>
            <a:chOff x="468317" y="3414713"/>
            <a:chExt cx="446083" cy="446083"/>
          </a:xfrm>
        </p:grpSpPr>
        <p:cxnSp>
          <p:nvCxnSpPr>
            <p:cNvPr id="78" name="直接连接符 77"/>
            <p:cNvCxnSpPr/>
            <p:nvPr/>
          </p:nvCxnSpPr>
          <p:spPr bwMode="gray">
            <a:xfrm>
              <a:off x="468317" y="3414713"/>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bwMode="gray">
            <a:xfrm rot="16200000">
              <a:off x="468317" y="3637755"/>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0" name="Freeform 159"/>
          <p:cNvSpPr/>
          <p:nvPr/>
        </p:nvSpPr>
        <p:spPr bwMode="gray">
          <a:xfrm flipH="1">
            <a:off x="848396" y="3770769"/>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bwMode="gray">
          <a:xfrm>
            <a:off x="848396" y="4108471"/>
            <a:ext cx="1388522" cy="307777"/>
          </a:xfrm>
          <a:prstGeom prst="rect">
            <a:avLst/>
          </a:prstGeom>
          <a:noFill/>
        </p:spPr>
        <p:txBody>
          <a:bodyPr wrap="none" rtlCol="0">
            <a:spAutoFit/>
          </a:bodyPr>
          <a:lstStyle/>
          <a:p>
            <a:r>
              <a:rPr lang="en-US" altLang="zh-CN" sz="1400" dirty="0"/>
              <a:t>192.168.1.0/24</a:t>
            </a:r>
            <a:endParaRPr lang="zh-CN" altLang="en-US" sz="1400" dirty="0"/>
          </a:p>
        </p:txBody>
      </p:sp>
      <p:sp>
        <p:nvSpPr>
          <p:cNvPr id="82" name="Text Box 18"/>
          <p:cNvSpPr txBox="1">
            <a:spLocks noChangeArrowheads="1"/>
          </p:cNvSpPr>
          <p:nvPr/>
        </p:nvSpPr>
        <p:spPr bwMode="gray">
          <a:xfrm>
            <a:off x="9112239" y="4162830"/>
            <a:ext cx="492443" cy="307777"/>
          </a:xfrm>
          <a:prstGeom prst="rect">
            <a:avLst/>
          </a:prstGeom>
          <a:noFill/>
          <a:ln w="9525" algn="ctr">
            <a:noFill/>
            <a:miter lim="800000"/>
            <a:headEnd/>
            <a:tailEnd/>
          </a:ln>
        </p:spPr>
        <p:txBody>
          <a:bodyPr wrap="none">
            <a:spAutoFit/>
          </a:bodyPr>
          <a:lstStyle/>
          <a:p>
            <a:pPr algn="ctr" defTabSz="784225" eaLnBrk="0" fontAlgn="base" hangingPunct="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3" name="文本框 82"/>
          <p:cNvSpPr txBox="1"/>
          <p:nvPr/>
        </p:nvSpPr>
        <p:spPr bwMode="gray">
          <a:xfrm>
            <a:off x="3103041" y="3974660"/>
            <a:ext cx="747320" cy="369332"/>
          </a:xfrm>
          <a:prstGeom prst="rect">
            <a:avLst/>
          </a:prstGeom>
          <a:noFill/>
        </p:spPr>
        <p:txBody>
          <a:bodyPr wrap="none" rtlCol="0">
            <a:spAutoFit/>
          </a:bodyPr>
          <a:lstStyle/>
          <a:p>
            <a:r>
              <a:rPr lang="en-US" altLang="zh-CN" dirty="0"/>
              <a:t>EBGP</a:t>
            </a:r>
            <a:endParaRPr lang="zh-CN" altLang="en-US" dirty="0"/>
          </a:p>
        </p:txBody>
      </p:sp>
      <p:sp>
        <p:nvSpPr>
          <p:cNvPr id="84" name="Text Box 19"/>
          <p:cNvSpPr txBox="1">
            <a:spLocks noChangeArrowheads="1"/>
          </p:cNvSpPr>
          <p:nvPr/>
        </p:nvSpPr>
        <p:spPr bwMode="gray">
          <a:xfrm>
            <a:off x="1350291" y="4622095"/>
            <a:ext cx="771739" cy="503590"/>
          </a:xfrm>
          <a:prstGeom prst="rect">
            <a:avLst/>
          </a:prstGeom>
          <a:solidFill>
            <a:schemeClr val="bg1"/>
          </a:solidFill>
          <a:ln>
            <a:noFill/>
          </a:ln>
          <a:effectLst/>
          <a:extLst/>
        </p:spPr>
        <p:txBody>
          <a:bodyPr wrap="square" lIns="36000" tIns="36000" rIns="36000" bIns="36000">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AS </a:t>
            </a:r>
          </a:p>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85" name="AutoShape 29"/>
          <p:cNvSpPr>
            <a:spLocks noChangeArrowheads="1"/>
          </p:cNvSpPr>
          <p:nvPr/>
        </p:nvSpPr>
        <p:spPr bwMode="gray">
          <a:xfrm rot="19396391">
            <a:off x="7955339" y="4883239"/>
            <a:ext cx="1600321" cy="45312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Type 5 LSA</a:t>
            </a:r>
          </a:p>
          <a:p>
            <a:pPr algn="ctr" defTabSz="914400"/>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Route Tag=123</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AutoShape 29"/>
          <p:cNvSpPr>
            <a:spLocks noChangeArrowheads="1"/>
          </p:cNvSpPr>
          <p:nvPr/>
        </p:nvSpPr>
        <p:spPr bwMode="gray">
          <a:xfrm>
            <a:off x="4710869" y="5373468"/>
            <a:ext cx="1010658" cy="252000"/>
          </a:xfrm>
          <a:prstGeom prst="flowChartAlternateProcess">
            <a:avLst/>
          </a:prstGeom>
          <a:solidFill>
            <a:srgbClr val="94DAE2"/>
          </a:solidFill>
          <a:ln w="19050" cap="flat" cmpd="sng" algn="ctr">
            <a:noFill/>
            <a:prstDash val="solid"/>
            <a:miter lim="800000"/>
          </a:ln>
          <a:effectLst/>
        </p:spPr>
        <p:txBody>
          <a:bodyPr rtlCol="0" anchor="ctr"/>
          <a:lstStyle/>
          <a:p>
            <a:pPr algn="ctr" defTabSz="914400"/>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VPNv4</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弧形 86"/>
          <p:cNvSpPr/>
          <p:nvPr/>
        </p:nvSpPr>
        <p:spPr bwMode="gray">
          <a:xfrm rot="6358682">
            <a:off x="5085895" y="3082271"/>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9" name="组合 88"/>
          <p:cNvGrpSpPr/>
          <p:nvPr/>
        </p:nvGrpSpPr>
        <p:grpSpPr bwMode="gray">
          <a:xfrm>
            <a:off x="5705331" y="5200438"/>
            <a:ext cx="513908" cy="513908"/>
            <a:chOff x="856677" y="2615810"/>
            <a:chExt cx="288000" cy="288000"/>
          </a:xfrm>
        </p:grpSpPr>
        <p:sp>
          <p:nvSpPr>
            <p:cNvPr id="90" name="椭圆 89"/>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1" name="组合 90"/>
            <p:cNvGrpSpPr/>
            <p:nvPr/>
          </p:nvGrpSpPr>
          <p:grpSpPr bwMode="gray">
            <a:xfrm>
              <a:off x="923444" y="2692169"/>
              <a:ext cx="144001" cy="144002"/>
              <a:chOff x="898853" y="2657982"/>
              <a:chExt cx="203649" cy="203652"/>
            </a:xfrm>
          </p:grpSpPr>
          <p:cxnSp>
            <p:nvCxnSpPr>
              <p:cNvPr id="92" name="直接连接符 91"/>
              <p:cNvCxnSpPr>
                <a:stCxn id="90" idx="3"/>
                <a:endCxn id="90"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3" name="直接连接符 92"/>
              <p:cNvCxnSpPr>
                <a:stCxn id="90" idx="1"/>
                <a:endCxn id="90"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138" name="文本框 137"/>
          <p:cNvSpPr txBox="1"/>
          <p:nvPr/>
        </p:nvSpPr>
        <p:spPr bwMode="gray">
          <a:xfrm>
            <a:off x="6728087" y="4412934"/>
            <a:ext cx="1554464" cy="58477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rPr>
              <a:t>LSA calculation is not performed.</a:t>
            </a:r>
          </a:p>
        </p:txBody>
      </p:sp>
    </p:spTree>
    <p:extLst>
      <p:ext uri="{BB962C8B-B14F-4D97-AF65-F5344CB8AC3E}">
        <p14:creationId xmlns:p14="http://schemas.microsoft.com/office/powerpoint/2010/main" val="97668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Applications and Networking Overview</a:t>
            </a:r>
          </a:p>
          <a:p>
            <a:r>
              <a:rPr lang="en-US" dirty="0">
                <a:solidFill>
                  <a:schemeClr val="bg1">
                    <a:lumMod val="50000"/>
                  </a:schemeClr>
                </a:solidFill>
                <a:sym typeface="Huawei Sans" panose="020C0503030203020204" pitchFamily="34" charset="0"/>
              </a:rPr>
              <a:t>MPLS VPN Deployment in Typical Scenarios</a:t>
            </a:r>
          </a:p>
          <a:p>
            <a:r>
              <a:rPr lang="en-US" b="1" dirty="0">
                <a:sym typeface="Huawei Sans" panose="020C0503030203020204" pitchFamily="34" charset="0"/>
              </a:rPr>
              <a:t>OSPF VPN Extension</a:t>
            </a:r>
          </a:p>
          <a:p>
            <a:pPr lvl="1"/>
            <a:r>
              <a:rPr lang="en-US" dirty="0">
                <a:solidFill>
                  <a:schemeClr val="bg1">
                    <a:lumMod val="50000"/>
                  </a:schemeClr>
                </a:solidFill>
                <a:sym typeface="Huawei Sans" panose="020C0503030203020204" pitchFamily="34" charset="0"/>
              </a:rPr>
              <a:t>Interoperability Between OSPF and BGP</a:t>
            </a:r>
          </a:p>
          <a:p>
            <a:pPr lvl="1"/>
            <a:r>
              <a:rPr lang="en-US" dirty="0">
                <a:solidFill>
                  <a:schemeClr val="bg1">
                    <a:lumMod val="50000"/>
                  </a:schemeClr>
                </a:solidFill>
                <a:sym typeface="Huawei Sans" panose="020C0503030203020204" pitchFamily="34" charset="0"/>
              </a:rPr>
              <a:t>OSPF Loop Prevention</a:t>
            </a:r>
          </a:p>
          <a:p>
            <a:pPr lvl="1">
              <a:buSzPct val="60000"/>
              <a:buFont typeface="Wingdings" panose="05000000000000000000" pitchFamily="2" charset="2"/>
              <a:buChar char="n"/>
            </a:pPr>
            <a:r>
              <a:rPr lang="en-US" dirty="0">
                <a:sym typeface="Huawei Sans" panose="020C0503030203020204" pitchFamily="34" charset="0"/>
              </a:rPr>
              <a:t>OSPF Sham Link</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42839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a:sym typeface="Huawei Sans" panose="020C0503030203020204" pitchFamily="34" charset="0"/>
              </a:rPr>
              <a:t>MPLS VPN Applications and Networking Overview</a:t>
            </a:r>
          </a:p>
          <a:p>
            <a:r>
              <a:rPr lang="en-US" dirty="0">
                <a:solidFill>
                  <a:schemeClr val="bg1">
                    <a:lumMod val="50000"/>
                  </a:schemeClr>
                </a:solidFill>
                <a:sym typeface="Huawei Sans" panose="020C0503030203020204" pitchFamily="34" charset="0"/>
              </a:rPr>
              <a:t>Typical Usage Scenarios and Deployment of MPLS VPN</a:t>
            </a:r>
          </a:p>
          <a:p>
            <a:r>
              <a:rPr lang="en-US" dirty="0">
                <a:solidFill>
                  <a:schemeClr val="bg1">
                    <a:lumMod val="50000"/>
                  </a:schemeClr>
                </a:solidFill>
                <a:sym typeface="Huawei Sans" panose="020C0503030203020204" pitchFamily="34" charset="0"/>
              </a:rPr>
              <a:t>OSPF VPN Extension</a:t>
            </a:r>
          </a:p>
          <a:p>
            <a:pPr lvl="1"/>
            <a:endParaRPr lang="en-US" altLang="zh-CN" dirty="0">
              <a:sym typeface="Huawei Sans" panose="020C0503030203020204" pitchFamily="34" charset="0"/>
            </a:endParaRPr>
          </a:p>
          <a:p>
            <a:pPr lvl="1"/>
            <a:endParaRPr lang="en-US" altLang="zh-CN" dirty="0">
              <a:sym typeface="Huawei Sans" panose="020C0503030203020204" pitchFamily="34" charset="0"/>
            </a:endParaRPr>
          </a:p>
          <a:p>
            <a:endParaRPr lang="en-US" altLang="zh-CN" dirty="0">
              <a:sym typeface="Huawei Sans" panose="020C0503030203020204" pitchFamily="34" charset="0"/>
            </a:endParaRP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6326169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sym typeface="Huawei Sans" panose="020C0503030203020204" pitchFamily="34" charset="0"/>
              </a:rPr>
              <a:t>Sham Link Usage Scenarios</a:t>
            </a:r>
          </a:p>
        </p:txBody>
      </p:sp>
      <p:sp>
        <p:nvSpPr>
          <p:cNvPr id="4" name="文本占位符 3"/>
          <p:cNvSpPr>
            <a:spLocks noGrp="1"/>
          </p:cNvSpPr>
          <p:nvPr>
            <p:ph type="body" sz="quarter" idx="10"/>
          </p:nvPr>
        </p:nvSpPr>
        <p:spPr bwMode="gray"/>
        <p:txBody>
          <a:bodyPr/>
          <a:lstStyle/>
          <a:p>
            <a:r>
              <a:rPr lang="en-US" sz="1600"/>
              <a:t>Generally, BGP peers use BGP extended community attributes to carry routing information on the MPLS VPN backbone network. OSPF running on the peer PE can use the information to generate Type 3 LSAs from the PE to CE. These Type 3 LSAs are inter-area routes.</a:t>
            </a:r>
          </a:p>
          <a:p>
            <a:r>
              <a:rPr lang="en-US" sz="1600">
                <a:sym typeface="Huawei Sans" panose="020C0503030203020204" pitchFamily="34" charset="0"/>
              </a:rPr>
              <a:t>If a backdoor link is added between CE1 and CE2 and OSPF is run to exchange routes, the route learned through the backdoor link is an intra-area route.</a:t>
            </a:r>
          </a:p>
          <a:p>
            <a:r>
              <a:rPr lang="en-US" sz="1600">
                <a:sym typeface="Huawei Sans" panose="020C0503030203020204" pitchFamily="34" charset="0"/>
              </a:rPr>
              <a:t>Because intra-area routes take precedence over inter-area routes, the backdoor link is preferentially selected. To allow the backdoor link as a backup link, use the sham link.</a:t>
            </a:r>
            <a:endParaRPr lang="en-US" sz="1600" dirty="0">
              <a:sym typeface="Huawei Sans" panose="020C0503030203020204" pitchFamily="34" charset="0"/>
            </a:endParaRPr>
          </a:p>
        </p:txBody>
      </p:sp>
      <p:sp>
        <p:nvSpPr>
          <p:cNvPr id="36" name="圆角矩形 4"/>
          <p:cNvSpPr/>
          <p:nvPr/>
        </p:nvSpPr>
        <p:spPr bwMode="gray">
          <a:xfrm>
            <a:off x="3856879" y="3771800"/>
            <a:ext cx="4557086" cy="113771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9"/>
          <p:cNvSpPr txBox="1">
            <a:spLocks noChangeArrowheads="1"/>
          </p:cNvSpPr>
          <p:nvPr/>
        </p:nvSpPr>
        <p:spPr bwMode="gray">
          <a:xfrm>
            <a:off x="4158560" y="4396696"/>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38" name="Text Box 19"/>
          <p:cNvSpPr txBox="1">
            <a:spLocks noChangeArrowheads="1"/>
          </p:cNvSpPr>
          <p:nvPr/>
        </p:nvSpPr>
        <p:spPr bwMode="gray">
          <a:xfrm>
            <a:off x="5986724" y="4396696"/>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9" name="Text Box 19"/>
          <p:cNvSpPr txBox="1">
            <a:spLocks noChangeArrowheads="1"/>
          </p:cNvSpPr>
          <p:nvPr/>
        </p:nvSpPr>
        <p:spPr bwMode="gray">
          <a:xfrm>
            <a:off x="7598326" y="4396696"/>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40" name="文本框 39"/>
          <p:cNvSpPr txBox="1"/>
          <p:nvPr/>
        </p:nvSpPr>
        <p:spPr bwMode="gray">
          <a:xfrm>
            <a:off x="5775388" y="4613847"/>
            <a:ext cx="720069" cy="288147"/>
          </a:xfrm>
          <a:prstGeom prst="rect">
            <a:avLst/>
          </a:prstGeom>
          <a:solidFill>
            <a:schemeClr val="bg1"/>
          </a:solidFill>
          <a:ln>
            <a:noFill/>
          </a:ln>
          <a:effectLst/>
        </p:spPr>
        <p:txBody>
          <a:bodyPr wrap="square" lIns="36000" tIns="36000" rIns="36000" bIns="36000">
            <a:sp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r>
              <a:rPr lang="en-US" altLang="zh-CN" dirty="0">
                <a:solidFill>
                  <a:schemeClr val="bg1">
                    <a:lumMod val="50000"/>
                  </a:schemeClr>
                </a:solidFill>
                <a:sym typeface="Huawei Sans" panose="020C0503030203020204" pitchFamily="34" charset="0"/>
              </a:rPr>
              <a:t>AS123</a:t>
            </a:r>
            <a:endParaRPr lang="zh-CN" altLang="en-US" dirty="0">
              <a:solidFill>
                <a:schemeClr val="bg1">
                  <a:lumMod val="50000"/>
                </a:schemeClr>
              </a:solidFill>
              <a:sym typeface="Huawei Sans" panose="020C0503030203020204" pitchFamily="34" charset="0"/>
            </a:endParaRPr>
          </a:p>
        </p:txBody>
      </p:sp>
      <p:cxnSp>
        <p:nvCxnSpPr>
          <p:cNvPr id="41" name="直接连接符 53"/>
          <p:cNvCxnSpPr/>
          <p:nvPr/>
        </p:nvCxnSpPr>
        <p:spPr bwMode="gray">
          <a:xfrm>
            <a:off x="4381792" y="4258740"/>
            <a:ext cx="3457575"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2" name="Group 104"/>
          <p:cNvGrpSpPr/>
          <p:nvPr/>
        </p:nvGrpSpPr>
        <p:grpSpPr bwMode="gray">
          <a:xfrm rot="5400000" flipH="1">
            <a:off x="9721791" y="4443135"/>
            <a:ext cx="259305" cy="764187"/>
            <a:chOff x="3134093" y="3084639"/>
            <a:chExt cx="611430" cy="432284"/>
          </a:xfrm>
        </p:grpSpPr>
        <p:cxnSp>
          <p:nvCxnSpPr>
            <p:cNvPr id="43"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5" name="圆角矩形 5"/>
          <p:cNvSpPr>
            <a:spLocks/>
          </p:cNvSpPr>
          <p:nvPr/>
        </p:nvSpPr>
        <p:spPr bwMode="gray">
          <a:xfrm flipH="1">
            <a:off x="9174969" y="4316863"/>
            <a:ext cx="2284817" cy="1344859"/>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19"/>
          <p:cNvSpPr txBox="1">
            <a:spLocks noChangeArrowheads="1"/>
          </p:cNvSpPr>
          <p:nvPr/>
        </p:nvSpPr>
        <p:spPr bwMode="gray">
          <a:xfrm flipH="1">
            <a:off x="10571895" y="432853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37186" y="4004910"/>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62757" y="4004910"/>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76952" y="4004910"/>
            <a:ext cx="540000" cy="442800"/>
          </a:xfrm>
          <a:prstGeom prst="rect">
            <a:avLst/>
          </a:prstGeom>
        </p:spPr>
      </p:pic>
      <p:sp>
        <p:nvSpPr>
          <p:cNvPr id="50" name="圆角矩形 5"/>
          <p:cNvSpPr>
            <a:spLocks/>
          </p:cNvSpPr>
          <p:nvPr/>
        </p:nvSpPr>
        <p:spPr bwMode="gray">
          <a:xfrm>
            <a:off x="1095667" y="4316863"/>
            <a:ext cx="2041653" cy="1344859"/>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9"/>
          <p:cNvSpPr txBox="1">
            <a:spLocks noChangeArrowheads="1"/>
          </p:cNvSpPr>
          <p:nvPr/>
        </p:nvSpPr>
        <p:spPr bwMode="gray">
          <a:xfrm>
            <a:off x="1105484" y="434727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grpSp>
        <p:nvGrpSpPr>
          <p:cNvPr id="52" name="组合 51"/>
          <p:cNvGrpSpPr/>
          <p:nvPr/>
        </p:nvGrpSpPr>
        <p:grpSpPr bwMode="gray">
          <a:xfrm>
            <a:off x="2300656" y="4985953"/>
            <a:ext cx="540000" cy="699563"/>
            <a:chOff x="2258871" y="5102388"/>
            <a:chExt cx="540000" cy="699563"/>
          </a:xfrm>
        </p:grpSpPr>
        <p:sp>
          <p:nvSpPr>
            <p:cNvPr id="53" name="Text Box 19"/>
            <p:cNvSpPr txBox="1">
              <a:spLocks noChangeArrowheads="1"/>
            </p:cNvSpPr>
            <p:nvPr/>
          </p:nvSpPr>
          <p:spPr bwMode="gray">
            <a:xfrm>
              <a:off x="2277840"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58871" y="5102388"/>
              <a:ext cx="540000" cy="442800"/>
            </a:xfrm>
            <a:prstGeom prst="rect">
              <a:avLst/>
            </a:prstGeom>
          </p:spPr>
        </p:pic>
      </p:grpSp>
      <p:sp>
        <p:nvSpPr>
          <p:cNvPr id="55" name="文本框 54"/>
          <p:cNvSpPr txBox="1"/>
          <p:nvPr/>
        </p:nvSpPr>
        <p:spPr bwMode="gray">
          <a:xfrm>
            <a:off x="5668688" y="5245570"/>
            <a:ext cx="1220207" cy="646331"/>
          </a:xfrm>
          <a:prstGeom prst="rect">
            <a:avLst/>
          </a:prstGeom>
          <a:noFill/>
        </p:spPr>
        <p:txBody>
          <a:bodyPr wrap="none" rtlCol="0">
            <a:spAutoFit/>
          </a:bodyPr>
          <a:lstStyle/>
          <a:p>
            <a:pPr algn="ctr"/>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Backdoor</a:t>
            </a:r>
          </a:p>
          <a:p>
            <a:pPr algn="ctr"/>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3"/>
          <p:cNvCxnSpPr>
            <a:stCxn id="47" idx="1"/>
            <a:endCxn id="54" idx="0"/>
          </p:cNvCxnSpPr>
          <p:nvPr/>
        </p:nvCxnSpPr>
        <p:spPr bwMode="gray">
          <a:xfrm flipH="1">
            <a:off x="2570656" y="4226310"/>
            <a:ext cx="1566530" cy="759643"/>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3"/>
          <p:cNvCxnSpPr>
            <a:endCxn id="65" idx="0"/>
          </p:cNvCxnSpPr>
          <p:nvPr/>
        </p:nvCxnSpPr>
        <p:spPr bwMode="gray">
          <a:xfrm>
            <a:off x="8116952" y="4226310"/>
            <a:ext cx="1622398" cy="759643"/>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3"/>
          <p:cNvCxnSpPr>
            <a:stCxn id="65" idx="1"/>
            <a:endCxn id="54" idx="3"/>
          </p:cNvCxnSpPr>
          <p:nvPr/>
        </p:nvCxnSpPr>
        <p:spPr bwMode="gray">
          <a:xfrm flipH="1">
            <a:off x="2840656" y="5207353"/>
            <a:ext cx="6628694"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bwMode="gray">
          <a:xfrm>
            <a:off x="2793112" y="4985953"/>
            <a:ext cx="851515" cy="307777"/>
          </a:xfrm>
          <a:prstGeom prst="rect">
            <a:avLst/>
          </a:prstGeom>
          <a:noFill/>
        </p:spPr>
        <p:txBody>
          <a:bodyPr wrap="none" rtlCol="0">
            <a:spAutoFit/>
          </a:bodyPr>
          <a:lstStyle/>
          <a:p>
            <a:r>
              <a:rPr lang="en-US" altLang="zh-CN" sz="1400" dirty="0"/>
              <a:t>GE0/0/0</a:t>
            </a:r>
            <a:endParaRPr lang="zh-CN" altLang="en-US" sz="1400" dirty="0"/>
          </a:p>
        </p:txBody>
      </p:sp>
      <p:sp>
        <p:nvSpPr>
          <p:cNvPr id="60" name="文本框 59"/>
          <p:cNvSpPr txBox="1"/>
          <p:nvPr/>
        </p:nvSpPr>
        <p:spPr bwMode="gray">
          <a:xfrm>
            <a:off x="8609332" y="4984464"/>
            <a:ext cx="851515" cy="307777"/>
          </a:xfrm>
          <a:prstGeom prst="rect">
            <a:avLst/>
          </a:prstGeom>
          <a:noFill/>
        </p:spPr>
        <p:txBody>
          <a:bodyPr wrap="none" rtlCol="0">
            <a:spAutoFit/>
          </a:bodyPr>
          <a:lstStyle/>
          <a:p>
            <a:r>
              <a:rPr lang="en-US" altLang="zh-CN" sz="1400" dirty="0"/>
              <a:t>GE0/0/0</a:t>
            </a:r>
            <a:endParaRPr lang="zh-CN" altLang="en-US" sz="1400" dirty="0"/>
          </a:p>
        </p:txBody>
      </p:sp>
      <p:sp>
        <p:nvSpPr>
          <p:cNvPr id="61" name="Freeform 159"/>
          <p:cNvSpPr/>
          <p:nvPr/>
        </p:nvSpPr>
        <p:spPr bwMode="gray">
          <a:xfrm flipH="1">
            <a:off x="9884349" y="4655052"/>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9963791" y="5053464"/>
            <a:ext cx="1388522" cy="307777"/>
          </a:xfrm>
          <a:prstGeom prst="rect">
            <a:avLst/>
          </a:prstGeom>
          <a:noFill/>
        </p:spPr>
        <p:txBody>
          <a:bodyPr wrap="none" rtlCol="0">
            <a:spAutoFit/>
          </a:bodyPr>
          <a:lstStyle/>
          <a:p>
            <a:r>
              <a:rPr lang="en-US" altLang="zh-CN" sz="1400" dirty="0"/>
              <a:t>192.168.1.0/24</a:t>
            </a:r>
            <a:endParaRPr lang="zh-CN" altLang="en-US" sz="1400" dirty="0"/>
          </a:p>
        </p:txBody>
      </p:sp>
      <p:grpSp>
        <p:nvGrpSpPr>
          <p:cNvPr id="63" name="组合 62"/>
          <p:cNvGrpSpPr/>
          <p:nvPr/>
        </p:nvGrpSpPr>
        <p:grpSpPr bwMode="gray">
          <a:xfrm>
            <a:off x="9469350" y="4985953"/>
            <a:ext cx="540000" cy="699563"/>
            <a:chOff x="9493786" y="5102388"/>
            <a:chExt cx="540000" cy="699563"/>
          </a:xfrm>
        </p:grpSpPr>
        <p:sp>
          <p:nvSpPr>
            <p:cNvPr id="64" name="Text Box 19"/>
            <p:cNvSpPr txBox="1">
              <a:spLocks noChangeArrowheads="1"/>
            </p:cNvSpPr>
            <p:nvPr/>
          </p:nvSpPr>
          <p:spPr bwMode="gray">
            <a:xfrm flipH="1">
              <a:off x="9512755"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93786" y="5102388"/>
              <a:ext cx="540000" cy="442800"/>
            </a:xfrm>
            <a:prstGeom prst="rect">
              <a:avLst/>
            </a:prstGeom>
          </p:spPr>
        </p:pic>
      </p:grpSp>
    </p:spTree>
    <p:extLst>
      <p:ext uri="{BB962C8B-B14F-4D97-AF65-F5344CB8AC3E}">
        <p14:creationId xmlns:p14="http://schemas.microsoft.com/office/powerpoint/2010/main" val="26826025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sym typeface="Huawei Sans" panose="020C0503030203020204" pitchFamily="34" charset="0"/>
              </a:rPr>
              <a:t>Working Mechanism of Sham Link</a:t>
            </a:r>
          </a:p>
        </p:txBody>
      </p:sp>
      <p:sp>
        <p:nvSpPr>
          <p:cNvPr id="4" name="文本占位符 3"/>
          <p:cNvSpPr>
            <a:spLocks noGrp="1"/>
          </p:cNvSpPr>
          <p:nvPr>
            <p:ph type="body" sz="quarter" idx="10"/>
          </p:nvPr>
        </p:nvSpPr>
        <p:spPr bwMode="gray"/>
        <p:txBody>
          <a:bodyPr/>
          <a:lstStyle/>
          <a:p>
            <a:r>
              <a:rPr lang="en-US" sz="1600"/>
              <a:t>The sham link creates an intra-area link between two PEs. When LSAs are flooded on a sham link, all OSPF route types remain unchanged and are not changed to Type 3 or 5 LSAs.</a:t>
            </a:r>
          </a:p>
          <a:p>
            <a:r>
              <a:rPr lang="en-US" sz="1600"/>
              <a:t>A sham link is considered as a link between two VPN instances. The addresses of the two ends of the link are the addresses of the PEs, which are used as the source and destination addresses of the connection. The source and destination addresses of a sham link are loopback interface addresses with 32-bit masks. The loopback interface must be bound to a VPN instance and advertised through BGP.</a:t>
            </a:r>
            <a:endParaRPr lang="en-US" sz="1600" dirty="0"/>
          </a:p>
        </p:txBody>
      </p:sp>
      <p:sp>
        <p:nvSpPr>
          <p:cNvPr id="46" name="圆角矩形 4"/>
          <p:cNvSpPr/>
          <p:nvPr/>
        </p:nvSpPr>
        <p:spPr bwMode="gray">
          <a:xfrm>
            <a:off x="3847062" y="3916137"/>
            <a:ext cx="4557086" cy="113771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 Box 19"/>
          <p:cNvSpPr txBox="1">
            <a:spLocks noChangeArrowheads="1"/>
          </p:cNvSpPr>
          <p:nvPr/>
        </p:nvSpPr>
        <p:spPr bwMode="gray">
          <a:xfrm>
            <a:off x="4148743" y="454103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48" name="Text Box 19"/>
          <p:cNvSpPr txBox="1">
            <a:spLocks noChangeArrowheads="1"/>
          </p:cNvSpPr>
          <p:nvPr/>
        </p:nvSpPr>
        <p:spPr bwMode="gray">
          <a:xfrm>
            <a:off x="5976907" y="4541033"/>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49" name="Text Box 19"/>
          <p:cNvSpPr txBox="1">
            <a:spLocks noChangeArrowheads="1"/>
          </p:cNvSpPr>
          <p:nvPr/>
        </p:nvSpPr>
        <p:spPr bwMode="gray">
          <a:xfrm>
            <a:off x="7588509" y="454103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50" name="文本框 49"/>
          <p:cNvSpPr txBox="1"/>
          <p:nvPr/>
        </p:nvSpPr>
        <p:spPr bwMode="gray">
          <a:xfrm>
            <a:off x="5765571" y="4758184"/>
            <a:ext cx="720069" cy="288147"/>
          </a:xfrm>
          <a:prstGeom prst="rect">
            <a:avLst/>
          </a:prstGeom>
          <a:solidFill>
            <a:schemeClr val="bg1"/>
          </a:solidFill>
          <a:ln>
            <a:noFill/>
          </a:ln>
          <a:effectLst/>
        </p:spPr>
        <p:txBody>
          <a:bodyPr wrap="square" lIns="36000" tIns="36000" rIns="36000" bIns="36000">
            <a:sp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r>
              <a:rPr lang="en-US" altLang="zh-CN" dirty="0">
                <a:solidFill>
                  <a:schemeClr val="bg1">
                    <a:lumMod val="50000"/>
                  </a:schemeClr>
                </a:solidFill>
                <a:sym typeface="Huawei Sans" panose="020C0503030203020204" pitchFamily="34" charset="0"/>
              </a:rPr>
              <a:t>AS123</a:t>
            </a:r>
            <a:endParaRPr lang="zh-CN" altLang="en-US" dirty="0">
              <a:solidFill>
                <a:schemeClr val="bg1">
                  <a:lumMod val="50000"/>
                </a:schemeClr>
              </a:solidFill>
              <a:sym typeface="Huawei Sans" panose="020C0503030203020204" pitchFamily="34" charset="0"/>
            </a:endParaRPr>
          </a:p>
        </p:txBody>
      </p:sp>
      <p:cxnSp>
        <p:nvCxnSpPr>
          <p:cNvPr id="51" name="直接连接符 53"/>
          <p:cNvCxnSpPr/>
          <p:nvPr/>
        </p:nvCxnSpPr>
        <p:spPr bwMode="gray">
          <a:xfrm>
            <a:off x="4371975" y="4403077"/>
            <a:ext cx="3457575"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2" name="Group 104"/>
          <p:cNvGrpSpPr/>
          <p:nvPr/>
        </p:nvGrpSpPr>
        <p:grpSpPr bwMode="gray">
          <a:xfrm rot="5400000" flipH="1">
            <a:off x="9711974" y="4587472"/>
            <a:ext cx="259305" cy="764187"/>
            <a:chOff x="3134093" y="3084639"/>
            <a:chExt cx="611430" cy="432284"/>
          </a:xfrm>
        </p:grpSpPr>
        <p:cxnSp>
          <p:nvCxnSpPr>
            <p:cNvPr id="53"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5" name="圆角矩形 5"/>
          <p:cNvSpPr>
            <a:spLocks/>
          </p:cNvSpPr>
          <p:nvPr/>
        </p:nvSpPr>
        <p:spPr bwMode="gray">
          <a:xfrm flipH="1">
            <a:off x="9165152" y="4461200"/>
            <a:ext cx="2284817" cy="1344859"/>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 Box 19"/>
          <p:cNvSpPr txBox="1">
            <a:spLocks noChangeArrowheads="1"/>
          </p:cNvSpPr>
          <p:nvPr/>
        </p:nvSpPr>
        <p:spPr bwMode="gray">
          <a:xfrm flipH="1">
            <a:off x="10562078" y="4472872"/>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52940" y="4149247"/>
            <a:ext cx="540000" cy="442800"/>
          </a:xfrm>
          <a:prstGeom prst="rect">
            <a:avLst/>
          </a:prstGeom>
        </p:spPr>
      </p:pic>
      <p:sp>
        <p:nvSpPr>
          <p:cNvPr id="58" name="圆角矩形 5"/>
          <p:cNvSpPr>
            <a:spLocks/>
          </p:cNvSpPr>
          <p:nvPr/>
        </p:nvSpPr>
        <p:spPr bwMode="gray">
          <a:xfrm>
            <a:off x="1085850" y="4461200"/>
            <a:ext cx="2041653" cy="1344859"/>
          </a:xfrm>
          <a:prstGeom prst="roundRect">
            <a:avLst>
              <a:gd name="adj" fmla="val 1265"/>
            </a:avLst>
          </a:prstGeom>
          <a:solidFill>
            <a:srgbClr val="FFF2CC"/>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 Box 19"/>
          <p:cNvSpPr txBox="1">
            <a:spLocks noChangeArrowheads="1"/>
          </p:cNvSpPr>
          <p:nvPr/>
        </p:nvSpPr>
        <p:spPr bwMode="gray">
          <a:xfrm>
            <a:off x="1095667" y="4491612"/>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grpSp>
        <p:nvGrpSpPr>
          <p:cNvPr id="60" name="组合 59"/>
          <p:cNvGrpSpPr/>
          <p:nvPr/>
        </p:nvGrpSpPr>
        <p:grpSpPr bwMode="gray">
          <a:xfrm>
            <a:off x="2290839" y="5130290"/>
            <a:ext cx="540000" cy="699563"/>
            <a:chOff x="2258871" y="5102388"/>
            <a:chExt cx="540000" cy="699563"/>
          </a:xfrm>
        </p:grpSpPr>
        <p:sp>
          <p:nvSpPr>
            <p:cNvPr id="61" name="Text Box 19"/>
            <p:cNvSpPr txBox="1">
              <a:spLocks noChangeArrowheads="1"/>
            </p:cNvSpPr>
            <p:nvPr/>
          </p:nvSpPr>
          <p:spPr bwMode="gray">
            <a:xfrm>
              <a:off x="2277840"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258871" y="5102388"/>
              <a:ext cx="540000" cy="442800"/>
            </a:xfrm>
            <a:prstGeom prst="rect">
              <a:avLst/>
            </a:prstGeom>
          </p:spPr>
        </p:pic>
      </p:grpSp>
      <p:sp>
        <p:nvSpPr>
          <p:cNvPr id="63" name="文本框 62"/>
          <p:cNvSpPr txBox="1"/>
          <p:nvPr/>
        </p:nvSpPr>
        <p:spPr bwMode="gray">
          <a:xfrm>
            <a:off x="5658871" y="5389907"/>
            <a:ext cx="1220207" cy="646331"/>
          </a:xfrm>
          <a:prstGeom prst="rect">
            <a:avLst/>
          </a:prstGeom>
          <a:noFill/>
        </p:spPr>
        <p:txBody>
          <a:bodyPr wrap="none" rtlCol="0">
            <a:spAutoFit/>
          </a:bodyPr>
          <a:lstStyle/>
          <a:p>
            <a:pPr algn="ctr"/>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Backdoor</a:t>
            </a:r>
          </a:p>
          <a:p>
            <a:pPr algn="ctr"/>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53"/>
          <p:cNvCxnSpPr>
            <a:stCxn id="70" idx="1"/>
            <a:endCxn id="62" idx="0"/>
          </p:cNvCxnSpPr>
          <p:nvPr/>
        </p:nvCxnSpPr>
        <p:spPr bwMode="gray">
          <a:xfrm flipH="1">
            <a:off x="2560839" y="4370647"/>
            <a:ext cx="1566530" cy="759643"/>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直接连接符 53"/>
          <p:cNvCxnSpPr>
            <a:endCxn id="85" idx="0"/>
          </p:cNvCxnSpPr>
          <p:nvPr/>
        </p:nvCxnSpPr>
        <p:spPr bwMode="gray">
          <a:xfrm>
            <a:off x="8107135" y="4370647"/>
            <a:ext cx="1622398" cy="759643"/>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直接连接符 53"/>
          <p:cNvCxnSpPr>
            <a:stCxn id="85" idx="1"/>
            <a:endCxn id="62" idx="3"/>
          </p:cNvCxnSpPr>
          <p:nvPr/>
        </p:nvCxnSpPr>
        <p:spPr bwMode="gray">
          <a:xfrm flipH="1">
            <a:off x="2830839" y="5351690"/>
            <a:ext cx="6628694"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bwMode="gray">
          <a:xfrm>
            <a:off x="4287135" y="3987547"/>
            <a:ext cx="220468" cy="220468"/>
            <a:chOff x="468317" y="3414713"/>
            <a:chExt cx="446083" cy="446083"/>
          </a:xfrm>
        </p:grpSpPr>
        <p:cxnSp>
          <p:nvCxnSpPr>
            <p:cNvPr id="68" name="直接连接符 67"/>
            <p:cNvCxnSpPr/>
            <p:nvPr/>
          </p:nvCxnSpPr>
          <p:spPr bwMode="gray">
            <a:xfrm>
              <a:off x="468317" y="3414713"/>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bwMode="gray">
            <a:xfrm rot="16200000">
              <a:off x="468317" y="3637755"/>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369" y="4149247"/>
            <a:ext cx="540000" cy="442800"/>
          </a:xfrm>
          <a:prstGeom prst="rect">
            <a:avLst/>
          </a:prstGeom>
        </p:spPr>
      </p:pic>
      <p:grpSp>
        <p:nvGrpSpPr>
          <p:cNvPr id="71" name="组合 70"/>
          <p:cNvGrpSpPr/>
          <p:nvPr/>
        </p:nvGrpSpPr>
        <p:grpSpPr bwMode="gray">
          <a:xfrm>
            <a:off x="7733604" y="3987547"/>
            <a:ext cx="220468" cy="220468"/>
            <a:chOff x="468317" y="3414713"/>
            <a:chExt cx="446083" cy="446083"/>
          </a:xfrm>
        </p:grpSpPr>
        <p:cxnSp>
          <p:nvCxnSpPr>
            <p:cNvPr id="72" name="直接连接符 71"/>
            <p:cNvCxnSpPr/>
            <p:nvPr/>
          </p:nvCxnSpPr>
          <p:spPr bwMode="gray">
            <a:xfrm>
              <a:off x="468317" y="3414713"/>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rot="16200000">
              <a:off x="468317" y="3637755"/>
              <a:ext cx="446083"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67135" y="4149247"/>
            <a:ext cx="540000" cy="442800"/>
          </a:xfrm>
          <a:prstGeom prst="rect">
            <a:avLst/>
          </a:prstGeom>
        </p:spPr>
      </p:pic>
      <p:sp>
        <p:nvSpPr>
          <p:cNvPr id="75" name="文本框 74"/>
          <p:cNvSpPr txBox="1"/>
          <p:nvPr/>
        </p:nvSpPr>
        <p:spPr bwMode="gray">
          <a:xfrm>
            <a:off x="3788067" y="3608360"/>
            <a:ext cx="1218603" cy="307777"/>
          </a:xfrm>
          <a:prstGeom prst="rect">
            <a:avLst/>
          </a:prstGeom>
          <a:noFill/>
        </p:spPr>
        <p:txBody>
          <a:bodyPr wrap="none" rtlCol="0">
            <a:spAutoFit/>
          </a:bodyPr>
          <a:lstStyle/>
          <a:p>
            <a:r>
              <a:rPr lang="en-US" altLang="zh-CN" sz="1400" dirty="0"/>
              <a:t>L0:1.1.1.1/32</a:t>
            </a:r>
            <a:endParaRPr lang="zh-CN" altLang="en-US" sz="1400" dirty="0"/>
          </a:p>
        </p:txBody>
      </p:sp>
      <p:sp>
        <p:nvSpPr>
          <p:cNvPr id="76" name="文本框 75"/>
          <p:cNvSpPr txBox="1"/>
          <p:nvPr/>
        </p:nvSpPr>
        <p:spPr bwMode="gray">
          <a:xfrm>
            <a:off x="7234536" y="3599940"/>
            <a:ext cx="1218603" cy="307777"/>
          </a:xfrm>
          <a:prstGeom prst="rect">
            <a:avLst/>
          </a:prstGeom>
          <a:noFill/>
        </p:spPr>
        <p:txBody>
          <a:bodyPr wrap="none" rtlCol="0">
            <a:spAutoFit/>
          </a:bodyPr>
          <a:lstStyle/>
          <a:p>
            <a:r>
              <a:rPr lang="en-US" altLang="zh-CN" sz="1400" dirty="0"/>
              <a:t>L0:2.2.2.2/32</a:t>
            </a:r>
            <a:endParaRPr lang="zh-CN" altLang="en-US" sz="1400" dirty="0"/>
          </a:p>
        </p:txBody>
      </p:sp>
      <p:sp>
        <p:nvSpPr>
          <p:cNvPr id="77" name="任意多边形 76"/>
          <p:cNvSpPr/>
          <p:nvPr/>
        </p:nvSpPr>
        <p:spPr bwMode="gray">
          <a:xfrm>
            <a:off x="4414838" y="3729451"/>
            <a:ext cx="3429000" cy="257315"/>
          </a:xfrm>
          <a:custGeom>
            <a:avLst/>
            <a:gdLst>
              <a:gd name="connsiteX0" fmla="*/ 0 w 3429000"/>
              <a:gd name="connsiteY0" fmla="*/ 228740 h 257315"/>
              <a:gd name="connsiteX1" fmla="*/ 1700212 w 3429000"/>
              <a:gd name="connsiteY1" fmla="*/ 140 h 257315"/>
              <a:gd name="connsiteX2" fmla="*/ 3429000 w 3429000"/>
              <a:gd name="connsiteY2" fmla="*/ 257315 h 257315"/>
            </a:gdLst>
            <a:ahLst/>
            <a:cxnLst>
              <a:cxn ang="0">
                <a:pos x="connsiteX0" y="connsiteY0"/>
              </a:cxn>
              <a:cxn ang="0">
                <a:pos x="connsiteX1" y="connsiteY1"/>
              </a:cxn>
              <a:cxn ang="0">
                <a:pos x="connsiteX2" y="connsiteY2"/>
              </a:cxn>
            </a:cxnLst>
            <a:rect l="l" t="t" r="r" b="b"/>
            <a:pathLst>
              <a:path w="3429000" h="257315">
                <a:moveTo>
                  <a:pt x="0" y="228740"/>
                </a:moveTo>
                <a:cubicBezTo>
                  <a:pt x="564356" y="112059"/>
                  <a:pt x="1128712" y="-4622"/>
                  <a:pt x="1700212" y="140"/>
                </a:cubicBezTo>
                <a:cubicBezTo>
                  <a:pt x="2271712" y="4902"/>
                  <a:pt x="2850356" y="131108"/>
                  <a:pt x="3429000" y="257315"/>
                </a:cubicBezTo>
              </a:path>
            </a:pathLst>
          </a:custGeom>
          <a:noFill/>
          <a:ln w="25400">
            <a:solidFill>
              <a:srgbClr val="EC706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bwMode="gray">
          <a:xfrm>
            <a:off x="5459447" y="3360119"/>
            <a:ext cx="1273105" cy="369332"/>
          </a:xfrm>
          <a:prstGeom prst="rect">
            <a:avLst/>
          </a:prstGeom>
          <a:noFill/>
        </p:spPr>
        <p:txBody>
          <a:bodyPr wrap="none" rtlCol="0">
            <a:spAutoFit/>
          </a:bodyPr>
          <a:lstStyle/>
          <a:p>
            <a:r>
              <a:rPr lang="en-US" altLang="zh-CN" b="1" dirty="0">
                <a:solidFill>
                  <a:schemeClr val="bg1">
                    <a:lumMod val="50000"/>
                  </a:schemeClr>
                </a:solidFill>
              </a:rPr>
              <a:t>sham link</a:t>
            </a:r>
            <a:endParaRPr lang="zh-CN" altLang="en-US" b="1" dirty="0">
              <a:solidFill>
                <a:schemeClr val="bg1">
                  <a:lumMod val="50000"/>
                </a:schemeClr>
              </a:solidFill>
            </a:endParaRPr>
          </a:p>
        </p:txBody>
      </p:sp>
      <p:sp>
        <p:nvSpPr>
          <p:cNvPr id="79" name="文本框 78"/>
          <p:cNvSpPr txBox="1"/>
          <p:nvPr/>
        </p:nvSpPr>
        <p:spPr bwMode="gray">
          <a:xfrm>
            <a:off x="2783295" y="5130290"/>
            <a:ext cx="851515" cy="307777"/>
          </a:xfrm>
          <a:prstGeom prst="rect">
            <a:avLst/>
          </a:prstGeom>
          <a:noFill/>
        </p:spPr>
        <p:txBody>
          <a:bodyPr wrap="none" rtlCol="0">
            <a:spAutoFit/>
          </a:bodyPr>
          <a:lstStyle/>
          <a:p>
            <a:r>
              <a:rPr lang="en-US" altLang="zh-CN" sz="1400" dirty="0"/>
              <a:t>GE0/0/0</a:t>
            </a:r>
            <a:endParaRPr lang="zh-CN" altLang="en-US" sz="1400" dirty="0"/>
          </a:p>
        </p:txBody>
      </p:sp>
      <p:sp>
        <p:nvSpPr>
          <p:cNvPr id="80" name="文本框 79"/>
          <p:cNvSpPr txBox="1"/>
          <p:nvPr/>
        </p:nvSpPr>
        <p:spPr bwMode="gray">
          <a:xfrm>
            <a:off x="8599515" y="5128801"/>
            <a:ext cx="851515" cy="307777"/>
          </a:xfrm>
          <a:prstGeom prst="rect">
            <a:avLst/>
          </a:prstGeom>
          <a:noFill/>
        </p:spPr>
        <p:txBody>
          <a:bodyPr wrap="none" rtlCol="0">
            <a:spAutoFit/>
          </a:bodyPr>
          <a:lstStyle/>
          <a:p>
            <a:r>
              <a:rPr lang="en-US" altLang="zh-CN" sz="1400" dirty="0"/>
              <a:t>GE0/0/0</a:t>
            </a:r>
            <a:endParaRPr lang="zh-CN" altLang="en-US" sz="1400" dirty="0"/>
          </a:p>
        </p:txBody>
      </p:sp>
      <p:sp>
        <p:nvSpPr>
          <p:cNvPr id="81" name="Freeform 159"/>
          <p:cNvSpPr/>
          <p:nvPr/>
        </p:nvSpPr>
        <p:spPr bwMode="gray">
          <a:xfrm flipH="1">
            <a:off x="9874532" y="4799389"/>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9953974" y="5197801"/>
            <a:ext cx="1388522" cy="307777"/>
          </a:xfrm>
          <a:prstGeom prst="rect">
            <a:avLst/>
          </a:prstGeom>
          <a:noFill/>
        </p:spPr>
        <p:txBody>
          <a:bodyPr wrap="none" rtlCol="0">
            <a:spAutoFit/>
          </a:bodyPr>
          <a:lstStyle/>
          <a:p>
            <a:r>
              <a:rPr lang="en-US" altLang="zh-CN" sz="1400" dirty="0"/>
              <a:t>192.168.1.0/24</a:t>
            </a:r>
            <a:endParaRPr lang="zh-CN" altLang="en-US" sz="1400" dirty="0"/>
          </a:p>
        </p:txBody>
      </p:sp>
      <p:grpSp>
        <p:nvGrpSpPr>
          <p:cNvPr id="83" name="组合 82"/>
          <p:cNvGrpSpPr/>
          <p:nvPr/>
        </p:nvGrpSpPr>
        <p:grpSpPr bwMode="gray">
          <a:xfrm>
            <a:off x="9459533" y="5130290"/>
            <a:ext cx="540000" cy="699563"/>
            <a:chOff x="9493786" y="5102388"/>
            <a:chExt cx="540000" cy="699563"/>
          </a:xfrm>
        </p:grpSpPr>
        <p:sp>
          <p:nvSpPr>
            <p:cNvPr id="84" name="Text Box 19"/>
            <p:cNvSpPr txBox="1">
              <a:spLocks noChangeArrowheads="1"/>
            </p:cNvSpPr>
            <p:nvPr/>
          </p:nvSpPr>
          <p:spPr bwMode="gray">
            <a:xfrm flipH="1">
              <a:off x="9512755"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93786" y="5102388"/>
              <a:ext cx="540000" cy="442800"/>
            </a:xfrm>
            <a:prstGeom prst="rect">
              <a:avLst/>
            </a:prstGeom>
          </p:spPr>
        </p:pic>
      </p:grpSp>
    </p:spTree>
    <p:extLst>
      <p:ext uri="{BB962C8B-B14F-4D97-AF65-F5344CB8AC3E}">
        <p14:creationId xmlns:p14="http://schemas.microsoft.com/office/powerpoint/2010/main" val="42160990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Sham Link Configuration Example</a:t>
            </a:r>
          </a:p>
        </p:txBody>
      </p:sp>
      <p:sp>
        <p:nvSpPr>
          <p:cNvPr id="5" name="矩形 30"/>
          <p:cNvSpPr/>
          <p:nvPr/>
        </p:nvSpPr>
        <p:spPr bwMode="gray">
          <a:xfrm>
            <a:off x="767290" y="3644409"/>
            <a:ext cx="10667998" cy="656590"/>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[PE1-ospf-1]area 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[PE1-ospf-1-area-0.0.0.0]sham-link 1.1.1.1 2.2.2.2 </a:t>
            </a:r>
          </a:p>
        </p:txBody>
      </p:sp>
      <p:sp>
        <p:nvSpPr>
          <p:cNvPr id="6" name="矩形 5"/>
          <p:cNvSpPr/>
          <p:nvPr/>
        </p:nvSpPr>
        <p:spPr bwMode="gray">
          <a:xfrm>
            <a:off x="389755" y="3129959"/>
            <a:ext cx="8193316" cy="461665"/>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2"/>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sham link on PE1. The configuration of PE2 is similar to that of PE1.</a:t>
            </a:r>
          </a:p>
        </p:txBody>
      </p:sp>
      <p:sp>
        <p:nvSpPr>
          <p:cNvPr id="7" name="矩形 30"/>
          <p:cNvSpPr/>
          <p:nvPr/>
        </p:nvSpPr>
        <p:spPr bwMode="gray">
          <a:xfrm>
            <a:off x="767290" y="4854539"/>
            <a:ext cx="10667998" cy="374461"/>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[CE1-GigabitEthernet0/0/0]</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cost  1000</a:t>
            </a:r>
          </a:p>
        </p:txBody>
      </p:sp>
      <p:sp>
        <p:nvSpPr>
          <p:cNvPr id="10" name="矩形 9"/>
          <p:cNvSpPr/>
          <p:nvPr/>
        </p:nvSpPr>
        <p:spPr bwMode="gray">
          <a:xfrm>
            <a:off x="389754" y="1330374"/>
            <a:ext cx="11277637" cy="461665"/>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an interface on the PE to set up a sham link. The configuration of PE2 is similar to that of PE1.</a:t>
            </a:r>
          </a:p>
        </p:txBody>
      </p:sp>
      <p:sp>
        <p:nvSpPr>
          <p:cNvPr id="11" name="矩形 30"/>
          <p:cNvSpPr/>
          <p:nvPr/>
        </p:nvSpPr>
        <p:spPr bwMode="gray">
          <a:xfrm>
            <a:off x="697607" y="1900286"/>
            <a:ext cx="10667998" cy="1223222"/>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[PE1]interface LoopBack0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[PE1-LoopBack0]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binding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-instance VPNA</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[PE1-LoopBack0]</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address 1.1.1.1 32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Advertise the routes in the BGP VPN address family.</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[PE1-bgp-VPNA]network  1.1.1.1 32</a:t>
            </a:r>
          </a:p>
        </p:txBody>
      </p:sp>
      <p:sp>
        <p:nvSpPr>
          <p:cNvPr id="12" name="矩形 11"/>
          <p:cNvSpPr/>
          <p:nvPr/>
        </p:nvSpPr>
        <p:spPr bwMode="gray">
          <a:xfrm>
            <a:off x="389755" y="4335505"/>
            <a:ext cx="10975850" cy="461665"/>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3"/>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Adjust the cost value to ensure that the cost value of the backdoor link is greater than that of the sham link.</a:t>
            </a:r>
          </a:p>
        </p:txBody>
      </p:sp>
    </p:spTree>
    <p:extLst>
      <p:ext uri="{BB962C8B-B14F-4D97-AF65-F5344CB8AC3E}">
        <p14:creationId xmlns:p14="http://schemas.microsoft.com/office/powerpoint/2010/main" val="28483283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Verifying the Configuration of the Sham Link</a:t>
            </a:r>
            <a:endParaRPr lang="en-US" dirty="0">
              <a:sym typeface="Huawei Sans" panose="020C0503030203020204" pitchFamily="34" charset="0"/>
            </a:endParaRPr>
          </a:p>
        </p:txBody>
      </p:sp>
      <p:sp>
        <p:nvSpPr>
          <p:cNvPr id="4" name="矩形 3"/>
          <p:cNvSpPr/>
          <p:nvPr/>
        </p:nvSpPr>
        <p:spPr bwMode="gray">
          <a:xfrm>
            <a:off x="446087" y="1081799"/>
            <a:ext cx="10790481" cy="423899"/>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For details about common OSPF VPN configurations, see the preceding configuration examples.</a:t>
            </a:r>
          </a:p>
        </p:txBody>
      </p:sp>
      <p:sp>
        <p:nvSpPr>
          <p:cNvPr id="6" name="矩形 5"/>
          <p:cNvSpPr/>
          <p:nvPr/>
        </p:nvSpPr>
        <p:spPr bwMode="gray">
          <a:xfrm>
            <a:off x="446088" y="3710614"/>
            <a:ext cx="11370774" cy="399468"/>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2"/>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Check OSPF routes on CE1. The command output shows that the peer route has been learned as an intra-area route.</a:t>
            </a:r>
          </a:p>
        </p:txBody>
      </p:sp>
      <p:sp>
        <p:nvSpPr>
          <p:cNvPr id="10" name="矩形 30"/>
          <p:cNvSpPr/>
          <p:nvPr/>
        </p:nvSpPr>
        <p:spPr bwMode="gray">
          <a:xfrm>
            <a:off x="823623" y="4225064"/>
            <a:ext cx="10667998" cy="1815882"/>
          </a:xfrm>
          <a:prstGeom prst="rect">
            <a:avLst/>
          </a:prstGeom>
          <a:solidFill>
            <a:schemeClr val="bg1">
              <a:lumMod val="85000"/>
            </a:schemeClr>
          </a:solidFill>
          <a:ln>
            <a:noFill/>
          </a:ln>
        </p:spPr>
        <p:txBody>
          <a:bodyPr wrap="squar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&lt;CE1&gt;display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routing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Routing for Network </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Destination        	Cost  	Type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AdvRouter</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Area</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nl-NL" altLang="zh-CN" sz="1400" dirty="0">
                <a:latin typeface="Huawei Sans" panose="020C0503030203020204" pitchFamily="34" charset="0"/>
                <a:ea typeface="方正兰亭黑简体" panose="02000000000000000000" pitchFamily="2" charset="-122"/>
                <a:sym typeface="Huawei Sans" panose="020C0503030203020204" pitchFamily="34" charset="0"/>
              </a:rPr>
              <a:t>1.1.1.1/32         	0     	Stub       	1.1.1.1         	10.1.12.1       	0.0.0.0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10.1.12.0/24       	1     	Transit    	10.1.12.1       	10.1.12.1       	0.0.0.0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rPr>
              <a:t> </a:t>
            </a:r>
            <a:r>
              <a:rPr lang="nl-NL" altLang="zh-CN" sz="1400" b="1" dirty="0">
                <a:latin typeface="Huawei Sans" panose="020C0503030203020204" pitchFamily="34" charset="0"/>
                <a:ea typeface="方正兰亭黑简体" panose="02000000000000000000" pitchFamily="2" charset="-122"/>
                <a:sym typeface="Huawei Sans" panose="020C0503030203020204" pitchFamily="34" charset="0"/>
              </a:rPr>
              <a:t>192.168.1.0/24         	3     	Stub       	10.0.12.1       	2.2.2.2       	0.0.0.0</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10.1.23.0/24       	3     	Transit    	10.1.12.2       	10.1.23.2       	0.0.0.0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30"/>
          <p:cNvSpPr/>
          <p:nvPr/>
        </p:nvSpPr>
        <p:spPr bwMode="gray">
          <a:xfrm>
            <a:off x="753940" y="1542059"/>
            <a:ext cx="10667998" cy="2092881"/>
          </a:xfrm>
          <a:prstGeom prst="rect">
            <a:avLst/>
          </a:prstGeom>
          <a:solidFill>
            <a:schemeClr val="bg1">
              <a:lumMod val="85000"/>
            </a:schemeClr>
          </a:solidFill>
          <a:ln>
            <a:noFill/>
          </a:ln>
        </p:spPr>
        <p:txBody>
          <a:bodyPr wrap="squar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 sham-link  area  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OSPF Process 1 with Router ID 1.1.1.1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Sham-Link: 1.1.1.1 --&gt; 2.2.2.2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Neighbor ID: 2.2.2.2 ,    State: Full ,    GR status: Normal</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Area: 0.0.0.0</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Cost: 1 , State: P-2-P , Type: Sham</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Timers: Hello 10 , Dead 40 , Retransmit 5 , Transmit Delay 1</a:t>
            </a:r>
          </a:p>
        </p:txBody>
      </p:sp>
    </p:spTree>
    <p:extLst>
      <p:ext uri="{BB962C8B-B14F-4D97-AF65-F5344CB8AC3E}">
        <p14:creationId xmlns:p14="http://schemas.microsoft.com/office/powerpoint/2010/main" val="7011657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sz="1800" dirty="0">
                <a:sym typeface="Huawei Sans" panose="020C0503030203020204" pitchFamily="34" charset="0"/>
              </a:rPr>
              <a:t>(</a:t>
            </a:r>
            <a:r>
              <a:rPr lang="en-US" altLang="zh-CN" sz="1800" dirty="0"/>
              <a:t>Multiple-answer question</a:t>
            </a:r>
            <a:r>
              <a:rPr lang="en-US" sz="1800" dirty="0">
                <a:sym typeface="Huawei Sans" panose="020C0503030203020204" pitchFamily="34" charset="0"/>
              </a:rPr>
              <a:t>) On an MPLS VPN network, when a PE imports VPN routes learned from other PEs to OSPF, which of the following LSAs may be generated? (     )</a:t>
            </a:r>
            <a:endParaRPr lang="en-US" altLang="zh-CN" sz="1800" dirty="0">
              <a:sym typeface="Huawei Sans" panose="020C0503030203020204" pitchFamily="34" charset="0"/>
            </a:endParaRPr>
          </a:p>
          <a:p>
            <a:pPr lvl="1"/>
            <a:r>
              <a:rPr lang="en-US" sz="1600" dirty="0">
                <a:sym typeface="Huawei Sans" panose="020C0503030203020204" pitchFamily="34" charset="0"/>
              </a:rPr>
              <a:t>Type 1 LSA</a:t>
            </a:r>
          </a:p>
          <a:p>
            <a:pPr lvl="1"/>
            <a:r>
              <a:rPr lang="en-US" sz="1600" dirty="0">
                <a:sym typeface="Huawei Sans" panose="020C0503030203020204" pitchFamily="34" charset="0"/>
              </a:rPr>
              <a:t>Type 3 LSA</a:t>
            </a:r>
          </a:p>
          <a:p>
            <a:pPr lvl="1"/>
            <a:r>
              <a:rPr lang="en-US" sz="1600" dirty="0">
                <a:sym typeface="Huawei Sans" panose="020C0503030203020204" pitchFamily="34" charset="0"/>
              </a:rPr>
              <a:t>Type 5 LSA</a:t>
            </a:r>
          </a:p>
          <a:p>
            <a:pPr lvl="1"/>
            <a:r>
              <a:rPr lang="en-US" sz="1600" dirty="0">
                <a:sym typeface="Huawei Sans" panose="020C0503030203020204" pitchFamily="34" charset="0"/>
              </a:rPr>
              <a:t>Type 7 LSA</a:t>
            </a:r>
          </a:p>
          <a:p>
            <a:r>
              <a:rPr lang="en-US" sz="1800" dirty="0">
                <a:sym typeface="Huawei Sans" panose="020C0503030203020204" pitchFamily="34" charset="0"/>
              </a:rPr>
              <a:t>(</a:t>
            </a:r>
            <a:r>
              <a:rPr lang="en-US" altLang="zh-CN" sz="1800" dirty="0"/>
              <a:t>True or false</a:t>
            </a:r>
            <a:r>
              <a:rPr lang="en-US" sz="1800" dirty="0">
                <a:sym typeface="Huawei Sans" panose="020C0503030203020204" pitchFamily="34" charset="0"/>
              </a:rPr>
              <a:t>) When a CE transmits routes to a PE through BGP, the routes may carry the </a:t>
            </a:r>
            <a:r>
              <a:rPr lang="en-US" sz="1800" dirty="0" err="1">
                <a:sym typeface="Huawei Sans" panose="020C0503030203020204" pitchFamily="34" charset="0"/>
              </a:rPr>
              <a:t>SoO</a:t>
            </a:r>
            <a:r>
              <a:rPr lang="en-US" sz="1800" dirty="0">
                <a:sym typeface="Huawei Sans" panose="020C0503030203020204" pitchFamily="34" charset="0"/>
              </a:rPr>
              <a:t> attribute. (     ) </a:t>
            </a:r>
          </a:p>
          <a:p>
            <a:pPr lvl="1"/>
            <a:r>
              <a:rPr lang="en-US" sz="1600" dirty="0">
                <a:sym typeface="Huawei Sans" panose="020C0503030203020204" pitchFamily="34" charset="0"/>
              </a:rPr>
              <a:t>	True</a:t>
            </a:r>
          </a:p>
          <a:p>
            <a:pPr lvl="1"/>
            <a:r>
              <a:rPr lang="en-US" sz="1600" dirty="0">
                <a:sym typeface="Huawei Sans" panose="020C0503030203020204" pitchFamily="34" charset="0"/>
              </a:rPr>
              <a:t>	False</a:t>
            </a:r>
          </a:p>
        </p:txBody>
      </p:sp>
    </p:spTree>
    <p:extLst>
      <p:ext uri="{BB962C8B-B14F-4D97-AF65-F5344CB8AC3E}">
        <p14:creationId xmlns:p14="http://schemas.microsoft.com/office/powerpoint/2010/main" val="15225703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600">
                <a:sym typeface="Huawei Sans" panose="020C0503030203020204" pitchFamily="34" charset="0"/>
              </a:rPr>
              <a:t>MPLS VPN has different networking solutions in different scenarios. The common networking solutions are intranet, extranet, and Hub&amp;Spoke. In addition, MPLS VPN networking can be classified into inter-AS and intra-AS networking based on whether the MPLS VPN backbone network is an inter-AS network.</a:t>
            </a:r>
          </a:p>
          <a:p>
            <a:r>
              <a:rPr lang="en-US" sz="1600">
                <a:sym typeface="Huawei Sans" panose="020C0503030203020204" pitchFamily="34" charset="0"/>
              </a:rPr>
              <a:t>PEs and CEs can use static, OSPF, IS-IS, or BGP routes to exchange routing information. OSPF provides the following extended features for MPLS VPN:</a:t>
            </a:r>
          </a:p>
          <a:p>
            <a:pPr lvl="1"/>
            <a:r>
              <a:rPr lang="en-US" sz="1400">
                <a:sym typeface="Huawei Sans" panose="020C0503030203020204" pitchFamily="34" charset="0"/>
              </a:rPr>
              <a:t>Domain ID: identifies whether the routes imported to a VPN instance belong to the same OSPF domain.</a:t>
            </a:r>
          </a:p>
          <a:p>
            <a:pPr lvl="1"/>
            <a:r>
              <a:rPr lang="en-US" sz="1400">
                <a:sym typeface="Huawei Sans" panose="020C0503030203020204" pitchFamily="34" charset="0"/>
              </a:rPr>
              <a:t>DN bit: used to prevent routing loops because of Type 3 LSAs.</a:t>
            </a:r>
          </a:p>
          <a:p>
            <a:pPr lvl="1"/>
            <a:r>
              <a:rPr lang="en-US" sz="1400">
                <a:sym typeface="Huawei Sans" panose="020C0503030203020204" pitchFamily="34" charset="0"/>
              </a:rPr>
              <a:t>VPN route tag: is used to prevent routing loops caused by Type 5 or Type 7 LSAs.</a:t>
            </a:r>
          </a:p>
          <a:p>
            <a:pPr lvl="1"/>
            <a:r>
              <a:rPr lang="en-US" sz="1400">
                <a:sym typeface="Huawei Sans" panose="020C0503030203020204" pitchFamily="34" charset="0"/>
              </a:rPr>
              <a:t>Sham link: controls OSPF route selection in special scenarios.</a:t>
            </a:r>
            <a:endParaRPr lang="en-US" sz="1400" dirty="0">
              <a:sym typeface="Huawei Sans" panose="020C0503030203020204" pitchFamily="34" charset="0"/>
            </a:endParaRPr>
          </a:p>
        </p:txBody>
      </p:sp>
    </p:spTree>
    <p:extLst>
      <p:ext uri="{BB962C8B-B14F-4D97-AF65-F5344CB8AC3E}">
        <p14:creationId xmlns:p14="http://schemas.microsoft.com/office/powerpoint/2010/main" val="15261141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Typical MPLS VPN Applications</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a:sym typeface="Huawei Sans" panose="020C0503030203020204" pitchFamily="34" charset="0"/>
              </a:rPr>
              <a:t>Currently, MPLS VPN is mainly used for enterprise interconnection and virtual service networks.</a:t>
            </a:r>
          </a:p>
          <a:p>
            <a:pPr lvl="1"/>
            <a:r>
              <a:rPr lang="en-US" sz="1600">
                <a:sym typeface="Huawei Sans" panose="020C0503030203020204" pitchFamily="34" charset="0"/>
              </a:rPr>
              <a:t>Enterprise interconnection: </a:t>
            </a:r>
            <a:r>
              <a:rPr lang="en-US" altLang="zh-CN" sz="1600"/>
              <a:t>MPLS VPN connects the geographically different IP networks of </a:t>
            </a:r>
            <a:r>
              <a:rPr lang="en-US" sz="1600">
                <a:sym typeface="Huawei Sans" panose="020C0503030203020204" pitchFamily="34" charset="0"/>
              </a:rPr>
              <a:t>branches, employees on business trips, and partners.</a:t>
            </a:r>
          </a:p>
          <a:p>
            <a:pPr lvl="1"/>
            <a:r>
              <a:rPr lang="en-US" sz="1600">
                <a:sym typeface="Huawei Sans" panose="020C0503030203020204" pitchFamily="34" charset="0"/>
              </a:rPr>
              <a:t>Virtual service network: Multiple services, such as VoIP and IPTV, can run on the same physical network. A VPN is established for each type of service to isolate services.</a:t>
            </a:r>
          </a:p>
          <a:p>
            <a:endParaRPr lang="zh-CN" altLang="en-US" sz="1800" dirty="0">
              <a:sym typeface="Huawei Sans" panose="020C0503030203020204" pitchFamily="34" charset="0"/>
            </a:endParaRPr>
          </a:p>
        </p:txBody>
      </p:sp>
      <p:sp>
        <p:nvSpPr>
          <p:cNvPr id="89" name="Freeform 159"/>
          <p:cNvSpPr/>
          <p:nvPr/>
        </p:nvSpPr>
        <p:spPr bwMode="gray">
          <a:xfrm flipH="1">
            <a:off x="4928740" y="5053785"/>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59"/>
          <p:cNvSpPr/>
          <p:nvPr/>
        </p:nvSpPr>
        <p:spPr bwMode="gray">
          <a:xfrm flipH="1">
            <a:off x="4928740" y="3961388"/>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59"/>
          <p:cNvSpPr/>
          <p:nvPr/>
        </p:nvSpPr>
        <p:spPr bwMode="gray">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1656842" y="3999756"/>
            <a:ext cx="3329693" cy="1967802"/>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7" idx="1"/>
            <a:endCxn id="5" idx="3"/>
          </p:cNvCxnSpPr>
          <p:nvPr/>
        </p:nvCxnSpPr>
        <p:spPr bwMode="gray">
          <a:xfrm flipH="1">
            <a:off x="2009160" y="4310705"/>
            <a:ext cx="478930" cy="5498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1"/>
            <a:endCxn id="7" idx="3"/>
          </p:cNvCxnSpPr>
          <p:nvPr/>
        </p:nvCxnSpPr>
        <p:spPr bwMode="gray">
          <a:xfrm flipH="1">
            <a:off x="3028090"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 idx="2"/>
            <a:endCxn id="10" idx="0"/>
          </p:cNvCxnSpPr>
          <p:nvPr/>
        </p:nvCxnSpPr>
        <p:spPr bwMode="gray">
          <a:xfrm>
            <a:off x="2758090"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3"/>
            <a:endCxn id="11" idx="1"/>
          </p:cNvCxnSpPr>
          <p:nvPr/>
        </p:nvCxnSpPr>
        <p:spPr bwMode="gray">
          <a:xfrm>
            <a:off x="3028090"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0"/>
            <a:endCxn id="8" idx="2"/>
          </p:cNvCxnSpPr>
          <p:nvPr/>
        </p:nvCxnSpPr>
        <p:spPr bwMode="gray">
          <a:xfrm flipV="1">
            <a:off x="3825750"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3"/>
            <a:endCxn id="6" idx="1"/>
          </p:cNvCxnSpPr>
          <p:nvPr/>
        </p:nvCxnSpPr>
        <p:spPr bwMode="gray">
          <a:xfrm>
            <a:off x="4095750"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1" idx="3"/>
            <a:endCxn id="9" idx="1"/>
          </p:cNvCxnSpPr>
          <p:nvPr/>
        </p:nvCxnSpPr>
        <p:spPr bwMode="gray">
          <a:xfrm>
            <a:off x="4095750" y="5410473"/>
            <a:ext cx="5642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1875418" y="5659781"/>
            <a:ext cx="281766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cxnSp>
        <p:nvCxnSpPr>
          <p:cNvPr id="20" name="直接连接符 19"/>
          <p:cNvCxnSpPr/>
          <p:nvPr/>
        </p:nvCxnSpPr>
        <p:spPr bwMode="gray">
          <a:xfrm>
            <a:off x="2748499"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flipV="1">
            <a:off x="2777271" y="4277914"/>
            <a:ext cx="1058070" cy="1132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3816159" y="4310704"/>
            <a:ext cx="1170377" cy="10997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12" descr="E:\2016.01\1.12 扁平化图标\蓝色\AR-蓝色最新-40.png"/>
          <p:cNvPicPr>
            <a:picLocks noChangeAspect="1" noChangeArrowheads="1"/>
          </p:cNvPicPr>
          <p:nvPr/>
        </p:nvPicPr>
        <p:blipFill>
          <a:blip r:embed="rId3" cstate="print"/>
          <a:srcRect/>
          <a:stretch>
            <a:fillRect/>
          </a:stretch>
        </p:blipFill>
        <p:spPr bwMode="gray">
          <a:xfrm>
            <a:off x="1469160" y="4639680"/>
            <a:ext cx="540000" cy="441818"/>
          </a:xfrm>
          <a:prstGeom prst="rect">
            <a:avLst/>
          </a:prstGeom>
          <a:noFill/>
        </p:spPr>
      </p:pic>
      <p:grpSp>
        <p:nvGrpSpPr>
          <p:cNvPr id="26" name="组合 25"/>
          <p:cNvGrpSpPr/>
          <p:nvPr/>
        </p:nvGrpSpPr>
        <p:grpSpPr bwMode="gray">
          <a:xfrm>
            <a:off x="4623410" y="4089796"/>
            <a:ext cx="576554" cy="1541586"/>
            <a:chOff x="4947767" y="3854902"/>
            <a:chExt cx="576554" cy="1541586"/>
          </a:xfrm>
        </p:grpSpPr>
        <p:pic>
          <p:nvPicPr>
            <p:cNvPr id="6" name="Picture 12" descr="E:\2016.01\1.12 扁平化图标\蓝色\AR-蓝色最新-40.png"/>
            <p:cNvPicPr>
              <a:picLocks noChangeAspect="1" noChangeArrowheads="1"/>
            </p:cNvPicPr>
            <p:nvPr/>
          </p:nvPicPr>
          <p:blipFill>
            <a:blip r:embed="rId3" cstate="print"/>
            <a:srcRect/>
            <a:stretch>
              <a:fillRect/>
            </a:stretch>
          </p:blipFill>
          <p:spPr bwMode="gray">
            <a:xfrm>
              <a:off x="4947767" y="3854902"/>
              <a:ext cx="540000" cy="441818"/>
            </a:xfrm>
            <a:prstGeom prst="rect">
              <a:avLst/>
            </a:prstGeom>
            <a:noFill/>
          </p:spPr>
        </p:pic>
        <p:pic>
          <p:nvPicPr>
            <p:cNvPr id="9" name="Picture 12" descr="E:\2016.01\1.12 扁平化图标\蓝色\AR-蓝色最新-40.png"/>
            <p:cNvPicPr>
              <a:picLocks noChangeAspect="1" noChangeArrowheads="1"/>
            </p:cNvPicPr>
            <p:nvPr/>
          </p:nvPicPr>
          <p:blipFill>
            <a:blip r:embed="rId3" cstate="print"/>
            <a:srcRect/>
            <a:stretch>
              <a:fillRect/>
            </a:stretch>
          </p:blipFill>
          <p:spPr bwMode="gray">
            <a:xfrm>
              <a:off x="4984321" y="4954670"/>
              <a:ext cx="540000" cy="441818"/>
            </a:xfrm>
            <a:prstGeom prst="rect">
              <a:avLst/>
            </a:prstGeom>
            <a:noFill/>
          </p:spPr>
        </p:pic>
      </p:grpSp>
      <p:grpSp>
        <p:nvGrpSpPr>
          <p:cNvPr id="24" name="组合 23"/>
          <p:cNvGrpSpPr/>
          <p:nvPr/>
        </p:nvGrpSpPr>
        <p:grpSpPr bwMode="gray">
          <a:xfrm>
            <a:off x="2488090" y="4089796"/>
            <a:ext cx="540000" cy="1541586"/>
            <a:chOff x="2561628" y="3854902"/>
            <a:chExt cx="540000" cy="1541586"/>
          </a:xfrm>
        </p:grpSpPr>
        <p:pic>
          <p:nvPicPr>
            <p:cNvPr id="7" name="Picture 12" descr="E:\2016.01\1.12 扁平化图标\蓝色\AR-蓝色最新-40.png"/>
            <p:cNvPicPr>
              <a:picLocks noChangeAspect="1" noChangeArrowheads="1"/>
            </p:cNvPicPr>
            <p:nvPr/>
          </p:nvPicPr>
          <p:blipFill>
            <a:blip r:embed="rId3" cstate="print"/>
            <a:srcRect/>
            <a:stretch>
              <a:fillRect/>
            </a:stretch>
          </p:blipFill>
          <p:spPr bwMode="gray">
            <a:xfrm>
              <a:off x="2561628" y="3854902"/>
              <a:ext cx="540000" cy="441818"/>
            </a:xfrm>
            <a:prstGeom prst="rect">
              <a:avLst/>
            </a:prstGeom>
            <a:noFill/>
          </p:spPr>
        </p:pic>
        <p:pic>
          <p:nvPicPr>
            <p:cNvPr id="10" name="Picture 12" descr="E:\2016.01\1.12 扁平化图标\蓝色\AR-蓝色最新-40.png"/>
            <p:cNvPicPr>
              <a:picLocks noChangeAspect="1" noChangeArrowheads="1"/>
            </p:cNvPicPr>
            <p:nvPr/>
          </p:nvPicPr>
          <p:blipFill>
            <a:blip r:embed="rId3" cstate="print"/>
            <a:srcRect/>
            <a:stretch>
              <a:fillRect/>
            </a:stretch>
          </p:blipFill>
          <p:spPr bwMode="gray">
            <a:xfrm>
              <a:off x="2561628" y="4954670"/>
              <a:ext cx="540000" cy="441818"/>
            </a:xfrm>
            <a:prstGeom prst="rect">
              <a:avLst/>
            </a:prstGeom>
            <a:noFill/>
          </p:spPr>
        </p:pic>
      </p:grpSp>
      <p:grpSp>
        <p:nvGrpSpPr>
          <p:cNvPr id="25" name="组合 24"/>
          <p:cNvGrpSpPr/>
          <p:nvPr/>
        </p:nvGrpSpPr>
        <p:grpSpPr bwMode="gray">
          <a:xfrm>
            <a:off x="3555750" y="4089796"/>
            <a:ext cx="540000" cy="1541586"/>
            <a:chOff x="3917984" y="3854902"/>
            <a:chExt cx="540000" cy="1541586"/>
          </a:xfrm>
        </p:grpSpPr>
        <p:pic>
          <p:nvPicPr>
            <p:cNvPr id="8" name="Picture 12" descr="E:\2016.01\1.12 扁平化图标\蓝色\AR-蓝色最新-40.png"/>
            <p:cNvPicPr>
              <a:picLocks noChangeAspect="1" noChangeArrowheads="1"/>
            </p:cNvPicPr>
            <p:nvPr/>
          </p:nvPicPr>
          <p:blipFill>
            <a:blip r:embed="rId3" cstate="print"/>
            <a:srcRect/>
            <a:stretch>
              <a:fillRect/>
            </a:stretch>
          </p:blipFill>
          <p:spPr bwMode="gray">
            <a:xfrm>
              <a:off x="3917984" y="3854902"/>
              <a:ext cx="540000" cy="441818"/>
            </a:xfrm>
            <a:prstGeom prst="rect">
              <a:avLst/>
            </a:prstGeom>
            <a:noFill/>
          </p:spPr>
        </p:pic>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3917984" y="4954670"/>
              <a:ext cx="540000" cy="441818"/>
            </a:xfrm>
            <a:prstGeom prst="rect">
              <a:avLst/>
            </a:prstGeom>
            <a:noFill/>
          </p:spPr>
        </p:pic>
      </p:grpSp>
      <p:sp>
        <p:nvSpPr>
          <p:cNvPr id="86" name="文本框 85"/>
          <p:cNvSpPr txBox="1"/>
          <p:nvPr/>
        </p:nvSpPr>
        <p:spPr bwMode="gray">
          <a:xfrm>
            <a:off x="616021"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88" name="文本框 87"/>
          <p:cNvSpPr txBox="1"/>
          <p:nvPr/>
        </p:nvSpPr>
        <p:spPr bwMode="gray">
          <a:xfrm>
            <a:off x="5102102" y="4116280"/>
            <a:ext cx="784189"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90" name="文本框 89"/>
          <p:cNvSpPr txBox="1"/>
          <p:nvPr/>
        </p:nvSpPr>
        <p:spPr bwMode="gray">
          <a:xfrm>
            <a:off x="5102102" y="5208677"/>
            <a:ext cx="785793"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C</a:t>
            </a:r>
          </a:p>
        </p:txBody>
      </p:sp>
      <p:sp>
        <p:nvSpPr>
          <p:cNvPr id="98" name="Can 9"/>
          <p:cNvSpPr>
            <a:spLocks/>
          </p:cNvSpPr>
          <p:nvPr/>
        </p:nvSpPr>
        <p:spPr bwMode="gray">
          <a:xfrm rot="5400000">
            <a:off x="3106793" y="1842021"/>
            <a:ext cx="273530" cy="3160823"/>
          </a:xfrm>
          <a:prstGeom prst="can">
            <a:avLst>
              <a:gd name="adj" fmla="val 40000"/>
            </a:avLst>
          </a:prstGeom>
          <a:solidFill>
            <a:srgbClr val="D0E8C4"/>
          </a:solidFill>
          <a:ln w="12700">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1855099" y="3277957"/>
            <a:ext cx="2776918"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between site A and site B </a:t>
            </a:r>
          </a:p>
        </p:txBody>
      </p:sp>
      <p:sp>
        <p:nvSpPr>
          <p:cNvPr id="102" name="Can 9"/>
          <p:cNvSpPr>
            <a:spLocks/>
          </p:cNvSpPr>
          <p:nvPr/>
        </p:nvSpPr>
        <p:spPr bwMode="gray">
          <a:xfrm rot="5400000">
            <a:off x="3106793" y="2197532"/>
            <a:ext cx="273530" cy="3160823"/>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a:off x="1853924" y="3636492"/>
            <a:ext cx="2779269"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between site A and site C </a:t>
            </a:r>
          </a:p>
        </p:txBody>
      </p:sp>
      <p:grpSp>
        <p:nvGrpSpPr>
          <p:cNvPr id="139" name="组合 138"/>
          <p:cNvGrpSpPr/>
          <p:nvPr/>
        </p:nvGrpSpPr>
        <p:grpSpPr bwMode="gray">
          <a:xfrm>
            <a:off x="6128340" y="3961388"/>
            <a:ext cx="5513084" cy="2006170"/>
            <a:chOff x="6128340" y="3961388"/>
            <a:chExt cx="5513084" cy="2006170"/>
          </a:xfrm>
        </p:grpSpPr>
        <p:sp>
          <p:nvSpPr>
            <p:cNvPr id="104" name="Freeform 159"/>
            <p:cNvSpPr/>
            <p:nvPr/>
          </p:nvSpPr>
          <p:spPr bwMode="gray">
            <a:xfrm flipH="1">
              <a:off x="10570064" y="5053785"/>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bwMode="gray">
            <a:xfrm flipH="1">
              <a:off x="10570064" y="3961388"/>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59"/>
            <p:cNvSpPr/>
            <p:nvPr/>
          </p:nvSpPr>
          <p:spPr bwMode="gray">
            <a:xfrm flipH="1">
              <a:off x="6128340"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bwMode="gray">
            <a:xfrm>
              <a:off x="7298166" y="3999756"/>
              <a:ext cx="3329693" cy="1967802"/>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连接符 107"/>
            <p:cNvCxnSpPr>
              <a:stCxn id="124" idx="1"/>
              <a:endCxn id="119" idx="3"/>
            </p:cNvCxnSpPr>
            <p:nvPr/>
          </p:nvCxnSpPr>
          <p:spPr bwMode="gray">
            <a:xfrm flipH="1">
              <a:off x="7650484" y="4310705"/>
              <a:ext cx="478930" cy="5498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27" idx="1"/>
              <a:endCxn id="124" idx="3"/>
            </p:cNvCxnSpPr>
            <p:nvPr/>
          </p:nvCxnSpPr>
          <p:spPr bwMode="gray">
            <a:xfrm flipH="1">
              <a:off x="8669414"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24" idx="2"/>
              <a:endCxn id="125" idx="0"/>
            </p:cNvCxnSpPr>
            <p:nvPr/>
          </p:nvCxnSpPr>
          <p:spPr bwMode="gray">
            <a:xfrm>
              <a:off x="839941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25" idx="3"/>
              <a:endCxn id="128" idx="1"/>
            </p:cNvCxnSpPr>
            <p:nvPr/>
          </p:nvCxnSpPr>
          <p:spPr bwMode="gray">
            <a:xfrm>
              <a:off x="8669414"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28" idx="0"/>
              <a:endCxn id="127" idx="2"/>
            </p:cNvCxnSpPr>
            <p:nvPr/>
          </p:nvCxnSpPr>
          <p:spPr bwMode="gray">
            <a:xfrm flipV="1">
              <a:off x="946707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27" idx="3"/>
              <a:endCxn id="121" idx="1"/>
            </p:cNvCxnSpPr>
            <p:nvPr/>
          </p:nvCxnSpPr>
          <p:spPr bwMode="gray">
            <a:xfrm>
              <a:off x="9737074"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28" idx="3"/>
              <a:endCxn id="122" idx="1"/>
            </p:cNvCxnSpPr>
            <p:nvPr/>
          </p:nvCxnSpPr>
          <p:spPr bwMode="gray">
            <a:xfrm>
              <a:off x="9737074" y="5410473"/>
              <a:ext cx="5642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bwMode="gray">
            <a:xfrm>
              <a:off x="7516742" y="5659781"/>
              <a:ext cx="281766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cxnSp>
          <p:nvCxnSpPr>
            <p:cNvPr id="116" name="直接连接符 115"/>
            <p:cNvCxnSpPr/>
            <p:nvPr/>
          </p:nvCxnSpPr>
          <p:spPr bwMode="gray">
            <a:xfrm>
              <a:off x="8389823"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bwMode="gray">
            <a:xfrm flipV="1">
              <a:off x="8418595" y="4277914"/>
              <a:ext cx="1058070" cy="1132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a:off x="9457483" y="4310704"/>
              <a:ext cx="1170377" cy="10997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9" name="Picture 12" descr="E:\2016.01\1.12 扁平化图标\蓝色\AR-蓝色最新-40.png"/>
            <p:cNvPicPr>
              <a:picLocks noChangeAspect="1" noChangeArrowheads="1"/>
            </p:cNvPicPr>
            <p:nvPr/>
          </p:nvPicPr>
          <p:blipFill>
            <a:blip r:embed="rId3" cstate="print"/>
            <a:srcRect/>
            <a:stretch>
              <a:fillRect/>
            </a:stretch>
          </p:blipFill>
          <p:spPr bwMode="gray">
            <a:xfrm>
              <a:off x="7110484" y="4639680"/>
              <a:ext cx="540000" cy="441818"/>
            </a:xfrm>
            <a:prstGeom prst="rect">
              <a:avLst/>
            </a:prstGeom>
            <a:solidFill>
              <a:srgbClr val="BEE9EE"/>
            </a:solidFill>
            <a:ln w="28575" cap="flat" cmpd="sng" algn="ctr">
              <a:noFill/>
              <a:prstDash val="sysDash"/>
              <a:miter lim="800000"/>
            </a:ln>
            <a:effectLst/>
          </p:spPr>
        </p:pic>
        <p:grpSp>
          <p:nvGrpSpPr>
            <p:cNvPr id="120" name="组合 119"/>
            <p:cNvGrpSpPr/>
            <p:nvPr/>
          </p:nvGrpSpPr>
          <p:grpSpPr bwMode="gray">
            <a:xfrm>
              <a:off x="10264734" y="4089796"/>
              <a:ext cx="576554" cy="1541586"/>
              <a:chOff x="4947767" y="3854902"/>
              <a:chExt cx="576554" cy="1541586"/>
            </a:xfrm>
          </p:grpSpPr>
          <p:pic>
            <p:nvPicPr>
              <p:cNvPr id="121" name="Picture 12" descr="E:\2016.01\1.12 扁平化图标\蓝色\AR-蓝色最新-40.png"/>
              <p:cNvPicPr>
                <a:picLocks noChangeAspect="1" noChangeArrowheads="1"/>
              </p:cNvPicPr>
              <p:nvPr/>
            </p:nvPicPr>
            <p:blipFill>
              <a:blip r:embed="rId3" cstate="print"/>
              <a:srcRect/>
              <a:stretch>
                <a:fillRect/>
              </a:stretch>
            </p:blipFill>
            <p:spPr bwMode="gray">
              <a:xfrm>
                <a:off x="4947767" y="3854902"/>
                <a:ext cx="540000" cy="441818"/>
              </a:xfrm>
              <a:prstGeom prst="rect">
                <a:avLst/>
              </a:prstGeom>
              <a:solidFill>
                <a:srgbClr val="BEE9EE"/>
              </a:solidFill>
              <a:ln w="28575" cap="flat" cmpd="sng" algn="ctr">
                <a:noFill/>
                <a:prstDash val="sysDash"/>
                <a:miter lim="800000"/>
              </a:ln>
              <a:effectLst/>
            </p:spPr>
          </p:pic>
          <p:pic>
            <p:nvPicPr>
              <p:cNvPr id="122" name="Picture 12" descr="E:\2016.01\1.12 扁平化图标\蓝色\AR-蓝色最新-40.png"/>
              <p:cNvPicPr>
                <a:picLocks noChangeAspect="1" noChangeArrowheads="1"/>
              </p:cNvPicPr>
              <p:nvPr/>
            </p:nvPicPr>
            <p:blipFill>
              <a:blip r:embed="rId3" cstate="print"/>
              <a:srcRect/>
              <a:stretch>
                <a:fillRect/>
              </a:stretch>
            </p:blipFill>
            <p:spPr bwMode="gray">
              <a:xfrm>
                <a:off x="4984321" y="4954670"/>
                <a:ext cx="540000" cy="441818"/>
              </a:xfrm>
              <a:prstGeom prst="rect">
                <a:avLst/>
              </a:prstGeom>
              <a:solidFill>
                <a:srgbClr val="BEE9EE"/>
              </a:solidFill>
              <a:ln w="28575" cap="flat" cmpd="sng" algn="ctr">
                <a:noFill/>
                <a:prstDash val="sysDash"/>
                <a:miter lim="800000"/>
              </a:ln>
              <a:effectLst/>
            </p:spPr>
          </p:pic>
        </p:grpSp>
        <p:grpSp>
          <p:nvGrpSpPr>
            <p:cNvPr id="123" name="组合 122"/>
            <p:cNvGrpSpPr/>
            <p:nvPr/>
          </p:nvGrpSpPr>
          <p:grpSpPr bwMode="gray">
            <a:xfrm>
              <a:off x="8129414" y="4089796"/>
              <a:ext cx="540000" cy="1541586"/>
              <a:chOff x="2561628" y="3854902"/>
              <a:chExt cx="540000" cy="1541586"/>
            </a:xfrm>
          </p:grpSpPr>
          <p:pic>
            <p:nvPicPr>
              <p:cNvPr id="124" name="Picture 12" descr="E:\2016.01\1.12 扁平化图标\蓝色\AR-蓝色最新-40.png"/>
              <p:cNvPicPr>
                <a:picLocks noChangeAspect="1" noChangeArrowheads="1"/>
              </p:cNvPicPr>
              <p:nvPr/>
            </p:nvPicPr>
            <p:blipFill>
              <a:blip r:embed="rId3" cstate="print"/>
              <a:srcRect/>
              <a:stretch>
                <a:fillRect/>
              </a:stretch>
            </p:blipFill>
            <p:spPr bwMode="gray">
              <a:xfrm>
                <a:off x="2561628" y="3854902"/>
                <a:ext cx="540000" cy="441818"/>
              </a:xfrm>
              <a:prstGeom prst="rect">
                <a:avLst/>
              </a:prstGeom>
              <a:solidFill>
                <a:srgbClr val="BEE9EE"/>
              </a:solidFill>
              <a:ln w="28575" cap="flat" cmpd="sng" algn="ctr">
                <a:noFill/>
                <a:prstDash val="sysDash"/>
                <a:miter lim="800000"/>
              </a:ln>
              <a:effectLst/>
            </p:spPr>
          </p:pic>
          <p:pic>
            <p:nvPicPr>
              <p:cNvPr id="125" name="Picture 12" descr="E:\2016.01\1.12 扁平化图标\蓝色\AR-蓝色最新-40.png"/>
              <p:cNvPicPr>
                <a:picLocks noChangeAspect="1" noChangeArrowheads="1"/>
              </p:cNvPicPr>
              <p:nvPr/>
            </p:nvPicPr>
            <p:blipFill>
              <a:blip r:embed="rId3" cstate="print"/>
              <a:srcRect/>
              <a:stretch>
                <a:fillRect/>
              </a:stretch>
            </p:blipFill>
            <p:spPr bwMode="gray">
              <a:xfrm>
                <a:off x="2561628" y="4954670"/>
                <a:ext cx="540000" cy="441818"/>
              </a:xfrm>
              <a:prstGeom prst="rect">
                <a:avLst/>
              </a:prstGeom>
              <a:solidFill>
                <a:srgbClr val="BEE9EE"/>
              </a:solidFill>
              <a:ln w="28575" cap="flat" cmpd="sng" algn="ctr">
                <a:noFill/>
                <a:prstDash val="sysDash"/>
                <a:miter lim="800000"/>
              </a:ln>
              <a:effectLst/>
            </p:spPr>
          </p:pic>
        </p:grpSp>
        <p:grpSp>
          <p:nvGrpSpPr>
            <p:cNvPr id="126" name="组合 125"/>
            <p:cNvGrpSpPr/>
            <p:nvPr/>
          </p:nvGrpSpPr>
          <p:grpSpPr bwMode="gray">
            <a:xfrm>
              <a:off x="9197074" y="4089796"/>
              <a:ext cx="540000" cy="1541586"/>
              <a:chOff x="3917984" y="3854902"/>
              <a:chExt cx="540000" cy="1541586"/>
            </a:xfrm>
          </p:grpSpPr>
          <p:pic>
            <p:nvPicPr>
              <p:cNvPr id="127" name="Picture 12" descr="E:\2016.01\1.12 扁平化图标\蓝色\AR-蓝色最新-40.png"/>
              <p:cNvPicPr>
                <a:picLocks noChangeAspect="1" noChangeArrowheads="1"/>
              </p:cNvPicPr>
              <p:nvPr/>
            </p:nvPicPr>
            <p:blipFill>
              <a:blip r:embed="rId3" cstate="print"/>
              <a:srcRect/>
              <a:stretch>
                <a:fillRect/>
              </a:stretch>
            </p:blipFill>
            <p:spPr bwMode="gray">
              <a:xfrm>
                <a:off x="3917984" y="3854902"/>
                <a:ext cx="540000" cy="441818"/>
              </a:xfrm>
              <a:prstGeom prst="rect">
                <a:avLst/>
              </a:prstGeom>
              <a:solidFill>
                <a:srgbClr val="BEE9EE"/>
              </a:solidFill>
              <a:ln w="28575" cap="flat" cmpd="sng" algn="ctr">
                <a:noFill/>
                <a:prstDash val="sysDash"/>
                <a:miter lim="800000"/>
              </a:ln>
              <a:effectLst/>
            </p:spPr>
          </p:pic>
          <p:pic>
            <p:nvPicPr>
              <p:cNvPr id="128" name="Picture 12" descr="E:\2016.01\1.12 扁平化图标\蓝色\AR-蓝色最新-40.png"/>
              <p:cNvPicPr>
                <a:picLocks noChangeAspect="1" noChangeArrowheads="1"/>
              </p:cNvPicPr>
              <p:nvPr/>
            </p:nvPicPr>
            <p:blipFill>
              <a:blip r:embed="rId3" cstate="print"/>
              <a:srcRect/>
              <a:stretch>
                <a:fillRect/>
              </a:stretch>
            </p:blipFill>
            <p:spPr bwMode="gray">
              <a:xfrm>
                <a:off x="3917984" y="4954670"/>
                <a:ext cx="540000" cy="441818"/>
              </a:xfrm>
              <a:prstGeom prst="rect">
                <a:avLst/>
              </a:prstGeom>
              <a:solidFill>
                <a:srgbClr val="BEE9EE"/>
              </a:solidFill>
              <a:ln w="28575" cap="flat" cmpd="sng" algn="ctr">
                <a:noFill/>
                <a:prstDash val="sysDash"/>
                <a:miter lim="800000"/>
              </a:ln>
              <a:effectLst/>
            </p:spPr>
          </p:pic>
        </p:grpSp>
        <p:sp>
          <p:nvSpPr>
            <p:cNvPr id="129" name="文本框 128"/>
            <p:cNvSpPr txBox="1"/>
            <p:nvPr/>
          </p:nvSpPr>
          <p:spPr bwMode="gray">
            <a:xfrm>
              <a:off x="6257345"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130" name="文本框 129"/>
            <p:cNvSpPr txBox="1"/>
            <p:nvPr/>
          </p:nvSpPr>
          <p:spPr bwMode="gray">
            <a:xfrm>
              <a:off x="10743426" y="4116280"/>
              <a:ext cx="784189"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131" name="文本框 130"/>
            <p:cNvSpPr txBox="1"/>
            <p:nvPr/>
          </p:nvSpPr>
          <p:spPr bwMode="gray">
            <a:xfrm>
              <a:off x="10743426" y="5208677"/>
              <a:ext cx="785793"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C</a:t>
              </a:r>
            </a:p>
          </p:txBody>
        </p:sp>
      </p:grpSp>
      <p:sp>
        <p:nvSpPr>
          <p:cNvPr id="132" name="Can 9"/>
          <p:cNvSpPr>
            <a:spLocks/>
          </p:cNvSpPr>
          <p:nvPr/>
        </p:nvSpPr>
        <p:spPr bwMode="gray">
          <a:xfrm rot="5400000">
            <a:off x="8748117" y="1842021"/>
            <a:ext cx="273530" cy="3160823"/>
          </a:xfrm>
          <a:prstGeom prst="can">
            <a:avLst>
              <a:gd name="adj" fmla="val 40000"/>
            </a:avLst>
          </a:prstGeom>
          <a:solidFill>
            <a:srgbClr val="D0E8C4"/>
          </a:solidFill>
          <a:ln w="12700">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p:cNvSpPr/>
          <p:nvPr/>
        </p:nvSpPr>
        <p:spPr bwMode="gray">
          <a:xfrm>
            <a:off x="7682864" y="3277957"/>
            <a:ext cx="2404037"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for voice services </a:t>
            </a:r>
          </a:p>
        </p:txBody>
      </p:sp>
      <p:sp>
        <p:nvSpPr>
          <p:cNvPr id="134" name="Can 9"/>
          <p:cNvSpPr>
            <a:spLocks/>
          </p:cNvSpPr>
          <p:nvPr/>
        </p:nvSpPr>
        <p:spPr bwMode="gray">
          <a:xfrm rot="5400000">
            <a:off x="8748117" y="2197532"/>
            <a:ext cx="273530" cy="3160823"/>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矩形 134"/>
          <p:cNvSpPr/>
          <p:nvPr/>
        </p:nvSpPr>
        <p:spPr bwMode="gray">
          <a:xfrm>
            <a:off x="7682864" y="3636492"/>
            <a:ext cx="2404037"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 for video conferencing </a:t>
            </a:r>
          </a:p>
        </p:txBody>
      </p:sp>
    </p:spTree>
    <p:extLst>
      <p:ext uri="{BB962C8B-B14F-4D97-AF65-F5344CB8AC3E}">
        <p14:creationId xmlns:p14="http://schemas.microsoft.com/office/powerpoint/2010/main" val="2215398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Huawei Sans" panose="020C0503030203020204" pitchFamily="34" charset="0"/>
              </a:rPr>
              <a:t>Basic MPLS VPN Networking: Intranet</a:t>
            </a:r>
          </a:p>
        </p:txBody>
      </p:sp>
      <p:sp>
        <p:nvSpPr>
          <p:cNvPr id="169" name="文本占位符 168"/>
          <p:cNvSpPr>
            <a:spLocks noGrp="1"/>
          </p:cNvSpPr>
          <p:nvPr>
            <p:ph type="body" sz="quarter" idx="10"/>
          </p:nvPr>
        </p:nvSpPr>
        <p:spPr bwMode="gray"/>
        <p:txBody>
          <a:bodyPr/>
          <a:lstStyle/>
          <a:p>
            <a:r>
              <a:rPr lang="en-US" sz="1800" dirty="0">
                <a:sym typeface="Huawei Sans" panose="020C0503030203020204" pitchFamily="34" charset="0"/>
              </a:rPr>
              <a:t>When the intranet networking solution is used, all users in a VPN are in a user group isolated from the users of other VPNs and can forward traffic to each other. Users in a VPN cannot communicate with users outside the VPN. The sites of a VPN usually belong to the same organization.</a:t>
            </a:r>
          </a:p>
        </p:txBody>
      </p:sp>
      <p:sp>
        <p:nvSpPr>
          <p:cNvPr id="60" name="圆角矩形 59"/>
          <p:cNvSpPr/>
          <p:nvPr/>
        </p:nvSpPr>
        <p:spPr bwMode="gray">
          <a:xfrm>
            <a:off x="2869117" y="3231421"/>
            <a:ext cx="2152916"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67" idx="3"/>
            <a:endCxn id="69" idx="1"/>
          </p:cNvCxnSpPr>
          <p:nvPr/>
        </p:nvCxnSpPr>
        <p:spPr bwMode="gray">
          <a:xfrm>
            <a:off x="3116797" y="4003056"/>
            <a:ext cx="16465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gray">
          <a:xfrm>
            <a:off x="3693938" y="3782147"/>
            <a:ext cx="540000" cy="441818"/>
          </a:xfrm>
          <a:prstGeom prst="rect">
            <a:avLst/>
          </a:prstGeom>
          <a:noFill/>
        </p:spPr>
      </p:pic>
      <p:sp>
        <p:nvSpPr>
          <p:cNvPr id="72" name="文本框 71"/>
          <p:cNvSpPr txBox="1"/>
          <p:nvPr/>
        </p:nvSpPr>
        <p:spPr bwMode="gray">
          <a:xfrm>
            <a:off x="3817904" y="4198296"/>
            <a:ext cx="292068"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gray">
          <a:xfrm>
            <a:off x="4763324" y="3782147"/>
            <a:ext cx="540000" cy="441818"/>
          </a:xfrm>
          <a:prstGeom prst="rect">
            <a:avLst/>
          </a:prstGeom>
          <a:noFill/>
        </p:spPr>
      </p:pic>
      <p:sp>
        <p:nvSpPr>
          <p:cNvPr id="70" name="文本框 69"/>
          <p:cNvSpPr txBox="1"/>
          <p:nvPr/>
        </p:nvSpPr>
        <p:spPr bwMode="gray">
          <a:xfrm>
            <a:off x="4785492" y="4189174"/>
            <a:ext cx="385042"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gray">
          <a:xfrm>
            <a:off x="2576797" y="3782147"/>
            <a:ext cx="540000" cy="441818"/>
          </a:xfrm>
          <a:prstGeom prst="rect">
            <a:avLst/>
          </a:prstGeom>
          <a:noFill/>
        </p:spPr>
      </p:pic>
      <p:sp>
        <p:nvSpPr>
          <p:cNvPr id="68" name="文本框 67"/>
          <p:cNvSpPr txBox="1"/>
          <p:nvPr/>
        </p:nvSpPr>
        <p:spPr bwMode="gray">
          <a:xfrm>
            <a:off x="2654276" y="4198296"/>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74" name="Picture 12" descr="E:\2016.01\1.12 扁平化图标\蓝色\AR-蓝色最新-40.png"/>
          <p:cNvPicPr>
            <a:picLocks noChangeAspect="1" noChangeArrowheads="1"/>
          </p:cNvPicPr>
          <p:nvPr/>
        </p:nvPicPr>
        <p:blipFill>
          <a:blip r:embed="rId3" cstate="print"/>
          <a:srcRect/>
          <a:stretch>
            <a:fillRect/>
          </a:stretch>
        </p:blipFill>
        <p:spPr bwMode="gray">
          <a:xfrm>
            <a:off x="1742950" y="3355735"/>
            <a:ext cx="540000" cy="441818"/>
          </a:xfrm>
          <a:prstGeom prst="rect">
            <a:avLst/>
          </a:prstGeom>
          <a:noFill/>
        </p:spPr>
      </p:pic>
      <p:sp>
        <p:nvSpPr>
          <p:cNvPr id="75" name="文本框 74"/>
          <p:cNvSpPr txBox="1"/>
          <p:nvPr/>
        </p:nvSpPr>
        <p:spPr bwMode="gray">
          <a:xfrm>
            <a:off x="1791576" y="3760533"/>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6" name="圆角矩形 75"/>
          <p:cNvSpPr>
            <a:spLocks/>
          </p:cNvSpPr>
          <p:nvPr/>
        </p:nvSpPr>
        <p:spPr bwMode="gray">
          <a:xfrm>
            <a:off x="1070831" y="3276890"/>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1731126" y="4443606"/>
            <a:ext cx="540000" cy="441818"/>
          </a:xfrm>
          <a:prstGeom prst="rect">
            <a:avLst/>
          </a:prstGeom>
          <a:noFill/>
        </p:spPr>
      </p:pic>
      <p:sp>
        <p:nvSpPr>
          <p:cNvPr id="79" name="文本框 78"/>
          <p:cNvSpPr txBox="1"/>
          <p:nvPr/>
        </p:nvSpPr>
        <p:spPr bwMode="gray">
          <a:xfrm>
            <a:off x="1805014" y="4826646"/>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1" name="圆角矩形 80"/>
          <p:cNvSpPr>
            <a:spLocks/>
          </p:cNvSpPr>
          <p:nvPr/>
        </p:nvSpPr>
        <p:spPr bwMode="gray">
          <a:xfrm>
            <a:off x="1085162" y="4381582"/>
            <a:ext cx="1338799" cy="730878"/>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a:spLocks/>
          </p:cNvSpPr>
          <p:nvPr/>
        </p:nvSpPr>
        <p:spPr bwMode="gray">
          <a:xfrm flipH="1">
            <a:off x="5481105" y="3276890"/>
            <a:ext cx="1358670"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a:spLocks/>
          </p:cNvSpPr>
          <p:nvPr/>
        </p:nvSpPr>
        <p:spPr bwMode="gray">
          <a:xfrm flipH="1">
            <a:off x="5500617" y="4381582"/>
            <a:ext cx="1339157" cy="730878"/>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4" idx="3"/>
            <a:endCxn id="67" idx="1"/>
          </p:cNvCxnSpPr>
          <p:nvPr/>
        </p:nvCxnSpPr>
        <p:spPr bwMode="gray">
          <a:xfrm>
            <a:off x="2282950" y="3576644"/>
            <a:ext cx="293847" cy="4264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67" idx="1"/>
          </p:cNvCxnSpPr>
          <p:nvPr/>
        </p:nvCxnSpPr>
        <p:spPr bwMode="gray">
          <a:xfrm flipV="1">
            <a:off x="2271126" y="4003056"/>
            <a:ext cx="305671" cy="661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69" idx="3"/>
            <a:endCxn id="100" idx="1"/>
          </p:cNvCxnSpPr>
          <p:nvPr/>
        </p:nvCxnSpPr>
        <p:spPr bwMode="gray">
          <a:xfrm flipV="1">
            <a:off x="5303324" y="3570968"/>
            <a:ext cx="323597" cy="4320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69" idx="3"/>
            <a:endCxn id="104" idx="1"/>
          </p:cNvCxnSpPr>
          <p:nvPr/>
        </p:nvCxnSpPr>
        <p:spPr bwMode="gray">
          <a:xfrm>
            <a:off x="5303324" y="4003056"/>
            <a:ext cx="336244" cy="6528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Picture 12" descr="E:\2016.01\1.12 扁平化图标\蓝色\AR-蓝色最新-40.png"/>
          <p:cNvPicPr>
            <a:picLocks noChangeAspect="1" noChangeArrowheads="1"/>
          </p:cNvPicPr>
          <p:nvPr/>
        </p:nvPicPr>
        <p:blipFill>
          <a:blip r:embed="rId3" cstate="print"/>
          <a:srcRect/>
          <a:stretch>
            <a:fillRect/>
          </a:stretch>
        </p:blipFill>
        <p:spPr bwMode="gray">
          <a:xfrm>
            <a:off x="5626921" y="3350059"/>
            <a:ext cx="540000" cy="441818"/>
          </a:xfrm>
          <a:prstGeom prst="rect">
            <a:avLst/>
          </a:prstGeom>
          <a:noFill/>
        </p:spPr>
      </p:pic>
      <p:sp>
        <p:nvSpPr>
          <p:cNvPr id="101" name="文本框 100"/>
          <p:cNvSpPr txBox="1"/>
          <p:nvPr/>
        </p:nvSpPr>
        <p:spPr bwMode="gray">
          <a:xfrm>
            <a:off x="5702853" y="3740079"/>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104" name="Picture 12" descr="E:\2016.01\1.12 扁平化图标\蓝色\AR-蓝色最新-40.png"/>
          <p:cNvPicPr>
            <a:picLocks noChangeAspect="1" noChangeArrowheads="1"/>
          </p:cNvPicPr>
          <p:nvPr/>
        </p:nvPicPr>
        <p:blipFill>
          <a:blip r:embed="rId3" cstate="print"/>
          <a:srcRect/>
          <a:stretch>
            <a:fillRect/>
          </a:stretch>
        </p:blipFill>
        <p:spPr bwMode="gray">
          <a:xfrm>
            <a:off x="5639568" y="4434963"/>
            <a:ext cx="540000" cy="441818"/>
          </a:xfrm>
          <a:prstGeom prst="rect">
            <a:avLst/>
          </a:prstGeom>
          <a:noFill/>
        </p:spPr>
      </p:pic>
      <p:sp>
        <p:nvSpPr>
          <p:cNvPr id="106" name="文本框 105"/>
          <p:cNvSpPr txBox="1"/>
          <p:nvPr/>
        </p:nvSpPr>
        <p:spPr bwMode="gray">
          <a:xfrm>
            <a:off x="5714954" y="4859197"/>
            <a:ext cx="391454"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 name="文本框 6"/>
          <p:cNvSpPr txBox="1"/>
          <p:nvPr/>
        </p:nvSpPr>
        <p:spPr bwMode="gray">
          <a:xfrm>
            <a:off x="1424182" y="3002194"/>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5" name="文本框 124"/>
          <p:cNvSpPr txBox="1"/>
          <p:nvPr/>
        </p:nvSpPr>
        <p:spPr bwMode="gray">
          <a:xfrm>
            <a:off x="5830061" y="3002194"/>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6" name="文本框 125"/>
          <p:cNvSpPr txBox="1"/>
          <p:nvPr/>
        </p:nvSpPr>
        <p:spPr bwMode="gray">
          <a:xfrm>
            <a:off x="1424182" y="5111258"/>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VPN2</a:t>
            </a:r>
          </a:p>
        </p:txBody>
      </p:sp>
      <p:sp>
        <p:nvSpPr>
          <p:cNvPr id="127" name="文本框 126"/>
          <p:cNvSpPr txBox="1"/>
          <p:nvPr/>
        </p:nvSpPr>
        <p:spPr bwMode="gray">
          <a:xfrm>
            <a:off x="5830061" y="5111258"/>
            <a:ext cx="66075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VPN2</a:t>
            </a:r>
          </a:p>
        </p:txBody>
      </p:sp>
      <p:sp>
        <p:nvSpPr>
          <p:cNvPr id="128" name="文本框 127"/>
          <p:cNvSpPr txBox="1"/>
          <p:nvPr/>
        </p:nvSpPr>
        <p:spPr bwMode="gray">
          <a:xfrm>
            <a:off x="1132015" y="3475576"/>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9" name="文本框 128"/>
          <p:cNvSpPr txBox="1"/>
          <p:nvPr/>
        </p:nvSpPr>
        <p:spPr bwMode="gray">
          <a:xfrm>
            <a:off x="6135122" y="3475576"/>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3" name="文本框 132"/>
          <p:cNvSpPr txBox="1"/>
          <p:nvPr/>
        </p:nvSpPr>
        <p:spPr bwMode="gray">
          <a:xfrm>
            <a:off x="1146244" y="4542033"/>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3</a:t>
            </a:r>
          </a:p>
        </p:txBody>
      </p:sp>
      <p:sp>
        <p:nvSpPr>
          <p:cNvPr id="135" name="文本框 134"/>
          <p:cNvSpPr txBox="1"/>
          <p:nvPr/>
        </p:nvSpPr>
        <p:spPr bwMode="gray">
          <a:xfrm>
            <a:off x="6149351" y="4542033"/>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4</a:t>
            </a:r>
          </a:p>
        </p:txBody>
      </p:sp>
      <p:sp>
        <p:nvSpPr>
          <p:cNvPr id="8" name="文本框 7"/>
          <p:cNvSpPr txBox="1"/>
          <p:nvPr/>
        </p:nvSpPr>
        <p:spPr bwMode="gray">
          <a:xfrm>
            <a:off x="1804598" y="2347527"/>
            <a:ext cx="1693092" cy="738664"/>
          </a:xfrm>
          <a:prstGeom prst="rect">
            <a:avLst/>
          </a:prstGeom>
          <a:noFill/>
          <a:ln>
            <a:solidFill>
              <a:schemeClr val="bg1">
                <a:lumMod val="85000"/>
              </a:schemeClr>
            </a:solid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VPN1 (RD: 1:1)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100:1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100:1</a:t>
            </a:r>
          </a:p>
        </p:txBody>
      </p:sp>
      <p:sp>
        <p:nvSpPr>
          <p:cNvPr id="142" name="文本框 141"/>
          <p:cNvSpPr txBox="1"/>
          <p:nvPr/>
        </p:nvSpPr>
        <p:spPr bwMode="gray">
          <a:xfrm>
            <a:off x="4099037" y="2407244"/>
            <a:ext cx="1693092" cy="738664"/>
          </a:xfrm>
          <a:prstGeom prst="rect">
            <a:avLst/>
          </a:prstGeom>
          <a:noFill/>
          <a:ln>
            <a:solidFill>
              <a:schemeClr val="bg1">
                <a:lumMod val="85000"/>
              </a:schemeClr>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VPN1 (RD: 1:2)</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Import RT: 100:1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Export RT: 100:1</a:t>
            </a:r>
          </a:p>
        </p:txBody>
      </p:sp>
      <p:sp>
        <p:nvSpPr>
          <p:cNvPr id="144" name="文本框 143"/>
          <p:cNvSpPr txBox="1"/>
          <p:nvPr/>
        </p:nvSpPr>
        <p:spPr bwMode="gray">
          <a:xfrm>
            <a:off x="1804598" y="5379630"/>
            <a:ext cx="1693092" cy="738664"/>
          </a:xfrm>
          <a:prstGeom prst="rect">
            <a:avLst/>
          </a:prstGeom>
          <a:noFill/>
          <a:ln>
            <a:solidFill>
              <a:schemeClr val="bg1">
                <a:lumMod val="85000"/>
              </a:schemeClr>
            </a:solidFill>
          </a:ln>
        </p:spPr>
        <p:txBody>
          <a:bodyPr wrap="square" rtlCol="0">
            <a:sp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VPN2 (RD: 2:1)</a:t>
            </a:r>
          </a:p>
          <a:p>
            <a:r>
              <a:rPr lang="en-US" dirty="0">
                <a:sym typeface="Huawei Sans" panose="020C0503030203020204" pitchFamily="34" charset="0"/>
              </a:rPr>
              <a:t>Import RT: 200:1</a:t>
            </a:r>
          </a:p>
          <a:p>
            <a:r>
              <a:rPr lang="en-US" dirty="0">
                <a:sym typeface="Huawei Sans" panose="020C0503030203020204" pitchFamily="34" charset="0"/>
              </a:rPr>
              <a:t>Export RT: 200:1</a:t>
            </a:r>
          </a:p>
        </p:txBody>
      </p:sp>
      <p:sp>
        <p:nvSpPr>
          <p:cNvPr id="158" name="矩形 157"/>
          <p:cNvSpPr/>
          <p:nvPr/>
        </p:nvSpPr>
        <p:spPr bwMode="gray">
          <a:xfrm>
            <a:off x="4099037" y="5411154"/>
            <a:ext cx="1693092" cy="307777"/>
          </a:xfrm>
          <a:prstGeom prst="rect">
            <a:avLst/>
          </a:prstGeom>
          <a:noFill/>
        </p:spPr>
        <p:txBody>
          <a:bodyPr wrap="square" rtlCol="0">
            <a:spAutoFit/>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文本框 162"/>
          <p:cNvSpPr txBox="1"/>
          <p:nvPr/>
        </p:nvSpPr>
        <p:spPr bwMode="gray">
          <a:xfrm>
            <a:off x="4099037" y="5414946"/>
            <a:ext cx="1693092" cy="738664"/>
          </a:xfrm>
          <a:prstGeom prst="rect">
            <a:avLst/>
          </a:prstGeom>
          <a:noFill/>
          <a:ln>
            <a:solidFill>
              <a:schemeClr val="bg1">
                <a:lumMod val="85000"/>
              </a:schemeClr>
            </a:solidFill>
          </a:ln>
        </p:spPr>
        <p:txBody>
          <a:bodyPr wrap="square" rtlCol="0">
            <a:sp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VPN2 (RD: 2:2)</a:t>
            </a:r>
          </a:p>
          <a:p>
            <a:r>
              <a:rPr lang="en-US" dirty="0">
                <a:sym typeface="Huawei Sans" panose="020C0503030203020204" pitchFamily="34" charset="0"/>
              </a:rPr>
              <a:t>Import RT: 200:1</a:t>
            </a:r>
          </a:p>
          <a:p>
            <a:r>
              <a:rPr lang="en-US" dirty="0">
                <a:sym typeface="Huawei Sans" panose="020C0503030203020204" pitchFamily="34" charset="0"/>
              </a:rPr>
              <a:t>Export RT: 200:1</a:t>
            </a:r>
          </a:p>
        </p:txBody>
      </p:sp>
      <p:sp>
        <p:nvSpPr>
          <p:cNvPr id="164" name="圆角矩形 75"/>
          <p:cNvSpPr/>
          <p:nvPr/>
        </p:nvSpPr>
        <p:spPr bwMode="gray">
          <a:xfrm>
            <a:off x="7457738" y="3332591"/>
            <a:ext cx="3870662" cy="185196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PE needs to create a VPN instance for each site and set a unique route distinguisher (RD) for each site.</a:t>
            </a:r>
          </a:p>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and export route targets (RTs) are set on PEs to prevent mutual communication between sites in different VPNs.</a:t>
            </a:r>
          </a:p>
        </p:txBody>
      </p:sp>
    </p:spTree>
    <p:extLst>
      <p:ext uri="{BB962C8B-B14F-4D97-AF65-F5344CB8AC3E}">
        <p14:creationId xmlns:p14="http://schemas.microsoft.com/office/powerpoint/2010/main" val="267070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Huawei Sans" panose="020C0503030203020204" pitchFamily="34" charset="0"/>
              </a:rPr>
              <a:t>Basic MPLS VPN Networking: Extranet</a:t>
            </a:r>
          </a:p>
        </p:txBody>
      </p:sp>
      <p:sp>
        <p:nvSpPr>
          <p:cNvPr id="169" name="文本占位符 168"/>
          <p:cNvSpPr>
            <a:spLocks noGrp="1"/>
          </p:cNvSpPr>
          <p:nvPr>
            <p:ph type="body" sz="quarter" idx="10"/>
          </p:nvPr>
        </p:nvSpPr>
        <p:spPr bwMode="gray"/>
        <p:txBody>
          <a:bodyPr/>
          <a:lstStyle/>
          <a:p>
            <a:r>
              <a:rPr lang="en-US" sz="1800">
                <a:sym typeface="Huawei Sans" panose="020C0503030203020204" pitchFamily="34" charset="0"/>
              </a:rPr>
              <a:t>When the extranet networking solution is used, VPN users can share network resources in some sites with other VPN users.</a:t>
            </a:r>
            <a:endParaRPr lang="en-US" sz="1800" dirty="0">
              <a:sym typeface="Huawei Sans" panose="020C0503030203020204" pitchFamily="34" charset="0"/>
            </a:endParaRPr>
          </a:p>
        </p:txBody>
      </p:sp>
      <p:sp>
        <p:nvSpPr>
          <p:cNvPr id="60" name="圆角矩形 59"/>
          <p:cNvSpPr/>
          <p:nvPr/>
        </p:nvSpPr>
        <p:spPr bwMode="gray">
          <a:xfrm>
            <a:off x="2869117" y="3226400"/>
            <a:ext cx="2152916"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67" idx="3"/>
          </p:cNvCxnSpPr>
          <p:nvPr/>
        </p:nvCxnSpPr>
        <p:spPr bwMode="gray">
          <a:xfrm>
            <a:off x="3174135" y="3565457"/>
            <a:ext cx="496893" cy="4390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gray">
          <a:xfrm>
            <a:off x="3693938" y="3777126"/>
            <a:ext cx="540000" cy="441818"/>
          </a:xfrm>
          <a:prstGeom prst="rect">
            <a:avLst/>
          </a:prstGeom>
          <a:noFill/>
        </p:spPr>
      </p:pic>
      <p:sp>
        <p:nvSpPr>
          <p:cNvPr id="72" name="文本框 71"/>
          <p:cNvSpPr txBox="1"/>
          <p:nvPr/>
        </p:nvSpPr>
        <p:spPr bwMode="gray">
          <a:xfrm>
            <a:off x="3817904" y="4193275"/>
            <a:ext cx="292068"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gray">
          <a:xfrm>
            <a:off x="4763324" y="3777126"/>
            <a:ext cx="540000" cy="441818"/>
          </a:xfrm>
          <a:prstGeom prst="rect">
            <a:avLst/>
          </a:prstGeom>
          <a:noFill/>
        </p:spPr>
      </p:pic>
      <p:sp>
        <p:nvSpPr>
          <p:cNvPr id="70" name="文本框 69"/>
          <p:cNvSpPr txBox="1"/>
          <p:nvPr/>
        </p:nvSpPr>
        <p:spPr bwMode="gray">
          <a:xfrm>
            <a:off x="4785492" y="4184153"/>
            <a:ext cx="486030"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gray">
          <a:xfrm>
            <a:off x="2634135" y="3344548"/>
            <a:ext cx="540000" cy="441818"/>
          </a:xfrm>
          <a:prstGeom prst="rect">
            <a:avLst/>
          </a:prstGeom>
          <a:noFill/>
        </p:spPr>
      </p:pic>
      <p:sp>
        <p:nvSpPr>
          <p:cNvPr id="68" name="文本框 67"/>
          <p:cNvSpPr txBox="1"/>
          <p:nvPr/>
        </p:nvSpPr>
        <p:spPr bwMode="gray">
          <a:xfrm>
            <a:off x="2661120" y="3773914"/>
            <a:ext cx="486030"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74" name="Picture 12" descr="E:\2016.01\1.12 扁平化图标\蓝色\AR-蓝色最新-40.png"/>
          <p:cNvPicPr>
            <a:picLocks noChangeAspect="1" noChangeArrowheads="1"/>
          </p:cNvPicPr>
          <p:nvPr/>
        </p:nvPicPr>
        <p:blipFill>
          <a:blip r:embed="rId3" cstate="print"/>
          <a:srcRect/>
          <a:stretch>
            <a:fillRect/>
          </a:stretch>
        </p:blipFill>
        <p:spPr bwMode="gray">
          <a:xfrm>
            <a:off x="1742950" y="3350714"/>
            <a:ext cx="540000" cy="441818"/>
          </a:xfrm>
          <a:prstGeom prst="rect">
            <a:avLst/>
          </a:prstGeom>
          <a:noFill/>
        </p:spPr>
      </p:pic>
      <p:sp>
        <p:nvSpPr>
          <p:cNvPr id="75" name="文本框 74"/>
          <p:cNvSpPr txBox="1"/>
          <p:nvPr/>
        </p:nvSpPr>
        <p:spPr bwMode="gray">
          <a:xfrm>
            <a:off x="1791576" y="3755512"/>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6" name="圆角矩形 75"/>
          <p:cNvSpPr>
            <a:spLocks/>
          </p:cNvSpPr>
          <p:nvPr/>
        </p:nvSpPr>
        <p:spPr bwMode="gray">
          <a:xfrm>
            <a:off x="1070831" y="3271869"/>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1731126" y="4438585"/>
            <a:ext cx="540000" cy="441818"/>
          </a:xfrm>
          <a:prstGeom prst="rect">
            <a:avLst/>
          </a:prstGeom>
          <a:noFill/>
        </p:spPr>
      </p:pic>
      <p:sp>
        <p:nvSpPr>
          <p:cNvPr id="79" name="文本框 78"/>
          <p:cNvSpPr txBox="1"/>
          <p:nvPr/>
        </p:nvSpPr>
        <p:spPr bwMode="gray">
          <a:xfrm>
            <a:off x="1805014" y="4821625"/>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1" name="圆角矩形 80"/>
          <p:cNvSpPr>
            <a:spLocks/>
          </p:cNvSpPr>
          <p:nvPr/>
        </p:nvSpPr>
        <p:spPr bwMode="gray">
          <a:xfrm>
            <a:off x="1085162" y="4376561"/>
            <a:ext cx="1338799" cy="730878"/>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a:spLocks/>
          </p:cNvSpPr>
          <p:nvPr/>
        </p:nvSpPr>
        <p:spPr bwMode="gray">
          <a:xfrm flipH="1">
            <a:off x="5575190" y="3698273"/>
            <a:ext cx="1358670"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4" idx="3"/>
            <a:endCxn id="67" idx="1"/>
          </p:cNvCxnSpPr>
          <p:nvPr/>
        </p:nvCxnSpPr>
        <p:spPr bwMode="gray">
          <a:xfrm flipV="1">
            <a:off x="2282950" y="3565457"/>
            <a:ext cx="351185" cy="61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55" idx="1"/>
          </p:cNvCxnSpPr>
          <p:nvPr/>
        </p:nvCxnSpPr>
        <p:spPr bwMode="gray">
          <a:xfrm>
            <a:off x="2271126" y="4659494"/>
            <a:ext cx="363009" cy="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69" idx="3"/>
            <a:endCxn id="100" idx="1"/>
          </p:cNvCxnSpPr>
          <p:nvPr/>
        </p:nvCxnSpPr>
        <p:spPr bwMode="gray">
          <a:xfrm flipV="1">
            <a:off x="5303324" y="3992351"/>
            <a:ext cx="417682" cy="56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Picture 12" descr="E:\2016.01\1.12 扁平化图标\蓝色\AR-蓝色最新-40.png"/>
          <p:cNvPicPr>
            <a:picLocks noChangeAspect="1" noChangeArrowheads="1"/>
          </p:cNvPicPr>
          <p:nvPr/>
        </p:nvPicPr>
        <p:blipFill>
          <a:blip r:embed="rId3" cstate="print"/>
          <a:srcRect/>
          <a:stretch>
            <a:fillRect/>
          </a:stretch>
        </p:blipFill>
        <p:spPr bwMode="gray">
          <a:xfrm>
            <a:off x="5721006" y="3771442"/>
            <a:ext cx="540000" cy="441818"/>
          </a:xfrm>
          <a:prstGeom prst="rect">
            <a:avLst/>
          </a:prstGeom>
          <a:noFill/>
        </p:spPr>
      </p:pic>
      <p:sp>
        <p:nvSpPr>
          <p:cNvPr id="101" name="文本框 100"/>
          <p:cNvSpPr txBox="1"/>
          <p:nvPr/>
        </p:nvSpPr>
        <p:spPr bwMode="gray">
          <a:xfrm>
            <a:off x="5796938" y="4161462"/>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 name="文本框 6"/>
          <p:cNvSpPr txBox="1"/>
          <p:nvPr/>
        </p:nvSpPr>
        <p:spPr bwMode="gray">
          <a:xfrm>
            <a:off x="1424182" y="2997173"/>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5" name="文本框 124"/>
          <p:cNvSpPr txBox="1"/>
          <p:nvPr/>
        </p:nvSpPr>
        <p:spPr bwMode="gray">
          <a:xfrm>
            <a:off x="5924146" y="342357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6" name="文本框 125"/>
          <p:cNvSpPr txBox="1"/>
          <p:nvPr/>
        </p:nvSpPr>
        <p:spPr bwMode="gray">
          <a:xfrm>
            <a:off x="1424182" y="510623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VPN2</a:t>
            </a:r>
          </a:p>
        </p:txBody>
      </p:sp>
      <p:sp>
        <p:nvSpPr>
          <p:cNvPr id="128" name="文本框 127"/>
          <p:cNvSpPr txBox="1"/>
          <p:nvPr/>
        </p:nvSpPr>
        <p:spPr bwMode="gray">
          <a:xfrm>
            <a:off x="1132015" y="3470555"/>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9" name="文本框 128"/>
          <p:cNvSpPr txBox="1"/>
          <p:nvPr/>
        </p:nvSpPr>
        <p:spPr bwMode="gray">
          <a:xfrm>
            <a:off x="6229207" y="3896959"/>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3" name="文本框 132"/>
          <p:cNvSpPr txBox="1"/>
          <p:nvPr/>
        </p:nvSpPr>
        <p:spPr bwMode="gray">
          <a:xfrm>
            <a:off x="1146244" y="4537012"/>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3</a:t>
            </a:r>
          </a:p>
        </p:txBody>
      </p:sp>
      <p:sp>
        <p:nvSpPr>
          <p:cNvPr id="164" name="圆角矩形 75"/>
          <p:cNvSpPr/>
          <p:nvPr/>
        </p:nvSpPr>
        <p:spPr bwMode="gray">
          <a:xfrm>
            <a:off x="7184099" y="2338715"/>
            <a:ext cx="4047395" cy="2837094"/>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shown in the figure, site 2 is a shared site that can be accessed by VPN1 and VPN2 users. The following requirements must be met:</a:t>
            </a:r>
          </a:p>
          <a:p>
            <a:pPr marL="387350" lvl="1" indent="-203200" fontAlgn="ctr">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 can receive VPNv4 routes advertised by PE1 and PE3.</a:t>
            </a:r>
          </a:p>
          <a:p>
            <a:pPr marL="387350" lvl="1" indent="-203200" fontAlgn="ctr">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 and PE3 can accept VPNv4 routes advertised by PE2.</a:t>
            </a:r>
          </a:p>
          <a:p>
            <a:pPr marL="387350" lvl="1" indent="-203200" fontAlgn="ctr">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 advertises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neither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VPNv4 routes received from PE1 to PE3 nor VPNv4 routes received from PE3 to PE1.</a:t>
            </a:r>
          </a:p>
          <a:p>
            <a:pPr marL="177800" indent="-177800" fontAlgn="ctr">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Picture 12" descr="E:\2016.01\1.12 扁平化图标\蓝色\AR-蓝色最新-40.png"/>
          <p:cNvPicPr>
            <a:picLocks noChangeAspect="1" noChangeArrowheads="1"/>
          </p:cNvPicPr>
          <p:nvPr/>
        </p:nvPicPr>
        <p:blipFill>
          <a:blip r:embed="rId3" cstate="print"/>
          <a:srcRect/>
          <a:stretch>
            <a:fillRect/>
          </a:stretch>
        </p:blipFill>
        <p:spPr bwMode="gray">
          <a:xfrm>
            <a:off x="2634135" y="4438666"/>
            <a:ext cx="540000" cy="441818"/>
          </a:xfrm>
          <a:prstGeom prst="rect">
            <a:avLst/>
          </a:prstGeom>
          <a:noFill/>
        </p:spPr>
      </p:pic>
      <p:sp>
        <p:nvSpPr>
          <p:cNvPr id="56" name="文本框 55"/>
          <p:cNvSpPr txBox="1"/>
          <p:nvPr/>
        </p:nvSpPr>
        <p:spPr bwMode="gray">
          <a:xfrm>
            <a:off x="2661120" y="4868032"/>
            <a:ext cx="486030"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cxnSp>
        <p:nvCxnSpPr>
          <p:cNvPr id="59" name="直接连接符 58"/>
          <p:cNvCxnSpPr>
            <a:stCxn id="71" idx="1"/>
            <a:endCxn id="55" idx="3"/>
          </p:cNvCxnSpPr>
          <p:nvPr/>
        </p:nvCxnSpPr>
        <p:spPr bwMode="gray">
          <a:xfrm flipH="1">
            <a:off x="3174135" y="3998035"/>
            <a:ext cx="519803" cy="66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9" idx="1"/>
            <a:endCxn id="71" idx="3"/>
          </p:cNvCxnSpPr>
          <p:nvPr/>
        </p:nvCxnSpPr>
        <p:spPr bwMode="gray">
          <a:xfrm flipH="1">
            <a:off x="4233938" y="3998035"/>
            <a:ext cx="5293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bwMode="gray">
          <a:xfrm>
            <a:off x="2000846" y="2342506"/>
            <a:ext cx="1693092" cy="738664"/>
          </a:xfrm>
          <a:prstGeom prst="rect">
            <a:avLst/>
          </a:prstGeom>
          <a:noFill/>
          <a:ln>
            <a:solidFill>
              <a:schemeClr val="bg1">
                <a:lumMod val="85000"/>
              </a:schemeClr>
            </a:solidFill>
          </a:ln>
          <a:effectLst/>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VPN1</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RD: 1:1</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100:1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100:1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4076957" y="2409355"/>
            <a:ext cx="2565926" cy="738664"/>
          </a:xfrm>
          <a:prstGeom prst="rect">
            <a:avLst/>
          </a:prstGeom>
          <a:noFill/>
          <a:ln>
            <a:solidFill>
              <a:schemeClr val="bg1">
                <a:lumMod val="85000"/>
              </a:schemeClr>
            </a:solidFill>
          </a:ln>
          <a:effectLst/>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VPN1</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RD: 1:2</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100:1</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200:1</a:t>
            </a: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100:1</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200:1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1804598" y="5374609"/>
            <a:ext cx="1693092" cy="738664"/>
          </a:xfrm>
          <a:prstGeom prst="rect">
            <a:avLst/>
          </a:prstGeom>
          <a:noFill/>
          <a:ln>
            <a:solidFill>
              <a:schemeClr val="bg1">
                <a:lumMod val="85000"/>
              </a:schemeClr>
            </a:solidFill>
          </a:ln>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VPN2</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RD: 2:1</a:t>
            </a:r>
            <a:r>
              <a:rPr lang="zh-CN" alt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200:1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200:1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30020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Huawei Sans" panose="020C0503030203020204" pitchFamily="34" charset="0"/>
              </a:rPr>
              <a:t>Basic MPLS VPN Networking: </a:t>
            </a:r>
            <a:r>
              <a:rPr lang="en-US" dirty="0" err="1">
                <a:sym typeface="Huawei Sans" panose="020C0503030203020204" pitchFamily="34" charset="0"/>
              </a:rPr>
              <a:t>Hub&amp;Spoke</a:t>
            </a:r>
            <a:r>
              <a:rPr lang="en-US" dirty="0">
                <a:sym typeface="Huawei Sans" panose="020C0503030203020204" pitchFamily="34" charset="0"/>
              </a:rPr>
              <a:t> (1)</a:t>
            </a:r>
          </a:p>
        </p:txBody>
      </p:sp>
      <p:sp>
        <p:nvSpPr>
          <p:cNvPr id="169" name="文本占位符 168"/>
          <p:cNvSpPr>
            <a:spLocks noGrp="1"/>
          </p:cNvSpPr>
          <p:nvPr>
            <p:ph type="body" sz="quarter" idx="10"/>
          </p:nvPr>
        </p:nvSpPr>
        <p:spPr bwMode="gray"/>
        <p:txBody>
          <a:bodyPr/>
          <a:lstStyle/>
          <a:p>
            <a:r>
              <a:rPr lang="en-US" sz="1600">
                <a:sym typeface="Huawei Sans" panose="020C0503030203020204" pitchFamily="34" charset="0"/>
              </a:rPr>
              <a:t>In the Hub&amp;Spoke solution, one site can be configured as the hub site, and the other sites can be configured as spoke sites. Mutual access between sites must pass through the hub site. Data transmission between sites is centrally managed and controlled by the hub site.</a:t>
            </a:r>
            <a:endParaRPr lang="en-US" sz="1600" dirty="0">
              <a:sym typeface="Huawei Sans" panose="020C0503030203020204" pitchFamily="34" charset="0"/>
            </a:endParaRPr>
          </a:p>
        </p:txBody>
      </p:sp>
      <p:sp>
        <p:nvSpPr>
          <p:cNvPr id="60" name="圆角矩形 59"/>
          <p:cNvSpPr/>
          <p:nvPr/>
        </p:nvSpPr>
        <p:spPr bwMode="gray">
          <a:xfrm>
            <a:off x="2869117" y="3226400"/>
            <a:ext cx="2152916"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67" idx="3"/>
          </p:cNvCxnSpPr>
          <p:nvPr/>
        </p:nvCxnSpPr>
        <p:spPr bwMode="gray">
          <a:xfrm>
            <a:off x="3174135" y="3565457"/>
            <a:ext cx="496893" cy="4390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gray">
          <a:xfrm>
            <a:off x="3693938" y="3777126"/>
            <a:ext cx="540000" cy="441818"/>
          </a:xfrm>
          <a:prstGeom prst="rect">
            <a:avLst/>
          </a:prstGeom>
          <a:noFill/>
        </p:spPr>
      </p:pic>
      <p:sp>
        <p:nvSpPr>
          <p:cNvPr id="72" name="文本框 71"/>
          <p:cNvSpPr txBox="1"/>
          <p:nvPr/>
        </p:nvSpPr>
        <p:spPr bwMode="gray">
          <a:xfrm>
            <a:off x="3817904" y="4193275"/>
            <a:ext cx="292068"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gray">
          <a:xfrm>
            <a:off x="4763324" y="3777126"/>
            <a:ext cx="540000" cy="441818"/>
          </a:xfrm>
          <a:prstGeom prst="rect">
            <a:avLst/>
          </a:prstGeom>
          <a:noFill/>
        </p:spPr>
      </p:pic>
      <p:sp>
        <p:nvSpPr>
          <p:cNvPr id="70" name="文本框 69"/>
          <p:cNvSpPr txBox="1"/>
          <p:nvPr/>
        </p:nvSpPr>
        <p:spPr bwMode="gray">
          <a:xfrm>
            <a:off x="4656227" y="4184153"/>
            <a:ext cx="800219"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Hub-PE</a:t>
            </a:r>
          </a:p>
        </p:txBody>
      </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gray">
          <a:xfrm>
            <a:off x="2634135" y="3344548"/>
            <a:ext cx="540000" cy="441818"/>
          </a:xfrm>
          <a:prstGeom prst="rect">
            <a:avLst/>
          </a:prstGeom>
          <a:noFill/>
        </p:spPr>
      </p:pic>
      <p:sp>
        <p:nvSpPr>
          <p:cNvPr id="68" name="文本框 67"/>
          <p:cNvSpPr txBox="1"/>
          <p:nvPr/>
        </p:nvSpPr>
        <p:spPr bwMode="gray">
          <a:xfrm>
            <a:off x="2397378" y="3738269"/>
            <a:ext cx="10486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Spoke-PE1</a:t>
            </a:r>
          </a:p>
        </p:txBody>
      </p:sp>
      <p:pic>
        <p:nvPicPr>
          <p:cNvPr id="74" name="Picture 12" descr="E:\2016.01\1.12 扁平化图标\蓝色\AR-蓝色最新-40.png"/>
          <p:cNvPicPr>
            <a:picLocks noChangeAspect="1" noChangeArrowheads="1"/>
          </p:cNvPicPr>
          <p:nvPr/>
        </p:nvPicPr>
        <p:blipFill>
          <a:blip r:embed="rId3" cstate="print"/>
          <a:srcRect/>
          <a:stretch>
            <a:fillRect/>
          </a:stretch>
        </p:blipFill>
        <p:spPr bwMode="gray">
          <a:xfrm>
            <a:off x="1742950" y="3350714"/>
            <a:ext cx="540000" cy="441818"/>
          </a:xfrm>
          <a:prstGeom prst="rect">
            <a:avLst/>
          </a:prstGeom>
          <a:noFill/>
        </p:spPr>
      </p:pic>
      <p:sp>
        <p:nvSpPr>
          <p:cNvPr id="75" name="文本框 74"/>
          <p:cNvSpPr txBox="1"/>
          <p:nvPr/>
        </p:nvSpPr>
        <p:spPr bwMode="gray">
          <a:xfrm>
            <a:off x="1399257" y="3743153"/>
            <a:ext cx="105509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Spoke-CE1</a:t>
            </a:r>
          </a:p>
        </p:txBody>
      </p:sp>
      <p:sp>
        <p:nvSpPr>
          <p:cNvPr id="76" name="圆角矩形 75"/>
          <p:cNvSpPr>
            <a:spLocks/>
          </p:cNvSpPr>
          <p:nvPr/>
        </p:nvSpPr>
        <p:spPr bwMode="gray">
          <a:xfrm>
            <a:off x="1070831" y="3271869"/>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1731126" y="4438585"/>
            <a:ext cx="540000" cy="441818"/>
          </a:xfrm>
          <a:prstGeom prst="rect">
            <a:avLst/>
          </a:prstGeom>
          <a:noFill/>
        </p:spPr>
      </p:pic>
      <p:sp>
        <p:nvSpPr>
          <p:cNvPr id="79" name="文本框 78"/>
          <p:cNvSpPr txBox="1"/>
          <p:nvPr/>
        </p:nvSpPr>
        <p:spPr bwMode="gray">
          <a:xfrm>
            <a:off x="1430209" y="4832129"/>
            <a:ext cx="105509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Spoke-CE2</a:t>
            </a:r>
          </a:p>
        </p:txBody>
      </p:sp>
      <p:sp>
        <p:nvSpPr>
          <p:cNvPr id="81" name="圆角矩形 80"/>
          <p:cNvSpPr>
            <a:spLocks/>
          </p:cNvSpPr>
          <p:nvPr/>
        </p:nvSpPr>
        <p:spPr bwMode="gray">
          <a:xfrm>
            <a:off x="1085162" y="4376561"/>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a:spLocks/>
          </p:cNvSpPr>
          <p:nvPr/>
        </p:nvSpPr>
        <p:spPr bwMode="gray">
          <a:xfrm flipH="1">
            <a:off x="5575190" y="3698273"/>
            <a:ext cx="1358670"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4" idx="3"/>
            <a:endCxn id="67" idx="1"/>
          </p:cNvCxnSpPr>
          <p:nvPr/>
        </p:nvCxnSpPr>
        <p:spPr bwMode="gray">
          <a:xfrm flipV="1">
            <a:off x="2282950" y="3565457"/>
            <a:ext cx="351185" cy="61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55" idx="1"/>
          </p:cNvCxnSpPr>
          <p:nvPr/>
        </p:nvCxnSpPr>
        <p:spPr bwMode="gray">
          <a:xfrm>
            <a:off x="2271126" y="4659494"/>
            <a:ext cx="363009" cy="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flipV="1">
            <a:off x="5303324" y="3916151"/>
            <a:ext cx="417682" cy="0"/>
          </a:xfrm>
          <a:prstGeom prst="line">
            <a:avLst/>
          </a:prstGeom>
          <a:ln w="25400">
            <a:solidFill>
              <a:srgbClr val="FDD351"/>
            </a:solidFill>
          </a:ln>
        </p:spPr>
        <p:style>
          <a:lnRef idx="1">
            <a:schemeClr val="accent1"/>
          </a:lnRef>
          <a:fillRef idx="0">
            <a:schemeClr val="accent1"/>
          </a:fillRef>
          <a:effectRef idx="0">
            <a:schemeClr val="accent1"/>
          </a:effectRef>
          <a:fontRef idx="minor">
            <a:schemeClr val="tx1"/>
          </a:fontRef>
        </p:style>
      </p:cxnSp>
      <p:pic>
        <p:nvPicPr>
          <p:cNvPr id="100" name="Picture 12" descr="E:\2016.01\1.12 扁平化图标\蓝色\AR-蓝色最新-40.png"/>
          <p:cNvPicPr>
            <a:picLocks noChangeAspect="1" noChangeArrowheads="1"/>
          </p:cNvPicPr>
          <p:nvPr/>
        </p:nvPicPr>
        <p:blipFill>
          <a:blip r:embed="rId3" cstate="print"/>
          <a:srcRect/>
          <a:stretch>
            <a:fillRect/>
          </a:stretch>
        </p:blipFill>
        <p:spPr bwMode="gray">
          <a:xfrm>
            <a:off x="5721006" y="3771442"/>
            <a:ext cx="540000" cy="441818"/>
          </a:xfrm>
          <a:prstGeom prst="rect">
            <a:avLst/>
          </a:prstGeom>
          <a:noFill/>
        </p:spPr>
      </p:pic>
      <p:sp>
        <p:nvSpPr>
          <p:cNvPr id="101" name="文本框 100"/>
          <p:cNvSpPr txBox="1"/>
          <p:nvPr/>
        </p:nvSpPr>
        <p:spPr bwMode="gray">
          <a:xfrm>
            <a:off x="5582516" y="4174916"/>
            <a:ext cx="80663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Hub-CE</a:t>
            </a:r>
          </a:p>
        </p:txBody>
      </p:sp>
      <p:sp>
        <p:nvSpPr>
          <p:cNvPr id="7" name="文本框 6"/>
          <p:cNvSpPr txBox="1"/>
          <p:nvPr/>
        </p:nvSpPr>
        <p:spPr bwMode="gray">
          <a:xfrm>
            <a:off x="1424182" y="2997173"/>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5" name="文本框 124"/>
          <p:cNvSpPr txBox="1"/>
          <p:nvPr/>
        </p:nvSpPr>
        <p:spPr bwMode="gray">
          <a:xfrm>
            <a:off x="5924146" y="342357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6" name="文本框 125"/>
          <p:cNvSpPr txBox="1"/>
          <p:nvPr/>
        </p:nvSpPr>
        <p:spPr bwMode="gray">
          <a:xfrm>
            <a:off x="1424182" y="510623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8" name="文本框 127"/>
          <p:cNvSpPr txBox="1"/>
          <p:nvPr/>
        </p:nvSpPr>
        <p:spPr bwMode="gray">
          <a:xfrm>
            <a:off x="1132015" y="3470555"/>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9" name="文本框 128"/>
          <p:cNvSpPr txBox="1"/>
          <p:nvPr/>
        </p:nvSpPr>
        <p:spPr bwMode="gray">
          <a:xfrm>
            <a:off x="6229207" y="3896959"/>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3" name="文本框 132"/>
          <p:cNvSpPr txBox="1"/>
          <p:nvPr/>
        </p:nvSpPr>
        <p:spPr bwMode="gray">
          <a:xfrm>
            <a:off x="1146244" y="4537012"/>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3</a:t>
            </a:r>
          </a:p>
        </p:txBody>
      </p:sp>
      <p:sp>
        <p:nvSpPr>
          <p:cNvPr id="164" name="圆角矩形 75"/>
          <p:cNvSpPr/>
          <p:nvPr/>
        </p:nvSpPr>
        <p:spPr bwMode="gray">
          <a:xfrm>
            <a:off x="7184099" y="2036229"/>
            <a:ext cx="4564988" cy="416138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spoke site needs to advertise routes to a hub site, and then the hub site advertises the routes to other spoke sites. Spoke sites do not directly exchange routing information.</a:t>
            </a:r>
          </a:p>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Spoke-PEs, set the export RT to "Spoke" and the import RT to "Hub."</a:t>
            </a:r>
          </a:p>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Hub-PE needs to use two interfaces or sub-interfaces (bound to two VPN instances that are created). One interface or sub-interface is used to receive the routes from the Spoke-PE, and the import RT of the VPN instance is "Spoke." The other is used to advertise routes to Spoke-PEs, and the export RT of the VPN instance is "Hub."</a:t>
            </a:r>
          </a:p>
        </p:txBody>
      </p:sp>
      <p:pic>
        <p:nvPicPr>
          <p:cNvPr id="55" name="Picture 12" descr="E:\2016.01\1.12 扁平化图标\蓝色\AR-蓝色最新-40.png"/>
          <p:cNvPicPr>
            <a:picLocks noChangeAspect="1" noChangeArrowheads="1"/>
          </p:cNvPicPr>
          <p:nvPr/>
        </p:nvPicPr>
        <p:blipFill>
          <a:blip r:embed="rId3" cstate="print"/>
          <a:srcRect/>
          <a:stretch>
            <a:fillRect/>
          </a:stretch>
        </p:blipFill>
        <p:spPr bwMode="gray">
          <a:xfrm>
            <a:off x="2634135" y="4438666"/>
            <a:ext cx="540000" cy="441818"/>
          </a:xfrm>
          <a:prstGeom prst="rect">
            <a:avLst/>
          </a:prstGeom>
          <a:noFill/>
        </p:spPr>
      </p:pic>
      <p:sp>
        <p:nvSpPr>
          <p:cNvPr id="56" name="文本框 55"/>
          <p:cNvSpPr txBox="1"/>
          <p:nvPr/>
        </p:nvSpPr>
        <p:spPr bwMode="gray">
          <a:xfrm>
            <a:off x="2397377" y="4818453"/>
            <a:ext cx="10486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Spoke-PE2</a:t>
            </a:r>
          </a:p>
        </p:txBody>
      </p:sp>
      <p:cxnSp>
        <p:nvCxnSpPr>
          <p:cNvPr id="59" name="直接连接符 58"/>
          <p:cNvCxnSpPr>
            <a:stCxn id="71" idx="1"/>
            <a:endCxn id="55" idx="3"/>
          </p:cNvCxnSpPr>
          <p:nvPr/>
        </p:nvCxnSpPr>
        <p:spPr bwMode="gray">
          <a:xfrm flipH="1">
            <a:off x="3174135" y="3998035"/>
            <a:ext cx="519803" cy="66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9" idx="1"/>
            <a:endCxn id="71" idx="3"/>
          </p:cNvCxnSpPr>
          <p:nvPr/>
        </p:nvCxnSpPr>
        <p:spPr bwMode="gray">
          <a:xfrm flipH="1">
            <a:off x="4233938" y="3998035"/>
            <a:ext cx="5293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flipV="1">
            <a:off x="5303324" y="4086289"/>
            <a:ext cx="417682" cy="0"/>
          </a:xfrm>
          <a:prstGeom prst="line">
            <a:avLst/>
          </a:prstGeom>
          <a:ln w="25400">
            <a:solidFill>
              <a:srgbClr val="FDD35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1995063" y="2335145"/>
            <a:ext cx="1811747" cy="738664"/>
          </a:xfrm>
          <a:prstGeom prst="rect">
            <a:avLst/>
          </a:prstGeom>
          <a:noFill/>
          <a:ln>
            <a:solidFill>
              <a:schemeClr val="bg1">
                <a:lumMod val="85000"/>
              </a:schemeClr>
            </a:solidFill>
          </a:ln>
          <a:effectLst/>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Hub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Spoke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1804598" y="5374609"/>
            <a:ext cx="1866430" cy="738664"/>
          </a:xfrm>
          <a:prstGeom prst="rect">
            <a:avLst/>
          </a:prstGeom>
          <a:noFill/>
          <a:ln>
            <a:solidFill>
              <a:schemeClr val="bg1">
                <a:lumMod val="85000"/>
              </a:schemeClr>
            </a:solidFill>
          </a:ln>
          <a:effectLst/>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Hub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Spoke</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4632594" y="2335145"/>
            <a:ext cx="1960629" cy="738664"/>
          </a:xfrm>
          <a:prstGeom prst="rect">
            <a:avLst/>
          </a:prstGeom>
          <a:noFill/>
          <a:ln>
            <a:solidFill>
              <a:schemeClr val="bg1">
                <a:lumMod val="85000"/>
              </a:schemeClr>
            </a:solidFill>
          </a:ln>
          <a:effectLst/>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Spoke</a:t>
            </a:r>
          </a:p>
        </p:txBody>
      </p:sp>
      <p:sp>
        <p:nvSpPr>
          <p:cNvPr id="51" name="文本框 50"/>
          <p:cNvSpPr txBox="1"/>
          <p:nvPr/>
        </p:nvSpPr>
        <p:spPr bwMode="gray">
          <a:xfrm>
            <a:off x="4632594" y="4888214"/>
            <a:ext cx="1960629" cy="738664"/>
          </a:xfrm>
          <a:prstGeom prst="rect">
            <a:avLst/>
          </a:prstGeom>
          <a:noFill/>
          <a:ln>
            <a:solidFill>
              <a:schemeClr val="bg1">
                <a:lumMod val="85000"/>
              </a:schemeClr>
            </a:solidFill>
          </a:ln>
          <a:effectLst/>
        </p:spPr>
        <p:txBody>
          <a:bodyPr wrap="square" rtlCol="0">
            <a:spAutoFit/>
          </a:bodyPr>
          <a:lstStyle/>
          <a:p>
            <a:pPr algn="ctr"/>
            <a:r>
              <a:rPr lang="en-US" altLang="zh-CN" sz="1400"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Export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RT: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Hub</a:t>
            </a:r>
          </a:p>
        </p:txBody>
      </p:sp>
    </p:spTree>
    <p:extLst>
      <p:ext uri="{BB962C8B-B14F-4D97-AF65-F5344CB8AC3E}">
        <p14:creationId xmlns:p14="http://schemas.microsoft.com/office/powerpoint/2010/main" val="2843277424"/>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9CD388-FC97-4D33-9309-2597430EDF5E}"/>
</file>

<file path=customXml/itemProps2.xml><?xml version="1.0" encoding="utf-8"?>
<ds:datastoreItem xmlns:ds="http://schemas.openxmlformats.org/officeDocument/2006/customXml" ds:itemID="{12296AD3-5121-4DF6-8150-62C25C031437}">
  <ds:schemaRefs>
    <ds:schemaRef ds:uri="http://schemas.microsoft.com/office/2006/metadata/properties"/>
    <ds:schemaRef ds:uri="http://purl.org/dc/dcmitype/"/>
    <ds:schemaRef ds:uri="475f1e55-3009-46d8-9566-5d569a2b3a98"/>
    <ds:schemaRef ds:uri="http://schemas.microsoft.com/office/2006/documentManagement/types"/>
    <ds:schemaRef ds:uri="http://purl.org/dc/elements/1.1/"/>
    <ds:schemaRef ds:uri="http://purl.org/dc/term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5081</TotalTime>
  <Words>8060</Words>
  <Application>Microsoft Office PowerPoint</Application>
  <PresentationFormat>宽屏</PresentationFormat>
  <Paragraphs>1150</Paragraphs>
  <Slides>56</Slides>
  <Notes>56</Notes>
  <HiddenSlides>3</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56</vt:i4>
      </vt:variant>
    </vt:vector>
  </HeadingPairs>
  <TitlesOfParts>
    <vt:vector size="68" baseType="lpstr">
      <vt:lpstr>方正兰亭黑简体</vt:lpstr>
      <vt:lpstr>宋体</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MPLS VPN Deployment and Application </vt:lpstr>
      <vt:lpstr>PowerPoint 演示文稿</vt:lpstr>
      <vt:lpstr>PowerPoint 演示文稿</vt:lpstr>
      <vt:lpstr>PowerPoint 演示文稿</vt:lpstr>
      <vt:lpstr>Typical MPLS VPN Applications</vt:lpstr>
      <vt:lpstr>Basic MPLS VPN Networking: Intranet</vt:lpstr>
      <vt:lpstr>Basic MPLS VPN Networking: Extranet</vt:lpstr>
      <vt:lpstr>Basic MPLS VPN Networking: Hub&amp;Spoke (1)</vt:lpstr>
      <vt:lpstr>Basic MPLS VPN Networking: Hub&amp;Spoke (2)</vt:lpstr>
      <vt:lpstr>MCE Networking</vt:lpstr>
      <vt:lpstr>Inter-AS MPLS VPN Networking</vt:lpstr>
      <vt:lpstr>Networking for Route Import Between Instances</vt:lpstr>
      <vt:lpstr>PowerPoint 演示文稿</vt:lpstr>
      <vt:lpstr>Deploying MPLS VPN in the Intranet Scenario</vt:lpstr>
      <vt:lpstr>Deploying OSPF Between PEs and CEs (1)</vt:lpstr>
      <vt:lpstr>Deploying OSPF Between PEs and CEs (2)</vt:lpstr>
      <vt:lpstr>Deploying Static Routes Between PEs and CEs</vt:lpstr>
      <vt:lpstr>Deploying EBGP Between PEs and CEs</vt:lpstr>
      <vt:lpstr>BGP Configuration in Special Scenarios: AS Number Replacement</vt:lpstr>
      <vt:lpstr>BGP Configuration in Special Scenarios: SoO</vt:lpstr>
      <vt:lpstr>Deploying IS-IS Between PEs and CEs</vt:lpstr>
      <vt:lpstr>PowerPoint 演示文稿</vt:lpstr>
      <vt:lpstr>Deploying MPLS VPN in the Hub&amp;Spoke Scenario</vt:lpstr>
      <vt:lpstr>VRF Configuration</vt:lpstr>
      <vt:lpstr>Deployment Method 1: Route Advertisement Process</vt:lpstr>
      <vt:lpstr>Deployment Method 1: Configuration Between Hub-PE and Hub-CE</vt:lpstr>
      <vt:lpstr>Deployment Method 2: Route Advertisement Process</vt:lpstr>
      <vt:lpstr>Deployment Method 2: Configuration Between the Hub-PE and Hub-CE</vt:lpstr>
      <vt:lpstr>Deployment Method 3: Route Advertisement Process</vt:lpstr>
      <vt:lpstr>Why Is There No Method 4?</vt:lpstr>
      <vt:lpstr>PowerPoint 演示文稿</vt:lpstr>
      <vt:lpstr>PowerPoint 演示文稿</vt:lpstr>
      <vt:lpstr>Configuring Interworking Between VPN and Public Network Instances</vt:lpstr>
      <vt:lpstr>Example for Configuring Interworking Between VPN and Public Network Instances</vt:lpstr>
      <vt:lpstr>Configuring Interworking Between VPN Instances</vt:lpstr>
      <vt:lpstr>Example for Configuring Interworking Between VPN Instances</vt:lpstr>
      <vt:lpstr>PowerPoint 演示文稿</vt:lpstr>
      <vt:lpstr>OSPF/BGP in MPLS VPN</vt:lpstr>
      <vt:lpstr>BGP Extended Community Attributes</vt:lpstr>
      <vt:lpstr>Domain ID</vt:lpstr>
      <vt:lpstr>Domain ID and Route Type</vt:lpstr>
      <vt:lpstr>PowerPoint 演示文稿</vt:lpstr>
      <vt:lpstr>Type 3 Routing Loop Prevention: Case</vt:lpstr>
      <vt:lpstr>PowerPoint 演示文稿</vt:lpstr>
      <vt:lpstr>Type 3 Routing Loop Prevention: DN Bit</vt:lpstr>
      <vt:lpstr>Type 5/7 Routing Loop Prevention: Case</vt:lpstr>
      <vt:lpstr>Type 5/7 Route Loop Prevention: VPN Route Tag</vt:lpstr>
      <vt:lpstr>PowerPoint 演示文稿</vt:lpstr>
      <vt:lpstr>Sham Link Usage Scenarios</vt:lpstr>
      <vt:lpstr>Working Mechanism of Sham Link</vt:lpstr>
      <vt:lpstr>Sham Link Configuration Example</vt:lpstr>
      <vt:lpstr>Verifying the Configuration of the Sham Link</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586</cp:revision>
  <dcterms:created xsi:type="dcterms:W3CDTF">2018-11-29T10:16:29Z</dcterms:created>
  <dcterms:modified xsi:type="dcterms:W3CDTF">2021-11-03T06:44:39Z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(3)DuzgFJPZK9GwtfTATJsciREaVwLJyOwfAV7/aG3Fh2Kko8tSowNeRii+Esf3CJSN8g5c3uMT
TiyI1DR1L+nXRSkLjqzzoWPbsWgH1L4K4QxZCjiBCvzJVowZgR66qk4xisGj/+QuRqzA8BqP
IAaUvHU4il/aMwnSzZo6Mah3L07V8WSecb+Z6o1XkEoZauWH2lr65nPSN6WnFxm8H0tloA5J
Jbo8tEW62IUS1s3ekc</vt:lpwstr>
  </property>
  <property fmtid="{D5CDD505-2E9C-101B-9397-08002B2CF9AE}" pid="3" name="_2015_ms_pID_7253431">
    <vt:lpwstr>Z1yjeBPi5t4tRDGvXQKZGjLsqI9mVRNx9bnMIUqOEAfrIqWqBFwz4q
KdlPgzXbIxoiyEffdYEnhdzMv4f7wono2AsGBqVLMSn+fZ9mMg5VwIXiwvAyW9h2QEyEVXM2
vcy4y0J/SYCeEZCFtDeKPmtQvd2Z53V/octtFCmfXujpMe4B4Ej7/CcqAWuBOsnWUGvO5aaX
sKtRwJkTTh5+rDa/nyOhZhGoCCjU6x5L+tnZ</vt:lpwstr>
  </property>
  <property fmtid="{D5CDD505-2E9C-101B-9397-08002B2CF9AE}" pid="4" name="_2015_ms_pID_7253432">
    <vt:lpwstr>2A==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