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0"/>
  </p:notesMasterIdLst>
  <p:handoutMasterIdLst>
    <p:handoutMasterId r:id="rId71"/>
  </p:handoutMasterIdLst>
  <p:sldIdLst>
    <p:sldId id="256" r:id="rId8"/>
    <p:sldId id="257" r:id="rId9"/>
    <p:sldId id="258" r:id="rId10"/>
    <p:sldId id="259" r:id="rId11"/>
    <p:sldId id="260" r:id="rId12"/>
    <p:sldId id="290" r:id="rId13"/>
    <p:sldId id="268" r:id="rId14"/>
    <p:sldId id="269" r:id="rId15"/>
    <p:sldId id="270" r:id="rId16"/>
    <p:sldId id="323"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91" r:id="rId35"/>
    <p:sldId id="292" r:id="rId36"/>
    <p:sldId id="261"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10" r:id="rId52"/>
    <p:sldId id="309" r:id="rId53"/>
    <p:sldId id="324" r:id="rId54"/>
    <p:sldId id="325" r:id="rId55"/>
    <p:sldId id="326" r:id="rId56"/>
    <p:sldId id="327" r:id="rId57"/>
    <p:sldId id="328" r:id="rId58"/>
    <p:sldId id="262" r:id="rId59"/>
    <p:sldId id="317" r:id="rId60"/>
    <p:sldId id="318" r:id="rId61"/>
    <p:sldId id="319" r:id="rId62"/>
    <p:sldId id="320" r:id="rId63"/>
    <p:sldId id="321" r:id="rId64"/>
    <p:sldId id="322" r:id="rId65"/>
    <p:sldId id="263" r:id="rId66"/>
    <p:sldId id="329" r:id="rId67"/>
    <p:sldId id="264" r:id="rId68"/>
    <p:sldId id="265" r:id="rId6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731" userDrawn="1">
          <p15:clr>
            <a:srgbClr val="A4A3A4"/>
          </p15:clr>
        </p15:guide>
        <p15:guide id="3"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2"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C7000B"/>
    <a:srgbClr val="ECF9FA"/>
    <a:srgbClr val="BEE9EE"/>
    <a:srgbClr val="404040"/>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9" autoAdjust="0"/>
    <p:restoredTop sz="86967" autoAdjust="0"/>
  </p:normalViewPr>
  <p:slideViewPr>
    <p:cSldViewPr snapToGrid="0" snapToObjects="1">
      <p:cViewPr varScale="1">
        <p:scale>
          <a:sx n="95" d="100"/>
          <a:sy n="95" d="100"/>
        </p:scale>
        <p:origin x="66" y="84"/>
      </p:cViewPr>
      <p:guideLst>
        <p:guide orient="horz" pos="73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184" y="10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4523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a:t>Type 3:</a:t>
            </a:r>
          </a:p>
          <a:p>
            <a:pPr lvl="1"/>
            <a:r>
              <a:rPr lang="en-US" altLang="zh-CN" dirty="0"/>
              <a:t>[</a:t>
            </a:r>
            <a:r>
              <a:rPr lang="en-US" altLang="zh-CN" dirty="0" err="1"/>
              <a:t>abcd</a:t>
            </a:r>
            <a:r>
              <a:rPr lang="en-US" altLang="zh-CN" dirty="0"/>
              <a:t>]: matches any character in the string </a:t>
            </a:r>
            <a:r>
              <a:rPr lang="en-US" altLang="zh-CN" dirty="0" err="1"/>
              <a:t>abcd</a:t>
            </a:r>
            <a:r>
              <a:rPr lang="en-US" altLang="zh-CN" dirty="0"/>
              <a:t>, for example, ax, b!, </a:t>
            </a:r>
            <a:r>
              <a:rPr lang="en-US" altLang="zh-CN" dirty="0" err="1"/>
              <a:t>abc</a:t>
            </a:r>
            <a:r>
              <a:rPr lang="en-US" altLang="zh-CN" dirty="0"/>
              <a:t>, d0, and so on.</a:t>
            </a:r>
          </a:p>
          <a:p>
            <a:pPr lvl="1"/>
            <a:r>
              <a:rPr lang="en-US" altLang="zh-CN" dirty="0"/>
              <a:t>[a-c 1-2]$: matches a character string ending with any of a, b, c, 1, and 2, for example, a, a1, 62, </a:t>
            </a:r>
            <a:r>
              <a:rPr lang="en-US" altLang="zh-CN" dirty="0" err="1"/>
              <a:t>xb</a:t>
            </a:r>
            <a:r>
              <a:rPr lang="en-US" altLang="zh-CN" dirty="0"/>
              <a:t>, 7ac, and so on.</a:t>
            </a:r>
          </a:p>
          <a:p>
            <a:pPr lvl="1"/>
            <a:r>
              <a:rPr lang="en-US" altLang="zh-CN" dirty="0"/>
              <a:t>[^act]$: matches a character string that does not end with a, c, or t, for example, ax, b!, d, and so on.</a:t>
            </a:r>
          </a:p>
          <a:p>
            <a:pPr lvl="1"/>
            <a:r>
              <a:rPr lang="en-US" altLang="zh-CN" dirty="0"/>
              <a:t>[123].[7-9]: matches the character strings such as 1 7, 2x9, and 348.</a:t>
            </a:r>
          </a:p>
          <a:p>
            <a:pPr lvl="1"/>
            <a:endParaRPr lang="zh-CN" altLang="en-US" dirty="0"/>
          </a:p>
          <a:p>
            <a:endParaRPr lang="zh-CN" altLang="en-US" dirty="0"/>
          </a:p>
        </p:txBody>
      </p:sp>
    </p:spTree>
    <p:extLst>
      <p:ext uri="{BB962C8B-B14F-4D97-AF65-F5344CB8AC3E}">
        <p14:creationId xmlns:p14="http://schemas.microsoft.com/office/powerpoint/2010/main" val="357353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AS_Path attribute is a well-known mandatory attribute of BGP. All BGP routes must carry this attribute. This attribute records the numbers of all the ASs that a BGP route traversed during transmission.</a:t>
            </a:r>
          </a:p>
          <a:p>
            <a:r>
              <a:rPr lang="en-US" smtClean="0"/>
              <a:t>The value of the AS_Path attribute can be 0, 1, or a set of multiple AS numbers.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2203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10833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Multiple matching rules (each in permit or deny mode) can be specified in an </a:t>
            </a:r>
            <a:r>
              <a:rPr lang="en-US" altLang="zh-CN" dirty="0" err="1"/>
              <a:t>AS_Path</a:t>
            </a:r>
            <a:r>
              <a:rPr lang="en-US" altLang="zh-CN" dirty="0"/>
              <a:t> filter. These rules are in the OR relationship, which means that if a route matches one of the matching rules, the route is considered to match the </a:t>
            </a:r>
            <a:r>
              <a:rPr lang="en-US" altLang="zh-CN" dirty="0" err="1"/>
              <a:t>AS_Path</a:t>
            </a:r>
            <a:r>
              <a:rPr lang="en-US" altLang="zh-CN" dirty="0"/>
              <a:t> filter.</a:t>
            </a:r>
          </a:p>
          <a:p>
            <a:r>
              <a:rPr lang="en-US" altLang="zh-CN" dirty="0"/>
              <a:t>Command: [Huawei] </a:t>
            </a:r>
            <a:r>
              <a:rPr lang="en-US" altLang="zh-CN" b="1" dirty="0" err="1"/>
              <a:t>ip</a:t>
            </a:r>
            <a:r>
              <a:rPr lang="en-US" altLang="zh-CN" b="1" dirty="0"/>
              <a:t> as-path-filter</a:t>
            </a:r>
            <a:r>
              <a:rPr lang="en-US" altLang="zh-CN" dirty="0"/>
              <a:t> {</a:t>
            </a:r>
            <a:r>
              <a:rPr lang="en-US" altLang="zh-CN" i="1" dirty="0"/>
              <a:t>as-path-filter-number</a:t>
            </a:r>
            <a:r>
              <a:rPr lang="en-US" altLang="zh-CN" dirty="0"/>
              <a:t> | </a:t>
            </a:r>
            <a:r>
              <a:rPr lang="en-US" altLang="zh-CN" i="1" dirty="0"/>
              <a:t>as-path-filter-name</a:t>
            </a:r>
            <a:r>
              <a:rPr lang="en-US" altLang="zh-CN" dirty="0"/>
              <a:t>} {</a:t>
            </a:r>
            <a:r>
              <a:rPr lang="en-US" altLang="zh-CN" b="1" dirty="0"/>
              <a:t>deny</a:t>
            </a:r>
            <a:r>
              <a:rPr lang="en-US" altLang="zh-CN" dirty="0"/>
              <a:t> | </a:t>
            </a:r>
            <a:r>
              <a:rPr lang="en-US" altLang="zh-CN" b="1" dirty="0"/>
              <a:t>permit</a:t>
            </a:r>
            <a:r>
              <a:rPr lang="en-US" altLang="zh-CN" dirty="0"/>
              <a:t>} </a:t>
            </a:r>
            <a:r>
              <a:rPr lang="en-US" altLang="zh-CN" i="1" dirty="0"/>
              <a:t>regular-expression</a:t>
            </a:r>
          </a:p>
          <a:p>
            <a:pPr lvl="1"/>
            <a:r>
              <a:rPr lang="en-US" altLang="zh-CN" i="1" dirty="0"/>
              <a:t>as-path-filter-number</a:t>
            </a:r>
            <a:r>
              <a:rPr lang="en-US" altLang="zh-CN" dirty="0"/>
              <a:t>: specifies the number of an </a:t>
            </a:r>
            <a:r>
              <a:rPr lang="en-US" altLang="zh-CN" dirty="0" err="1"/>
              <a:t>AS_Path</a:t>
            </a:r>
            <a:r>
              <a:rPr lang="en-US" altLang="zh-CN" dirty="0"/>
              <a:t> filter. The value is an integer ranging from 1 to 256.</a:t>
            </a:r>
          </a:p>
          <a:p>
            <a:pPr lvl="1"/>
            <a:r>
              <a:rPr lang="en-US" altLang="zh-CN" i="1" dirty="0"/>
              <a:t>as-path-filter-name</a:t>
            </a:r>
            <a:r>
              <a:rPr lang="en-US" altLang="zh-CN" dirty="0"/>
              <a:t>: specifies the name of an </a:t>
            </a:r>
            <a:r>
              <a:rPr lang="en-US" altLang="zh-CN" dirty="0" err="1"/>
              <a:t>AS_Path</a:t>
            </a:r>
            <a:r>
              <a:rPr lang="en-US" altLang="zh-CN" dirty="0"/>
              <a:t> filter. The value is a string of 1 to 51 case-sensitive characters. It cannot be comprised of only digits. If spaces are used, the string must start and end with double quotation marks (").</a:t>
            </a:r>
          </a:p>
          <a:p>
            <a:pPr lvl="1"/>
            <a:r>
              <a:rPr lang="en-US" altLang="zh-CN" b="1" dirty="0"/>
              <a:t>deny:</a:t>
            </a:r>
            <a:r>
              <a:rPr lang="en-US" altLang="zh-CN" dirty="0"/>
              <a:t> sets the matching mode of the </a:t>
            </a:r>
            <a:r>
              <a:rPr lang="en-US" altLang="zh-CN" dirty="0" err="1"/>
              <a:t>AS_Path</a:t>
            </a:r>
            <a:r>
              <a:rPr lang="en-US" altLang="zh-CN" dirty="0"/>
              <a:t> filter to deny.</a:t>
            </a:r>
          </a:p>
          <a:p>
            <a:pPr lvl="1"/>
            <a:r>
              <a:rPr lang="en-US" altLang="zh-CN" b="1" dirty="0"/>
              <a:t>permit</a:t>
            </a:r>
            <a:r>
              <a:rPr lang="en-US" altLang="zh-CN" dirty="0"/>
              <a:t>: sets the matching mode of the </a:t>
            </a:r>
            <a:r>
              <a:rPr lang="en-US" altLang="zh-CN" dirty="0" err="1"/>
              <a:t>AS_Path</a:t>
            </a:r>
            <a:r>
              <a:rPr lang="en-US" altLang="zh-CN" dirty="0"/>
              <a:t> filter to permit.</a:t>
            </a:r>
          </a:p>
          <a:p>
            <a:pPr lvl="1"/>
            <a:r>
              <a:rPr lang="en-US" altLang="zh-CN" i="1" dirty="0"/>
              <a:t>regular-expression</a:t>
            </a:r>
            <a:r>
              <a:rPr lang="en-US" altLang="zh-CN" dirty="0"/>
              <a:t>: specifies a regex for the </a:t>
            </a:r>
            <a:r>
              <a:rPr lang="en-US" altLang="zh-CN" dirty="0" err="1"/>
              <a:t>AS_Path</a:t>
            </a:r>
            <a:r>
              <a:rPr lang="en-US" altLang="zh-CN" dirty="0"/>
              <a:t> filter. The value is a string of 1 to 255 characters and can contain spaces.</a:t>
            </a:r>
          </a:p>
          <a:p>
            <a:r>
              <a:rPr lang="en-US" altLang="zh-CN" dirty="0"/>
              <a:t>The default behavior of an </a:t>
            </a:r>
            <a:r>
              <a:rPr lang="en-US" altLang="zh-CN" dirty="0" err="1"/>
              <a:t>AS_Path</a:t>
            </a:r>
            <a:r>
              <a:rPr lang="en-US" altLang="zh-CN" dirty="0"/>
              <a:t> filter is deny. That is, if a route is not permitted in a filtering, the route fails to match the </a:t>
            </a:r>
            <a:r>
              <a:rPr lang="en-US" altLang="zh-CN" dirty="0" err="1"/>
              <a:t>AS_Path</a:t>
            </a:r>
            <a:r>
              <a:rPr lang="en-US" altLang="zh-CN" dirty="0"/>
              <a:t> filter. If all matching rules in an </a:t>
            </a:r>
            <a:r>
              <a:rPr lang="en-US" altLang="zh-CN" dirty="0" err="1"/>
              <a:t>AS_Path</a:t>
            </a:r>
            <a:r>
              <a:rPr lang="en-US" altLang="zh-CN" dirty="0"/>
              <a:t> filter work in deny mode, all BGP routes are denied by the filter. To prevent this problem, configure a matching rule in permit mode after one or more matching rules in deny mode so that the routes except for those denied by the preceding matching rules can be permitted by the filter.</a:t>
            </a:r>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66345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815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2183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4278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community attribute is an optional transitive attribute. It can identify the routes with the same characteristics, regardless of the scattered route prefixes and various AS numbers. That is, a specific community value can be assigned to some routes so that these routes can be matched against the community value instead of the network number or mask. Then, a corresponding routing policy can be applied to the matched routes.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25314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486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auto">
              <a:defRPr/>
            </a:pPr>
            <a:r>
              <a:rPr lang="en-US" altLang="zh-CN" dirty="0"/>
              <a:t>Command: </a:t>
            </a:r>
            <a:r>
              <a:rPr lang="en-US" altLang="zh-CN" dirty="0">
                <a:cs typeface="Courier New" panose="02070309020205020404" pitchFamily="49" charset="0"/>
              </a:rPr>
              <a:t>[Huawei-route-policy] </a:t>
            </a:r>
            <a:r>
              <a:rPr lang="en-US" altLang="zh-CN" b="1" dirty="0"/>
              <a:t>apply community</a:t>
            </a:r>
            <a:r>
              <a:rPr lang="en-US" altLang="zh-CN" dirty="0"/>
              <a:t> { </a:t>
            </a:r>
            <a:r>
              <a:rPr lang="en-US" altLang="zh-CN" i="1" dirty="0"/>
              <a:t>community-number</a:t>
            </a:r>
            <a:r>
              <a:rPr lang="en-US" altLang="zh-CN" dirty="0"/>
              <a:t> | </a:t>
            </a:r>
            <a:r>
              <a:rPr lang="en-US" altLang="zh-CN" i="1" dirty="0" err="1"/>
              <a:t>aa:nn</a:t>
            </a:r>
            <a:r>
              <a:rPr lang="en-US" altLang="zh-CN" dirty="0"/>
              <a:t> | </a:t>
            </a:r>
            <a:r>
              <a:rPr lang="en-US" altLang="zh-CN" b="1" dirty="0"/>
              <a:t>internet</a:t>
            </a:r>
            <a:r>
              <a:rPr lang="en-US" altLang="zh-CN" dirty="0"/>
              <a:t> | </a:t>
            </a:r>
            <a:r>
              <a:rPr lang="en-US" altLang="zh-CN" b="1" dirty="0"/>
              <a:t>no-advertise</a:t>
            </a:r>
            <a:r>
              <a:rPr lang="en-US" altLang="zh-CN" dirty="0"/>
              <a:t> | </a:t>
            </a:r>
            <a:r>
              <a:rPr lang="en-US" altLang="zh-CN" b="1" dirty="0"/>
              <a:t>no-export</a:t>
            </a:r>
            <a:r>
              <a:rPr lang="en-US" altLang="zh-CN" dirty="0"/>
              <a:t> | </a:t>
            </a:r>
            <a:r>
              <a:rPr lang="en-US" altLang="zh-CN" b="1" dirty="0"/>
              <a:t>no-export-</a:t>
            </a:r>
            <a:r>
              <a:rPr lang="en-US" altLang="zh-CN" b="1" dirty="0" err="1"/>
              <a:t>subconfed</a:t>
            </a:r>
            <a:r>
              <a:rPr lang="en-US" altLang="zh-CN" dirty="0"/>
              <a:t> } [ </a:t>
            </a:r>
            <a:r>
              <a:rPr lang="en-US" altLang="zh-CN" b="1" dirty="0"/>
              <a:t>additive</a:t>
            </a:r>
            <a:r>
              <a:rPr lang="en-US" altLang="zh-CN" dirty="0"/>
              <a:t> ]</a:t>
            </a:r>
          </a:p>
          <a:p>
            <a:pPr lvl="1"/>
            <a:r>
              <a:rPr lang="en-US" altLang="zh-CN" i="1" dirty="0"/>
              <a:t>community-number</a:t>
            </a:r>
            <a:r>
              <a:rPr lang="en-US" altLang="zh-CN" dirty="0"/>
              <a:t> | </a:t>
            </a:r>
            <a:r>
              <a:rPr lang="en-US" altLang="zh-CN" i="1" dirty="0" err="1"/>
              <a:t>aa:nn</a:t>
            </a:r>
            <a:r>
              <a:rPr lang="en-US" altLang="zh-CN" dirty="0"/>
              <a:t>: specifies a community number for a community attribute. A maximum of 32 community numbers can be specified at a time using this command. The value of </a:t>
            </a:r>
            <a:r>
              <a:rPr lang="en-US" altLang="zh-CN" i="1" dirty="0"/>
              <a:t>community-number</a:t>
            </a:r>
            <a:r>
              <a:rPr lang="en-US" altLang="zh-CN" dirty="0"/>
              <a:t> is an integer ranging from 0 to 4294967295. The values of </a:t>
            </a:r>
            <a:r>
              <a:rPr lang="en-US" altLang="zh-CN" i="1" dirty="0" err="1"/>
              <a:t>aa</a:t>
            </a:r>
            <a:r>
              <a:rPr lang="en-US" altLang="zh-CN" dirty="0"/>
              <a:t> and </a:t>
            </a:r>
            <a:r>
              <a:rPr lang="en-US" altLang="zh-CN" i="1" dirty="0" err="1"/>
              <a:t>nn</a:t>
            </a:r>
            <a:r>
              <a:rPr lang="en-US" altLang="zh-CN" dirty="0"/>
              <a:t> are also integers ranging from 0 to 65535.</a:t>
            </a:r>
          </a:p>
          <a:p>
            <a:pPr lvl="1"/>
            <a:r>
              <a:rPr lang="en-US" altLang="zh-CN" b="1" dirty="0"/>
              <a:t>internet</a:t>
            </a:r>
            <a:r>
              <a:rPr lang="en-US" altLang="zh-CN" dirty="0"/>
              <a:t>: allows the matched routes to be advertised to any peers. By default, all routes belong to the Internet community.</a:t>
            </a:r>
          </a:p>
          <a:p>
            <a:pPr lvl="1"/>
            <a:r>
              <a:rPr lang="en-US" altLang="zh-CN" b="1" dirty="0"/>
              <a:t>no-advertise</a:t>
            </a:r>
            <a:r>
              <a:rPr lang="en-US" altLang="zh-CN" dirty="0"/>
              <a:t>: prevents the matched routes from being advertised to any peer. After a device receives a route with this attribute, it cannot advertise this route to any other BGP peers.</a:t>
            </a:r>
          </a:p>
          <a:p>
            <a:pPr lvl="1"/>
            <a:r>
              <a:rPr lang="en-US" altLang="zh-CN" b="1" dirty="0"/>
              <a:t>no-export</a:t>
            </a:r>
            <a:r>
              <a:rPr lang="en-US" altLang="zh-CN" dirty="0"/>
              <a:t>: prevents the matched routes from being advertised outside the local AS but allows them to be advertised to other sub-ASs in the local AS. After a device receives a route with this attribute, it cannot advertise this route outside the local AS.</a:t>
            </a:r>
          </a:p>
          <a:p>
            <a:pPr lvl="1"/>
            <a:r>
              <a:rPr lang="en-US" altLang="zh-CN" b="1" dirty="0"/>
              <a:t>no-export-</a:t>
            </a:r>
            <a:r>
              <a:rPr lang="en-US" altLang="zh-CN" b="1" dirty="0" err="1"/>
              <a:t>subconfed</a:t>
            </a:r>
            <a:r>
              <a:rPr lang="en-US" altLang="zh-CN" dirty="0"/>
              <a:t>: prevents the matched routes from being advertised outside the local AS or to other sub-ASs in the local AS. After a device receives a route with this attribute, it cannot advertise this route to any other sub-ASs.</a:t>
            </a:r>
          </a:p>
          <a:p>
            <a:pPr lvl="1"/>
            <a:r>
              <a:rPr lang="en-US" altLang="zh-CN" b="1" dirty="0"/>
              <a:t>additive: </a:t>
            </a:r>
            <a:r>
              <a:rPr lang="en-US" altLang="zh-CN" dirty="0"/>
              <a:t>adds community attributes to the routes that match the filtering conditions.</a:t>
            </a:r>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0197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3446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Command: [Huawei</a:t>
            </a:r>
            <a:r>
              <a:rPr lang="en-US" b="1" dirty="0" smtClean="0"/>
              <a:t>] </a:t>
            </a:r>
            <a:r>
              <a:rPr lang="en-US" b="1" dirty="0" err="1" smtClean="0"/>
              <a:t>ip</a:t>
            </a:r>
            <a:r>
              <a:rPr lang="en-US" b="1" dirty="0" smtClean="0"/>
              <a:t> community-filter { basic</a:t>
            </a:r>
            <a:r>
              <a:rPr lang="en-US" dirty="0" smtClean="0"/>
              <a:t> </a:t>
            </a:r>
            <a:r>
              <a:rPr lang="en-US" i="1" dirty="0" err="1" smtClean="0"/>
              <a:t>comm</a:t>
            </a:r>
            <a:r>
              <a:rPr lang="en-US" i="1" dirty="0" smtClean="0"/>
              <a:t>-filter-name</a:t>
            </a:r>
            <a:r>
              <a:rPr lang="en-US" dirty="0" smtClean="0"/>
              <a:t> | </a:t>
            </a:r>
            <a:r>
              <a:rPr lang="en-US" i="1" dirty="0" smtClean="0"/>
              <a:t>basic-</a:t>
            </a:r>
            <a:r>
              <a:rPr lang="en-US" i="1" dirty="0" err="1" smtClean="0"/>
              <a:t>comm</a:t>
            </a:r>
            <a:r>
              <a:rPr lang="en-US" i="1" dirty="0" smtClean="0"/>
              <a:t>-filter-</a:t>
            </a:r>
            <a:r>
              <a:rPr lang="en-US" i="1" dirty="0" err="1" smtClean="0"/>
              <a:t>num</a:t>
            </a:r>
            <a:r>
              <a:rPr lang="en-US" i="1" dirty="0" smtClean="0"/>
              <a:t> </a:t>
            </a:r>
            <a:r>
              <a:rPr lang="en-US" b="1" dirty="0" smtClean="0"/>
              <a:t>} { permit | deny } [ </a:t>
            </a:r>
            <a:r>
              <a:rPr lang="en-US" i="1" dirty="0" smtClean="0"/>
              <a:t>community-number </a:t>
            </a:r>
            <a:r>
              <a:rPr lang="en-US" dirty="0" smtClean="0"/>
              <a:t>| </a:t>
            </a:r>
            <a:r>
              <a:rPr lang="en-US" i="1" dirty="0" err="1" smtClean="0"/>
              <a:t>aa:nn</a:t>
            </a:r>
            <a:r>
              <a:rPr lang="en-US" i="1" dirty="0" smtClean="0"/>
              <a:t> </a:t>
            </a:r>
            <a:r>
              <a:rPr lang="en-US" dirty="0" smtClean="0"/>
              <a:t>| </a:t>
            </a:r>
            <a:r>
              <a:rPr lang="en-US" b="1" dirty="0" smtClean="0"/>
              <a:t>internet</a:t>
            </a:r>
            <a:r>
              <a:rPr lang="en-US" dirty="0" smtClean="0"/>
              <a:t> | </a:t>
            </a:r>
            <a:r>
              <a:rPr lang="en-US" b="1" dirty="0" smtClean="0"/>
              <a:t>no-export-</a:t>
            </a:r>
            <a:r>
              <a:rPr lang="en-US" b="1" dirty="0" err="1" smtClean="0"/>
              <a:t>subconfed</a:t>
            </a:r>
            <a:r>
              <a:rPr lang="en-US" b="1" dirty="0" smtClean="0"/>
              <a:t> | no-advertise | no-export ] </a:t>
            </a:r>
          </a:p>
          <a:p>
            <a:pPr lvl="1">
              <a:lnSpc>
                <a:spcPct val="100000"/>
              </a:lnSpc>
            </a:pPr>
            <a:r>
              <a:rPr lang="en-US" b="1" dirty="0" smtClean="0"/>
              <a:t>basic</a:t>
            </a:r>
            <a:r>
              <a:rPr lang="en-US" dirty="0" smtClean="0"/>
              <a:t> </a:t>
            </a:r>
            <a:r>
              <a:rPr lang="en-US" i="1" dirty="0" err="1" smtClean="0"/>
              <a:t>comm</a:t>
            </a:r>
            <a:r>
              <a:rPr lang="en-US" i="1" dirty="0" smtClean="0"/>
              <a:t>-filter-name:</a:t>
            </a:r>
            <a:r>
              <a:rPr lang="en-US" dirty="0" smtClean="0"/>
              <a:t> specifies the name of a basic community filter. The value is a string of 1 to 51 case-sensitive characters. It cannot be comprised of only digits.</a:t>
            </a:r>
          </a:p>
          <a:p>
            <a:pPr lvl="1">
              <a:lnSpc>
                <a:spcPct val="100000"/>
              </a:lnSpc>
            </a:pPr>
            <a:r>
              <a:rPr lang="en-US" i="1" dirty="0" smtClean="0"/>
              <a:t>basic-</a:t>
            </a:r>
            <a:r>
              <a:rPr lang="en-US" i="1" dirty="0" err="1" smtClean="0"/>
              <a:t>comm</a:t>
            </a:r>
            <a:r>
              <a:rPr lang="en-US" i="1" dirty="0" smtClean="0"/>
              <a:t>-filter-</a:t>
            </a:r>
            <a:r>
              <a:rPr lang="en-US" i="1" dirty="0" err="1" smtClean="0"/>
              <a:t>num</a:t>
            </a:r>
            <a:r>
              <a:rPr lang="en-US" i="1" dirty="0" smtClean="0"/>
              <a:t>:</a:t>
            </a:r>
            <a:r>
              <a:rPr lang="en-US" dirty="0" smtClean="0"/>
              <a:t> specifies the number of a basic community filter. The value is an integer ranging from 1 to 99.</a:t>
            </a:r>
          </a:p>
          <a:p>
            <a:pPr lvl="1">
              <a:lnSpc>
                <a:spcPct val="100000"/>
              </a:lnSpc>
            </a:pPr>
            <a:r>
              <a:rPr lang="en-US" b="1" dirty="0" smtClean="0"/>
              <a:t>deny: </a:t>
            </a:r>
            <a:r>
              <a:rPr lang="en-US" dirty="0" smtClean="0"/>
              <a:t>sets the matching mode of the community filter to deny.</a:t>
            </a:r>
          </a:p>
          <a:p>
            <a:pPr lvl="1">
              <a:lnSpc>
                <a:spcPct val="100000"/>
              </a:lnSpc>
            </a:pPr>
            <a:r>
              <a:rPr lang="en-US" b="1" dirty="0" smtClean="0"/>
              <a:t>permit: </a:t>
            </a:r>
            <a:r>
              <a:rPr lang="en-US" dirty="0" smtClean="0"/>
              <a:t>sets the matching mode of the community filter to permit.</a:t>
            </a:r>
          </a:p>
          <a:p>
            <a:pPr lvl="1">
              <a:lnSpc>
                <a:spcPct val="100000"/>
              </a:lnSpc>
            </a:pPr>
            <a:r>
              <a:rPr lang="en-US" i="1" dirty="0" smtClean="0"/>
              <a:t>community-number: </a:t>
            </a:r>
            <a:r>
              <a:rPr lang="en-US" dirty="0" smtClean="0"/>
              <a:t>specifies a community number. The value is an integer ranging from 0 to 4294967295.</a:t>
            </a:r>
          </a:p>
          <a:p>
            <a:pPr lvl="1">
              <a:lnSpc>
                <a:spcPct val="100000"/>
              </a:lnSpc>
            </a:pPr>
            <a:r>
              <a:rPr lang="en-US" i="1" dirty="0" err="1" smtClean="0"/>
              <a:t>aa:nn</a:t>
            </a:r>
            <a:r>
              <a:rPr lang="en-US" i="1" dirty="0" smtClean="0"/>
              <a:t>: </a:t>
            </a:r>
            <a:r>
              <a:rPr lang="en-US" dirty="0" smtClean="0"/>
              <a:t>specifies a community number. A maximum of 20 community numbers can be specified at a time using this command. The values of </a:t>
            </a:r>
            <a:r>
              <a:rPr lang="en-US" dirty="0" err="1" smtClean="0"/>
              <a:t>aa</a:t>
            </a:r>
            <a:r>
              <a:rPr lang="en-US" dirty="0" smtClean="0"/>
              <a:t> and </a:t>
            </a:r>
            <a:r>
              <a:rPr lang="en-US" dirty="0" err="1" smtClean="0"/>
              <a:t>nn</a:t>
            </a:r>
            <a:r>
              <a:rPr lang="en-US" dirty="0" smtClean="0"/>
              <a:t> are integers ranging from 0 to 65535.</a:t>
            </a:r>
          </a:p>
          <a:p>
            <a:pPr lvl="1">
              <a:lnSpc>
                <a:spcPct val="100000"/>
              </a:lnSpc>
            </a:pPr>
            <a:r>
              <a:rPr lang="en-US" b="1" dirty="0" smtClean="0"/>
              <a:t>internet:</a:t>
            </a:r>
            <a:r>
              <a:rPr lang="en-US" dirty="0" smtClean="0"/>
              <a:t> allows the matched routes to be advertised to any peers.</a:t>
            </a:r>
          </a:p>
          <a:p>
            <a:pPr lvl="1">
              <a:lnSpc>
                <a:spcPct val="100000"/>
              </a:lnSpc>
            </a:pPr>
            <a:r>
              <a:rPr lang="en-US" b="1" dirty="0" smtClean="0"/>
              <a:t>no-export-</a:t>
            </a:r>
            <a:r>
              <a:rPr lang="en-US" b="1" dirty="0" err="1" smtClean="0"/>
              <a:t>subconfed</a:t>
            </a:r>
            <a:r>
              <a:rPr lang="en-US" b="1" dirty="0" smtClean="0"/>
              <a:t>:</a:t>
            </a:r>
            <a:r>
              <a:rPr lang="en-US" dirty="0" smtClean="0"/>
              <a:t> prevents the matched routes from being advertised outside the local AS. If a confederation is used, the matched routes will not be advertised to the other sub-ASs in the confederation.</a:t>
            </a:r>
          </a:p>
          <a:p>
            <a:pPr lvl="1">
              <a:lnSpc>
                <a:spcPct val="100000"/>
              </a:lnSpc>
            </a:pPr>
            <a:r>
              <a:rPr lang="en-US" b="1" dirty="0" smtClean="0"/>
              <a:t>no-advertise: </a:t>
            </a:r>
            <a:r>
              <a:rPr lang="en-US" dirty="0" smtClean="0"/>
              <a:t>prevents the matched routes from being advertised to any other peers.</a:t>
            </a:r>
          </a:p>
          <a:p>
            <a:pPr lvl="1">
              <a:lnSpc>
                <a:spcPct val="100000"/>
              </a:lnSpc>
            </a:pPr>
            <a:r>
              <a:rPr lang="en-US" b="1" dirty="0" smtClean="0"/>
              <a:t>no-export:</a:t>
            </a:r>
            <a:r>
              <a:rPr lang="en-US" dirty="0" smtClean="0"/>
              <a:t> prevents the matched routes from being advertised outside the local AS. If a confederation is used, the matched routes will not be advertised outside the confederation but will be advertised to the other sub-ASs in the confederation.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2420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dirty="0" smtClean="0"/>
              <a:t>Command: [Huawei] </a:t>
            </a:r>
            <a:r>
              <a:rPr lang="en-US" altLang="zh-CN" b="1" dirty="0" err="1" smtClean="0"/>
              <a:t>ip</a:t>
            </a:r>
            <a:r>
              <a:rPr lang="en-US" altLang="zh-CN" b="1" dirty="0" smtClean="0"/>
              <a:t> community-filter { advanced </a:t>
            </a:r>
            <a:r>
              <a:rPr lang="en-US" altLang="zh-CN" i="1" dirty="0" err="1" smtClean="0"/>
              <a:t>comm</a:t>
            </a:r>
            <a:r>
              <a:rPr lang="en-US" altLang="zh-CN" i="1" dirty="0" smtClean="0"/>
              <a:t>-filter-name</a:t>
            </a:r>
            <a:r>
              <a:rPr lang="en-US" altLang="zh-CN" dirty="0" smtClean="0"/>
              <a:t> | </a:t>
            </a:r>
            <a:r>
              <a:rPr lang="en-US" altLang="zh-CN" i="1" dirty="0" err="1" smtClean="0"/>
              <a:t>adv</a:t>
            </a:r>
            <a:r>
              <a:rPr lang="en-US" altLang="zh-CN" i="1" dirty="0" smtClean="0"/>
              <a:t>-</a:t>
            </a:r>
            <a:r>
              <a:rPr lang="en-US" altLang="zh-CN" i="1" dirty="0" err="1" smtClean="0"/>
              <a:t>comm</a:t>
            </a:r>
            <a:r>
              <a:rPr lang="en-US" altLang="zh-CN" i="1" dirty="0" smtClean="0"/>
              <a:t>-filter-</a:t>
            </a:r>
            <a:r>
              <a:rPr lang="en-US" altLang="zh-CN" i="1" dirty="0" err="1" smtClean="0"/>
              <a:t>num</a:t>
            </a:r>
            <a:r>
              <a:rPr lang="en-US" altLang="zh-CN" dirty="0" smtClean="0"/>
              <a:t> } { </a:t>
            </a:r>
            <a:r>
              <a:rPr lang="en-US" altLang="zh-CN" b="1" dirty="0" smtClean="0"/>
              <a:t>permit | deny </a:t>
            </a:r>
            <a:r>
              <a:rPr lang="en-US" altLang="zh-CN" dirty="0" smtClean="0"/>
              <a:t>} </a:t>
            </a:r>
            <a:r>
              <a:rPr lang="en-US" altLang="zh-CN" i="1" dirty="0" smtClean="0"/>
              <a:t>regular-expression</a:t>
            </a:r>
          </a:p>
          <a:p>
            <a:pPr lvl="1"/>
            <a:r>
              <a:rPr lang="en-US" altLang="zh-CN" b="1" dirty="0" smtClean="0"/>
              <a:t>advanced</a:t>
            </a:r>
            <a:r>
              <a:rPr lang="en-US" altLang="zh-CN" dirty="0" smtClean="0"/>
              <a:t> </a:t>
            </a:r>
            <a:r>
              <a:rPr lang="en-US" altLang="zh-CN" i="1" dirty="0" err="1" smtClean="0"/>
              <a:t>comm</a:t>
            </a:r>
            <a:r>
              <a:rPr lang="en-US" altLang="zh-CN" i="1" dirty="0" smtClean="0"/>
              <a:t>-filter-name</a:t>
            </a:r>
            <a:r>
              <a:rPr lang="en-US" altLang="zh-CN" dirty="0" smtClean="0"/>
              <a:t>: specifies the name of an advanced community filter. The value is a string of 1 to 51 case-sensitive characters. It cannot be comprised of only digits.</a:t>
            </a:r>
          </a:p>
          <a:p>
            <a:pPr lvl="1"/>
            <a:r>
              <a:rPr lang="en-US" altLang="zh-CN" i="1" dirty="0" err="1" smtClean="0"/>
              <a:t>adv</a:t>
            </a:r>
            <a:r>
              <a:rPr lang="en-US" altLang="zh-CN" i="1" dirty="0" smtClean="0"/>
              <a:t>-</a:t>
            </a:r>
            <a:r>
              <a:rPr lang="en-US" altLang="zh-CN" i="1" dirty="0" err="1" smtClean="0"/>
              <a:t>comm</a:t>
            </a:r>
            <a:r>
              <a:rPr lang="en-US" altLang="zh-CN" i="1" dirty="0" smtClean="0"/>
              <a:t>-filter-</a:t>
            </a:r>
            <a:r>
              <a:rPr lang="en-US" altLang="zh-CN" i="1" dirty="0" err="1" smtClean="0"/>
              <a:t>num</a:t>
            </a:r>
            <a:r>
              <a:rPr lang="en-US" altLang="zh-CN" i="1" dirty="0" smtClean="0"/>
              <a:t>:</a:t>
            </a:r>
            <a:r>
              <a:rPr lang="en-US" altLang="zh-CN" dirty="0" smtClean="0"/>
              <a:t> specifies the number of an advanced community filter. The value is an integer ranging from 100 to 199.</a:t>
            </a:r>
          </a:p>
          <a:p>
            <a:pPr lvl="1"/>
            <a:r>
              <a:rPr lang="en-US" altLang="zh-CN" i="1" dirty="0" smtClean="0"/>
              <a:t>regular-expression</a:t>
            </a:r>
            <a:r>
              <a:rPr lang="en-US" altLang="zh-CN" dirty="0" smtClean="0"/>
              <a:t>: specifies a regex for the community filter. The value is a string of 1 to 255 case-sensitive characters and can contain spaces.</a:t>
            </a:r>
          </a:p>
          <a:p>
            <a:pPr lvl="1"/>
            <a:endParaRPr lang="zh-CN" altLang="en-US" dirty="0" smtClean="0"/>
          </a:p>
          <a:p>
            <a:endParaRPr lang="zh-CN" altLang="en-US" dirty="0"/>
          </a:p>
        </p:txBody>
      </p:sp>
    </p:spTree>
    <p:extLst>
      <p:ext uri="{BB962C8B-B14F-4D97-AF65-F5344CB8AC3E}">
        <p14:creationId xmlns:p14="http://schemas.microsoft.com/office/powerpoint/2010/main" val="3374296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auto">
              <a:defRPr/>
            </a:pPr>
            <a:r>
              <a:rPr lang="en-US" altLang="zh-CN" dirty="0"/>
              <a:t>Command: </a:t>
            </a:r>
            <a:r>
              <a:rPr lang="en-US" altLang="zh-CN" dirty="0">
                <a:cs typeface="Courier New" panose="02070309020205020404" pitchFamily="49" charset="0"/>
              </a:rPr>
              <a:t>[Huawei-route-policy] </a:t>
            </a:r>
            <a:r>
              <a:rPr lang="en-US" altLang="zh-CN" b="1" dirty="0"/>
              <a:t>if-match community-filter</a:t>
            </a:r>
            <a:r>
              <a:rPr lang="en-US" altLang="zh-CN" dirty="0"/>
              <a:t> { </a:t>
            </a:r>
            <a:r>
              <a:rPr lang="en-US" altLang="zh-CN" i="1" dirty="0"/>
              <a:t>basic-</a:t>
            </a:r>
            <a:r>
              <a:rPr lang="en-US" altLang="zh-CN" i="1" dirty="0" err="1"/>
              <a:t>comm</a:t>
            </a:r>
            <a:r>
              <a:rPr lang="en-US" altLang="zh-CN" i="1" dirty="0"/>
              <a:t>-filter-</a:t>
            </a:r>
            <a:r>
              <a:rPr lang="en-US" altLang="zh-CN" i="1" dirty="0" err="1"/>
              <a:t>num</a:t>
            </a:r>
            <a:r>
              <a:rPr lang="en-US" altLang="zh-CN" dirty="0"/>
              <a:t> [ </a:t>
            </a:r>
            <a:r>
              <a:rPr lang="en-US" altLang="zh-CN" b="1" dirty="0"/>
              <a:t>whole-match</a:t>
            </a:r>
            <a:r>
              <a:rPr lang="en-US" altLang="zh-CN" dirty="0"/>
              <a:t> ] | </a:t>
            </a:r>
            <a:r>
              <a:rPr lang="en-US" altLang="zh-CN" i="1" dirty="0" err="1"/>
              <a:t>adv</a:t>
            </a:r>
            <a:r>
              <a:rPr lang="en-US" altLang="zh-CN" i="1" dirty="0"/>
              <a:t>-</a:t>
            </a:r>
            <a:r>
              <a:rPr lang="en-US" altLang="zh-CN" i="1" dirty="0" err="1"/>
              <a:t>comm</a:t>
            </a:r>
            <a:r>
              <a:rPr lang="en-US" altLang="zh-CN" i="1" dirty="0"/>
              <a:t>-filter-</a:t>
            </a:r>
            <a:r>
              <a:rPr lang="en-US" altLang="zh-CN" i="1" dirty="0" err="1"/>
              <a:t>num</a:t>
            </a:r>
            <a:r>
              <a:rPr lang="en-US" altLang="zh-CN" dirty="0"/>
              <a:t> }</a:t>
            </a:r>
          </a:p>
          <a:p>
            <a:pPr fontAlgn="auto">
              <a:defRPr/>
            </a:pPr>
            <a:r>
              <a:rPr lang="en-US" altLang="zh-CN" dirty="0"/>
              <a:t>Command: </a:t>
            </a:r>
            <a:r>
              <a:rPr lang="en-US" altLang="zh-CN" dirty="0">
                <a:cs typeface="Courier New" panose="02070309020205020404" pitchFamily="49" charset="0"/>
              </a:rPr>
              <a:t>[Huawei-route-policy] </a:t>
            </a:r>
            <a:r>
              <a:rPr lang="en-US" altLang="zh-CN" b="1" dirty="0"/>
              <a:t>if-match community-filter</a:t>
            </a:r>
            <a:r>
              <a:rPr lang="en-US" altLang="zh-CN" dirty="0"/>
              <a:t> </a:t>
            </a:r>
            <a:r>
              <a:rPr lang="en-US" altLang="zh-CN" i="1" dirty="0" err="1"/>
              <a:t>comm</a:t>
            </a:r>
            <a:r>
              <a:rPr lang="en-US" altLang="zh-CN" i="1" dirty="0"/>
              <a:t>-filter-name</a:t>
            </a:r>
            <a:r>
              <a:rPr lang="en-US" altLang="zh-CN" dirty="0"/>
              <a:t> [ </a:t>
            </a:r>
            <a:r>
              <a:rPr lang="en-US" altLang="zh-CN" b="1" dirty="0"/>
              <a:t>whole-match</a:t>
            </a:r>
            <a:r>
              <a:rPr lang="en-US" altLang="zh-CN" dirty="0"/>
              <a:t> ]</a:t>
            </a:r>
          </a:p>
          <a:p>
            <a:pPr lvl="1"/>
            <a:r>
              <a:rPr lang="en-US" altLang="zh-CN" i="1" dirty="0"/>
              <a:t>basic-</a:t>
            </a:r>
            <a:r>
              <a:rPr lang="en-US" altLang="zh-CN" i="1" dirty="0" err="1"/>
              <a:t>comm</a:t>
            </a:r>
            <a:r>
              <a:rPr lang="en-US" altLang="zh-CN" i="1" dirty="0"/>
              <a:t>-filter-</a:t>
            </a:r>
            <a:r>
              <a:rPr lang="en-US" altLang="zh-CN" i="1" dirty="0" err="1"/>
              <a:t>num</a:t>
            </a:r>
            <a:r>
              <a:rPr lang="en-US" altLang="zh-CN" dirty="0"/>
              <a:t>: specifies the number of a basic community filter. The value is an integer ranging from 1 to 99.</a:t>
            </a:r>
          </a:p>
          <a:p>
            <a:pPr lvl="1"/>
            <a:r>
              <a:rPr lang="en-US" altLang="zh-CN" i="1" dirty="0" err="1"/>
              <a:t>adv</a:t>
            </a:r>
            <a:r>
              <a:rPr lang="en-US" altLang="zh-CN" i="1" dirty="0"/>
              <a:t>-</a:t>
            </a:r>
            <a:r>
              <a:rPr lang="en-US" altLang="zh-CN" i="1" dirty="0" err="1"/>
              <a:t>comm</a:t>
            </a:r>
            <a:r>
              <a:rPr lang="en-US" altLang="zh-CN" i="1" dirty="0"/>
              <a:t>-filter-</a:t>
            </a:r>
            <a:r>
              <a:rPr lang="en-US" altLang="zh-CN" i="1" dirty="0" err="1"/>
              <a:t>num</a:t>
            </a:r>
            <a:r>
              <a:rPr lang="en-US" altLang="zh-CN" dirty="0"/>
              <a:t>: specifies the number of an advanced community filter. The value is an integer ranging from 100 to 199.</a:t>
            </a:r>
          </a:p>
          <a:p>
            <a:pPr lvl="1"/>
            <a:r>
              <a:rPr lang="en-US" altLang="zh-CN" i="1" dirty="0" err="1"/>
              <a:t>comm</a:t>
            </a:r>
            <a:r>
              <a:rPr lang="en-US" altLang="zh-CN" i="1" dirty="0"/>
              <a:t>-filter-name</a:t>
            </a:r>
            <a:r>
              <a:rPr lang="en-US" altLang="zh-CN" dirty="0"/>
              <a:t>: specifies the name of a community filter. The value is a string of 1 to 51 case-sensitive characters. It cannot be comprised of only digits. If spaces are used, the string must start and end with double quotation marks (").</a:t>
            </a:r>
          </a:p>
          <a:p>
            <a:pPr lvl="1"/>
            <a:r>
              <a:rPr lang="en-US" altLang="zh-CN" b="1" dirty="0"/>
              <a:t>whole-match</a:t>
            </a:r>
            <a:r>
              <a:rPr lang="en-US" altLang="zh-CN" dirty="0"/>
              <a:t>: indicates complete matching. That is, all the community attributes in the specified community filter must be matched. This parameter applies only to basic community filters.</a:t>
            </a:r>
          </a:p>
          <a:p>
            <a:endParaRPr lang="en-US" altLang="zh-CN" dirty="0"/>
          </a:p>
          <a:p>
            <a:endParaRPr lang="zh-CN" alt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4426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0965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[R1] </a:t>
            </a:r>
            <a:r>
              <a:rPr lang="en-US" b="1" dirty="0" smtClean="0"/>
              <a:t>route-policy</a:t>
            </a:r>
            <a:r>
              <a:rPr lang="en-US" dirty="0" smtClean="0"/>
              <a:t> Community </a:t>
            </a:r>
            <a:r>
              <a:rPr lang="en-US" b="1" dirty="0" smtClean="0"/>
              <a:t>permit</a:t>
            </a:r>
            <a:r>
              <a:rPr lang="en-US" dirty="0" smtClean="0"/>
              <a:t> node 20</a:t>
            </a:r>
          </a:p>
          <a:p>
            <a:r>
              <a:rPr lang="en-US" dirty="0" smtClean="0"/>
              <a:t>Run this command to allow the route 10.1.2.2/32 to be advertised properly.</a:t>
            </a:r>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956246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5009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3750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9277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2316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0188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9298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44670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11974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base"/>
            <a:r>
              <a:rPr lang="en-US" altLang="zh-CN" dirty="0"/>
              <a:t>Command: </a:t>
            </a:r>
            <a:r>
              <a:rPr lang="en-US" altLang="zh-CN" dirty="0">
                <a:cs typeface="Courier New" panose="02070309020205020404" pitchFamily="49" charset="0"/>
              </a:rPr>
              <a:t>[Huawei-bgp-af-ipv4] </a:t>
            </a:r>
            <a:r>
              <a:rPr lang="en-US" altLang="zh-CN" b="1" dirty="0"/>
              <a:t>peer</a:t>
            </a:r>
            <a:r>
              <a:rPr lang="en-US" altLang="zh-CN" dirty="0"/>
              <a:t> { </a:t>
            </a:r>
            <a:r>
              <a:rPr lang="en-US" altLang="zh-CN" i="1" dirty="0"/>
              <a:t>group-name</a:t>
            </a:r>
            <a:r>
              <a:rPr lang="en-US" altLang="zh-CN" dirty="0"/>
              <a:t> | </a:t>
            </a:r>
            <a:r>
              <a:rPr lang="en-US" altLang="zh-CN" i="1" dirty="0"/>
              <a:t>ipv4-address</a:t>
            </a:r>
            <a:r>
              <a:rPr lang="en-US" altLang="zh-CN" dirty="0"/>
              <a:t> } </a:t>
            </a:r>
            <a:r>
              <a:rPr lang="en-US" altLang="zh-CN" b="1" dirty="0" err="1"/>
              <a:t>ip</a:t>
            </a:r>
            <a:r>
              <a:rPr lang="en-US" altLang="zh-CN" b="1" dirty="0"/>
              <a:t>-prefix</a:t>
            </a:r>
            <a:r>
              <a:rPr lang="en-US" altLang="zh-CN" dirty="0"/>
              <a:t> </a:t>
            </a:r>
            <a:r>
              <a:rPr lang="en-US" altLang="zh-CN" i="1" dirty="0" err="1"/>
              <a:t>ip</a:t>
            </a:r>
            <a:r>
              <a:rPr lang="en-US" altLang="zh-CN" i="1" dirty="0"/>
              <a:t>-prefix-name</a:t>
            </a:r>
            <a:r>
              <a:rPr lang="en-US" altLang="zh-CN" dirty="0"/>
              <a:t> { </a:t>
            </a:r>
            <a:r>
              <a:rPr lang="en-US" altLang="zh-CN" b="1" dirty="0"/>
              <a:t>import</a:t>
            </a:r>
            <a:r>
              <a:rPr lang="en-US" altLang="zh-CN" dirty="0"/>
              <a:t> | </a:t>
            </a:r>
            <a:r>
              <a:rPr lang="en-US" altLang="zh-CN" b="1" dirty="0"/>
              <a:t>export</a:t>
            </a:r>
            <a:r>
              <a:rPr lang="en-US" altLang="zh-CN" dirty="0"/>
              <a:t> }</a:t>
            </a:r>
          </a:p>
          <a:p>
            <a:pPr lvl="1"/>
            <a:r>
              <a:rPr lang="en-US" altLang="zh-CN" b="1" dirty="0"/>
              <a:t>import</a:t>
            </a:r>
            <a:r>
              <a:rPr lang="en-US" altLang="zh-CN" dirty="0"/>
              <a:t>: applies the routing policy to the routes received from the peer or peer group.</a:t>
            </a:r>
          </a:p>
          <a:p>
            <a:pPr lvl="1"/>
            <a:r>
              <a:rPr lang="en-US" altLang="zh-CN" b="1" dirty="0"/>
              <a:t>export</a:t>
            </a:r>
            <a:r>
              <a:rPr lang="en-US" altLang="zh-CN" dirty="0"/>
              <a:t>: applies the routing policy to the routes to be advertised to the peer or peer group.</a:t>
            </a:r>
          </a:p>
          <a:p>
            <a:pPr fontAlgn="auto">
              <a:defRPr/>
            </a:pPr>
            <a:r>
              <a:rPr lang="en-US" altLang="zh-CN" dirty="0"/>
              <a:t>Command: </a:t>
            </a:r>
            <a:r>
              <a:rPr lang="en-US" altLang="zh-CN" dirty="0">
                <a:cs typeface="Courier New" panose="02070309020205020404" pitchFamily="49" charset="0"/>
              </a:rPr>
              <a:t>[Huawei-</a:t>
            </a:r>
            <a:r>
              <a:rPr lang="en-US" altLang="zh-CN" dirty="0" err="1">
                <a:cs typeface="Courier New" panose="02070309020205020404" pitchFamily="49" charset="0"/>
              </a:rPr>
              <a:t>bgp</a:t>
            </a:r>
            <a:r>
              <a:rPr lang="en-US" altLang="zh-CN" dirty="0">
                <a:cs typeface="Courier New" panose="02070309020205020404" pitchFamily="49" charset="0"/>
              </a:rPr>
              <a:t>] </a:t>
            </a:r>
            <a:r>
              <a:rPr lang="en-US" altLang="zh-CN" b="1" dirty="0"/>
              <a:t>peer</a:t>
            </a:r>
            <a:r>
              <a:rPr lang="en-US" altLang="zh-CN" dirty="0"/>
              <a:t> { </a:t>
            </a:r>
            <a:r>
              <a:rPr lang="en-US" altLang="zh-CN" i="1" dirty="0"/>
              <a:t>group-name</a:t>
            </a:r>
            <a:r>
              <a:rPr lang="en-US" altLang="zh-CN" dirty="0"/>
              <a:t> | </a:t>
            </a:r>
            <a:r>
              <a:rPr lang="en-US" altLang="zh-CN" i="1" dirty="0"/>
              <a:t>ipv4-address</a:t>
            </a:r>
            <a:r>
              <a:rPr lang="en-US" altLang="zh-CN" dirty="0"/>
              <a:t> } </a:t>
            </a:r>
            <a:r>
              <a:rPr lang="en-US" altLang="zh-CN" b="1" dirty="0"/>
              <a:t>capability-advertise </a:t>
            </a:r>
            <a:r>
              <a:rPr lang="en-US" altLang="zh-CN" b="1" dirty="0" err="1"/>
              <a:t>orf</a:t>
            </a:r>
            <a:r>
              <a:rPr lang="en-US" altLang="zh-CN" dirty="0"/>
              <a:t> [ </a:t>
            </a:r>
            <a:r>
              <a:rPr lang="en-US" altLang="zh-CN" b="1" dirty="0"/>
              <a:t>non-standard-compatible</a:t>
            </a:r>
            <a:r>
              <a:rPr lang="en-US" altLang="zh-CN" dirty="0"/>
              <a:t> ] </a:t>
            </a:r>
            <a:r>
              <a:rPr lang="en-US" altLang="zh-CN" b="1" dirty="0" err="1"/>
              <a:t>ip</a:t>
            </a:r>
            <a:r>
              <a:rPr lang="en-US" altLang="zh-CN" b="1" dirty="0"/>
              <a:t>-prefix</a:t>
            </a:r>
            <a:r>
              <a:rPr lang="en-US" altLang="zh-CN" dirty="0"/>
              <a:t> { </a:t>
            </a:r>
            <a:r>
              <a:rPr lang="en-US" altLang="zh-CN" b="1" dirty="0"/>
              <a:t>both</a:t>
            </a:r>
            <a:r>
              <a:rPr lang="en-US" altLang="zh-CN" dirty="0"/>
              <a:t> | </a:t>
            </a:r>
            <a:r>
              <a:rPr lang="en-US" altLang="zh-CN" b="1" dirty="0"/>
              <a:t>receive</a:t>
            </a:r>
            <a:r>
              <a:rPr lang="en-US" altLang="zh-CN" dirty="0"/>
              <a:t> | </a:t>
            </a:r>
            <a:r>
              <a:rPr lang="en-US" altLang="zh-CN" b="1" dirty="0"/>
              <a:t>send</a:t>
            </a:r>
            <a:r>
              <a:rPr lang="en-US" altLang="zh-CN" dirty="0"/>
              <a:t> } [ </a:t>
            </a:r>
            <a:r>
              <a:rPr lang="en-US" altLang="zh-CN" b="1" dirty="0"/>
              <a:t>standard-match</a:t>
            </a:r>
            <a:r>
              <a:rPr lang="en-US" altLang="zh-CN" dirty="0"/>
              <a:t> ]</a:t>
            </a:r>
          </a:p>
          <a:p>
            <a:pPr lvl="1"/>
            <a:r>
              <a:rPr lang="en-US" altLang="zh-CN" b="1" dirty="0"/>
              <a:t>non-standard-compatible</a:t>
            </a:r>
            <a:r>
              <a:rPr lang="en-US" altLang="zh-CN" dirty="0"/>
              <a:t>: indicates that the ORF capability supported by the Huawei device is compatible with that supported by a non-Huawei device.</a:t>
            </a:r>
          </a:p>
          <a:p>
            <a:pPr lvl="1"/>
            <a:r>
              <a:rPr lang="en-US" altLang="zh-CN" b="1" dirty="0"/>
              <a:t>both</a:t>
            </a:r>
            <a:r>
              <a:rPr lang="en-US" altLang="zh-CN" dirty="0"/>
              <a:t>: enables the local device to both send and accept ORF packets.</a:t>
            </a:r>
          </a:p>
          <a:p>
            <a:pPr lvl="1"/>
            <a:r>
              <a:rPr lang="en-US" altLang="zh-CN" b="1" dirty="0"/>
              <a:t>receive</a:t>
            </a:r>
            <a:r>
              <a:rPr lang="en-US" altLang="zh-CN" dirty="0"/>
              <a:t>: enables the local device to only accept ORF packets.</a:t>
            </a:r>
          </a:p>
          <a:p>
            <a:pPr lvl="1"/>
            <a:r>
              <a:rPr lang="en-US" altLang="zh-CN" b="1" dirty="0"/>
              <a:t>send</a:t>
            </a:r>
            <a:r>
              <a:rPr lang="en-US" altLang="zh-CN" dirty="0"/>
              <a:t>: enables the local device to only advertise ORF packets.</a:t>
            </a:r>
          </a:p>
          <a:p>
            <a:pPr lvl="1"/>
            <a:r>
              <a:rPr lang="en-US" altLang="zh-CN" b="1" dirty="0"/>
              <a:t>standard-match</a:t>
            </a:r>
            <a:r>
              <a:rPr lang="en-US" altLang="zh-CN" dirty="0"/>
              <a:t>: matches routes according to the prefix matching rules defined in an RFC standard.</a:t>
            </a:r>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404227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9095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8041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Each peer in a peer group can be configured with its own policies for route advertisement and acceptance.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071071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[Huawei-</a:t>
            </a:r>
            <a:r>
              <a:rPr lang="en-US" dirty="0" err="1" smtClean="0"/>
              <a:t>bgp</a:t>
            </a:r>
            <a:r>
              <a:rPr lang="en-US" dirty="0" smtClean="0"/>
              <a:t>] </a:t>
            </a:r>
            <a:r>
              <a:rPr lang="en-US" b="1" dirty="0" smtClean="0"/>
              <a:t>group</a:t>
            </a:r>
            <a:r>
              <a:rPr lang="en-US" dirty="0" smtClean="0"/>
              <a:t> </a:t>
            </a:r>
            <a:r>
              <a:rPr lang="en-US" i="1" dirty="0" smtClean="0"/>
              <a:t>group-name</a:t>
            </a:r>
            <a:r>
              <a:rPr lang="en-US" dirty="0" smtClean="0"/>
              <a:t> [ </a:t>
            </a:r>
            <a:r>
              <a:rPr lang="en-US" b="1" dirty="0" smtClean="0"/>
              <a:t>external | internal</a:t>
            </a:r>
            <a:r>
              <a:rPr lang="en-US" dirty="0" smtClean="0"/>
              <a:t> ]</a:t>
            </a:r>
          </a:p>
          <a:p>
            <a:pPr lvl="1"/>
            <a:r>
              <a:rPr lang="en-US" i="1" dirty="0" smtClean="0"/>
              <a:t>group-name: </a:t>
            </a:r>
            <a:r>
              <a:rPr lang="en-US" dirty="0" smtClean="0"/>
              <a:t>specifies the name of a peer group. The value is a string of 1 to 47 case-sensitive characters. If spaces are used, the string must start and end with double quotation marks (").</a:t>
            </a:r>
          </a:p>
          <a:p>
            <a:pPr lvl="1"/>
            <a:r>
              <a:rPr lang="en-US" b="1" dirty="0" smtClean="0"/>
              <a:t>external:</a:t>
            </a:r>
            <a:r>
              <a:rPr lang="en-US" dirty="0" smtClean="0"/>
              <a:t> creates an EBGP peer group.</a:t>
            </a:r>
          </a:p>
          <a:p>
            <a:pPr lvl="1"/>
            <a:r>
              <a:rPr lang="en-US" b="1" dirty="0" smtClean="0"/>
              <a:t>internal: </a:t>
            </a:r>
            <a:r>
              <a:rPr lang="en-US" dirty="0" smtClean="0"/>
              <a:t>creates an IBGP peer group.</a:t>
            </a:r>
            <a:endParaRPr 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760513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assume that static routes are used or OSPF is used to ensure internal network reachability in AS 102. The configuration details are not provided here.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62314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39256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4474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08764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BGP uses TCP as its transport layer protocol and considers a TCP packet valid only if the source IP address, destination IP address, source port number, destination port number, and TCP sequence number in the packet are correct. Most of the preceding parameters in a TCP packet can be obtained by attackers without much difficulty. To protect BGP from attacks, use MD5 authentication or keychain authentication between BGP peers to reduce the possibility of attacks.</a:t>
            </a:r>
          </a:p>
          <a:p>
            <a:pPr lvl="1"/>
            <a:r>
              <a:rPr lang="en-US" smtClean="0"/>
              <a:t>The MD5 algorithm is easy to configure and generates a single password, which can only be manually changed.</a:t>
            </a:r>
          </a:p>
          <a:p>
            <a:pPr lvl="1"/>
            <a:r>
              <a:rPr lang="en-US" smtClean="0"/>
              <a:t>The keychain algorithm is complex to configure and generates a set of passwords. Keychain authentication allows passwords to be changed automatically based on configurations. Therefore, keychain authentication is applicable to networks requiring high security.</a:t>
            </a:r>
          </a:p>
          <a:p>
            <a:pPr lvl="0"/>
            <a:r>
              <a:rPr lang="en-US" smtClean="0"/>
              <a:t>Note: BGP MD5 authentication and BGP keychain authentication are mutually exclusive.</a:t>
            </a:r>
          </a:p>
          <a:p>
            <a:pPr lvl="0"/>
            <a:endParaRPr lang="en-US"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36408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figure, if BGP GTSM is not enabled, the device finds that the received numerous bogus BGP messages are destined for itself, and directly sends them to the control plane for processing. As a result, the control plane has to process a large number of bogus messages, causing the CPU usage to go excessively high and the system to be unexpectedly busy.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45910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[Huawei-</a:t>
            </a:r>
            <a:r>
              <a:rPr lang="en-US" dirty="0" err="1" smtClean="0"/>
              <a:t>bgp</a:t>
            </a:r>
            <a:r>
              <a:rPr lang="en-US" dirty="0" smtClean="0"/>
              <a:t>] </a:t>
            </a:r>
            <a:r>
              <a:rPr lang="en-US" b="1" dirty="0" smtClean="0"/>
              <a:t>peer</a:t>
            </a:r>
            <a:r>
              <a:rPr lang="en-US" dirty="0" smtClean="0"/>
              <a:t> { </a:t>
            </a:r>
            <a:r>
              <a:rPr lang="en-US" i="1" dirty="0" smtClean="0"/>
              <a:t>group-name</a:t>
            </a:r>
            <a:r>
              <a:rPr lang="en-US" dirty="0" smtClean="0"/>
              <a:t> | </a:t>
            </a:r>
            <a:r>
              <a:rPr lang="en-US" i="1" dirty="0" smtClean="0"/>
              <a:t>ipv4-address </a:t>
            </a:r>
            <a:r>
              <a:rPr lang="en-US" dirty="0" smtClean="0"/>
              <a:t>| </a:t>
            </a:r>
            <a:r>
              <a:rPr lang="en-US" i="1" dirty="0" smtClean="0"/>
              <a:t>ipv6-address</a:t>
            </a:r>
            <a:r>
              <a:rPr lang="en-US" dirty="0" smtClean="0"/>
              <a:t> } </a:t>
            </a:r>
            <a:r>
              <a:rPr lang="en-US" b="1" dirty="0" smtClean="0"/>
              <a:t>keychain</a:t>
            </a:r>
            <a:r>
              <a:rPr lang="en-US" dirty="0" smtClean="0"/>
              <a:t> </a:t>
            </a:r>
            <a:r>
              <a:rPr lang="en-US" i="1" dirty="0" smtClean="0"/>
              <a:t>keychain-name</a:t>
            </a:r>
          </a:p>
          <a:p>
            <a:pPr lvl="1"/>
            <a:r>
              <a:rPr lang="en-US" i="1" dirty="0" smtClean="0"/>
              <a:t>keychain-name:</a:t>
            </a:r>
            <a:r>
              <a:rPr lang="en-US" dirty="0" smtClean="0"/>
              <a:t> specifies the name of a keychain. The value is a string of 1 to 47 case-insensitive characters. It cannot contain question marks (?). If spaces are used, the string must start and end with double quotation marks (").</a:t>
            </a:r>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44929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altLang="zh-CN" dirty="0">
                <a:cs typeface="Courier New" panose="02070309020205020404" pitchFamily="49" charset="0"/>
              </a:rPr>
              <a:t>[Huawei-</a:t>
            </a:r>
            <a:r>
              <a:rPr lang="en-US" altLang="zh-CN" dirty="0" err="1">
                <a:cs typeface="Courier New" panose="02070309020205020404" pitchFamily="49" charset="0"/>
              </a:rPr>
              <a:t>bgp</a:t>
            </a:r>
            <a:r>
              <a:rPr lang="en-US" altLang="zh-CN" dirty="0">
                <a:cs typeface="Courier New" panose="02070309020205020404" pitchFamily="49" charset="0"/>
              </a:rPr>
              <a:t>] </a:t>
            </a:r>
            <a:r>
              <a:rPr lang="en-US" altLang="zh-CN" b="1" dirty="0"/>
              <a:t>peer</a:t>
            </a:r>
            <a:r>
              <a:rPr lang="en-US" altLang="zh-CN" dirty="0"/>
              <a:t> { </a:t>
            </a:r>
            <a:r>
              <a:rPr lang="en-US" altLang="zh-CN" i="1" dirty="0"/>
              <a:t>group-name</a:t>
            </a:r>
            <a:r>
              <a:rPr lang="en-US" altLang="zh-CN" dirty="0"/>
              <a:t> | </a:t>
            </a:r>
            <a:r>
              <a:rPr lang="en-US" altLang="zh-CN" i="1" dirty="0"/>
              <a:t>ipv4-address</a:t>
            </a:r>
            <a:r>
              <a:rPr lang="en-US" altLang="zh-CN" dirty="0"/>
              <a:t> | </a:t>
            </a:r>
            <a:r>
              <a:rPr lang="en-US" altLang="zh-CN" i="1" dirty="0"/>
              <a:t>ipv6-address</a:t>
            </a:r>
            <a:r>
              <a:rPr lang="en-US" altLang="zh-CN" dirty="0"/>
              <a:t> } </a:t>
            </a:r>
            <a:r>
              <a:rPr lang="en-US" altLang="zh-CN" b="1" dirty="0"/>
              <a:t>valid-</a:t>
            </a:r>
            <a:r>
              <a:rPr lang="en-US" altLang="zh-CN" b="1" dirty="0" err="1"/>
              <a:t>ttl</a:t>
            </a:r>
            <a:r>
              <a:rPr lang="en-US" altLang="zh-CN" b="1" dirty="0"/>
              <a:t>-hops</a:t>
            </a:r>
            <a:r>
              <a:rPr lang="en-US" altLang="zh-CN" dirty="0"/>
              <a:t> [ </a:t>
            </a:r>
            <a:r>
              <a:rPr lang="en-US" altLang="zh-CN" i="1" dirty="0"/>
              <a:t>hops</a:t>
            </a:r>
            <a:r>
              <a:rPr lang="en-US" altLang="zh-CN" dirty="0"/>
              <a:t> </a:t>
            </a:r>
            <a:r>
              <a:rPr lang="en-US" dirty="0" smtClean="0"/>
              <a:t>]</a:t>
            </a:r>
          </a:p>
          <a:p>
            <a:pPr lvl="1"/>
            <a:r>
              <a:rPr lang="en-US" i="1" dirty="0" smtClean="0"/>
              <a:t>hops: </a:t>
            </a:r>
            <a:r>
              <a:rPr lang="en-US" dirty="0" smtClean="0"/>
              <a:t>specifies the number of TTL hops to be checked. The value is an integer ranging from 1 to 255. The default value is 255. If you specify hops, the valid range of TTL values in the messages to be checked is [255 – hops + 1, 255].</a:t>
            </a:r>
          </a:p>
          <a:p>
            <a:pPr lvl="0"/>
            <a:r>
              <a:rPr lang="en-US" dirty="0" smtClean="0"/>
              <a:t>Command: [Huawei] </a:t>
            </a:r>
            <a:r>
              <a:rPr lang="en-US" altLang="zh-CN" b="1" dirty="0" err="1"/>
              <a:t>gtsm</a:t>
            </a:r>
            <a:r>
              <a:rPr lang="en-US" altLang="zh-CN" b="1" dirty="0"/>
              <a:t> default-action</a:t>
            </a:r>
            <a:r>
              <a:rPr lang="en-US" altLang="zh-CN" dirty="0"/>
              <a:t> { </a:t>
            </a:r>
            <a:r>
              <a:rPr lang="en-US" altLang="zh-CN" b="1" dirty="0"/>
              <a:t>drop</a:t>
            </a:r>
            <a:r>
              <a:rPr lang="en-US" altLang="zh-CN" dirty="0"/>
              <a:t> | </a:t>
            </a:r>
            <a:r>
              <a:rPr lang="en-US" altLang="zh-CN" b="1" dirty="0"/>
              <a:t>pass </a:t>
            </a:r>
            <a:r>
              <a:rPr lang="en-US" b="1" dirty="0" smtClean="0"/>
              <a:t>}</a:t>
            </a:r>
          </a:p>
          <a:p>
            <a:pPr lvl="1"/>
            <a:r>
              <a:rPr lang="en-US" b="1" dirty="0" smtClean="0"/>
              <a:t>drop:</a:t>
            </a:r>
            <a:r>
              <a:rPr lang="en-US" dirty="0" smtClean="0"/>
              <a:t> indicates that the messages that do not match the GTSM policy cannot pass filtering and are dropped.</a:t>
            </a:r>
          </a:p>
          <a:p>
            <a:pPr lvl="1"/>
            <a:r>
              <a:rPr lang="en-US" b="1" dirty="0" smtClean="0"/>
              <a:t>pass:</a:t>
            </a:r>
            <a:r>
              <a:rPr lang="en-US" dirty="0" smtClean="0"/>
              <a:t> indicates that the messages that do not match the GTSM policy can pass filtering.</a:t>
            </a:r>
          </a:p>
          <a:p>
            <a:pPr lvl="0"/>
            <a:r>
              <a:rPr lang="en-US" dirty="0" smtClean="0"/>
              <a:t>Command: [Huawei] </a:t>
            </a:r>
            <a:r>
              <a:rPr lang="en-US" b="1" dirty="0" err="1" smtClean="0"/>
              <a:t>gtsm</a:t>
            </a:r>
            <a:r>
              <a:rPr lang="en-US" b="1" dirty="0" smtClean="0"/>
              <a:t> log drop-packet all</a:t>
            </a:r>
          </a:p>
          <a:p>
            <a:pPr lvl="1"/>
            <a:r>
              <a:rPr lang="en-US" b="1" dirty="0" smtClean="0"/>
              <a:t>all:</a:t>
            </a:r>
            <a:r>
              <a:rPr lang="en-US" dirty="0" smtClean="0"/>
              <a:t> indicates all boards.</a:t>
            </a:r>
            <a:endParaRPr 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26564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As shown in the figure:</a:t>
            </a:r>
          </a:p>
          <a:p>
            <a:pPr lvl="1"/>
            <a:r>
              <a:rPr lang="en-US" dirty="0" smtClean="0"/>
              <a:t>Assume that static routes are used or OSPF is used to ensure internal network reachability in AS 101. The configuration details are not provided here.</a:t>
            </a:r>
          </a:p>
          <a:p>
            <a:pPr lvl="1"/>
            <a:r>
              <a:rPr lang="en-US" dirty="0" smtClean="0"/>
              <a:t>R1 advertises the route destined for the IP address of its loopback0 interface to the BGP routing table.</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031727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10909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88747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4-byte AS numbers are extended from 2-byte AS numbers. BGP peers use a new capability code and new optional transitive attributes to negotiate the 4-byte AS number capability and transmit 4-byte AS numbers. This mechanism enables communication between new speakers as well as between old speakers and new speakers.</a:t>
            </a:r>
          </a:p>
          <a:p>
            <a:pPr lvl="1"/>
            <a:r>
              <a:rPr lang="en-US" altLang="zh-CN" smtClean="0"/>
              <a:t>To support 4-byte AS numbers, an open capability code 0x41 is defined in a standard protocol for BGP connection capability negotiation. 0x41 indicates that the BGP speaker supports 4-byte AS numbers.</a:t>
            </a:r>
          </a:p>
          <a:p>
            <a:pPr lvl="1"/>
            <a:r>
              <a:rPr lang="en-US" altLang="zh-CN" smtClean="0"/>
              <a:t>In addition, two new optional transitive attributes AS4_Path and AS4_Aggregator are defined in the standard protocol to transmit 4-byte AS information in old sessions.</a:t>
            </a:r>
          </a:p>
          <a:p>
            <a:pPr lvl="1"/>
            <a:r>
              <a:rPr lang="en-US" altLang="zh-CN" smtClean="0"/>
              <a:t>To set up a BGP connection between a new speaker with an AS number greater than 65535 and an old speaker, the peer AS number on the old speaker must be set to AS_TRANS, which is a reserved AS number with the value being 23456.</a:t>
            </a:r>
          </a:p>
          <a:p>
            <a:pPr lvl="0"/>
            <a:r>
              <a:rPr lang="en-US" altLang="zh-CN" smtClean="0"/>
              <a:t>NetEngine 8000 series routers support configuration of 4-byte AS numbers in either format. The formats of 4-byte AS numbers displayed in the configuration file are the same as those used by users during configuration.</a:t>
            </a:r>
          </a:p>
          <a:p>
            <a:pPr lvl="0"/>
            <a:endParaRPr lang="en-US" altLang="zh-CN"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03982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159902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Note: When transmitting routing information to an old speaker, a new speaker encapsulates both the AS_Path and AS4_Path attributes to help transmit 4-byte AS numbers. The AS4_Path attribute is transitive. Therefore, when the old speaker receives the AS4_Path attribute, it transmits the AS4_Path attribute to other speakers.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33412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71802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When a new speaker sends an Update message carrying an AS number greater than 65535 to an old speaker, the new speaker uses the AS4_Path attribute to assist the AS_Path attribute in transferring 4-byte AS numbers. The AS4_Path attribute is transparent to the old speaker.</a:t>
            </a:r>
          </a:p>
          <a:p>
            <a:pPr lvl="1"/>
            <a:r>
              <a:rPr lang="en-US" altLang="zh-CN" smtClean="0"/>
              <a:t>On the network shown in this figure, before the new speaker in AS 2.2 sends an Update message to the old speaker in AS 65002, the new speaker replaces each 4-byte AS number (1.1 and 2.2) with 23456 (AS_TRANS) in AS_Path; therefore, the AS_Path carried in the Update message is (23456, 23456, 65001), and the carried AS4_Path is (2.2, 1.1, 65001). Upon receiving the Update message, the old speaker in AS 65002 transparently transmits AS4_Path (2.2, 1.1, 65001) to another AS.</a:t>
            </a:r>
          </a:p>
          <a:p>
            <a:r>
              <a:rPr lang="en-US" altLang="zh-CN" smtClean="0"/>
              <a:t>When a new speaker receives an Update message carrying the AS_Path and AS4_Path attributes from an old speaker, the new speaker obtains the actual AS_Path attribute based on the reconstruction algorithm.</a:t>
            </a:r>
          </a:p>
          <a:p>
            <a:pPr lvl="1"/>
            <a:r>
              <a:rPr lang="en-US" altLang="zh-CN" smtClean="0"/>
              <a:t>In the figure, after the new speaker in AS 65003 receives an Update message carrying AS_Path (65002, 23456, 23456, 65001) and AS4_Path (2.2, 1.1, 65001) from the old speaker in AS 65002, the new speaker obtains the actual AS_Path (65002, 2.2, 1.1, 65001) through reconstruction.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741794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In the figure:</a:t>
            </a:r>
          </a:p>
          <a:p>
            <a:pPr lvl="1"/>
            <a:r>
              <a:rPr lang="en-US" altLang="zh-CN" dirty="0" smtClean="0"/>
              <a:t>Assume that static routes are configured or OSPF is used to ensure internal network reachability in AS 1.1. The configuration details are not provided here.</a:t>
            </a:r>
          </a:p>
          <a:p>
            <a:pPr lvl="1"/>
            <a:r>
              <a:rPr lang="en-US" altLang="zh-CN" dirty="0" smtClean="0"/>
              <a:t>Configure R1 to advertise the route to Loopback0's address to BGP. The configuration details are not provided here.</a:t>
            </a:r>
          </a:p>
          <a:p>
            <a:r>
              <a:rPr lang="en-US" altLang="zh-CN" dirty="0" smtClean="0"/>
              <a:t>Notes:</a:t>
            </a:r>
          </a:p>
          <a:p>
            <a:pPr lvl="1"/>
            <a:r>
              <a:rPr lang="en-US" altLang="zh-CN" dirty="0" smtClean="0"/>
              <a:t>This slide uses </a:t>
            </a:r>
            <a:r>
              <a:rPr lang="en-US" altLang="zh-CN" dirty="0" err="1" smtClean="0"/>
              <a:t>NetEngine</a:t>
            </a:r>
            <a:r>
              <a:rPr lang="en-US" altLang="zh-CN" dirty="0" smtClean="0"/>
              <a:t> 8000 series routers as an example. For the 4-byte AS number configuration on any other type of product, see the corresponding product documentation.</a:t>
            </a:r>
          </a:p>
          <a:p>
            <a:pPr lvl="1"/>
            <a:r>
              <a:rPr lang="en-US" altLang="zh-CN" dirty="0" smtClean="0"/>
              <a:t>If you adjust the display format of 4-byte AS numbers, the matching results in the case of filtering using </a:t>
            </a:r>
            <a:r>
              <a:rPr lang="en-US" altLang="zh-CN" dirty="0" err="1" smtClean="0"/>
              <a:t>AS_Path</a:t>
            </a:r>
            <a:r>
              <a:rPr lang="en-US" altLang="zh-CN" dirty="0" smtClean="0"/>
              <a:t> regular expressions or extended community filters are affected. Specifically, after the display format of 4-byte AS numbers is changed when an </a:t>
            </a:r>
            <a:r>
              <a:rPr lang="en-US" altLang="zh-CN" dirty="0" err="1" smtClean="0"/>
              <a:t>AS_Path</a:t>
            </a:r>
            <a:r>
              <a:rPr lang="en-US" altLang="zh-CN" dirty="0" smtClean="0"/>
              <a:t> regular expression or extended community filter has been used in an export or import policy, the </a:t>
            </a:r>
            <a:r>
              <a:rPr lang="en-US" altLang="zh-CN" dirty="0" err="1" smtClean="0"/>
              <a:t>AS_Path</a:t>
            </a:r>
            <a:r>
              <a:rPr lang="en-US" altLang="zh-CN" dirty="0" smtClean="0"/>
              <a:t> regular expression or extended community filter needs to be reconfigured. If reconfiguration is not performed, routes may fail to match the export or import policy, leading to a network fault.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075048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83796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dirty="0" smtClean="0"/>
              <a:t>RR-related roles:</a:t>
            </a:r>
          </a:p>
          <a:p>
            <a:pPr lvl="1">
              <a:lnSpc>
                <a:spcPct val="110000"/>
              </a:lnSpc>
            </a:pPr>
            <a:r>
              <a:rPr lang="en-US" dirty="0" smtClean="0"/>
              <a:t>RR: BGP device that reflects the routes learned from an IBGP peer to other IBGP peers. An RR is similar to the designated router (DR) on an OSPF network.</a:t>
            </a:r>
          </a:p>
          <a:p>
            <a:pPr lvl="1">
              <a:lnSpc>
                <a:spcPct val="110000"/>
              </a:lnSpc>
            </a:pPr>
            <a:r>
              <a:rPr lang="en-US" dirty="0" smtClean="0"/>
              <a:t>Client: IBGP peer whose routes are reflected by the RR to other IBGP peers. In an AS, clients only need to be directly connected to the RR.</a:t>
            </a:r>
          </a:p>
          <a:p>
            <a:pPr lvl="1">
              <a:lnSpc>
                <a:spcPct val="110000"/>
              </a:lnSpc>
            </a:pPr>
            <a:r>
              <a:rPr lang="en-US" dirty="0" smtClean="0"/>
              <a:t>Non-client: IBGP device that is neither an RR nor a client. In an AS, full-mesh connections still must be established between non-clients and RRs, and between all non-clients.</a:t>
            </a:r>
          </a:p>
          <a:p>
            <a:pPr lvl="1">
              <a:lnSpc>
                <a:spcPct val="110000"/>
              </a:lnSpc>
            </a:pPr>
            <a:r>
              <a:rPr lang="en-US" dirty="0" smtClean="0"/>
              <a:t>Originator: device that originates routes in an AS. The </a:t>
            </a:r>
            <a:r>
              <a:rPr lang="en-US" dirty="0" err="1" smtClean="0"/>
              <a:t>Originator_ID</a:t>
            </a:r>
            <a:r>
              <a:rPr lang="en-US" dirty="0" smtClean="0"/>
              <a:t> attribute is used to prevent routing loops in a cluster.</a:t>
            </a:r>
          </a:p>
          <a:p>
            <a:pPr lvl="1">
              <a:lnSpc>
                <a:spcPct val="110000"/>
              </a:lnSpc>
            </a:pPr>
            <a:r>
              <a:rPr lang="en-US" dirty="0" smtClean="0"/>
              <a:t>Cluster: a set of RRs and their clients. The </a:t>
            </a:r>
            <a:r>
              <a:rPr lang="en-US" dirty="0" err="1" smtClean="0"/>
              <a:t>Cluster_List</a:t>
            </a:r>
            <a:r>
              <a:rPr lang="en-US" dirty="0" smtClean="0"/>
              <a:t> attribute is used to prevent routing loops between clusters.</a:t>
            </a:r>
          </a:p>
          <a:p>
            <a:pPr lvl="0">
              <a:lnSpc>
                <a:spcPct val="110000"/>
              </a:lnSpc>
            </a:pPr>
            <a:r>
              <a:rPr lang="en-US" dirty="0" smtClean="0"/>
              <a:t>When configuring a BGP router as an RR, you also need to specify a client of the RR. A client does not need to be configured because it is not aware that an RR exists on the network.</a:t>
            </a:r>
          </a:p>
          <a:p>
            <a:pPr lvl="0">
              <a:lnSpc>
                <a:spcPct val="110000"/>
              </a:lnSpc>
            </a:pPr>
            <a:r>
              <a:rPr lang="en-US" dirty="0" smtClean="0"/>
              <a:t>Rules for an RR to advertise routes:</a:t>
            </a:r>
          </a:p>
          <a:p>
            <a:pPr lvl="1">
              <a:lnSpc>
                <a:spcPct val="110000"/>
              </a:lnSpc>
            </a:pPr>
            <a:r>
              <a:rPr lang="en-US" dirty="0" smtClean="0"/>
              <a:t>After learning routes from non-clients, the RR selects and advertises the optimal route to all its clients.</a:t>
            </a:r>
          </a:p>
          <a:p>
            <a:pPr lvl="1">
              <a:lnSpc>
                <a:spcPct val="110000"/>
              </a:lnSpc>
            </a:pPr>
            <a:r>
              <a:rPr lang="en-US" dirty="0" smtClean="0"/>
              <a:t>After learning routes from clients, the RR selects and advertises the optimal route to all its non-clients and clients (except the originating client).</a:t>
            </a:r>
          </a:p>
          <a:p>
            <a:pPr lvl="1">
              <a:lnSpc>
                <a:spcPct val="110000"/>
              </a:lnSpc>
            </a:pPr>
            <a:r>
              <a:rPr lang="en-US" dirty="0" smtClean="0"/>
              <a:t>After learning routes learned from EBGP peers, the RR selects and advertises the optimal route to all its clients and non-clients.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38897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60036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71923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route advertisement rules for hierarchical RR networking are the same as those for single-cluster RR networking.</a:t>
            </a:r>
          </a:p>
          <a:p>
            <a:pPr lvl="0"/>
            <a:r>
              <a:rPr lang="en-US" smtClean="0"/>
              <a:t>The following factors need to be considered for hierarchical RR design:</a:t>
            </a:r>
          </a:p>
          <a:p>
            <a:pPr lvl="1"/>
            <a:r>
              <a:rPr lang="en-US" smtClean="0"/>
              <a:t>Size of the top-layer full-mesh topology: If the number of full-mesh IBGP connections has exceeded the management capacity, hierarchical RR networking can be deployed.</a:t>
            </a:r>
          </a:p>
          <a:p>
            <a:pPr lvl="1"/>
            <a:r>
              <a:rPr lang="en-US" smtClean="0"/>
              <a:t>Number of alternate paths: This factor affects load balancing and resource consumption. More layers reduce the number of links for load balancing but require fewer router resources.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721706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99597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49741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D</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7588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shown in the figure:</a:t>
            </a:r>
          </a:p>
          <a:p>
            <a:pPr lvl="1"/>
            <a:r>
              <a:rPr lang="en-US" dirty="0" smtClean="0"/>
              <a:t>R1 and R2 reside in AS 101, and establish an IBGP peer relationship with each other. R3 and R4 reside in AS 102, and each establishes an EBGP peer relationship with R2.</a:t>
            </a:r>
          </a:p>
          <a:p>
            <a:pPr lvl="1"/>
            <a:r>
              <a:rPr lang="en-US" dirty="0" smtClean="0"/>
              <a:t>R1 is directly connected to three subnets: Net1, Net2, and Net3. R1 advertises routes to the three subnets to its BGP routing table.</a:t>
            </a:r>
          </a:p>
          <a:p>
            <a:pPr lvl="1"/>
            <a:r>
              <a:rPr lang="en-US" dirty="0" smtClean="0"/>
              <a:t>R2 can filter out the Net2 route through BGP route control so that R2's BGP routing table does not contain the Net2 route.</a:t>
            </a:r>
          </a:p>
          <a:p>
            <a:pPr lvl="1"/>
            <a:r>
              <a:rPr lang="en-US" dirty="0" smtClean="0"/>
              <a:t>R3 and R4 can implement BGP route control by modifying the attributes of the Net1 and Net3 routes, respectively. In this way, when a device in AS 102 accesses Net1, R3 is preferentially selected as the egress device; when the device accesses Net3, R4 is preferentially selected as the egress device.</a:t>
            </a:r>
          </a:p>
          <a:p>
            <a:pPr lvl="0"/>
            <a:r>
              <a:rPr lang="en-US" dirty="0" smtClean="0"/>
              <a:t>Note: For details about the ACL, IP prefix list, filter-policy, route-policy, and BGP path attributes, see the "HCIP-</a:t>
            </a:r>
            <a:r>
              <a:rPr lang="en-US" dirty="0" err="1" smtClean="0"/>
              <a:t>Datacom</a:t>
            </a:r>
            <a:r>
              <a:rPr lang="en-US" dirty="0" smtClean="0"/>
              <a:t>-Core Technology" course.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117665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marL="228600" indent="-228600">
              <a:buFont typeface="+mj-lt"/>
              <a:buAutoNum type="arabicPeriod" startAt="2"/>
            </a:pPr>
            <a:r>
              <a:rPr lang="en-US" altLang="zh-CN" dirty="0" smtClean="0"/>
              <a:t>A</a:t>
            </a:r>
          </a:p>
          <a:p>
            <a:pPr marL="228600" indent="-228600">
              <a:buFont typeface="+mj-lt"/>
              <a:buAutoNum type="arabicPeriod" startAt="2"/>
            </a:pPr>
            <a:r>
              <a:rPr lang="en-US" altLang="zh-CN" dirty="0" smtClean="0"/>
              <a:t>A</a:t>
            </a:r>
            <a:endParaRPr lang="zh-CN" altLang="en-US" dirty="0" smtClean="0"/>
          </a:p>
          <a:p>
            <a:endParaRPr lang="zh-CN" altLang="en-US" dirty="0"/>
          </a:p>
        </p:txBody>
      </p:sp>
    </p:spTree>
    <p:extLst>
      <p:ext uri="{BB962C8B-B14F-4D97-AF65-F5344CB8AC3E}">
        <p14:creationId xmlns:p14="http://schemas.microsoft.com/office/powerpoint/2010/main" val="9854225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87712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487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regex has the following functions:</a:t>
            </a:r>
          </a:p>
          <a:p>
            <a:pPr lvl="1"/>
            <a:r>
              <a:rPr lang="en-US" smtClean="0"/>
              <a:t>Checks and obtains the sub-character string that matches a specific rule in the character string.</a:t>
            </a:r>
          </a:p>
          <a:p>
            <a:pPr lvl="1"/>
            <a:r>
              <a:rPr lang="en-US" smtClean="0"/>
              <a:t>Replaces the character string based on matching rules.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18876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 parentheses () can be used to define the scope and priority of an operator. For example, gr(a|e)y is equivalent to gray|grey.</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4213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Type </a:t>
            </a:r>
            <a:r>
              <a:rPr lang="en-US" dirty="0" smtClean="0"/>
              <a:t>1:</a:t>
            </a:r>
          </a:p>
          <a:p>
            <a:pPr lvl="1"/>
            <a:r>
              <a:rPr lang="en-US" dirty="0" smtClean="0"/>
              <a:t>^a.$: matches a character string that starts with the character a and ends with any single character, for example, a0, a!, ax, and so on.</a:t>
            </a:r>
          </a:p>
          <a:p>
            <a:pPr lvl="1"/>
            <a:r>
              <a:rPr lang="en-US" dirty="0" smtClean="0"/>
              <a:t>^100_: matches a character string starting with 100, for example, 100, 100 200, 100 300 400, and so on.</a:t>
            </a:r>
          </a:p>
          <a:p>
            <a:pPr lvl="1"/>
            <a:r>
              <a:rPr lang="en-US" dirty="0" smtClean="0"/>
              <a:t>^100$: matches only 100.</a:t>
            </a:r>
          </a:p>
          <a:p>
            <a:pPr lvl="1"/>
            <a:r>
              <a:rPr lang="en-US" dirty="0" smtClean="0"/>
              <a:t>100$|400$: matches a character string ending with 100 or 400, for example, 100, 1400, 300 400, and so on.</a:t>
            </a:r>
          </a:p>
          <a:p>
            <a:pPr lvl="1"/>
            <a:r>
              <a:rPr lang="en-US" dirty="0" smtClean="0"/>
              <a:t>^\(65000\)$: matches (65000) only.</a:t>
            </a:r>
          </a:p>
          <a:p>
            <a:pPr lvl="0"/>
            <a:r>
              <a:rPr lang="en-US" dirty="0" smtClean="0"/>
              <a:t>Type 2:</a:t>
            </a:r>
          </a:p>
          <a:p>
            <a:pPr lvl="1"/>
            <a:r>
              <a:rPr lang="en-US" dirty="0" err="1" smtClean="0"/>
              <a:t>abc</a:t>
            </a:r>
            <a:r>
              <a:rPr lang="en-US" dirty="0" smtClean="0"/>
              <a:t>*d: matches the character c zero or multiple times, for example, </a:t>
            </a:r>
            <a:r>
              <a:rPr lang="en-US" dirty="0" err="1" smtClean="0"/>
              <a:t>abd</a:t>
            </a:r>
            <a:r>
              <a:rPr lang="en-US" dirty="0" smtClean="0"/>
              <a:t>, </a:t>
            </a:r>
            <a:r>
              <a:rPr lang="en-US" dirty="0" err="1" smtClean="0"/>
              <a:t>abcd</a:t>
            </a:r>
            <a:r>
              <a:rPr lang="en-US" dirty="0" smtClean="0"/>
              <a:t>, </a:t>
            </a:r>
            <a:r>
              <a:rPr lang="en-US" dirty="0" err="1" smtClean="0"/>
              <a:t>abccd</a:t>
            </a:r>
            <a:r>
              <a:rPr lang="en-US" dirty="0" smtClean="0"/>
              <a:t>, </a:t>
            </a:r>
            <a:r>
              <a:rPr lang="en-US" dirty="0" err="1" smtClean="0"/>
              <a:t>abcccd</a:t>
            </a:r>
            <a:r>
              <a:rPr lang="en-US" dirty="0" smtClean="0"/>
              <a:t>, </a:t>
            </a:r>
            <a:r>
              <a:rPr lang="en-US" dirty="0" err="1" smtClean="0"/>
              <a:t>abccccdef</a:t>
            </a:r>
            <a:r>
              <a:rPr lang="en-US" dirty="0" smtClean="0"/>
              <a:t>, and so on.</a:t>
            </a:r>
          </a:p>
          <a:p>
            <a:pPr lvl="1"/>
            <a:r>
              <a:rPr lang="en-US" dirty="0" err="1" smtClean="0"/>
              <a:t>abc+d</a:t>
            </a:r>
            <a:r>
              <a:rPr lang="en-US" dirty="0" smtClean="0"/>
              <a:t>: matches the character c once or multiple times, for example, </a:t>
            </a:r>
            <a:r>
              <a:rPr lang="en-US" dirty="0" err="1" smtClean="0"/>
              <a:t>abcd</a:t>
            </a:r>
            <a:r>
              <a:rPr lang="en-US" dirty="0" smtClean="0"/>
              <a:t>, </a:t>
            </a:r>
            <a:r>
              <a:rPr lang="en-US" dirty="0" err="1" smtClean="0"/>
              <a:t>abccd</a:t>
            </a:r>
            <a:r>
              <a:rPr lang="en-US" dirty="0" smtClean="0"/>
              <a:t>, </a:t>
            </a:r>
            <a:r>
              <a:rPr lang="en-US" dirty="0" err="1" smtClean="0"/>
              <a:t>abcccd</a:t>
            </a:r>
            <a:r>
              <a:rPr lang="en-US" dirty="0" smtClean="0"/>
              <a:t>, </a:t>
            </a:r>
            <a:r>
              <a:rPr lang="en-US" dirty="0" err="1" smtClean="0"/>
              <a:t>abccccdef</a:t>
            </a:r>
            <a:r>
              <a:rPr lang="en-US" dirty="0" smtClean="0"/>
              <a:t>, and so on.</a:t>
            </a:r>
          </a:p>
          <a:p>
            <a:pPr lvl="1"/>
            <a:r>
              <a:rPr lang="en-US" dirty="0" err="1" smtClean="0"/>
              <a:t>abc?d</a:t>
            </a:r>
            <a:r>
              <a:rPr lang="en-US" dirty="0" smtClean="0"/>
              <a:t>: matches the character c zero times or once, for example, </a:t>
            </a:r>
            <a:r>
              <a:rPr lang="en-US" dirty="0" err="1" smtClean="0"/>
              <a:t>abd</a:t>
            </a:r>
            <a:r>
              <a:rPr lang="en-US" dirty="0" smtClean="0"/>
              <a:t>, </a:t>
            </a:r>
            <a:r>
              <a:rPr lang="en-US" dirty="0" err="1" smtClean="0"/>
              <a:t>abcd</a:t>
            </a:r>
            <a:r>
              <a:rPr lang="en-US" dirty="0" smtClean="0"/>
              <a:t>, </a:t>
            </a:r>
            <a:r>
              <a:rPr lang="en-US" dirty="0" err="1" smtClean="0"/>
              <a:t>abcdef</a:t>
            </a:r>
            <a:r>
              <a:rPr lang="en-US" dirty="0" smtClean="0"/>
              <a:t>, and so on.</a:t>
            </a:r>
          </a:p>
          <a:p>
            <a:pPr lvl="1"/>
            <a:r>
              <a:rPr lang="en-US" dirty="0" smtClean="0"/>
              <a:t>a(</a:t>
            </a:r>
            <a:r>
              <a:rPr lang="en-US" dirty="0" err="1" smtClean="0"/>
              <a:t>bc</a:t>
            </a:r>
            <a:r>
              <a:rPr lang="en-US" dirty="0" smtClean="0"/>
              <a:t>)?d: matches the character string </a:t>
            </a:r>
            <a:r>
              <a:rPr lang="en-US" dirty="0" err="1" smtClean="0"/>
              <a:t>bc</a:t>
            </a:r>
            <a:r>
              <a:rPr lang="en-US" dirty="0" smtClean="0"/>
              <a:t> zero times or once, for example, ad, </a:t>
            </a:r>
            <a:r>
              <a:rPr lang="en-US" dirty="0" err="1" smtClean="0"/>
              <a:t>abcd</a:t>
            </a:r>
            <a:r>
              <a:rPr lang="en-US" dirty="0" smtClean="0"/>
              <a:t>, </a:t>
            </a:r>
            <a:r>
              <a:rPr lang="en-US" dirty="0" err="1" smtClean="0"/>
              <a:t>aaabcdef</a:t>
            </a:r>
            <a:r>
              <a:rPr lang="en-US" dirty="0" smtClean="0"/>
              <a:t>, and so on.</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42386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r>
              <a:rPr lang="en-US" altLang="zh-CN" dirty="0" err="1" smtClean="0"/>
              <a:t>Datacom</a:t>
            </a:r>
            <a:endParaRPr lang="zh-CN" altLang="en-US" dirty="0"/>
          </a:p>
        </p:txBody>
      </p:sp>
      <p:sp>
        <p:nvSpPr>
          <p:cNvPr id="10" name="文本占位符 9"/>
          <p:cNvSpPr>
            <a:spLocks noGrp="1"/>
          </p:cNvSpPr>
          <p:nvPr>
            <p:ph type="body" sz="quarter" idx="19"/>
          </p:nvPr>
        </p:nvSpPr>
        <p:spPr/>
        <p:txBody>
          <a:bodyPr/>
          <a:lstStyle/>
          <a:p>
            <a:r>
              <a:rPr lang="en-US" altLang="zh-CN" dirty="0" smtClean="0"/>
              <a:t>General</a:t>
            </a:r>
            <a:endParaRPr lang="zh-CN" altLang="en-US" dirty="0"/>
          </a:p>
        </p:txBody>
      </p:sp>
      <p:sp>
        <p:nvSpPr>
          <p:cNvPr id="11" name="文本占位符 10"/>
          <p:cNvSpPr>
            <a:spLocks noGrp="1"/>
          </p:cNvSpPr>
          <p:nvPr>
            <p:ph type="body" sz="quarter" idx="20"/>
          </p:nvPr>
        </p:nvSpPr>
        <p:spPr/>
        <p:txBody>
          <a:bodyPr/>
          <a:lstStyle/>
          <a:p>
            <a:r>
              <a:rPr lang="en-US" altLang="zh-CN" dirty="0" smtClean="0"/>
              <a:t>V1.0</a:t>
            </a:r>
            <a:endParaRPr lang="zh-CN" altLang="en-US" dirty="0"/>
          </a:p>
        </p:txBody>
      </p:sp>
      <p:sp>
        <p:nvSpPr>
          <p:cNvPr id="4" name="文本占位符 3"/>
          <p:cNvSpPr>
            <a:spLocks noGrp="1"/>
          </p:cNvSpPr>
          <p:nvPr>
            <p:ph type="body" sz="quarter" idx="13"/>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5" name="文本占位符 4"/>
          <p:cNvSpPr>
            <a:spLocks noGrp="1"/>
          </p:cNvSpPr>
          <p:nvPr>
            <p:ph type="body" sz="quarter" idx="14"/>
          </p:nvPr>
        </p:nvSpPr>
        <p:spPr/>
        <p:txBody>
          <a:bodyPr/>
          <a:lstStyle/>
          <a:p>
            <a:r>
              <a:rPr lang="en-US" altLang="zh-CN" dirty="0" smtClean="0"/>
              <a:t>2020.06.15</a:t>
            </a:r>
            <a:endParaRPr lang="zh-CN" altLang="en-US" dirty="0"/>
          </a:p>
        </p:txBody>
      </p:sp>
      <p:sp>
        <p:nvSpPr>
          <p:cNvPr id="6" name="文本占位符 5"/>
          <p:cNvSpPr>
            <a:spLocks noGrp="1"/>
          </p:cNvSpPr>
          <p:nvPr>
            <p:ph type="body" sz="quarter" idx="15"/>
          </p:nvPr>
        </p:nvSpPr>
        <p:spPr/>
        <p:txBody>
          <a:bodyPr/>
          <a:lstStyle/>
          <a:p>
            <a:r>
              <a:rPr lang="en-US" altLang="zh-CN" dirty="0"/>
              <a:t>Li </a:t>
            </a:r>
            <a:r>
              <a:rPr lang="en-US" altLang="zh-CN" dirty="0" err="1"/>
              <a:t>Xianzhi</a:t>
            </a:r>
            <a:r>
              <a:rPr lang="en-US" altLang="zh-CN" dirty="0"/>
              <a:t>/00354681</a:t>
            </a:r>
            <a:endParaRPr lang="zh-CN" altLang="en-US" dirty="0"/>
          </a:p>
        </p:txBody>
      </p:sp>
      <p:sp>
        <p:nvSpPr>
          <p:cNvPr id="7" name="文本占位符 6"/>
          <p:cNvSpPr>
            <a:spLocks noGrp="1"/>
          </p:cNvSpPr>
          <p:nvPr>
            <p:ph type="body" sz="quarter" idx="16"/>
          </p:nvPr>
        </p:nvSpPr>
        <p:spPr/>
        <p:txBody>
          <a:bodyPr/>
          <a:lstStyle/>
          <a:p>
            <a:r>
              <a:rPr lang="en-US" altLang="zh-CN" dirty="0" smtClean="0"/>
              <a:t>New</a:t>
            </a:r>
            <a:endParaRPr lang="zh-CN" altLang="en-US" dirty="0"/>
          </a:p>
        </p:txBody>
      </p:sp>
      <p:sp>
        <p:nvSpPr>
          <p:cNvPr id="12" name="文本占位符 11"/>
          <p:cNvSpPr>
            <a:spLocks noGrp="1"/>
          </p:cNvSpPr>
          <p:nvPr>
            <p:ph type="body" sz="quarter" idx="21"/>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13" name="文本占位符 12"/>
          <p:cNvSpPr>
            <a:spLocks noGrp="1"/>
          </p:cNvSpPr>
          <p:nvPr>
            <p:ph type="body" sz="quarter" idx="22"/>
          </p:nvPr>
        </p:nvSpPr>
        <p:spPr/>
        <p:txBody>
          <a:bodyPr/>
          <a:lstStyle/>
          <a:p>
            <a:r>
              <a:rPr lang="en-US" altLang="zh-CN" dirty="0" smtClean="0"/>
              <a:t>2021.10.15</a:t>
            </a:r>
            <a:endParaRPr lang="zh-CN" altLang="en-US" dirty="0"/>
          </a:p>
        </p:txBody>
      </p:sp>
      <p:sp>
        <p:nvSpPr>
          <p:cNvPr id="14" name="文本占位符 13"/>
          <p:cNvSpPr>
            <a:spLocks noGrp="1"/>
          </p:cNvSpPr>
          <p:nvPr>
            <p:ph type="body" sz="quarter" idx="23"/>
          </p:nvPr>
        </p:nvSpPr>
        <p:spPr/>
        <p:txBody>
          <a:bodyPr/>
          <a:lstStyle/>
          <a:p>
            <a:r>
              <a:rPr lang="en-US" altLang="zh-CN" dirty="0"/>
              <a:t>He </a:t>
            </a:r>
            <a:r>
              <a:rPr lang="en-US" altLang="zh-CN" dirty="0" err="1" smtClean="0"/>
              <a:t>Junjian</a:t>
            </a:r>
            <a:r>
              <a:rPr lang="en-US" altLang="zh-CN" dirty="0" smtClean="0"/>
              <a:t>/WX580230</a:t>
            </a:r>
            <a:endParaRPr lang="zh-CN" altLang="en-US" dirty="0"/>
          </a:p>
        </p:txBody>
      </p:sp>
      <p:sp>
        <p:nvSpPr>
          <p:cNvPr id="15" name="文本占位符 14"/>
          <p:cNvSpPr>
            <a:spLocks noGrp="1"/>
          </p:cNvSpPr>
          <p:nvPr>
            <p:ph type="body" sz="quarter" idx="24"/>
          </p:nvPr>
        </p:nvSpPr>
        <p:spPr/>
        <p:txBody>
          <a:bodyPr/>
          <a:lstStyle/>
          <a:p>
            <a:r>
              <a:rPr lang="en-US" altLang="zh-CN" dirty="0" smtClean="0"/>
              <a:t>Update</a:t>
            </a:r>
            <a:endParaRPr lang="zh-CN" altLang="en-US" dirty="0"/>
          </a:p>
        </p:txBody>
      </p:sp>
      <p:sp>
        <p:nvSpPr>
          <p:cNvPr id="16" name="文本占位符 15"/>
          <p:cNvSpPr>
            <a:spLocks noGrp="1"/>
          </p:cNvSpPr>
          <p:nvPr>
            <p:ph type="body" sz="quarter" idx="25"/>
          </p:nvPr>
        </p:nvSpPr>
        <p:spPr/>
        <p:txBody>
          <a:bodyPr/>
          <a:lstStyle/>
          <a:p>
            <a:endParaRPr lang="zh-CN" altLang="en-US"/>
          </a:p>
        </p:txBody>
      </p:sp>
      <p:sp>
        <p:nvSpPr>
          <p:cNvPr id="17" name="文本占位符 16"/>
          <p:cNvSpPr>
            <a:spLocks noGrp="1"/>
          </p:cNvSpPr>
          <p:nvPr>
            <p:ph type="body" sz="quarter" idx="26"/>
          </p:nvPr>
        </p:nvSpPr>
        <p:spPr/>
        <p:txBody>
          <a:bodyPr/>
          <a:lstStyle/>
          <a:p>
            <a:endParaRPr lang="zh-CN" altLang="en-US"/>
          </a:p>
        </p:txBody>
      </p:sp>
      <p:sp>
        <p:nvSpPr>
          <p:cNvPr id="18" name="文本占位符 17"/>
          <p:cNvSpPr>
            <a:spLocks noGrp="1"/>
          </p:cNvSpPr>
          <p:nvPr>
            <p:ph type="body" sz="quarter" idx="27"/>
          </p:nvPr>
        </p:nvSpPr>
        <p:spPr/>
        <p:txBody>
          <a:bodyPr/>
          <a:lstStyle/>
          <a:p>
            <a:endParaRPr lang="zh-CN" altLang="en-US"/>
          </a:p>
        </p:txBody>
      </p:sp>
      <p:sp>
        <p:nvSpPr>
          <p:cNvPr id="19" name="文本占位符 18"/>
          <p:cNvSpPr>
            <a:spLocks noGrp="1"/>
          </p:cNvSpPr>
          <p:nvPr>
            <p:ph type="body" sz="quarter" idx="28"/>
          </p:nvPr>
        </p:nvSpPr>
        <p:spPr/>
        <p:txBody>
          <a:bodyPr/>
          <a:lstStyle/>
          <a:p>
            <a:endParaRPr lang="zh-CN" altLang="en-US" dirty="0"/>
          </a:p>
        </p:txBody>
      </p:sp>
      <p:sp>
        <p:nvSpPr>
          <p:cNvPr id="20" name="文本占位符 19"/>
          <p:cNvSpPr>
            <a:spLocks noGrp="1"/>
          </p:cNvSpPr>
          <p:nvPr>
            <p:ph type="body" sz="quarter" idx="29"/>
          </p:nvPr>
        </p:nvSpPr>
        <p:spPr/>
        <p:txBody>
          <a:bodyPr/>
          <a:lstStyle/>
          <a:p>
            <a:endParaRPr lang="zh-CN" altLang="en-US"/>
          </a:p>
        </p:txBody>
      </p:sp>
      <p:sp>
        <p:nvSpPr>
          <p:cNvPr id="21" name="文本占位符 20"/>
          <p:cNvSpPr>
            <a:spLocks noGrp="1"/>
          </p:cNvSpPr>
          <p:nvPr>
            <p:ph type="body" sz="quarter" idx="30"/>
          </p:nvPr>
        </p:nvSpPr>
        <p:spPr/>
        <p:txBody>
          <a:bodyPr/>
          <a:lstStyle/>
          <a:p>
            <a:endParaRPr lang="zh-CN" altLang="en-US"/>
          </a:p>
        </p:txBody>
      </p:sp>
      <p:sp>
        <p:nvSpPr>
          <p:cNvPr id="22" name="文本占位符 21"/>
          <p:cNvSpPr>
            <a:spLocks noGrp="1"/>
          </p:cNvSpPr>
          <p:nvPr>
            <p:ph type="body" sz="quarter" idx="31"/>
          </p:nvPr>
        </p:nvSpPr>
        <p:spPr/>
        <p:txBody>
          <a:bodyPr/>
          <a:lstStyle/>
          <a:p>
            <a:endParaRPr lang="zh-CN" altLang="en-US"/>
          </a:p>
        </p:txBody>
      </p:sp>
      <p:sp>
        <p:nvSpPr>
          <p:cNvPr id="23" name="文本占位符 22"/>
          <p:cNvSpPr>
            <a:spLocks noGrp="1"/>
          </p:cNvSpPr>
          <p:nvPr>
            <p:ph type="body" sz="quarter" idx="32"/>
          </p:nvPr>
        </p:nvSpPr>
        <p:spPr/>
        <p:txBody>
          <a:bodyPr/>
          <a:lstStyle/>
          <a:p>
            <a:endParaRPr lang="zh-CN" altLang="en-US"/>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a:p>
        </p:txBody>
      </p:sp>
      <p:sp>
        <p:nvSpPr>
          <p:cNvPr id="27" name="文本占位符 26"/>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2873537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882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Route Matching Tool: AS_Path Filter</a:t>
            </a:r>
            <a:endParaRPr lang="en-US"/>
          </a:p>
        </p:txBody>
      </p:sp>
      <p:sp>
        <p:nvSpPr>
          <p:cNvPr id="5" name="文本占位符 4"/>
          <p:cNvSpPr>
            <a:spLocks noGrp="1"/>
          </p:cNvSpPr>
          <p:nvPr>
            <p:ph type="body" sz="quarter" idx="10"/>
          </p:nvPr>
        </p:nvSpPr>
        <p:spPr bwMode="gray">
          <a:xfrm>
            <a:off x="455612" y="1052514"/>
            <a:ext cx="11293476" cy="1500186"/>
          </a:xfrm>
        </p:spPr>
        <p:txBody>
          <a:bodyPr/>
          <a:lstStyle/>
          <a:p>
            <a:r>
              <a:rPr lang="en-US" sz="1800" smtClean="0"/>
              <a:t>An AS_Path filter uses the AS_Path attribute of BGP routes as a matching condition to filter BGP routes.</a:t>
            </a:r>
          </a:p>
          <a:p>
            <a:r>
              <a:rPr lang="en-US" sz="1800" smtClean="0"/>
              <a:t>If you do not want routes from certain ASs, you can use an AS_Path filter to filter out the routes that carry the associated AS numbers.</a:t>
            </a:r>
            <a:endParaRPr lang="en-US" sz="1800" dirty="0"/>
          </a:p>
        </p:txBody>
      </p:sp>
      <p:grpSp>
        <p:nvGrpSpPr>
          <p:cNvPr id="51" name="组合 50"/>
          <p:cNvGrpSpPr/>
          <p:nvPr/>
        </p:nvGrpSpPr>
        <p:grpSpPr bwMode="gray">
          <a:xfrm>
            <a:off x="1160400" y="3526465"/>
            <a:ext cx="7200243" cy="2122578"/>
            <a:chOff x="451609" y="3948378"/>
            <a:chExt cx="7200243" cy="2122578"/>
          </a:xfrm>
        </p:grpSpPr>
        <p:sp>
          <p:nvSpPr>
            <p:cNvPr id="52" name="任意多边形 25"/>
            <p:cNvSpPr/>
            <p:nvPr/>
          </p:nvSpPr>
          <p:spPr bwMode="gray">
            <a:xfrm>
              <a:off x="6347036"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6310386" y="3982031"/>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25"/>
            <p:cNvSpPr/>
            <p:nvPr/>
          </p:nvSpPr>
          <p:spPr bwMode="gray">
            <a:xfrm>
              <a:off x="4627418"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4590768" y="3982031"/>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25"/>
            <p:cNvSpPr/>
            <p:nvPr/>
          </p:nvSpPr>
          <p:spPr bwMode="gray">
            <a:xfrm>
              <a:off x="2944374"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0">
              <a:extLst>
                <a:ext uri="{FF2B5EF4-FFF2-40B4-BE49-F238E27FC236}">
                  <a16:creationId xmlns="" xmlns:a16="http://schemas.microsoft.com/office/drawing/2014/main" id="{020D7A1D-EFAD-4C8C-B9DE-D0FAD269B77A}"/>
                </a:ext>
              </a:extLst>
            </p:cNvPr>
            <p:cNvSpPr txBox="1"/>
            <p:nvPr/>
          </p:nvSpPr>
          <p:spPr bwMode="gray">
            <a:xfrm>
              <a:off x="2907724" y="3982031"/>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25"/>
            <p:cNvSpPr/>
            <p:nvPr/>
          </p:nvSpPr>
          <p:spPr bwMode="gray">
            <a:xfrm>
              <a:off x="504967" y="3948378"/>
              <a:ext cx="197809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04638" y="4468843"/>
              <a:ext cx="540000" cy="442800"/>
            </a:xfrm>
            <a:prstGeom prst="rect">
              <a:avLst/>
            </a:prstGeom>
          </p:spPr>
        </p:pic>
        <p:cxnSp>
          <p:nvCxnSpPr>
            <p:cNvPr id="78" name="直接连接符 77"/>
            <p:cNvCxnSpPr>
              <a:stCxn id="76" idx="3"/>
              <a:endCxn id="80" idx="1"/>
            </p:cNvCxnSpPr>
            <p:nvPr/>
          </p:nvCxnSpPr>
          <p:spPr bwMode="gray">
            <a:xfrm>
              <a:off x="2144638" y="4690243"/>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22602" y="4468843"/>
              <a:ext cx="540000" cy="442800"/>
            </a:xfrm>
            <a:prstGeom prst="rect">
              <a:avLst/>
            </a:prstGeom>
          </p:spPr>
        </p:pic>
        <p:sp>
          <p:nvSpPr>
            <p:cNvPr id="81" name="TextBox 120">
              <a:extLst>
                <a:ext uri="{FF2B5EF4-FFF2-40B4-BE49-F238E27FC236}">
                  <a16:creationId xmlns="" xmlns:a16="http://schemas.microsoft.com/office/drawing/2014/main" id="{020D7A1D-EFAD-4C8C-B9DE-D0FAD269B77A}"/>
                </a:ext>
              </a:extLst>
            </p:cNvPr>
            <p:cNvSpPr txBox="1"/>
            <p:nvPr/>
          </p:nvSpPr>
          <p:spPr bwMode="gray">
            <a:xfrm>
              <a:off x="468317" y="3982031"/>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a:off x="1667706" y="4209218"/>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83" name="直接连接符 82"/>
            <p:cNvCxnSpPr>
              <a:endCxn id="76" idx="1"/>
            </p:cNvCxnSpPr>
            <p:nvPr/>
          </p:nvCxnSpPr>
          <p:spPr bwMode="gray">
            <a:xfrm>
              <a:off x="1355795" y="4690243"/>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a:off x="1355795" y="4494281"/>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TextBox 120">
              <a:extLst>
                <a:ext uri="{FF2B5EF4-FFF2-40B4-BE49-F238E27FC236}">
                  <a16:creationId xmlns="" xmlns:a16="http://schemas.microsoft.com/office/drawing/2014/main" id="{31930744-3D36-4F81-8426-6F129C1A6804}"/>
                </a:ext>
              </a:extLst>
            </p:cNvPr>
            <p:cNvSpPr txBox="1"/>
            <p:nvPr/>
          </p:nvSpPr>
          <p:spPr bwMode="gray">
            <a:xfrm>
              <a:off x="451609" y="4552072"/>
              <a:ext cx="984700" cy="287715"/>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3386087" y="4209218"/>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55"/>
            <p:cNvCxnSpPr/>
            <p:nvPr/>
          </p:nvCxnSpPr>
          <p:spPr bwMode="gray">
            <a:xfrm flipH="1">
              <a:off x="2238122"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88" name="Rectangular Callout 115"/>
            <p:cNvSpPr/>
            <p:nvPr/>
          </p:nvSpPr>
          <p:spPr bwMode="gray">
            <a:xfrm>
              <a:off x="1160400" y="5538030"/>
              <a:ext cx="1428475" cy="532926"/>
            </a:xfrm>
            <a:prstGeom prst="roundRect">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10.1.1.0/24</a:t>
              </a:r>
            </a:p>
            <a:p>
              <a:r>
                <a:rPr lang="en-US" altLang="zh-CN" sz="1400" dirty="0" err="1" smtClean="0">
                  <a:solidFill>
                    <a:schemeClr val="tx1"/>
                  </a:solidFill>
                </a:rPr>
                <a:t>AS_Path</a:t>
              </a:r>
              <a:r>
                <a:rPr lang="en-US" altLang="zh-CN" sz="1400" dirty="0" smtClean="0">
                  <a:solidFill>
                    <a:schemeClr val="tx1"/>
                  </a:solidFill>
                </a:rPr>
                <a:t>=101</a:t>
              </a:r>
              <a:endParaRPr lang="zh-CN" altLang="en-US" sz="1400" dirty="0">
                <a:solidFill>
                  <a:schemeClr val="tx1"/>
                </a:solidFill>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a:off x="2393514" y="4402382"/>
              <a:ext cx="676830"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a:stCxn id="80" idx="3"/>
              <a:endCxn id="91" idx="1"/>
            </p:cNvCxnSpPr>
            <p:nvPr/>
          </p:nvCxnSpPr>
          <p:spPr bwMode="gray">
            <a:xfrm>
              <a:off x="3862602" y="4690243"/>
              <a:ext cx="1179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42220" y="4468843"/>
              <a:ext cx="540000" cy="442800"/>
            </a:xfrm>
            <a:prstGeom prst="rect">
              <a:avLst/>
            </a:prstGeom>
          </p:spPr>
        </p:pic>
        <p:cxnSp>
          <p:nvCxnSpPr>
            <p:cNvPr id="92" name="直接连接符 91"/>
            <p:cNvCxnSpPr>
              <a:stCxn id="91" idx="3"/>
              <a:endCxn id="93" idx="1"/>
            </p:cNvCxnSpPr>
            <p:nvPr/>
          </p:nvCxnSpPr>
          <p:spPr bwMode="gray">
            <a:xfrm>
              <a:off x="5582220" y="4690243"/>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60184" y="4468843"/>
              <a:ext cx="540000" cy="442800"/>
            </a:xfrm>
            <a:prstGeom prst="rect">
              <a:avLst/>
            </a:prstGeom>
          </p:spPr>
        </p:pic>
        <p:cxnSp>
          <p:nvCxnSpPr>
            <p:cNvPr id="94" name="直接连接符 55"/>
            <p:cNvCxnSpPr/>
            <p:nvPr/>
          </p:nvCxnSpPr>
          <p:spPr bwMode="gray">
            <a:xfrm flipH="1">
              <a:off x="4034916"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95" name="Rectangular Callout 115"/>
            <p:cNvSpPr/>
            <p:nvPr/>
          </p:nvSpPr>
          <p:spPr bwMode="gray">
            <a:xfrm>
              <a:off x="2957194" y="5538030"/>
              <a:ext cx="1833170" cy="532926"/>
            </a:xfrm>
            <a:prstGeom prst="roundRect">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10.1.1.0/24</a:t>
              </a:r>
            </a:p>
            <a:p>
              <a:r>
                <a:rPr lang="en-US" altLang="zh-CN" sz="1400" dirty="0" smtClean="0">
                  <a:solidFill>
                    <a:schemeClr val="tx1"/>
                  </a:solidFill>
                </a:rPr>
                <a:t>AS_Path=102 101</a:t>
              </a:r>
              <a:endParaRPr lang="zh-CN" altLang="en-US" sz="1400" dirty="0">
                <a:solidFill>
                  <a:schemeClr val="tx1"/>
                </a:solidFill>
              </a:endParaRPr>
            </a:p>
          </p:txBody>
        </p:sp>
        <p:sp>
          <p:nvSpPr>
            <p:cNvPr id="96" name="Rectangular Callout 115"/>
            <p:cNvSpPr/>
            <p:nvPr/>
          </p:nvSpPr>
          <p:spPr bwMode="gray">
            <a:xfrm>
              <a:off x="4977063" y="5538030"/>
              <a:ext cx="2429446" cy="532926"/>
            </a:xfrm>
            <a:prstGeom prst="roundRect">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rgbClr val="ED6D00"/>
                  </a:solidFill>
                </a:rPr>
                <a:t>The BGP route originated from AS 101 is filtered out.</a:t>
              </a:r>
            </a:p>
          </p:txBody>
        </p:sp>
        <p:cxnSp>
          <p:nvCxnSpPr>
            <p:cNvPr id="97" name="直接箭头连接符 96"/>
            <p:cNvCxnSpPr>
              <a:stCxn id="88" idx="0"/>
            </p:cNvCxnSpPr>
            <p:nvPr/>
          </p:nvCxnSpPr>
          <p:spPr bwMode="gray">
            <a:xfrm flipV="1">
              <a:off x="1874638" y="4839787"/>
              <a:ext cx="714237" cy="69824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flipV="1">
              <a:off x="3799479" y="4839787"/>
              <a:ext cx="714237" cy="69824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flipV="1">
              <a:off x="5575115" y="5090678"/>
              <a:ext cx="446198" cy="44735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100" name="TextBox 120">
              <a:extLst>
                <a:ext uri="{FF2B5EF4-FFF2-40B4-BE49-F238E27FC236}">
                  <a16:creationId xmlns="" xmlns:a16="http://schemas.microsoft.com/office/drawing/2014/main" id="{020D7A1D-EFAD-4C8C-B9DE-D0FAD269B77A}"/>
                </a:ext>
              </a:extLst>
            </p:cNvPr>
            <p:cNvSpPr txBox="1"/>
            <p:nvPr/>
          </p:nvSpPr>
          <p:spPr bwMode="gray">
            <a:xfrm>
              <a:off x="4086710" y="4402382"/>
              <a:ext cx="676830"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连接符 55"/>
            <p:cNvCxnSpPr/>
            <p:nvPr/>
          </p:nvCxnSpPr>
          <p:spPr bwMode="gray">
            <a:xfrm flipH="1">
              <a:off x="5706016"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102" name="TextBox 120">
              <a:extLst>
                <a:ext uri="{FF2B5EF4-FFF2-40B4-BE49-F238E27FC236}">
                  <a16:creationId xmlns="" xmlns:a16="http://schemas.microsoft.com/office/drawing/2014/main" id="{020D7A1D-EFAD-4C8C-B9DE-D0FAD269B77A}"/>
                </a:ext>
              </a:extLst>
            </p:cNvPr>
            <p:cNvSpPr txBox="1"/>
            <p:nvPr/>
          </p:nvSpPr>
          <p:spPr bwMode="gray">
            <a:xfrm>
              <a:off x="5757810" y="4402382"/>
              <a:ext cx="676830"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3" name="椭圆 102"/>
          <p:cNvSpPr/>
          <p:nvPr/>
        </p:nvSpPr>
        <p:spPr bwMode="gray">
          <a:xfrm>
            <a:off x="6213486" y="4197901"/>
            <a:ext cx="150125" cy="152230"/>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bwMode="gray">
          <a:xfrm>
            <a:off x="6283906" y="3337502"/>
            <a:ext cx="2641730" cy="887105"/>
          </a:xfrm>
          <a:custGeom>
            <a:avLst/>
            <a:gdLst>
              <a:gd name="connsiteX0" fmla="*/ 0 w 3179928"/>
              <a:gd name="connsiteY0" fmla="*/ 887105 h 887105"/>
              <a:gd name="connsiteX1" fmla="*/ 464024 w 3179928"/>
              <a:gd name="connsiteY1" fmla="*/ 0 h 887105"/>
              <a:gd name="connsiteX2" fmla="*/ 3179928 w 3179928"/>
              <a:gd name="connsiteY2" fmla="*/ 0 h 887105"/>
            </a:gdLst>
            <a:ahLst/>
            <a:cxnLst>
              <a:cxn ang="0">
                <a:pos x="connsiteX0" y="connsiteY0"/>
              </a:cxn>
              <a:cxn ang="0">
                <a:pos x="connsiteX1" y="connsiteY1"/>
              </a:cxn>
              <a:cxn ang="0">
                <a:pos x="connsiteX2" y="connsiteY2"/>
              </a:cxn>
            </a:cxnLst>
            <a:rect l="l" t="t" r="r" b="b"/>
            <a:pathLst>
              <a:path w="3179928" h="887105">
                <a:moveTo>
                  <a:pt x="0" y="887105"/>
                </a:moveTo>
                <a:lnTo>
                  <a:pt x="464024" y="0"/>
                </a:lnTo>
                <a:lnTo>
                  <a:pt x="3179928" y="0"/>
                </a:lnTo>
              </a:path>
            </a:pathLst>
          </a:custGeom>
          <a:noFill/>
          <a:ln w="1905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bwMode="gray">
          <a:xfrm>
            <a:off x="6713028" y="4307692"/>
            <a:ext cx="288000" cy="288000"/>
            <a:chOff x="856677" y="2615810"/>
            <a:chExt cx="288000" cy="288000"/>
          </a:xfrm>
          <a:solidFill>
            <a:srgbClr val="C7000B"/>
          </a:solidFill>
        </p:grpSpPr>
        <p:sp>
          <p:nvSpPr>
            <p:cNvPr id="106" name="椭圆 105"/>
            <p:cNvSpPr/>
            <p:nvPr/>
          </p:nvSpPr>
          <p:spPr bwMode="gray">
            <a:xfrm>
              <a:off x="856677" y="2615810"/>
              <a:ext cx="288000" cy="28800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7" name="组合 106"/>
            <p:cNvGrpSpPr/>
            <p:nvPr/>
          </p:nvGrpSpPr>
          <p:grpSpPr bwMode="gray">
            <a:xfrm>
              <a:off x="923444" y="2692169"/>
              <a:ext cx="144001" cy="144002"/>
              <a:chOff x="898853" y="2657982"/>
              <a:chExt cx="203649" cy="203652"/>
            </a:xfrm>
            <a:grpFill/>
          </p:grpSpPr>
          <p:cxnSp>
            <p:nvCxnSpPr>
              <p:cNvPr id="108" name="直接连接符 107"/>
              <p:cNvCxnSpPr>
                <a:stCxn id="106" idx="3"/>
                <a:endCxn id="106" idx="7"/>
              </p:cNvCxnSpPr>
              <p:nvPr/>
            </p:nvCxnSpPr>
            <p:spPr bwMode="gray">
              <a:xfrm flipV="1">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09" name="直接连接符 108"/>
              <p:cNvCxnSpPr>
                <a:stCxn id="106" idx="1"/>
                <a:endCxn id="106" idx="5"/>
              </p:cNvCxnSpPr>
              <p:nvPr/>
            </p:nvCxnSpPr>
            <p:spPr bwMode="gray">
              <a:xfrm>
                <a:off x="898853" y="2657986"/>
                <a:ext cx="203648" cy="203648"/>
              </a:xfrm>
              <a:prstGeom prst="line">
                <a:avLst/>
              </a:prstGeom>
              <a:grp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10" name="文本占位符 3"/>
          <p:cNvSpPr txBox="1">
            <a:spLocks/>
          </p:cNvSpPr>
          <p:nvPr/>
        </p:nvSpPr>
        <p:spPr bwMode="gray">
          <a:xfrm>
            <a:off x="8775446" y="2990850"/>
            <a:ext cx="2808284" cy="877045"/>
          </a:xfrm>
          <a:prstGeom prst="rect">
            <a:avLst/>
          </a:prstGeom>
          <a:solidFill>
            <a:srgbClr val="FEF6DE"/>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400" b="1" dirty="0"/>
              <a:t>Set an </a:t>
            </a:r>
            <a:r>
              <a:rPr lang="en-US" altLang="zh-CN" sz="1400" b="1" dirty="0" err="1"/>
              <a:t>AS_Path</a:t>
            </a:r>
            <a:r>
              <a:rPr lang="en-US" altLang="zh-CN" sz="1400" b="1" dirty="0"/>
              <a:t> filter to filter out the BGP route that contains the AS number 101.</a:t>
            </a:r>
          </a:p>
        </p:txBody>
      </p:sp>
      <p:sp>
        <p:nvSpPr>
          <p:cNvPr id="111" name="五边形 110"/>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12" name="燕尾形 111"/>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13" name="燕尾形 112"/>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6646164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a Regex to Match the AS_Path Attribute</a:t>
            </a:r>
            <a:endParaRPr lang="en-US" dirty="0"/>
          </a:p>
        </p:txBody>
      </p:sp>
      <p:sp>
        <p:nvSpPr>
          <p:cNvPr id="44" name="文本占位符 43"/>
          <p:cNvSpPr>
            <a:spLocks noGrp="1"/>
          </p:cNvSpPr>
          <p:nvPr>
            <p:ph type="body" sz="quarter" idx="10"/>
          </p:nvPr>
        </p:nvSpPr>
        <p:spPr bwMode="gray">
          <a:xfrm>
            <a:off x="455612" y="1052514"/>
            <a:ext cx="7122824" cy="1249716"/>
          </a:xfrm>
        </p:spPr>
        <p:txBody>
          <a:bodyPr/>
          <a:lstStyle/>
          <a:p>
            <a:r>
              <a:rPr lang="en-US" sz="1800" smtClean="0"/>
              <a:t>A regex can be used to match the AS_Path attribute of routes.</a:t>
            </a:r>
          </a:p>
          <a:p>
            <a:pPr lvl="1"/>
            <a:r>
              <a:rPr lang="en-US" sz="1600" smtClean="0"/>
              <a:t>For example, a regex can match the AS number 103 in AS_Path = 103 102 101.</a:t>
            </a:r>
            <a:endParaRPr lang="en-US" sz="1600" dirty="0"/>
          </a:p>
        </p:txBody>
      </p:sp>
      <p:sp>
        <p:nvSpPr>
          <p:cNvPr id="46" name="Rectangular Callout 115"/>
          <p:cNvSpPr/>
          <p:nvPr/>
        </p:nvSpPr>
        <p:spPr bwMode="gray">
          <a:xfrm>
            <a:off x="7459020" y="5078112"/>
            <a:ext cx="4286894" cy="1067338"/>
          </a:xfrm>
          <a:prstGeom prst="rect">
            <a:avLst/>
          </a:prstGeom>
          <a:solidFill>
            <a:srgbClr val="F5FCFD"/>
          </a:solidFill>
          <a:ln w="19050">
            <a:solidFill>
              <a:srgbClr val="94DAE2"/>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You can use different regexes to meet different requirements, for example, using ^101$ to match AS 101, and _101$ to match the </a:t>
            </a:r>
            <a:r>
              <a:rPr lang="en-US" sz="1400" dirty="0" err="1">
                <a:solidFill>
                  <a:schemeClr val="tx1"/>
                </a:solidFill>
              </a:rPr>
              <a:t>AS_Path</a:t>
            </a:r>
            <a:r>
              <a:rPr lang="en-US" sz="1400" dirty="0">
                <a:solidFill>
                  <a:schemeClr val="tx1"/>
                </a:solidFill>
              </a:rPr>
              <a:t> lists ending with AS 101.</a:t>
            </a:r>
          </a:p>
        </p:txBody>
      </p:sp>
      <p:grpSp>
        <p:nvGrpSpPr>
          <p:cNvPr id="65" name="组合 64"/>
          <p:cNvGrpSpPr/>
          <p:nvPr/>
        </p:nvGrpSpPr>
        <p:grpSpPr bwMode="gray">
          <a:xfrm>
            <a:off x="7457606" y="1086274"/>
            <a:ext cx="4288308" cy="3729714"/>
            <a:chOff x="7457606" y="1340548"/>
            <a:chExt cx="4288308" cy="3729714"/>
          </a:xfrm>
        </p:grpSpPr>
        <p:sp>
          <p:nvSpPr>
            <p:cNvPr id="47" name="任意多边形 25"/>
            <p:cNvSpPr/>
            <p:nvPr/>
          </p:nvSpPr>
          <p:spPr bwMode="gray">
            <a:xfrm>
              <a:off x="10578082" y="1975416"/>
              <a:ext cx="1167832" cy="109855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94DAE2"/>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sym typeface="Huawei Sans" panose="020C0503030203020204" pitchFamily="34" charset="0"/>
              </a:endParaRPr>
            </a:p>
          </p:txBody>
        </p:sp>
        <p:sp>
          <p:nvSpPr>
            <p:cNvPr id="48" name="TextBox 120">
              <a:extLst>
                <a:ext uri="{FF2B5EF4-FFF2-40B4-BE49-F238E27FC236}">
                  <a16:creationId xmlns:a16="http://schemas.microsoft.com/office/drawing/2014/main" xmlns="" id="{020D7A1D-EFAD-4C8C-B9DE-D0FAD269B77A}"/>
                </a:ext>
              </a:extLst>
            </p:cNvPr>
            <p:cNvSpPr txBox="1"/>
            <p:nvPr/>
          </p:nvSpPr>
          <p:spPr bwMode="gray">
            <a:xfrm>
              <a:off x="10577683" y="1970957"/>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104</a:t>
              </a:r>
            </a:p>
          </p:txBody>
        </p:sp>
        <p:cxnSp>
          <p:nvCxnSpPr>
            <p:cNvPr id="49" name="直接连接符 48"/>
            <p:cNvCxnSpPr>
              <a:endCxn id="50" idx="1"/>
            </p:cNvCxnSpPr>
            <p:nvPr/>
          </p:nvCxnSpPr>
          <p:spPr bwMode="gray">
            <a:xfrm>
              <a:off x="7578436" y="2717281"/>
              <a:ext cx="3412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91229" y="2495881"/>
              <a:ext cx="540000" cy="442800"/>
            </a:xfrm>
            <a:prstGeom prst="rect">
              <a:avLst/>
            </a:prstGeom>
          </p:spPr>
        </p:pic>
        <p:cxnSp>
          <p:nvCxnSpPr>
            <p:cNvPr id="51" name="直接连接符 55"/>
            <p:cNvCxnSpPr/>
            <p:nvPr/>
          </p:nvCxnSpPr>
          <p:spPr bwMode="gray">
            <a:xfrm flipH="1">
              <a:off x="7578436" y="2548446"/>
              <a:ext cx="3356377"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52" name="Rectangular Callout 115"/>
            <p:cNvSpPr/>
            <p:nvPr/>
          </p:nvSpPr>
          <p:spPr bwMode="gray">
            <a:xfrm>
              <a:off x="7457606" y="1340548"/>
              <a:ext cx="3192484" cy="1197950"/>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solidFill>
                    <a:schemeClr val="tx1"/>
                  </a:solidFill>
                  <a:latin typeface="Huawei Sans" panose="020C0503030203020204" pitchFamily="34" charset="0"/>
                </a:rPr>
                <a:t>Route</a:t>
              </a:r>
            </a:p>
            <a:p>
              <a:pPr fontAlgn="ctr"/>
              <a:r>
                <a:rPr lang="en-US" sz="1400" dirty="0">
                  <a:solidFill>
                    <a:schemeClr val="tx1"/>
                  </a:solidFill>
                  <a:latin typeface="Huawei Sans" panose="020C0503030203020204" pitchFamily="34" charset="0"/>
                </a:rPr>
                <a:t>10.1.12.0/24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103 102 101</a:t>
              </a:r>
            </a:p>
            <a:p>
              <a:pPr fontAlgn="ctr"/>
              <a:r>
                <a:rPr lang="en-US" sz="1400" dirty="0">
                  <a:solidFill>
                    <a:schemeClr val="tx1"/>
                  </a:solidFill>
                  <a:latin typeface="Huawei Sans" panose="020C0503030203020204" pitchFamily="34" charset="0"/>
                </a:rPr>
                <a:t>10.1.15.0/24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103 105 101</a:t>
              </a:r>
            </a:p>
            <a:p>
              <a:pPr fontAlgn="ctr"/>
              <a:r>
                <a:rPr lang="en-US" sz="1400" dirty="0">
                  <a:solidFill>
                    <a:schemeClr val="tx1"/>
                  </a:solidFill>
                  <a:latin typeface="Huawei Sans" panose="020C0503030203020204" pitchFamily="34" charset="0"/>
                </a:rPr>
                <a:t>10.1.78.0/24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103 107 108</a:t>
              </a:r>
            </a:p>
            <a:p>
              <a:pPr fontAlgn="ctr"/>
              <a:r>
                <a:rPr lang="en-US" sz="1400" dirty="0">
                  <a:solidFill>
                    <a:schemeClr val="tx1"/>
                  </a:solidFill>
                  <a:latin typeface="Huawei Sans" panose="020C0503030203020204" pitchFamily="34" charset="0"/>
                </a:rPr>
                <a:t>...</a:t>
              </a:r>
            </a:p>
          </p:txBody>
        </p:sp>
        <p:cxnSp>
          <p:nvCxnSpPr>
            <p:cNvPr id="54" name="直接箭头连接符 53"/>
            <p:cNvCxnSpPr/>
            <p:nvPr/>
          </p:nvCxnSpPr>
          <p:spPr bwMode="gray">
            <a:xfrm flipV="1">
              <a:off x="11258713" y="2938681"/>
              <a:ext cx="0" cy="511171"/>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120">
              <a:extLst>
                <a:ext uri="{FF2B5EF4-FFF2-40B4-BE49-F238E27FC236}">
                  <a16:creationId xmlns:a16="http://schemas.microsoft.com/office/drawing/2014/main" xmlns="" id="{020D7A1D-EFAD-4C8C-B9DE-D0FAD269B77A}"/>
                </a:ext>
              </a:extLst>
            </p:cNvPr>
            <p:cNvSpPr txBox="1"/>
            <p:nvPr/>
          </p:nvSpPr>
          <p:spPr bwMode="gray">
            <a:xfrm>
              <a:off x="10847683" y="2240669"/>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3" name="Rectangular Callout 115"/>
            <p:cNvSpPr/>
            <p:nvPr/>
          </p:nvSpPr>
          <p:spPr bwMode="gray">
            <a:xfrm>
              <a:off x="7457606" y="3310618"/>
              <a:ext cx="4288308" cy="1759644"/>
            </a:xfrm>
            <a:prstGeom prst="roundRect">
              <a:avLst>
                <a:gd name="adj" fmla="val 2194"/>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4000"/>
                </a:lnSpc>
              </a:pPr>
              <a:r>
                <a:rPr lang="en-US" sz="1400" dirty="0">
                  <a:solidFill>
                    <a:schemeClr val="tx1"/>
                  </a:solidFill>
                </a:rPr>
                <a:t>R1 receives many BGP routes, each of which has its own </a:t>
              </a:r>
              <a:r>
                <a:rPr lang="en-US" sz="1400" dirty="0" err="1">
                  <a:solidFill>
                    <a:schemeClr val="tx1"/>
                  </a:solidFill>
                </a:rPr>
                <a:t>AS_Path</a:t>
              </a:r>
              <a:r>
                <a:rPr lang="en-US" sz="1400" dirty="0">
                  <a:solidFill>
                    <a:schemeClr val="tx1"/>
                  </a:solidFill>
                </a:rPr>
                <a:t> value.</a:t>
              </a:r>
            </a:p>
            <a:p>
              <a:pPr>
                <a:lnSpc>
                  <a:spcPct val="114000"/>
                </a:lnSpc>
              </a:pPr>
              <a:r>
                <a:rPr lang="en-US" sz="1400" dirty="0">
                  <a:solidFill>
                    <a:schemeClr val="tx1"/>
                  </a:solidFill>
                </a:rPr>
                <a:t>To meet a specific requirement, R1 needs to apply a policy to the routes carrying the AS number </a:t>
              </a:r>
              <a:r>
                <a:rPr lang="en-US" sz="1400" dirty="0">
                  <a:solidFill>
                    <a:srgbClr val="C7000B"/>
                  </a:solidFill>
                </a:rPr>
                <a:t>101 </a:t>
              </a:r>
              <a:r>
                <a:rPr lang="en-US" sz="1400" dirty="0">
                  <a:solidFill>
                    <a:schemeClr val="tx1"/>
                  </a:solidFill>
                </a:rPr>
                <a:t>in their </a:t>
              </a:r>
              <a:r>
                <a:rPr lang="en-US" sz="1400" dirty="0" err="1">
                  <a:solidFill>
                    <a:schemeClr val="tx1"/>
                  </a:solidFill>
                </a:rPr>
                <a:t>AS_Path</a:t>
              </a:r>
              <a:r>
                <a:rPr lang="en-US" sz="1400" dirty="0">
                  <a:solidFill>
                    <a:schemeClr val="tx1"/>
                  </a:solidFill>
                </a:rPr>
                <a:t> attribute. In this case, you can associate an </a:t>
              </a:r>
              <a:r>
                <a:rPr lang="en-US" sz="1400" dirty="0" err="1">
                  <a:solidFill>
                    <a:schemeClr val="tx1"/>
                  </a:solidFill>
                </a:rPr>
                <a:t>AS_Path</a:t>
              </a:r>
              <a:r>
                <a:rPr lang="en-US" sz="1400" dirty="0">
                  <a:solidFill>
                    <a:schemeClr val="tx1"/>
                  </a:solidFill>
                </a:rPr>
                <a:t> filter with a regex to match routes, regardless of the route prefixes.</a:t>
              </a:r>
            </a:p>
          </p:txBody>
        </p:sp>
      </p:grpSp>
      <p:sp>
        <p:nvSpPr>
          <p:cNvPr id="64" name="下箭头 63"/>
          <p:cNvSpPr/>
          <p:nvPr/>
        </p:nvSpPr>
        <p:spPr bwMode="gray">
          <a:xfrm rot="10800000" flipV="1">
            <a:off x="9186878" y="4823838"/>
            <a:ext cx="829759" cy="23492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ectangular Callout 115"/>
          <p:cNvSpPr/>
          <p:nvPr/>
        </p:nvSpPr>
        <p:spPr bwMode="gray">
          <a:xfrm>
            <a:off x="821094" y="2285474"/>
            <a:ext cx="1897891"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a:solidFill>
                  <a:schemeClr val="tx1"/>
                </a:solidFill>
                <a:latin typeface="Huawei Sans" panose="020C0503030203020204" pitchFamily="34" charset="0"/>
              </a:rPr>
              <a:t>AS_Path:</a:t>
            </a:r>
          </a:p>
        </p:txBody>
      </p:sp>
      <p:sp>
        <p:nvSpPr>
          <p:cNvPr id="21" name="Rectangular Callout 115"/>
          <p:cNvSpPr/>
          <p:nvPr/>
        </p:nvSpPr>
        <p:spPr bwMode="gray">
          <a:xfrm>
            <a:off x="821094" y="2859526"/>
            <a:ext cx="1897891"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dirty="0">
                <a:solidFill>
                  <a:schemeClr val="tx1"/>
                </a:solidFill>
                <a:latin typeface="Huawei Sans" panose="020C0503030203020204" pitchFamily="34" charset="0"/>
              </a:rPr>
              <a:t>Character string:</a:t>
            </a:r>
          </a:p>
        </p:txBody>
      </p:sp>
      <p:sp>
        <p:nvSpPr>
          <p:cNvPr id="26" name="Rectangular Callout 115"/>
          <p:cNvSpPr/>
          <p:nvPr/>
        </p:nvSpPr>
        <p:spPr bwMode="gray">
          <a:xfrm>
            <a:off x="194022" y="3342534"/>
            <a:ext cx="2524964"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a:solidFill>
                  <a:schemeClr val="tx1"/>
                </a:solidFill>
                <a:latin typeface="Huawei Sans" panose="020C0503030203020204" pitchFamily="34" charset="0"/>
              </a:rPr>
              <a:t>Regex:</a:t>
            </a:r>
          </a:p>
        </p:txBody>
      </p:sp>
      <p:sp>
        <p:nvSpPr>
          <p:cNvPr id="37" name="文本占位符 43"/>
          <p:cNvSpPr txBox="1">
            <a:spLocks/>
          </p:cNvSpPr>
          <p:nvPr/>
        </p:nvSpPr>
        <p:spPr bwMode="gray">
          <a:xfrm>
            <a:off x="468317" y="3686064"/>
            <a:ext cx="5627683" cy="4922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Other examples:</a:t>
            </a:r>
          </a:p>
        </p:txBody>
      </p:sp>
      <p:graphicFrame>
        <p:nvGraphicFramePr>
          <p:cNvPr id="33" name="表格 32"/>
          <p:cNvGraphicFramePr>
            <a:graphicFrameLocks noGrp="1"/>
          </p:cNvGraphicFramePr>
          <p:nvPr>
            <p:extLst>
              <p:ext uri="{D42A27DB-BD31-4B8C-83A1-F6EECF244321}">
                <p14:modId xmlns:p14="http://schemas.microsoft.com/office/powerpoint/2010/main" val="1556428602"/>
              </p:ext>
            </p:extLst>
          </p:nvPr>
        </p:nvGraphicFramePr>
        <p:xfrm>
          <a:off x="787968" y="4120936"/>
          <a:ext cx="6669637" cy="1873530"/>
        </p:xfrm>
        <a:graphic>
          <a:graphicData uri="http://schemas.openxmlformats.org/drawingml/2006/table">
            <a:tbl>
              <a:tblPr firstRow="1" firstCol="1" bandRow="1">
                <a:tableStyleId>{2D5ABB26-0587-4C30-8999-92F81FD0307C}</a:tableStyleId>
              </a:tblPr>
              <a:tblGrid>
                <a:gridCol w="1406311"/>
                <a:gridCol w="5263326"/>
              </a:tblGrid>
              <a:tr h="319050">
                <a:tc>
                  <a:txBody>
                    <a:bodyPr/>
                    <a:lstStyle/>
                    <a:p>
                      <a:pPr algn="l" fontAlgn="ctr"/>
                      <a:r>
                        <a:rPr lang="en-US" sz="1200" dirty="0">
                          <a:latin typeface="Huawei Sans" panose="020C0503030203020204" pitchFamily="34" charset="0"/>
                        </a:rPr>
                        <a:t>^$</a:t>
                      </a:r>
                    </a:p>
                  </a:txBody>
                  <a:tcPr anchor="ctr"/>
                </a:tc>
                <a:tc>
                  <a:txBody>
                    <a:bodyPr/>
                    <a:lstStyle/>
                    <a:p>
                      <a:pPr indent="0" algn="l" fontAlgn="ctr">
                        <a:lnSpc>
                          <a:spcPct val="100000"/>
                        </a:lnSpc>
                        <a:spcAft>
                          <a:spcPts val="0"/>
                        </a:spcAft>
                      </a:pPr>
                      <a:r>
                        <a:rPr lang="en-US" sz="1200" dirty="0">
                          <a:latin typeface="Huawei Sans" panose="020C0503030203020204" pitchFamily="34" charset="0"/>
                        </a:rPr>
                        <a:t>Matches the </a:t>
                      </a:r>
                      <a:r>
                        <a:rPr lang="en-US" sz="1200" dirty="0" err="1">
                          <a:latin typeface="Huawei Sans" panose="020C0503030203020204" pitchFamily="34" charset="0"/>
                        </a:rPr>
                        <a:t>AS_Path</a:t>
                      </a:r>
                      <a:r>
                        <a:rPr lang="en-US" sz="1200" dirty="0">
                          <a:latin typeface="Huawei Sans" panose="020C0503030203020204" pitchFamily="34" charset="0"/>
                        </a:rPr>
                        <a:t> list that does not contain any AS number, that is, matching routes in the local AS.</a:t>
                      </a:r>
                    </a:p>
                  </a:txBody>
                  <a:tcPr anchor="ctr"/>
                </a:tc>
              </a:tr>
              <a:tr h="245665">
                <a:tc>
                  <a:txBody>
                    <a:bodyPr/>
                    <a:lstStyle/>
                    <a:p>
                      <a:pPr indent="0" algn="l" fontAlgn="ctr">
                        <a:lnSpc>
                          <a:spcPct val="100000"/>
                        </a:lnSpc>
                        <a:spcAft>
                          <a:spcPts val="0"/>
                        </a:spcAft>
                      </a:pPr>
                      <a:r>
                        <a:rPr lang="en-US" sz="1200">
                          <a:latin typeface="Huawei Sans" panose="020C0503030203020204" pitchFamily="34" charset="0"/>
                        </a:rPr>
                        <a:t>.*</a:t>
                      </a:r>
                    </a:p>
                  </a:txBody>
                  <a:tcPr anchor="ctr"/>
                </a:tc>
                <a:tc>
                  <a:txBody>
                    <a:bodyPr/>
                    <a:lstStyle/>
                    <a:p>
                      <a:pPr indent="0" algn="l" fontAlgn="ctr">
                        <a:lnSpc>
                          <a:spcPct val="100000"/>
                        </a:lnSpc>
                        <a:spcAft>
                          <a:spcPts val="0"/>
                        </a:spcAft>
                      </a:pPr>
                      <a:r>
                        <a:rPr lang="en-US" sz="1200" dirty="0" smtClean="0">
                          <a:latin typeface="Huawei Sans" panose="020C0503030203020204" pitchFamily="34" charset="0"/>
                        </a:rPr>
                        <a:t>Matches </a:t>
                      </a:r>
                      <a:r>
                        <a:rPr lang="en-US" sz="1200" dirty="0">
                          <a:latin typeface="Huawei Sans" panose="020C0503030203020204" pitchFamily="34" charset="0"/>
                        </a:rPr>
                        <a:t>all or any routes.</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^10[012349]$</a:t>
                      </a:r>
                    </a:p>
                  </a:txBody>
                  <a:tcPr anchor="ctr"/>
                </a:tc>
                <a:tc>
                  <a:txBody>
                    <a:bodyPr/>
                    <a:lstStyle/>
                    <a:p>
                      <a:pPr indent="0" algn="l" fontAlgn="ctr">
                        <a:lnSpc>
                          <a:spcPct val="100000"/>
                        </a:lnSpc>
                        <a:spcAft>
                          <a:spcPts val="0"/>
                        </a:spcAft>
                      </a:pPr>
                      <a:r>
                        <a:rPr lang="en-US" sz="1200" dirty="0">
                          <a:latin typeface="Huawei Sans" panose="020C0503030203020204" pitchFamily="34" charset="0"/>
                        </a:rPr>
                        <a:t>Matches the AS numbers 100, 101, 102, 103, 104, and 109.</a:t>
                      </a:r>
                    </a:p>
                  </a:txBody>
                  <a:tcPr anchor="ctr"/>
                </a:tc>
              </a:tr>
              <a:tr h="3190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^10[^0-6]$</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Matches the AS_Path lists that exclude the AS numbers 100 to 106.</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^10.</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Matches the AS numbers 100 to 109 and 10.</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^12(_34)?_56$</a:t>
                      </a:r>
                      <a:endParaRPr lang="en-US" sz="1200" dirty="0">
                        <a:latin typeface="Huawei Sans" panose="020C0503030203020204" pitchFamily="34" charset="0"/>
                      </a:endParaRPr>
                    </a:p>
                  </a:txBody>
                  <a:tcPr anchor="ctr"/>
                </a:tc>
                <a:tc>
                  <a:txBody>
                    <a:bodyPr/>
                    <a:lstStyle/>
                    <a:p>
                      <a:pPr indent="0" algn="l" fontAlgn="ctr">
                        <a:lnSpc>
                          <a:spcPct val="100000"/>
                        </a:lnSpc>
                        <a:spcAft>
                          <a:spcPts val="0"/>
                        </a:spcAft>
                      </a:pPr>
                      <a:r>
                        <a:rPr lang="en-US" sz="1200" dirty="0">
                          <a:latin typeface="Huawei Sans" panose="020C0503030203020204" pitchFamily="34" charset="0"/>
                        </a:rPr>
                        <a:t>Matches the </a:t>
                      </a:r>
                      <a:r>
                        <a:rPr lang="en-US" sz="1200" dirty="0" err="1">
                          <a:latin typeface="Huawei Sans" panose="020C0503030203020204" pitchFamily="34" charset="0"/>
                        </a:rPr>
                        <a:t>AS_Path</a:t>
                      </a:r>
                      <a:r>
                        <a:rPr lang="en-US" sz="1200" dirty="0">
                          <a:latin typeface="Huawei Sans" panose="020C0503030203020204" pitchFamily="34" charset="0"/>
                        </a:rPr>
                        <a:t> lists </a:t>
                      </a:r>
                      <a:r>
                        <a:rPr lang="en-US" altLang="zh-CN" sz="1200" dirty="0" smtClean="0">
                          <a:latin typeface="Huawei Sans" panose="020C0503030203020204" pitchFamily="34" charset="0"/>
                        </a:rPr>
                        <a:t>12 56</a:t>
                      </a:r>
                      <a:r>
                        <a:rPr lang="zh-CN" altLang="en-US" sz="1200" baseline="0" dirty="0" smtClean="0">
                          <a:latin typeface="Huawei Sans" panose="020C0503030203020204" pitchFamily="34" charset="0"/>
                        </a:rPr>
                        <a:t> </a:t>
                      </a:r>
                      <a:r>
                        <a:rPr lang="en-US" altLang="zh-CN" sz="1200" baseline="0" dirty="0" smtClean="0">
                          <a:latin typeface="Huawei Sans" panose="020C0503030203020204" pitchFamily="34" charset="0"/>
                        </a:rPr>
                        <a:t>and </a:t>
                      </a:r>
                      <a:r>
                        <a:rPr lang="en-US" altLang="zh-CN" sz="1200" dirty="0" smtClean="0">
                          <a:latin typeface="Huawei Sans" panose="020C0503030203020204" pitchFamily="34" charset="0"/>
                        </a:rPr>
                        <a:t>12 34 56</a:t>
                      </a: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tc>
              </a:tr>
            </a:tbl>
          </a:graphicData>
        </a:graphic>
      </p:graphicFrame>
      <p:sp>
        <p:nvSpPr>
          <p:cNvPr id="36" name="Rectangular Callout 115"/>
          <p:cNvSpPr/>
          <p:nvPr/>
        </p:nvSpPr>
        <p:spPr bwMode="gray">
          <a:xfrm>
            <a:off x="2797469" y="2344497"/>
            <a:ext cx="638685" cy="342369"/>
          </a:xfrm>
          <a:prstGeom prst="rect">
            <a:avLst/>
          </a:prstGeom>
          <a:solidFill>
            <a:srgbClr val="F5FCFD"/>
          </a:solidFill>
          <a:ln w="19050">
            <a:solidFill>
              <a:srgbClr val="94DAE2"/>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103</a:t>
            </a:r>
            <a:endParaRPr lang="zh-CN" altLang="en-US" sz="1600" dirty="0">
              <a:solidFill>
                <a:schemeClr val="tx1"/>
              </a:solidFill>
            </a:endParaRPr>
          </a:p>
        </p:txBody>
      </p:sp>
      <p:sp>
        <p:nvSpPr>
          <p:cNvPr id="41" name="Rectangular Callout 115"/>
          <p:cNvSpPr/>
          <p:nvPr/>
        </p:nvSpPr>
        <p:spPr bwMode="gray">
          <a:xfrm>
            <a:off x="3584314" y="2344497"/>
            <a:ext cx="638685" cy="342369"/>
          </a:xfrm>
          <a:prstGeom prst="rect">
            <a:avLst/>
          </a:prstGeom>
          <a:solidFill>
            <a:srgbClr val="F5FCFD"/>
          </a:solidFill>
          <a:ln w="19050">
            <a:solidFill>
              <a:srgbClr val="94DAE2"/>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102</a:t>
            </a:r>
            <a:endParaRPr lang="zh-CN" altLang="en-US" sz="1600" dirty="0">
              <a:solidFill>
                <a:schemeClr val="tx1"/>
              </a:solidFill>
            </a:endParaRPr>
          </a:p>
        </p:txBody>
      </p:sp>
      <p:sp>
        <p:nvSpPr>
          <p:cNvPr id="42" name="Rectangular Callout 115"/>
          <p:cNvSpPr/>
          <p:nvPr/>
        </p:nvSpPr>
        <p:spPr bwMode="gray">
          <a:xfrm>
            <a:off x="4371159" y="2344497"/>
            <a:ext cx="638685" cy="342369"/>
          </a:xfrm>
          <a:prstGeom prst="rect">
            <a:avLst/>
          </a:prstGeom>
          <a:solidFill>
            <a:srgbClr val="F5FCFD"/>
          </a:solidFill>
          <a:ln w="19050">
            <a:solidFill>
              <a:srgbClr val="94DAE2"/>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101</a:t>
            </a:r>
            <a:endParaRPr lang="zh-CN" altLang="en-US" sz="1600" dirty="0">
              <a:solidFill>
                <a:schemeClr val="tx1"/>
              </a:solidFill>
            </a:endParaRPr>
          </a:p>
        </p:txBody>
      </p:sp>
      <p:sp>
        <p:nvSpPr>
          <p:cNvPr id="43" name="Rectangular Callout 115"/>
          <p:cNvSpPr/>
          <p:nvPr/>
        </p:nvSpPr>
        <p:spPr bwMode="gray">
          <a:xfrm>
            <a:off x="2797469" y="2893038"/>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103</a:t>
            </a:r>
            <a:endParaRPr lang="zh-CN" altLang="en-US" sz="1600" dirty="0">
              <a:solidFill>
                <a:schemeClr val="tx1"/>
              </a:solidFill>
            </a:endParaRPr>
          </a:p>
        </p:txBody>
      </p:sp>
      <p:sp>
        <p:nvSpPr>
          <p:cNvPr id="45" name="Rectangular Callout 115"/>
          <p:cNvSpPr/>
          <p:nvPr/>
        </p:nvSpPr>
        <p:spPr bwMode="gray">
          <a:xfrm>
            <a:off x="3584314" y="2893038"/>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102</a:t>
            </a:r>
            <a:endParaRPr lang="zh-CN" altLang="en-US" sz="1600" dirty="0">
              <a:solidFill>
                <a:schemeClr val="tx1"/>
              </a:solidFill>
            </a:endParaRPr>
          </a:p>
        </p:txBody>
      </p:sp>
      <p:sp>
        <p:nvSpPr>
          <p:cNvPr id="55" name="Rectangular Callout 115"/>
          <p:cNvSpPr/>
          <p:nvPr/>
        </p:nvSpPr>
        <p:spPr bwMode="gray">
          <a:xfrm>
            <a:off x="4371159" y="2893038"/>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101</a:t>
            </a:r>
            <a:endParaRPr lang="zh-CN" altLang="en-US" sz="1600" dirty="0">
              <a:solidFill>
                <a:schemeClr val="tx1"/>
              </a:solidFill>
            </a:endParaRPr>
          </a:p>
        </p:txBody>
      </p:sp>
      <p:sp>
        <p:nvSpPr>
          <p:cNvPr id="57" name="Rectangular Callout 115"/>
          <p:cNvSpPr/>
          <p:nvPr/>
        </p:nvSpPr>
        <p:spPr bwMode="gray">
          <a:xfrm>
            <a:off x="2638444" y="3376046"/>
            <a:ext cx="2552681"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C7000B"/>
                </a:solidFill>
              </a:rPr>
              <a:t>^103</a:t>
            </a:r>
            <a:r>
              <a:rPr lang="zh-CN" altLang="en-US" sz="1600" dirty="0" smtClean="0">
                <a:solidFill>
                  <a:srgbClr val="C7000B"/>
                </a:solidFill>
              </a:rPr>
              <a:t>，</a:t>
            </a:r>
            <a:r>
              <a:rPr lang="en-US" altLang="zh-CN" sz="1600" dirty="0" smtClean="0">
                <a:solidFill>
                  <a:srgbClr val="C7000B"/>
                </a:solidFill>
              </a:rPr>
              <a:t>^103_</a:t>
            </a:r>
            <a:r>
              <a:rPr lang="zh-CN" altLang="en-US" sz="1600" dirty="0">
                <a:solidFill>
                  <a:srgbClr val="C7000B"/>
                </a:solidFill>
              </a:rPr>
              <a:t> </a:t>
            </a:r>
            <a:r>
              <a:rPr lang="en-US" altLang="zh-CN" sz="1600" dirty="0" smtClean="0">
                <a:solidFill>
                  <a:srgbClr val="C7000B"/>
                </a:solidFill>
              </a:rPr>
              <a:t>and so on.</a:t>
            </a:r>
            <a:endParaRPr lang="zh-CN" altLang="en-US" sz="1600" dirty="0">
              <a:solidFill>
                <a:srgbClr val="C7000B"/>
              </a:solidFill>
            </a:endParaRPr>
          </a:p>
        </p:txBody>
      </p:sp>
      <p:cxnSp>
        <p:nvCxnSpPr>
          <p:cNvPr id="58" name="直接箭头连接符 57"/>
          <p:cNvCxnSpPr>
            <a:stCxn id="41" idx="2"/>
            <a:endCxn id="45" idx="0"/>
          </p:cNvCxnSpPr>
          <p:nvPr/>
        </p:nvCxnSpPr>
        <p:spPr bwMode="gray">
          <a:xfrm>
            <a:off x="3903657" y="2686866"/>
            <a:ext cx="0" cy="206172"/>
          </a:xfrm>
          <a:prstGeom prst="straightConnector1">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a:off x="3903657" y="3196770"/>
            <a:ext cx="0" cy="206172"/>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0" name="五边形 59"/>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61" name="燕尾形 60"/>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62" name="燕尾形 61"/>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235221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4" grpId="0" animBg="1"/>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AS_Path Filter Configuration Commands</a:t>
            </a:r>
            <a:endParaRPr lang="en-US" dirty="0"/>
          </a:p>
        </p:txBody>
      </p:sp>
      <p:sp>
        <p:nvSpPr>
          <p:cNvPr id="5" name="矩形 4"/>
          <p:cNvSpPr/>
          <p:nvPr/>
        </p:nvSpPr>
        <p:spPr>
          <a:xfrm>
            <a:off x="551384" y="1086484"/>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Create an </a:t>
            </a:r>
            <a:r>
              <a:rPr lang="en-US" sz="1600" dirty="0" err="1">
                <a:latin typeface="Huawei Sans" panose="020C0503030203020204" pitchFamily="34" charset="0"/>
                <a:cs typeface="Courier New" panose="02070309020205020404" pitchFamily="49" charset="0"/>
              </a:rPr>
              <a:t>AS_Path</a:t>
            </a:r>
            <a:r>
              <a:rPr lang="en-US" sz="1600" dirty="0">
                <a:latin typeface="Huawei Sans" panose="020C0503030203020204" pitchFamily="34" charset="0"/>
                <a:cs typeface="Courier New" panose="02070309020205020404" pitchFamily="49" charset="0"/>
              </a:rPr>
              <a:t> filter.</a:t>
            </a:r>
          </a:p>
        </p:txBody>
      </p:sp>
      <p:sp>
        <p:nvSpPr>
          <p:cNvPr id="6" name="矩形 5"/>
          <p:cNvSpPr/>
          <p:nvPr/>
        </p:nvSpPr>
        <p:spPr>
          <a:xfrm>
            <a:off x="1031917" y="1699816"/>
            <a:ext cx="10608699" cy="707886"/>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An AS_Path filter uses a regex to define a matching rule.</a:t>
            </a:r>
          </a:p>
          <a:p>
            <a:pPr fontAlgn="ctr">
              <a:lnSpc>
                <a:spcPts val="2400"/>
              </a:lnSpc>
            </a:pPr>
            <a:r>
              <a:rPr lang="en-US" sz="1600">
                <a:latin typeface="Huawei Sans" panose="020C0503030203020204" pitchFamily="34" charset="0"/>
                <a:cs typeface="Courier New" panose="02070309020205020404" pitchFamily="49" charset="0"/>
              </a:rPr>
              <a:t>Note: The default behavior of an AS_Path filter is deny.</a:t>
            </a:r>
          </a:p>
        </p:txBody>
      </p:sp>
      <p:sp>
        <p:nvSpPr>
          <p:cNvPr id="21" name="矩形 20"/>
          <p:cNvSpPr/>
          <p:nvPr/>
        </p:nvSpPr>
        <p:spPr>
          <a:xfrm>
            <a:off x="551384" y="2863769"/>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Apply the AS_Path filter.</a:t>
            </a:r>
          </a:p>
        </p:txBody>
      </p:sp>
      <p:sp>
        <p:nvSpPr>
          <p:cNvPr id="22" name="矩形 21"/>
          <p:cNvSpPr/>
          <p:nvPr/>
        </p:nvSpPr>
        <p:spPr>
          <a:xfrm>
            <a:off x="1031917" y="3731797"/>
            <a:ext cx="10608699" cy="716378"/>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routing policy associated with the </a:t>
            </a:r>
            <a:r>
              <a:rPr lang="en-US" sz="1600" dirty="0" err="1">
                <a:latin typeface="Huawei Sans" panose="020C0503030203020204" pitchFamily="34" charset="0"/>
                <a:cs typeface="Courier New" panose="02070309020205020404" pitchFamily="49" charset="0"/>
              </a:rPr>
              <a:t>AS_Path</a:t>
            </a:r>
            <a:r>
              <a:rPr lang="en-US" sz="1600" dirty="0">
                <a:latin typeface="Huawei Sans" panose="020C0503030203020204" pitchFamily="34" charset="0"/>
                <a:cs typeface="Courier New" panose="02070309020205020404" pitchFamily="49" charset="0"/>
              </a:rPr>
              <a:t> filter is applied to BGP routes in the BGP address family view to filter out the unqualified routes.</a:t>
            </a:r>
          </a:p>
        </p:txBody>
      </p:sp>
      <p:sp>
        <p:nvSpPr>
          <p:cNvPr id="25" name="矩形 24"/>
          <p:cNvSpPr/>
          <p:nvPr/>
        </p:nvSpPr>
        <p:spPr>
          <a:xfrm>
            <a:off x="1031917" y="4935222"/>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matching rule based on the </a:t>
            </a:r>
            <a:r>
              <a:rPr lang="en-US" sz="1600" dirty="0" err="1">
                <a:latin typeface="Huawei Sans" panose="020C0503030203020204" pitchFamily="34" charset="0"/>
                <a:cs typeface="Courier New" panose="02070309020205020404" pitchFamily="49" charset="0"/>
              </a:rPr>
              <a:t>AS_Path</a:t>
            </a:r>
            <a:r>
              <a:rPr lang="en-US" sz="1600" dirty="0">
                <a:latin typeface="Huawei Sans" panose="020C0503030203020204" pitchFamily="34" charset="0"/>
                <a:cs typeface="Courier New" panose="02070309020205020404" pitchFamily="49" charset="0"/>
              </a:rPr>
              <a:t> filter is created in the route-policy view.</a:t>
            </a:r>
          </a:p>
        </p:txBody>
      </p:sp>
      <p:sp>
        <p:nvSpPr>
          <p:cNvPr id="17" name="矩形 16"/>
          <p:cNvSpPr/>
          <p:nvPr/>
        </p:nvSpPr>
        <p:spPr>
          <a:xfrm>
            <a:off x="1031917" y="1425038"/>
            <a:ext cx="10608699" cy="338554"/>
          </a:xfrm>
          <a:prstGeom prst="rect">
            <a:avLst/>
          </a:prstGeom>
          <a:solidFill>
            <a:schemeClr val="bg1">
              <a:lumMod val="85000"/>
            </a:schemeClr>
          </a:solidFill>
          <a:ln>
            <a:noFill/>
          </a:ln>
        </p:spPr>
        <p:txBody>
          <a:bodyPr wrap="square">
            <a:spAutoFit/>
          </a:bodyPr>
          <a:lstStyle/>
          <a:p>
            <a:pPr fontAlgn="base"/>
            <a:r>
              <a:rPr lang="en-US" altLang="zh-CN" sz="1600" dirty="0" smtClean="0">
                <a:cs typeface="Courier New" panose="02070309020205020404" pitchFamily="49" charset="0"/>
              </a:rPr>
              <a:t>[Huawei] </a:t>
            </a:r>
            <a:r>
              <a:rPr lang="en-US" altLang="zh-CN" sz="1600" b="1" dirty="0"/>
              <a:t>ip as-path-filter</a:t>
            </a:r>
            <a:r>
              <a:rPr lang="en-US" altLang="zh-CN" sz="1600" dirty="0"/>
              <a:t> { </a:t>
            </a:r>
            <a:r>
              <a:rPr lang="en-US" altLang="zh-CN" sz="1600" i="1" dirty="0"/>
              <a:t>as-path-filter-number</a:t>
            </a:r>
            <a:r>
              <a:rPr lang="en-US" altLang="zh-CN" sz="1600" dirty="0"/>
              <a:t> | </a:t>
            </a:r>
            <a:r>
              <a:rPr lang="en-US" altLang="zh-CN" sz="1600" i="1" dirty="0"/>
              <a:t>as-path-filter-name</a:t>
            </a:r>
            <a:r>
              <a:rPr lang="en-US" altLang="zh-CN" sz="1600" dirty="0"/>
              <a:t> } { </a:t>
            </a:r>
            <a:r>
              <a:rPr lang="en-US" altLang="zh-CN" sz="1600" b="1" dirty="0"/>
              <a:t>deny</a:t>
            </a:r>
            <a:r>
              <a:rPr lang="en-US" altLang="zh-CN" sz="1600" dirty="0"/>
              <a:t> | </a:t>
            </a:r>
            <a:r>
              <a:rPr lang="en-US" altLang="zh-CN" sz="1600" b="1" dirty="0"/>
              <a:t>permit</a:t>
            </a:r>
            <a:r>
              <a:rPr lang="en-US" altLang="zh-CN" sz="1600" dirty="0"/>
              <a:t> } </a:t>
            </a:r>
            <a:r>
              <a:rPr lang="en-US" altLang="zh-CN" sz="1600" i="1" dirty="0"/>
              <a:t>regular-expression</a:t>
            </a:r>
            <a:endParaRPr lang="zh-CN" altLang="en-US" sz="1600" dirty="0">
              <a:cs typeface="Courier New" panose="02070309020205020404" pitchFamily="49" charset="0"/>
            </a:endParaRPr>
          </a:p>
        </p:txBody>
      </p:sp>
      <p:sp>
        <p:nvSpPr>
          <p:cNvPr id="18" name="矩形 17"/>
          <p:cNvSpPr/>
          <p:nvPr/>
        </p:nvSpPr>
        <p:spPr>
          <a:xfrm>
            <a:off x="1031917" y="3202323"/>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[Huawei-bgp-af-ipv4]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as-path-filter</a:t>
            </a:r>
            <a:r>
              <a:rPr lang="en-US" altLang="zh-CN" sz="1600" dirty="0"/>
              <a:t> { </a:t>
            </a:r>
            <a:r>
              <a:rPr lang="en-US" altLang="zh-CN" sz="1600" i="1" dirty="0"/>
              <a:t>as-path-filter-number</a:t>
            </a:r>
            <a:r>
              <a:rPr lang="en-US" altLang="zh-CN" sz="1600" dirty="0"/>
              <a:t> | </a:t>
            </a:r>
            <a:r>
              <a:rPr lang="en-US" altLang="zh-CN" sz="1600" i="1" dirty="0"/>
              <a:t>as-path-filter-name</a:t>
            </a:r>
            <a:r>
              <a:rPr lang="en-US" altLang="zh-CN" sz="1600" dirty="0"/>
              <a:t> } { </a:t>
            </a:r>
            <a:r>
              <a:rPr lang="en-US" altLang="zh-CN" sz="1600" b="1" dirty="0"/>
              <a:t>import</a:t>
            </a:r>
            <a:r>
              <a:rPr lang="en-US" altLang="zh-CN" sz="1600" dirty="0"/>
              <a:t> | </a:t>
            </a:r>
            <a:r>
              <a:rPr lang="en-US" altLang="zh-CN" sz="1600" b="1" dirty="0"/>
              <a:t>export</a:t>
            </a:r>
            <a:r>
              <a:rPr lang="en-US" altLang="zh-CN" sz="1600" dirty="0"/>
              <a:t> </a:t>
            </a:r>
            <a:r>
              <a:rPr lang="en-US" altLang="zh-CN" sz="1600" dirty="0" smtClean="0"/>
              <a:t>}</a:t>
            </a:r>
            <a:endParaRPr lang="zh-CN" altLang="en-US" sz="1600" dirty="0">
              <a:cs typeface="Courier New" panose="02070309020205020404" pitchFamily="49" charset="0"/>
            </a:endParaRPr>
          </a:p>
        </p:txBody>
      </p:sp>
      <p:sp>
        <p:nvSpPr>
          <p:cNvPr id="19" name="矩形 18"/>
          <p:cNvSpPr/>
          <p:nvPr/>
        </p:nvSpPr>
        <p:spPr>
          <a:xfrm>
            <a:off x="1031917" y="4652121"/>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[Huawei-route-policy] </a:t>
            </a:r>
            <a:r>
              <a:rPr lang="en-US" altLang="zh-CN" sz="1600" b="1" dirty="0"/>
              <a:t>if-match as-path-filter</a:t>
            </a:r>
            <a:r>
              <a:rPr lang="en-US" altLang="zh-CN" sz="1600" dirty="0"/>
              <a:t> { </a:t>
            </a:r>
            <a:r>
              <a:rPr lang="en-US" altLang="zh-CN" sz="1600" i="1" dirty="0" smtClean="0"/>
              <a:t>as-path-filter-number</a:t>
            </a:r>
            <a:r>
              <a:rPr lang="en-US" altLang="zh-CN" sz="1600" dirty="0" smtClean="0"/>
              <a:t> </a:t>
            </a:r>
            <a:r>
              <a:rPr lang="en-US" altLang="zh-CN" sz="1600" dirty="0"/>
              <a:t>| </a:t>
            </a:r>
            <a:r>
              <a:rPr lang="en-US" altLang="zh-CN" sz="1600" i="1" dirty="0"/>
              <a:t>as-path-filter-name</a:t>
            </a:r>
            <a:r>
              <a:rPr lang="en-US" altLang="zh-CN" sz="1600" dirty="0"/>
              <a:t> }</a:t>
            </a:r>
            <a:endParaRPr lang="zh-CN" altLang="en-US" sz="1600" dirty="0">
              <a:cs typeface="Courier New" panose="02070309020205020404" pitchFamily="49" charset="0"/>
            </a:endParaRPr>
          </a:p>
        </p:txBody>
      </p:sp>
      <p:sp>
        <p:nvSpPr>
          <p:cNvPr id="23" name="五边形 22"/>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6" name="燕尾形 25"/>
          <p:cNvSpPr/>
          <p:nvPr/>
        </p:nvSpPr>
        <p:spPr bwMode="auto">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27" name="燕尾形 26"/>
          <p:cNvSpPr/>
          <p:nvPr/>
        </p:nvSpPr>
        <p:spPr bwMode="auto">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6766938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Examples for Configuring AS_Path Filters (1)</a:t>
            </a:r>
            <a:endParaRPr lang="en-US"/>
          </a:p>
        </p:txBody>
      </p:sp>
      <p:sp>
        <p:nvSpPr>
          <p:cNvPr id="15" name="文本占位符 2"/>
          <p:cNvSpPr txBox="1">
            <a:spLocks/>
          </p:cNvSpPr>
          <p:nvPr/>
        </p:nvSpPr>
        <p:spPr bwMode="gray">
          <a:xfrm>
            <a:off x="446088" y="4592439"/>
            <a:ext cx="5627683" cy="1254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R2 transmits EBGP routes to R3. Among these routes, some are locally originated by R2, and </a:t>
            </a:r>
            <a:r>
              <a:rPr lang="en-US" sz="1400" dirty="0" smtClean="0">
                <a:latin typeface="Huawei Sans" panose="020C0503030203020204" pitchFamily="34" charset="0"/>
              </a:rPr>
              <a:t>the others </a:t>
            </a:r>
            <a:r>
              <a:rPr lang="en-US" sz="1400" dirty="0">
                <a:latin typeface="Huawei Sans" panose="020C0503030203020204" pitchFamily="34" charset="0"/>
              </a:rPr>
              <a:t>are transmitted from AS 101 to R2 and then updated by R2 to R3.</a:t>
            </a:r>
          </a:p>
          <a:p>
            <a:pPr marL="0" indent="0" algn="l" fontAlgn="ctr">
              <a:lnSpc>
                <a:spcPct val="100000"/>
              </a:lnSpc>
              <a:buNone/>
            </a:pPr>
            <a:r>
              <a:rPr lang="en-US" sz="1400" dirty="0">
                <a:latin typeface="Huawei Sans" panose="020C0503030203020204" pitchFamily="34" charset="0"/>
              </a:rPr>
              <a:t>A routing policy is configured on R2 to deny the routes originated from AS 101.</a:t>
            </a:r>
          </a:p>
        </p:txBody>
      </p:sp>
      <p:sp>
        <p:nvSpPr>
          <p:cNvPr id="77" name="文本框 76"/>
          <p:cNvSpPr txBox="1"/>
          <p:nvPr/>
        </p:nvSpPr>
        <p:spPr bwMode="gray">
          <a:xfrm>
            <a:off x="6338669" y="1326810"/>
            <a:ext cx="4438187" cy="24316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Create an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78" name="文本框 77"/>
          <p:cNvSpPr txBox="1"/>
          <p:nvPr/>
        </p:nvSpPr>
        <p:spPr bwMode="gray">
          <a:xfrm>
            <a:off x="6338670" y="3302701"/>
            <a:ext cx="5699739" cy="333850"/>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(Direct reference) Apply the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79" name="矩形 78"/>
          <p:cNvSpPr/>
          <p:nvPr/>
        </p:nvSpPr>
        <p:spPr bwMode="gray">
          <a:xfrm>
            <a:off x="6675163" y="2263667"/>
            <a:ext cx="4649448" cy="400110"/>
          </a:xfrm>
          <a:prstGeom prst="rect">
            <a:avLst/>
          </a:prstGeom>
        </p:spPr>
        <p:txBody>
          <a:bodyPr wrap="square">
            <a:noAutofit/>
          </a:bodyPr>
          <a:lstStyle/>
          <a:p>
            <a:pPr fontAlgn="ctr">
              <a:lnSpc>
                <a:spcPts val="2400"/>
              </a:lnSpc>
            </a:pPr>
            <a:r>
              <a:rPr lang="en-US" sz="1400">
                <a:latin typeface="Huawei Sans" panose="020C0503030203020204" pitchFamily="34" charset="0"/>
                <a:cs typeface="Courier New" panose="02070309020205020404" pitchFamily="49" charset="0"/>
              </a:rPr>
              <a:t>The AS_Path filter is configured to filter out the routes originated from AS 101 and permit the other routes.</a:t>
            </a:r>
          </a:p>
        </p:txBody>
      </p:sp>
      <p:sp>
        <p:nvSpPr>
          <p:cNvPr id="122" name="椭圆 121"/>
          <p:cNvSpPr/>
          <p:nvPr/>
        </p:nvSpPr>
        <p:spPr bwMode="gray">
          <a:xfrm>
            <a:off x="4670598" y="3818918"/>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TextBox 120">
            <a:extLst>
              <a:ext uri="{FF2B5EF4-FFF2-40B4-BE49-F238E27FC236}">
                <a16:creationId xmlns:a16="http://schemas.microsoft.com/office/drawing/2014/main" xmlns="" id="{020D7A1D-EFAD-4C8C-B9DE-D0FAD269B77A}"/>
              </a:ext>
            </a:extLst>
          </p:cNvPr>
          <p:cNvSpPr txBox="1"/>
          <p:nvPr/>
        </p:nvSpPr>
        <p:spPr bwMode="gray">
          <a:xfrm>
            <a:off x="4832135" y="3741146"/>
            <a:ext cx="1441813" cy="310695"/>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51" name="任意多边形 25"/>
          <p:cNvSpPr/>
          <p:nvPr/>
        </p:nvSpPr>
        <p:spPr bwMode="gray">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2" name="任意多边形 25"/>
          <p:cNvSpPr/>
          <p:nvPr/>
        </p:nvSpPr>
        <p:spPr bwMode="gray">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3" name="任意多边形 25"/>
          <p:cNvSpPr/>
          <p:nvPr/>
        </p:nvSpPr>
        <p:spPr bwMode="gray">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2718622" y="2005009"/>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56" idx="3"/>
            <a:endCxn id="59" idx="3"/>
          </p:cNvCxnSpPr>
          <p:nvPr/>
        </p:nvCxnSpPr>
        <p:spPr bwMode="gray">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1704259"/>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2903500"/>
            <a:ext cx="540000" cy="442800"/>
          </a:xfrm>
          <a:prstGeom prst="rect">
            <a:avLst/>
          </a:prstGeom>
        </p:spPr>
      </p:pic>
      <p:cxnSp>
        <p:nvCxnSpPr>
          <p:cNvPr id="58" name="直接连接符 57"/>
          <p:cNvCxnSpPr>
            <a:stCxn id="57" idx="3"/>
            <a:endCxn id="59" idx="3"/>
          </p:cNvCxnSpPr>
          <p:nvPr/>
        </p:nvCxnSpPr>
        <p:spPr bwMode="gray">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03207" y="2303879"/>
            <a:ext cx="540000" cy="442800"/>
          </a:xfrm>
          <a:prstGeom prst="rect">
            <a:avLst/>
          </a:prstGeom>
        </p:spPr>
      </p:pic>
      <p:sp>
        <p:nvSpPr>
          <p:cNvPr id="60" name="任意多边形 25"/>
          <p:cNvSpPr/>
          <p:nvPr/>
        </p:nvSpPr>
        <p:spPr bwMode="gray">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5765" y="2903500"/>
            <a:ext cx="540000" cy="442800"/>
          </a:xfrm>
          <a:prstGeom prst="rect">
            <a:avLst/>
          </a:prstGeom>
        </p:spPr>
      </p:pic>
      <p:sp>
        <p:nvSpPr>
          <p:cNvPr id="62" name="TextBox 120">
            <a:extLst>
              <a:ext uri="{FF2B5EF4-FFF2-40B4-BE49-F238E27FC236}">
                <a16:creationId xmlns="" xmlns:a16="http://schemas.microsoft.com/office/drawing/2014/main" id="{020D7A1D-EFAD-4C8C-B9DE-D0FAD269B77A}"/>
              </a:ext>
            </a:extLst>
          </p:cNvPr>
          <p:cNvSpPr txBox="1"/>
          <p:nvPr/>
        </p:nvSpPr>
        <p:spPr bwMode="gray">
          <a:xfrm>
            <a:off x="4735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 xmlns:a16="http://schemas.microsoft.com/office/drawing/2014/main" id="{020D7A1D-EFAD-4C8C-B9DE-D0FAD269B77A}"/>
              </a:ext>
            </a:extLst>
          </p:cNvPr>
          <p:cNvSpPr txBox="1"/>
          <p:nvPr/>
        </p:nvSpPr>
        <p:spPr bwMode="gray">
          <a:xfrm>
            <a:off x="27047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a:stCxn id="61" idx="3"/>
            <a:endCxn id="57" idx="1"/>
          </p:cNvCxnSpPr>
          <p:nvPr/>
        </p:nvCxnSpPr>
        <p:spPr bwMode="gray">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1" idx="1"/>
          </p:cNvCxnSpPr>
          <p:nvPr/>
        </p:nvCxnSpPr>
        <p:spPr bwMode="gray">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120">
            <a:extLst>
              <a:ext uri="{FF2B5EF4-FFF2-40B4-BE49-F238E27FC236}">
                <a16:creationId xmlns="" xmlns:a16="http://schemas.microsoft.com/office/drawing/2014/main" id="{020D7A1D-EFAD-4C8C-B9DE-D0FAD269B77A}"/>
              </a:ext>
            </a:extLst>
          </p:cNvPr>
          <p:cNvSpPr txBox="1"/>
          <p:nvPr/>
        </p:nvSpPr>
        <p:spPr bwMode="gray">
          <a:xfrm>
            <a:off x="1464726"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3264705"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0">
            <a:extLst>
              <a:ext uri="{FF2B5EF4-FFF2-40B4-BE49-F238E27FC236}">
                <a16:creationId xmlns="" xmlns:a16="http://schemas.microsoft.com/office/drawing/2014/main" id="{020D7A1D-EFAD-4C8C-B9DE-D0FAD269B77A}"/>
              </a:ext>
            </a:extLst>
          </p:cNvPr>
          <p:cNvSpPr txBox="1"/>
          <p:nvPr/>
        </p:nvSpPr>
        <p:spPr bwMode="gray">
          <a:xfrm>
            <a:off x="3264705" y="143711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0">
            <a:extLst>
              <a:ext uri="{FF2B5EF4-FFF2-40B4-BE49-F238E27FC236}">
                <a16:creationId xmlns="" xmlns:a16="http://schemas.microsoft.com/office/drawing/2014/main" id="{020D7A1D-EFAD-4C8C-B9DE-D0FAD269B77A}"/>
              </a:ext>
            </a:extLst>
          </p:cNvPr>
          <p:cNvSpPr txBox="1"/>
          <p:nvPr/>
        </p:nvSpPr>
        <p:spPr bwMode="gray">
          <a:xfrm>
            <a:off x="4959661" y="205792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箭头连接符 70"/>
          <p:cNvCxnSpPr/>
          <p:nvPr/>
        </p:nvCxnSpPr>
        <p:spPr bwMode="gray">
          <a:xfrm flipV="1">
            <a:off x="4087089" y="2992617"/>
            <a:ext cx="1034385" cy="395417"/>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120">
            <a:extLst>
              <a:ext uri="{FF2B5EF4-FFF2-40B4-BE49-F238E27FC236}">
                <a16:creationId xmlns="" xmlns:a16="http://schemas.microsoft.com/office/drawing/2014/main" id="{020D7A1D-EFAD-4C8C-B9DE-D0FAD269B77A}"/>
              </a:ext>
            </a:extLst>
          </p:cNvPr>
          <p:cNvSpPr txBox="1"/>
          <p:nvPr/>
        </p:nvSpPr>
        <p:spPr bwMode="gray">
          <a:xfrm rot="20395611">
            <a:off x="4348815" y="3110855"/>
            <a:ext cx="827092" cy="307777"/>
          </a:xfrm>
          <a:prstGeom prst="rect">
            <a:avLst/>
          </a:prstGeom>
          <a:noFill/>
          <a:ln>
            <a:noFill/>
          </a:ln>
        </p:spPr>
        <p:txBody>
          <a:bodyPr wrap="square" rtlCol="0">
            <a:spAutoFit/>
          </a:bodyPr>
          <a:lstStyle/>
          <a:p>
            <a:r>
              <a:rPr lang="en-US" altLang="zh-CN" sz="14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0">
            <a:extLst>
              <a:ext uri="{FF2B5EF4-FFF2-40B4-BE49-F238E27FC236}">
                <a16:creationId xmlns="" xmlns:a16="http://schemas.microsoft.com/office/drawing/2014/main" id="{020D7A1D-EFAD-4C8C-B9DE-D0FAD269B77A}"/>
              </a:ext>
            </a:extLst>
          </p:cNvPr>
          <p:cNvSpPr txBox="1"/>
          <p:nvPr/>
        </p:nvSpPr>
        <p:spPr bwMode="gray">
          <a:xfrm rot="1108285">
            <a:off x="3978794" y="187452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10.1.34.0/24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020D7A1D-EFAD-4C8C-B9DE-D0FAD269B77A}"/>
              </a:ext>
            </a:extLst>
          </p:cNvPr>
          <p:cNvSpPr txBox="1"/>
          <p:nvPr/>
        </p:nvSpPr>
        <p:spPr bwMode="gray">
          <a:xfrm rot="20396470">
            <a:off x="3888328" y="3074957"/>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 xmlns:a16="http://schemas.microsoft.com/office/drawing/2014/main" id="{020D7A1D-EFAD-4C8C-B9DE-D0FAD269B77A}"/>
              </a:ext>
            </a:extLst>
          </p:cNvPr>
          <p:cNvSpPr txBox="1"/>
          <p:nvPr/>
        </p:nvSpPr>
        <p:spPr bwMode="gray">
          <a:xfrm rot="20396470">
            <a:off x="4940520" y="2672414"/>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bwMode="gray">
          <a:xfrm>
            <a:off x="466233" y="2824830"/>
            <a:ext cx="1105885" cy="523220"/>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a:off x="2199412" y="2867626"/>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2131293"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3142958"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rot="1108285">
            <a:off x="3900383" y="1964941"/>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rot="1108285">
            <a:off x="4761007" y="2271372"/>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rot="20383017">
            <a:off x="3909116" y="2621153"/>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Box 120">
            <a:extLst>
              <a:ext uri="{FF2B5EF4-FFF2-40B4-BE49-F238E27FC236}">
                <a16:creationId xmlns="" xmlns:a16="http://schemas.microsoft.com/office/drawing/2014/main" id="{020D7A1D-EFAD-4C8C-B9DE-D0FAD269B77A}"/>
              </a:ext>
            </a:extLst>
          </p:cNvPr>
          <p:cNvSpPr txBox="1"/>
          <p:nvPr/>
        </p:nvSpPr>
        <p:spPr bwMode="gray">
          <a:xfrm>
            <a:off x="5385925" y="280016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p:nvPr/>
        </p:nvSpPr>
        <p:spPr bwMode="gray">
          <a:xfrm>
            <a:off x="3841804" y="3063410"/>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文本框 128"/>
          <p:cNvSpPr txBox="1"/>
          <p:nvPr/>
        </p:nvSpPr>
        <p:spPr bwMode="gray">
          <a:xfrm>
            <a:off x="6681862" y="1744893"/>
            <a:ext cx="5066782" cy="52322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a:solidFill>
                  <a:srgbClr val="C7000B"/>
                </a:solidFill>
                <a:cs typeface="Courier New" panose="02070309020205020404" pitchFamily="49" charset="0"/>
              </a:rPr>
              <a:t>ip as-path-filter </a:t>
            </a:r>
            <a:r>
              <a:rPr lang="en-US" altLang="zh-CN" sz="1400" dirty="0" smtClean="0">
                <a:solidFill>
                  <a:srgbClr val="C7000B"/>
                </a:solidFill>
                <a:cs typeface="Courier New" panose="02070309020205020404" pitchFamily="49" charset="0"/>
              </a:rPr>
              <a:t>1 </a:t>
            </a:r>
            <a:r>
              <a:rPr lang="en-US" altLang="zh-CN" sz="1400" dirty="0">
                <a:solidFill>
                  <a:srgbClr val="C7000B"/>
                </a:solidFill>
                <a:cs typeface="Courier New" panose="02070309020205020404" pitchFamily="49" charset="0"/>
              </a:rPr>
              <a:t>deny </a:t>
            </a:r>
            <a:r>
              <a:rPr lang="en-US" altLang="zh-CN" sz="1400" dirty="0">
                <a:solidFill>
                  <a:prstClr val="black"/>
                </a:solidFill>
                <a:cs typeface="Courier New" panose="02070309020205020404" pitchFamily="49" charset="0"/>
              </a:rPr>
              <a:t>_101$ </a:t>
            </a: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a:solidFill>
                  <a:srgbClr val="C7000B"/>
                </a:solidFill>
                <a:cs typeface="Courier New" panose="02070309020205020404" pitchFamily="49" charset="0"/>
              </a:rPr>
              <a:t>ip as-path-filter </a:t>
            </a:r>
            <a:r>
              <a:rPr lang="en-US" altLang="zh-CN" sz="1400" dirty="0" smtClean="0">
                <a:solidFill>
                  <a:srgbClr val="C7000B"/>
                </a:solidFill>
                <a:cs typeface="Courier New" panose="02070309020205020404" pitchFamily="49" charset="0"/>
              </a:rPr>
              <a:t>1 </a:t>
            </a:r>
            <a:r>
              <a:rPr lang="en-US" altLang="zh-CN" sz="1400" dirty="0">
                <a:solidFill>
                  <a:srgbClr val="C7000B"/>
                </a:solidFill>
                <a:cs typeface="Courier New" panose="02070309020205020404" pitchFamily="49" charset="0"/>
              </a:rPr>
              <a:t>permit </a:t>
            </a:r>
            <a:r>
              <a:rPr lang="en-US" altLang="zh-CN" sz="1400" dirty="0">
                <a:solidFill>
                  <a:prstClr val="black"/>
                </a:solidFill>
                <a:cs typeface="Courier New" panose="02070309020205020404" pitchFamily="49" charset="0"/>
              </a:rPr>
              <a:t>.*</a:t>
            </a:r>
            <a:endParaRPr lang="en-US" altLang="zh-CN" sz="1400" dirty="0" smtClean="0">
              <a:solidFill>
                <a:prstClr val="black"/>
              </a:solidFill>
              <a:cs typeface="Courier New" panose="02070309020205020404" pitchFamily="49" charset="0"/>
            </a:endParaRPr>
          </a:p>
        </p:txBody>
      </p:sp>
      <p:sp>
        <p:nvSpPr>
          <p:cNvPr id="130" name="文本框 129"/>
          <p:cNvSpPr txBox="1"/>
          <p:nvPr/>
        </p:nvSpPr>
        <p:spPr bwMode="gray">
          <a:xfrm>
            <a:off x="6681861" y="3716338"/>
            <a:ext cx="5066783" cy="95410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 bgp 102</a:t>
            </a:r>
          </a:p>
          <a:p>
            <a:pPr fontAlgn="auto">
              <a:spcBef>
                <a:spcPts val="0"/>
              </a:spcBef>
              <a:spcAft>
                <a:spcPts val="0"/>
              </a:spcAft>
            </a:pPr>
            <a:r>
              <a:rPr lang="en-US" altLang="zh-CN" sz="1400" dirty="0">
                <a:solidFill>
                  <a:prstClr val="black"/>
                </a:solidFill>
                <a:cs typeface="Courier New" panose="02070309020205020404" pitchFamily="49" charset="0"/>
              </a:rPr>
              <a:t>[R2-bgp] peer </a:t>
            </a:r>
            <a:r>
              <a:rPr lang="en-US" altLang="zh-CN" sz="1400" dirty="0" smtClean="0">
                <a:solidFill>
                  <a:prstClr val="black"/>
                </a:solidFill>
                <a:cs typeface="Courier New" panose="02070309020205020404" pitchFamily="49" charset="0"/>
              </a:rPr>
              <a:t>10.1.23.3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103</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[R2-bgp] </a:t>
            </a:r>
            <a:r>
              <a:rPr lang="en-US" altLang="zh-CN" sz="1400" dirty="0" smtClean="0">
                <a:solidFill>
                  <a:prstClr val="black"/>
                </a:solidFill>
                <a:cs typeface="Courier New" panose="02070309020205020404" pitchFamily="49" charset="0"/>
              </a:rPr>
              <a:t>ipv4-family unicast</a:t>
            </a:r>
          </a:p>
          <a:p>
            <a:pPr fontAlgn="auto">
              <a:spcBef>
                <a:spcPts val="0"/>
              </a:spcBef>
              <a:spcAft>
                <a:spcPts val="0"/>
              </a:spcAft>
            </a:pPr>
            <a:r>
              <a:rPr lang="en-US" altLang="zh-CN" sz="1400" dirty="0" smtClean="0">
                <a:solidFill>
                  <a:prstClr val="black"/>
                </a:solidFill>
                <a:cs typeface="Courier New" panose="02070309020205020404" pitchFamily="49" charset="0"/>
              </a:rPr>
              <a:t>[R2-bgp-af-ipv4] </a:t>
            </a:r>
            <a:r>
              <a:rPr lang="en-US" altLang="zh-CN" sz="1400" b="1" dirty="0" smtClean="0">
                <a:solidFill>
                  <a:prstClr val="black"/>
                </a:solidFill>
                <a:cs typeface="Courier New" panose="02070309020205020404" pitchFamily="49" charset="0"/>
              </a:rPr>
              <a:t>peer</a:t>
            </a:r>
            <a:r>
              <a:rPr lang="en-US" altLang="zh-CN" sz="1400" dirty="0" smtClean="0">
                <a:solidFill>
                  <a:prstClr val="black"/>
                </a:solidFill>
                <a:cs typeface="Courier New" panose="02070309020205020404" pitchFamily="49" charset="0"/>
              </a:rPr>
              <a:t> 10.1.23.3 </a:t>
            </a:r>
            <a:r>
              <a:rPr lang="en-US" altLang="zh-CN" sz="1400" dirty="0" smtClean="0">
                <a:solidFill>
                  <a:srgbClr val="C7000B"/>
                </a:solidFill>
                <a:cs typeface="Courier New" panose="02070309020205020404" pitchFamily="49" charset="0"/>
              </a:rPr>
              <a:t>as-path-filter 1 export</a:t>
            </a:r>
            <a:endParaRPr lang="en-US" altLang="zh-CN" sz="1400" dirty="0">
              <a:solidFill>
                <a:srgbClr val="C7000B"/>
              </a:solidFill>
              <a:cs typeface="Courier New" panose="02070309020205020404" pitchFamily="49" charset="0"/>
            </a:endParaRPr>
          </a:p>
        </p:txBody>
      </p:sp>
      <p:sp>
        <p:nvSpPr>
          <p:cNvPr id="131" name="五边形 130"/>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2" name="燕尾形 131"/>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33" name="燕尾形 132"/>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503946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Examples for Configuring AS_Path Filters (2)</a:t>
            </a:r>
            <a:endParaRPr lang="en-US"/>
          </a:p>
        </p:txBody>
      </p:sp>
      <p:sp>
        <p:nvSpPr>
          <p:cNvPr id="66" name="文本框 65"/>
          <p:cNvSpPr txBox="1"/>
          <p:nvPr/>
        </p:nvSpPr>
        <p:spPr bwMode="gray">
          <a:xfrm>
            <a:off x="6338670" y="1326810"/>
            <a:ext cx="3228258"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Create an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67" name="文本框 66"/>
          <p:cNvSpPr txBox="1"/>
          <p:nvPr/>
        </p:nvSpPr>
        <p:spPr bwMode="gray">
          <a:xfrm>
            <a:off x="6338670" y="3308780"/>
            <a:ext cx="5409974"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a:t>
            </a:r>
            <a:r>
              <a:rPr lang="en-US" sz="1600" dirty="0">
                <a:solidFill>
                  <a:prstClr val="black"/>
                </a:solidFill>
                <a:latin typeface="Huawei Sans" panose="020C0503030203020204" pitchFamily="34" charset="0"/>
              </a:rPr>
              <a:t>(Through a route-policy) Apply the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69" name="矩形 68"/>
          <p:cNvSpPr/>
          <p:nvPr/>
        </p:nvSpPr>
        <p:spPr bwMode="gray">
          <a:xfrm>
            <a:off x="6675163" y="2263667"/>
            <a:ext cx="4649448" cy="400110"/>
          </a:xfrm>
          <a:prstGeom prst="rect">
            <a:avLst/>
          </a:prstGeom>
        </p:spPr>
        <p:txBody>
          <a:bodyPr wrap="square">
            <a:noAutofit/>
          </a:bodyPr>
          <a:lstStyle/>
          <a:p>
            <a:pPr fontAlgn="ctr">
              <a:lnSpc>
                <a:spcPts val="2400"/>
              </a:lnSpc>
            </a:pPr>
            <a:r>
              <a:rPr lang="en-US" sz="1400">
                <a:latin typeface="Huawei Sans" panose="020C0503030203020204" pitchFamily="34" charset="0"/>
                <a:cs typeface="Courier New" panose="02070309020205020404" pitchFamily="49" charset="0"/>
              </a:rPr>
              <a:t>The AS_Path filter is configured to filter out the routes originated from AS 101 and permit the other routes.</a:t>
            </a:r>
          </a:p>
        </p:txBody>
      </p:sp>
      <p:sp>
        <p:nvSpPr>
          <p:cNvPr id="51" name="文本占位符 2"/>
          <p:cNvSpPr txBox="1">
            <a:spLocks/>
          </p:cNvSpPr>
          <p:nvPr/>
        </p:nvSpPr>
        <p:spPr bwMode="gray">
          <a:xfrm>
            <a:off x="446088" y="4592439"/>
            <a:ext cx="5627683" cy="1254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R2 transmits EBGP routes to R3. Among these routes, some are locally originated by R2, and </a:t>
            </a:r>
            <a:r>
              <a:rPr lang="en-US" sz="1400" dirty="0" smtClean="0">
                <a:latin typeface="Huawei Sans" panose="020C0503030203020204" pitchFamily="34" charset="0"/>
              </a:rPr>
              <a:t>the others </a:t>
            </a:r>
            <a:r>
              <a:rPr lang="en-US" sz="1400" dirty="0">
                <a:latin typeface="Huawei Sans" panose="020C0503030203020204" pitchFamily="34" charset="0"/>
              </a:rPr>
              <a:t>are transmitted from AS 101 to R2 and then updated by R2 to R3.</a:t>
            </a:r>
          </a:p>
          <a:p>
            <a:pPr marL="0" indent="0" algn="l" fontAlgn="ctr">
              <a:lnSpc>
                <a:spcPct val="100000"/>
              </a:lnSpc>
              <a:buNone/>
            </a:pPr>
            <a:r>
              <a:rPr lang="en-US" sz="1400" dirty="0">
                <a:latin typeface="Huawei Sans" panose="020C0503030203020204" pitchFamily="34" charset="0"/>
              </a:rPr>
              <a:t>A routing policy is configured on R2 to deny the routes originated from AS 101.</a:t>
            </a:r>
          </a:p>
        </p:txBody>
      </p:sp>
      <p:sp>
        <p:nvSpPr>
          <p:cNvPr id="52" name="椭圆 51"/>
          <p:cNvSpPr/>
          <p:nvPr/>
        </p:nvSpPr>
        <p:spPr bwMode="gray">
          <a:xfrm>
            <a:off x="4670598" y="3818918"/>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20">
            <a:extLst>
              <a:ext uri="{FF2B5EF4-FFF2-40B4-BE49-F238E27FC236}">
                <a16:creationId xmlns:a16="http://schemas.microsoft.com/office/drawing/2014/main" xmlns="" id="{020D7A1D-EFAD-4C8C-B9DE-D0FAD269B77A}"/>
              </a:ext>
            </a:extLst>
          </p:cNvPr>
          <p:cNvSpPr txBox="1"/>
          <p:nvPr/>
        </p:nvSpPr>
        <p:spPr bwMode="gray">
          <a:xfrm>
            <a:off x="4832135" y="3741146"/>
            <a:ext cx="1441813" cy="310695"/>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54" name="任意多边形 25"/>
          <p:cNvSpPr/>
          <p:nvPr/>
        </p:nvSpPr>
        <p:spPr bwMode="gray">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5" name="任意多边形 25"/>
          <p:cNvSpPr/>
          <p:nvPr/>
        </p:nvSpPr>
        <p:spPr bwMode="gray">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6" name="任意多边形 25"/>
          <p:cNvSpPr/>
          <p:nvPr/>
        </p:nvSpPr>
        <p:spPr bwMode="gray">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2718622" y="2005009"/>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p:cNvCxnSpPr>
            <a:stCxn id="59" idx="3"/>
            <a:endCxn id="62" idx="3"/>
          </p:cNvCxnSpPr>
          <p:nvPr/>
        </p:nvCxnSpPr>
        <p:spPr bwMode="gray">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1704259"/>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2903500"/>
            <a:ext cx="540000" cy="442800"/>
          </a:xfrm>
          <a:prstGeom prst="rect">
            <a:avLst/>
          </a:prstGeom>
        </p:spPr>
      </p:pic>
      <p:cxnSp>
        <p:nvCxnSpPr>
          <p:cNvPr id="61" name="直接连接符 60"/>
          <p:cNvCxnSpPr>
            <a:stCxn id="60" idx="3"/>
            <a:endCxn id="62" idx="3"/>
          </p:cNvCxnSpPr>
          <p:nvPr/>
        </p:nvCxnSpPr>
        <p:spPr bwMode="gray">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03207" y="2303879"/>
            <a:ext cx="540000" cy="442800"/>
          </a:xfrm>
          <a:prstGeom prst="rect">
            <a:avLst/>
          </a:prstGeom>
        </p:spPr>
      </p:pic>
      <p:sp>
        <p:nvSpPr>
          <p:cNvPr id="63" name="任意多边形 25"/>
          <p:cNvSpPr/>
          <p:nvPr/>
        </p:nvSpPr>
        <p:spPr bwMode="gray">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5765" y="2903500"/>
            <a:ext cx="540000" cy="442800"/>
          </a:xfrm>
          <a:prstGeom prst="rect">
            <a:avLst/>
          </a:prstGeom>
        </p:spPr>
      </p:pic>
      <p:sp>
        <p:nvSpPr>
          <p:cNvPr id="65" name="TextBox 120">
            <a:extLst>
              <a:ext uri="{FF2B5EF4-FFF2-40B4-BE49-F238E27FC236}">
                <a16:creationId xmlns="" xmlns:a16="http://schemas.microsoft.com/office/drawing/2014/main" id="{020D7A1D-EFAD-4C8C-B9DE-D0FAD269B77A}"/>
              </a:ext>
            </a:extLst>
          </p:cNvPr>
          <p:cNvSpPr txBox="1"/>
          <p:nvPr/>
        </p:nvSpPr>
        <p:spPr bwMode="gray">
          <a:xfrm>
            <a:off x="4735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27047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1" name="直接连接符 70"/>
          <p:cNvCxnSpPr>
            <a:stCxn id="64" idx="3"/>
            <a:endCxn id="60" idx="1"/>
          </p:cNvCxnSpPr>
          <p:nvPr/>
        </p:nvCxnSpPr>
        <p:spPr bwMode="gray">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endCxn id="64" idx="1"/>
          </p:cNvCxnSpPr>
          <p:nvPr/>
        </p:nvCxnSpPr>
        <p:spPr bwMode="gray">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120">
            <a:extLst>
              <a:ext uri="{FF2B5EF4-FFF2-40B4-BE49-F238E27FC236}">
                <a16:creationId xmlns="" xmlns:a16="http://schemas.microsoft.com/office/drawing/2014/main" id="{020D7A1D-EFAD-4C8C-B9DE-D0FAD269B77A}"/>
              </a:ext>
            </a:extLst>
          </p:cNvPr>
          <p:cNvSpPr txBox="1"/>
          <p:nvPr/>
        </p:nvSpPr>
        <p:spPr bwMode="gray">
          <a:xfrm>
            <a:off x="1464726"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 xmlns:a16="http://schemas.microsoft.com/office/drawing/2014/main" id="{020D7A1D-EFAD-4C8C-B9DE-D0FAD269B77A}"/>
              </a:ext>
            </a:extLst>
          </p:cNvPr>
          <p:cNvSpPr txBox="1"/>
          <p:nvPr/>
        </p:nvSpPr>
        <p:spPr bwMode="gray">
          <a:xfrm>
            <a:off x="3264705"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020D7A1D-EFAD-4C8C-B9DE-D0FAD269B77A}"/>
              </a:ext>
            </a:extLst>
          </p:cNvPr>
          <p:cNvSpPr txBox="1"/>
          <p:nvPr/>
        </p:nvSpPr>
        <p:spPr bwMode="gray">
          <a:xfrm>
            <a:off x="3264705" y="143711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a:off x="4959661" y="205792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p:nvPr/>
        </p:nvCxnSpPr>
        <p:spPr bwMode="gray">
          <a:xfrm flipV="1">
            <a:off x="4087089" y="2992617"/>
            <a:ext cx="1034385" cy="395417"/>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120">
            <a:extLst>
              <a:ext uri="{FF2B5EF4-FFF2-40B4-BE49-F238E27FC236}">
                <a16:creationId xmlns="" xmlns:a16="http://schemas.microsoft.com/office/drawing/2014/main" id="{020D7A1D-EFAD-4C8C-B9DE-D0FAD269B77A}"/>
              </a:ext>
            </a:extLst>
          </p:cNvPr>
          <p:cNvSpPr txBox="1"/>
          <p:nvPr/>
        </p:nvSpPr>
        <p:spPr bwMode="gray">
          <a:xfrm rot="20395611">
            <a:off x="4348815" y="3110855"/>
            <a:ext cx="827092" cy="307777"/>
          </a:xfrm>
          <a:prstGeom prst="rect">
            <a:avLst/>
          </a:prstGeom>
          <a:noFill/>
          <a:ln>
            <a:noFill/>
          </a:ln>
        </p:spPr>
        <p:txBody>
          <a:bodyPr wrap="square" rtlCol="0">
            <a:spAutoFit/>
          </a:bodyPr>
          <a:lstStyle/>
          <a:p>
            <a:r>
              <a:rPr lang="en-US" altLang="zh-CN" sz="14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020D7A1D-EFAD-4C8C-B9DE-D0FAD269B77A}"/>
              </a:ext>
            </a:extLst>
          </p:cNvPr>
          <p:cNvSpPr txBox="1"/>
          <p:nvPr/>
        </p:nvSpPr>
        <p:spPr bwMode="gray">
          <a:xfrm rot="1108285">
            <a:off x="3978794" y="187452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10.1.34.0/24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bwMode="gray">
          <a:xfrm rot="20396470">
            <a:off x="3888328" y="3074957"/>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rot="20396470">
            <a:off x="4940520" y="2672414"/>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466233" y="2824830"/>
            <a:ext cx="1105885" cy="523220"/>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2199412" y="2867626"/>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2131293"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3142958"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rot="1108285">
            <a:off x="3900383" y="1964941"/>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 xmlns:a16="http://schemas.microsoft.com/office/drawing/2014/main" id="{020D7A1D-EFAD-4C8C-B9DE-D0FAD269B77A}"/>
              </a:ext>
            </a:extLst>
          </p:cNvPr>
          <p:cNvSpPr txBox="1"/>
          <p:nvPr/>
        </p:nvSpPr>
        <p:spPr bwMode="gray">
          <a:xfrm rot="1108285">
            <a:off x="4761007" y="2271372"/>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 xmlns:a16="http://schemas.microsoft.com/office/drawing/2014/main" id="{020D7A1D-EFAD-4C8C-B9DE-D0FAD269B77A}"/>
              </a:ext>
            </a:extLst>
          </p:cNvPr>
          <p:cNvSpPr txBox="1"/>
          <p:nvPr/>
        </p:nvSpPr>
        <p:spPr bwMode="gray">
          <a:xfrm rot="20383017">
            <a:off x="3909116" y="2621153"/>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20">
            <a:extLst>
              <a:ext uri="{FF2B5EF4-FFF2-40B4-BE49-F238E27FC236}">
                <a16:creationId xmlns="" xmlns:a16="http://schemas.microsoft.com/office/drawing/2014/main" id="{020D7A1D-EFAD-4C8C-B9DE-D0FAD269B77A}"/>
              </a:ext>
            </a:extLst>
          </p:cNvPr>
          <p:cNvSpPr txBox="1"/>
          <p:nvPr/>
        </p:nvSpPr>
        <p:spPr bwMode="gray">
          <a:xfrm>
            <a:off x="5385925" y="280016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p:cNvSpPr/>
          <p:nvPr/>
        </p:nvSpPr>
        <p:spPr bwMode="gray">
          <a:xfrm>
            <a:off x="3841804" y="3063410"/>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bwMode="gray">
          <a:xfrm>
            <a:off x="6681861" y="3722417"/>
            <a:ext cx="5066783" cy="160043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pl-PL" altLang="zh-CN" sz="1400" dirty="0" smtClean="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a:t>
            </a:r>
            <a:r>
              <a:rPr lang="pl-PL" altLang="zh-CN" sz="1400" dirty="0" smtClean="0">
                <a:solidFill>
                  <a:prstClr val="black"/>
                </a:solidFill>
                <a:cs typeface="Courier New" panose="02070309020205020404" pitchFamily="49" charset="0"/>
              </a:rPr>
              <a:t>] </a:t>
            </a:r>
            <a:r>
              <a:rPr lang="pl-PL" altLang="zh-CN" sz="1400" dirty="0">
                <a:solidFill>
                  <a:prstClr val="black"/>
                </a:solidFill>
                <a:cs typeface="Courier New" panose="02070309020205020404" pitchFamily="49" charset="0"/>
              </a:rPr>
              <a:t>route-policy </a:t>
            </a:r>
            <a:r>
              <a:rPr lang="en-US" altLang="zh-CN" sz="1400" dirty="0" smtClean="0">
                <a:solidFill>
                  <a:prstClr val="black"/>
                </a:solidFill>
                <a:cs typeface="Courier New" panose="02070309020205020404" pitchFamily="49" charset="0"/>
              </a:rPr>
              <a:t>AS_Path</a:t>
            </a:r>
            <a:r>
              <a:rPr lang="pl-PL" altLang="zh-CN" sz="1400" dirty="0" smtClean="0">
                <a:solidFill>
                  <a:prstClr val="black"/>
                </a:solidFill>
                <a:cs typeface="Courier New" panose="02070309020205020404" pitchFamily="49" charset="0"/>
              </a:rPr>
              <a:t> </a:t>
            </a:r>
            <a:r>
              <a:rPr lang="pl-PL" altLang="zh-CN" sz="1400" dirty="0">
                <a:solidFill>
                  <a:prstClr val="black"/>
                </a:solidFill>
                <a:cs typeface="Courier New" panose="02070309020205020404" pitchFamily="49" charset="0"/>
              </a:rPr>
              <a:t>permit node 10</a:t>
            </a:r>
          </a:p>
          <a:p>
            <a:pPr fontAlgn="auto">
              <a:spcBef>
                <a:spcPts val="0"/>
              </a:spcBef>
              <a:spcAft>
                <a:spcPts val="0"/>
              </a:spcAft>
            </a:pPr>
            <a:r>
              <a:rPr lang="pl-PL" altLang="zh-CN" sz="1400" dirty="0" smtClean="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a:t>
            </a:r>
            <a:r>
              <a:rPr lang="pl-PL" altLang="zh-CN" sz="1400" dirty="0" smtClean="0">
                <a:solidFill>
                  <a:prstClr val="black"/>
                </a:solidFill>
                <a:cs typeface="Courier New" panose="02070309020205020404" pitchFamily="49" charset="0"/>
              </a:rPr>
              <a:t>-route-policy]</a:t>
            </a:r>
            <a:r>
              <a:rPr lang="en-US" altLang="zh-CN" sz="1400" dirty="0">
                <a:solidFill>
                  <a:prstClr val="black"/>
                </a:solidFill>
                <a:cs typeface="Courier New" panose="02070309020205020404" pitchFamily="49" charset="0"/>
              </a:rPr>
              <a:t> </a:t>
            </a:r>
            <a:r>
              <a:rPr lang="en-US" altLang="zh-CN" sz="1400" dirty="0">
                <a:solidFill>
                  <a:srgbClr val="C7000B"/>
                </a:solidFill>
                <a:cs typeface="Courier New" panose="02070309020205020404" pitchFamily="49" charset="0"/>
              </a:rPr>
              <a:t>if-match </a:t>
            </a:r>
            <a:r>
              <a:rPr lang="en-US" altLang="zh-CN" sz="1400" dirty="0" smtClean="0">
                <a:solidFill>
                  <a:srgbClr val="C7000B"/>
                </a:solidFill>
                <a:cs typeface="Courier New" panose="02070309020205020404" pitchFamily="49" charset="0"/>
              </a:rPr>
              <a:t>as-path-filter </a:t>
            </a:r>
            <a:r>
              <a:rPr lang="en-US" altLang="zh-CN" sz="1400" dirty="0" smtClean="0">
                <a:solidFill>
                  <a:prstClr val="black"/>
                </a:solidFill>
                <a:cs typeface="Courier New" panose="02070309020205020404" pitchFamily="49" charset="0"/>
              </a:rPr>
              <a:t>1</a:t>
            </a:r>
          </a:p>
          <a:p>
            <a:pPr fontAlgn="auto">
              <a:spcBef>
                <a:spcPts val="0"/>
              </a:spcBef>
              <a:spcAft>
                <a:spcPts val="0"/>
              </a:spcAft>
            </a:pPr>
            <a:r>
              <a:rPr lang="pl-PL" altLang="zh-CN" sz="1400" dirty="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R2</a:t>
            </a:r>
            <a:r>
              <a:rPr lang="pl-PL" altLang="zh-CN" sz="1400" dirty="0">
                <a:solidFill>
                  <a:prstClr val="black"/>
                </a:solidFill>
                <a:cs typeface="Courier New" panose="02070309020205020404" pitchFamily="49" charset="0"/>
              </a:rPr>
              <a:t>-route-policy</a:t>
            </a:r>
            <a:r>
              <a:rPr lang="pl-PL" altLang="zh-CN" sz="1400" dirty="0" smtClean="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 quit</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[R2-bgp] peer 10.1.23.3 as-number 103</a:t>
            </a:r>
          </a:p>
          <a:p>
            <a:pPr fontAlgn="auto">
              <a:spcBef>
                <a:spcPts val="0"/>
              </a:spcBef>
              <a:spcAft>
                <a:spcPts val="0"/>
              </a:spcAft>
            </a:pP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ipv4-family unicast</a:t>
            </a:r>
          </a:p>
          <a:p>
            <a:pPr fontAlgn="auto">
              <a:spcBef>
                <a:spcPts val="0"/>
              </a:spcBef>
              <a:spcAft>
                <a:spcPts val="0"/>
              </a:spcAft>
            </a:pPr>
            <a:r>
              <a:rPr lang="en-US" altLang="zh-CN" sz="1400" dirty="0" smtClean="0">
                <a:solidFill>
                  <a:prstClr val="black"/>
                </a:solidFill>
                <a:cs typeface="Courier New" panose="02070309020205020404" pitchFamily="49" charset="0"/>
              </a:rPr>
              <a:t>[R2-bgp-af-ipv4</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10.1.23.3 </a:t>
            </a:r>
            <a:r>
              <a:rPr lang="en-US" altLang="zh-CN" sz="1400" dirty="0">
                <a:solidFill>
                  <a:prstClr val="black"/>
                </a:solidFill>
                <a:cs typeface="Courier New" panose="02070309020205020404" pitchFamily="49" charset="0"/>
              </a:rPr>
              <a:t>route-policy </a:t>
            </a:r>
            <a:r>
              <a:rPr lang="en-US" altLang="zh-CN" sz="1400" dirty="0" smtClean="0">
                <a:solidFill>
                  <a:prstClr val="black"/>
                </a:solidFill>
                <a:cs typeface="Courier New" panose="02070309020205020404" pitchFamily="49" charset="0"/>
              </a:rPr>
              <a:t>AS_Path </a:t>
            </a:r>
            <a:r>
              <a:rPr lang="en-US" altLang="zh-CN" sz="1400" dirty="0">
                <a:solidFill>
                  <a:prstClr val="black"/>
                </a:solidFill>
                <a:cs typeface="Courier New" panose="02070309020205020404" pitchFamily="49" charset="0"/>
              </a:rPr>
              <a:t>export</a:t>
            </a:r>
            <a:endParaRPr lang="en-US" altLang="zh-CN" sz="1400" dirty="0" smtClean="0">
              <a:solidFill>
                <a:prstClr val="black"/>
              </a:solidFill>
              <a:cs typeface="Courier New" panose="02070309020205020404" pitchFamily="49" charset="0"/>
            </a:endParaRPr>
          </a:p>
        </p:txBody>
      </p:sp>
      <p:sp>
        <p:nvSpPr>
          <p:cNvPr id="132" name="文本框 131"/>
          <p:cNvSpPr txBox="1"/>
          <p:nvPr/>
        </p:nvSpPr>
        <p:spPr bwMode="gray">
          <a:xfrm>
            <a:off x="6681862" y="1744893"/>
            <a:ext cx="5066782" cy="52322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a:solidFill>
                  <a:srgbClr val="C7000B"/>
                </a:solidFill>
                <a:cs typeface="Courier New" panose="02070309020205020404" pitchFamily="49" charset="0"/>
              </a:rPr>
              <a:t>ip as-path-filter </a:t>
            </a:r>
            <a:r>
              <a:rPr lang="en-US" altLang="zh-CN" sz="1400" dirty="0" smtClean="0">
                <a:solidFill>
                  <a:srgbClr val="C7000B"/>
                </a:solidFill>
                <a:cs typeface="Courier New" panose="02070309020205020404" pitchFamily="49" charset="0"/>
              </a:rPr>
              <a:t>1 </a:t>
            </a:r>
            <a:r>
              <a:rPr lang="en-US" altLang="zh-CN" sz="1400" dirty="0">
                <a:solidFill>
                  <a:srgbClr val="C7000B"/>
                </a:solidFill>
                <a:cs typeface="Courier New" panose="02070309020205020404" pitchFamily="49" charset="0"/>
              </a:rPr>
              <a:t>deny </a:t>
            </a:r>
            <a:r>
              <a:rPr lang="en-US" altLang="zh-CN" sz="1400" dirty="0">
                <a:solidFill>
                  <a:prstClr val="black"/>
                </a:solidFill>
                <a:cs typeface="Courier New" panose="02070309020205020404" pitchFamily="49" charset="0"/>
              </a:rPr>
              <a:t>_101$ </a:t>
            </a: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a:solidFill>
                  <a:srgbClr val="C7000B"/>
                </a:solidFill>
                <a:cs typeface="Courier New" panose="02070309020205020404" pitchFamily="49" charset="0"/>
              </a:rPr>
              <a:t>ip as-path-filter </a:t>
            </a:r>
            <a:r>
              <a:rPr lang="en-US" altLang="zh-CN" sz="1400" dirty="0" smtClean="0">
                <a:solidFill>
                  <a:srgbClr val="C7000B"/>
                </a:solidFill>
                <a:cs typeface="Courier New" panose="02070309020205020404" pitchFamily="49" charset="0"/>
              </a:rPr>
              <a:t>1 </a:t>
            </a:r>
            <a:r>
              <a:rPr lang="en-US" altLang="zh-CN" sz="1400" dirty="0">
                <a:solidFill>
                  <a:srgbClr val="C7000B"/>
                </a:solidFill>
                <a:cs typeface="Courier New" panose="02070309020205020404" pitchFamily="49" charset="0"/>
              </a:rPr>
              <a:t>permit </a:t>
            </a:r>
            <a:r>
              <a:rPr lang="en-US" altLang="zh-CN" sz="1400" dirty="0">
                <a:solidFill>
                  <a:prstClr val="black"/>
                </a:solidFill>
                <a:cs typeface="Courier New" panose="02070309020205020404" pitchFamily="49" charset="0"/>
              </a:rPr>
              <a:t>.*</a:t>
            </a:r>
            <a:endParaRPr lang="en-US" altLang="zh-CN" sz="1400" dirty="0" smtClean="0">
              <a:solidFill>
                <a:prstClr val="black"/>
              </a:solidFill>
              <a:cs typeface="Courier New" panose="02070309020205020404" pitchFamily="49" charset="0"/>
            </a:endParaRPr>
          </a:p>
        </p:txBody>
      </p:sp>
      <p:sp>
        <p:nvSpPr>
          <p:cNvPr id="133" name="五边形 132"/>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4" name="燕尾形 133"/>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35" name="燕尾形 134"/>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2170523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AS_Path Filter Information</a:t>
            </a:r>
            <a:endParaRPr lang="en-US"/>
          </a:p>
        </p:txBody>
      </p:sp>
      <p:sp>
        <p:nvSpPr>
          <p:cNvPr id="66" name="文本框 65"/>
          <p:cNvSpPr txBox="1"/>
          <p:nvPr/>
        </p:nvSpPr>
        <p:spPr bwMode="gray">
          <a:xfrm>
            <a:off x="6338669" y="1345860"/>
            <a:ext cx="3943665"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Check the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67" name="文本框 66"/>
          <p:cNvSpPr txBox="1"/>
          <p:nvPr/>
        </p:nvSpPr>
        <p:spPr bwMode="gray">
          <a:xfrm>
            <a:off x="6338670" y="3138025"/>
            <a:ext cx="5554726" cy="537022"/>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Check all the routes whose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lists match the specified regex in the BGP routing table.</a:t>
            </a:r>
          </a:p>
        </p:txBody>
      </p:sp>
      <p:sp>
        <p:nvSpPr>
          <p:cNvPr id="43" name="文本占位符 3"/>
          <p:cNvSpPr txBox="1">
            <a:spLocks/>
          </p:cNvSpPr>
          <p:nvPr/>
        </p:nvSpPr>
        <p:spPr bwMode="gray">
          <a:xfrm>
            <a:off x="2099611" y="5232869"/>
            <a:ext cx="3138983" cy="822516"/>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defPPr>
              <a:defRPr lang="en-US"/>
            </a:defPPr>
            <a:lvl1pPr indent="0" algn="just" defTabSz="914034" fontAlgn="auto">
              <a:lnSpc>
                <a:spcPct val="140000"/>
              </a:lnSpc>
              <a:spcBef>
                <a:spcPts val="792"/>
              </a:spcBef>
              <a:buClrTx/>
              <a:buFont typeface="Arial" panose="020B0604020202020204" pitchFamily="34" charset="0"/>
              <a:buNone/>
              <a:defRPr sz="16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sz="1400" dirty="0"/>
              <a:t>The route 10.1.1.1/32 originated from AS 101 is filtered by the </a:t>
            </a:r>
            <a:r>
              <a:rPr lang="en-US" sz="1400" dirty="0" err="1"/>
              <a:t>AS_Path</a:t>
            </a:r>
            <a:r>
              <a:rPr lang="en-US" sz="1400" dirty="0"/>
              <a:t> filter.</a:t>
            </a:r>
          </a:p>
        </p:txBody>
      </p:sp>
      <p:cxnSp>
        <p:nvCxnSpPr>
          <p:cNvPr id="4" name="直接箭头连接符 3"/>
          <p:cNvCxnSpPr>
            <a:stCxn id="43" idx="3"/>
          </p:cNvCxnSpPr>
          <p:nvPr/>
        </p:nvCxnSpPr>
        <p:spPr bwMode="gray">
          <a:xfrm>
            <a:off x="5238594" y="5644127"/>
            <a:ext cx="1231479" cy="1"/>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59" name="椭圆 58"/>
          <p:cNvSpPr/>
          <p:nvPr/>
        </p:nvSpPr>
        <p:spPr bwMode="gray">
          <a:xfrm>
            <a:off x="4670598" y="3818918"/>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120">
            <a:extLst>
              <a:ext uri="{FF2B5EF4-FFF2-40B4-BE49-F238E27FC236}">
                <a16:creationId xmlns:a16="http://schemas.microsoft.com/office/drawing/2014/main" xmlns="" id="{020D7A1D-EFAD-4C8C-B9DE-D0FAD269B77A}"/>
              </a:ext>
            </a:extLst>
          </p:cNvPr>
          <p:cNvSpPr txBox="1"/>
          <p:nvPr/>
        </p:nvSpPr>
        <p:spPr bwMode="gray">
          <a:xfrm>
            <a:off x="4832135" y="3741146"/>
            <a:ext cx="1441813" cy="310695"/>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64" name="任意多边形 25"/>
          <p:cNvSpPr/>
          <p:nvPr/>
        </p:nvSpPr>
        <p:spPr bwMode="gray">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69" name="任意多边形 25"/>
          <p:cNvSpPr/>
          <p:nvPr/>
        </p:nvSpPr>
        <p:spPr bwMode="gray">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71" name="任意多边形 25"/>
          <p:cNvSpPr/>
          <p:nvPr/>
        </p:nvSpPr>
        <p:spPr bwMode="gray">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2718622" y="2005009"/>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a:stCxn id="93" idx="3"/>
            <a:endCxn id="96" idx="3"/>
          </p:cNvCxnSpPr>
          <p:nvPr/>
        </p:nvCxnSpPr>
        <p:spPr bwMode="gray">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1704259"/>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9103" y="2903500"/>
            <a:ext cx="540000" cy="442800"/>
          </a:xfrm>
          <a:prstGeom prst="rect">
            <a:avLst/>
          </a:prstGeom>
        </p:spPr>
      </p:pic>
      <p:cxnSp>
        <p:nvCxnSpPr>
          <p:cNvPr id="95" name="直接连接符 94"/>
          <p:cNvCxnSpPr>
            <a:stCxn id="94" idx="3"/>
            <a:endCxn id="96" idx="3"/>
          </p:cNvCxnSpPr>
          <p:nvPr/>
        </p:nvCxnSpPr>
        <p:spPr bwMode="gray">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03207" y="2303879"/>
            <a:ext cx="540000" cy="442800"/>
          </a:xfrm>
          <a:prstGeom prst="rect">
            <a:avLst/>
          </a:prstGeom>
        </p:spPr>
      </p:pic>
      <p:sp>
        <p:nvSpPr>
          <p:cNvPr id="97" name="任意多边形 25"/>
          <p:cNvSpPr/>
          <p:nvPr/>
        </p:nvSpPr>
        <p:spPr bwMode="gray">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5765" y="2903500"/>
            <a:ext cx="540000" cy="442800"/>
          </a:xfrm>
          <a:prstGeom prst="rect">
            <a:avLst/>
          </a:prstGeom>
        </p:spPr>
      </p:pic>
      <p:sp>
        <p:nvSpPr>
          <p:cNvPr id="99" name="TextBox 120">
            <a:extLst>
              <a:ext uri="{FF2B5EF4-FFF2-40B4-BE49-F238E27FC236}">
                <a16:creationId xmlns="" xmlns:a16="http://schemas.microsoft.com/office/drawing/2014/main" id="{020D7A1D-EFAD-4C8C-B9DE-D0FAD269B77A}"/>
              </a:ext>
            </a:extLst>
          </p:cNvPr>
          <p:cNvSpPr txBox="1"/>
          <p:nvPr/>
        </p:nvSpPr>
        <p:spPr bwMode="gray">
          <a:xfrm>
            <a:off x="4735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0">
            <a:extLst>
              <a:ext uri="{FF2B5EF4-FFF2-40B4-BE49-F238E27FC236}">
                <a16:creationId xmlns="" xmlns:a16="http://schemas.microsoft.com/office/drawing/2014/main" id="{020D7A1D-EFAD-4C8C-B9DE-D0FAD269B77A}"/>
              </a:ext>
            </a:extLst>
          </p:cNvPr>
          <p:cNvSpPr txBox="1"/>
          <p:nvPr/>
        </p:nvSpPr>
        <p:spPr bwMode="gray">
          <a:xfrm>
            <a:off x="2704767" y="331727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连接符 100"/>
          <p:cNvCxnSpPr>
            <a:stCxn id="98" idx="3"/>
            <a:endCxn id="94" idx="1"/>
          </p:cNvCxnSpPr>
          <p:nvPr/>
        </p:nvCxnSpPr>
        <p:spPr bwMode="gray">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8" idx="1"/>
          </p:cNvCxnSpPr>
          <p:nvPr/>
        </p:nvCxnSpPr>
        <p:spPr bwMode="gray">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bwMode="gray">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TextBox 120">
            <a:extLst>
              <a:ext uri="{FF2B5EF4-FFF2-40B4-BE49-F238E27FC236}">
                <a16:creationId xmlns="" xmlns:a16="http://schemas.microsoft.com/office/drawing/2014/main" id="{020D7A1D-EFAD-4C8C-B9DE-D0FAD269B77A}"/>
              </a:ext>
            </a:extLst>
          </p:cNvPr>
          <p:cNvSpPr txBox="1"/>
          <p:nvPr/>
        </p:nvSpPr>
        <p:spPr bwMode="gray">
          <a:xfrm>
            <a:off x="1464726"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0">
            <a:extLst>
              <a:ext uri="{FF2B5EF4-FFF2-40B4-BE49-F238E27FC236}">
                <a16:creationId xmlns="" xmlns:a16="http://schemas.microsoft.com/office/drawing/2014/main" id="{020D7A1D-EFAD-4C8C-B9DE-D0FAD269B77A}"/>
              </a:ext>
            </a:extLst>
          </p:cNvPr>
          <p:cNvSpPr txBox="1"/>
          <p:nvPr/>
        </p:nvSpPr>
        <p:spPr bwMode="gray">
          <a:xfrm>
            <a:off x="3264705" y="2657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20">
            <a:extLst>
              <a:ext uri="{FF2B5EF4-FFF2-40B4-BE49-F238E27FC236}">
                <a16:creationId xmlns="" xmlns:a16="http://schemas.microsoft.com/office/drawing/2014/main" id="{020D7A1D-EFAD-4C8C-B9DE-D0FAD269B77A}"/>
              </a:ext>
            </a:extLst>
          </p:cNvPr>
          <p:cNvSpPr txBox="1"/>
          <p:nvPr/>
        </p:nvSpPr>
        <p:spPr bwMode="gray">
          <a:xfrm>
            <a:off x="3264705" y="143711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 xmlns:a16="http://schemas.microsoft.com/office/drawing/2014/main" id="{020D7A1D-EFAD-4C8C-B9DE-D0FAD269B77A}"/>
              </a:ext>
            </a:extLst>
          </p:cNvPr>
          <p:cNvSpPr txBox="1"/>
          <p:nvPr/>
        </p:nvSpPr>
        <p:spPr bwMode="gray">
          <a:xfrm>
            <a:off x="4959661" y="205792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箭头连接符 107"/>
          <p:cNvCxnSpPr/>
          <p:nvPr/>
        </p:nvCxnSpPr>
        <p:spPr bwMode="gray">
          <a:xfrm flipV="1">
            <a:off x="4087089" y="2992617"/>
            <a:ext cx="1034385" cy="395417"/>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109" name="TextBox 120">
            <a:extLst>
              <a:ext uri="{FF2B5EF4-FFF2-40B4-BE49-F238E27FC236}">
                <a16:creationId xmlns="" xmlns:a16="http://schemas.microsoft.com/office/drawing/2014/main" id="{020D7A1D-EFAD-4C8C-B9DE-D0FAD269B77A}"/>
              </a:ext>
            </a:extLst>
          </p:cNvPr>
          <p:cNvSpPr txBox="1"/>
          <p:nvPr/>
        </p:nvSpPr>
        <p:spPr bwMode="gray">
          <a:xfrm rot="20395611">
            <a:off x="4348815" y="3110855"/>
            <a:ext cx="827092" cy="307777"/>
          </a:xfrm>
          <a:prstGeom prst="rect">
            <a:avLst/>
          </a:prstGeom>
          <a:noFill/>
          <a:ln>
            <a:noFill/>
          </a:ln>
        </p:spPr>
        <p:txBody>
          <a:bodyPr wrap="square" rtlCol="0">
            <a:spAutoFit/>
          </a:bodyPr>
          <a:lstStyle/>
          <a:p>
            <a:r>
              <a:rPr lang="en-US" altLang="zh-CN" sz="1400" b="1"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Box 120">
            <a:extLst>
              <a:ext uri="{FF2B5EF4-FFF2-40B4-BE49-F238E27FC236}">
                <a16:creationId xmlns="" xmlns:a16="http://schemas.microsoft.com/office/drawing/2014/main" id="{020D7A1D-EFAD-4C8C-B9DE-D0FAD269B77A}"/>
              </a:ext>
            </a:extLst>
          </p:cNvPr>
          <p:cNvSpPr txBox="1"/>
          <p:nvPr/>
        </p:nvSpPr>
        <p:spPr bwMode="gray">
          <a:xfrm rot="1108285">
            <a:off x="3978794" y="187452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10.1.34.0/24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120">
            <a:extLst>
              <a:ext uri="{FF2B5EF4-FFF2-40B4-BE49-F238E27FC236}">
                <a16:creationId xmlns="" xmlns:a16="http://schemas.microsoft.com/office/drawing/2014/main" id="{020D7A1D-EFAD-4C8C-B9DE-D0FAD269B77A}"/>
              </a:ext>
            </a:extLst>
          </p:cNvPr>
          <p:cNvSpPr txBox="1"/>
          <p:nvPr/>
        </p:nvSpPr>
        <p:spPr bwMode="gray">
          <a:xfrm rot="20396470">
            <a:off x="3888328" y="3074957"/>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120">
            <a:extLst>
              <a:ext uri="{FF2B5EF4-FFF2-40B4-BE49-F238E27FC236}">
                <a16:creationId xmlns="" xmlns:a16="http://schemas.microsoft.com/office/drawing/2014/main" id="{020D7A1D-EFAD-4C8C-B9DE-D0FAD269B77A}"/>
              </a:ext>
            </a:extLst>
          </p:cNvPr>
          <p:cNvSpPr txBox="1"/>
          <p:nvPr/>
        </p:nvSpPr>
        <p:spPr bwMode="gray">
          <a:xfrm rot="20396470">
            <a:off x="4940520" y="2672414"/>
            <a:ext cx="408727"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20">
            <a:extLst>
              <a:ext uri="{FF2B5EF4-FFF2-40B4-BE49-F238E27FC236}">
                <a16:creationId xmlns="" xmlns:a16="http://schemas.microsoft.com/office/drawing/2014/main" id="{020D7A1D-EFAD-4C8C-B9DE-D0FAD269B77A}"/>
              </a:ext>
            </a:extLst>
          </p:cNvPr>
          <p:cNvSpPr txBox="1"/>
          <p:nvPr/>
        </p:nvSpPr>
        <p:spPr bwMode="gray">
          <a:xfrm>
            <a:off x="466233" y="2824830"/>
            <a:ext cx="1105885" cy="523220"/>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120">
            <a:extLst>
              <a:ext uri="{FF2B5EF4-FFF2-40B4-BE49-F238E27FC236}">
                <a16:creationId xmlns="" xmlns:a16="http://schemas.microsoft.com/office/drawing/2014/main" id="{020D7A1D-EFAD-4C8C-B9DE-D0FAD269B77A}"/>
              </a:ext>
            </a:extLst>
          </p:cNvPr>
          <p:cNvSpPr txBox="1"/>
          <p:nvPr/>
        </p:nvSpPr>
        <p:spPr bwMode="gray">
          <a:xfrm>
            <a:off x="2199412" y="2867626"/>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20">
            <a:extLst>
              <a:ext uri="{FF2B5EF4-FFF2-40B4-BE49-F238E27FC236}">
                <a16:creationId xmlns="" xmlns:a16="http://schemas.microsoft.com/office/drawing/2014/main" id="{020D7A1D-EFAD-4C8C-B9DE-D0FAD269B77A}"/>
              </a:ext>
            </a:extLst>
          </p:cNvPr>
          <p:cNvSpPr txBox="1"/>
          <p:nvPr/>
        </p:nvSpPr>
        <p:spPr bwMode="gray">
          <a:xfrm>
            <a:off x="2131293"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TextBox 120">
            <a:extLst>
              <a:ext uri="{FF2B5EF4-FFF2-40B4-BE49-F238E27FC236}">
                <a16:creationId xmlns="" xmlns:a16="http://schemas.microsoft.com/office/drawing/2014/main" id="{020D7A1D-EFAD-4C8C-B9DE-D0FAD269B77A}"/>
              </a:ext>
            </a:extLst>
          </p:cNvPr>
          <p:cNvSpPr txBox="1"/>
          <p:nvPr/>
        </p:nvSpPr>
        <p:spPr bwMode="gray">
          <a:xfrm>
            <a:off x="3142958" y="311271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20">
            <a:extLst>
              <a:ext uri="{FF2B5EF4-FFF2-40B4-BE49-F238E27FC236}">
                <a16:creationId xmlns="" xmlns:a16="http://schemas.microsoft.com/office/drawing/2014/main" id="{020D7A1D-EFAD-4C8C-B9DE-D0FAD269B77A}"/>
              </a:ext>
            </a:extLst>
          </p:cNvPr>
          <p:cNvSpPr txBox="1"/>
          <p:nvPr/>
        </p:nvSpPr>
        <p:spPr bwMode="gray">
          <a:xfrm rot="1108285">
            <a:off x="3900383" y="1964941"/>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Box 120">
            <a:extLst>
              <a:ext uri="{FF2B5EF4-FFF2-40B4-BE49-F238E27FC236}">
                <a16:creationId xmlns="" xmlns:a16="http://schemas.microsoft.com/office/drawing/2014/main" id="{020D7A1D-EFAD-4C8C-B9DE-D0FAD269B77A}"/>
              </a:ext>
            </a:extLst>
          </p:cNvPr>
          <p:cNvSpPr txBox="1"/>
          <p:nvPr/>
        </p:nvSpPr>
        <p:spPr bwMode="gray">
          <a:xfrm rot="1108285">
            <a:off x="4761007" y="2271372"/>
            <a:ext cx="36453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TextBox 120">
            <a:extLst>
              <a:ext uri="{FF2B5EF4-FFF2-40B4-BE49-F238E27FC236}">
                <a16:creationId xmlns="" xmlns:a16="http://schemas.microsoft.com/office/drawing/2014/main" id="{020D7A1D-EFAD-4C8C-B9DE-D0FAD269B77A}"/>
              </a:ext>
            </a:extLst>
          </p:cNvPr>
          <p:cNvSpPr txBox="1"/>
          <p:nvPr/>
        </p:nvSpPr>
        <p:spPr bwMode="gray">
          <a:xfrm rot="20383017">
            <a:off x="3909116" y="2621153"/>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TextBox 120">
            <a:extLst>
              <a:ext uri="{FF2B5EF4-FFF2-40B4-BE49-F238E27FC236}">
                <a16:creationId xmlns="" xmlns:a16="http://schemas.microsoft.com/office/drawing/2014/main" id="{020D7A1D-EFAD-4C8C-B9DE-D0FAD269B77A}"/>
              </a:ext>
            </a:extLst>
          </p:cNvPr>
          <p:cNvSpPr txBox="1"/>
          <p:nvPr/>
        </p:nvSpPr>
        <p:spPr bwMode="gray">
          <a:xfrm>
            <a:off x="5385925" y="280016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3841804" y="3063410"/>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bwMode="gray">
          <a:xfrm>
            <a:off x="6470073" y="1744893"/>
            <a:ext cx="5278571" cy="95410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[R2]display ip as-path-filter </a:t>
            </a:r>
            <a:r>
              <a:rPr lang="en-US" altLang="zh-CN" sz="1400" dirty="0" smtClean="0">
                <a:solidFill>
                  <a:prstClr val="black"/>
                </a:solidFill>
                <a:cs typeface="Courier New" panose="02070309020205020404" pitchFamily="49" charset="0"/>
              </a:rPr>
              <a:t>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As path filter number: 2</a:t>
            </a:r>
          </a:p>
          <a:p>
            <a:pPr fontAlgn="auto">
              <a:spcBef>
                <a:spcPts val="0"/>
              </a:spcBef>
              <a:spcAft>
                <a:spcPts val="0"/>
              </a:spcAft>
            </a:pPr>
            <a:r>
              <a:rPr lang="en-US" altLang="zh-CN" sz="1400" dirty="0">
                <a:solidFill>
                  <a:prstClr val="black"/>
                </a:solidFill>
                <a:cs typeface="Courier New" panose="02070309020205020404" pitchFamily="49" charset="0"/>
              </a:rPr>
              <a:t>	deny          _101$</a:t>
            </a:r>
          </a:p>
          <a:p>
            <a:pPr fontAlgn="auto">
              <a:spcBef>
                <a:spcPts val="0"/>
              </a:spcBef>
              <a:spcAft>
                <a:spcPts val="0"/>
              </a:spcAft>
            </a:pPr>
            <a:r>
              <a:rPr lang="en-US" altLang="zh-CN" sz="1400" dirty="0">
                <a:solidFill>
                  <a:prstClr val="black"/>
                </a:solidFill>
                <a:cs typeface="Courier New" panose="02070309020205020404" pitchFamily="49" charset="0"/>
              </a:rPr>
              <a:t>	permit        .*</a:t>
            </a:r>
          </a:p>
        </p:txBody>
      </p:sp>
      <p:sp>
        <p:nvSpPr>
          <p:cNvPr id="123" name="文本框 122"/>
          <p:cNvSpPr txBox="1"/>
          <p:nvPr/>
        </p:nvSpPr>
        <p:spPr bwMode="gray">
          <a:xfrm>
            <a:off x="6470073" y="3716338"/>
            <a:ext cx="5275840" cy="2246769"/>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pl-PL" altLang="zh-CN" sz="1400" dirty="0">
                <a:solidFill>
                  <a:prstClr val="black"/>
                </a:solidFill>
                <a:cs typeface="Courier New" panose="02070309020205020404" pitchFamily="49" charset="0"/>
              </a:rPr>
              <a:t>[R2]display bgp routing-table regular-expression _101$</a:t>
            </a:r>
          </a:p>
          <a:p>
            <a:pPr fontAlgn="auto">
              <a:spcBef>
                <a:spcPts val="0"/>
              </a:spcBef>
              <a:spcAft>
                <a:spcPts val="0"/>
              </a:spcAft>
            </a:pPr>
            <a:endParaRPr lang="pl-PL" altLang="zh-CN" sz="1400" dirty="0">
              <a:solidFill>
                <a:prstClr val="black"/>
              </a:solidFill>
              <a:cs typeface="Courier New" panose="02070309020205020404" pitchFamily="49" charset="0"/>
            </a:endParaRPr>
          </a:p>
          <a:p>
            <a:pPr fontAlgn="auto">
              <a:spcBef>
                <a:spcPts val="0"/>
              </a:spcBef>
              <a:spcAft>
                <a:spcPts val="0"/>
              </a:spcAft>
            </a:pPr>
            <a:r>
              <a:rPr lang="pl-PL" altLang="zh-CN" sz="1400" dirty="0">
                <a:solidFill>
                  <a:prstClr val="black"/>
                </a:solidFill>
                <a:cs typeface="Courier New" panose="02070309020205020404" pitchFamily="49" charset="0"/>
              </a:rPr>
              <a:t> Total Number of Routes: 1</a:t>
            </a:r>
          </a:p>
          <a:p>
            <a:pPr fontAlgn="auto">
              <a:spcBef>
                <a:spcPts val="0"/>
              </a:spcBef>
              <a:spcAft>
                <a:spcPts val="0"/>
              </a:spcAft>
            </a:pPr>
            <a:endParaRPr lang="pl-PL" altLang="zh-CN" sz="1400" dirty="0">
              <a:solidFill>
                <a:prstClr val="black"/>
              </a:solidFill>
              <a:cs typeface="Courier New" panose="02070309020205020404" pitchFamily="49" charset="0"/>
            </a:endParaRPr>
          </a:p>
          <a:p>
            <a:pPr fontAlgn="auto">
              <a:spcBef>
                <a:spcPts val="0"/>
              </a:spcBef>
              <a:spcAft>
                <a:spcPts val="0"/>
              </a:spcAft>
            </a:pPr>
            <a:r>
              <a:rPr lang="pl-PL" altLang="zh-CN" sz="1400" dirty="0">
                <a:solidFill>
                  <a:prstClr val="black"/>
                </a:solidFill>
                <a:cs typeface="Courier New" panose="02070309020205020404" pitchFamily="49" charset="0"/>
              </a:rPr>
              <a:t> BGP Local router ID is 10.1.12.2 </a:t>
            </a:r>
          </a:p>
          <a:p>
            <a:pPr fontAlgn="auto">
              <a:spcBef>
                <a:spcPts val="0"/>
              </a:spcBef>
              <a:spcAft>
                <a:spcPts val="0"/>
              </a:spcAft>
            </a:pPr>
            <a:r>
              <a:rPr lang="pl-PL" altLang="zh-CN" sz="1400" dirty="0">
                <a:solidFill>
                  <a:prstClr val="black"/>
                </a:solidFill>
                <a:cs typeface="Courier New" panose="02070309020205020404" pitchFamily="49" charset="0"/>
              </a:rPr>
              <a:t> Status codes: * - valid, &gt; - best, d - damped,</a:t>
            </a:r>
          </a:p>
          <a:p>
            <a:pPr fontAlgn="auto">
              <a:spcBef>
                <a:spcPts val="0"/>
              </a:spcBef>
              <a:spcAft>
                <a:spcPts val="0"/>
              </a:spcAft>
            </a:pPr>
            <a:r>
              <a:rPr lang="pl-PL" altLang="zh-CN" sz="1400" dirty="0">
                <a:solidFill>
                  <a:prstClr val="black"/>
                </a:solidFill>
                <a:cs typeface="Courier New" panose="02070309020205020404" pitchFamily="49" charset="0"/>
              </a:rPr>
              <a:t>               h - history,  i - internal, s - suppressed, S - Stale</a:t>
            </a:r>
          </a:p>
          <a:p>
            <a:pPr fontAlgn="auto">
              <a:spcBef>
                <a:spcPts val="0"/>
              </a:spcBef>
              <a:spcAft>
                <a:spcPts val="0"/>
              </a:spcAft>
            </a:pPr>
            <a:r>
              <a:rPr lang="pl-PL" altLang="zh-CN" sz="1400" dirty="0">
                <a:solidFill>
                  <a:prstClr val="black"/>
                </a:solidFill>
                <a:cs typeface="Courier New" panose="02070309020205020404" pitchFamily="49" charset="0"/>
              </a:rPr>
              <a:t>               Origin : i - IGP, e - EGP, ? - incomplete</a:t>
            </a:r>
          </a:p>
          <a:p>
            <a:pPr fontAlgn="auto">
              <a:spcBef>
                <a:spcPts val="0"/>
              </a:spcBef>
              <a:spcAft>
                <a:spcPts val="0"/>
              </a:spcAft>
            </a:pPr>
            <a:r>
              <a:rPr lang="pl-PL" altLang="zh-CN" sz="1400" dirty="0" smtClean="0">
                <a:solidFill>
                  <a:prstClr val="black"/>
                </a:solidFill>
                <a:cs typeface="Courier New" panose="02070309020205020404" pitchFamily="49" charset="0"/>
              </a:rPr>
              <a:t>      </a:t>
            </a:r>
            <a:r>
              <a:rPr lang="pl-PL" altLang="zh-CN" sz="1400" dirty="0">
                <a:solidFill>
                  <a:prstClr val="black"/>
                </a:solidFill>
                <a:cs typeface="Courier New" panose="02070309020205020404" pitchFamily="49" charset="0"/>
              </a:rPr>
              <a:t>Network        </a:t>
            </a:r>
            <a:r>
              <a:rPr lang="pl-PL" altLang="zh-CN" sz="1400" dirty="0" smtClean="0">
                <a:solidFill>
                  <a:prstClr val="black"/>
                </a:solidFill>
                <a:cs typeface="Courier New" panose="02070309020205020404" pitchFamily="49" charset="0"/>
              </a:rPr>
              <a:t>NextHop    MED  LocPrf  PrefVal </a:t>
            </a:r>
            <a:r>
              <a:rPr lang="en-US" altLang="zh-CN" sz="1400" dirty="0" smtClean="0">
                <a:solidFill>
                  <a:prstClr val="black"/>
                </a:solidFill>
                <a:cs typeface="Courier New" panose="02070309020205020404" pitchFamily="49" charset="0"/>
              </a:rPr>
              <a:t> </a:t>
            </a:r>
            <a:r>
              <a:rPr lang="pl-PL" altLang="zh-CN" sz="1400" dirty="0" smtClean="0">
                <a:solidFill>
                  <a:prstClr val="black"/>
                </a:solidFill>
                <a:cs typeface="Courier New" panose="02070309020205020404" pitchFamily="49" charset="0"/>
              </a:rPr>
              <a:t>Path/Ogn</a:t>
            </a:r>
            <a:endParaRPr lang="pl-PL" altLang="zh-CN" sz="1400" dirty="0">
              <a:solidFill>
                <a:prstClr val="black"/>
              </a:solidFill>
              <a:cs typeface="Courier New" panose="02070309020205020404" pitchFamily="49" charset="0"/>
            </a:endParaRPr>
          </a:p>
          <a:p>
            <a:pPr fontAlgn="auto">
              <a:spcBef>
                <a:spcPts val="0"/>
              </a:spcBef>
              <a:spcAft>
                <a:spcPts val="0"/>
              </a:spcAft>
            </a:pPr>
            <a:r>
              <a:rPr lang="pl-PL" altLang="zh-CN" sz="1400" dirty="0" smtClean="0">
                <a:solidFill>
                  <a:prstClr val="black"/>
                </a:solidFill>
                <a:cs typeface="Courier New" panose="02070309020205020404" pitchFamily="49" charset="0"/>
              </a:rPr>
              <a:t> </a:t>
            </a:r>
            <a:r>
              <a:rPr lang="pl-PL" altLang="zh-CN" sz="1400" dirty="0">
                <a:solidFill>
                  <a:prstClr val="black"/>
                </a:solidFill>
                <a:cs typeface="Courier New" panose="02070309020205020404" pitchFamily="49" charset="0"/>
              </a:rPr>
              <a:t>*&gt; </a:t>
            </a:r>
            <a:r>
              <a:rPr lang="en-US" altLang="zh-CN" sz="1400" dirty="0" smtClean="0">
                <a:solidFill>
                  <a:prstClr val="black"/>
                </a:solidFill>
                <a:cs typeface="Courier New" panose="02070309020205020404" pitchFamily="49" charset="0"/>
              </a:rPr>
              <a:t> </a:t>
            </a:r>
            <a:r>
              <a:rPr lang="pl-PL" altLang="zh-CN" sz="1400" dirty="0" smtClean="0">
                <a:solidFill>
                  <a:srgbClr val="C7000B"/>
                </a:solidFill>
                <a:cs typeface="Courier New" panose="02070309020205020404" pitchFamily="49" charset="0"/>
              </a:rPr>
              <a:t>10.1.1.1/32    10.1.12.1   </a:t>
            </a:r>
            <a:r>
              <a:rPr lang="en-US" altLang="zh-CN" sz="1400" dirty="0" smtClean="0">
                <a:solidFill>
                  <a:srgbClr val="C7000B"/>
                </a:solidFill>
                <a:cs typeface="Courier New" panose="02070309020205020404" pitchFamily="49" charset="0"/>
              </a:rPr>
              <a:t>  </a:t>
            </a:r>
            <a:r>
              <a:rPr lang="pl-PL" altLang="zh-CN" sz="1400" dirty="0" smtClean="0">
                <a:solidFill>
                  <a:srgbClr val="C7000B"/>
                </a:solidFill>
                <a:cs typeface="Courier New" panose="02070309020205020404" pitchFamily="49" charset="0"/>
              </a:rPr>
              <a:t>0                     0      </a:t>
            </a:r>
            <a:r>
              <a:rPr lang="en-US" altLang="zh-CN" sz="1400" dirty="0" smtClean="0">
                <a:solidFill>
                  <a:srgbClr val="C7000B"/>
                </a:solidFill>
                <a:cs typeface="Courier New" panose="02070309020205020404" pitchFamily="49" charset="0"/>
              </a:rPr>
              <a:t>  </a:t>
            </a:r>
            <a:r>
              <a:rPr lang="pl-PL" altLang="zh-CN" sz="1400" dirty="0" smtClean="0">
                <a:solidFill>
                  <a:srgbClr val="C7000B"/>
                </a:solidFill>
                <a:cs typeface="Courier New" panose="02070309020205020404" pitchFamily="49" charset="0"/>
              </a:rPr>
              <a:t>101i</a:t>
            </a:r>
            <a:endParaRPr lang="pl-PL" altLang="zh-CN" sz="1400" dirty="0">
              <a:solidFill>
                <a:srgbClr val="C7000B"/>
              </a:solidFill>
              <a:cs typeface="Courier New" panose="02070309020205020404" pitchFamily="49" charset="0"/>
            </a:endParaRPr>
          </a:p>
        </p:txBody>
      </p:sp>
      <p:sp>
        <p:nvSpPr>
          <p:cNvPr id="124" name="五边形 123"/>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25" name="燕尾形 124"/>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26" name="燕尾形 125"/>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5008723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Route Matching Tool: Community Filter</a:t>
            </a:r>
            <a:endParaRPr lang="en-US"/>
          </a:p>
        </p:txBody>
      </p:sp>
      <p:sp>
        <p:nvSpPr>
          <p:cNvPr id="5" name="文本占位符 4"/>
          <p:cNvSpPr>
            <a:spLocks noGrp="1"/>
          </p:cNvSpPr>
          <p:nvPr>
            <p:ph type="body" sz="quarter" idx="10"/>
          </p:nvPr>
        </p:nvSpPr>
        <p:spPr bwMode="gray">
          <a:xfrm>
            <a:off x="455612" y="1052514"/>
            <a:ext cx="11293476" cy="2292197"/>
          </a:xfrm>
        </p:spPr>
        <p:txBody>
          <a:bodyPr/>
          <a:lstStyle/>
          <a:p>
            <a:r>
              <a:rPr lang="en-US" sz="1800" dirty="0" smtClean="0"/>
              <a:t>The community filter and community attribute can be used together to simplify route management when the IP prefix list and </a:t>
            </a:r>
            <a:r>
              <a:rPr lang="en-US" sz="1800" dirty="0" err="1" smtClean="0"/>
              <a:t>AS_Path</a:t>
            </a:r>
            <a:r>
              <a:rPr lang="en-US" sz="1800" dirty="0" smtClean="0"/>
              <a:t> filter are not available.</a:t>
            </a:r>
          </a:p>
          <a:p>
            <a:r>
              <a:rPr lang="en-US" sz="1800" dirty="0" smtClean="0"/>
              <a:t>There are two types of community filters:</a:t>
            </a:r>
          </a:p>
          <a:p>
            <a:pPr lvl="1"/>
            <a:r>
              <a:rPr lang="en-US" sz="1600" dirty="0" smtClean="0"/>
              <a:t>Basic community filter, which matches the community number or well-known community attribute.</a:t>
            </a:r>
          </a:p>
          <a:p>
            <a:pPr lvl="1"/>
            <a:r>
              <a:rPr lang="en-US" sz="1600" dirty="0" smtClean="0"/>
              <a:t>Advanced community filter, which uses a regex to match the community number.</a:t>
            </a:r>
            <a:endParaRPr lang="en-US" sz="1600" dirty="0"/>
          </a:p>
        </p:txBody>
      </p:sp>
      <p:sp>
        <p:nvSpPr>
          <p:cNvPr id="42" name="任意多边形 25"/>
          <p:cNvSpPr/>
          <p:nvPr/>
        </p:nvSpPr>
        <p:spPr bwMode="gray">
          <a:xfrm>
            <a:off x="3622911" y="3670001"/>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3586261" y="3703654"/>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25"/>
          <p:cNvSpPr/>
          <p:nvPr/>
        </p:nvSpPr>
        <p:spPr bwMode="gray">
          <a:xfrm>
            <a:off x="5336209" y="3670001"/>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5" name="TextBox 120">
            <a:extLst>
              <a:ext uri="{FF2B5EF4-FFF2-40B4-BE49-F238E27FC236}">
                <a16:creationId xmlns="" xmlns:a16="http://schemas.microsoft.com/office/drawing/2014/main" id="{020D7A1D-EFAD-4C8C-B9DE-D0FAD269B77A}"/>
              </a:ext>
            </a:extLst>
          </p:cNvPr>
          <p:cNvSpPr txBox="1"/>
          <p:nvPr/>
        </p:nvSpPr>
        <p:spPr bwMode="gray">
          <a:xfrm>
            <a:off x="5299559" y="3703654"/>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25"/>
          <p:cNvSpPr/>
          <p:nvPr/>
        </p:nvSpPr>
        <p:spPr bwMode="gray">
          <a:xfrm>
            <a:off x="1213578" y="3654791"/>
            <a:ext cx="1950857" cy="125926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3429" y="4190466"/>
            <a:ext cx="540000" cy="442800"/>
          </a:xfrm>
          <a:prstGeom prst="rect">
            <a:avLst/>
          </a:prstGeom>
        </p:spPr>
      </p:pic>
      <p:cxnSp>
        <p:nvCxnSpPr>
          <p:cNvPr id="49" name="直接连接符 48"/>
          <p:cNvCxnSpPr>
            <a:stCxn id="48" idx="3"/>
            <a:endCxn id="50" idx="1"/>
          </p:cNvCxnSpPr>
          <p:nvPr/>
        </p:nvCxnSpPr>
        <p:spPr bwMode="gray">
          <a:xfrm>
            <a:off x="2853429" y="4411866"/>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31393" y="4190466"/>
            <a:ext cx="540000" cy="442800"/>
          </a:xfrm>
          <a:prstGeom prst="rect">
            <a:avLst/>
          </a:prstGeom>
        </p:spPr>
      </p:pic>
      <p:sp>
        <p:nvSpPr>
          <p:cNvPr id="51" name="TextBox 120">
            <a:extLst>
              <a:ext uri="{FF2B5EF4-FFF2-40B4-BE49-F238E27FC236}">
                <a16:creationId xmlns="" xmlns:a16="http://schemas.microsoft.com/office/drawing/2014/main" id="{020D7A1D-EFAD-4C8C-B9DE-D0FAD269B77A}"/>
              </a:ext>
            </a:extLst>
          </p:cNvPr>
          <p:cNvSpPr txBox="1"/>
          <p:nvPr/>
        </p:nvSpPr>
        <p:spPr bwMode="gray">
          <a:xfrm>
            <a:off x="1177108" y="3703654"/>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2376497" y="3930841"/>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55" name="直接连接符 54"/>
          <p:cNvCxnSpPr>
            <a:endCxn id="48" idx="1"/>
          </p:cNvCxnSpPr>
          <p:nvPr/>
        </p:nvCxnSpPr>
        <p:spPr bwMode="gray">
          <a:xfrm>
            <a:off x="2064586" y="4411866"/>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2064586" y="4215904"/>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120">
            <a:extLst>
              <a:ext uri="{FF2B5EF4-FFF2-40B4-BE49-F238E27FC236}">
                <a16:creationId xmlns="" xmlns:a16="http://schemas.microsoft.com/office/drawing/2014/main" id="{31930744-3D36-4F81-8426-6F129C1A6804}"/>
              </a:ext>
            </a:extLst>
          </p:cNvPr>
          <p:cNvSpPr txBox="1"/>
          <p:nvPr/>
        </p:nvSpPr>
        <p:spPr bwMode="gray">
          <a:xfrm>
            <a:off x="1160400" y="4177791"/>
            <a:ext cx="984700" cy="47952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10.1.1.0/24</a:t>
            </a: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020D7A1D-EFAD-4C8C-B9DE-D0FAD269B77A}"/>
              </a:ext>
            </a:extLst>
          </p:cNvPr>
          <p:cNvSpPr txBox="1"/>
          <p:nvPr/>
        </p:nvSpPr>
        <p:spPr bwMode="gray">
          <a:xfrm>
            <a:off x="4094878" y="3930841"/>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5"/>
          <p:cNvCxnSpPr/>
          <p:nvPr/>
        </p:nvCxnSpPr>
        <p:spPr bwMode="gray">
          <a:xfrm flipH="1">
            <a:off x="2946913" y="4506802"/>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0" name="Rectangular Callout 115"/>
          <p:cNvSpPr/>
          <p:nvPr/>
        </p:nvSpPr>
        <p:spPr bwMode="gray">
          <a:xfrm>
            <a:off x="838201" y="5259653"/>
            <a:ext cx="3026938" cy="731572"/>
          </a:xfrm>
          <a:prstGeom prst="roundRect">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chemeClr val="tx1"/>
                </a:solidFill>
              </a:rPr>
              <a:t>10.1.1.0/24 with community 101:1</a:t>
            </a:r>
          </a:p>
          <a:p>
            <a:r>
              <a:rPr lang="en-US" altLang="zh-CN" sz="1400" dirty="0">
                <a:solidFill>
                  <a:schemeClr val="tx1"/>
                </a:solidFill>
              </a:rPr>
              <a:t>10.1.2.0/24 without the community attribute</a:t>
            </a:r>
          </a:p>
        </p:txBody>
      </p:sp>
      <p:sp>
        <p:nvSpPr>
          <p:cNvPr id="61" name="TextBox 120">
            <a:extLst>
              <a:ext uri="{FF2B5EF4-FFF2-40B4-BE49-F238E27FC236}">
                <a16:creationId xmlns="" xmlns:a16="http://schemas.microsoft.com/office/drawing/2014/main" id="{020D7A1D-EFAD-4C8C-B9DE-D0FAD269B77A}"/>
              </a:ext>
            </a:extLst>
          </p:cNvPr>
          <p:cNvSpPr txBox="1"/>
          <p:nvPr/>
        </p:nvSpPr>
        <p:spPr bwMode="gray">
          <a:xfrm>
            <a:off x="3102305" y="4124005"/>
            <a:ext cx="676830"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a:stCxn id="50" idx="3"/>
            <a:endCxn id="63" idx="1"/>
          </p:cNvCxnSpPr>
          <p:nvPr/>
        </p:nvCxnSpPr>
        <p:spPr bwMode="gray">
          <a:xfrm>
            <a:off x="4571393" y="4411866"/>
            <a:ext cx="1179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51011" y="4190466"/>
            <a:ext cx="540000" cy="442800"/>
          </a:xfrm>
          <a:prstGeom prst="rect">
            <a:avLst/>
          </a:prstGeom>
        </p:spPr>
      </p:pic>
      <p:cxnSp>
        <p:nvCxnSpPr>
          <p:cNvPr id="64" name="直接连接符 55"/>
          <p:cNvCxnSpPr/>
          <p:nvPr/>
        </p:nvCxnSpPr>
        <p:spPr bwMode="gray">
          <a:xfrm flipH="1">
            <a:off x="4661819" y="4506802"/>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cxnSp>
        <p:nvCxnSpPr>
          <p:cNvPr id="65" name="直接箭头连接符 64"/>
          <p:cNvCxnSpPr/>
          <p:nvPr/>
        </p:nvCxnSpPr>
        <p:spPr bwMode="gray">
          <a:xfrm flipV="1">
            <a:off x="2774990" y="4561410"/>
            <a:ext cx="714237" cy="698243"/>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120">
            <a:extLst>
              <a:ext uri="{FF2B5EF4-FFF2-40B4-BE49-F238E27FC236}">
                <a16:creationId xmlns="" xmlns:a16="http://schemas.microsoft.com/office/drawing/2014/main" id="{020D7A1D-EFAD-4C8C-B9DE-D0FAD269B77A}"/>
              </a:ext>
            </a:extLst>
          </p:cNvPr>
          <p:cNvSpPr txBox="1"/>
          <p:nvPr/>
        </p:nvSpPr>
        <p:spPr bwMode="gray">
          <a:xfrm>
            <a:off x="4795501" y="4124005"/>
            <a:ext cx="676830"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占位符 3"/>
          <p:cNvSpPr txBox="1">
            <a:spLocks/>
          </p:cNvSpPr>
          <p:nvPr/>
        </p:nvSpPr>
        <p:spPr bwMode="gray">
          <a:xfrm>
            <a:off x="7779226" y="3331666"/>
            <a:ext cx="3641249" cy="679765"/>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400" b="1" dirty="0"/>
              <a:t>Set a community filter to deny the routes whose community value is 101:1.</a:t>
            </a:r>
          </a:p>
        </p:txBody>
      </p:sp>
      <p:sp>
        <p:nvSpPr>
          <p:cNvPr id="68" name="椭圆 67"/>
          <p:cNvSpPr/>
          <p:nvPr/>
        </p:nvSpPr>
        <p:spPr bwMode="gray">
          <a:xfrm>
            <a:off x="4530047" y="4341437"/>
            <a:ext cx="150125" cy="152230"/>
          </a:xfrm>
          <a:prstGeom prst="ellipse">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bwMode="gray">
          <a:xfrm>
            <a:off x="4599298" y="3481038"/>
            <a:ext cx="3179928" cy="887105"/>
          </a:xfrm>
          <a:custGeom>
            <a:avLst/>
            <a:gdLst>
              <a:gd name="connsiteX0" fmla="*/ 0 w 3179928"/>
              <a:gd name="connsiteY0" fmla="*/ 887105 h 887105"/>
              <a:gd name="connsiteX1" fmla="*/ 464024 w 3179928"/>
              <a:gd name="connsiteY1" fmla="*/ 0 h 887105"/>
              <a:gd name="connsiteX2" fmla="*/ 3179928 w 3179928"/>
              <a:gd name="connsiteY2" fmla="*/ 0 h 887105"/>
            </a:gdLst>
            <a:ahLst/>
            <a:cxnLst>
              <a:cxn ang="0">
                <a:pos x="connsiteX0" y="connsiteY0"/>
              </a:cxn>
              <a:cxn ang="0">
                <a:pos x="connsiteX1" y="connsiteY1"/>
              </a:cxn>
              <a:cxn ang="0">
                <a:pos x="connsiteX2" y="connsiteY2"/>
              </a:cxn>
            </a:cxnLst>
            <a:rect l="l" t="t" r="r" b="b"/>
            <a:pathLst>
              <a:path w="3179928" h="887105">
                <a:moveTo>
                  <a:pt x="0" y="887105"/>
                </a:moveTo>
                <a:lnTo>
                  <a:pt x="464024" y="0"/>
                </a:lnTo>
                <a:lnTo>
                  <a:pt x="3179928" y="0"/>
                </a:lnTo>
              </a:path>
            </a:pathLst>
          </a:custGeom>
          <a:noFill/>
          <a:ln w="1905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Rectangular Callout 115"/>
          <p:cNvSpPr/>
          <p:nvPr/>
        </p:nvSpPr>
        <p:spPr bwMode="gray">
          <a:xfrm>
            <a:off x="4113777" y="5259653"/>
            <a:ext cx="1222432" cy="731572"/>
          </a:xfrm>
          <a:prstGeom prst="roundRect">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10.1.2.0/24</a:t>
            </a:r>
          </a:p>
        </p:txBody>
      </p:sp>
      <p:cxnSp>
        <p:nvCxnSpPr>
          <p:cNvPr id="71" name="直接箭头连接符 70"/>
          <p:cNvCxnSpPr/>
          <p:nvPr/>
        </p:nvCxnSpPr>
        <p:spPr bwMode="gray">
          <a:xfrm flipV="1">
            <a:off x="4508742" y="4561410"/>
            <a:ext cx="714237" cy="698243"/>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72" name="Rectangular Callout 115"/>
          <p:cNvSpPr/>
          <p:nvPr/>
        </p:nvSpPr>
        <p:spPr bwMode="gray">
          <a:xfrm>
            <a:off x="5527607" y="5259653"/>
            <a:ext cx="2058049" cy="731572"/>
          </a:xfrm>
          <a:prstGeom prst="roundRect">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rgbClr val="ED6D00"/>
                </a:solidFill>
              </a:rPr>
              <a:t>The route 10.1.1.0/24 with community 101:1 is filtered out.</a:t>
            </a:r>
          </a:p>
        </p:txBody>
      </p:sp>
      <p:sp>
        <p:nvSpPr>
          <p:cNvPr id="73" name="TextBox 120">
            <a:extLst>
              <a:ext uri="{FF2B5EF4-FFF2-40B4-BE49-F238E27FC236}">
                <a16:creationId xmlns="" xmlns:a16="http://schemas.microsoft.com/office/drawing/2014/main" id="{020D7A1D-EFAD-4C8C-B9DE-D0FAD269B77A}"/>
              </a:ext>
            </a:extLst>
          </p:cNvPr>
          <p:cNvSpPr txBox="1"/>
          <p:nvPr/>
        </p:nvSpPr>
        <p:spPr bwMode="gray">
          <a:xfrm>
            <a:off x="5825105" y="3930841"/>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五边形 73"/>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75" name="燕尾形 74"/>
          <p:cNvSpPr/>
          <p:nvPr/>
        </p:nvSpPr>
        <p:spPr bwMode="gray">
          <a:xfrm>
            <a:off x="902771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76" name="燕尾形 75"/>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7537348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Community Attributes</a:t>
            </a:r>
            <a:endParaRPr lang="en-US"/>
          </a:p>
        </p:txBody>
      </p:sp>
      <p:sp>
        <p:nvSpPr>
          <p:cNvPr id="3" name="文本占位符 2"/>
          <p:cNvSpPr>
            <a:spLocks noGrp="1"/>
          </p:cNvSpPr>
          <p:nvPr>
            <p:ph type="body" sz="quarter" idx="10"/>
          </p:nvPr>
        </p:nvSpPr>
        <p:spPr>
          <a:xfrm>
            <a:off x="455612" y="1052514"/>
            <a:ext cx="11293476" cy="471486"/>
          </a:xfrm>
        </p:spPr>
        <p:txBody>
          <a:bodyPr/>
          <a:lstStyle/>
          <a:p>
            <a:r>
              <a:rPr lang="en-US" sz="1800" smtClean="0"/>
              <a:t>Well-known community attributes</a:t>
            </a:r>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2450319379"/>
              </p:ext>
            </p:extLst>
          </p:nvPr>
        </p:nvGraphicFramePr>
        <p:xfrm>
          <a:off x="828750" y="1527176"/>
          <a:ext cx="10826221" cy="3017520"/>
        </p:xfrm>
        <a:graphic>
          <a:graphicData uri="http://schemas.openxmlformats.org/drawingml/2006/table">
            <a:tbl>
              <a:tblPr firstRow="1" bandRow="1"/>
              <a:tblGrid>
                <a:gridCol w="2234446"/>
                <a:gridCol w="2424521"/>
                <a:gridCol w="6167254"/>
              </a:tblGrid>
              <a:tr h="262434">
                <a:tc>
                  <a:txBody>
                    <a:bodyPr/>
                    <a:lstStyle/>
                    <a:p>
                      <a:pPr algn="ctr" fontAlgn="ctr"/>
                      <a:r>
                        <a:rPr lang="en-US" sz="1400" b="1" dirty="0">
                          <a:sym typeface="Huawei Sans" panose="020C0503030203020204" pitchFamily="34" charset="0"/>
                        </a:rPr>
                        <a:t>Name</a:t>
                      </a:r>
                      <a:endParaRPr lang="en-US" sz="1400" b="1" dirty="0">
                        <a:solidFill>
                          <a:schemeClr val="bg1"/>
                        </a:solidFill>
                        <a:latin typeface="Huawei Sans" panose="020C0503030203020204" pitchFamily="34" charset="0"/>
                        <a:ea typeface="+mn-ea"/>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sym typeface="Huawei Sans" panose="020C0503030203020204" pitchFamily="34" charset="0"/>
                        </a:rPr>
                        <a:t>Number</a:t>
                      </a:r>
                      <a:endParaRPr lang="en-US" sz="1400" b="1" dirty="0">
                        <a:solidFill>
                          <a:schemeClr val="bg1"/>
                        </a:solidFill>
                        <a:latin typeface="Huawei Sans" panose="020C0503030203020204" pitchFamily="34" charset="0"/>
                        <a:ea typeface="+mn-ea"/>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sym typeface="Huawei Sans" panose="020C0503030203020204" pitchFamily="34" charset="0"/>
                        </a:rPr>
                        <a:t>Description</a:t>
                      </a:r>
                      <a:endParaRPr lang="en-US" sz="1400" b="1" dirty="0">
                        <a:solidFill>
                          <a:schemeClr val="bg1"/>
                        </a:solidFill>
                        <a:latin typeface="Huawei Sans" panose="020C0503030203020204" pitchFamily="34" charset="0"/>
                        <a:ea typeface="+mn-ea"/>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485700">
                <a:tc>
                  <a:txBody>
                    <a:bodyPr/>
                    <a:lstStyle/>
                    <a:p>
                      <a:pPr algn="ctr" fontAlgn="ctr"/>
                      <a:r>
                        <a:rPr lang="en-US" sz="1400" dirty="0"/>
                        <a:t>Internet</a:t>
                      </a:r>
                      <a:endParaRPr lang="en-US" sz="1400" b="0" i="0" dirty="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a:t>0 (0x00000000)</a:t>
                      </a:r>
                      <a:endParaRPr lang="en-US" sz="1400" dirty="0">
                        <a:latin typeface="Huawei Sans" panose="020C0503030203020204" pitchFamily="34" charset="0"/>
                        <a:ea typeface="+mn-ea"/>
                      </a:endParaRPr>
                    </a:p>
                  </a:txBody>
                  <a:tcPr anchor="ct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dirty="0"/>
                        <a:t>After a device receives a route with this attribute, the device can advertise this route to any BGP peer. By default, all routes belong to the Internet community.</a:t>
                      </a:r>
                      <a:endParaRPr lang="en-US" sz="1400" b="0" i="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44037">
                <a:tc>
                  <a:txBody>
                    <a:bodyPr/>
                    <a:lstStyle/>
                    <a:p>
                      <a:pPr algn="ctr" fontAlgn="ctr"/>
                      <a:r>
                        <a:rPr lang="en-US" sz="1400"/>
                        <a:t>No_Advertise</a:t>
                      </a:r>
                      <a:endParaRPr lang="en-US" sz="1400" b="0" i="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a:t>4294967042 (0xFFFFFF02)</a:t>
                      </a:r>
                      <a:endParaRPr lang="en-US" sz="1400" b="0" i="0" dirty="0">
                        <a:solidFill>
                          <a:schemeClr val="tx1"/>
                        </a:solidFill>
                        <a:latin typeface="Huawei Sans" panose="020C0503030203020204" pitchFamily="34" charset="0"/>
                        <a:ea typeface="+mn-ea"/>
                        <a:cs typeface="+mn-cs"/>
                      </a:endParaRPr>
                    </a:p>
                  </a:txBody>
                  <a:tcPr anchor="ct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dirty="0"/>
                        <a:t>After a device receives a route with this attribute, the device does not advertise this route to any BGP peer.</a:t>
                      </a:r>
                      <a:endParaRPr lang="en-US" sz="1400" b="0" i="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344037">
                <a:tc>
                  <a:txBody>
                    <a:bodyPr/>
                    <a:lstStyle/>
                    <a:p>
                      <a:pPr algn="ctr" fontAlgn="ctr"/>
                      <a:r>
                        <a:rPr lang="en-US" sz="1400"/>
                        <a:t>No_Export</a:t>
                      </a:r>
                      <a:endParaRPr lang="en-US" sz="1400" b="0" i="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a:t>4294967041 (0xFFFFFF01)</a:t>
                      </a:r>
                      <a:endParaRPr lang="en-US" sz="1400" b="0" i="0" dirty="0">
                        <a:solidFill>
                          <a:schemeClr val="tx1"/>
                        </a:solidFill>
                        <a:latin typeface="Huawei Sans" panose="020C0503030203020204" pitchFamily="34" charset="0"/>
                        <a:ea typeface="+mn-ea"/>
                        <a:cs typeface="+mn-cs"/>
                      </a:endParaRPr>
                    </a:p>
                  </a:txBody>
                  <a:tcPr anchor="ct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dirty="0"/>
                        <a:t>After a device receives a route with this attribute, the device does not advertise this route outside the local AS.</a:t>
                      </a:r>
                      <a:endParaRPr lang="en-US" sz="1400" b="0" i="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tcPr>
                </a:tc>
              </a:tr>
              <a:tr h="627362">
                <a:tc>
                  <a:txBody>
                    <a:bodyPr/>
                    <a:lstStyle/>
                    <a:p>
                      <a:pPr algn="ctr" fontAlgn="ctr"/>
                      <a:r>
                        <a:rPr lang="en-US" sz="1400"/>
                        <a:t>No_Export_Subconfed</a:t>
                      </a:r>
                      <a:endParaRPr lang="en-US" sz="1400" b="0" i="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a:t>4294967043 (0xFFFFFF03)</a:t>
                      </a:r>
                      <a:endParaRPr lang="en-US" sz="1400" b="0" i="0">
                        <a:solidFill>
                          <a:schemeClr val="tx1"/>
                        </a:solidFill>
                        <a:latin typeface="Huawei Sans" panose="020C0503030203020204" pitchFamily="34" charset="0"/>
                        <a:ea typeface="+mn-ea"/>
                        <a:cs typeface="+mn-cs"/>
                      </a:endParaRPr>
                    </a:p>
                  </a:txBody>
                  <a:tcPr anchor="ctr">
                    <a:lnB w="28575" cap="flat" cmpd="sng" algn="ctr">
                      <a:solidFill>
                        <a:schemeClr val="tx1"/>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dirty="0"/>
                        <a:t>After a device receives a route with this attribute, the device does not advertise this route outside the local AS. If a confederation is used, the device does not advertise this route to the other sub-ASs in the confederation.</a:t>
                      </a:r>
                      <a:endParaRPr lang="en-US" sz="1400" b="0" i="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 name="文本占位符 2"/>
          <p:cNvSpPr txBox="1">
            <a:spLocks/>
          </p:cNvSpPr>
          <p:nvPr/>
        </p:nvSpPr>
        <p:spPr bwMode="auto">
          <a:xfrm>
            <a:off x="468317" y="4624099"/>
            <a:ext cx="11276183" cy="15561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30000"/>
              </a:lnSpc>
            </a:pPr>
            <a:r>
              <a:rPr lang="en-US" sz="1800" dirty="0">
                <a:latin typeface="Huawei Sans" panose="020C0503030203020204" pitchFamily="34" charset="0"/>
              </a:rPr>
              <a:t>Community attribute format:</a:t>
            </a:r>
          </a:p>
          <a:p>
            <a:pPr lvl="1" fontAlgn="ctr">
              <a:lnSpc>
                <a:spcPct val="130000"/>
              </a:lnSpc>
            </a:pPr>
            <a:r>
              <a:rPr lang="en-US" sz="1600" dirty="0">
                <a:latin typeface="Huawei Sans" panose="020C0503030203020204" pitchFamily="34" charset="0"/>
              </a:rPr>
              <a:t>The length of a community attribute is 32 bits, which can be presented in either of the following formats:</a:t>
            </a:r>
          </a:p>
          <a:p>
            <a:pPr lvl="2" fontAlgn="ctr">
              <a:lnSpc>
                <a:spcPct val="130000"/>
              </a:lnSpc>
            </a:pPr>
            <a:r>
              <a:rPr lang="en-US" sz="1400" dirty="0">
                <a:latin typeface="Huawei Sans" panose="020C0503030203020204" pitchFamily="34" charset="0"/>
              </a:rPr>
              <a:t>Decimal integer</a:t>
            </a:r>
          </a:p>
          <a:p>
            <a:pPr lvl="2" fontAlgn="ctr">
              <a:lnSpc>
                <a:spcPct val="130000"/>
              </a:lnSpc>
            </a:pPr>
            <a:r>
              <a:rPr lang="en-US" sz="1400" dirty="0">
                <a:latin typeface="Huawei Sans" panose="020C0503030203020204" pitchFamily="34" charset="0"/>
              </a:rPr>
              <a:t>In the </a:t>
            </a:r>
            <a:r>
              <a:rPr lang="en-US" sz="1400" i="1" dirty="0">
                <a:latin typeface="Huawei Sans" panose="020C0503030203020204" pitchFamily="34" charset="0"/>
              </a:rPr>
              <a:t>AA</a:t>
            </a:r>
            <a:r>
              <a:rPr lang="en-US" sz="1400" dirty="0">
                <a:latin typeface="Huawei Sans" panose="020C0503030203020204" pitchFamily="34" charset="0"/>
              </a:rPr>
              <a:t>:</a:t>
            </a:r>
            <a:r>
              <a:rPr lang="en-US" sz="1400" i="1" dirty="0">
                <a:latin typeface="Huawei Sans" panose="020C0503030203020204" pitchFamily="34" charset="0"/>
              </a:rPr>
              <a:t>NN</a:t>
            </a:r>
            <a:r>
              <a:rPr lang="en-US" sz="1400" dirty="0">
                <a:latin typeface="Huawei Sans" panose="020C0503030203020204" pitchFamily="34" charset="0"/>
              </a:rPr>
              <a:t> format, </a:t>
            </a:r>
            <a:r>
              <a:rPr lang="en-US" sz="1400" i="1" dirty="0">
                <a:latin typeface="Huawei Sans" panose="020C0503030203020204" pitchFamily="34" charset="0"/>
              </a:rPr>
              <a:t>AA</a:t>
            </a:r>
            <a:r>
              <a:rPr lang="en-US" sz="1400" dirty="0">
                <a:latin typeface="Huawei Sans" panose="020C0503030203020204" pitchFamily="34" charset="0"/>
              </a:rPr>
              <a:t> indicates an AS number, and </a:t>
            </a:r>
            <a:r>
              <a:rPr lang="en-US" sz="1400" i="1" dirty="0">
                <a:latin typeface="Huawei Sans" panose="020C0503030203020204" pitchFamily="34" charset="0"/>
              </a:rPr>
              <a:t>NN</a:t>
            </a:r>
            <a:r>
              <a:rPr lang="en-US" sz="1400" dirty="0">
                <a:latin typeface="Huawei Sans" panose="020C0503030203020204" pitchFamily="34" charset="0"/>
              </a:rPr>
              <a:t> is a user-defined number</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11" name="五边形 10"/>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2" name="燕尾形 11"/>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3" name="燕尾形 12"/>
          <p:cNvSpPr/>
          <p:nvPr/>
        </p:nvSpPr>
        <p:spPr bwMode="auto">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1432987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Community Configuration Commands</a:t>
            </a:r>
            <a:endParaRPr lang="en-US"/>
          </a:p>
        </p:txBody>
      </p:sp>
      <p:sp>
        <p:nvSpPr>
          <p:cNvPr id="5" name="矩形 4"/>
          <p:cNvSpPr/>
          <p:nvPr/>
        </p:nvSpPr>
        <p:spPr>
          <a:xfrm>
            <a:off x="551384" y="109953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Set a community value or multiple community values for the matched routes in a route-policy.</a:t>
            </a:r>
          </a:p>
        </p:txBody>
      </p:sp>
      <p:sp>
        <p:nvSpPr>
          <p:cNvPr id="17" name="矩形 16"/>
          <p:cNvSpPr/>
          <p:nvPr/>
        </p:nvSpPr>
        <p:spPr>
          <a:xfrm>
            <a:off x="551384" y="2686273"/>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Configure the device to advertise the community attribute(s) to a specified peer or peer group.</a:t>
            </a:r>
          </a:p>
        </p:txBody>
      </p:sp>
      <p:sp>
        <p:nvSpPr>
          <p:cNvPr id="20" name="矩形 19"/>
          <p:cNvSpPr/>
          <p:nvPr/>
        </p:nvSpPr>
        <p:spPr>
          <a:xfrm>
            <a:off x="1031917" y="3335278"/>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By default, a device advertises no community attribute to its peer or peer group.</a:t>
            </a:r>
          </a:p>
        </p:txBody>
      </p:sp>
      <p:sp>
        <p:nvSpPr>
          <p:cNvPr id="16" name="矩形 15"/>
          <p:cNvSpPr/>
          <p:nvPr/>
        </p:nvSpPr>
        <p:spPr>
          <a:xfrm>
            <a:off x="1031917" y="1438088"/>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[Huawei-route-policy] </a:t>
            </a:r>
            <a:r>
              <a:rPr lang="en-US" altLang="zh-CN" sz="1600" b="1" dirty="0"/>
              <a:t>apply community</a:t>
            </a:r>
            <a:r>
              <a:rPr lang="en-US" altLang="zh-CN" sz="1600" dirty="0"/>
              <a:t> { </a:t>
            </a:r>
            <a:r>
              <a:rPr lang="en-US" altLang="zh-CN" sz="1600" i="1" dirty="0"/>
              <a:t>community-number</a:t>
            </a:r>
            <a:r>
              <a:rPr lang="en-US" altLang="zh-CN" sz="1600" dirty="0"/>
              <a:t> | </a:t>
            </a:r>
            <a:r>
              <a:rPr lang="en-US" altLang="zh-CN" sz="1600" i="1" dirty="0" err="1"/>
              <a:t>aa:nn</a:t>
            </a:r>
            <a:r>
              <a:rPr lang="en-US" altLang="zh-CN" sz="1600" dirty="0"/>
              <a:t> | </a:t>
            </a:r>
            <a:r>
              <a:rPr lang="en-US" altLang="zh-CN" sz="1600" b="1" dirty="0"/>
              <a:t>internet</a:t>
            </a:r>
            <a:r>
              <a:rPr lang="en-US" altLang="zh-CN" sz="1600" dirty="0"/>
              <a:t> | </a:t>
            </a:r>
            <a:r>
              <a:rPr lang="en-US" altLang="zh-CN" sz="1600" b="1" dirty="0"/>
              <a:t>no-advertise</a:t>
            </a:r>
            <a:r>
              <a:rPr lang="en-US" altLang="zh-CN" sz="1600" dirty="0"/>
              <a:t> | </a:t>
            </a:r>
            <a:r>
              <a:rPr lang="en-US" altLang="zh-CN" sz="1600" b="1" dirty="0"/>
              <a:t>no-export</a:t>
            </a:r>
            <a:r>
              <a:rPr lang="en-US" altLang="zh-CN" sz="1600" dirty="0"/>
              <a:t> | </a:t>
            </a:r>
            <a:r>
              <a:rPr lang="en-US" altLang="zh-CN" sz="1600" b="1" dirty="0"/>
              <a:t>no-export-</a:t>
            </a:r>
            <a:r>
              <a:rPr lang="en-US" altLang="zh-CN" sz="1600" b="1" dirty="0" err="1"/>
              <a:t>subconfed</a:t>
            </a:r>
            <a:r>
              <a:rPr lang="en-US" altLang="zh-CN" sz="1600" dirty="0"/>
              <a:t> } [ </a:t>
            </a:r>
            <a:r>
              <a:rPr lang="en-US" altLang="zh-CN" sz="1600" b="1" dirty="0"/>
              <a:t>additive</a:t>
            </a:r>
            <a:r>
              <a:rPr lang="en-US" altLang="zh-CN" sz="1600" dirty="0"/>
              <a:t> ]</a:t>
            </a:r>
            <a:endParaRPr lang="zh-CN" altLang="en-US" sz="1600" dirty="0">
              <a:cs typeface="Courier New" panose="02070309020205020404" pitchFamily="49" charset="0"/>
            </a:endParaRPr>
          </a:p>
        </p:txBody>
      </p:sp>
      <p:sp>
        <p:nvSpPr>
          <p:cNvPr id="21" name="矩形 20"/>
          <p:cNvSpPr/>
          <p:nvPr/>
        </p:nvSpPr>
        <p:spPr>
          <a:xfrm>
            <a:off x="1031917" y="3073185"/>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[Huawei-bgp-af-ipv4]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advertise-community</a:t>
            </a:r>
            <a:endParaRPr lang="zh-CN" altLang="en-US" sz="1600" dirty="0">
              <a:cs typeface="Courier New" panose="02070309020205020404" pitchFamily="49" charset="0"/>
            </a:endParaRPr>
          </a:p>
        </p:txBody>
      </p:sp>
      <p:sp>
        <p:nvSpPr>
          <p:cNvPr id="22" name="五边形 21"/>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3" name="燕尾形 22"/>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24" name="燕尾形 23"/>
          <p:cNvSpPr/>
          <p:nvPr/>
        </p:nvSpPr>
        <p:spPr bwMode="auto">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6765250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dirty="0" smtClean="0"/>
              <a:t>Advanced BGP Features</a:t>
            </a:r>
            <a:endParaRPr lang="zh-CN" altLang="en-US" dirty="0"/>
          </a:p>
        </p:txBody>
      </p:sp>
    </p:spTree>
    <p:extLst>
      <p:ext uri="{BB962C8B-B14F-4D97-AF65-F5344CB8AC3E}">
        <p14:creationId xmlns:p14="http://schemas.microsoft.com/office/powerpoint/2010/main" val="655997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Community Filter Configuration Commands (1)</a:t>
            </a:r>
            <a:endParaRPr lang="en-US" dirty="0"/>
          </a:p>
        </p:txBody>
      </p:sp>
      <p:sp>
        <p:nvSpPr>
          <p:cNvPr id="4" name="矩形 3"/>
          <p:cNvSpPr/>
          <p:nvPr/>
        </p:nvSpPr>
        <p:spPr>
          <a:xfrm>
            <a:off x="551384" y="1095550"/>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 basic community filter.</a:t>
            </a:r>
          </a:p>
        </p:txBody>
      </p:sp>
      <p:sp>
        <p:nvSpPr>
          <p:cNvPr id="6" name="矩形 5"/>
          <p:cNvSpPr/>
          <p:nvPr/>
        </p:nvSpPr>
        <p:spPr>
          <a:xfrm>
            <a:off x="551384" y="3018191"/>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Create an advanced community filter.</a:t>
            </a:r>
          </a:p>
        </p:txBody>
      </p:sp>
      <p:sp>
        <p:nvSpPr>
          <p:cNvPr id="7" name="矩形 6"/>
          <p:cNvSpPr/>
          <p:nvPr/>
        </p:nvSpPr>
        <p:spPr>
          <a:xfrm>
            <a:off x="1031917" y="3895500"/>
            <a:ext cx="10608699" cy="692124"/>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The number of an advanced community filter ranges from 100 to 199. A regex can be specified as a matching condition in an advanced community filter.</a:t>
            </a:r>
          </a:p>
        </p:txBody>
      </p:sp>
      <p:sp>
        <p:nvSpPr>
          <p:cNvPr id="11" name="矩形 10"/>
          <p:cNvSpPr/>
          <p:nvPr/>
        </p:nvSpPr>
        <p:spPr>
          <a:xfrm>
            <a:off x="1031917" y="1960978"/>
            <a:ext cx="10608699" cy="686972"/>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The number of a basic community filter ranges from 1 to 99. Only the community number or well-known community attribute can be specified in a basic community filter.</a:t>
            </a:r>
          </a:p>
        </p:txBody>
      </p:sp>
      <p:sp>
        <p:nvSpPr>
          <p:cNvPr id="15" name="矩形 14"/>
          <p:cNvSpPr/>
          <p:nvPr/>
        </p:nvSpPr>
        <p:spPr>
          <a:xfrm>
            <a:off x="1031917" y="1434104"/>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 </a:t>
            </a:r>
            <a:r>
              <a:rPr lang="en-US" altLang="zh-CN" sz="1600" b="1" dirty="0" err="1"/>
              <a:t>ip</a:t>
            </a:r>
            <a:r>
              <a:rPr lang="en-US" altLang="zh-CN" sz="1600" b="1" dirty="0"/>
              <a:t> community-filter</a:t>
            </a:r>
            <a:r>
              <a:rPr lang="en-US" altLang="zh-CN" sz="1600" dirty="0"/>
              <a:t> { </a:t>
            </a:r>
            <a:r>
              <a:rPr lang="en-US" altLang="zh-CN" sz="1600" b="1" dirty="0"/>
              <a:t>basic</a:t>
            </a:r>
            <a:r>
              <a:rPr lang="en-US" altLang="zh-CN" sz="1600" dirty="0"/>
              <a:t> </a:t>
            </a:r>
            <a:r>
              <a:rPr lang="en-US" altLang="zh-CN" sz="1600" i="1" dirty="0" err="1"/>
              <a:t>comm</a:t>
            </a:r>
            <a:r>
              <a:rPr lang="en-US" altLang="zh-CN" sz="1600" i="1" dirty="0"/>
              <a:t>-filter-name</a:t>
            </a:r>
            <a:r>
              <a:rPr lang="en-US" altLang="zh-CN" sz="1600" dirty="0"/>
              <a:t> | </a:t>
            </a:r>
            <a:r>
              <a:rPr lang="en-US" altLang="zh-CN" sz="1600" i="1" dirty="0"/>
              <a:t>basic-</a:t>
            </a:r>
            <a:r>
              <a:rPr lang="en-US" altLang="zh-CN" sz="1600" i="1" dirty="0" err="1"/>
              <a:t>comm</a:t>
            </a:r>
            <a:r>
              <a:rPr lang="en-US" altLang="zh-CN" sz="1600" i="1" dirty="0"/>
              <a:t>-filter-</a:t>
            </a:r>
            <a:r>
              <a:rPr lang="en-US" altLang="zh-CN" sz="1600" i="1" dirty="0" err="1"/>
              <a:t>num</a:t>
            </a:r>
            <a:r>
              <a:rPr lang="en-US" altLang="zh-CN" sz="1600" dirty="0"/>
              <a:t> } { </a:t>
            </a:r>
            <a:r>
              <a:rPr lang="en-US" altLang="zh-CN" sz="1600" b="1" dirty="0"/>
              <a:t>permit</a:t>
            </a:r>
            <a:r>
              <a:rPr lang="en-US" altLang="zh-CN" sz="1600" dirty="0"/>
              <a:t> | </a:t>
            </a:r>
            <a:r>
              <a:rPr lang="en-US" altLang="zh-CN" sz="1600" b="1" dirty="0"/>
              <a:t>deny</a:t>
            </a:r>
            <a:r>
              <a:rPr lang="en-US" altLang="zh-CN" sz="1600" dirty="0"/>
              <a:t> } [ </a:t>
            </a:r>
            <a:r>
              <a:rPr lang="en-US" altLang="zh-CN" sz="1600" i="1" dirty="0"/>
              <a:t>community-number</a:t>
            </a:r>
            <a:r>
              <a:rPr lang="en-US" altLang="zh-CN" sz="1600" dirty="0"/>
              <a:t> | </a:t>
            </a:r>
            <a:r>
              <a:rPr lang="en-US" altLang="zh-CN" sz="1600" i="1" dirty="0" err="1"/>
              <a:t>aa:nn</a:t>
            </a:r>
            <a:r>
              <a:rPr lang="en-US" altLang="zh-CN" sz="1600" dirty="0"/>
              <a:t> | </a:t>
            </a:r>
            <a:r>
              <a:rPr lang="en-US" altLang="zh-CN" sz="1600" b="1" dirty="0"/>
              <a:t>internet</a:t>
            </a:r>
            <a:r>
              <a:rPr lang="en-US" altLang="zh-CN" sz="1600" dirty="0"/>
              <a:t> | </a:t>
            </a:r>
            <a:r>
              <a:rPr lang="en-US" altLang="zh-CN" sz="1600" b="1" dirty="0"/>
              <a:t>no-export-</a:t>
            </a:r>
            <a:r>
              <a:rPr lang="en-US" altLang="zh-CN" sz="1600" b="1" dirty="0" err="1"/>
              <a:t>subconfed</a:t>
            </a:r>
            <a:r>
              <a:rPr lang="en-US" altLang="zh-CN" sz="1600" dirty="0"/>
              <a:t> | </a:t>
            </a:r>
            <a:r>
              <a:rPr lang="en-US" altLang="zh-CN" sz="1600" b="1" dirty="0"/>
              <a:t>no-advertise</a:t>
            </a:r>
            <a:r>
              <a:rPr lang="en-US" altLang="zh-CN" sz="1600" dirty="0"/>
              <a:t> | </a:t>
            </a:r>
            <a:r>
              <a:rPr lang="en-US" altLang="zh-CN" sz="1600" b="1" dirty="0"/>
              <a:t>no-export</a:t>
            </a:r>
            <a:r>
              <a:rPr lang="en-US" altLang="zh-CN" sz="1600" dirty="0"/>
              <a:t> ]</a:t>
            </a:r>
            <a:endParaRPr lang="zh-CN" altLang="en-US" sz="1600" dirty="0">
              <a:cs typeface="Courier New" panose="02070309020205020404" pitchFamily="49" charset="0"/>
            </a:endParaRPr>
          </a:p>
        </p:txBody>
      </p:sp>
      <p:sp>
        <p:nvSpPr>
          <p:cNvPr id="16" name="矩形 15"/>
          <p:cNvSpPr/>
          <p:nvPr/>
        </p:nvSpPr>
        <p:spPr>
          <a:xfrm>
            <a:off x="1031917" y="3380833"/>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 </a:t>
            </a:r>
            <a:r>
              <a:rPr lang="en-US" altLang="zh-CN" sz="1600" b="1" dirty="0" err="1"/>
              <a:t>ip</a:t>
            </a:r>
            <a:r>
              <a:rPr lang="en-US" altLang="zh-CN" sz="1600" b="1" dirty="0"/>
              <a:t> community-filter</a:t>
            </a:r>
            <a:r>
              <a:rPr lang="en-US" altLang="zh-CN" sz="1600" dirty="0"/>
              <a:t> { </a:t>
            </a:r>
            <a:r>
              <a:rPr lang="en-US" altLang="zh-CN" sz="1600" b="1" dirty="0"/>
              <a:t>advanced</a:t>
            </a:r>
            <a:r>
              <a:rPr lang="en-US" altLang="zh-CN" sz="1600" dirty="0"/>
              <a:t> </a:t>
            </a:r>
            <a:r>
              <a:rPr lang="en-US" altLang="zh-CN" sz="1600" i="1" dirty="0" err="1"/>
              <a:t>comm</a:t>
            </a:r>
            <a:r>
              <a:rPr lang="en-US" altLang="zh-CN" sz="1600" i="1" dirty="0"/>
              <a:t>-filter-name</a:t>
            </a:r>
            <a:r>
              <a:rPr lang="en-US" altLang="zh-CN" sz="1600" dirty="0"/>
              <a:t> | </a:t>
            </a:r>
            <a:r>
              <a:rPr lang="en-US" altLang="zh-CN" sz="1600" i="1" dirty="0" err="1"/>
              <a:t>adv</a:t>
            </a:r>
            <a:r>
              <a:rPr lang="en-US" altLang="zh-CN" sz="1600" i="1" dirty="0"/>
              <a:t>-</a:t>
            </a:r>
            <a:r>
              <a:rPr lang="en-US" altLang="zh-CN" sz="1600" i="1" dirty="0" err="1"/>
              <a:t>comm</a:t>
            </a:r>
            <a:r>
              <a:rPr lang="en-US" altLang="zh-CN" sz="1600" i="1" dirty="0"/>
              <a:t>-filter-</a:t>
            </a:r>
            <a:r>
              <a:rPr lang="en-US" altLang="zh-CN" sz="1600" i="1" dirty="0" err="1"/>
              <a:t>num</a:t>
            </a:r>
            <a:r>
              <a:rPr lang="en-US" altLang="zh-CN" sz="1600" dirty="0"/>
              <a:t> } { </a:t>
            </a:r>
            <a:r>
              <a:rPr lang="en-US" altLang="zh-CN" sz="1600" b="1" dirty="0"/>
              <a:t>permit</a:t>
            </a:r>
            <a:r>
              <a:rPr lang="en-US" altLang="zh-CN" sz="1600" dirty="0"/>
              <a:t> | </a:t>
            </a:r>
            <a:r>
              <a:rPr lang="en-US" altLang="zh-CN" sz="1600" b="1" dirty="0"/>
              <a:t>deny</a:t>
            </a:r>
            <a:r>
              <a:rPr lang="en-US" altLang="zh-CN" sz="1600" dirty="0"/>
              <a:t> } </a:t>
            </a:r>
            <a:r>
              <a:rPr lang="en-US" altLang="zh-CN" sz="1600" i="1" dirty="0"/>
              <a:t>regular-expression</a:t>
            </a:r>
            <a:endParaRPr lang="zh-CN" altLang="en-US" sz="1600" dirty="0">
              <a:cs typeface="Courier New" panose="02070309020205020404" pitchFamily="49" charset="0"/>
            </a:endParaRPr>
          </a:p>
        </p:txBody>
      </p:sp>
      <p:sp>
        <p:nvSpPr>
          <p:cNvPr id="17" name="五边形 16"/>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8" name="燕尾形 17"/>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9" name="燕尾形 18"/>
          <p:cNvSpPr/>
          <p:nvPr/>
        </p:nvSpPr>
        <p:spPr bwMode="auto">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4262098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239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Community Filter Configuration Commands (2)</a:t>
            </a:r>
            <a:endParaRPr lang="en-US" dirty="0"/>
          </a:p>
        </p:txBody>
      </p:sp>
      <p:sp>
        <p:nvSpPr>
          <p:cNvPr id="5" name="矩形 4"/>
          <p:cNvSpPr/>
          <p:nvPr/>
        </p:nvSpPr>
        <p:spPr>
          <a:xfrm>
            <a:off x="551384" y="1099534"/>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Apply a community filter.</a:t>
            </a:r>
          </a:p>
        </p:txBody>
      </p:sp>
      <p:sp>
        <p:nvSpPr>
          <p:cNvPr id="16" name="矩形 15"/>
          <p:cNvSpPr/>
          <p:nvPr/>
        </p:nvSpPr>
        <p:spPr>
          <a:xfrm>
            <a:off x="1031917" y="2514344"/>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matching rule based on the community filter is created in the route-policy view.</a:t>
            </a:r>
          </a:p>
        </p:txBody>
      </p:sp>
      <p:sp>
        <p:nvSpPr>
          <p:cNvPr id="13" name="矩形 12"/>
          <p:cNvSpPr/>
          <p:nvPr/>
        </p:nvSpPr>
        <p:spPr>
          <a:xfrm>
            <a:off x="1031917" y="1486530"/>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[Huawei-route-policy] </a:t>
            </a:r>
            <a:r>
              <a:rPr lang="en-US" altLang="zh-CN" sz="1600" b="1" dirty="0"/>
              <a:t>if-match community-filter</a:t>
            </a:r>
            <a:r>
              <a:rPr lang="en-US" altLang="zh-CN" sz="1600" dirty="0"/>
              <a:t> { </a:t>
            </a:r>
            <a:r>
              <a:rPr lang="en-US" altLang="zh-CN" sz="1600" i="1" dirty="0"/>
              <a:t>basic-</a:t>
            </a:r>
            <a:r>
              <a:rPr lang="en-US" altLang="zh-CN" sz="1600" i="1" dirty="0" err="1"/>
              <a:t>comm</a:t>
            </a:r>
            <a:r>
              <a:rPr lang="en-US" altLang="zh-CN" sz="1600" i="1" dirty="0"/>
              <a:t>-filter-</a:t>
            </a:r>
            <a:r>
              <a:rPr lang="en-US" altLang="zh-CN" sz="1600" i="1" dirty="0" err="1"/>
              <a:t>num</a:t>
            </a:r>
            <a:r>
              <a:rPr lang="en-US" altLang="zh-CN" sz="1600" dirty="0"/>
              <a:t> [ </a:t>
            </a:r>
            <a:r>
              <a:rPr lang="en-US" altLang="zh-CN" sz="1600" b="1" dirty="0"/>
              <a:t>whole-match</a:t>
            </a:r>
            <a:r>
              <a:rPr lang="en-US" altLang="zh-CN" sz="1600" dirty="0"/>
              <a:t> ] | </a:t>
            </a:r>
            <a:r>
              <a:rPr lang="en-US" altLang="zh-CN" sz="1600" i="1" dirty="0" err="1"/>
              <a:t>adv</a:t>
            </a:r>
            <a:r>
              <a:rPr lang="en-US" altLang="zh-CN" sz="1600" i="1" dirty="0"/>
              <a:t>-</a:t>
            </a:r>
            <a:r>
              <a:rPr lang="en-US" altLang="zh-CN" sz="1600" i="1" dirty="0" err="1"/>
              <a:t>comm</a:t>
            </a:r>
            <a:r>
              <a:rPr lang="en-US" altLang="zh-CN" sz="1600" i="1" dirty="0"/>
              <a:t>-filter-</a:t>
            </a:r>
            <a:r>
              <a:rPr lang="en-US" altLang="zh-CN" sz="1600" i="1" dirty="0" err="1"/>
              <a:t>num</a:t>
            </a:r>
            <a:r>
              <a:rPr lang="en-US" altLang="zh-CN" sz="1600" dirty="0"/>
              <a:t> }</a:t>
            </a:r>
            <a:endParaRPr lang="zh-CN" altLang="en-US" sz="1600" dirty="0">
              <a:cs typeface="Courier New" panose="02070309020205020404" pitchFamily="49" charset="0"/>
            </a:endParaRPr>
          </a:p>
        </p:txBody>
      </p:sp>
      <p:sp>
        <p:nvSpPr>
          <p:cNvPr id="19" name="矩形 18"/>
          <p:cNvSpPr/>
          <p:nvPr/>
        </p:nvSpPr>
        <p:spPr>
          <a:xfrm>
            <a:off x="1031917" y="2248027"/>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[Huawei-route-policy] </a:t>
            </a:r>
            <a:r>
              <a:rPr lang="en-US" altLang="zh-CN" sz="1600" b="1" dirty="0"/>
              <a:t>if-match community-filter</a:t>
            </a:r>
            <a:r>
              <a:rPr lang="en-US" altLang="zh-CN" sz="1600" dirty="0"/>
              <a:t> </a:t>
            </a:r>
            <a:r>
              <a:rPr lang="en-US" altLang="zh-CN" sz="1600" i="1" dirty="0" err="1"/>
              <a:t>comm</a:t>
            </a:r>
            <a:r>
              <a:rPr lang="en-US" altLang="zh-CN" sz="1600" i="1" dirty="0"/>
              <a:t>-filter-name</a:t>
            </a:r>
            <a:r>
              <a:rPr lang="en-US" altLang="zh-CN" sz="1600" dirty="0"/>
              <a:t> [ </a:t>
            </a:r>
            <a:r>
              <a:rPr lang="en-US" altLang="zh-CN" sz="1600" b="1" dirty="0"/>
              <a:t>whole-match</a:t>
            </a:r>
            <a:r>
              <a:rPr lang="en-US" altLang="zh-CN" sz="1600" dirty="0"/>
              <a:t> ]</a:t>
            </a:r>
            <a:endParaRPr lang="zh-CN" altLang="en-US" sz="1600" dirty="0">
              <a:cs typeface="Courier New" panose="02070309020205020404" pitchFamily="49" charset="0"/>
            </a:endParaRPr>
          </a:p>
        </p:txBody>
      </p:sp>
      <p:sp>
        <p:nvSpPr>
          <p:cNvPr id="20" name="五边形 19"/>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1" name="燕尾形 20"/>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22" name="燕尾形 21"/>
          <p:cNvSpPr/>
          <p:nvPr/>
        </p:nvSpPr>
        <p:spPr bwMode="auto">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9775292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Examples for Configuring Community Filters</a:t>
            </a:r>
            <a:endParaRPr lang="en-US"/>
          </a:p>
        </p:txBody>
      </p:sp>
      <p:sp>
        <p:nvSpPr>
          <p:cNvPr id="5" name="矩形 4"/>
          <p:cNvSpPr/>
          <p:nvPr/>
        </p:nvSpPr>
        <p:spPr>
          <a:xfrm>
            <a:off x="551384" y="1093258"/>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Example for configuring a basic community </a:t>
            </a:r>
            <a:r>
              <a:rPr lang="en-US" sz="1600" dirty="0" smtClean="0">
                <a:latin typeface="Huawei Sans" panose="020C0503030203020204" pitchFamily="34" charset="0"/>
                <a:cs typeface="Courier New" panose="02070309020205020404" pitchFamily="49" charset="0"/>
              </a:rPr>
              <a:t>filter.</a:t>
            </a:r>
            <a:endParaRPr lang="en-US" sz="1600" dirty="0">
              <a:latin typeface="Huawei Sans" panose="020C0503030203020204" pitchFamily="34" charset="0"/>
              <a:cs typeface="Courier New" panose="02070309020205020404" pitchFamily="49" charset="0"/>
            </a:endParaRPr>
          </a:p>
        </p:txBody>
      </p:sp>
      <p:sp>
        <p:nvSpPr>
          <p:cNvPr id="16" name="矩形 15"/>
          <p:cNvSpPr/>
          <p:nvPr/>
        </p:nvSpPr>
        <p:spPr>
          <a:xfrm>
            <a:off x="872893" y="1384614"/>
            <a:ext cx="10608699" cy="690617"/>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values [100:1, 200:1, 300:1]. (The relationship between multiple community values in a command configuration is AND.)</a:t>
            </a:r>
          </a:p>
        </p:txBody>
      </p:sp>
      <p:sp>
        <p:nvSpPr>
          <p:cNvPr id="15" name="矩形 14"/>
          <p:cNvSpPr/>
          <p:nvPr/>
        </p:nvSpPr>
        <p:spPr>
          <a:xfrm>
            <a:off x="872893" y="2517921"/>
            <a:ext cx="10608699" cy="1053255"/>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 [100:1] or community values [200:1, 300:1]. (The relationship between different groups of community values is OR. A set of community values in a command configuration is called a group.)</a:t>
            </a:r>
          </a:p>
        </p:txBody>
      </p:sp>
      <p:sp>
        <p:nvSpPr>
          <p:cNvPr id="18" name="矩形 17"/>
          <p:cNvSpPr/>
          <p:nvPr/>
        </p:nvSpPr>
        <p:spPr>
          <a:xfrm>
            <a:off x="551384" y="4423746"/>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Example for configuring an advanced community </a:t>
            </a:r>
            <a:r>
              <a:rPr lang="en-US" sz="1600" dirty="0" smtClean="0">
                <a:latin typeface="Huawei Sans" panose="020C0503030203020204" pitchFamily="34" charset="0"/>
                <a:cs typeface="Courier New" panose="02070309020205020404" pitchFamily="49" charset="0"/>
              </a:rPr>
              <a:t>filter.</a:t>
            </a:r>
            <a:endParaRPr lang="en-US" sz="1600" dirty="0">
              <a:latin typeface="Huawei Sans" panose="020C0503030203020204" pitchFamily="34" charset="0"/>
              <a:cs typeface="Courier New" panose="02070309020205020404" pitchFamily="49" charset="0"/>
            </a:endParaRPr>
          </a:p>
        </p:txBody>
      </p:sp>
      <p:sp>
        <p:nvSpPr>
          <p:cNvPr id="19" name="矩形 18"/>
          <p:cNvSpPr/>
          <p:nvPr/>
        </p:nvSpPr>
        <p:spPr>
          <a:xfrm>
            <a:off x="872893" y="4715102"/>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values starting with 10.</a:t>
            </a:r>
          </a:p>
        </p:txBody>
      </p:sp>
      <p:sp>
        <p:nvSpPr>
          <p:cNvPr id="20" name="矩形 19"/>
          <p:cNvSpPr/>
          <p:nvPr/>
        </p:nvSpPr>
        <p:spPr>
          <a:xfrm>
            <a:off x="939153" y="2079618"/>
            <a:ext cx="4640013"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ip community-filter 1 permit 100:1 200:1 300:1</a:t>
            </a:r>
          </a:p>
        </p:txBody>
      </p:sp>
      <p:sp>
        <p:nvSpPr>
          <p:cNvPr id="21" name="矩形 20"/>
          <p:cNvSpPr/>
          <p:nvPr/>
        </p:nvSpPr>
        <p:spPr>
          <a:xfrm>
            <a:off x="939153" y="3541902"/>
            <a:ext cx="4640013"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ip community-filter 1 permit 100:1</a:t>
            </a:r>
          </a:p>
          <a:p>
            <a:pPr fontAlgn="base"/>
            <a:r>
              <a:rPr lang="en-US" altLang="zh-CN" sz="1600" dirty="0">
                <a:cs typeface="Courier New" panose="02070309020205020404" pitchFamily="49" charset="0"/>
              </a:rPr>
              <a:t>ip community-filter 1 permit 200:1 300:1</a:t>
            </a:r>
          </a:p>
        </p:txBody>
      </p:sp>
      <p:sp>
        <p:nvSpPr>
          <p:cNvPr id="22" name="矩形 21"/>
          <p:cNvSpPr/>
          <p:nvPr/>
        </p:nvSpPr>
        <p:spPr>
          <a:xfrm>
            <a:off x="939153" y="5137471"/>
            <a:ext cx="4640013"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ip community-filter 100 permit ^10</a:t>
            </a:r>
          </a:p>
        </p:txBody>
      </p:sp>
      <p:sp>
        <p:nvSpPr>
          <p:cNvPr id="26" name="五边形 25"/>
          <p:cNvSpPr/>
          <p:nvPr/>
        </p:nvSpPr>
        <p:spPr bwMode="auto">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7" name="燕尾形 26"/>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28" name="燕尾形 27"/>
          <p:cNvSpPr/>
          <p:nvPr/>
        </p:nvSpPr>
        <p:spPr bwMode="auto">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9442245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Community Attributes (1)</a:t>
            </a:r>
            <a:endParaRPr lang="en-US"/>
          </a:p>
        </p:txBody>
      </p:sp>
      <p:sp>
        <p:nvSpPr>
          <p:cNvPr id="58" name="文本框 57"/>
          <p:cNvSpPr txBox="1"/>
          <p:nvPr/>
        </p:nvSpPr>
        <p:spPr bwMode="gray">
          <a:xfrm>
            <a:off x="6338670" y="1326810"/>
            <a:ext cx="5407243" cy="584775"/>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Configure a routing policy on R1 to add a community attribute to matched routes, and enable R1 to advertise the community attribute to the EBGP peer R2.</a:t>
            </a:r>
          </a:p>
        </p:txBody>
      </p:sp>
      <p:sp>
        <p:nvSpPr>
          <p:cNvPr id="98" name="文本占位符 2"/>
          <p:cNvSpPr txBox="1">
            <a:spLocks/>
          </p:cNvSpPr>
          <p:nvPr/>
        </p:nvSpPr>
        <p:spPr bwMode="gray">
          <a:xfrm>
            <a:off x="472592" y="3722550"/>
            <a:ext cx="5623408" cy="1298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600" dirty="0">
                <a:latin typeface="Huawei Sans" panose="020C0503030203020204" pitchFamily="34" charset="0"/>
              </a:rPr>
              <a:t>Configure a routing policy on R1 to allow the community value 101:1 to be carried only in the BGP route 10.1.1.1/32 when R1 advertises this route.</a:t>
            </a:r>
          </a:p>
        </p:txBody>
      </p:sp>
      <p:sp>
        <p:nvSpPr>
          <p:cNvPr id="37" name="任意多边形 25"/>
          <p:cNvSpPr/>
          <p:nvPr/>
        </p:nvSpPr>
        <p:spPr bwMode="gray">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38" name="任意多边形 25"/>
          <p:cNvSpPr/>
          <p:nvPr/>
        </p:nvSpPr>
        <p:spPr bwMode="gray">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69560" y="2057865"/>
            <a:ext cx="540000" cy="442800"/>
          </a:xfrm>
          <a:prstGeom prst="rect">
            <a:avLst/>
          </a:prstGeom>
        </p:spPr>
      </p:pic>
      <p:cxnSp>
        <p:nvCxnSpPr>
          <p:cNvPr id="40" name="直接连接符 39"/>
          <p:cNvCxnSpPr>
            <a:stCxn id="39" idx="3"/>
            <a:endCxn id="41" idx="3"/>
          </p:cNvCxnSpPr>
          <p:nvPr/>
        </p:nvCxnSpPr>
        <p:spPr bwMode="gray">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3664" y="2057865"/>
            <a:ext cx="540000" cy="442800"/>
          </a:xfrm>
          <a:prstGeom prst="rect">
            <a:avLst/>
          </a:prstGeom>
        </p:spPr>
      </p:pic>
      <p:sp>
        <p:nvSpPr>
          <p:cNvPr id="42" name="任意多边形 25"/>
          <p:cNvSpPr/>
          <p:nvPr/>
        </p:nvSpPr>
        <p:spPr bwMode="gray">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6222" y="2057865"/>
            <a:ext cx="540000" cy="442800"/>
          </a:xfrm>
          <a:prstGeom prst="rect">
            <a:avLst/>
          </a:prstGeom>
        </p:spPr>
      </p:pic>
      <p:sp>
        <p:nvSpPr>
          <p:cNvPr id="44" name="TextBox 120">
            <a:extLst>
              <a:ext uri="{FF2B5EF4-FFF2-40B4-BE49-F238E27FC236}">
                <a16:creationId xmlns="" xmlns:a16="http://schemas.microsoft.com/office/drawing/2014/main" id="{020D7A1D-EFAD-4C8C-B9DE-D0FAD269B77A}"/>
              </a:ext>
            </a:extLst>
          </p:cNvPr>
          <p:cNvSpPr txBox="1"/>
          <p:nvPr/>
        </p:nvSpPr>
        <p:spPr bwMode="gray">
          <a:xfrm>
            <a:off x="482039"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20">
            <a:extLst>
              <a:ext uri="{FF2B5EF4-FFF2-40B4-BE49-F238E27FC236}">
                <a16:creationId xmlns="" xmlns:a16="http://schemas.microsoft.com/office/drawing/2014/main" id="{020D7A1D-EFAD-4C8C-B9DE-D0FAD269B77A}"/>
              </a:ext>
            </a:extLst>
          </p:cNvPr>
          <p:cNvSpPr txBox="1"/>
          <p:nvPr/>
        </p:nvSpPr>
        <p:spPr bwMode="gray">
          <a:xfrm>
            <a:off x="3261107"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43" idx="3"/>
            <a:endCxn id="39" idx="1"/>
          </p:cNvCxnSpPr>
          <p:nvPr/>
        </p:nvCxnSpPr>
        <p:spPr bwMode="gray">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120">
            <a:extLst>
              <a:ext uri="{FF2B5EF4-FFF2-40B4-BE49-F238E27FC236}">
                <a16:creationId xmlns="" xmlns:a16="http://schemas.microsoft.com/office/drawing/2014/main" id="{020D7A1D-EFAD-4C8C-B9DE-D0FAD269B77A}"/>
              </a:ext>
            </a:extLst>
          </p:cNvPr>
          <p:cNvSpPr txBox="1"/>
          <p:nvPr/>
        </p:nvSpPr>
        <p:spPr bwMode="gray">
          <a:xfrm>
            <a:off x="4889573" y="151350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endCxn id="43" idx="1"/>
          </p:cNvCxnSpPr>
          <p:nvPr/>
        </p:nvCxnSpPr>
        <p:spPr bwMode="gray">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120">
            <a:extLst>
              <a:ext uri="{FF2B5EF4-FFF2-40B4-BE49-F238E27FC236}">
                <a16:creationId xmlns="" xmlns:a16="http://schemas.microsoft.com/office/drawing/2014/main" id="{020D7A1D-EFAD-4C8C-B9DE-D0FAD269B77A}"/>
              </a:ext>
            </a:extLst>
          </p:cNvPr>
          <p:cNvSpPr txBox="1"/>
          <p:nvPr/>
        </p:nvSpPr>
        <p:spPr bwMode="gray">
          <a:xfrm>
            <a:off x="1735183"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Box 120">
            <a:extLst>
              <a:ext uri="{FF2B5EF4-FFF2-40B4-BE49-F238E27FC236}">
                <a16:creationId xmlns="" xmlns:a16="http://schemas.microsoft.com/office/drawing/2014/main" id="{020D7A1D-EFAD-4C8C-B9DE-D0FAD269B77A}"/>
              </a:ext>
            </a:extLst>
          </p:cNvPr>
          <p:cNvSpPr txBox="1"/>
          <p:nvPr/>
        </p:nvSpPr>
        <p:spPr bwMode="gray">
          <a:xfrm>
            <a:off x="3535162"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5230118" y="1802418"/>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bwMode="gray">
          <a:xfrm flipV="1">
            <a:off x="2489816" y="2644643"/>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120">
            <a:extLst>
              <a:ext uri="{FF2B5EF4-FFF2-40B4-BE49-F238E27FC236}">
                <a16:creationId xmlns="" xmlns:a16="http://schemas.microsoft.com/office/drawing/2014/main" id="{020D7A1D-EFAD-4C8C-B9DE-D0FAD269B77A}"/>
              </a:ext>
            </a:extLst>
          </p:cNvPr>
          <p:cNvSpPr txBox="1"/>
          <p:nvPr/>
        </p:nvSpPr>
        <p:spPr bwMode="gray">
          <a:xfrm>
            <a:off x="2376067" y="2662236"/>
            <a:ext cx="2882597" cy="523220"/>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10.1.1.1/32 Community=101:1</a:t>
            </a:r>
          </a:p>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594860" y="1823625"/>
            <a:ext cx="1169713" cy="95410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2469869"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240175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3413415"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4183974"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4115855"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512752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6475690" y="2157144"/>
            <a:ext cx="5153933" cy="289310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 ip </a:t>
            </a:r>
            <a:r>
              <a:rPr lang="en-US" altLang="zh-CN" sz="1400" dirty="0">
                <a:solidFill>
                  <a:prstClr val="black"/>
                </a:solidFill>
                <a:cs typeface="Courier New" panose="02070309020205020404" pitchFamily="49" charset="0"/>
              </a:rPr>
              <a:t>ip-prefix 1 permit </a:t>
            </a:r>
            <a:r>
              <a:rPr lang="en-US" altLang="zh-CN" sz="1400" dirty="0" smtClean="0">
                <a:solidFill>
                  <a:prstClr val="black"/>
                </a:solidFill>
                <a:cs typeface="Courier New" panose="02070309020205020404" pitchFamily="49" charset="0"/>
              </a:rPr>
              <a:t>10.1.1.1 32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 route-policy Community </a:t>
            </a:r>
            <a:r>
              <a:rPr lang="en-US" altLang="zh-CN" sz="1400" dirty="0">
                <a:solidFill>
                  <a:prstClr val="black"/>
                </a:solidFill>
                <a:cs typeface="Courier New" panose="02070309020205020404" pitchFamily="49" charset="0"/>
              </a:rPr>
              <a:t>permit node 10</a:t>
            </a:r>
          </a:p>
          <a:p>
            <a:pPr fontAlgn="auto">
              <a:spcBef>
                <a:spcPts val="0"/>
              </a:spcBef>
              <a:spcAft>
                <a:spcPts val="0"/>
              </a:spcAft>
            </a:pPr>
            <a:r>
              <a:rPr lang="en-US" altLang="zh-CN" sz="1400" dirty="0" smtClean="0">
                <a:solidFill>
                  <a:prstClr val="black"/>
                </a:solidFill>
                <a:cs typeface="Courier New" panose="02070309020205020404" pitchFamily="49" charset="0"/>
              </a:rPr>
              <a:t>[R1-route-policy</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if-match </a:t>
            </a:r>
            <a:r>
              <a:rPr lang="en-US" altLang="zh-CN" sz="1400" dirty="0">
                <a:solidFill>
                  <a:prstClr val="black"/>
                </a:solidFill>
                <a:cs typeface="Courier New" panose="02070309020205020404" pitchFamily="49" charset="0"/>
              </a:rPr>
              <a:t>ip-prefix 1</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R1-route-policy</a:t>
            </a:r>
            <a:r>
              <a:rPr lang="en-US" altLang="zh-CN" sz="1400" dirty="0">
                <a:solidFill>
                  <a:prstClr val="black"/>
                </a:solidFill>
                <a:cs typeface="Courier New" panose="02070309020205020404" pitchFamily="49" charset="0"/>
              </a:rPr>
              <a:t>] </a:t>
            </a:r>
            <a:r>
              <a:rPr lang="en-US" altLang="zh-CN" sz="1400" dirty="0" smtClean="0">
                <a:solidFill>
                  <a:srgbClr val="C7000B"/>
                </a:solidFill>
                <a:cs typeface="Courier New" panose="02070309020205020404" pitchFamily="49" charset="0"/>
              </a:rPr>
              <a:t>apply </a:t>
            </a:r>
            <a:r>
              <a:rPr lang="en-US" altLang="zh-CN" sz="1400" dirty="0">
                <a:solidFill>
                  <a:srgbClr val="C7000B"/>
                </a:solidFill>
                <a:cs typeface="Courier New" panose="02070309020205020404" pitchFamily="49" charset="0"/>
              </a:rPr>
              <a:t>community </a:t>
            </a:r>
            <a:r>
              <a:rPr lang="en-US" altLang="zh-CN" sz="1400" dirty="0" smtClean="0">
                <a:solidFill>
                  <a:srgbClr val="C7000B"/>
                </a:solidFill>
                <a:cs typeface="Courier New" panose="02070309020205020404" pitchFamily="49" charset="0"/>
              </a:rPr>
              <a:t>101:1</a:t>
            </a:r>
          </a:p>
          <a:p>
            <a:pPr fontAlgn="auto">
              <a:spcBef>
                <a:spcPts val="0"/>
              </a:spcBef>
              <a:spcAft>
                <a:spcPts val="0"/>
              </a:spcAft>
            </a:pPr>
            <a:r>
              <a:rPr lang="en-US" altLang="zh-CN" sz="1400" dirty="0">
                <a:solidFill>
                  <a:prstClr val="black"/>
                </a:solidFill>
                <a:cs typeface="Courier New" panose="02070309020205020404" pitchFamily="49" charset="0"/>
              </a:rPr>
              <a:t>[R1-route-policy</a:t>
            </a:r>
            <a:r>
              <a:rPr lang="en-US" altLang="zh-CN" sz="1400" dirty="0" smtClean="0">
                <a:solidFill>
                  <a:prstClr val="black"/>
                </a:solidFill>
                <a:cs typeface="Courier New" panose="02070309020205020404" pitchFamily="49" charset="0"/>
              </a:rPr>
              <a:t>] quit</a:t>
            </a:r>
            <a:endParaRPr lang="en-US" altLang="zh-CN" sz="1400" dirty="0">
              <a:solidFill>
                <a:srgbClr val="EC7061"/>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 route-policy </a:t>
            </a:r>
            <a:r>
              <a:rPr lang="en-US" altLang="zh-CN" sz="1400" dirty="0">
                <a:solidFill>
                  <a:prstClr val="black"/>
                </a:solidFill>
                <a:cs typeface="Courier New" panose="02070309020205020404" pitchFamily="49" charset="0"/>
              </a:rPr>
              <a:t>Community</a:t>
            </a: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permit node 20</a:t>
            </a:r>
          </a:p>
          <a:p>
            <a:r>
              <a:rPr lang="en-US" altLang="zh-CN" sz="1400" dirty="0">
                <a:solidFill>
                  <a:prstClr val="black"/>
                </a:solidFill>
                <a:cs typeface="Courier New" panose="02070309020205020404" pitchFamily="49" charset="0"/>
              </a:rPr>
              <a:t>[R1-route-policy] quit</a:t>
            </a:r>
            <a:endParaRPr lang="en-US" altLang="zh-CN" sz="1400" dirty="0">
              <a:solidFill>
                <a:srgbClr val="EC7061"/>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 bgp 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[R1-bgp] peer </a:t>
            </a:r>
            <a:r>
              <a:rPr lang="en-US" altLang="zh-CN" sz="1400" dirty="0">
                <a:solidFill>
                  <a:prstClr val="black"/>
                </a:solidFill>
                <a:cs typeface="Courier New" panose="02070309020205020404" pitchFamily="49" charset="0"/>
              </a:rPr>
              <a:t>10.1.12.2 as-number </a:t>
            </a:r>
            <a:r>
              <a:rPr lang="en-US" altLang="zh-CN" sz="1400" dirty="0" smtClean="0">
                <a:solidFill>
                  <a:prstClr val="black"/>
                </a:solidFill>
                <a:cs typeface="Courier New" panose="02070309020205020404" pitchFamily="49" charset="0"/>
              </a:rPr>
              <a:t>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peer </a:t>
            </a:r>
            <a:r>
              <a:rPr lang="en-US" altLang="zh-CN" sz="1400" dirty="0">
                <a:solidFill>
                  <a:prstClr val="black"/>
                </a:solidFill>
                <a:cs typeface="Courier New" panose="02070309020205020404" pitchFamily="49" charset="0"/>
              </a:rPr>
              <a:t>10.1.12.2 route-policy Community</a:t>
            </a: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export</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R1-bgp] </a:t>
            </a:r>
            <a:r>
              <a:rPr lang="en-US" altLang="zh-CN" sz="1400" dirty="0">
                <a:solidFill>
                  <a:srgbClr val="C7000B"/>
                </a:solidFill>
                <a:cs typeface="Courier New" panose="02070309020205020404" pitchFamily="49" charset="0"/>
              </a:rPr>
              <a:t>peer 10.1.12.2 advertise-community </a:t>
            </a:r>
          </a:p>
          <a:p>
            <a:pPr fontAlgn="auto">
              <a:spcBef>
                <a:spcPts val="0"/>
              </a:spcBef>
              <a:spcAft>
                <a:spcPts val="0"/>
              </a:spcAft>
            </a:pP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network 10.1.1.1 32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network 10.1.2.2 32</a:t>
            </a:r>
            <a:endParaRPr lang="en-US" altLang="zh-CN" sz="1400" dirty="0">
              <a:solidFill>
                <a:prstClr val="black"/>
              </a:solidFill>
              <a:cs typeface="Courier New" panose="02070309020205020404" pitchFamily="49" charset="0"/>
            </a:endParaRPr>
          </a:p>
        </p:txBody>
      </p:sp>
      <p:sp>
        <p:nvSpPr>
          <p:cNvPr id="66" name="五边形 65"/>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80" name="燕尾形 7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84" name="燕尾形 83"/>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9805709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Community Attributes (2)</a:t>
            </a:r>
            <a:endParaRPr lang="en-US"/>
          </a:p>
        </p:txBody>
      </p:sp>
      <p:sp>
        <p:nvSpPr>
          <p:cNvPr id="58" name="文本框 57"/>
          <p:cNvSpPr txBox="1"/>
          <p:nvPr/>
        </p:nvSpPr>
        <p:spPr bwMode="gray">
          <a:xfrm>
            <a:off x="6338670" y="1326810"/>
            <a:ext cx="4562467"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Configure R2 to advertise the community attribute to the EBGP peer R3.</a:t>
            </a:r>
          </a:p>
        </p:txBody>
      </p:sp>
      <p:sp>
        <p:nvSpPr>
          <p:cNvPr id="37" name="文本占位符 2"/>
          <p:cNvSpPr txBox="1">
            <a:spLocks/>
          </p:cNvSpPr>
          <p:nvPr/>
        </p:nvSpPr>
        <p:spPr bwMode="gray">
          <a:xfrm>
            <a:off x="472592" y="3716338"/>
            <a:ext cx="5627683" cy="22939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600" dirty="0">
                <a:latin typeface="Huawei Sans" panose="020C0503030203020204" pitchFamily="34" charset="0"/>
              </a:rPr>
              <a:t>Configure a routing policy on R1 to allow the community value 101:1 to be carried only in the BGP route 10.1.1.1/32 when R1 advertises this route.</a:t>
            </a:r>
          </a:p>
          <a:p>
            <a:pPr marL="0" indent="0" algn="l" fontAlgn="ctr">
              <a:buNone/>
            </a:pPr>
            <a:r>
              <a:rPr lang="en-US" sz="1600" dirty="0">
                <a:latin typeface="Huawei Sans" panose="020C0503030203020204" pitchFamily="34" charset="0"/>
              </a:rPr>
              <a:t>Configure a routing policy on R2 to allow the community attribute no-expert to be added to the BGP route 10.1.1.1/32 when R2 advertises this route.</a:t>
            </a:r>
          </a:p>
        </p:txBody>
      </p:sp>
      <p:sp>
        <p:nvSpPr>
          <p:cNvPr id="41" name="任意多边形 25"/>
          <p:cNvSpPr/>
          <p:nvPr/>
        </p:nvSpPr>
        <p:spPr bwMode="gray">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2" name="任意多边形 25"/>
          <p:cNvSpPr/>
          <p:nvPr/>
        </p:nvSpPr>
        <p:spPr bwMode="gray">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69560" y="2057865"/>
            <a:ext cx="540000" cy="442800"/>
          </a:xfrm>
          <a:prstGeom prst="rect">
            <a:avLst/>
          </a:prstGeom>
        </p:spPr>
      </p:pic>
      <p:cxnSp>
        <p:nvCxnSpPr>
          <p:cNvPr id="44" name="直接连接符 43"/>
          <p:cNvCxnSpPr>
            <a:stCxn id="43" idx="3"/>
            <a:endCxn id="45" idx="3"/>
          </p:cNvCxnSpPr>
          <p:nvPr/>
        </p:nvCxnSpPr>
        <p:spPr bwMode="gray">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3664" y="2057865"/>
            <a:ext cx="540000" cy="442800"/>
          </a:xfrm>
          <a:prstGeom prst="rect">
            <a:avLst/>
          </a:prstGeom>
        </p:spPr>
      </p:pic>
      <p:sp>
        <p:nvSpPr>
          <p:cNvPr id="46" name="任意多边形 25"/>
          <p:cNvSpPr/>
          <p:nvPr/>
        </p:nvSpPr>
        <p:spPr bwMode="gray">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6222" y="2057865"/>
            <a:ext cx="540000" cy="442800"/>
          </a:xfrm>
          <a:prstGeom prst="rect">
            <a:avLst/>
          </a:prstGeom>
        </p:spPr>
      </p:pic>
      <p:sp>
        <p:nvSpPr>
          <p:cNvPr id="48" name="TextBox 120">
            <a:extLst>
              <a:ext uri="{FF2B5EF4-FFF2-40B4-BE49-F238E27FC236}">
                <a16:creationId xmlns="" xmlns:a16="http://schemas.microsoft.com/office/drawing/2014/main" id="{020D7A1D-EFAD-4C8C-B9DE-D0FAD269B77A}"/>
              </a:ext>
            </a:extLst>
          </p:cNvPr>
          <p:cNvSpPr txBox="1"/>
          <p:nvPr/>
        </p:nvSpPr>
        <p:spPr bwMode="gray">
          <a:xfrm>
            <a:off x="482039"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3261107"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a:stCxn id="47" idx="3"/>
            <a:endCxn id="43" idx="1"/>
          </p:cNvCxnSpPr>
          <p:nvPr/>
        </p:nvCxnSpPr>
        <p:spPr bwMode="gray">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120">
            <a:extLst>
              <a:ext uri="{FF2B5EF4-FFF2-40B4-BE49-F238E27FC236}">
                <a16:creationId xmlns="" xmlns:a16="http://schemas.microsoft.com/office/drawing/2014/main" id="{020D7A1D-EFAD-4C8C-B9DE-D0FAD269B77A}"/>
              </a:ext>
            </a:extLst>
          </p:cNvPr>
          <p:cNvSpPr txBox="1"/>
          <p:nvPr/>
        </p:nvSpPr>
        <p:spPr bwMode="gray">
          <a:xfrm>
            <a:off x="4889573" y="151350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endCxn id="47" idx="1"/>
          </p:cNvCxnSpPr>
          <p:nvPr/>
        </p:nvCxnSpPr>
        <p:spPr bwMode="gray">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735183"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3535162"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5230118" y="1802418"/>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594860" y="1823625"/>
            <a:ext cx="1169713" cy="95410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2469869"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240175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3413415"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0">
            <a:extLst>
              <a:ext uri="{FF2B5EF4-FFF2-40B4-BE49-F238E27FC236}">
                <a16:creationId xmlns="" xmlns:a16="http://schemas.microsoft.com/office/drawing/2014/main" id="{020D7A1D-EFAD-4C8C-B9DE-D0FAD269B77A}"/>
              </a:ext>
            </a:extLst>
          </p:cNvPr>
          <p:cNvSpPr txBox="1"/>
          <p:nvPr/>
        </p:nvSpPr>
        <p:spPr bwMode="gray">
          <a:xfrm>
            <a:off x="4183974"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 xmlns:a16="http://schemas.microsoft.com/office/drawing/2014/main" id="{020D7A1D-EFAD-4C8C-B9DE-D0FAD269B77A}"/>
              </a:ext>
            </a:extLst>
          </p:cNvPr>
          <p:cNvSpPr txBox="1"/>
          <p:nvPr/>
        </p:nvSpPr>
        <p:spPr bwMode="gray">
          <a:xfrm>
            <a:off x="4115855"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 xmlns:a16="http://schemas.microsoft.com/office/drawing/2014/main" id="{020D7A1D-EFAD-4C8C-B9DE-D0FAD269B77A}"/>
              </a:ext>
            </a:extLst>
          </p:cNvPr>
          <p:cNvSpPr txBox="1"/>
          <p:nvPr/>
        </p:nvSpPr>
        <p:spPr bwMode="gray">
          <a:xfrm>
            <a:off x="512752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bwMode="gray">
          <a:xfrm flipV="1">
            <a:off x="4345563" y="2644643"/>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 xmlns:a16="http://schemas.microsoft.com/office/drawing/2014/main" id="{020D7A1D-EFAD-4C8C-B9DE-D0FAD269B77A}"/>
              </a:ext>
            </a:extLst>
          </p:cNvPr>
          <p:cNvSpPr txBox="1"/>
          <p:nvPr/>
        </p:nvSpPr>
        <p:spPr bwMode="gray">
          <a:xfrm>
            <a:off x="2985051" y="2662236"/>
            <a:ext cx="3525948" cy="523220"/>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10.1.1.1/32 Community=101:1 no-export</a:t>
            </a:r>
          </a:p>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bwMode="gray">
          <a:xfrm>
            <a:off x="6475690" y="1956306"/>
            <a:ext cx="5153933" cy="2677656"/>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 </a:t>
            </a:r>
            <a:r>
              <a:rPr lang="en-US" altLang="zh-CN" sz="1400" dirty="0" err="1">
                <a:solidFill>
                  <a:prstClr val="black"/>
                </a:solidFill>
                <a:cs typeface="Courier New" panose="02070309020205020404" pitchFamily="49" charset="0"/>
              </a:rPr>
              <a:t>ip</a:t>
            </a: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ip</a:t>
            </a:r>
            <a:r>
              <a:rPr lang="en-US" altLang="zh-CN" sz="1400" dirty="0">
                <a:solidFill>
                  <a:prstClr val="black"/>
                </a:solidFill>
                <a:cs typeface="Courier New" panose="02070309020205020404" pitchFamily="49" charset="0"/>
              </a:rPr>
              <a:t>-prefix 1 permit 10.1.1.1 32</a:t>
            </a:r>
          </a:p>
          <a:p>
            <a:pPr fontAlgn="auto">
              <a:spcBef>
                <a:spcPts val="0"/>
              </a:spcBef>
              <a:spcAft>
                <a:spcPts val="0"/>
              </a:spcAft>
            </a:pPr>
            <a:r>
              <a:rPr lang="en-US" altLang="zh-CN" sz="1400" dirty="0">
                <a:solidFill>
                  <a:prstClr val="black"/>
                </a:solidFill>
                <a:cs typeface="Courier New" panose="02070309020205020404" pitchFamily="49" charset="0"/>
              </a:rPr>
              <a:t>[R2] route-policy Community permit node 10</a:t>
            </a:r>
          </a:p>
          <a:p>
            <a:pPr fontAlgn="auto">
              <a:spcBef>
                <a:spcPts val="0"/>
              </a:spcBef>
              <a:spcAft>
                <a:spcPts val="0"/>
              </a:spcAft>
            </a:pPr>
            <a:r>
              <a:rPr lang="en-US" altLang="zh-CN" sz="1400" dirty="0">
                <a:solidFill>
                  <a:prstClr val="black"/>
                </a:solidFill>
                <a:cs typeface="Courier New" panose="02070309020205020404" pitchFamily="49" charset="0"/>
              </a:rPr>
              <a:t>[R2-route-policy] if-match </a:t>
            </a:r>
            <a:r>
              <a:rPr lang="en-US" altLang="zh-CN" sz="1400" dirty="0" err="1">
                <a:solidFill>
                  <a:prstClr val="black"/>
                </a:solidFill>
                <a:cs typeface="Courier New" panose="02070309020205020404" pitchFamily="49" charset="0"/>
              </a:rPr>
              <a:t>ip</a:t>
            </a:r>
            <a:r>
              <a:rPr lang="en-US" altLang="zh-CN" sz="1400" dirty="0">
                <a:solidFill>
                  <a:prstClr val="black"/>
                </a:solidFill>
                <a:cs typeface="Courier New" panose="02070309020205020404" pitchFamily="49" charset="0"/>
              </a:rPr>
              <a:t>-prefix 1</a:t>
            </a:r>
          </a:p>
          <a:p>
            <a:pPr fontAlgn="auto">
              <a:spcBef>
                <a:spcPts val="0"/>
              </a:spcBef>
              <a:spcAft>
                <a:spcPts val="0"/>
              </a:spcAft>
            </a:pPr>
            <a:r>
              <a:rPr lang="en-US" altLang="zh-CN" sz="1400" dirty="0">
                <a:solidFill>
                  <a:prstClr val="black"/>
                </a:solidFill>
                <a:cs typeface="Courier New" panose="02070309020205020404" pitchFamily="49" charset="0"/>
              </a:rPr>
              <a:t>[R2-route-policy] </a:t>
            </a:r>
            <a:r>
              <a:rPr lang="en-US" altLang="zh-CN" sz="1400" dirty="0">
                <a:solidFill>
                  <a:srgbClr val="C7000B"/>
                </a:solidFill>
                <a:cs typeface="Courier New" panose="02070309020205020404" pitchFamily="49" charset="0"/>
              </a:rPr>
              <a:t>apply community no-expert </a:t>
            </a:r>
            <a:r>
              <a:rPr lang="en-US" altLang="zh-CN" sz="1400" b="1" dirty="0">
                <a:solidFill>
                  <a:srgbClr val="C7000B"/>
                </a:solidFill>
                <a:cs typeface="Courier New" panose="02070309020205020404" pitchFamily="49" charset="0"/>
              </a:rPr>
              <a:t>additive</a:t>
            </a:r>
          </a:p>
          <a:p>
            <a:pPr fontAlgn="auto">
              <a:spcBef>
                <a:spcPts val="0"/>
              </a:spcBef>
              <a:spcAft>
                <a:spcPts val="0"/>
              </a:spcAft>
            </a:pPr>
            <a:r>
              <a:rPr lang="en-US" altLang="zh-CN" sz="1400" dirty="0">
                <a:solidFill>
                  <a:prstClr val="black"/>
                </a:solidFill>
                <a:cs typeface="Courier New" panose="02070309020205020404" pitchFamily="49" charset="0"/>
              </a:rPr>
              <a:t>[R2-route-policy] quit</a:t>
            </a:r>
          </a:p>
          <a:p>
            <a:pPr fontAlgn="auto">
              <a:spcBef>
                <a:spcPts val="0"/>
              </a:spcBef>
              <a:spcAft>
                <a:spcPts val="0"/>
              </a:spcAft>
            </a:pPr>
            <a:r>
              <a:rPr lang="en-US" altLang="zh-CN" sz="1400" dirty="0">
                <a:solidFill>
                  <a:prstClr val="black"/>
                </a:solidFill>
                <a:cs typeface="Courier New" panose="02070309020205020404" pitchFamily="49" charset="0"/>
              </a:rPr>
              <a:t>[R2] route-policy Community permit node 20</a:t>
            </a:r>
          </a:p>
          <a:p>
            <a:pPr fontAlgn="auto">
              <a:spcBef>
                <a:spcPts val="0"/>
              </a:spcBef>
              <a:spcAft>
                <a:spcPts val="0"/>
              </a:spcAft>
            </a:pPr>
            <a:r>
              <a:rPr lang="en-US" altLang="zh-CN" sz="1400" dirty="0">
                <a:solidFill>
                  <a:prstClr val="black"/>
                </a:solidFill>
                <a:cs typeface="Courier New" panose="02070309020205020404" pitchFamily="49" charset="0"/>
              </a:rPr>
              <a:t>[R2-route-policy] quit</a:t>
            </a:r>
          </a:p>
          <a:p>
            <a:pPr fontAlgn="auto">
              <a:spcBef>
                <a:spcPts val="0"/>
              </a:spcBef>
              <a:spcAft>
                <a:spcPts val="0"/>
              </a:spcAft>
            </a:pPr>
            <a:r>
              <a:rPr lang="en-US" altLang="zh-CN" sz="1400" dirty="0">
                <a:solidFill>
                  <a:prstClr val="black"/>
                </a:solidFill>
                <a:cs typeface="Courier New" panose="02070309020205020404" pitchFamily="49" charset="0"/>
              </a:rPr>
              <a:t>[R2] </a:t>
            </a:r>
            <a:r>
              <a:rPr lang="en-US" altLang="zh-CN" sz="1400" dirty="0" err="1">
                <a:solidFill>
                  <a:prstClr val="black"/>
                </a:solidFill>
                <a:cs typeface="Courier New" panose="02070309020205020404" pitchFamily="49" charset="0"/>
              </a:rPr>
              <a:t>bgp</a:t>
            </a:r>
            <a:r>
              <a:rPr lang="en-US" altLang="zh-CN" sz="1400" dirty="0">
                <a:solidFill>
                  <a:prstClr val="black"/>
                </a:solidFill>
                <a:cs typeface="Courier New" panose="02070309020205020404" pitchFamily="49" charset="0"/>
              </a:rPr>
              <a:t> 102</a:t>
            </a:r>
          </a:p>
          <a:p>
            <a:pPr fontAlgn="auto">
              <a:spcBef>
                <a:spcPts val="0"/>
              </a:spcBef>
              <a:spcAft>
                <a:spcPts val="0"/>
              </a:spcAft>
            </a:pPr>
            <a:r>
              <a:rPr lang="en-US" altLang="zh-CN" sz="1400" dirty="0">
                <a:solidFill>
                  <a:prstClr val="black"/>
                </a:solidFill>
                <a:cs typeface="Courier New" panose="02070309020205020404" pitchFamily="49" charset="0"/>
              </a:rPr>
              <a:t>[R2-bgp] peer 10.1.12.1 as-number 101</a:t>
            </a:r>
          </a:p>
          <a:p>
            <a:pPr fontAlgn="auto">
              <a:spcBef>
                <a:spcPts val="0"/>
              </a:spcBef>
              <a:spcAft>
                <a:spcPts val="0"/>
              </a:spcAft>
            </a:pPr>
            <a:r>
              <a:rPr lang="en-US" altLang="zh-CN" sz="1400" dirty="0">
                <a:solidFill>
                  <a:prstClr val="black"/>
                </a:solidFill>
                <a:cs typeface="Courier New" panose="02070309020205020404" pitchFamily="49" charset="0"/>
              </a:rPr>
              <a:t>[R2-bgp] peer 10.1.23.3 as-number 102</a:t>
            </a:r>
          </a:p>
          <a:p>
            <a:pPr fontAlgn="auto">
              <a:spcBef>
                <a:spcPts val="0"/>
              </a:spcBef>
              <a:spcAft>
                <a:spcPts val="0"/>
              </a:spcAft>
            </a:pPr>
            <a:r>
              <a:rPr lang="en-US" altLang="zh-CN" sz="1400" dirty="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10.1.23.3 advertise-community </a:t>
            </a:r>
          </a:p>
          <a:p>
            <a:pPr fontAlgn="auto">
              <a:spcBef>
                <a:spcPts val="0"/>
              </a:spcBef>
              <a:spcAft>
                <a:spcPts val="0"/>
              </a:spcAft>
            </a:pPr>
            <a:r>
              <a:rPr lang="en-US" altLang="zh-CN" sz="1400" dirty="0">
                <a:solidFill>
                  <a:prstClr val="black"/>
                </a:solidFill>
                <a:cs typeface="Courier New" panose="02070309020205020404" pitchFamily="49" charset="0"/>
              </a:rPr>
              <a:t>[R2-bgp] peer 10.1.23.3 route-policy Community export</a:t>
            </a:r>
          </a:p>
        </p:txBody>
      </p:sp>
      <p:sp>
        <p:nvSpPr>
          <p:cNvPr id="84" name="五边形 83"/>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85" name="燕尾形 84"/>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86" name="燕尾形 85"/>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0325899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Community Attributes (3)</a:t>
            </a:r>
            <a:endParaRPr lang="en-US"/>
          </a:p>
        </p:txBody>
      </p:sp>
      <p:sp>
        <p:nvSpPr>
          <p:cNvPr id="58" name="文本框 57"/>
          <p:cNvSpPr txBox="1"/>
          <p:nvPr/>
        </p:nvSpPr>
        <p:spPr bwMode="gray">
          <a:xfrm>
            <a:off x="6338670" y="1326810"/>
            <a:ext cx="4774089"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Check the BGP routing information on R3.</a:t>
            </a:r>
          </a:p>
        </p:txBody>
      </p:sp>
      <p:sp>
        <p:nvSpPr>
          <p:cNvPr id="41" name="文本占位符 2"/>
          <p:cNvSpPr txBox="1">
            <a:spLocks/>
          </p:cNvSpPr>
          <p:nvPr/>
        </p:nvSpPr>
        <p:spPr bwMode="gray">
          <a:xfrm>
            <a:off x="472592" y="3142483"/>
            <a:ext cx="5627683" cy="22939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600" dirty="0">
                <a:latin typeface="Huawei Sans" panose="020C0503030203020204" pitchFamily="34" charset="0"/>
              </a:rPr>
              <a:t>Configure a routing policy on R1 to allow the community value 101:1 to be carried only in the BGP route 10.1.1.1/32 when R1 advertises this route.</a:t>
            </a:r>
          </a:p>
          <a:p>
            <a:pPr marL="0" indent="0" algn="l" fontAlgn="ctr">
              <a:buNone/>
            </a:pPr>
            <a:r>
              <a:rPr lang="en-US" sz="1600" dirty="0">
                <a:latin typeface="Huawei Sans" panose="020C0503030203020204" pitchFamily="34" charset="0"/>
              </a:rPr>
              <a:t>Configure a routing policy on R2 to allow the community attribute no-expert to be added to the BGP route 10.1.1.1/32 when R2 advertises this route.</a:t>
            </a:r>
          </a:p>
        </p:txBody>
      </p:sp>
      <p:sp>
        <p:nvSpPr>
          <p:cNvPr id="45" name="任意多边形 25"/>
          <p:cNvSpPr/>
          <p:nvPr/>
        </p:nvSpPr>
        <p:spPr bwMode="gray">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6" name="任意多边形 25"/>
          <p:cNvSpPr/>
          <p:nvPr/>
        </p:nvSpPr>
        <p:spPr bwMode="gray">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69560" y="2057865"/>
            <a:ext cx="540000" cy="442800"/>
          </a:xfrm>
          <a:prstGeom prst="rect">
            <a:avLst/>
          </a:prstGeom>
        </p:spPr>
      </p:pic>
      <p:cxnSp>
        <p:nvCxnSpPr>
          <p:cNvPr id="48" name="直接连接符 47"/>
          <p:cNvCxnSpPr>
            <a:stCxn id="47" idx="3"/>
            <a:endCxn id="49" idx="3"/>
          </p:cNvCxnSpPr>
          <p:nvPr/>
        </p:nvCxnSpPr>
        <p:spPr bwMode="gray">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3664" y="2057865"/>
            <a:ext cx="540000" cy="442800"/>
          </a:xfrm>
          <a:prstGeom prst="rect">
            <a:avLst/>
          </a:prstGeom>
        </p:spPr>
      </p:pic>
      <p:sp>
        <p:nvSpPr>
          <p:cNvPr id="50" name="任意多边形 25"/>
          <p:cNvSpPr/>
          <p:nvPr/>
        </p:nvSpPr>
        <p:spPr bwMode="gray">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6222" y="2057865"/>
            <a:ext cx="540000" cy="442800"/>
          </a:xfrm>
          <a:prstGeom prst="rect">
            <a:avLst/>
          </a:prstGeom>
        </p:spPr>
      </p:pic>
      <p:sp>
        <p:nvSpPr>
          <p:cNvPr id="52" name="TextBox 120">
            <a:extLst>
              <a:ext uri="{FF2B5EF4-FFF2-40B4-BE49-F238E27FC236}">
                <a16:creationId xmlns="" xmlns:a16="http://schemas.microsoft.com/office/drawing/2014/main" id="{020D7A1D-EFAD-4C8C-B9DE-D0FAD269B77A}"/>
              </a:ext>
            </a:extLst>
          </p:cNvPr>
          <p:cNvSpPr txBox="1"/>
          <p:nvPr/>
        </p:nvSpPr>
        <p:spPr bwMode="gray">
          <a:xfrm>
            <a:off x="482039"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3261107"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1" idx="3"/>
            <a:endCxn id="47" idx="1"/>
          </p:cNvCxnSpPr>
          <p:nvPr/>
        </p:nvCxnSpPr>
        <p:spPr bwMode="gray">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120">
            <a:extLst>
              <a:ext uri="{FF2B5EF4-FFF2-40B4-BE49-F238E27FC236}">
                <a16:creationId xmlns="" xmlns:a16="http://schemas.microsoft.com/office/drawing/2014/main" id="{020D7A1D-EFAD-4C8C-B9DE-D0FAD269B77A}"/>
              </a:ext>
            </a:extLst>
          </p:cNvPr>
          <p:cNvSpPr txBox="1"/>
          <p:nvPr/>
        </p:nvSpPr>
        <p:spPr bwMode="gray">
          <a:xfrm>
            <a:off x="4889573" y="151350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a:endCxn id="51" idx="1"/>
          </p:cNvCxnSpPr>
          <p:nvPr/>
        </p:nvCxnSpPr>
        <p:spPr bwMode="gray">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120">
            <a:extLst>
              <a:ext uri="{FF2B5EF4-FFF2-40B4-BE49-F238E27FC236}">
                <a16:creationId xmlns="" xmlns:a16="http://schemas.microsoft.com/office/drawing/2014/main" id="{020D7A1D-EFAD-4C8C-B9DE-D0FAD269B77A}"/>
              </a:ext>
            </a:extLst>
          </p:cNvPr>
          <p:cNvSpPr txBox="1"/>
          <p:nvPr/>
        </p:nvSpPr>
        <p:spPr bwMode="gray">
          <a:xfrm>
            <a:off x="1735183"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3535162"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5230118" y="1802418"/>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p:nvPr/>
        </p:nvCxnSpPr>
        <p:spPr bwMode="gray">
          <a:xfrm flipV="1">
            <a:off x="2489816" y="2644643"/>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120">
            <a:extLst>
              <a:ext uri="{FF2B5EF4-FFF2-40B4-BE49-F238E27FC236}">
                <a16:creationId xmlns="" xmlns:a16="http://schemas.microsoft.com/office/drawing/2014/main" id="{020D7A1D-EFAD-4C8C-B9DE-D0FAD269B77A}"/>
              </a:ext>
            </a:extLst>
          </p:cNvPr>
          <p:cNvSpPr txBox="1"/>
          <p:nvPr/>
        </p:nvSpPr>
        <p:spPr bwMode="gray">
          <a:xfrm>
            <a:off x="594860" y="1823625"/>
            <a:ext cx="1169713" cy="95410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Loopback1: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 xmlns:a16="http://schemas.microsoft.com/office/drawing/2014/main" id="{020D7A1D-EFAD-4C8C-B9DE-D0FAD269B77A}"/>
              </a:ext>
            </a:extLst>
          </p:cNvPr>
          <p:cNvSpPr txBox="1"/>
          <p:nvPr/>
        </p:nvSpPr>
        <p:spPr bwMode="gray">
          <a:xfrm>
            <a:off x="2469869"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020D7A1D-EFAD-4C8C-B9DE-D0FAD269B77A}"/>
              </a:ext>
            </a:extLst>
          </p:cNvPr>
          <p:cNvSpPr txBox="1"/>
          <p:nvPr/>
        </p:nvSpPr>
        <p:spPr bwMode="gray">
          <a:xfrm>
            <a:off x="240175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3413415"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4183974"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4115063"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a:off x="512752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箭头连接符 90"/>
          <p:cNvCxnSpPr/>
          <p:nvPr/>
        </p:nvCxnSpPr>
        <p:spPr bwMode="gray">
          <a:xfrm flipV="1">
            <a:off x="4345563" y="2644643"/>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92" name="TextBox 120">
            <a:extLst>
              <a:ext uri="{FF2B5EF4-FFF2-40B4-BE49-F238E27FC236}">
                <a16:creationId xmlns="" xmlns:a16="http://schemas.microsoft.com/office/drawing/2014/main" id="{020D7A1D-EFAD-4C8C-B9DE-D0FAD269B77A}"/>
              </a:ext>
            </a:extLst>
          </p:cNvPr>
          <p:cNvSpPr txBox="1"/>
          <p:nvPr/>
        </p:nvSpPr>
        <p:spPr bwMode="gray">
          <a:xfrm>
            <a:off x="3364546" y="2662236"/>
            <a:ext cx="3525948" cy="523220"/>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10.1.1.1/32 Community=101:1 no-export</a:t>
            </a:r>
          </a:p>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6799014" y="1745639"/>
            <a:ext cx="4830609" cy="397031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103</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10.1.23.2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[R3-bgp</a:t>
            </a:r>
            <a:r>
              <a:rPr lang="en-US" altLang="zh-CN" sz="1400" dirty="0" smtClean="0">
                <a:solidFill>
                  <a:prstClr val="black"/>
                </a:solidFill>
                <a:cs typeface="Courier New" panose="02070309020205020404" pitchFamily="49" charset="0"/>
              </a:rPr>
              <a:t>] quit</a:t>
            </a:r>
          </a:p>
          <a:p>
            <a:pPr fontAlgn="auto">
              <a:spcBef>
                <a:spcPts val="0"/>
              </a:spcBef>
              <a:spcAft>
                <a:spcPts val="0"/>
              </a:spcAft>
            </a:pP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R3</a:t>
            </a:r>
            <a:r>
              <a:rPr lang="en-US" altLang="zh-CN" sz="1400" dirty="0" smtClean="0">
                <a:solidFill>
                  <a:prstClr val="black"/>
                </a:solidFill>
                <a:cs typeface="Courier New" panose="02070309020205020404" pitchFamily="49" charset="0"/>
              </a:rPr>
              <a:t>] display </a:t>
            </a:r>
            <a:r>
              <a:rPr lang="en-US" altLang="zh-CN" sz="1400" dirty="0">
                <a:solidFill>
                  <a:prstClr val="black"/>
                </a:solidFill>
                <a:cs typeface="Courier New" panose="02070309020205020404" pitchFamily="49" charset="0"/>
              </a:rPr>
              <a:t>bgp routing-table 10.1.1.1</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BGP local router ID : 10.1.23.3</a:t>
            </a:r>
          </a:p>
          <a:p>
            <a:pPr fontAlgn="auto">
              <a:spcBef>
                <a:spcPts val="0"/>
              </a:spcBef>
              <a:spcAft>
                <a:spcPts val="0"/>
              </a:spcAft>
            </a:pPr>
            <a:r>
              <a:rPr lang="en-US" altLang="zh-CN" sz="1400" dirty="0">
                <a:solidFill>
                  <a:prstClr val="black"/>
                </a:solidFill>
                <a:cs typeface="Courier New" panose="02070309020205020404" pitchFamily="49" charset="0"/>
              </a:rPr>
              <a:t> Local AS number : 103</a:t>
            </a:r>
          </a:p>
          <a:p>
            <a:pPr fontAlgn="auto">
              <a:spcBef>
                <a:spcPts val="0"/>
              </a:spcBef>
              <a:spcAft>
                <a:spcPts val="0"/>
              </a:spcAft>
            </a:pPr>
            <a:r>
              <a:rPr lang="en-US" altLang="zh-CN" sz="1400" dirty="0">
                <a:solidFill>
                  <a:prstClr val="black"/>
                </a:solidFill>
                <a:cs typeface="Courier New" panose="02070309020205020404" pitchFamily="49" charset="0"/>
              </a:rPr>
              <a:t> Paths:   1 available, 1 best, 1 select</a:t>
            </a:r>
          </a:p>
          <a:p>
            <a:pPr fontAlgn="auto">
              <a:spcBef>
                <a:spcPts val="0"/>
              </a:spcBef>
              <a:spcAft>
                <a:spcPts val="0"/>
              </a:spcAft>
            </a:pPr>
            <a:r>
              <a:rPr lang="en-US" altLang="zh-CN" sz="1400" dirty="0">
                <a:solidFill>
                  <a:prstClr val="black"/>
                </a:solidFill>
                <a:cs typeface="Courier New" panose="02070309020205020404" pitchFamily="49" charset="0"/>
              </a:rPr>
              <a:t> BGP routing table entry information of 10.1.1.1/32:</a:t>
            </a:r>
          </a:p>
          <a:p>
            <a:pPr fontAlgn="auto">
              <a:spcBef>
                <a:spcPts val="0"/>
              </a:spcBef>
              <a:spcAft>
                <a:spcPts val="0"/>
              </a:spcAft>
            </a:pPr>
            <a:r>
              <a:rPr lang="en-US" altLang="zh-CN" sz="1400" dirty="0">
                <a:solidFill>
                  <a:prstClr val="black"/>
                </a:solidFill>
                <a:cs typeface="Courier New" panose="02070309020205020404" pitchFamily="49" charset="0"/>
              </a:rPr>
              <a:t> From: 10.1.23.2 (10.1.12.2)</a:t>
            </a:r>
          </a:p>
          <a:p>
            <a:pPr fontAlgn="auto">
              <a:spcBef>
                <a:spcPts val="0"/>
              </a:spcBef>
              <a:spcAft>
                <a:spcPts val="0"/>
              </a:spcAft>
            </a:pPr>
            <a:r>
              <a:rPr lang="en-US" altLang="zh-CN" sz="1400" dirty="0">
                <a:solidFill>
                  <a:prstClr val="black"/>
                </a:solidFill>
                <a:cs typeface="Courier New" panose="02070309020205020404" pitchFamily="49" charset="0"/>
              </a:rPr>
              <a:t> Route Duration: 00h00m21s  </a:t>
            </a:r>
          </a:p>
          <a:p>
            <a:pPr fontAlgn="auto">
              <a:spcBef>
                <a:spcPts val="0"/>
              </a:spcBef>
              <a:spcAft>
                <a:spcPts val="0"/>
              </a:spcAft>
            </a:pPr>
            <a:r>
              <a:rPr lang="en-US" altLang="zh-CN" sz="1400" dirty="0">
                <a:solidFill>
                  <a:prstClr val="black"/>
                </a:solidFill>
                <a:cs typeface="Courier New" panose="02070309020205020404" pitchFamily="49" charset="0"/>
              </a:rPr>
              <a:t> Direct Out-interface: GigabitEthernet0/0/2</a:t>
            </a:r>
          </a:p>
          <a:p>
            <a:pPr fontAlgn="auto">
              <a:spcBef>
                <a:spcPts val="0"/>
              </a:spcBef>
              <a:spcAft>
                <a:spcPts val="0"/>
              </a:spcAft>
            </a:pPr>
            <a:r>
              <a:rPr lang="en-US" altLang="zh-CN" sz="1400" dirty="0">
                <a:solidFill>
                  <a:prstClr val="black"/>
                </a:solidFill>
                <a:cs typeface="Courier New" panose="02070309020205020404" pitchFamily="49" charset="0"/>
              </a:rPr>
              <a:t> Original </a:t>
            </a:r>
            <a:r>
              <a:rPr lang="en-US" altLang="zh-CN" sz="1400" dirty="0" err="1">
                <a:solidFill>
                  <a:prstClr val="black"/>
                </a:solidFill>
                <a:cs typeface="Courier New" panose="02070309020205020404" pitchFamily="49" charset="0"/>
              </a:rPr>
              <a:t>nexthop</a:t>
            </a:r>
            <a:r>
              <a:rPr lang="en-US" altLang="zh-CN" sz="1400" dirty="0">
                <a:solidFill>
                  <a:prstClr val="black"/>
                </a:solidFill>
                <a:cs typeface="Courier New" panose="02070309020205020404" pitchFamily="49" charset="0"/>
              </a:rPr>
              <a:t>: 10.1.23.2</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Qos</a:t>
            </a:r>
            <a:r>
              <a:rPr lang="en-US" altLang="zh-CN" sz="1400" dirty="0">
                <a:solidFill>
                  <a:prstClr val="black"/>
                </a:solidFill>
                <a:cs typeface="Courier New" panose="02070309020205020404" pitchFamily="49" charset="0"/>
              </a:rPr>
              <a:t> information : 0x0</a:t>
            </a:r>
          </a:p>
          <a:p>
            <a:pPr fontAlgn="auto">
              <a:spcBef>
                <a:spcPts val="0"/>
              </a:spcBef>
              <a:spcAft>
                <a:spcPts val="0"/>
              </a:spcAft>
            </a:pPr>
            <a:r>
              <a:rPr lang="en-US" altLang="zh-CN" sz="1400" dirty="0">
                <a:solidFill>
                  <a:srgbClr val="EC7061"/>
                </a:solidFill>
                <a:cs typeface="Courier New" panose="02070309020205020404" pitchFamily="49" charset="0"/>
              </a:rPr>
              <a:t> </a:t>
            </a:r>
            <a:r>
              <a:rPr lang="en-US" altLang="zh-CN" sz="1400" dirty="0">
                <a:solidFill>
                  <a:srgbClr val="C7000B"/>
                </a:solidFill>
                <a:cs typeface="Courier New" panose="02070309020205020404" pitchFamily="49" charset="0"/>
              </a:rPr>
              <a:t>Community:&lt;101:1&gt;, no-export</a:t>
            </a:r>
          </a:p>
          <a:p>
            <a:pPr fontAlgn="auto">
              <a:spcBef>
                <a:spcPts val="0"/>
              </a:spcBef>
              <a:spcAft>
                <a:spcPts val="0"/>
              </a:spcAft>
            </a:pPr>
            <a:r>
              <a:rPr lang="en-US" altLang="zh-CN" sz="1400" dirty="0">
                <a:solidFill>
                  <a:prstClr val="black"/>
                </a:solidFill>
                <a:cs typeface="Courier New" panose="02070309020205020404" pitchFamily="49" charset="0"/>
              </a:rPr>
              <a:t> AS-path 102 101, origin </a:t>
            </a:r>
            <a:r>
              <a:rPr lang="en-US" altLang="zh-CN" sz="1400" dirty="0" err="1">
                <a:solidFill>
                  <a:prstClr val="black"/>
                </a:solidFill>
                <a:cs typeface="Courier New" panose="02070309020205020404" pitchFamily="49" charset="0"/>
              </a:rPr>
              <a:t>igp</a:t>
            </a: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pref-val</a:t>
            </a:r>
            <a:r>
              <a:rPr lang="en-US" altLang="zh-CN" sz="1400" dirty="0">
                <a:solidFill>
                  <a:prstClr val="black"/>
                </a:solidFill>
                <a:cs typeface="Courier New" panose="02070309020205020404" pitchFamily="49" charset="0"/>
              </a:rPr>
              <a:t> 0, valid, external, best, select, </a:t>
            </a:r>
            <a:r>
              <a:rPr lang="en-US" altLang="zh-CN" sz="1400" dirty="0" smtClean="0">
                <a:solidFill>
                  <a:prstClr val="black"/>
                </a:solidFill>
                <a:cs typeface="Courier New" panose="02070309020205020404" pitchFamily="49" charset="0"/>
              </a:rPr>
              <a:t>active, pre </a:t>
            </a:r>
            <a:r>
              <a:rPr lang="en-US" altLang="zh-CN" sz="1400" dirty="0">
                <a:solidFill>
                  <a:prstClr val="black"/>
                </a:solidFill>
                <a:cs typeface="Courier New" panose="02070309020205020404" pitchFamily="49" charset="0"/>
              </a:rPr>
              <a:t>255</a:t>
            </a:r>
          </a:p>
          <a:p>
            <a:pPr fontAlgn="auto">
              <a:spcBef>
                <a:spcPts val="0"/>
              </a:spcBef>
              <a:spcAft>
                <a:spcPts val="0"/>
              </a:spcAft>
            </a:pPr>
            <a:r>
              <a:rPr lang="en-US" altLang="zh-CN" sz="1400" dirty="0">
                <a:solidFill>
                  <a:prstClr val="black"/>
                </a:solidFill>
                <a:cs typeface="Courier New" panose="02070309020205020404" pitchFamily="49" charset="0"/>
              </a:rPr>
              <a:t> Not advertised to any peer yet</a:t>
            </a:r>
            <a:endParaRPr lang="en-US" altLang="zh-CN" sz="1400" dirty="0">
              <a:solidFill>
                <a:srgbClr val="EC7061"/>
              </a:solidFill>
              <a:cs typeface="Courier New" panose="02070309020205020404" pitchFamily="49" charset="0"/>
            </a:endParaRPr>
          </a:p>
        </p:txBody>
      </p:sp>
      <p:cxnSp>
        <p:nvCxnSpPr>
          <p:cNvPr id="94" name="直接箭头连接符 93"/>
          <p:cNvCxnSpPr/>
          <p:nvPr/>
        </p:nvCxnSpPr>
        <p:spPr bwMode="gray">
          <a:xfrm flipV="1">
            <a:off x="6338670" y="4901777"/>
            <a:ext cx="551824" cy="758194"/>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98" name="文本占位符 3"/>
          <p:cNvSpPr txBox="1">
            <a:spLocks/>
          </p:cNvSpPr>
          <p:nvPr/>
        </p:nvSpPr>
        <p:spPr bwMode="gray">
          <a:xfrm>
            <a:off x="2469870" y="5384296"/>
            <a:ext cx="3990674" cy="797429"/>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20000"/>
              </a:lnSpc>
              <a:spcBef>
                <a:spcPts val="0"/>
              </a:spcBef>
              <a:buNone/>
            </a:pPr>
            <a:r>
              <a:rPr lang="en-US" altLang="zh-CN" sz="1400" dirty="0"/>
              <a:t>Check the route 10.1.1.1/32 on R3. The command output shows that the route carries two community values: 101:1 and no-export.</a:t>
            </a:r>
          </a:p>
        </p:txBody>
      </p:sp>
      <p:sp>
        <p:nvSpPr>
          <p:cNvPr id="99" name="五边形 98"/>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00" name="燕尾形 9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01" name="燕尾形 100"/>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2990758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a Community Filter (1)</a:t>
            </a:r>
            <a:endParaRPr lang="en-US"/>
          </a:p>
        </p:txBody>
      </p:sp>
      <p:sp>
        <p:nvSpPr>
          <p:cNvPr id="69" name="文本占位符 2"/>
          <p:cNvSpPr txBox="1">
            <a:spLocks/>
          </p:cNvSpPr>
          <p:nvPr/>
        </p:nvSpPr>
        <p:spPr bwMode="gray">
          <a:xfrm>
            <a:off x="8422923" y="1225837"/>
            <a:ext cx="3322990" cy="130623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70" name="文本框 69"/>
          <p:cNvSpPr txBox="1"/>
          <p:nvPr/>
        </p:nvSpPr>
        <p:spPr bwMode="gray">
          <a:xfrm>
            <a:off x="670882" y="3024393"/>
            <a:ext cx="5241384" cy="54032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Configure a community filter to match the route carrying the community value 101:1.</a:t>
            </a:r>
          </a:p>
        </p:txBody>
      </p:sp>
      <p:sp>
        <p:nvSpPr>
          <p:cNvPr id="74" name="椭圆 73"/>
          <p:cNvSpPr/>
          <p:nvPr/>
        </p:nvSpPr>
        <p:spPr bwMode="gray">
          <a:xfrm>
            <a:off x="6947060" y="2654197"/>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120">
            <a:extLst>
              <a:ext uri="{FF2B5EF4-FFF2-40B4-BE49-F238E27FC236}">
                <a16:creationId xmlns:a16="http://schemas.microsoft.com/office/drawing/2014/main" xmlns="" id="{020D7A1D-EFAD-4C8C-B9DE-D0FAD269B77A}"/>
              </a:ext>
            </a:extLst>
          </p:cNvPr>
          <p:cNvSpPr txBox="1"/>
          <p:nvPr/>
        </p:nvSpPr>
        <p:spPr bwMode="gray">
          <a:xfrm>
            <a:off x="7108597" y="2576426"/>
            <a:ext cx="1513869" cy="261552"/>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80" name="文本框 79"/>
          <p:cNvSpPr txBox="1"/>
          <p:nvPr/>
        </p:nvSpPr>
        <p:spPr bwMode="gray">
          <a:xfrm>
            <a:off x="673909" y="4029568"/>
            <a:ext cx="5425118" cy="541183"/>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Configure a matching rule that is based on the community filter.</a:t>
            </a:r>
          </a:p>
        </p:txBody>
      </p:sp>
      <p:sp>
        <p:nvSpPr>
          <p:cNvPr id="81" name="文本框 80"/>
          <p:cNvSpPr txBox="1"/>
          <p:nvPr/>
        </p:nvSpPr>
        <p:spPr bwMode="gray">
          <a:xfrm>
            <a:off x="5986978" y="3024393"/>
            <a:ext cx="4767481"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Check the community filter information on R2.</a:t>
            </a:r>
          </a:p>
        </p:txBody>
      </p:sp>
      <p:sp>
        <p:nvSpPr>
          <p:cNvPr id="46" name="任意多边形 45"/>
          <p:cNvSpPr/>
          <p:nvPr/>
        </p:nvSpPr>
        <p:spPr bwMode="gray">
          <a:xfrm>
            <a:off x="4820440"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4783790"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25"/>
          <p:cNvSpPr/>
          <p:nvPr/>
        </p:nvSpPr>
        <p:spPr bwMode="gray">
          <a:xfrm>
            <a:off x="6968115"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6931465"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25"/>
          <p:cNvSpPr/>
          <p:nvPr/>
        </p:nvSpPr>
        <p:spPr bwMode="gray">
          <a:xfrm>
            <a:off x="516646" y="1270860"/>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6317" y="1791325"/>
            <a:ext cx="540000" cy="442800"/>
          </a:xfrm>
          <a:prstGeom prst="rect">
            <a:avLst/>
          </a:prstGeom>
        </p:spPr>
      </p:pic>
      <p:cxnSp>
        <p:nvCxnSpPr>
          <p:cNvPr id="52" name="直接连接符 51"/>
          <p:cNvCxnSpPr>
            <a:stCxn id="51" idx="3"/>
            <a:endCxn id="53" idx="1"/>
          </p:cNvCxnSpPr>
          <p:nvPr/>
        </p:nvCxnSpPr>
        <p:spPr bwMode="gray">
          <a:xfrm>
            <a:off x="2156317" y="2012725"/>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74869" y="1791325"/>
            <a:ext cx="540000" cy="442800"/>
          </a:xfrm>
          <a:prstGeom prst="rect">
            <a:avLst/>
          </a:prstGeom>
        </p:spPr>
      </p:pic>
      <p:sp>
        <p:nvSpPr>
          <p:cNvPr id="54" name="TextBox 120">
            <a:extLst>
              <a:ext uri="{FF2B5EF4-FFF2-40B4-BE49-F238E27FC236}">
                <a16:creationId xmlns="" xmlns:a16="http://schemas.microsoft.com/office/drawing/2014/main" id="{020D7A1D-EFAD-4C8C-B9DE-D0FAD269B77A}"/>
              </a:ext>
            </a:extLst>
          </p:cNvPr>
          <p:cNvSpPr txBox="1"/>
          <p:nvPr/>
        </p:nvSpPr>
        <p:spPr bwMode="gray">
          <a:xfrm>
            <a:off x="479996"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1679385" y="1531700"/>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56" name="直接连接符 55"/>
          <p:cNvCxnSpPr>
            <a:endCxn id="51" idx="1"/>
          </p:cNvCxnSpPr>
          <p:nvPr/>
        </p:nvCxnSpPr>
        <p:spPr bwMode="gray">
          <a:xfrm>
            <a:off x="1367474" y="2012725"/>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1367474" y="1816763"/>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120">
            <a:extLst>
              <a:ext uri="{FF2B5EF4-FFF2-40B4-BE49-F238E27FC236}">
                <a16:creationId xmlns="" xmlns:a16="http://schemas.microsoft.com/office/drawing/2014/main" id="{31930744-3D36-4F81-8426-6F129C1A6804}"/>
              </a:ext>
            </a:extLst>
          </p:cNvPr>
          <p:cNvSpPr txBox="1"/>
          <p:nvPr/>
        </p:nvSpPr>
        <p:spPr bwMode="gray">
          <a:xfrm>
            <a:off x="463288" y="1778650"/>
            <a:ext cx="984700" cy="47952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5341801"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5"/>
          <p:cNvCxnSpPr/>
          <p:nvPr/>
        </p:nvCxnSpPr>
        <p:spPr bwMode="gray">
          <a:xfrm flipH="1">
            <a:off x="2850606"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1" name="TextBox 120">
            <a:extLst>
              <a:ext uri="{FF2B5EF4-FFF2-40B4-BE49-F238E27FC236}">
                <a16:creationId xmlns="" xmlns:a16="http://schemas.microsoft.com/office/drawing/2014/main" id="{020D7A1D-EFAD-4C8C-B9DE-D0FAD269B77A}"/>
              </a:ext>
            </a:extLst>
          </p:cNvPr>
          <p:cNvSpPr txBox="1"/>
          <p:nvPr/>
        </p:nvSpPr>
        <p:spPr bwMode="gray">
          <a:xfrm>
            <a:off x="2173402" y="1162368"/>
            <a:ext cx="3432042"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a:stCxn id="53" idx="3"/>
            <a:endCxn id="63" idx="1"/>
          </p:cNvCxnSpPr>
          <p:nvPr/>
        </p:nvCxnSpPr>
        <p:spPr bwMode="gray">
          <a:xfrm>
            <a:off x="5814869" y="2012725"/>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82917" y="1791325"/>
            <a:ext cx="540000" cy="442800"/>
          </a:xfrm>
          <a:prstGeom prst="rect">
            <a:avLst/>
          </a:prstGeom>
        </p:spPr>
      </p:pic>
      <p:cxnSp>
        <p:nvCxnSpPr>
          <p:cNvPr id="64" name="直接连接符 55"/>
          <p:cNvCxnSpPr/>
          <p:nvPr/>
        </p:nvCxnSpPr>
        <p:spPr bwMode="gray">
          <a:xfrm flipH="1">
            <a:off x="6060207"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5" name="TextBox 120">
            <a:extLst>
              <a:ext uri="{FF2B5EF4-FFF2-40B4-BE49-F238E27FC236}">
                <a16:creationId xmlns="" xmlns:a16="http://schemas.microsoft.com/office/drawing/2014/main" id="{020D7A1D-EFAD-4C8C-B9DE-D0FAD269B77A}"/>
              </a:ext>
            </a:extLst>
          </p:cNvPr>
          <p:cNvSpPr txBox="1"/>
          <p:nvPr/>
        </p:nvSpPr>
        <p:spPr bwMode="gray">
          <a:xfrm>
            <a:off x="7445985"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a:off x="5739987" y="1928724"/>
            <a:ext cx="172278" cy="1728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120">
            <a:extLst>
              <a:ext uri="{FF2B5EF4-FFF2-40B4-BE49-F238E27FC236}">
                <a16:creationId xmlns="" xmlns:a16="http://schemas.microsoft.com/office/drawing/2014/main" id="{020D7A1D-EFAD-4C8C-B9DE-D0FAD269B77A}"/>
              </a:ext>
            </a:extLst>
          </p:cNvPr>
          <p:cNvSpPr txBox="1"/>
          <p:nvPr/>
        </p:nvSpPr>
        <p:spPr bwMode="gray">
          <a:xfrm>
            <a:off x="2774859"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2100247"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 xmlns:a16="http://schemas.microsoft.com/office/drawing/2014/main" id="{020D7A1D-EFAD-4C8C-B9DE-D0FAD269B77A}"/>
              </a:ext>
            </a:extLst>
          </p:cNvPr>
          <p:cNvSpPr txBox="1"/>
          <p:nvPr/>
        </p:nvSpPr>
        <p:spPr bwMode="gray">
          <a:xfrm>
            <a:off x="4923418"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5786349"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7051735"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6009661"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5807617" y="1162368"/>
            <a:ext cx="1666645"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797759" y="3613772"/>
            <a:ext cx="5078899"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ip </a:t>
            </a:r>
            <a:r>
              <a:rPr lang="en-US" altLang="zh-CN" sz="1400" dirty="0">
                <a:solidFill>
                  <a:prstClr val="black"/>
                </a:solidFill>
                <a:cs typeface="Courier New" panose="02070309020205020404" pitchFamily="49" charset="0"/>
              </a:rPr>
              <a:t>community-filter 1 permit</a:t>
            </a:r>
            <a:r>
              <a:rPr lang="en-US" altLang="zh-CN" sz="1400" dirty="0" smtClean="0">
                <a:solidFill>
                  <a:prstClr val="black"/>
                </a:solidFill>
                <a:cs typeface="Courier New" panose="02070309020205020404" pitchFamily="49" charset="0"/>
              </a:rPr>
              <a:t> 101:1</a:t>
            </a:r>
            <a:endParaRPr lang="en-US" altLang="zh-CN" sz="1400" dirty="0">
              <a:solidFill>
                <a:prstClr val="black"/>
              </a:solidFill>
              <a:cs typeface="Courier New" panose="02070309020205020404" pitchFamily="49" charset="0"/>
            </a:endParaRPr>
          </a:p>
        </p:txBody>
      </p:sp>
      <p:sp>
        <p:nvSpPr>
          <p:cNvPr id="87" name="文本框 86"/>
          <p:cNvSpPr txBox="1"/>
          <p:nvPr/>
        </p:nvSpPr>
        <p:spPr bwMode="gray">
          <a:xfrm>
            <a:off x="800036" y="4588171"/>
            <a:ext cx="5076622" cy="160043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 route-policy Community deny </a:t>
            </a:r>
            <a:r>
              <a:rPr lang="en-US" altLang="zh-CN" sz="1400" dirty="0">
                <a:solidFill>
                  <a:prstClr val="black"/>
                </a:solidFill>
                <a:cs typeface="Courier New" panose="02070309020205020404" pitchFamily="49" charset="0"/>
              </a:rPr>
              <a:t>node 10</a:t>
            </a:r>
          </a:p>
          <a:p>
            <a:pPr fontAlgn="auto">
              <a:spcBef>
                <a:spcPts val="0"/>
              </a:spcBef>
              <a:spcAft>
                <a:spcPts val="0"/>
              </a:spcAft>
            </a:pPr>
            <a:r>
              <a:rPr lang="en-US" altLang="zh-CN" sz="1400" dirty="0" smtClean="0">
                <a:solidFill>
                  <a:prstClr val="black"/>
                </a:solidFill>
                <a:cs typeface="Courier New" panose="02070309020205020404" pitchFamily="49" charset="0"/>
              </a:rPr>
              <a:t>[R2-route-policy</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if-match community-filter 1</a:t>
            </a:r>
          </a:p>
          <a:p>
            <a:pPr fontAlgn="auto">
              <a:spcBef>
                <a:spcPts val="0"/>
              </a:spcBef>
              <a:spcAft>
                <a:spcPts val="0"/>
              </a:spcAft>
            </a:pPr>
            <a:r>
              <a:rPr lang="en-US" altLang="zh-CN" sz="1400" dirty="0" smtClean="0">
                <a:solidFill>
                  <a:prstClr val="black"/>
                </a:solidFill>
                <a:cs typeface="Courier New" panose="02070309020205020404" pitchFamily="49" charset="0"/>
              </a:rPr>
              <a:t>[R2-route-policy] quit</a:t>
            </a:r>
            <a:endParaRPr lang="en-US" altLang="zh-CN" sz="1400" dirty="0">
              <a:solidFill>
                <a:srgbClr val="EC7061"/>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route-policy </a:t>
            </a:r>
            <a:r>
              <a:rPr lang="en-US" altLang="zh-CN" sz="1400" dirty="0">
                <a:solidFill>
                  <a:prstClr val="black"/>
                </a:solidFill>
                <a:cs typeface="Courier New" panose="02070309020205020404" pitchFamily="49" charset="0"/>
              </a:rPr>
              <a:t>Community</a:t>
            </a: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permit node 20</a:t>
            </a:r>
          </a:p>
          <a:p>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R2-route-policy</a:t>
            </a:r>
            <a:r>
              <a:rPr lang="en-US" altLang="zh-CN" sz="1400" dirty="0">
                <a:solidFill>
                  <a:prstClr val="black"/>
                </a:solidFill>
                <a:cs typeface="Courier New" panose="02070309020205020404" pitchFamily="49" charset="0"/>
              </a:rPr>
              <a:t>] quit</a:t>
            </a:r>
            <a:endParaRPr lang="en-US" altLang="zh-CN" sz="1400" dirty="0">
              <a:solidFill>
                <a:srgbClr val="EC7061"/>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bgp 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peer 10.1.23.3 </a:t>
            </a:r>
            <a:r>
              <a:rPr lang="en-US" altLang="zh-CN" sz="1400" dirty="0">
                <a:solidFill>
                  <a:prstClr val="black"/>
                </a:solidFill>
                <a:cs typeface="Courier New" panose="02070309020205020404" pitchFamily="49" charset="0"/>
              </a:rPr>
              <a:t>route-policy Community</a:t>
            </a:r>
            <a:r>
              <a:rPr lang="en-US" altLang="zh-CN" sz="1400" dirty="0" smtClean="0">
                <a:solidFill>
                  <a:prstClr val="black"/>
                </a:solidFill>
                <a:cs typeface="Courier New" panose="02070309020205020404" pitchFamily="49" charset="0"/>
              </a:rPr>
              <a:t> export</a:t>
            </a:r>
            <a:endParaRPr lang="en-US" altLang="zh-CN" sz="1400" dirty="0">
              <a:solidFill>
                <a:prstClr val="black"/>
              </a:solidFill>
              <a:cs typeface="Courier New" panose="02070309020205020404" pitchFamily="49" charset="0"/>
            </a:endParaRPr>
          </a:p>
        </p:txBody>
      </p:sp>
      <p:sp>
        <p:nvSpPr>
          <p:cNvPr id="88" name="文本框 87"/>
          <p:cNvSpPr txBox="1"/>
          <p:nvPr/>
        </p:nvSpPr>
        <p:spPr bwMode="gray">
          <a:xfrm>
            <a:off x="6178873" y="3398096"/>
            <a:ext cx="4369209"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[R2]display ip community-filter 1</a:t>
            </a:r>
          </a:p>
          <a:p>
            <a:pPr fontAlgn="auto">
              <a:spcBef>
                <a:spcPts val="0"/>
              </a:spcBef>
              <a:spcAft>
                <a:spcPts val="0"/>
              </a:spcAft>
            </a:pPr>
            <a:r>
              <a:rPr lang="en-US" altLang="zh-CN" sz="1400" dirty="0">
                <a:solidFill>
                  <a:srgbClr val="C7000B"/>
                </a:solidFill>
                <a:cs typeface="Courier New" panose="02070309020205020404" pitchFamily="49" charset="0"/>
              </a:rPr>
              <a:t>Community filter Number: 1</a:t>
            </a:r>
          </a:p>
          <a:p>
            <a:pPr fontAlgn="auto">
              <a:spcBef>
                <a:spcPts val="0"/>
              </a:spcBef>
              <a:spcAft>
                <a:spcPts val="0"/>
              </a:spcAft>
            </a:pPr>
            <a:r>
              <a:rPr lang="en-US" altLang="zh-CN" sz="1400" dirty="0">
                <a:solidFill>
                  <a:srgbClr val="C7000B"/>
                </a:solidFill>
                <a:cs typeface="Courier New" panose="02070309020205020404" pitchFamily="49" charset="0"/>
              </a:rPr>
              <a:t>         permit 101:1</a:t>
            </a:r>
          </a:p>
        </p:txBody>
      </p:sp>
      <p:sp>
        <p:nvSpPr>
          <p:cNvPr id="89" name="五边形 88"/>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90" name="燕尾形 8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91" name="燕尾形 90"/>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6638383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Configuring a Community Filter (2)</a:t>
            </a:r>
            <a:endParaRPr lang="en-US" dirty="0"/>
          </a:p>
        </p:txBody>
      </p:sp>
      <p:sp>
        <p:nvSpPr>
          <p:cNvPr id="69" name="文本占位符 2"/>
          <p:cNvSpPr txBox="1">
            <a:spLocks/>
          </p:cNvSpPr>
          <p:nvPr/>
        </p:nvSpPr>
        <p:spPr bwMode="gray">
          <a:xfrm>
            <a:off x="8422923" y="1225837"/>
            <a:ext cx="3322990" cy="130623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70" name="文本框 69"/>
          <p:cNvSpPr txBox="1"/>
          <p:nvPr/>
        </p:nvSpPr>
        <p:spPr bwMode="gray">
          <a:xfrm>
            <a:off x="670882" y="2935413"/>
            <a:ext cx="5241384" cy="357648"/>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4. Check the BGP routing information on R2.</a:t>
            </a:r>
          </a:p>
        </p:txBody>
      </p:sp>
      <p:sp>
        <p:nvSpPr>
          <p:cNvPr id="74" name="椭圆 73"/>
          <p:cNvSpPr/>
          <p:nvPr/>
        </p:nvSpPr>
        <p:spPr bwMode="gray">
          <a:xfrm>
            <a:off x="6947060" y="2654197"/>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120">
            <a:extLst>
              <a:ext uri="{FF2B5EF4-FFF2-40B4-BE49-F238E27FC236}">
                <a16:creationId xmlns:a16="http://schemas.microsoft.com/office/drawing/2014/main" xmlns="" id="{020D7A1D-EFAD-4C8C-B9DE-D0FAD269B77A}"/>
              </a:ext>
            </a:extLst>
          </p:cNvPr>
          <p:cNvSpPr txBox="1"/>
          <p:nvPr/>
        </p:nvSpPr>
        <p:spPr bwMode="gray">
          <a:xfrm>
            <a:off x="7108597" y="2576426"/>
            <a:ext cx="1513869" cy="261552"/>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46" name="任意多边形 45"/>
          <p:cNvSpPr/>
          <p:nvPr/>
        </p:nvSpPr>
        <p:spPr bwMode="gray">
          <a:xfrm>
            <a:off x="4820440"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4783790"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25"/>
          <p:cNvSpPr/>
          <p:nvPr/>
        </p:nvSpPr>
        <p:spPr bwMode="gray">
          <a:xfrm>
            <a:off x="6968115"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6931465"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25"/>
          <p:cNvSpPr/>
          <p:nvPr/>
        </p:nvSpPr>
        <p:spPr bwMode="gray">
          <a:xfrm>
            <a:off x="516646" y="1270860"/>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6317" y="1791325"/>
            <a:ext cx="540000" cy="442800"/>
          </a:xfrm>
          <a:prstGeom prst="rect">
            <a:avLst/>
          </a:prstGeom>
        </p:spPr>
      </p:pic>
      <p:cxnSp>
        <p:nvCxnSpPr>
          <p:cNvPr id="52" name="直接连接符 51"/>
          <p:cNvCxnSpPr>
            <a:stCxn id="51" idx="3"/>
            <a:endCxn id="53" idx="1"/>
          </p:cNvCxnSpPr>
          <p:nvPr/>
        </p:nvCxnSpPr>
        <p:spPr bwMode="gray">
          <a:xfrm>
            <a:off x="2156317" y="2012725"/>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74869" y="1791325"/>
            <a:ext cx="540000" cy="442800"/>
          </a:xfrm>
          <a:prstGeom prst="rect">
            <a:avLst/>
          </a:prstGeom>
        </p:spPr>
      </p:pic>
      <p:sp>
        <p:nvSpPr>
          <p:cNvPr id="54" name="TextBox 120">
            <a:extLst>
              <a:ext uri="{FF2B5EF4-FFF2-40B4-BE49-F238E27FC236}">
                <a16:creationId xmlns="" xmlns:a16="http://schemas.microsoft.com/office/drawing/2014/main" id="{020D7A1D-EFAD-4C8C-B9DE-D0FAD269B77A}"/>
              </a:ext>
            </a:extLst>
          </p:cNvPr>
          <p:cNvSpPr txBox="1"/>
          <p:nvPr/>
        </p:nvSpPr>
        <p:spPr bwMode="gray">
          <a:xfrm>
            <a:off x="479996"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1679385" y="1531700"/>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56" name="直接连接符 55"/>
          <p:cNvCxnSpPr>
            <a:endCxn id="51" idx="1"/>
          </p:cNvCxnSpPr>
          <p:nvPr/>
        </p:nvCxnSpPr>
        <p:spPr bwMode="gray">
          <a:xfrm>
            <a:off x="1367474" y="2012725"/>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1367474" y="1816763"/>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120">
            <a:extLst>
              <a:ext uri="{FF2B5EF4-FFF2-40B4-BE49-F238E27FC236}">
                <a16:creationId xmlns="" xmlns:a16="http://schemas.microsoft.com/office/drawing/2014/main" id="{31930744-3D36-4F81-8426-6F129C1A6804}"/>
              </a:ext>
            </a:extLst>
          </p:cNvPr>
          <p:cNvSpPr txBox="1"/>
          <p:nvPr/>
        </p:nvSpPr>
        <p:spPr bwMode="gray">
          <a:xfrm>
            <a:off x="463288" y="1778650"/>
            <a:ext cx="984700" cy="47952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5341801"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5"/>
          <p:cNvCxnSpPr/>
          <p:nvPr/>
        </p:nvCxnSpPr>
        <p:spPr bwMode="gray">
          <a:xfrm flipH="1">
            <a:off x="2850606"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1" name="TextBox 120">
            <a:extLst>
              <a:ext uri="{FF2B5EF4-FFF2-40B4-BE49-F238E27FC236}">
                <a16:creationId xmlns="" xmlns:a16="http://schemas.microsoft.com/office/drawing/2014/main" id="{020D7A1D-EFAD-4C8C-B9DE-D0FAD269B77A}"/>
              </a:ext>
            </a:extLst>
          </p:cNvPr>
          <p:cNvSpPr txBox="1"/>
          <p:nvPr/>
        </p:nvSpPr>
        <p:spPr bwMode="gray">
          <a:xfrm>
            <a:off x="2173402" y="1162368"/>
            <a:ext cx="3432042"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a:stCxn id="53" idx="3"/>
            <a:endCxn id="63" idx="1"/>
          </p:cNvCxnSpPr>
          <p:nvPr/>
        </p:nvCxnSpPr>
        <p:spPr bwMode="gray">
          <a:xfrm>
            <a:off x="5814869" y="2012725"/>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82917" y="1791325"/>
            <a:ext cx="540000" cy="442800"/>
          </a:xfrm>
          <a:prstGeom prst="rect">
            <a:avLst/>
          </a:prstGeom>
        </p:spPr>
      </p:pic>
      <p:cxnSp>
        <p:nvCxnSpPr>
          <p:cNvPr id="64" name="直接连接符 55"/>
          <p:cNvCxnSpPr/>
          <p:nvPr/>
        </p:nvCxnSpPr>
        <p:spPr bwMode="gray">
          <a:xfrm flipH="1">
            <a:off x="6060207"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5" name="TextBox 120">
            <a:extLst>
              <a:ext uri="{FF2B5EF4-FFF2-40B4-BE49-F238E27FC236}">
                <a16:creationId xmlns="" xmlns:a16="http://schemas.microsoft.com/office/drawing/2014/main" id="{020D7A1D-EFAD-4C8C-B9DE-D0FAD269B77A}"/>
              </a:ext>
            </a:extLst>
          </p:cNvPr>
          <p:cNvSpPr txBox="1"/>
          <p:nvPr/>
        </p:nvSpPr>
        <p:spPr bwMode="gray">
          <a:xfrm>
            <a:off x="7445985"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a:off x="5739987" y="1928724"/>
            <a:ext cx="172278" cy="1728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120">
            <a:extLst>
              <a:ext uri="{FF2B5EF4-FFF2-40B4-BE49-F238E27FC236}">
                <a16:creationId xmlns="" xmlns:a16="http://schemas.microsoft.com/office/drawing/2014/main" id="{020D7A1D-EFAD-4C8C-B9DE-D0FAD269B77A}"/>
              </a:ext>
            </a:extLst>
          </p:cNvPr>
          <p:cNvSpPr txBox="1"/>
          <p:nvPr/>
        </p:nvSpPr>
        <p:spPr bwMode="gray">
          <a:xfrm>
            <a:off x="2774859"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2100247"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 xmlns:a16="http://schemas.microsoft.com/office/drawing/2014/main" id="{020D7A1D-EFAD-4C8C-B9DE-D0FAD269B77A}"/>
              </a:ext>
            </a:extLst>
          </p:cNvPr>
          <p:cNvSpPr txBox="1"/>
          <p:nvPr/>
        </p:nvSpPr>
        <p:spPr bwMode="gray">
          <a:xfrm>
            <a:off x="4923418"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5786349"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7051735"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6009661"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5807617" y="1162368"/>
            <a:ext cx="1666645"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769435" y="3287486"/>
            <a:ext cx="7153482" cy="289310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[R2]dis bgp routing-table 10.1.1.1</a:t>
            </a:r>
          </a:p>
          <a:p>
            <a:pPr fontAlgn="auto">
              <a:spcBef>
                <a:spcPts val="0"/>
              </a:spcBef>
              <a:spcAft>
                <a:spcPts val="0"/>
              </a:spcAft>
            </a:pPr>
            <a:r>
              <a:rPr lang="en-US" altLang="zh-CN" sz="1400" dirty="0" smtClean="0">
                <a:solidFill>
                  <a:prstClr val="black"/>
                </a:solidFill>
                <a:cs typeface="Courier New" panose="02070309020205020404" pitchFamily="49" charset="0"/>
              </a:rPr>
              <a:t> BGP local router ID : 10.1.12.2</a:t>
            </a:r>
          </a:p>
          <a:p>
            <a:pPr fontAlgn="auto">
              <a:spcBef>
                <a:spcPts val="0"/>
              </a:spcBef>
              <a:spcAft>
                <a:spcPts val="0"/>
              </a:spcAft>
            </a:pPr>
            <a:r>
              <a:rPr lang="en-US" altLang="zh-CN" sz="1400" dirty="0" smtClean="0">
                <a:solidFill>
                  <a:prstClr val="black"/>
                </a:solidFill>
                <a:cs typeface="Courier New" panose="02070309020205020404" pitchFamily="49" charset="0"/>
              </a:rPr>
              <a:t> Local AS number : 102</a:t>
            </a:r>
          </a:p>
          <a:p>
            <a:pPr fontAlgn="auto">
              <a:spcBef>
                <a:spcPts val="0"/>
              </a:spcBef>
              <a:spcAft>
                <a:spcPts val="0"/>
              </a:spcAft>
            </a:pPr>
            <a:r>
              <a:rPr lang="en-US" altLang="zh-CN" sz="1400" dirty="0" smtClean="0">
                <a:solidFill>
                  <a:prstClr val="black"/>
                </a:solidFill>
                <a:cs typeface="Courier New" panose="02070309020205020404" pitchFamily="49" charset="0"/>
              </a:rPr>
              <a:t> Paths:   1 available, 1 best, 1 select</a:t>
            </a:r>
          </a:p>
          <a:p>
            <a:pPr fontAlgn="auto">
              <a:spcBef>
                <a:spcPts val="0"/>
              </a:spcBef>
              <a:spcAft>
                <a:spcPts val="0"/>
              </a:spcAft>
            </a:pPr>
            <a:r>
              <a:rPr lang="en-US" altLang="zh-CN" sz="1400" dirty="0" smtClean="0">
                <a:solidFill>
                  <a:prstClr val="black"/>
                </a:solidFill>
                <a:cs typeface="Courier New" panose="02070309020205020404" pitchFamily="49" charset="0"/>
              </a:rPr>
              <a:t> BGP routing table entry information of 10.1.1.1/32:</a:t>
            </a:r>
          </a:p>
          <a:p>
            <a:pPr fontAlgn="auto">
              <a:spcBef>
                <a:spcPts val="0"/>
              </a:spcBef>
              <a:spcAft>
                <a:spcPts val="0"/>
              </a:spcAft>
            </a:pPr>
            <a:r>
              <a:rPr lang="en-US" altLang="zh-CN" sz="1400" dirty="0" smtClean="0">
                <a:solidFill>
                  <a:prstClr val="black"/>
                </a:solidFill>
                <a:cs typeface="Courier New" panose="02070309020205020404" pitchFamily="49" charset="0"/>
              </a:rPr>
              <a:t> From: 10.1.12.1 (10.1.1.1)</a:t>
            </a:r>
          </a:p>
          <a:p>
            <a:pPr fontAlgn="auto">
              <a:spcBef>
                <a:spcPts val="0"/>
              </a:spcBef>
              <a:spcAft>
                <a:spcPts val="0"/>
              </a:spcAft>
            </a:pPr>
            <a:r>
              <a:rPr lang="en-US" altLang="zh-CN" sz="1400" dirty="0" smtClean="0">
                <a:solidFill>
                  <a:prstClr val="black"/>
                </a:solidFill>
                <a:cs typeface="Courier New" panose="02070309020205020404" pitchFamily="49" charset="0"/>
              </a:rPr>
              <a:t> Route Duration: 00h13m39s  </a:t>
            </a:r>
          </a:p>
          <a:p>
            <a:pPr fontAlgn="auto">
              <a:spcBef>
                <a:spcPts val="0"/>
              </a:spcBef>
              <a:spcAft>
                <a:spcPts val="0"/>
              </a:spcAft>
            </a:pPr>
            <a:r>
              <a:rPr lang="en-US" altLang="zh-CN" sz="1400" dirty="0" smtClean="0">
                <a:solidFill>
                  <a:prstClr val="black"/>
                </a:solidFill>
                <a:cs typeface="Courier New" panose="02070309020205020404" pitchFamily="49" charset="0"/>
              </a:rPr>
              <a:t> Direct Out-interface: GigabitEthernet0/0/1</a:t>
            </a:r>
          </a:p>
          <a:p>
            <a:pPr fontAlgn="auto">
              <a:spcBef>
                <a:spcPts val="0"/>
              </a:spcBef>
              <a:spcAft>
                <a:spcPts val="0"/>
              </a:spcAft>
            </a:pPr>
            <a:r>
              <a:rPr lang="en-US" altLang="zh-CN" sz="1400" dirty="0" smtClean="0">
                <a:solidFill>
                  <a:prstClr val="black"/>
                </a:solidFill>
                <a:cs typeface="Courier New" panose="02070309020205020404" pitchFamily="49" charset="0"/>
              </a:rPr>
              <a:t> Original </a:t>
            </a:r>
            <a:r>
              <a:rPr lang="en-US" altLang="zh-CN" sz="1400" dirty="0" err="1" smtClean="0">
                <a:solidFill>
                  <a:prstClr val="black"/>
                </a:solidFill>
                <a:cs typeface="Courier New" panose="02070309020205020404" pitchFamily="49" charset="0"/>
              </a:rPr>
              <a:t>nexthop</a:t>
            </a:r>
            <a:r>
              <a:rPr lang="en-US" altLang="zh-CN" sz="1400" dirty="0" smtClean="0">
                <a:solidFill>
                  <a:prstClr val="black"/>
                </a:solidFill>
                <a:cs typeface="Courier New" panose="02070309020205020404" pitchFamily="49" charset="0"/>
              </a:rPr>
              <a:t>: 10.1.12.1</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Qos</a:t>
            </a:r>
            <a:r>
              <a:rPr lang="en-US" altLang="zh-CN" sz="1400" dirty="0" smtClean="0">
                <a:solidFill>
                  <a:prstClr val="black"/>
                </a:solidFill>
                <a:cs typeface="Courier New" panose="02070309020205020404" pitchFamily="49" charset="0"/>
              </a:rPr>
              <a:t> information : 0x0</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smtClean="0">
                <a:solidFill>
                  <a:srgbClr val="C7000B"/>
                </a:solidFill>
                <a:cs typeface="Courier New" panose="02070309020205020404" pitchFamily="49" charset="0"/>
              </a:rPr>
              <a:t>Community:&lt;101:1&gt;</a:t>
            </a:r>
          </a:p>
          <a:p>
            <a:pPr fontAlgn="auto">
              <a:spcBef>
                <a:spcPts val="0"/>
              </a:spcBef>
              <a:spcAft>
                <a:spcPts val="0"/>
              </a:spcAft>
            </a:pPr>
            <a:r>
              <a:rPr lang="en-US" altLang="zh-CN" sz="1400" dirty="0" smtClean="0">
                <a:solidFill>
                  <a:prstClr val="black"/>
                </a:solidFill>
                <a:cs typeface="Courier New" panose="02070309020205020404" pitchFamily="49" charset="0"/>
              </a:rPr>
              <a:t> AS-path 101, origin </a:t>
            </a:r>
            <a:r>
              <a:rPr lang="en-US" altLang="zh-CN" sz="1400" dirty="0" err="1" smtClean="0">
                <a:solidFill>
                  <a:prstClr val="black"/>
                </a:solidFill>
                <a:cs typeface="Courier New" panose="02070309020205020404" pitchFamily="49" charset="0"/>
              </a:rPr>
              <a:t>igp</a:t>
            </a:r>
            <a:r>
              <a:rPr lang="en-US" altLang="zh-CN" sz="1400" dirty="0" smtClean="0">
                <a:solidFill>
                  <a:prstClr val="black"/>
                </a:solidFill>
                <a:cs typeface="Courier New" panose="02070309020205020404" pitchFamily="49" charset="0"/>
              </a:rPr>
              <a:t>, MED 0, </a:t>
            </a:r>
            <a:r>
              <a:rPr lang="en-US" altLang="zh-CN" sz="1400" dirty="0" err="1" smtClean="0">
                <a:solidFill>
                  <a:prstClr val="black"/>
                </a:solidFill>
                <a:cs typeface="Courier New" panose="02070309020205020404" pitchFamily="49" charset="0"/>
              </a:rPr>
              <a:t>pref-val</a:t>
            </a:r>
            <a:r>
              <a:rPr lang="en-US" altLang="zh-CN" sz="1400" dirty="0" smtClean="0">
                <a:solidFill>
                  <a:prstClr val="black"/>
                </a:solidFill>
                <a:cs typeface="Courier New" panose="02070309020205020404" pitchFamily="49" charset="0"/>
              </a:rPr>
              <a:t> 0, valid, external, best, select, active, pre 255</a:t>
            </a:r>
          </a:p>
          <a:p>
            <a:pPr fontAlgn="auto">
              <a:spcBef>
                <a:spcPts val="0"/>
              </a:spcBef>
              <a:spcAft>
                <a:spcPts val="0"/>
              </a:spcAft>
            </a:pPr>
            <a:r>
              <a:rPr lang="en-US" altLang="zh-CN" sz="1400" dirty="0" smtClean="0">
                <a:solidFill>
                  <a:prstClr val="black"/>
                </a:solidFill>
                <a:cs typeface="Courier New" panose="02070309020205020404" pitchFamily="49" charset="0"/>
              </a:rPr>
              <a:t> Not advertised to any peer yet</a:t>
            </a:r>
            <a:endParaRPr lang="en-US" altLang="zh-CN" sz="1400" dirty="0">
              <a:solidFill>
                <a:prstClr val="black"/>
              </a:solidFill>
              <a:cs typeface="Courier New" panose="02070309020205020404" pitchFamily="49" charset="0"/>
            </a:endParaRPr>
          </a:p>
        </p:txBody>
      </p:sp>
      <p:sp>
        <p:nvSpPr>
          <p:cNvPr id="44" name="文本占位符 3"/>
          <p:cNvSpPr txBox="1">
            <a:spLocks/>
          </p:cNvSpPr>
          <p:nvPr/>
        </p:nvSpPr>
        <p:spPr bwMode="gray">
          <a:xfrm>
            <a:off x="8501513" y="4469841"/>
            <a:ext cx="3244399" cy="1710746"/>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20000"/>
              </a:lnSpc>
              <a:spcBef>
                <a:spcPts val="0"/>
              </a:spcBef>
              <a:buNone/>
            </a:pPr>
            <a:r>
              <a:rPr lang="en-US" altLang="zh-CN" sz="1600" dirty="0"/>
              <a:t>Check the route 10.1.1.1/32 on R2. The command output shows that the route carries the community value 101:1.</a:t>
            </a:r>
          </a:p>
          <a:p>
            <a:pPr marL="0" indent="0">
              <a:lnSpc>
                <a:spcPct val="120000"/>
              </a:lnSpc>
              <a:spcBef>
                <a:spcPts val="0"/>
              </a:spcBef>
              <a:buNone/>
            </a:pPr>
            <a:r>
              <a:rPr lang="en-US" altLang="zh-CN" sz="1600" dirty="0"/>
              <a:t>Use the community filter to filter out this route.</a:t>
            </a:r>
          </a:p>
        </p:txBody>
      </p:sp>
      <p:cxnSp>
        <p:nvCxnSpPr>
          <p:cNvPr id="45" name="直接箭头连接符 44"/>
          <p:cNvCxnSpPr>
            <a:stCxn id="44" idx="1"/>
          </p:cNvCxnSpPr>
          <p:nvPr/>
        </p:nvCxnSpPr>
        <p:spPr bwMode="gray">
          <a:xfrm flipH="1">
            <a:off x="7674425" y="5325214"/>
            <a:ext cx="827088" cy="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73" name="五边形 72"/>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79" name="燕尾形 78"/>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82" name="燕尾形 81"/>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6147906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Configuring a Community Filter (3)</a:t>
            </a:r>
            <a:endParaRPr lang="en-US" dirty="0"/>
          </a:p>
        </p:txBody>
      </p:sp>
      <p:sp>
        <p:nvSpPr>
          <p:cNvPr id="69" name="文本占位符 2"/>
          <p:cNvSpPr txBox="1">
            <a:spLocks/>
          </p:cNvSpPr>
          <p:nvPr/>
        </p:nvSpPr>
        <p:spPr bwMode="gray">
          <a:xfrm>
            <a:off x="8422923" y="1225837"/>
            <a:ext cx="3322990" cy="130623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70" name="文本框 69"/>
          <p:cNvSpPr txBox="1"/>
          <p:nvPr/>
        </p:nvSpPr>
        <p:spPr bwMode="gray">
          <a:xfrm>
            <a:off x="670882" y="2935413"/>
            <a:ext cx="5241384" cy="357648"/>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5. Check the BGP routing table on R3.</a:t>
            </a:r>
          </a:p>
        </p:txBody>
      </p:sp>
      <p:sp>
        <p:nvSpPr>
          <p:cNvPr id="74" name="椭圆 73"/>
          <p:cNvSpPr/>
          <p:nvPr/>
        </p:nvSpPr>
        <p:spPr bwMode="gray">
          <a:xfrm>
            <a:off x="6947060" y="2654197"/>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120">
            <a:extLst>
              <a:ext uri="{FF2B5EF4-FFF2-40B4-BE49-F238E27FC236}">
                <a16:creationId xmlns:a16="http://schemas.microsoft.com/office/drawing/2014/main" xmlns="" id="{020D7A1D-EFAD-4C8C-B9DE-D0FAD269B77A}"/>
              </a:ext>
            </a:extLst>
          </p:cNvPr>
          <p:cNvSpPr txBox="1"/>
          <p:nvPr/>
        </p:nvSpPr>
        <p:spPr bwMode="gray">
          <a:xfrm>
            <a:off x="7108597" y="2576426"/>
            <a:ext cx="1513869" cy="261552"/>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46" name="任意多边形 45"/>
          <p:cNvSpPr/>
          <p:nvPr/>
        </p:nvSpPr>
        <p:spPr bwMode="gray">
          <a:xfrm>
            <a:off x="4820440"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4783790"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25"/>
          <p:cNvSpPr/>
          <p:nvPr/>
        </p:nvSpPr>
        <p:spPr bwMode="gray">
          <a:xfrm>
            <a:off x="6968115" y="1270860"/>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6931465"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25"/>
          <p:cNvSpPr/>
          <p:nvPr/>
        </p:nvSpPr>
        <p:spPr bwMode="gray">
          <a:xfrm>
            <a:off x="516646" y="1270860"/>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16317" y="1791325"/>
            <a:ext cx="540000" cy="442800"/>
          </a:xfrm>
          <a:prstGeom prst="rect">
            <a:avLst/>
          </a:prstGeom>
        </p:spPr>
      </p:pic>
      <p:cxnSp>
        <p:nvCxnSpPr>
          <p:cNvPr id="52" name="直接连接符 51"/>
          <p:cNvCxnSpPr>
            <a:stCxn id="51" idx="3"/>
            <a:endCxn id="53" idx="1"/>
          </p:cNvCxnSpPr>
          <p:nvPr/>
        </p:nvCxnSpPr>
        <p:spPr bwMode="gray">
          <a:xfrm>
            <a:off x="2156317" y="2012725"/>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74869" y="1791325"/>
            <a:ext cx="540000" cy="442800"/>
          </a:xfrm>
          <a:prstGeom prst="rect">
            <a:avLst/>
          </a:prstGeom>
        </p:spPr>
      </p:pic>
      <p:sp>
        <p:nvSpPr>
          <p:cNvPr id="54" name="TextBox 120">
            <a:extLst>
              <a:ext uri="{FF2B5EF4-FFF2-40B4-BE49-F238E27FC236}">
                <a16:creationId xmlns="" xmlns:a16="http://schemas.microsoft.com/office/drawing/2014/main" id="{020D7A1D-EFAD-4C8C-B9DE-D0FAD269B77A}"/>
              </a:ext>
            </a:extLst>
          </p:cNvPr>
          <p:cNvSpPr txBox="1"/>
          <p:nvPr/>
        </p:nvSpPr>
        <p:spPr bwMode="gray">
          <a:xfrm>
            <a:off x="479996" y="1304513"/>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120">
            <a:extLst>
              <a:ext uri="{FF2B5EF4-FFF2-40B4-BE49-F238E27FC236}">
                <a16:creationId xmlns="" xmlns:a16="http://schemas.microsoft.com/office/drawing/2014/main" id="{020D7A1D-EFAD-4C8C-B9DE-D0FAD269B77A}"/>
              </a:ext>
            </a:extLst>
          </p:cNvPr>
          <p:cNvSpPr txBox="1"/>
          <p:nvPr/>
        </p:nvSpPr>
        <p:spPr bwMode="gray">
          <a:xfrm>
            <a:off x="1679385" y="1531700"/>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56" name="直接连接符 55"/>
          <p:cNvCxnSpPr>
            <a:endCxn id="51" idx="1"/>
          </p:cNvCxnSpPr>
          <p:nvPr/>
        </p:nvCxnSpPr>
        <p:spPr bwMode="gray">
          <a:xfrm>
            <a:off x="1367474" y="2012725"/>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1367474" y="1816763"/>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120">
            <a:extLst>
              <a:ext uri="{FF2B5EF4-FFF2-40B4-BE49-F238E27FC236}">
                <a16:creationId xmlns="" xmlns:a16="http://schemas.microsoft.com/office/drawing/2014/main" id="{31930744-3D36-4F81-8426-6F129C1A6804}"/>
              </a:ext>
            </a:extLst>
          </p:cNvPr>
          <p:cNvSpPr txBox="1"/>
          <p:nvPr/>
        </p:nvSpPr>
        <p:spPr bwMode="gray">
          <a:xfrm>
            <a:off x="463288" y="1778650"/>
            <a:ext cx="984700" cy="47952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5341801"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5"/>
          <p:cNvCxnSpPr/>
          <p:nvPr/>
        </p:nvCxnSpPr>
        <p:spPr bwMode="gray">
          <a:xfrm flipH="1">
            <a:off x="2850606"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1" name="TextBox 120">
            <a:extLst>
              <a:ext uri="{FF2B5EF4-FFF2-40B4-BE49-F238E27FC236}">
                <a16:creationId xmlns="" xmlns:a16="http://schemas.microsoft.com/office/drawing/2014/main" id="{020D7A1D-EFAD-4C8C-B9DE-D0FAD269B77A}"/>
              </a:ext>
            </a:extLst>
          </p:cNvPr>
          <p:cNvSpPr txBox="1"/>
          <p:nvPr/>
        </p:nvSpPr>
        <p:spPr bwMode="gray">
          <a:xfrm>
            <a:off x="2173402" y="1162368"/>
            <a:ext cx="3432042"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Community=101:1</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a:stCxn id="53" idx="3"/>
            <a:endCxn id="63" idx="1"/>
          </p:cNvCxnSpPr>
          <p:nvPr/>
        </p:nvCxnSpPr>
        <p:spPr bwMode="gray">
          <a:xfrm>
            <a:off x="5814869" y="2012725"/>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82917" y="1791325"/>
            <a:ext cx="540000" cy="442800"/>
          </a:xfrm>
          <a:prstGeom prst="rect">
            <a:avLst/>
          </a:prstGeom>
        </p:spPr>
      </p:pic>
      <p:cxnSp>
        <p:nvCxnSpPr>
          <p:cNvPr id="64" name="直接连接符 55"/>
          <p:cNvCxnSpPr/>
          <p:nvPr/>
        </p:nvCxnSpPr>
        <p:spPr bwMode="gray">
          <a:xfrm flipH="1">
            <a:off x="6060207" y="192872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5" name="TextBox 120">
            <a:extLst>
              <a:ext uri="{FF2B5EF4-FFF2-40B4-BE49-F238E27FC236}">
                <a16:creationId xmlns="" xmlns:a16="http://schemas.microsoft.com/office/drawing/2014/main" id="{020D7A1D-EFAD-4C8C-B9DE-D0FAD269B77A}"/>
              </a:ext>
            </a:extLst>
          </p:cNvPr>
          <p:cNvSpPr txBox="1"/>
          <p:nvPr/>
        </p:nvSpPr>
        <p:spPr bwMode="gray">
          <a:xfrm>
            <a:off x="7445985" y="1531700"/>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椭圆 65"/>
          <p:cNvSpPr/>
          <p:nvPr/>
        </p:nvSpPr>
        <p:spPr bwMode="gray">
          <a:xfrm>
            <a:off x="5739987" y="1928724"/>
            <a:ext cx="172278" cy="1728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120">
            <a:extLst>
              <a:ext uri="{FF2B5EF4-FFF2-40B4-BE49-F238E27FC236}">
                <a16:creationId xmlns="" xmlns:a16="http://schemas.microsoft.com/office/drawing/2014/main" id="{020D7A1D-EFAD-4C8C-B9DE-D0FAD269B77A}"/>
              </a:ext>
            </a:extLst>
          </p:cNvPr>
          <p:cNvSpPr txBox="1"/>
          <p:nvPr/>
        </p:nvSpPr>
        <p:spPr bwMode="gray">
          <a:xfrm>
            <a:off x="2774859"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 xmlns:a16="http://schemas.microsoft.com/office/drawing/2014/main" id="{020D7A1D-EFAD-4C8C-B9DE-D0FAD269B77A}"/>
              </a:ext>
            </a:extLst>
          </p:cNvPr>
          <p:cNvSpPr txBox="1"/>
          <p:nvPr/>
        </p:nvSpPr>
        <p:spPr bwMode="gray">
          <a:xfrm>
            <a:off x="2100247"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 xmlns:a16="http://schemas.microsoft.com/office/drawing/2014/main" id="{020D7A1D-EFAD-4C8C-B9DE-D0FAD269B77A}"/>
              </a:ext>
            </a:extLst>
          </p:cNvPr>
          <p:cNvSpPr txBox="1"/>
          <p:nvPr/>
        </p:nvSpPr>
        <p:spPr bwMode="gray">
          <a:xfrm>
            <a:off x="4923418"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5786349"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7051735" y="1975403"/>
            <a:ext cx="422527"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6009661" y="2024164"/>
            <a:ext cx="1239372"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5807617" y="1162368"/>
            <a:ext cx="1666645"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Community=101:2</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769435" y="3297011"/>
            <a:ext cx="7153482" cy="1815882"/>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[R3]display bgp routing-table </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BGP Local router ID is 10.1.23.3 </a:t>
            </a:r>
          </a:p>
          <a:p>
            <a:pPr fontAlgn="auto">
              <a:spcBef>
                <a:spcPts val="0"/>
              </a:spcBef>
              <a:spcAft>
                <a:spcPts val="0"/>
              </a:spcAft>
            </a:pPr>
            <a:r>
              <a:rPr lang="en-US" altLang="zh-CN" sz="1400" dirty="0">
                <a:solidFill>
                  <a:prstClr val="black"/>
                </a:solidFill>
                <a:cs typeface="Courier New" panose="02070309020205020404" pitchFamily="49" charset="0"/>
              </a:rPr>
              <a:t> Status codes: * - valid, &gt; - best, d - damped,</a:t>
            </a:r>
          </a:p>
          <a:p>
            <a:pPr fontAlgn="auto">
              <a:spcBef>
                <a:spcPts val="0"/>
              </a:spcBef>
              <a:spcAft>
                <a:spcPts val="0"/>
              </a:spcAft>
            </a:pPr>
            <a:r>
              <a:rPr lang="en-US" altLang="zh-CN" sz="1400" dirty="0">
                <a:solidFill>
                  <a:prstClr val="black"/>
                </a:solidFill>
                <a:cs typeface="Courier New" panose="02070309020205020404" pitchFamily="49" charset="0"/>
              </a:rPr>
              <a:t>               h - history,  </a:t>
            </a:r>
            <a:r>
              <a:rPr lang="en-US" altLang="zh-CN" sz="1400" dirty="0" err="1">
                <a:solidFill>
                  <a:prstClr val="black"/>
                </a:solidFill>
                <a:cs typeface="Courier New" panose="02070309020205020404" pitchFamily="49" charset="0"/>
              </a:rPr>
              <a:t>i</a:t>
            </a:r>
            <a:r>
              <a:rPr lang="en-US" altLang="zh-CN" sz="1400" dirty="0">
                <a:solidFill>
                  <a:prstClr val="black"/>
                </a:solidFill>
                <a:cs typeface="Courier New" panose="02070309020205020404" pitchFamily="49" charset="0"/>
              </a:rPr>
              <a:t> - internal, s - suppressed, S - Stale</a:t>
            </a:r>
          </a:p>
          <a:p>
            <a:pPr fontAlgn="auto">
              <a:spcBef>
                <a:spcPts val="0"/>
              </a:spcBef>
              <a:spcAft>
                <a:spcPts val="0"/>
              </a:spcAft>
            </a:pPr>
            <a:r>
              <a:rPr lang="en-US" altLang="zh-CN" sz="1400" dirty="0">
                <a:solidFill>
                  <a:prstClr val="black"/>
                </a:solidFill>
                <a:cs typeface="Courier New" panose="02070309020205020404" pitchFamily="49" charset="0"/>
              </a:rPr>
              <a:t>               Origin : </a:t>
            </a:r>
            <a:r>
              <a:rPr lang="en-US" altLang="zh-CN" sz="1400" dirty="0" err="1">
                <a:solidFill>
                  <a:prstClr val="black"/>
                </a:solidFill>
                <a:cs typeface="Courier New" panose="02070309020205020404" pitchFamily="49" charset="0"/>
              </a:rPr>
              <a:t>i</a:t>
            </a:r>
            <a:r>
              <a:rPr lang="en-US" altLang="zh-CN" sz="1400" dirty="0">
                <a:solidFill>
                  <a:prstClr val="black"/>
                </a:solidFill>
                <a:cs typeface="Courier New" panose="02070309020205020404" pitchFamily="49" charset="0"/>
              </a:rPr>
              <a:t> - IGP, e - EGP, ? - incomplete</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Total Number of Routes: 1</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Network        </a:t>
            </a:r>
            <a:r>
              <a:rPr lang="en-US" altLang="zh-CN" sz="1400" dirty="0" err="1">
                <a:solidFill>
                  <a:prstClr val="black"/>
                </a:solidFill>
                <a:cs typeface="Courier New" panose="02070309020205020404" pitchFamily="49" charset="0"/>
              </a:rPr>
              <a:t>NextHop</a:t>
            </a:r>
            <a:r>
              <a:rPr lang="en-US" altLang="zh-CN" sz="1400" dirty="0">
                <a:solidFill>
                  <a:prstClr val="black"/>
                </a:solidFill>
                <a:cs typeface="Courier New" panose="02070309020205020404" pitchFamily="49" charset="0"/>
              </a:rPr>
              <a:t>      MED     </a:t>
            </a:r>
            <a:r>
              <a:rPr lang="en-US" altLang="zh-CN" sz="1400" dirty="0" err="1">
                <a:solidFill>
                  <a:prstClr val="black"/>
                </a:solidFill>
                <a:cs typeface="Courier New" panose="02070309020205020404" pitchFamily="49" charset="0"/>
              </a:rPr>
              <a:t>LocPrf</a:t>
            </a: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PrefVal</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Path/</a:t>
            </a:r>
            <a:r>
              <a:rPr lang="en-US" altLang="zh-CN" sz="1400" dirty="0" err="1" smtClean="0">
                <a:solidFill>
                  <a:prstClr val="black"/>
                </a:solidFill>
                <a:cs typeface="Courier New" panose="02070309020205020404" pitchFamily="49" charset="0"/>
              </a:rPr>
              <a:t>Ogn</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*&gt;  </a:t>
            </a:r>
            <a:r>
              <a:rPr lang="en-US" altLang="zh-CN" sz="1400">
                <a:solidFill>
                  <a:prstClr val="black"/>
                </a:solidFill>
                <a:cs typeface="Courier New" panose="02070309020205020404" pitchFamily="49" charset="0"/>
              </a:rPr>
              <a:t>10.1.2.2/32    </a:t>
            </a:r>
            <a:r>
              <a:rPr lang="en-US" altLang="zh-CN" sz="1400" smtClean="0">
                <a:solidFill>
                  <a:prstClr val="black"/>
                </a:solidFill>
                <a:cs typeface="Courier New" panose="02070309020205020404" pitchFamily="49" charset="0"/>
              </a:rPr>
              <a:t> 10.1.23.2</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0      </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102 </a:t>
            </a:r>
            <a:r>
              <a:rPr lang="en-US" altLang="zh-CN" sz="1400" dirty="0">
                <a:solidFill>
                  <a:prstClr val="black"/>
                </a:solidFill>
                <a:cs typeface="Courier New" panose="02070309020205020404" pitchFamily="49" charset="0"/>
              </a:rPr>
              <a:t>101i</a:t>
            </a:r>
          </a:p>
        </p:txBody>
      </p:sp>
      <p:cxnSp>
        <p:nvCxnSpPr>
          <p:cNvPr id="73" name="直接箭头连接符 72"/>
          <p:cNvCxnSpPr/>
          <p:nvPr/>
        </p:nvCxnSpPr>
        <p:spPr bwMode="gray">
          <a:xfrm flipV="1">
            <a:off x="2740148" y="5112893"/>
            <a:ext cx="0" cy="344304"/>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42" name="文本占位符 3"/>
          <p:cNvSpPr txBox="1">
            <a:spLocks/>
          </p:cNvSpPr>
          <p:nvPr/>
        </p:nvSpPr>
        <p:spPr bwMode="gray">
          <a:xfrm>
            <a:off x="769434" y="5457197"/>
            <a:ext cx="4505435" cy="437796"/>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defPPr>
              <a:defRPr lang="en-US"/>
            </a:defPPr>
            <a:lvl1pPr indent="0" algn="just" defTabSz="914034" fontAlgn="auto">
              <a:lnSpc>
                <a:spcPct val="120000"/>
              </a:lnSpc>
              <a:spcBef>
                <a:spcPts val="0"/>
              </a:spcBef>
              <a:buClrTx/>
              <a:buFont typeface="Arial" panose="020B0604020202020204" pitchFamily="34" charset="0"/>
              <a:buNone/>
              <a:defRPr sz="16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altLang="zh-CN" dirty="0"/>
              <a:t>R3 does not receive the BGP route 10.1.1.1/32.</a:t>
            </a:r>
          </a:p>
        </p:txBody>
      </p:sp>
      <p:sp>
        <p:nvSpPr>
          <p:cNvPr id="79" name="五边形 78"/>
          <p:cNvSpPr/>
          <p:nvPr/>
        </p:nvSpPr>
        <p:spPr bwMode="gray">
          <a:xfrm>
            <a:off x="8333145" y="10682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80" name="燕尾形 7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81" name="燕尾形 80"/>
          <p:cNvSpPr/>
          <p:nvPr/>
        </p:nvSpPr>
        <p:spPr bwMode="gray">
          <a:xfrm>
            <a:off x="10201088" y="106821"/>
            <a:ext cx="15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8285150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smtClean="0"/>
              <a:t>Border Gateway Protocol (BGP) is usually deployed on large-scale networks. Compared with an Interior Gateway Protocol (IGP), BGP has more flexible route control capabilities. Each BGP route can carry multiple path attributes. Special route matching tools, such as AS_Path and community filters, are available for filtering routes based on the route attributes. Routing policies can be used to control route advertisement and acceptance according to the actual networking requirements.</a:t>
            </a:r>
          </a:p>
          <a:p>
            <a:r>
              <a:rPr lang="en-US" altLang="zh-CN" sz="1600" smtClean="0"/>
              <a:t>In addition, BGP provides various advanced features and networking deployment solutions to improve network performance.</a:t>
            </a:r>
          </a:p>
          <a:p>
            <a:r>
              <a:rPr lang="en-US" altLang="zh-CN" sz="1600" smtClean="0"/>
              <a:t>This course describes the fundamentals and configurations of BGP route control, common advanced BGP features, such as ORF, peer group, security features, and 4-byte AS number, as well as the networking modes of BGP route reflectors (RRs).</a:t>
            </a:r>
          </a:p>
          <a:p>
            <a:endParaRPr lang="zh-CN" altLang="en-US" sz="1600" dirty="0"/>
          </a:p>
        </p:txBody>
      </p:sp>
    </p:spTree>
    <p:extLst>
      <p:ext uri="{BB962C8B-B14F-4D97-AF65-F5344CB8AC3E}">
        <p14:creationId xmlns:p14="http://schemas.microsoft.com/office/powerpoint/2010/main" val="1311703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BGP Route Control</a:t>
            </a:r>
          </a:p>
          <a:p>
            <a:r>
              <a:rPr lang="en-US" altLang="zh-CN" b="1" dirty="0"/>
              <a:t>Introduction to BGP Features</a:t>
            </a:r>
          </a:p>
          <a:p>
            <a:r>
              <a:rPr lang="en-US" altLang="zh-CN" dirty="0">
                <a:solidFill>
                  <a:schemeClr val="bg1">
                    <a:lumMod val="50000"/>
                  </a:schemeClr>
                </a:solidFill>
              </a:rPr>
              <a:t>Networking Modes of BGP </a:t>
            </a:r>
            <a:r>
              <a:rPr lang="en-US" altLang="zh-CN" dirty="0" smtClean="0">
                <a:solidFill>
                  <a:schemeClr val="bg1">
                    <a:lumMod val="50000"/>
                  </a:schemeClr>
                </a:solidFill>
              </a:rPr>
              <a:t>RRs</a:t>
            </a:r>
            <a:endParaRPr lang="en-US" altLang="zh-CN" dirty="0">
              <a:solidFill>
                <a:schemeClr val="bg1">
                  <a:lumMod val="50000"/>
                </a:schemeClr>
              </a:solidFill>
            </a:endParaRPr>
          </a:p>
        </p:txBody>
      </p:sp>
    </p:spTree>
    <p:extLst>
      <p:ext uri="{BB962C8B-B14F-4D97-AF65-F5344CB8AC3E}">
        <p14:creationId xmlns:p14="http://schemas.microsoft.com/office/powerpoint/2010/main" val="23976446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On-Demand Route Advertisement by BGP Peers</a:t>
            </a:r>
            <a:endParaRPr lang="en-US" dirty="0"/>
          </a:p>
        </p:txBody>
      </p:sp>
      <p:sp>
        <p:nvSpPr>
          <p:cNvPr id="4" name="文本占位符 3"/>
          <p:cNvSpPr>
            <a:spLocks noGrp="1"/>
          </p:cNvSpPr>
          <p:nvPr>
            <p:ph type="body" sz="quarter" idx="10"/>
          </p:nvPr>
        </p:nvSpPr>
        <p:spPr bwMode="gray">
          <a:xfrm>
            <a:off x="455612" y="1052514"/>
            <a:ext cx="11293476" cy="1156723"/>
          </a:xfrm>
        </p:spPr>
        <p:txBody>
          <a:bodyPr/>
          <a:lstStyle/>
          <a:p>
            <a:r>
              <a:rPr lang="en-US" sz="1800" smtClean="0"/>
              <a:t>If a device expects to receive only required routes from a remote device, and the remote device cannot maintain a separate outbound routing policy for each connected peer, you can configure a prefix-based outbound route filter (ORF) to implement on-demand route advertisement.</a:t>
            </a:r>
            <a:endParaRPr lang="en-US" sz="1800" dirty="0"/>
          </a:p>
        </p:txBody>
      </p:sp>
      <p:sp>
        <p:nvSpPr>
          <p:cNvPr id="30" name="TextBox 120">
            <a:extLst>
              <a:ext uri="{FF2B5EF4-FFF2-40B4-BE49-F238E27FC236}">
                <a16:creationId xmlns:a16="http://schemas.microsoft.com/office/drawing/2014/main" xmlns="" id="{020D7A1D-EFAD-4C8C-B9DE-D0FAD269B77A}"/>
              </a:ext>
            </a:extLst>
          </p:cNvPr>
          <p:cNvSpPr txBox="1"/>
          <p:nvPr/>
        </p:nvSpPr>
        <p:spPr bwMode="gray">
          <a:xfrm>
            <a:off x="8651358" y="3434579"/>
            <a:ext cx="1671766" cy="281760"/>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31" name="文本占位符 3"/>
          <p:cNvSpPr txBox="1">
            <a:spLocks/>
          </p:cNvSpPr>
          <p:nvPr/>
        </p:nvSpPr>
        <p:spPr bwMode="gray">
          <a:xfrm>
            <a:off x="468317" y="4013931"/>
            <a:ext cx="6131266" cy="21868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400" dirty="0">
                <a:latin typeface="Huawei Sans" panose="020C0503030203020204" pitchFamily="34" charset="0"/>
              </a:rPr>
              <a:t>Prefix-based ORF enables a device to send locally configured prefix-based import policies to its BGP peers through Route-refresh messages. The BGP peers construct export policies based on the received policies (in Route-refresh messages) to filter routes to be advertised.</a:t>
            </a:r>
          </a:p>
          <a:p>
            <a:pPr algn="l" fontAlgn="ctr">
              <a:lnSpc>
                <a:spcPct val="100000"/>
              </a:lnSpc>
            </a:pPr>
            <a:r>
              <a:rPr lang="en-US" sz="1400" dirty="0">
                <a:latin typeface="Huawei Sans" panose="020C0503030203020204" pitchFamily="34" charset="0"/>
              </a:rPr>
              <a:t>This prevents the local device from receiving a large number of unwanted routes, lowers the CPU usage of the local device, reduces the configuration workload on BGP peers, and lowers the link bandwidth usage.</a:t>
            </a:r>
          </a:p>
        </p:txBody>
      </p:sp>
      <p:sp>
        <p:nvSpPr>
          <p:cNvPr id="32" name="五边形 31"/>
          <p:cNvSpPr/>
          <p:nvPr/>
        </p:nvSpPr>
        <p:spPr bwMode="gray">
          <a:xfrm>
            <a:off x="7571600" y="104951"/>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3" name="燕尾形 32"/>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4" name="燕尾形 33"/>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5" name="任意多边形 34"/>
          <p:cNvSpPr/>
          <p:nvPr/>
        </p:nvSpPr>
        <p:spPr bwMode="gray">
          <a:xfrm>
            <a:off x="6893538" y="2637551"/>
            <a:ext cx="1304816" cy="107878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36" name="任意多边形 25"/>
          <p:cNvSpPr/>
          <p:nvPr/>
        </p:nvSpPr>
        <p:spPr bwMode="gray">
          <a:xfrm>
            <a:off x="3137472" y="2637551"/>
            <a:ext cx="1990168" cy="107878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37" name="TextBox 120">
            <a:extLst>
              <a:ext uri="{FF2B5EF4-FFF2-40B4-BE49-F238E27FC236}">
                <a16:creationId xmlns="" xmlns:a16="http://schemas.microsoft.com/office/drawing/2014/main" id="{020D7A1D-EFAD-4C8C-B9DE-D0FAD269B77A}"/>
              </a:ext>
            </a:extLst>
          </p:cNvPr>
          <p:cNvSpPr txBox="1"/>
          <p:nvPr/>
        </p:nvSpPr>
        <p:spPr bwMode="gray">
          <a:xfrm>
            <a:off x="3079543" y="264564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bwMode="gray">
          <a:xfrm>
            <a:off x="4132556" y="3246895"/>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a:off x="4132556" y="3050933"/>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120">
            <a:extLst>
              <a:ext uri="{FF2B5EF4-FFF2-40B4-BE49-F238E27FC236}">
                <a16:creationId xmlns="" xmlns:a16="http://schemas.microsoft.com/office/drawing/2014/main" id="{31930744-3D36-4F81-8426-6F129C1A6804}"/>
              </a:ext>
            </a:extLst>
          </p:cNvPr>
          <p:cNvSpPr txBox="1"/>
          <p:nvPr/>
        </p:nvSpPr>
        <p:spPr bwMode="gray">
          <a:xfrm>
            <a:off x="3228370" y="3012820"/>
            <a:ext cx="984700" cy="47952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33013" y="3038176"/>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69930" y="3038176"/>
            <a:ext cx="540000" cy="442800"/>
          </a:xfrm>
          <a:prstGeom prst="rect">
            <a:avLst/>
          </a:prstGeom>
        </p:spPr>
      </p:pic>
      <p:sp>
        <p:nvSpPr>
          <p:cNvPr id="43" name="TextBox 120">
            <a:extLst>
              <a:ext uri="{FF2B5EF4-FFF2-40B4-BE49-F238E27FC236}">
                <a16:creationId xmlns="" xmlns:a16="http://schemas.microsoft.com/office/drawing/2014/main" id="{020D7A1D-EFAD-4C8C-B9DE-D0FAD269B77A}"/>
              </a:ext>
            </a:extLst>
          </p:cNvPr>
          <p:cNvSpPr txBox="1"/>
          <p:nvPr/>
        </p:nvSpPr>
        <p:spPr bwMode="gray">
          <a:xfrm>
            <a:off x="4396081" y="2744885"/>
            <a:ext cx="413864" cy="307777"/>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7232998" y="2744885"/>
            <a:ext cx="41386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1" idx="3"/>
            <a:endCxn id="42" idx="1"/>
          </p:cNvCxnSpPr>
          <p:nvPr/>
        </p:nvCxnSpPr>
        <p:spPr bwMode="gray">
          <a:xfrm>
            <a:off x="4873013" y="3259576"/>
            <a:ext cx="22969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120">
            <a:extLst>
              <a:ext uri="{FF2B5EF4-FFF2-40B4-BE49-F238E27FC236}">
                <a16:creationId xmlns="" xmlns:a16="http://schemas.microsoft.com/office/drawing/2014/main" id="{020D7A1D-EFAD-4C8C-B9DE-D0FAD269B77A}"/>
              </a:ext>
            </a:extLst>
          </p:cNvPr>
          <p:cNvSpPr txBox="1"/>
          <p:nvPr/>
        </p:nvSpPr>
        <p:spPr bwMode="gray">
          <a:xfrm>
            <a:off x="7479469" y="264564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55"/>
          <p:cNvCxnSpPr/>
          <p:nvPr/>
        </p:nvCxnSpPr>
        <p:spPr bwMode="gray">
          <a:xfrm flipH="1">
            <a:off x="5374380" y="313219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48" name="TextBox 120">
            <a:extLst>
              <a:ext uri="{FF2B5EF4-FFF2-40B4-BE49-F238E27FC236}">
                <a16:creationId xmlns="" xmlns:a16="http://schemas.microsoft.com/office/drawing/2014/main" id="{020D7A1D-EFAD-4C8C-B9DE-D0FAD269B77A}"/>
              </a:ext>
            </a:extLst>
          </p:cNvPr>
          <p:cNvSpPr txBox="1"/>
          <p:nvPr/>
        </p:nvSpPr>
        <p:spPr bwMode="gray">
          <a:xfrm>
            <a:off x="5238219" y="2171221"/>
            <a:ext cx="1481497" cy="954107"/>
          </a:xfrm>
          <a:prstGeom prst="rect">
            <a:avLst/>
          </a:prstGeom>
          <a:noFill/>
          <a:ln>
            <a:noFill/>
          </a:ln>
        </p:spPr>
        <p:txBody>
          <a:bodyPr wrap="square" rtlCol="0">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BGP route advertisement:</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p:nvPr/>
        </p:nvSpPr>
        <p:spPr bwMode="gray">
          <a:xfrm>
            <a:off x="7082873" y="3183461"/>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箭头连接符 49"/>
          <p:cNvCxnSpPr/>
          <p:nvPr/>
        </p:nvCxnSpPr>
        <p:spPr bwMode="gray">
          <a:xfrm flipV="1">
            <a:off x="7169930" y="3532537"/>
            <a:ext cx="0" cy="535880"/>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51" name="文本占位符 3"/>
          <p:cNvSpPr txBox="1">
            <a:spLocks/>
          </p:cNvSpPr>
          <p:nvPr/>
        </p:nvSpPr>
        <p:spPr bwMode="gray">
          <a:xfrm>
            <a:off x="6893537" y="3957716"/>
            <a:ext cx="4751067" cy="1615770"/>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400" dirty="0"/>
              <a:t>R2 filters routes on the inbound interface and accepts only the route 10.1.1.1/32.</a:t>
            </a:r>
          </a:p>
          <a:p>
            <a:pPr marL="0" indent="0">
              <a:buNone/>
            </a:pPr>
            <a:r>
              <a:rPr lang="en-US" altLang="zh-CN" sz="1400" dirty="0"/>
              <a:t>For the routes that are filtered out (for example, route 10.1.2.2/32), actually R1 does not need to advertise them to R2.</a:t>
            </a:r>
          </a:p>
        </p:txBody>
      </p:sp>
      <p:sp>
        <p:nvSpPr>
          <p:cNvPr id="52" name="椭圆 51"/>
          <p:cNvSpPr/>
          <p:nvPr/>
        </p:nvSpPr>
        <p:spPr bwMode="gray">
          <a:xfrm>
            <a:off x="8489821" y="3512350"/>
            <a:ext cx="150125" cy="15223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燕尾形 54"/>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3836572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ORF Configuration Commands</a:t>
            </a:r>
            <a:endParaRPr lang="en-US"/>
          </a:p>
        </p:txBody>
      </p:sp>
      <p:sp>
        <p:nvSpPr>
          <p:cNvPr id="5" name="矩形 4"/>
          <p:cNvSpPr/>
          <p:nvPr/>
        </p:nvSpPr>
        <p:spPr>
          <a:xfrm>
            <a:off x="551384" y="1182428"/>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Configure a routing policy based on an IP prefix list to be associated with a specified peer or peer group.</a:t>
            </a:r>
          </a:p>
        </p:txBody>
      </p:sp>
      <p:sp>
        <p:nvSpPr>
          <p:cNvPr id="10" name="矩形 9"/>
          <p:cNvSpPr/>
          <p:nvPr/>
        </p:nvSpPr>
        <p:spPr>
          <a:xfrm>
            <a:off x="551384" y="2508522"/>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Enable the prefix-based ORF capability on the local device for the peer or peer group.</a:t>
            </a:r>
          </a:p>
        </p:txBody>
      </p:sp>
      <p:sp>
        <p:nvSpPr>
          <p:cNvPr id="12" name="矩形 11"/>
          <p:cNvSpPr/>
          <p:nvPr/>
        </p:nvSpPr>
        <p:spPr>
          <a:xfrm>
            <a:off x="1031917" y="3383459"/>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Note: The ORF function must be enabled on both ends of a peer relationship.</a:t>
            </a:r>
          </a:p>
        </p:txBody>
      </p:sp>
      <p:sp>
        <p:nvSpPr>
          <p:cNvPr id="17" name="矩形 16"/>
          <p:cNvSpPr/>
          <p:nvPr/>
        </p:nvSpPr>
        <p:spPr>
          <a:xfrm>
            <a:off x="1031917" y="1519403"/>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[Huawei-bgp-af-ipv4]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b="1" dirty="0"/>
              <a:t>ip-prefix</a:t>
            </a:r>
            <a:r>
              <a:rPr lang="en-US" altLang="zh-CN" sz="1600" dirty="0"/>
              <a:t> </a:t>
            </a:r>
            <a:r>
              <a:rPr lang="en-US" altLang="zh-CN" sz="1600" i="1" dirty="0"/>
              <a:t>ip-prefix-name</a:t>
            </a:r>
            <a:r>
              <a:rPr lang="en-US" altLang="zh-CN" sz="1600" dirty="0"/>
              <a:t> { </a:t>
            </a:r>
            <a:r>
              <a:rPr lang="en-US" altLang="zh-CN" sz="1600" b="1" dirty="0"/>
              <a:t>import</a:t>
            </a:r>
            <a:r>
              <a:rPr lang="en-US" altLang="zh-CN" sz="1600" dirty="0"/>
              <a:t> | </a:t>
            </a:r>
            <a:r>
              <a:rPr lang="en-US" altLang="zh-CN" sz="1600" b="1" dirty="0"/>
              <a:t>export</a:t>
            </a:r>
            <a:r>
              <a:rPr lang="en-US" altLang="zh-CN" sz="1600" dirty="0"/>
              <a:t> }</a:t>
            </a:r>
            <a:endParaRPr lang="zh-CN" altLang="en-US" sz="1600" dirty="0">
              <a:cs typeface="Courier New" panose="02070309020205020404" pitchFamily="49" charset="0"/>
            </a:endParaRPr>
          </a:p>
        </p:txBody>
      </p:sp>
      <p:sp>
        <p:nvSpPr>
          <p:cNvPr id="18" name="矩形 17"/>
          <p:cNvSpPr/>
          <p:nvPr/>
        </p:nvSpPr>
        <p:spPr>
          <a:xfrm>
            <a:off x="1031917" y="2845497"/>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b="1" dirty="0"/>
              <a:t>capability-advertise </a:t>
            </a:r>
            <a:r>
              <a:rPr lang="en-US" altLang="zh-CN" sz="1600" b="1" dirty="0" err="1"/>
              <a:t>orf</a:t>
            </a:r>
            <a:r>
              <a:rPr lang="en-US" altLang="zh-CN" sz="1600" dirty="0"/>
              <a:t> [ </a:t>
            </a:r>
            <a:r>
              <a:rPr lang="en-US" altLang="zh-CN" sz="1600" b="1" dirty="0"/>
              <a:t>non-standard-compatible</a:t>
            </a:r>
            <a:r>
              <a:rPr lang="en-US" altLang="zh-CN" sz="1600" dirty="0"/>
              <a:t> ] </a:t>
            </a:r>
            <a:r>
              <a:rPr lang="en-US" altLang="zh-CN" sz="1600" b="1" dirty="0"/>
              <a:t>ip-prefix</a:t>
            </a:r>
            <a:r>
              <a:rPr lang="en-US" altLang="zh-CN" sz="1600" dirty="0"/>
              <a:t> { </a:t>
            </a:r>
            <a:r>
              <a:rPr lang="en-US" altLang="zh-CN" sz="1600" b="1" dirty="0"/>
              <a:t>both</a:t>
            </a:r>
            <a:r>
              <a:rPr lang="en-US" altLang="zh-CN" sz="1600" dirty="0"/>
              <a:t> | </a:t>
            </a:r>
            <a:r>
              <a:rPr lang="en-US" altLang="zh-CN" sz="1600" b="1" dirty="0"/>
              <a:t>receive</a:t>
            </a:r>
            <a:r>
              <a:rPr lang="en-US" altLang="zh-CN" sz="1600" dirty="0"/>
              <a:t> | </a:t>
            </a:r>
            <a:r>
              <a:rPr lang="en-US" altLang="zh-CN" sz="1600" b="1" dirty="0"/>
              <a:t>send</a:t>
            </a:r>
            <a:r>
              <a:rPr lang="en-US" altLang="zh-CN" sz="1600" dirty="0"/>
              <a:t> } [ </a:t>
            </a:r>
            <a:r>
              <a:rPr lang="en-US" altLang="zh-CN" sz="1600" b="1" dirty="0"/>
              <a:t>standard-match</a:t>
            </a:r>
            <a:r>
              <a:rPr lang="en-US" altLang="zh-CN" sz="1600" dirty="0"/>
              <a:t> ]</a:t>
            </a:r>
            <a:endParaRPr lang="zh-CN" altLang="en-US" sz="1600" dirty="0">
              <a:cs typeface="Courier New" panose="02070309020205020404" pitchFamily="49" charset="0"/>
            </a:endParaRPr>
          </a:p>
        </p:txBody>
      </p:sp>
      <p:sp>
        <p:nvSpPr>
          <p:cNvPr id="22" name="五边形 21"/>
          <p:cNvSpPr/>
          <p:nvPr/>
        </p:nvSpPr>
        <p:spPr bwMode="gray">
          <a:xfrm>
            <a:off x="7571600" y="104951"/>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3" name="燕尾形 22"/>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4" name="燕尾形 23"/>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25" name="燕尾形 24"/>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2488147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ORF</a:t>
            </a:r>
            <a:endParaRPr lang="en-US"/>
          </a:p>
        </p:txBody>
      </p:sp>
      <p:sp>
        <p:nvSpPr>
          <p:cNvPr id="58" name="文本框 57"/>
          <p:cNvSpPr txBox="1"/>
          <p:nvPr/>
        </p:nvSpPr>
        <p:spPr bwMode="gray">
          <a:xfrm>
            <a:off x="5880022" y="1326810"/>
            <a:ext cx="5865891" cy="838678"/>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Configure a routing policy on R2 to filter the route 10.1.1.1/32, and enable ORF on R2 to allow R2 to send ORF packets.</a:t>
            </a:r>
          </a:p>
        </p:txBody>
      </p:sp>
      <p:sp>
        <p:nvSpPr>
          <p:cNvPr id="98" name="文本占位符 2"/>
          <p:cNvSpPr txBox="1">
            <a:spLocks/>
          </p:cNvSpPr>
          <p:nvPr/>
        </p:nvSpPr>
        <p:spPr bwMode="gray">
          <a:xfrm>
            <a:off x="472592" y="4108174"/>
            <a:ext cx="5623407" cy="1298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600" dirty="0">
                <a:latin typeface="Huawei Sans" panose="020C0503030203020204" pitchFamily="34" charset="0"/>
              </a:rPr>
              <a:t>R2 expects R1 to only advertise the route 10.1.1.1/32, and sends an ORF packet to R1 to meet this expectation.</a:t>
            </a:r>
          </a:p>
        </p:txBody>
      </p:sp>
      <p:sp>
        <p:nvSpPr>
          <p:cNvPr id="35" name="文本框 34"/>
          <p:cNvSpPr txBox="1"/>
          <p:nvPr/>
        </p:nvSpPr>
        <p:spPr bwMode="gray">
          <a:xfrm>
            <a:off x="5886995" y="3607840"/>
            <a:ext cx="5517748"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Enable ORF on R1 to allow R1 to accept ORF packets.</a:t>
            </a:r>
          </a:p>
        </p:txBody>
      </p:sp>
      <p:sp>
        <p:nvSpPr>
          <p:cNvPr id="40" name="文本框 39"/>
          <p:cNvSpPr txBox="1"/>
          <p:nvPr/>
        </p:nvSpPr>
        <p:spPr bwMode="gray">
          <a:xfrm>
            <a:off x="6100276" y="2165488"/>
            <a:ext cx="5645637" cy="1169551"/>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 ip </a:t>
            </a:r>
            <a:r>
              <a:rPr lang="en-US" altLang="zh-CN" sz="1400" dirty="0">
                <a:solidFill>
                  <a:prstClr val="black"/>
                </a:solidFill>
                <a:cs typeface="Courier New" panose="02070309020205020404" pitchFamily="49" charset="0"/>
              </a:rPr>
              <a:t>ip-prefix 1 permit </a:t>
            </a:r>
            <a:r>
              <a:rPr lang="en-US" altLang="zh-CN" sz="1400" dirty="0" smtClean="0">
                <a:solidFill>
                  <a:prstClr val="black"/>
                </a:solidFill>
                <a:cs typeface="Courier New" panose="02070309020205020404" pitchFamily="49" charset="0"/>
              </a:rPr>
              <a:t>10.1.1.1 32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bgp 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[R2-bgp] peer 10.1.12.1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a:t>
            </a:r>
            <a:r>
              <a:rPr lang="en-US" altLang="zh-CN" sz="1400" dirty="0" smtClean="0">
                <a:solidFill>
                  <a:srgbClr val="C7000B"/>
                </a:solidFill>
                <a:cs typeface="Courier New" panose="02070309020205020404" pitchFamily="49" charset="0"/>
              </a:rPr>
              <a:t>peer 10.1.12.1 ip-prefix 1 import</a:t>
            </a:r>
          </a:p>
          <a:p>
            <a:pPr fontAlgn="auto">
              <a:spcBef>
                <a:spcPts val="0"/>
              </a:spcBef>
              <a:spcAft>
                <a:spcPts val="0"/>
              </a:spcAft>
            </a:pPr>
            <a:r>
              <a:rPr lang="en-US" altLang="zh-CN" sz="1400" dirty="0" smtClean="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10.1.12.1 capability-advertise </a:t>
            </a:r>
            <a:r>
              <a:rPr lang="en-US" altLang="zh-CN" sz="1400" dirty="0" err="1">
                <a:solidFill>
                  <a:srgbClr val="C7000B"/>
                </a:solidFill>
                <a:cs typeface="Courier New" panose="02070309020205020404" pitchFamily="49" charset="0"/>
              </a:rPr>
              <a:t>orf</a:t>
            </a:r>
            <a:r>
              <a:rPr lang="en-US" altLang="zh-CN" sz="1400" dirty="0">
                <a:solidFill>
                  <a:srgbClr val="C7000B"/>
                </a:solidFill>
                <a:cs typeface="Courier New" panose="02070309020205020404" pitchFamily="49" charset="0"/>
              </a:rPr>
              <a:t> ip-prefix send </a:t>
            </a:r>
          </a:p>
        </p:txBody>
      </p:sp>
      <p:sp>
        <p:nvSpPr>
          <p:cNvPr id="41" name="任意多边形 25"/>
          <p:cNvSpPr/>
          <p:nvPr/>
        </p:nvSpPr>
        <p:spPr bwMode="gray">
          <a:xfrm>
            <a:off x="4414280"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9002" y="2057865"/>
            <a:ext cx="540000" cy="442800"/>
          </a:xfrm>
          <a:prstGeom prst="rect">
            <a:avLst/>
          </a:prstGeom>
        </p:spPr>
      </p:pic>
      <p:sp>
        <p:nvSpPr>
          <p:cNvPr id="45" name="任意多边形 25"/>
          <p:cNvSpPr/>
          <p:nvPr/>
        </p:nvSpPr>
        <p:spPr bwMode="gray">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6222" y="2057865"/>
            <a:ext cx="540000" cy="442800"/>
          </a:xfrm>
          <a:prstGeom prst="rect">
            <a:avLst/>
          </a:prstGeom>
        </p:spPr>
      </p:pic>
      <p:sp>
        <p:nvSpPr>
          <p:cNvPr id="47" name="TextBox 120">
            <a:extLst>
              <a:ext uri="{FF2B5EF4-FFF2-40B4-BE49-F238E27FC236}">
                <a16:creationId xmlns="" xmlns:a16="http://schemas.microsoft.com/office/drawing/2014/main" id="{020D7A1D-EFAD-4C8C-B9DE-D0FAD269B77A}"/>
              </a:ext>
            </a:extLst>
          </p:cNvPr>
          <p:cNvSpPr txBox="1"/>
          <p:nvPr/>
        </p:nvSpPr>
        <p:spPr bwMode="gray">
          <a:xfrm>
            <a:off x="482039"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120">
            <a:extLst>
              <a:ext uri="{FF2B5EF4-FFF2-40B4-BE49-F238E27FC236}">
                <a16:creationId xmlns="" xmlns:a16="http://schemas.microsoft.com/office/drawing/2014/main" id="{020D7A1D-EFAD-4C8C-B9DE-D0FAD269B77A}"/>
              </a:ext>
            </a:extLst>
          </p:cNvPr>
          <p:cNvSpPr txBox="1"/>
          <p:nvPr/>
        </p:nvSpPr>
        <p:spPr bwMode="gray">
          <a:xfrm>
            <a:off x="4404337"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a:stCxn id="46" idx="3"/>
            <a:endCxn id="42" idx="1"/>
          </p:cNvCxnSpPr>
          <p:nvPr/>
        </p:nvCxnSpPr>
        <p:spPr bwMode="gray">
          <a:xfrm>
            <a:off x="2426222" y="2279265"/>
            <a:ext cx="2422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6" idx="1"/>
          </p:cNvCxnSpPr>
          <p:nvPr/>
        </p:nvCxnSpPr>
        <p:spPr bwMode="gray">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gray">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120">
            <a:extLst>
              <a:ext uri="{FF2B5EF4-FFF2-40B4-BE49-F238E27FC236}">
                <a16:creationId xmlns="" xmlns:a16="http://schemas.microsoft.com/office/drawing/2014/main" id="{020D7A1D-EFAD-4C8C-B9DE-D0FAD269B77A}"/>
              </a:ext>
            </a:extLst>
          </p:cNvPr>
          <p:cNvSpPr txBox="1"/>
          <p:nvPr/>
        </p:nvSpPr>
        <p:spPr bwMode="gray">
          <a:xfrm>
            <a:off x="1735183"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4714604"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箭头连接符 53"/>
          <p:cNvCxnSpPr/>
          <p:nvPr/>
        </p:nvCxnSpPr>
        <p:spPr bwMode="gray">
          <a:xfrm flipV="1">
            <a:off x="2809886" y="2511649"/>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120">
            <a:extLst>
              <a:ext uri="{FF2B5EF4-FFF2-40B4-BE49-F238E27FC236}">
                <a16:creationId xmlns="" xmlns:a16="http://schemas.microsoft.com/office/drawing/2014/main" id="{020D7A1D-EFAD-4C8C-B9DE-D0FAD269B77A}"/>
              </a:ext>
            </a:extLst>
          </p:cNvPr>
          <p:cNvSpPr txBox="1"/>
          <p:nvPr/>
        </p:nvSpPr>
        <p:spPr bwMode="gray">
          <a:xfrm>
            <a:off x="2801692" y="2508807"/>
            <a:ext cx="1211167" cy="523220"/>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Route</a:t>
            </a:r>
            <a:r>
              <a:rPr lang="zh-CN" altLang="en-US"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714128" y="1903137"/>
            <a:ext cx="1169713"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10.1.3.3/32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3013210"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240175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4592857"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6100276" y="4018970"/>
            <a:ext cx="5645637" cy="138499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 bgp 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[R1-bgp] peer 10.1.12.2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[R1-bgp] </a:t>
            </a:r>
            <a:r>
              <a:rPr lang="en-US" altLang="zh-CN" sz="1400" dirty="0">
                <a:solidFill>
                  <a:srgbClr val="C7000B"/>
                </a:solidFill>
                <a:cs typeface="Courier New" panose="02070309020205020404" pitchFamily="49" charset="0"/>
              </a:rPr>
              <a:t>peer </a:t>
            </a:r>
            <a:r>
              <a:rPr lang="en-US" altLang="zh-CN" sz="1400" dirty="0" smtClean="0">
                <a:solidFill>
                  <a:srgbClr val="C7000B"/>
                </a:solidFill>
                <a:cs typeface="Courier New" panose="02070309020205020404" pitchFamily="49" charset="0"/>
              </a:rPr>
              <a:t>10.1.12.2 </a:t>
            </a:r>
            <a:r>
              <a:rPr lang="en-US" altLang="zh-CN" sz="1400" dirty="0">
                <a:solidFill>
                  <a:srgbClr val="C7000B"/>
                </a:solidFill>
                <a:cs typeface="Courier New" panose="02070309020205020404" pitchFamily="49" charset="0"/>
              </a:rPr>
              <a:t>capability-advertise </a:t>
            </a:r>
            <a:r>
              <a:rPr lang="en-US" altLang="zh-CN" sz="1400" dirty="0" err="1">
                <a:solidFill>
                  <a:srgbClr val="C7000B"/>
                </a:solidFill>
                <a:cs typeface="Courier New" panose="02070309020205020404" pitchFamily="49" charset="0"/>
              </a:rPr>
              <a:t>orf</a:t>
            </a:r>
            <a:r>
              <a:rPr lang="en-US" altLang="zh-CN" sz="1400" dirty="0">
                <a:solidFill>
                  <a:srgbClr val="C7000B"/>
                </a:solidFill>
                <a:cs typeface="Courier New" panose="02070309020205020404" pitchFamily="49" charset="0"/>
              </a:rPr>
              <a:t> ip-prefix </a:t>
            </a:r>
            <a:r>
              <a:rPr lang="en-US" altLang="zh-CN" sz="1400" dirty="0" smtClean="0">
                <a:solidFill>
                  <a:srgbClr val="C7000B"/>
                </a:solidFill>
                <a:cs typeface="Courier New" panose="02070309020205020404" pitchFamily="49" charset="0"/>
              </a:rPr>
              <a:t>receive</a:t>
            </a:r>
          </a:p>
          <a:p>
            <a:r>
              <a:rPr lang="en-US" altLang="zh-CN" sz="1400" dirty="0">
                <a:solidFill>
                  <a:prstClr val="black"/>
                </a:solidFill>
                <a:cs typeface="Courier New" panose="02070309020205020404" pitchFamily="49" charset="0"/>
              </a:rPr>
              <a:t>[R1-bgp] </a:t>
            </a:r>
            <a:r>
              <a:rPr lang="en-US" altLang="zh-CN" sz="1400" dirty="0" smtClean="0">
                <a:solidFill>
                  <a:prstClr val="black"/>
                </a:solidFill>
                <a:cs typeface="Courier New" panose="02070309020205020404" pitchFamily="49" charset="0"/>
              </a:rPr>
              <a:t>network 10.1.1.1 32</a:t>
            </a:r>
            <a:endParaRPr lang="en-US" altLang="zh-CN" sz="1400" dirty="0">
              <a:solidFill>
                <a:prstClr val="black"/>
              </a:solidFill>
              <a:cs typeface="Courier New" panose="02070309020205020404" pitchFamily="49" charset="0"/>
            </a:endParaRPr>
          </a:p>
          <a:p>
            <a:r>
              <a:rPr lang="en-US" altLang="zh-CN" sz="1400" dirty="0">
                <a:solidFill>
                  <a:prstClr val="black"/>
                </a:solidFill>
                <a:cs typeface="Courier New" panose="02070309020205020404" pitchFamily="49" charset="0"/>
              </a:rPr>
              <a:t>[R1-bgp] </a:t>
            </a:r>
            <a:r>
              <a:rPr lang="en-US" altLang="zh-CN" sz="1400" dirty="0" smtClean="0">
                <a:solidFill>
                  <a:prstClr val="black"/>
                </a:solidFill>
                <a:cs typeface="Courier New" panose="02070309020205020404" pitchFamily="49" charset="0"/>
              </a:rPr>
              <a:t>network 10.1.2.2 32</a:t>
            </a:r>
            <a:r>
              <a:rPr lang="en-US" altLang="zh-CN" sz="1400" dirty="0" smtClean="0">
                <a:solidFill>
                  <a:srgbClr val="EC7061"/>
                </a:solidFill>
                <a:cs typeface="Courier New" panose="02070309020205020404" pitchFamily="49" charset="0"/>
              </a:rPr>
              <a:t> </a:t>
            </a:r>
          </a:p>
          <a:p>
            <a:r>
              <a:rPr lang="en-US" altLang="zh-CN" sz="1400" dirty="0">
                <a:solidFill>
                  <a:prstClr val="black"/>
                </a:solidFill>
                <a:cs typeface="Courier New" panose="02070309020205020404" pitchFamily="49" charset="0"/>
              </a:rPr>
              <a:t>[R1-bgp] network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32</a:t>
            </a:r>
            <a:r>
              <a:rPr lang="en-US" altLang="zh-CN" sz="1400" dirty="0">
                <a:solidFill>
                  <a:srgbClr val="EC7061"/>
                </a:solidFill>
                <a:cs typeface="Courier New" panose="02070309020205020404" pitchFamily="49" charset="0"/>
              </a:rPr>
              <a:t> </a:t>
            </a:r>
          </a:p>
        </p:txBody>
      </p:sp>
      <p:cxnSp>
        <p:nvCxnSpPr>
          <p:cNvPr id="63" name="直接箭头连接符 62"/>
          <p:cNvCxnSpPr/>
          <p:nvPr/>
        </p:nvCxnSpPr>
        <p:spPr bwMode="gray">
          <a:xfrm flipH="1" flipV="1">
            <a:off x="3307413" y="1911625"/>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64" name="Oval 4"/>
          <p:cNvSpPr>
            <a:spLocks noChangeAspect="1"/>
          </p:cNvSpPr>
          <p:nvPr/>
        </p:nvSpPr>
        <p:spPr bwMode="gray">
          <a:xfrm>
            <a:off x="4178735" y="1821625"/>
            <a:ext cx="180000" cy="180000"/>
          </a:xfrm>
          <a:prstGeom prst="ellipse">
            <a:avLst/>
          </a:prstGeom>
          <a:solidFill>
            <a:srgbClr val="ED6D00"/>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 xmlns:a16="http://schemas.microsoft.com/office/drawing/2014/main" id="{020D7A1D-EFAD-4C8C-B9DE-D0FAD269B77A}"/>
              </a:ext>
            </a:extLst>
          </p:cNvPr>
          <p:cNvSpPr txBox="1"/>
          <p:nvPr/>
        </p:nvSpPr>
        <p:spPr bwMode="gray">
          <a:xfrm>
            <a:off x="3587234" y="1626115"/>
            <a:ext cx="541508" cy="307777"/>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ORF</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4"/>
          <p:cNvSpPr>
            <a:spLocks noChangeAspect="1"/>
          </p:cNvSpPr>
          <p:nvPr/>
        </p:nvSpPr>
        <p:spPr bwMode="gray">
          <a:xfrm>
            <a:off x="2689014" y="2417761"/>
            <a:ext cx="180000" cy="180000"/>
          </a:xfrm>
          <a:prstGeom prst="ellipse">
            <a:avLst/>
          </a:prstGeom>
          <a:solidFill>
            <a:srgbClr val="ED6D00"/>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五边形 79"/>
          <p:cNvSpPr/>
          <p:nvPr/>
        </p:nvSpPr>
        <p:spPr bwMode="gray">
          <a:xfrm>
            <a:off x="7571600" y="104951"/>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81" name="燕尾形 80"/>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84" name="燕尾形 83"/>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85" name="燕尾形 84"/>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4286414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ORF Configuration</a:t>
            </a:r>
            <a:endParaRPr lang="en-US"/>
          </a:p>
        </p:txBody>
      </p:sp>
      <p:sp>
        <p:nvSpPr>
          <p:cNvPr id="58" name="文本框 57"/>
          <p:cNvSpPr txBox="1"/>
          <p:nvPr/>
        </p:nvSpPr>
        <p:spPr bwMode="gray">
          <a:xfrm>
            <a:off x="5924937" y="1298817"/>
            <a:ext cx="5924939"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On R1, check the prefix-based ORF information sent by R2.</a:t>
            </a:r>
          </a:p>
        </p:txBody>
      </p:sp>
      <p:sp>
        <p:nvSpPr>
          <p:cNvPr id="35" name="文本框 34"/>
          <p:cNvSpPr txBox="1"/>
          <p:nvPr/>
        </p:nvSpPr>
        <p:spPr bwMode="gray">
          <a:xfrm>
            <a:off x="5924937" y="3089516"/>
            <a:ext cx="5924939"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Check the BGP routing information on R2.</a:t>
            </a:r>
          </a:p>
        </p:txBody>
      </p:sp>
      <p:cxnSp>
        <p:nvCxnSpPr>
          <p:cNvPr id="29" name="直接箭头连接符 28"/>
          <p:cNvCxnSpPr/>
          <p:nvPr/>
        </p:nvCxnSpPr>
        <p:spPr bwMode="gray">
          <a:xfrm flipV="1">
            <a:off x="5188160" y="3966350"/>
            <a:ext cx="879292" cy="487847"/>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0" name="文本占位符 3"/>
          <p:cNvSpPr txBox="1">
            <a:spLocks/>
          </p:cNvSpPr>
          <p:nvPr/>
        </p:nvSpPr>
        <p:spPr bwMode="gray">
          <a:xfrm>
            <a:off x="912564" y="4426597"/>
            <a:ext cx="4999409" cy="1564899"/>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defPPr>
              <a:defRPr lang="en-US"/>
            </a:defPPr>
            <a:lvl1pPr indent="0" algn="just" defTabSz="914034" fontAlgn="auto">
              <a:lnSpc>
                <a:spcPct val="140000"/>
              </a:lnSpc>
              <a:spcBef>
                <a:spcPts val="792"/>
              </a:spcBef>
              <a:buClrTx/>
              <a:buFont typeface="Arial" panose="020B0604020202020204" pitchFamily="34" charset="0"/>
              <a:buNone/>
              <a:defRPr sz="16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en-US" sz="1400" dirty="0"/>
              <a:t>Check the ORF information on R1. The command output shows that the route 10.1.1.1/32 is required.</a:t>
            </a:r>
          </a:p>
          <a:p>
            <a:r>
              <a:rPr lang="en-US" sz="1400" dirty="0"/>
              <a:t>Check the BGP routing information on R2. The command output shows that R2 has received only the route 10.1.1.1/32.</a:t>
            </a:r>
          </a:p>
        </p:txBody>
      </p:sp>
      <p:sp>
        <p:nvSpPr>
          <p:cNvPr id="40" name="任意多边形 25"/>
          <p:cNvSpPr/>
          <p:nvPr/>
        </p:nvSpPr>
        <p:spPr bwMode="gray">
          <a:xfrm>
            <a:off x="4414280"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9002" y="2057865"/>
            <a:ext cx="540000" cy="442800"/>
          </a:xfrm>
          <a:prstGeom prst="rect">
            <a:avLst/>
          </a:prstGeom>
        </p:spPr>
      </p:pic>
      <p:sp>
        <p:nvSpPr>
          <p:cNvPr id="46" name="任意多边形 25"/>
          <p:cNvSpPr/>
          <p:nvPr/>
        </p:nvSpPr>
        <p:spPr bwMode="gray">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6222" y="2057865"/>
            <a:ext cx="540000" cy="442800"/>
          </a:xfrm>
          <a:prstGeom prst="rect">
            <a:avLst/>
          </a:prstGeom>
        </p:spPr>
      </p:pic>
      <p:sp>
        <p:nvSpPr>
          <p:cNvPr id="48" name="TextBox 120">
            <a:extLst>
              <a:ext uri="{FF2B5EF4-FFF2-40B4-BE49-F238E27FC236}">
                <a16:creationId xmlns="" xmlns:a16="http://schemas.microsoft.com/office/drawing/2014/main" id="{020D7A1D-EFAD-4C8C-B9DE-D0FAD269B77A}"/>
              </a:ext>
            </a:extLst>
          </p:cNvPr>
          <p:cNvSpPr txBox="1"/>
          <p:nvPr/>
        </p:nvSpPr>
        <p:spPr bwMode="gray">
          <a:xfrm>
            <a:off x="482039"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 xmlns:a16="http://schemas.microsoft.com/office/drawing/2014/main" id="{020D7A1D-EFAD-4C8C-B9DE-D0FAD269B77A}"/>
              </a:ext>
            </a:extLst>
          </p:cNvPr>
          <p:cNvSpPr txBox="1"/>
          <p:nvPr/>
        </p:nvSpPr>
        <p:spPr bwMode="gray">
          <a:xfrm>
            <a:off x="4404337" y="15158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a:stCxn id="47" idx="3"/>
            <a:endCxn id="41" idx="1"/>
          </p:cNvCxnSpPr>
          <p:nvPr/>
        </p:nvCxnSpPr>
        <p:spPr bwMode="gray">
          <a:xfrm>
            <a:off x="2426222" y="2279265"/>
            <a:ext cx="2422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47" idx="1"/>
          </p:cNvCxnSpPr>
          <p:nvPr/>
        </p:nvCxnSpPr>
        <p:spPr bwMode="gray">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120">
            <a:extLst>
              <a:ext uri="{FF2B5EF4-FFF2-40B4-BE49-F238E27FC236}">
                <a16:creationId xmlns="" xmlns:a16="http://schemas.microsoft.com/office/drawing/2014/main" id="{020D7A1D-EFAD-4C8C-B9DE-D0FAD269B77A}"/>
              </a:ext>
            </a:extLst>
          </p:cNvPr>
          <p:cNvSpPr txBox="1"/>
          <p:nvPr/>
        </p:nvSpPr>
        <p:spPr bwMode="gray">
          <a:xfrm>
            <a:off x="1735183"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4714604" y="1808361"/>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箭头连接符 54"/>
          <p:cNvCxnSpPr/>
          <p:nvPr/>
        </p:nvCxnSpPr>
        <p:spPr bwMode="gray">
          <a:xfrm flipV="1">
            <a:off x="2809886" y="2511649"/>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120">
            <a:extLst>
              <a:ext uri="{FF2B5EF4-FFF2-40B4-BE49-F238E27FC236}">
                <a16:creationId xmlns="" xmlns:a16="http://schemas.microsoft.com/office/drawing/2014/main" id="{020D7A1D-EFAD-4C8C-B9DE-D0FAD269B77A}"/>
              </a:ext>
            </a:extLst>
          </p:cNvPr>
          <p:cNvSpPr txBox="1"/>
          <p:nvPr/>
        </p:nvSpPr>
        <p:spPr bwMode="gray">
          <a:xfrm>
            <a:off x="2801692" y="2508807"/>
            <a:ext cx="1211167" cy="523220"/>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Route</a:t>
            </a:r>
            <a:r>
              <a:rPr lang="zh-CN" altLang="en-US"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714128" y="1903137"/>
            <a:ext cx="1169713" cy="738664"/>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10.1.2.2/32</a:t>
            </a:r>
          </a:p>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10.1.3.3/32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0">
            <a:extLst>
              <a:ext uri="{FF2B5EF4-FFF2-40B4-BE49-F238E27FC236}">
                <a16:creationId xmlns="" xmlns:a16="http://schemas.microsoft.com/office/drawing/2014/main" id="{020D7A1D-EFAD-4C8C-B9DE-D0FAD269B77A}"/>
              </a:ext>
            </a:extLst>
          </p:cNvPr>
          <p:cNvSpPr txBox="1"/>
          <p:nvPr/>
        </p:nvSpPr>
        <p:spPr bwMode="gray">
          <a:xfrm>
            <a:off x="3013210" y="2018914"/>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 xmlns:a16="http://schemas.microsoft.com/office/drawing/2014/main" id="{020D7A1D-EFAD-4C8C-B9DE-D0FAD269B77A}"/>
              </a:ext>
            </a:extLst>
          </p:cNvPr>
          <p:cNvSpPr txBox="1"/>
          <p:nvPr/>
        </p:nvSpPr>
        <p:spPr bwMode="gray">
          <a:xfrm>
            <a:off x="2401750"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4592857" y="2264002"/>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bwMode="gray">
          <a:xfrm flipH="1" flipV="1">
            <a:off x="3307413" y="1911625"/>
            <a:ext cx="990470" cy="1"/>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64" name="Oval 4"/>
          <p:cNvSpPr>
            <a:spLocks noChangeAspect="1"/>
          </p:cNvSpPr>
          <p:nvPr/>
        </p:nvSpPr>
        <p:spPr bwMode="gray">
          <a:xfrm>
            <a:off x="4178735" y="1821625"/>
            <a:ext cx="180000" cy="180000"/>
          </a:xfrm>
          <a:prstGeom prst="ellipse">
            <a:avLst/>
          </a:prstGeom>
          <a:solidFill>
            <a:srgbClr val="ED6D00"/>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 xmlns:a16="http://schemas.microsoft.com/office/drawing/2014/main" id="{020D7A1D-EFAD-4C8C-B9DE-D0FAD269B77A}"/>
              </a:ext>
            </a:extLst>
          </p:cNvPr>
          <p:cNvSpPr txBox="1"/>
          <p:nvPr/>
        </p:nvSpPr>
        <p:spPr bwMode="gray">
          <a:xfrm>
            <a:off x="3587234" y="1626115"/>
            <a:ext cx="541508" cy="307777"/>
          </a:xfrm>
          <a:prstGeom prst="rect">
            <a:avLst/>
          </a:prstGeom>
          <a:noFill/>
          <a:ln>
            <a:noFill/>
          </a:ln>
        </p:spPr>
        <p:txBody>
          <a:bodyPr wrap="square" rtlCol="0">
            <a:spAutoFit/>
          </a:bodyPr>
          <a:lstStyle/>
          <a:p>
            <a:r>
              <a:rPr lang="en-US" altLang="zh-CN" sz="1400" dirty="0" smtClean="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ORF</a:t>
            </a:r>
            <a:endPar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4"/>
          <p:cNvSpPr>
            <a:spLocks noChangeAspect="1"/>
          </p:cNvSpPr>
          <p:nvPr/>
        </p:nvSpPr>
        <p:spPr bwMode="gray">
          <a:xfrm>
            <a:off x="2689014" y="2417761"/>
            <a:ext cx="180000" cy="180000"/>
          </a:xfrm>
          <a:prstGeom prst="ellipse">
            <a:avLst/>
          </a:prstGeom>
          <a:solidFill>
            <a:srgbClr val="ED6D00"/>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096000" y="1665364"/>
            <a:ext cx="5649913" cy="95410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[R1]display bgp peer 10.1.12.2 </a:t>
            </a:r>
            <a:r>
              <a:rPr lang="en-US" altLang="zh-CN" sz="1400" dirty="0" err="1">
                <a:solidFill>
                  <a:prstClr val="black"/>
                </a:solidFill>
                <a:cs typeface="Courier New" panose="02070309020205020404" pitchFamily="49" charset="0"/>
              </a:rPr>
              <a:t>orf</a:t>
            </a:r>
            <a:r>
              <a:rPr lang="en-US" altLang="zh-CN" sz="1400" dirty="0">
                <a:solidFill>
                  <a:prstClr val="black"/>
                </a:solidFill>
                <a:cs typeface="Courier New" panose="02070309020205020404" pitchFamily="49" charset="0"/>
              </a:rPr>
              <a:t> ip-prefix </a:t>
            </a:r>
          </a:p>
          <a:p>
            <a:pPr fontAlgn="auto">
              <a:spcBef>
                <a:spcPts val="0"/>
              </a:spcBef>
              <a:spcAft>
                <a:spcPts val="0"/>
              </a:spcAft>
            </a:pPr>
            <a:r>
              <a:rPr lang="en-US" altLang="zh-CN" sz="1400" dirty="0">
                <a:solidFill>
                  <a:prstClr val="black"/>
                </a:solidFill>
                <a:cs typeface="Courier New" panose="02070309020205020404" pitchFamily="49" charset="0"/>
              </a:rPr>
              <a:t> Total number of ip-prefix received: 1</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Index	Action	Prefix           </a:t>
            </a:r>
            <a:r>
              <a:rPr lang="en-US" altLang="zh-CN" sz="1400" dirty="0" err="1">
                <a:solidFill>
                  <a:prstClr val="black"/>
                </a:solidFill>
                <a:cs typeface="Courier New" panose="02070309020205020404" pitchFamily="49" charset="0"/>
              </a:rPr>
              <a:t>MaskLen</a:t>
            </a: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MinLen</a:t>
            </a: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MaxLen</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srgbClr val="EC7061"/>
                </a:solidFill>
                <a:cs typeface="Courier New" panose="02070309020205020404" pitchFamily="49" charset="0"/>
              </a:rPr>
              <a:t> </a:t>
            </a:r>
            <a:r>
              <a:rPr lang="en-US" altLang="zh-CN" sz="1400" dirty="0" smtClean="0">
                <a:solidFill>
                  <a:srgbClr val="C7000B"/>
                </a:solidFill>
                <a:cs typeface="Courier New" panose="02070309020205020404" pitchFamily="49" charset="0"/>
              </a:rPr>
              <a:t>10	Permit  	10.1.1.1         </a:t>
            </a:r>
            <a:r>
              <a:rPr lang="en-US" altLang="zh-CN" sz="1400" dirty="0">
                <a:solidFill>
                  <a:srgbClr val="C7000B"/>
                </a:solidFill>
                <a:cs typeface="Courier New" panose="02070309020205020404" pitchFamily="49" charset="0"/>
              </a:rPr>
              <a:t>32 </a:t>
            </a:r>
          </a:p>
        </p:txBody>
      </p:sp>
      <p:sp>
        <p:nvSpPr>
          <p:cNvPr id="69" name="文本框 68"/>
          <p:cNvSpPr txBox="1"/>
          <p:nvPr/>
        </p:nvSpPr>
        <p:spPr bwMode="gray">
          <a:xfrm>
            <a:off x="6096000" y="3474569"/>
            <a:ext cx="5649913" cy="2246769"/>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[R2]display bgp routing-table peer 10.1.12.1 received-routes </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BGP Local router ID is 10.1.12.2 </a:t>
            </a:r>
          </a:p>
          <a:p>
            <a:pPr fontAlgn="auto">
              <a:spcBef>
                <a:spcPts val="0"/>
              </a:spcBef>
              <a:spcAft>
                <a:spcPts val="0"/>
              </a:spcAft>
            </a:pPr>
            <a:r>
              <a:rPr lang="en-US" altLang="zh-CN" sz="1400" dirty="0">
                <a:solidFill>
                  <a:prstClr val="black"/>
                </a:solidFill>
                <a:cs typeface="Courier New" panose="02070309020205020404" pitchFamily="49" charset="0"/>
              </a:rPr>
              <a:t> Status codes: * - valid, &gt; - best, d - damped,</a:t>
            </a:r>
          </a:p>
          <a:p>
            <a:pPr fontAlgn="auto">
              <a:spcBef>
                <a:spcPts val="0"/>
              </a:spcBef>
              <a:spcAft>
                <a:spcPts val="0"/>
              </a:spcAft>
            </a:pPr>
            <a:r>
              <a:rPr lang="en-US" altLang="zh-CN" sz="1400" dirty="0">
                <a:solidFill>
                  <a:prstClr val="black"/>
                </a:solidFill>
                <a:cs typeface="Courier New" panose="02070309020205020404" pitchFamily="49" charset="0"/>
              </a:rPr>
              <a:t>               h - history,  </a:t>
            </a:r>
            <a:r>
              <a:rPr lang="en-US" altLang="zh-CN" sz="1400" dirty="0" err="1">
                <a:solidFill>
                  <a:prstClr val="black"/>
                </a:solidFill>
                <a:cs typeface="Courier New" panose="02070309020205020404" pitchFamily="49" charset="0"/>
              </a:rPr>
              <a:t>i</a:t>
            </a:r>
            <a:r>
              <a:rPr lang="en-US" altLang="zh-CN" sz="1400" dirty="0">
                <a:solidFill>
                  <a:prstClr val="black"/>
                </a:solidFill>
                <a:cs typeface="Courier New" panose="02070309020205020404" pitchFamily="49" charset="0"/>
              </a:rPr>
              <a:t> - internal, s - suppressed, S - Stale</a:t>
            </a:r>
          </a:p>
          <a:p>
            <a:pPr fontAlgn="auto">
              <a:spcBef>
                <a:spcPts val="0"/>
              </a:spcBef>
              <a:spcAft>
                <a:spcPts val="0"/>
              </a:spcAft>
            </a:pPr>
            <a:r>
              <a:rPr lang="en-US" altLang="zh-CN" sz="1400" dirty="0">
                <a:solidFill>
                  <a:prstClr val="black"/>
                </a:solidFill>
                <a:cs typeface="Courier New" panose="02070309020205020404" pitchFamily="49" charset="0"/>
              </a:rPr>
              <a:t>               Origin : </a:t>
            </a:r>
            <a:r>
              <a:rPr lang="en-US" altLang="zh-CN" sz="1400" dirty="0" err="1">
                <a:solidFill>
                  <a:prstClr val="black"/>
                </a:solidFill>
                <a:cs typeface="Courier New" panose="02070309020205020404" pitchFamily="49" charset="0"/>
              </a:rPr>
              <a:t>i</a:t>
            </a:r>
            <a:r>
              <a:rPr lang="en-US" altLang="zh-CN" sz="1400" dirty="0">
                <a:solidFill>
                  <a:prstClr val="black"/>
                </a:solidFill>
                <a:cs typeface="Courier New" panose="02070309020205020404" pitchFamily="49" charset="0"/>
              </a:rPr>
              <a:t> - IGP, e - EGP, ? - incomplete</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Total Number of Routes: 1</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Network       </a:t>
            </a:r>
            <a:r>
              <a:rPr lang="en-US" altLang="zh-CN" sz="1400" dirty="0" err="1" smtClean="0">
                <a:solidFill>
                  <a:prstClr val="black"/>
                </a:solidFill>
                <a:cs typeface="Courier New" panose="02070309020205020404" pitchFamily="49" charset="0"/>
              </a:rPr>
              <a:t>NextHop</a:t>
            </a:r>
            <a:r>
              <a:rPr lang="en-US" altLang="zh-CN" sz="1400" dirty="0" smtClean="0">
                <a:solidFill>
                  <a:prstClr val="black"/>
                </a:solidFill>
                <a:cs typeface="Courier New" panose="02070309020205020404" pitchFamily="49" charset="0"/>
              </a:rPr>
              <a:t>      MED      </a:t>
            </a:r>
            <a:r>
              <a:rPr lang="en-US" altLang="zh-CN" sz="1400" dirty="0" err="1" smtClean="0">
                <a:solidFill>
                  <a:prstClr val="black"/>
                </a:solidFill>
                <a:cs typeface="Courier New" panose="02070309020205020404" pitchFamily="49" charset="0"/>
              </a:rPr>
              <a:t>LocPrf</a:t>
            </a:r>
            <a:r>
              <a:rPr lang="en-US" altLang="zh-CN" sz="1400" dirty="0" smtClean="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PrefVal</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Path/</a:t>
            </a:r>
            <a:r>
              <a:rPr lang="en-US" altLang="zh-CN" sz="1400" dirty="0" err="1" smtClean="0">
                <a:solidFill>
                  <a:prstClr val="black"/>
                </a:solidFill>
                <a:cs typeface="Courier New" panose="02070309020205020404" pitchFamily="49" charset="0"/>
              </a:rPr>
              <a:t>Ogn</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*&gt; </a:t>
            </a:r>
            <a:r>
              <a:rPr lang="en-US" altLang="zh-CN" sz="1400" dirty="0" smtClean="0">
                <a:solidFill>
                  <a:srgbClr val="C7000B"/>
                </a:solidFill>
                <a:cs typeface="Courier New" panose="02070309020205020404" pitchFamily="49" charset="0"/>
              </a:rPr>
              <a:t>10.1.1.1/32   10.1.12.1       </a:t>
            </a:r>
            <a:r>
              <a:rPr lang="en-US" altLang="zh-CN" sz="1400" dirty="0">
                <a:solidFill>
                  <a:srgbClr val="C7000B"/>
                </a:solidFill>
                <a:cs typeface="Courier New" panose="02070309020205020404" pitchFamily="49" charset="0"/>
              </a:rPr>
              <a:t>0                      </a:t>
            </a:r>
            <a:r>
              <a:rPr lang="en-US" altLang="zh-CN" sz="1400" dirty="0" smtClean="0">
                <a:solidFill>
                  <a:srgbClr val="C7000B"/>
                </a:solidFill>
                <a:cs typeface="Courier New" panose="02070309020205020404" pitchFamily="49" charset="0"/>
              </a:rPr>
              <a:t>  0           101i</a:t>
            </a:r>
            <a:endParaRPr lang="en-US" altLang="zh-CN" sz="1400" dirty="0">
              <a:solidFill>
                <a:srgbClr val="C7000B"/>
              </a:solidFill>
              <a:cs typeface="Courier New" panose="02070309020205020404" pitchFamily="49" charset="0"/>
            </a:endParaRPr>
          </a:p>
        </p:txBody>
      </p:sp>
      <p:sp>
        <p:nvSpPr>
          <p:cNvPr id="84" name="五边形 83"/>
          <p:cNvSpPr/>
          <p:nvPr/>
        </p:nvSpPr>
        <p:spPr bwMode="gray">
          <a:xfrm>
            <a:off x="7571600" y="104951"/>
            <a:ext cx="72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85" name="燕尾形 84"/>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86" name="燕尾形 85"/>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91" name="燕尾形 90"/>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0369104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BGP Peer Group</a:t>
            </a:r>
            <a:endParaRPr lang="en-US"/>
          </a:p>
        </p:txBody>
      </p:sp>
      <p:sp>
        <p:nvSpPr>
          <p:cNvPr id="3" name="文本占位符 2"/>
          <p:cNvSpPr>
            <a:spLocks noGrp="1"/>
          </p:cNvSpPr>
          <p:nvPr>
            <p:ph type="body" sz="quarter" idx="10"/>
          </p:nvPr>
        </p:nvSpPr>
        <p:spPr/>
        <p:txBody>
          <a:bodyPr/>
          <a:lstStyle/>
          <a:p>
            <a:r>
              <a:rPr lang="en-US" sz="1800" smtClean="0"/>
              <a:t>A peer group is a set of peers with the same policies. When a peer is added to a peer group, it inherits the configurations of the peer group. If the configurations of the peer group change, the configurations of all the peers in the group change accordingly.</a:t>
            </a:r>
          </a:p>
          <a:p>
            <a:r>
              <a:rPr lang="en-US" sz="1800" smtClean="0"/>
              <a:t>A large number of BGP peers may exist on a large-scale BGP network, many of which need the same policies, you can configure a peer group to simplify configuration.</a:t>
            </a:r>
          </a:p>
          <a:p>
            <a:endParaRPr lang="zh-CN" altLang="en-US" sz="1800" dirty="0"/>
          </a:p>
        </p:txBody>
      </p:sp>
      <p:sp>
        <p:nvSpPr>
          <p:cNvPr id="14" name="五边形 13"/>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5" name="燕尾形 14"/>
          <p:cNvSpPr/>
          <p:nvPr/>
        </p:nvSpPr>
        <p:spPr bwMode="gray">
          <a:xfrm>
            <a:off x="8206640" y="104951"/>
            <a:ext cx="113256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6" name="燕尾形 15"/>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17" name="燕尾形 16"/>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38129008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Peer Group Configuration Commands</a:t>
            </a:r>
            <a:endParaRPr lang="en-US" dirty="0"/>
          </a:p>
        </p:txBody>
      </p:sp>
      <p:sp>
        <p:nvSpPr>
          <p:cNvPr id="5" name="矩形 4"/>
          <p:cNvSpPr/>
          <p:nvPr/>
        </p:nvSpPr>
        <p:spPr>
          <a:xfrm>
            <a:off x="551384" y="117372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 BGP peer group.</a:t>
            </a:r>
          </a:p>
        </p:txBody>
      </p:sp>
      <p:sp>
        <p:nvSpPr>
          <p:cNvPr id="10" name="矩形 9"/>
          <p:cNvSpPr/>
          <p:nvPr/>
        </p:nvSpPr>
        <p:spPr>
          <a:xfrm>
            <a:off x="551384" y="2619086"/>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(Optional) Configure an AS number for the specified peer group.</a:t>
            </a:r>
          </a:p>
        </p:txBody>
      </p:sp>
      <p:sp>
        <p:nvSpPr>
          <p:cNvPr id="11" name="矩形 10"/>
          <p:cNvSpPr/>
          <p:nvPr/>
        </p:nvSpPr>
        <p:spPr>
          <a:xfrm>
            <a:off x="1031917" y="1777927"/>
            <a:ext cx="10608699" cy="680707"/>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peer group is created in the BGP view, BGP-VPN instance IPv4 address family view, or BGP-VPN instance IPv6 address family view.</a:t>
            </a:r>
          </a:p>
        </p:txBody>
      </p:sp>
      <p:sp>
        <p:nvSpPr>
          <p:cNvPr id="13" name="矩形 12"/>
          <p:cNvSpPr/>
          <p:nvPr/>
        </p:nvSpPr>
        <p:spPr>
          <a:xfrm>
            <a:off x="551384" y="4218273"/>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Add a specified peer to the peer group.</a:t>
            </a:r>
          </a:p>
        </p:txBody>
      </p:sp>
      <p:sp>
        <p:nvSpPr>
          <p:cNvPr id="16" name="矩形 15"/>
          <p:cNvSpPr/>
          <p:nvPr/>
        </p:nvSpPr>
        <p:spPr>
          <a:xfrm>
            <a:off x="551384" y="5203259"/>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cs typeface="Courier New" panose="02070309020205020404" pitchFamily="49" charset="0"/>
              </a:rPr>
              <a:t>Specify the source interface for sending BGP messages and the source address for initiating a BGP connection.</a:t>
            </a:r>
          </a:p>
        </p:txBody>
      </p:sp>
      <p:sp>
        <p:nvSpPr>
          <p:cNvPr id="18" name="矩形 17"/>
          <p:cNvSpPr/>
          <p:nvPr/>
        </p:nvSpPr>
        <p:spPr>
          <a:xfrm>
            <a:off x="1031917" y="3237048"/>
            <a:ext cx="10608699" cy="705578"/>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An AS number is configured for the EBGP peer group. The AS number of an IBGP peer group is the local AS number of the device with the IBGP peer group configured.</a:t>
            </a:r>
          </a:p>
        </p:txBody>
      </p:sp>
      <p:sp>
        <p:nvSpPr>
          <p:cNvPr id="20" name="矩形 19"/>
          <p:cNvSpPr/>
          <p:nvPr/>
        </p:nvSpPr>
        <p:spPr>
          <a:xfrm>
            <a:off x="1031917" y="151227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group</a:t>
            </a:r>
            <a:r>
              <a:rPr lang="en-US" altLang="zh-CN" sz="1600" dirty="0"/>
              <a:t> </a:t>
            </a:r>
            <a:r>
              <a:rPr lang="en-US" altLang="zh-CN" sz="1600" i="1" dirty="0"/>
              <a:t>group-name</a:t>
            </a:r>
            <a:r>
              <a:rPr lang="en-US" altLang="zh-CN" sz="1600" dirty="0"/>
              <a:t> [ </a:t>
            </a:r>
            <a:r>
              <a:rPr lang="en-US" altLang="zh-CN" sz="1600" b="1" dirty="0"/>
              <a:t>external</a:t>
            </a:r>
            <a:r>
              <a:rPr lang="en-US" altLang="zh-CN" sz="1600" dirty="0"/>
              <a:t> | </a:t>
            </a:r>
            <a:r>
              <a:rPr lang="en-US" altLang="zh-CN" sz="1600" b="1" dirty="0"/>
              <a:t>internal</a:t>
            </a:r>
            <a:r>
              <a:rPr lang="en-US" altLang="zh-CN" sz="1600" dirty="0"/>
              <a:t> ]</a:t>
            </a:r>
            <a:endParaRPr lang="zh-CN" altLang="en-US" sz="1600" dirty="0">
              <a:cs typeface="Courier New" panose="02070309020205020404" pitchFamily="49" charset="0"/>
            </a:endParaRPr>
          </a:p>
        </p:txBody>
      </p:sp>
      <p:sp>
        <p:nvSpPr>
          <p:cNvPr id="24" name="矩形 23"/>
          <p:cNvSpPr/>
          <p:nvPr/>
        </p:nvSpPr>
        <p:spPr>
          <a:xfrm>
            <a:off x="1031917" y="2957640"/>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a:t>
            </a:r>
            <a:r>
              <a:rPr lang="en-US" altLang="zh-CN" sz="1600" i="1" dirty="0" smtClean="0"/>
              <a:t>group-name</a:t>
            </a:r>
            <a:r>
              <a:rPr lang="en-US" altLang="zh-CN" sz="1600" dirty="0" smtClean="0"/>
              <a:t> </a:t>
            </a:r>
            <a:r>
              <a:rPr lang="en-US" altLang="zh-CN" sz="1600" b="1" dirty="0" smtClean="0"/>
              <a:t>as-number</a:t>
            </a:r>
            <a:r>
              <a:rPr lang="en-US" altLang="zh-CN" sz="1600" dirty="0"/>
              <a:t> { </a:t>
            </a:r>
            <a:r>
              <a:rPr lang="en-US" altLang="zh-CN" sz="1600" i="1" dirty="0"/>
              <a:t>as-number-plain</a:t>
            </a:r>
            <a:r>
              <a:rPr lang="en-US" altLang="zh-CN" sz="1600" dirty="0"/>
              <a:t> | </a:t>
            </a:r>
            <a:r>
              <a:rPr lang="en-US" altLang="zh-CN" sz="1600" i="1" dirty="0"/>
              <a:t>as-number-dot</a:t>
            </a:r>
            <a:r>
              <a:rPr lang="en-US" altLang="zh-CN" sz="1600" dirty="0"/>
              <a:t> }</a:t>
            </a:r>
            <a:endParaRPr lang="zh-CN" altLang="en-US" sz="1600" dirty="0">
              <a:cs typeface="Courier New" panose="02070309020205020404" pitchFamily="49" charset="0"/>
            </a:endParaRPr>
          </a:p>
        </p:txBody>
      </p:sp>
      <p:sp>
        <p:nvSpPr>
          <p:cNvPr id="25" name="矩形 24"/>
          <p:cNvSpPr/>
          <p:nvPr/>
        </p:nvSpPr>
        <p:spPr>
          <a:xfrm>
            <a:off x="1031917" y="4556827"/>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group</a:t>
            </a:r>
            <a:r>
              <a:rPr lang="en-US" altLang="zh-CN" sz="1600" dirty="0"/>
              <a:t> </a:t>
            </a:r>
            <a:r>
              <a:rPr lang="en-US" altLang="zh-CN" sz="1600" i="1" dirty="0"/>
              <a:t>group-name</a:t>
            </a:r>
            <a:endParaRPr lang="zh-CN" altLang="en-US" sz="1600" dirty="0">
              <a:cs typeface="Courier New" panose="02070309020205020404" pitchFamily="49" charset="0"/>
            </a:endParaRPr>
          </a:p>
        </p:txBody>
      </p:sp>
      <p:sp>
        <p:nvSpPr>
          <p:cNvPr id="26" name="矩形 25"/>
          <p:cNvSpPr/>
          <p:nvPr/>
        </p:nvSpPr>
        <p:spPr>
          <a:xfrm>
            <a:off x="1031917" y="5541813"/>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a:t>
            </a:r>
            <a:r>
              <a:rPr lang="en-US" altLang="zh-CN" sz="1600" i="1" dirty="0" smtClean="0"/>
              <a:t>group-name</a:t>
            </a:r>
            <a:r>
              <a:rPr lang="en-US" altLang="zh-CN" sz="1600" dirty="0"/>
              <a:t> </a:t>
            </a:r>
            <a:r>
              <a:rPr lang="en-US" altLang="zh-CN" sz="1600" b="1" dirty="0" smtClean="0"/>
              <a:t>connect-interface</a:t>
            </a:r>
            <a:r>
              <a:rPr lang="en-US" altLang="zh-CN" sz="1600" dirty="0"/>
              <a:t> </a:t>
            </a:r>
            <a:r>
              <a:rPr lang="en-US" altLang="zh-CN" sz="1600" i="1" dirty="0"/>
              <a:t>interface-type</a:t>
            </a:r>
            <a:r>
              <a:rPr lang="en-US" altLang="zh-CN" sz="1600" dirty="0"/>
              <a:t> </a:t>
            </a:r>
            <a:r>
              <a:rPr lang="en-US" altLang="zh-CN" sz="1600" i="1" dirty="0"/>
              <a:t>interface-number</a:t>
            </a:r>
            <a:r>
              <a:rPr lang="en-US" altLang="zh-CN" sz="1600" dirty="0"/>
              <a:t> [ </a:t>
            </a:r>
            <a:r>
              <a:rPr lang="en-US" altLang="zh-CN" sz="1600" i="1" dirty="0"/>
              <a:t>ipv4-source-address</a:t>
            </a:r>
            <a:r>
              <a:rPr lang="en-US" altLang="zh-CN" sz="1600" dirty="0"/>
              <a:t> ]</a:t>
            </a:r>
            <a:endParaRPr lang="zh-CN" altLang="en-US" sz="1600" dirty="0">
              <a:cs typeface="Courier New" panose="02070309020205020404" pitchFamily="49" charset="0"/>
            </a:endParaRPr>
          </a:p>
        </p:txBody>
      </p:sp>
      <p:sp>
        <p:nvSpPr>
          <p:cNvPr id="30" name="五边形 29"/>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1" name="燕尾形 30"/>
          <p:cNvSpPr/>
          <p:nvPr/>
        </p:nvSpPr>
        <p:spPr bwMode="gray">
          <a:xfrm>
            <a:off x="8206640" y="104951"/>
            <a:ext cx="113256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2" name="燕尾形 31"/>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3" name="燕尾形 32"/>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30385085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a BGP Peer Group</a:t>
            </a:r>
            <a:endParaRPr lang="en-US"/>
          </a:p>
        </p:txBody>
      </p:sp>
      <p:sp>
        <p:nvSpPr>
          <p:cNvPr id="58" name="文本框 57"/>
          <p:cNvSpPr txBox="1"/>
          <p:nvPr/>
        </p:nvSpPr>
        <p:spPr bwMode="gray">
          <a:xfrm>
            <a:off x="6338670" y="950813"/>
            <a:ext cx="5407243"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Complete the basic BGP configuration on R1.</a:t>
            </a:r>
          </a:p>
        </p:txBody>
      </p:sp>
      <p:sp>
        <p:nvSpPr>
          <p:cNvPr id="98" name="文本占位符 2"/>
          <p:cNvSpPr txBox="1">
            <a:spLocks/>
          </p:cNvSpPr>
          <p:nvPr/>
        </p:nvSpPr>
        <p:spPr bwMode="gray">
          <a:xfrm>
            <a:off x="480297" y="3655168"/>
            <a:ext cx="5627683" cy="10412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After R2 (ASBR) receives a route from its EBGP peer (R1), it advertises the route to all its IBGP peers (R3, R4, and R5</a:t>
            </a:r>
            <a:r>
              <a:rPr lang="en-US" sz="1600" dirty="0" smtClean="0">
                <a:latin typeface="Huawei Sans" panose="020C0503030203020204" pitchFamily="34" charset="0"/>
              </a:rPr>
              <a:t>). If </a:t>
            </a:r>
            <a:r>
              <a:rPr lang="en-US" sz="1600" dirty="0">
                <a:latin typeface="Huawei Sans" panose="020C0503030203020204" pitchFamily="34" charset="0"/>
              </a:rPr>
              <a:t>R2 supports the BGP peer group function, it saves memory and improves route forwarding </a:t>
            </a:r>
            <a:r>
              <a:rPr lang="en-US" sz="1600" dirty="0" smtClean="0">
                <a:latin typeface="Huawei Sans" panose="020C0503030203020204" pitchFamily="34" charset="0"/>
              </a:rPr>
              <a:t>efficiency.</a:t>
            </a:r>
            <a:endParaRPr lang="en-US" sz="1600" dirty="0">
              <a:latin typeface="Huawei Sans" panose="020C0503030203020204" pitchFamily="34" charset="0"/>
            </a:endParaRPr>
          </a:p>
        </p:txBody>
      </p:sp>
      <p:sp>
        <p:nvSpPr>
          <p:cNvPr id="35" name="文本框 34"/>
          <p:cNvSpPr txBox="1"/>
          <p:nvPr/>
        </p:nvSpPr>
        <p:spPr bwMode="gray">
          <a:xfrm>
            <a:off x="6338670" y="2089127"/>
            <a:ext cx="5407243" cy="338554"/>
          </a:xfrm>
          <a:prstGeom prst="rect">
            <a:avLst/>
          </a:prstGeom>
          <a:noFill/>
        </p:spPr>
        <p:txBody>
          <a:bodyPr wrap="square" rtlCol="0">
            <a:noAutofit/>
          </a:bodyPr>
          <a:lstStyle/>
          <a:p>
            <a:pPr marL="223838" indent="-223838" fontAlgn="ctr">
              <a:spcBef>
                <a:spcPts val="0"/>
              </a:spcBef>
              <a:spcAft>
                <a:spcPts val="0"/>
              </a:spcAft>
            </a:pPr>
            <a:r>
              <a:rPr lang="en-US" sz="1600" dirty="0">
                <a:solidFill>
                  <a:prstClr val="black"/>
                </a:solidFill>
                <a:latin typeface="Huawei Sans" panose="020C0503030203020204" pitchFamily="34" charset="0"/>
              </a:rPr>
              <a:t>2. Complete the basic EBGP configuration and basic IBGP peer group configuration on R2.</a:t>
            </a:r>
          </a:p>
        </p:txBody>
      </p:sp>
      <p:graphicFrame>
        <p:nvGraphicFramePr>
          <p:cNvPr id="75" name="表格 74"/>
          <p:cNvGraphicFramePr>
            <a:graphicFrameLocks noGrp="1"/>
          </p:cNvGraphicFramePr>
          <p:nvPr>
            <p:extLst>
              <p:ext uri="{D42A27DB-BD31-4B8C-83A1-F6EECF244321}">
                <p14:modId xmlns:p14="http://schemas.microsoft.com/office/powerpoint/2010/main" val="2390647046"/>
              </p:ext>
            </p:extLst>
          </p:nvPr>
        </p:nvGraphicFramePr>
        <p:xfrm>
          <a:off x="556814" y="4773201"/>
          <a:ext cx="5400000" cy="1375504"/>
        </p:xfrm>
        <a:graphic>
          <a:graphicData uri="http://schemas.openxmlformats.org/drawingml/2006/table">
            <a:tbl>
              <a:tblPr firstRow="1" bandRow="1"/>
              <a:tblGrid>
                <a:gridCol w="540000"/>
                <a:gridCol w="1080000"/>
                <a:gridCol w="1080000"/>
                <a:gridCol w="540000"/>
                <a:gridCol w="1080000"/>
                <a:gridCol w="1080000"/>
              </a:tblGrid>
              <a:tr h="419683">
                <a:tc>
                  <a:txBody>
                    <a:bodyPr/>
                    <a:lstStyle/>
                    <a:p>
                      <a:pPr algn="ctr" fontAlgn="ctr"/>
                      <a:r>
                        <a:rPr lang="en-US" sz="1200" b="1" dirty="0"/>
                        <a:t>Device</a:t>
                      </a:r>
                      <a:endParaRPr lang="en-US" sz="1200" b="1" dirty="0">
                        <a:solidFill>
                          <a:schemeClr val="bg1"/>
                        </a:solidFill>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a:t>Interface</a:t>
                      </a:r>
                      <a:endParaRPr lang="en-US" sz="1200" b="1" dirty="0">
                        <a:solidFill>
                          <a:schemeClr val="bg1"/>
                        </a:solidFill>
                        <a:latin typeface="Huawei Sans" panose="020C0503030203020204" pitchFamily="34" charset="0"/>
                      </a:endParaRPr>
                    </a:p>
                  </a:txBody>
                  <a:tcPr marL="19050" marR="19050" marT="19050" marB="1905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a:t>Interface Address</a:t>
                      </a:r>
                      <a:endParaRPr lang="en-US" sz="1200" b="1" dirty="0">
                        <a:solidFill>
                          <a:schemeClr val="bg1"/>
                        </a:solidFill>
                        <a:latin typeface="Huawei Sans" panose="020C0503030203020204" pitchFamily="34" charset="0"/>
                      </a:endParaRPr>
                    </a:p>
                  </a:txBody>
                  <a:tcPr marL="19050" marR="19050" marT="19050" marB="1905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a:t>Device</a:t>
                      </a:r>
                      <a:endParaRPr lang="en-US" sz="1200" b="1" dirty="0">
                        <a:solidFill>
                          <a:schemeClr val="bg1"/>
                        </a:solidFill>
                        <a:latin typeface="Huawei Sans" panose="020C0503030203020204" pitchFamily="34" charset="0"/>
                      </a:endParaRPr>
                    </a:p>
                  </a:txBody>
                  <a:tcPr marL="19050" marR="19050" marT="19050" marB="1905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a:t>Interface</a:t>
                      </a:r>
                      <a:endParaRPr lang="en-US" sz="1200" b="1" dirty="0">
                        <a:solidFill>
                          <a:schemeClr val="bg1"/>
                        </a:solidFill>
                        <a:latin typeface="Huawei Sans" panose="020C0503030203020204" pitchFamily="34" charset="0"/>
                      </a:endParaRPr>
                    </a:p>
                  </a:txBody>
                  <a:tcPr marL="19050" marR="19050" marT="19050" marB="1905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a:t>Interface Address</a:t>
                      </a:r>
                      <a:endParaRPr lang="en-US" sz="1200" b="1" dirty="0">
                        <a:solidFill>
                          <a:schemeClr val="bg1"/>
                        </a:solidFill>
                        <a:latin typeface="Huawei Sans" panose="020C0503030203020204" pitchFamily="34" charset="0"/>
                      </a:endParaRPr>
                    </a:p>
                  </a:txBody>
                  <a:tcPr marL="19050" marR="19050" marT="19050" marB="1905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18607">
                <a:tc>
                  <a:txBody>
                    <a:bodyPr/>
                    <a:lstStyle/>
                    <a:p>
                      <a:pPr algn="ctr" fontAlgn="ctr"/>
                      <a:r>
                        <a:rPr lang="en-US" sz="1200"/>
                        <a:t>R1</a:t>
                      </a:r>
                      <a:endParaRPr lang="en-US" sz="1200">
                        <a:solidFill>
                          <a:schemeClr val="tx1"/>
                        </a:solidFill>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Loopback0</a:t>
                      </a:r>
                      <a:endParaRPr lang="en-US" sz="1200" dirty="0">
                        <a:solidFill>
                          <a:schemeClr val="tx1"/>
                        </a:solidFill>
                        <a:latin typeface="Huawei Sans" panose="020C0503030203020204" pitchFamily="34" charset="0"/>
                      </a:endParaRPr>
                    </a:p>
                  </a:txBody>
                  <a:tcPr marL="19050" marR="19050" marT="19050" marB="19050" anchor="ctr"/>
                </a:tc>
                <a:tc>
                  <a:txBody>
                    <a:bodyPr/>
                    <a:lstStyle/>
                    <a:p>
                      <a:pPr algn="l" fontAlgn="ctr"/>
                      <a:r>
                        <a:rPr lang="en-US" sz="1200" dirty="0"/>
                        <a:t>10.1.1.1/32</a:t>
                      </a:r>
                      <a:endParaRPr lang="en-US" sz="1200" dirty="0">
                        <a:solidFill>
                          <a:schemeClr val="tx1"/>
                        </a:solidFill>
                        <a:latin typeface="Huawei Sans" panose="020C0503030203020204" pitchFamily="34" charset="0"/>
                      </a:endParaRPr>
                    </a:p>
                  </a:txBody>
                  <a:tcPr marL="19050" marR="19050" marT="19050" marB="19050" anchor="ctr"/>
                </a:tc>
                <a:tc>
                  <a:txBody>
                    <a:bodyPr/>
                    <a:lstStyle/>
                    <a:p>
                      <a:pPr algn="ctr" fontAlgn="ctr"/>
                      <a:r>
                        <a:rPr lang="en-US" sz="1200"/>
                        <a:t>R4</a:t>
                      </a:r>
                      <a:endParaRPr lang="en-US" sz="1200">
                        <a:solidFill>
                          <a:schemeClr val="tx1"/>
                        </a:solidFill>
                        <a:latin typeface="Huawei Sans" panose="020C0503030203020204" pitchFamily="34" charset="0"/>
                      </a:endParaRPr>
                    </a:p>
                  </a:txBody>
                  <a:tcPr marL="19050" marR="19050" marT="19050" marB="19050" anchor="ctr"/>
                </a:tc>
                <a:tc>
                  <a:txBody>
                    <a:bodyPr/>
                    <a:lstStyle/>
                    <a:p>
                      <a:pPr algn="ctr" fontAlgn="ctr"/>
                      <a:r>
                        <a:rPr lang="en-US" sz="1200" dirty="0" smtClean="0"/>
                        <a:t>Loopback0</a:t>
                      </a:r>
                      <a:endParaRPr lang="en-US" sz="1200" dirty="0">
                        <a:solidFill>
                          <a:schemeClr val="tx1"/>
                        </a:solidFill>
                        <a:latin typeface="Huawei Sans" panose="020C0503030203020204" pitchFamily="34" charset="0"/>
                      </a:endParaRPr>
                    </a:p>
                  </a:txBody>
                  <a:tcPr marL="19050" marR="19050" marT="19050" marB="1905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a:t>10.1.4.4/32</a:t>
                      </a:r>
                      <a:endParaRPr lang="en-US" sz="1200">
                        <a:solidFill>
                          <a:schemeClr val="tx1"/>
                        </a:solidFill>
                        <a:latin typeface="Huawei Sans" panose="020C0503030203020204" pitchFamily="34" charset="0"/>
                      </a:endParaRPr>
                    </a:p>
                  </a:txBody>
                  <a:tcPr marL="19050" marR="19050" marT="19050" marB="19050" anchor="ctr">
                    <a:lnR w="28575" cap="flat" cmpd="sng" algn="ctr">
                      <a:solidFill>
                        <a:schemeClr val="tx1"/>
                      </a:solidFill>
                      <a:prstDash val="solid"/>
                      <a:round/>
                      <a:headEnd type="none" w="med" len="med"/>
                      <a:tailEnd type="none" w="med" len="med"/>
                    </a:lnR>
                  </a:tcPr>
                </a:tc>
              </a:tr>
              <a:tr h="318607">
                <a:tc>
                  <a:txBody>
                    <a:bodyPr/>
                    <a:lstStyle/>
                    <a:p>
                      <a:pPr algn="ctr" fontAlgn="ctr"/>
                      <a:r>
                        <a:rPr lang="en-US" sz="1200"/>
                        <a:t>R2</a:t>
                      </a:r>
                      <a:endParaRPr lang="en-US" sz="1200">
                        <a:solidFill>
                          <a:schemeClr val="tx1"/>
                        </a:solidFill>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Loopback0</a:t>
                      </a:r>
                      <a:endParaRPr lang="en-US" sz="1200" dirty="0">
                        <a:solidFill>
                          <a:schemeClr val="tx1"/>
                        </a:solidFill>
                        <a:latin typeface="Huawei Sans" panose="020C0503030203020204" pitchFamily="34" charset="0"/>
                      </a:endParaRPr>
                    </a:p>
                  </a:txBody>
                  <a:tcPr marL="19050" marR="19050" marT="19050" marB="1905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a:t>10.1.2.2/32</a:t>
                      </a:r>
                      <a:endParaRPr lang="en-US" sz="1200">
                        <a:solidFill>
                          <a:schemeClr val="tx1"/>
                        </a:solidFill>
                        <a:latin typeface="Huawei Sans" panose="020C0503030203020204" pitchFamily="34" charset="0"/>
                      </a:endParaRPr>
                    </a:p>
                  </a:txBody>
                  <a:tcPr marL="19050" marR="19050" marT="19050" marB="19050" anchor="ctr"/>
                </a:tc>
                <a:tc>
                  <a:txBody>
                    <a:bodyPr/>
                    <a:lstStyle/>
                    <a:p>
                      <a:pPr algn="ctr" fontAlgn="ctr"/>
                      <a:r>
                        <a:rPr lang="en-US" sz="1200"/>
                        <a:t>R5</a:t>
                      </a:r>
                      <a:endParaRPr lang="en-US" sz="1200">
                        <a:solidFill>
                          <a:schemeClr val="tx1"/>
                        </a:solidFill>
                        <a:latin typeface="Huawei Sans" panose="020C0503030203020204" pitchFamily="34" charset="0"/>
                      </a:endParaRPr>
                    </a:p>
                  </a:txBody>
                  <a:tcPr marL="19050" marR="19050" marT="19050" marB="1905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t>Loopback0</a:t>
                      </a:r>
                      <a:endParaRPr lang="en-US" sz="1200" dirty="0">
                        <a:solidFill>
                          <a:schemeClr val="tx1"/>
                        </a:solidFill>
                        <a:latin typeface="Huawei Sans" panose="020C0503030203020204" pitchFamily="34" charset="0"/>
                      </a:endParaRPr>
                    </a:p>
                  </a:txBody>
                  <a:tcPr marL="19050" marR="19050" marT="19050" marB="1905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a:t>10.1.5.5/32</a:t>
                      </a:r>
                      <a:endParaRPr lang="en-US" sz="1200">
                        <a:solidFill>
                          <a:schemeClr val="tx1"/>
                        </a:solidFill>
                        <a:latin typeface="Huawei Sans" panose="020C0503030203020204" pitchFamily="34" charset="0"/>
                      </a:endParaRPr>
                    </a:p>
                  </a:txBody>
                  <a:tcPr marL="19050" marR="19050" marT="19050" marB="19050" anchor="ctr">
                    <a:lnR w="28575" cap="flat" cmpd="sng" algn="ctr">
                      <a:solidFill>
                        <a:schemeClr val="tx1"/>
                      </a:solidFill>
                      <a:prstDash val="solid"/>
                      <a:round/>
                      <a:headEnd type="none" w="med" len="med"/>
                      <a:tailEnd type="none" w="med" len="med"/>
                    </a:lnR>
                  </a:tcPr>
                </a:tc>
              </a:tr>
              <a:tr h="318607">
                <a:tc>
                  <a:txBody>
                    <a:bodyPr/>
                    <a:lstStyle/>
                    <a:p>
                      <a:pPr algn="ctr" fontAlgn="ctr"/>
                      <a:r>
                        <a:rPr lang="en-US" sz="1200"/>
                        <a:t>R3</a:t>
                      </a:r>
                      <a:endParaRPr lang="en-US" sz="1200">
                        <a:solidFill>
                          <a:schemeClr val="tx1"/>
                        </a:solidFill>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t>Loopback0</a:t>
                      </a:r>
                      <a:endParaRPr lang="en-US" sz="1200" dirty="0">
                        <a:solidFill>
                          <a:schemeClr val="tx1"/>
                        </a:solidFill>
                        <a:latin typeface="Huawei Sans" panose="020C0503030203020204" pitchFamily="34" charset="0"/>
                      </a:endParaRPr>
                    </a:p>
                  </a:txBody>
                  <a:tcPr marL="19050" marR="19050" marT="19050" marB="1905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a:t>10.1.3.3/32</a:t>
                      </a:r>
                      <a:endParaRPr lang="en-US" sz="1200" dirty="0">
                        <a:solidFill>
                          <a:schemeClr val="tx1"/>
                        </a:solidFill>
                        <a:latin typeface="Huawei Sans" panose="020C0503030203020204" pitchFamily="34" charset="0"/>
                      </a:endParaRPr>
                    </a:p>
                  </a:txBody>
                  <a:tcPr marL="19050" marR="19050" marT="19050" marB="19050" anchor="ctr">
                    <a:lnB w="28575" cap="flat" cmpd="sng" algn="ctr">
                      <a:solidFill>
                        <a:schemeClr val="tx1"/>
                      </a:solidFill>
                      <a:prstDash val="solid"/>
                      <a:round/>
                      <a:headEnd type="none" w="med" len="med"/>
                      <a:tailEnd type="none" w="med" len="med"/>
                    </a:lnB>
                  </a:tcPr>
                </a:tc>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a:t>
                      </a:r>
                      <a:endParaRPr lang="en-US" sz="1200" dirty="0">
                        <a:solidFill>
                          <a:schemeClr val="tx1"/>
                        </a:solidFill>
                        <a:latin typeface="Huawei Sans" panose="020C0503030203020204" pitchFamily="34" charset="0"/>
                      </a:endParaRPr>
                    </a:p>
                  </a:txBody>
                  <a:tcPr marL="19050" marR="19050" marT="19050" marB="1905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c h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81" name="文本框 80"/>
          <p:cNvSpPr txBox="1"/>
          <p:nvPr/>
        </p:nvSpPr>
        <p:spPr bwMode="gray">
          <a:xfrm>
            <a:off x="6338670" y="4382836"/>
            <a:ext cx="5407243"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Complete the basic IBGP configuration on R3.</a:t>
            </a:r>
          </a:p>
        </p:txBody>
      </p:sp>
      <p:sp>
        <p:nvSpPr>
          <p:cNvPr id="84" name="文本占位符 2"/>
          <p:cNvSpPr txBox="1">
            <a:spLocks/>
          </p:cNvSpPr>
          <p:nvPr/>
        </p:nvSpPr>
        <p:spPr bwMode="gray">
          <a:xfrm>
            <a:off x="7338945" y="5733255"/>
            <a:ext cx="4372134" cy="4294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200" dirty="0">
                <a:latin typeface="Huawei Sans" panose="020C0503030203020204" pitchFamily="34" charset="0"/>
              </a:rPr>
              <a:t>The configurations of R4 and R5 are similar to the configuration of R3, and are not provided here.</a:t>
            </a:r>
          </a:p>
        </p:txBody>
      </p:sp>
      <p:sp>
        <p:nvSpPr>
          <p:cNvPr id="69" name="任意多边形 25"/>
          <p:cNvSpPr/>
          <p:nvPr/>
        </p:nvSpPr>
        <p:spPr bwMode="gray">
          <a:xfrm>
            <a:off x="3187167" y="1071330"/>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73" name="任意多边形 25"/>
          <p:cNvSpPr/>
          <p:nvPr/>
        </p:nvSpPr>
        <p:spPr bwMode="gray">
          <a:xfrm>
            <a:off x="466101" y="1071330"/>
            <a:ext cx="2051038"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59945" y="2141610"/>
            <a:ext cx="540000" cy="442800"/>
          </a:xfrm>
          <a:prstGeom prst="rect">
            <a:avLst/>
          </a:prstGeom>
        </p:spPr>
      </p:pic>
      <p:sp>
        <p:nvSpPr>
          <p:cNvPr id="83" name="TextBox 120">
            <a:extLst>
              <a:ext uri="{FF2B5EF4-FFF2-40B4-BE49-F238E27FC236}">
                <a16:creationId xmlns="" xmlns:a16="http://schemas.microsoft.com/office/drawing/2014/main" id="{020D7A1D-EFAD-4C8C-B9DE-D0FAD269B77A}"/>
              </a:ext>
            </a:extLst>
          </p:cNvPr>
          <p:cNvSpPr txBox="1"/>
          <p:nvPr/>
        </p:nvSpPr>
        <p:spPr bwMode="gray">
          <a:xfrm>
            <a:off x="472592" y="11089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p:cNvCxnSpPr>
            <a:stCxn id="103" idx="3"/>
            <a:endCxn id="82" idx="1"/>
          </p:cNvCxnSpPr>
          <p:nvPr/>
        </p:nvCxnSpPr>
        <p:spPr bwMode="gray">
          <a:xfrm>
            <a:off x="3964818" y="2363010"/>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endCxn id="104" idx="1"/>
          </p:cNvCxnSpPr>
          <p:nvPr/>
        </p:nvCxnSpPr>
        <p:spPr bwMode="gray">
          <a:xfrm>
            <a:off x="1506421" y="2363010"/>
            <a:ext cx="2224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506421" y="2249233"/>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120">
            <a:extLst>
              <a:ext uri="{FF2B5EF4-FFF2-40B4-BE49-F238E27FC236}">
                <a16:creationId xmlns="" xmlns:a16="http://schemas.microsoft.com/office/drawing/2014/main" id="{020D7A1D-EFAD-4C8C-B9DE-D0FAD269B77A}"/>
              </a:ext>
            </a:extLst>
          </p:cNvPr>
          <p:cNvSpPr txBox="1"/>
          <p:nvPr/>
        </p:nvSpPr>
        <p:spPr bwMode="gray">
          <a:xfrm>
            <a:off x="3294139" y="189210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20">
            <a:extLst>
              <a:ext uri="{FF2B5EF4-FFF2-40B4-BE49-F238E27FC236}">
                <a16:creationId xmlns="" xmlns:a16="http://schemas.microsoft.com/office/drawing/2014/main" id="{020D7A1D-EFAD-4C8C-B9DE-D0FAD269B77A}"/>
              </a:ext>
            </a:extLst>
          </p:cNvPr>
          <p:cNvSpPr txBox="1"/>
          <p:nvPr/>
        </p:nvSpPr>
        <p:spPr bwMode="gray">
          <a:xfrm>
            <a:off x="5325547" y="189210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120">
            <a:extLst>
              <a:ext uri="{FF2B5EF4-FFF2-40B4-BE49-F238E27FC236}">
                <a16:creationId xmlns="" xmlns:a16="http://schemas.microsoft.com/office/drawing/2014/main" id="{020D7A1D-EFAD-4C8C-B9DE-D0FAD269B77A}"/>
              </a:ext>
            </a:extLst>
          </p:cNvPr>
          <p:cNvSpPr txBox="1"/>
          <p:nvPr/>
        </p:nvSpPr>
        <p:spPr bwMode="gray">
          <a:xfrm>
            <a:off x="459654" y="2213556"/>
            <a:ext cx="1169713"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95" name="TextBox 120">
            <a:extLst>
              <a:ext uri="{FF2B5EF4-FFF2-40B4-BE49-F238E27FC236}">
                <a16:creationId xmlns="" xmlns:a16="http://schemas.microsoft.com/office/drawing/2014/main" id="{020D7A1D-EFAD-4C8C-B9DE-D0FAD269B77A}"/>
              </a:ext>
            </a:extLst>
          </p:cNvPr>
          <p:cNvSpPr txBox="1"/>
          <p:nvPr/>
        </p:nvSpPr>
        <p:spPr bwMode="gray">
          <a:xfrm>
            <a:off x="2215010" y="2056518"/>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120">
            <a:extLst>
              <a:ext uri="{FF2B5EF4-FFF2-40B4-BE49-F238E27FC236}">
                <a16:creationId xmlns="" xmlns:a16="http://schemas.microsoft.com/office/drawing/2014/main" id="{020D7A1D-EFAD-4C8C-B9DE-D0FAD269B77A}"/>
              </a:ext>
            </a:extLst>
          </p:cNvPr>
          <p:cNvSpPr txBox="1"/>
          <p:nvPr/>
        </p:nvSpPr>
        <p:spPr bwMode="gray">
          <a:xfrm>
            <a:off x="2253400" y="232515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20">
            <a:extLst>
              <a:ext uri="{FF2B5EF4-FFF2-40B4-BE49-F238E27FC236}">
                <a16:creationId xmlns="" xmlns:a16="http://schemas.microsoft.com/office/drawing/2014/main" id="{020D7A1D-EFAD-4C8C-B9DE-D0FAD269B77A}"/>
              </a:ext>
            </a:extLst>
          </p:cNvPr>
          <p:cNvSpPr txBox="1"/>
          <p:nvPr/>
        </p:nvSpPr>
        <p:spPr bwMode="gray">
          <a:xfrm>
            <a:off x="5203800" y="2321231"/>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59945" y="1355898"/>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59945" y="2931535"/>
            <a:ext cx="540000" cy="442800"/>
          </a:xfrm>
          <a:prstGeom prst="rect">
            <a:avLst/>
          </a:prstGeom>
        </p:spPr>
      </p:pic>
      <p:cxnSp>
        <p:nvCxnSpPr>
          <p:cNvPr id="101" name="直接连接符 100"/>
          <p:cNvCxnSpPr>
            <a:stCxn id="103" idx="1"/>
            <a:endCxn id="99" idx="1"/>
          </p:cNvCxnSpPr>
          <p:nvPr/>
        </p:nvCxnSpPr>
        <p:spPr bwMode="gray">
          <a:xfrm flipV="1">
            <a:off x="3424818" y="1577298"/>
            <a:ext cx="2035127" cy="7857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03" idx="1"/>
            <a:endCxn id="100" idx="1"/>
          </p:cNvCxnSpPr>
          <p:nvPr/>
        </p:nvCxnSpPr>
        <p:spPr bwMode="gray">
          <a:xfrm>
            <a:off x="3424818" y="2363010"/>
            <a:ext cx="2035127" cy="7899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24818" y="2141610"/>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8846" y="2141610"/>
            <a:ext cx="540000" cy="442800"/>
          </a:xfrm>
          <a:prstGeom prst="rect">
            <a:avLst/>
          </a:prstGeom>
        </p:spPr>
      </p:pic>
      <p:cxnSp>
        <p:nvCxnSpPr>
          <p:cNvPr id="105" name="直接连接符 104"/>
          <p:cNvCxnSpPr>
            <a:stCxn id="104" idx="3"/>
            <a:endCxn id="103" idx="1"/>
          </p:cNvCxnSpPr>
          <p:nvPr/>
        </p:nvCxnSpPr>
        <p:spPr bwMode="gray">
          <a:xfrm>
            <a:off x="2268846" y="2363010"/>
            <a:ext cx="11559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20">
            <a:extLst>
              <a:ext uri="{FF2B5EF4-FFF2-40B4-BE49-F238E27FC236}">
                <a16:creationId xmlns="" xmlns:a16="http://schemas.microsoft.com/office/drawing/2014/main" id="{020D7A1D-EFAD-4C8C-B9DE-D0FAD269B77A}"/>
              </a:ext>
            </a:extLst>
          </p:cNvPr>
          <p:cNvSpPr txBox="1"/>
          <p:nvPr/>
        </p:nvSpPr>
        <p:spPr bwMode="gray">
          <a:xfrm>
            <a:off x="3168896" y="232515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 xmlns:a16="http://schemas.microsoft.com/office/drawing/2014/main" id="{020D7A1D-EFAD-4C8C-B9DE-D0FAD269B77A}"/>
              </a:ext>
            </a:extLst>
          </p:cNvPr>
          <p:cNvSpPr txBox="1"/>
          <p:nvPr/>
        </p:nvSpPr>
        <p:spPr bwMode="gray">
          <a:xfrm>
            <a:off x="1585300" y="189210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TextBox 120">
            <a:extLst>
              <a:ext uri="{FF2B5EF4-FFF2-40B4-BE49-F238E27FC236}">
                <a16:creationId xmlns="" xmlns:a16="http://schemas.microsoft.com/office/drawing/2014/main" id="{020D7A1D-EFAD-4C8C-B9DE-D0FAD269B77A}"/>
              </a:ext>
            </a:extLst>
          </p:cNvPr>
          <p:cNvSpPr txBox="1"/>
          <p:nvPr/>
        </p:nvSpPr>
        <p:spPr bwMode="gray">
          <a:xfrm>
            <a:off x="5325547" y="1085882"/>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Box 120">
            <a:extLst>
              <a:ext uri="{FF2B5EF4-FFF2-40B4-BE49-F238E27FC236}">
                <a16:creationId xmlns="" xmlns:a16="http://schemas.microsoft.com/office/drawing/2014/main" id="{020D7A1D-EFAD-4C8C-B9DE-D0FAD269B77A}"/>
              </a:ext>
            </a:extLst>
          </p:cNvPr>
          <p:cNvSpPr txBox="1"/>
          <p:nvPr/>
        </p:nvSpPr>
        <p:spPr bwMode="gray">
          <a:xfrm>
            <a:off x="5325547" y="2676180"/>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Box 120">
            <a:extLst>
              <a:ext uri="{FF2B5EF4-FFF2-40B4-BE49-F238E27FC236}">
                <a16:creationId xmlns="" xmlns:a16="http://schemas.microsoft.com/office/drawing/2014/main" id="{020D7A1D-EFAD-4C8C-B9DE-D0FAD269B77A}"/>
              </a:ext>
            </a:extLst>
          </p:cNvPr>
          <p:cNvSpPr txBox="1"/>
          <p:nvPr/>
        </p:nvSpPr>
        <p:spPr bwMode="gray">
          <a:xfrm rot="20339608">
            <a:off x="4089612" y="1536457"/>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Box 120">
            <a:extLst>
              <a:ext uri="{FF2B5EF4-FFF2-40B4-BE49-F238E27FC236}">
                <a16:creationId xmlns="" xmlns:a16="http://schemas.microsoft.com/office/drawing/2014/main" id="{020D7A1D-EFAD-4C8C-B9DE-D0FAD269B77A}"/>
              </a:ext>
            </a:extLst>
          </p:cNvPr>
          <p:cNvSpPr txBox="1"/>
          <p:nvPr/>
        </p:nvSpPr>
        <p:spPr bwMode="gray">
          <a:xfrm>
            <a:off x="4172019" y="2093089"/>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120">
            <a:extLst>
              <a:ext uri="{FF2B5EF4-FFF2-40B4-BE49-F238E27FC236}">
                <a16:creationId xmlns="" xmlns:a16="http://schemas.microsoft.com/office/drawing/2014/main" id="{020D7A1D-EFAD-4C8C-B9DE-D0FAD269B77A}"/>
              </a:ext>
            </a:extLst>
          </p:cNvPr>
          <p:cNvSpPr txBox="1"/>
          <p:nvPr/>
        </p:nvSpPr>
        <p:spPr bwMode="gray">
          <a:xfrm rot="1339552">
            <a:off x="4146994" y="2639075"/>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20">
            <a:extLst>
              <a:ext uri="{FF2B5EF4-FFF2-40B4-BE49-F238E27FC236}">
                <a16:creationId xmlns="" xmlns:a16="http://schemas.microsoft.com/office/drawing/2014/main" id="{020D7A1D-EFAD-4C8C-B9DE-D0FAD269B77A}"/>
              </a:ext>
            </a:extLst>
          </p:cNvPr>
          <p:cNvSpPr txBox="1"/>
          <p:nvPr/>
        </p:nvSpPr>
        <p:spPr bwMode="gray">
          <a:xfrm>
            <a:off x="3907663" y="2320840"/>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120">
            <a:extLst>
              <a:ext uri="{FF2B5EF4-FFF2-40B4-BE49-F238E27FC236}">
                <a16:creationId xmlns="" xmlns:a16="http://schemas.microsoft.com/office/drawing/2014/main" id="{020D7A1D-EFAD-4C8C-B9DE-D0FAD269B77A}"/>
              </a:ext>
            </a:extLst>
          </p:cNvPr>
          <p:cNvSpPr txBox="1"/>
          <p:nvPr/>
        </p:nvSpPr>
        <p:spPr bwMode="gray">
          <a:xfrm rot="20347040">
            <a:off x="3907663" y="2044783"/>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20">
            <a:extLst>
              <a:ext uri="{FF2B5EF4-FFF2-40B4-BE49-F238E27FC236}">
                <a16:creationId xmlns="" xmlns:a16="http://schemas.microsoft.com/office/drawing/2014/main" id="{020D7A1D-EFAD-4C8C-B9DE-D0FAD269B77A}"/>
              </a:ext>
            </a:extLst>
          </p:cNvPr>
          <p:cNvSpPr txBox="1"/>
          <p:nvPr/>
        </p:nvSpPr>
        <p:spPr bwMode="gray">
          <a:xfrm rot="1207878">
            <a:off x="3907663" y="2586749"/>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TextBox 120">
            <a:extLst>
              <a:ext uri="{FF2B5EF4-FFF2-40B4-BE49-F238E27FC236}">
                <a16:creationId xmlns="" xmlns:a16="http://schemas.microsoft.com/office/drawing/2014/main" id="{020D7A1D-EFAD-4C8C-B9DE-D0FAD269B77A}"/>
              </a:ext>
            </a:extLst>
          </p:cNvPr>
          <p:cNvSpPr txBox="1"/>
          <p:nvPr/>
        </p:nvSpPr>
        <p:spPr bwMode="gray">
          <a:xfrm rot="20347040">
            <a:off x="5181560" y="1581650"/>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20">
            <a:extLst>
              <a:ext uri="{FF2B5EF4-FFF2-40B4-BE49-F238E27FC236}">
                <a16:creationId xmlns="" xmlns:a16="http://schemas.microsoft.com/office/drawing/2014/main" id="{020D7A1D-EFAD-4C8C-B9DE-D0FAD269B77A}"/>
              </a:ext>
            </a:extLst>
          </p:cNvPr>
          <p:cNvSpPr txBox="1"/>
          <p:nvPr/>
        </p:nvSpPr>
        <p:spPr bwMode="gray">
          <a:xfrm rot="1207878">
            <a:off x="5179702" y="3075406"/>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Box 120">
            <a:extLst>
              <a:ext uri="{FF2B5EF4-FFF2-40B4-BE49-F238E27FC236}">
                <a16:creationId xmlns="" xmlns:a16="http://schemas.microsoft.com/office/drawing/2014/main" id="{020D7A1D-EFAD-4C8C-B9DE-D0FAD269B77A}"/>
              </a:ext>
            </a:extLst>
          </p:cNvPr>
          <p:cNvSpPr txBox="1"/>
          <p:nvPr/>
        </p:nvSpPr>
        <p:spPr bwMode="gray">
          <a:xfrm>
            <a:off x="3187267" y="1108948"/>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6657917" y="1289367"/>
            <a:ext cx="5087996"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[R1] bgp 101</a:t>
            </a:r>
          </a:p>
          <a:p>
            <a:pPr fontAlgn="auto">
              <a:spcBef>
                <a:spcPts val="0"/>
              </a:spcBef>
              <a:spcAft>
                <a:spcPts val="0"/>
              </a:spcAft>
            </a:pPr>
            <a:r>
              <a:rPr lang="en-US" altLang="zh-CN" sz="1400" dirty="0">
                <a:solidFill>
                  <a:prstClr val="black"/>
                </a:solidFill>
                <a:cs typeface="Courier New" panose="02070309020205020404" pitchFamily="49" charset="0"/>
              </a:rPr>
              <a:t>[R1-bgp] peer 10.1.12.2 as-number 102</a:t>
            </a:r>
          </a:p>
          <a:p>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R1-bgp] network 10.1.1.1 </a:t>
            </a:r>
            <a:r>
              <a:rPr lang="en-US" altLang="zh-CN" sz="1400" dirty="0" smtClean="0">
                <a:solidFill>
                  <a:prstClr val="black"/>
                </a:solidFill>
                <a:cs typeface="Courier New" panose="02070309020205020404" pitchFamily="49" charset="0"/>
              </a:rPr>
              <a:t>32</a:t>
            </a:r>
            <a:endParaRPr lang="en-US" altLang="zh-CN" sz="1400" dirty="0">
              <a:solidFill>
                <a:prstClr val="black"/>
              </a:solidFill>
              <a:cs typeface="Courier New" panose="02070309020205020404" pitchFamily="49" charset="0"/>
            </a:endParaRPr>
          </a:p>
        </p:txBody>
      </p:sp>
      <p:sp>
        <p:nvSpPr>
          <p:cNvPr id="120" name="文本框 119"/>
          <p:cNvSpPr txBox="1"/>
          <p:nvPr/>
        </p:nvSpPr>
        <p:spPr bwMode="gray">
          <a:xfrm>
            <a:off x="6657917" y="2632931"/>
            <a:ext cx="5087996" cy="160043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102</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10.1.12.1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101</a:t>
            </a:r>
          </a:p>
          <a:p>
            <a:pPr fontAlgn="auto">
              <a:spcBef>
                <a:spcPts val="0"/>
              </a:spcBef>
              <a:spcAft>
                <a:spcPts val="0"/>
              </a:spcAft>
            </a:pPr>
            <a:r>
              <a:rPr lang="en-US" altLang="zh-CN" sz="1400" dirty="0">
                <a:solidFill>
                  <a:prstClr val="black"/>
                </a:solidFill>
                <a:cs typeface="Courier New" panose="02070309020205020404" pitchFamily="49" charset="0"/>
              </a:rPr>
              <a:t>[R2-bgp] </a:t>
            </a:r>
            <a:r>
              <a:rPr lang="en-US" altLang="zh-CN" sz="1400" b="1" dirty="0">
                <a:solidFill>
                  <a:srgbClr val="C7000B"/>
                </a:solidFill>
                <a:cs typeface="Courier New" panose="02070309020205020404" pitchFamily="49" charset="0"/>
              </a:rPr>
              <a:t>group in internal</a:t>
            </a:r>
          </a:p>
          <a:p>
            <a:pPr fontAlgn="auto">
              <a:spcBef>
                <a:spcPts val="0"/>
              </a:spcBef>
              <a:spcAft>
                <a:spcPts val="0"/>
              </a:spcAft>
            </a:pPr>
            <a:r>
              <a:rPr lang="en-US" altLang="zh-CN" sz="1400" dirty="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10.1.3.3 group </a:t>
            </a:r>
            <a:r>
              <a:rPr lang="en-US" altLang="zh-CN" sz="1400" b="1" dirty="0">
                <a:solidFill>
                  <a:srgbClr val="C7000B"/>
                </a:solidFill>
                <a:cs typeface="Courier New" panose="02070309020205020404" pitchFamily="49" charset="0"/>
              </a:rPr>
              <a:t>in</a:t>
            </a:r>
          </a:p>
          <a:p>
            <a:r>
              <a:rPr lang="en-US" altLang="zh-CN" sz="1400" dirty="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10.1.4.4 group </a:t>
            </a:r>
            <a:r>
              <a:rPr lang="en-US" altLang="zh-CN" sz="1400" b="1" dirty="0">
                <a:solidFill>
                  <a:srgbClr val="C7000B"/>
                </a:solidFill>
                <a:cs typeface="Courier New" panose="02070309020205020404" pitchFamily="49" charset="0"/>
              </a:rPr>
              <a:t>in</a:t>
            </a:r>
          </a:p>
          <a:p>
            <a:r>
              <a:rPr lang="en-US" altLang="zh-CN" sz="1400" dirty="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10.1.5.5 group </a:t>
            </a:r>
            <a:r>
              <a:rPr lang="en-US" altLang="zh-CN" sz="1400" b="1" dirty="0">
                <a:solidFill>
                  <a:srgbClr val="C7000B"/>
                </a:solidFill>
                <a:cs typeface="Courier New" panose="02070309020205020404" pitchFamily="49" charset="0"/>
              </a:rPr>
              <a:t>in</a:t>
            </a:r>
          </a:p>
          <a:p>
            <a:r>
              <a:rPr lang="en-US" altLang="zh-CN" sz="1400" dirty="0">
                <a:solidFill>
                  <a:prstClr val="black"/>
                </a:solidFill>
                <a:cs typeface="Courier New" panose="02070309020205020404" pitchFamily="49" charset="0"/>
              </a:rPr>
              <a:t>[R2-bgp] </a:t>
            </a:r>
            <a:r>
              <a:rPr lang="en-US" altLang="zh-CN" sz="1400" dirty="0">
                <a:solidFill>
                  <a:srgbClr val="C7000B"/>
                </a:solidFill>
                <a:cs typeface="Courier New" panose="02070309020205020404" pitchFamily="49" charset="0"/>
              </a:rPr>
              <a:t>peer </a:t>
            </a:r>
            <a:r>
              <a:rPr lang="en-US" altLang="zh-CN" sz="1400" b="1" dirty="0">
                <a:solidFill>
                  <a:srgbClr val="C7000B"/>
                </a:solidFill>
                <a:cs typeface="Courier New" panose="02070309020205020404" pitchFamily="49" charset="0"/>
              </a:rPr>
              <a:t>in</a:t>
            </a:r>
            <a:r>
              <a:rPr lang="en-US" altLang="zh-CN" sz="1400" dirty="0">
                <a:solidFill>
                  <a:srgbClr val="C7000B"/>
                </a:solidFill>
                <a:cs typeface="Courier New" panose="02070309020205020404" pitchFamily="49" charset="0"/>
              </a:rPr>
              <a:t> connect-interface </a:t>
            </a:r>
            <a:r>
              <a:rPr lang="en-US" altLang="zh-CN" sz="1400" dirty="0" smtClean="0">
                <a:solidFill>
                  <a:srgbClr val="C7000B"/>
                </a:solidFill>
                <a:cs typeface="Courier New" panose="02070309020205020404" pitchFamily="49" charset="0"/>
              </a:rPr>
              <a:t>Loopback 0</a:t>
            </a:r>
            <a:endParaRPr lang="en-US" altLang="zh-CN" sz="1400" dirty="0">
              <a:solidFill>
                <a:srgbClr val="C7000B"/>
              </a:solidFill>
              <a:cs typeface="Courier New" panose="02070309020205020404" pitchFamily="49" charset="0"/>
            </a:endParaRPr>
          </a:p>
        </p:txBody>
      </p:sp>
      <p:sp>
        <p:nvSpPr>
          <p:cNvPr id="121" name="文本框 120"/>
          <p:cNvSpPr txBox="1"/>
          <p:nvPr/>
        </p:nvSpPr>
        <p:spPr bwMode="gray">
          <a:xfrm>
            <a:off x="6657917" y="4691346"/>
            <a:ext cx="5087996"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cs typeface="Courier New" panose="02070309020205020404" pitchFamily="49" charset="0"/>
              </a:rPr>
              <a:t>[</a:t>
            </a:r>
            <a:r>
              <a:rPr lang="en-US" altLang="zh-CN" sz="1400" dirty="0" smtClean="0">
                <a:cs typeface="Courier New" panose="02070309020205020404" pitchFamily="49" charset="0"/>
              </a:rPr>
              <a:t>R3] </a:t>
            </a:r>
            <a:r>
              <a:rPr lang="en-US" altLang="zh-CN" sz="1400" dirty="0">
                <a:cs typeface="Courier New" panose="02070309020205020404" pitchFamily="49" charset="0"/>
              </a:rPr>
              <a:t>bgp </a:t>
            </a:r>
            <a:r>
              <a:rPr lang="en-US" altLang="zh-CN" sz="1400" dirty="0" smtClean="0">
                <a:cs typeface="Courier New" panose="02070309020205020404" pitchFamily="49" charset="0"/>
              </a:rPr>
              <a:t>102</a:t>
            </a:r>
            <a:endParaRPr lang="en-US" altLang="zh-CN" sz="1400" dirty="0">
              <a:cs typeface="Courier New" panose="02070309020205020404" pitchFamily="49" charset="0"/>
            </a:endParaRPr>
          </a:p>
          <a:p>
            <a:pPr fontAlgn="auto">
              <a:spcBef>
                <a:spcPts val="0"/>
              </a:spcBef>
              <a:spcAft>
                <a:spcPts val="0"/>
              </a:spcAft>
            </a:pPr>
            <a:r>
              <a:rPr lang="en-US" altLang="zh-CN" sz="1400" dirty="0">
                <a:cs typeface="Courier New" panose="02070309020205020404" pitchFamily="49" charset="0"/>
              </a:rPr>
              <a:t>[</a:t>
            </a:r>
            <a:r>
              <a:rPr lang="en-US" altLang="zh-CN" sz="1400" dirty="0" smtClean="0">
                <a:cs typeface="Courier New" panose="02070309020205020404" pitchFamily="49" charset="0"/>
              </a:rPr>
              <a:t>R3-bgp</a:t>
            </a:r>
            <a:r>
              <a:rPr lang="en-US" altLang="zh-CN" sz="1400" dirty="0">
                <a:cs typeface="Courier New" panose="02070309020205020404" pitchFamily="49" charset="0"/>
              </a:rPr>
              <a:t>] peer </a:t>
            </a:r>
            <a:r>
              <a:rPr lang="en-US" altLang="zh-CN" sz="1400" dirty="0" smtClean="0">
                <a:cs typeface="Courier New" panose="02070309020205020404" pitchFamily="49" charset="0"/>
              </a:rPr>
              <a:t>10.1.2.2 </a:t>
            </a:r>
            <a:r>
              <a:rPr lang="en-US" altLang="zh-CN" sz="1400" dirty="0">
                <a:cs typeface="Courier New" panose="02070309020205020404" pitchFamily="49" charset="0"/>
              </a:rPr>
              <a:t>as-number </a:t>
            </a:r>
            <a:r>
              <a:rPr lang="en-US" altLang="zh-CN" sz="1400" dirty="0" smtClean="0">
                <a:cs typeface="Courier New" panose="02070309020205020404" pitchFamily="49" charset="0"/>
              </a:rPr>
              <a:t>102</a:t>
            </a:r>
          </a:p>
          <a:p>
            <a:r>
              <a:rPr lang="en-US" altLang="zh-CN" sz="1400" dirty="0" smtClean="0">
                <a:cs typeface="Courier New" panose="02070309020205020404" pitchFamily="49" charset="0"/>
              </a:rPr>
              <a:t>[R3-bgp</a:t>
            </a:r>
            <a:r>
              <a:rPr lang="en-US" altLang="zh-CN" sz="1400" dirty="0">
                <a:cs typeface="Courier New" panose="02070309020205020404" pitchFamily="49" charset="0"/>
              </a:rPr>
              <a:t>] peer 1</a:t>
            </a:r>
            <a:r>
              <a:rPr lang="en-US" altLang="zh-CN" sz="1400" dirty="0" smtClean="0">
                <a:cs typeface="Courier New" panose="02070309020205020404" pitchFamily="49" charset="0"/>
              </a:rPr>
              <a:t>0.1.2.2 </a:t>
            </a:r>
            <a:r>
              <a:rPr lang="en-US" altLang="zh-CN" sz="1400" dirty="0">
                <a:cs typeface="Courier New" panose="02070309020205020404" pitchFamily="49" charset="0"/>
              </a:rPr>
              <a:t>connect-interface </a:t>
            </a:r>
            <a:r>
              <a:rPr lang="en-US" altLang="zh-CN" sz="1400" dirty="0" smtClean="0">
                <a:cs typeface="Courier New" panose="02070309020205020404" pitchFamily="49" charset="0"/>
              </a:rPr>
              <a:t>Loopback 0</a:t>
            </a:r>
            <a:endParaRPr lang="en-US" altLang="zh-CN" sz="1400" dirty="0">
              <a:cs typeface="Courier New" panose="02070309020205020404" pitchFamily="49" charset="0"/>
            </a:endParaRPr>
          </a:p>
        </p:txBody>
      </p:sp>
      <p:sp>
        <p:nvSpPr>
          <p:cNvPr id="125" name="五边形 124"/>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26" name="燕尾形 125"/>
          <p:cNvSpPr/>
          <p:nvPr/>
        </p:nvSpPr>
        <p:spPr bwMode="gray">
          <a:xfrm>
            <a:off x="8206640" y="104951"/>
            <a:ext cx="113256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27" name="燕尾形 126"/>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128" name="燕尾形 127"/>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763032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BGP Peer Group Configuration</a:t>
            </a:r>
            <a:endParaRPr lang="en-US"/>
          </a:p>
        </p:txBody>
      </p:sp>
      <p:sp>
        <p:nvSpPr>
          <p:cNvPr id="58" name="文本框 57"/>
          <p:cNvSpPr txBox="1"/>
          <p:nvPr/>
        </p:nvSpPr>
        <p:spPr bwMode="gray">
          <a:xfrm>
            <a:off x="5304322" y="1204888"/>
            <a:ext cx="6441591"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Check the BGP peer group information on R2.</a:t>
            </a:r>
          </a:p>
        </p:txBody>
      </p:sp>
      <p:sp>
        <p:nvSpPr>
          <p:cNvPr id="38" name="任意多边形 25"/>
          <p:cNvSpPr/>
          <p:nvPr/>
        </p:nvSpPr>
        <p:spPr bwMode="gray">
          <a:xfrm>
            <a:off x="1179842" y="1258084"/>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sp>
        <p:nvSpPr>
          <p:cNvPr id="39" name="文本框 38"/>
          <p:cNvSpPr txBox="1"/>
          <p:nvPr/>
        </p:nvSpPr>
        <p:spPr bwMode="gray">
          <a:xfrm>
            <a:off x="5363024" y="1594400"/>
            <a:ext cx="6382889" cy="440120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[R2]display bgp group </a:t>
            </a:r>
            <a:r>
              <a:rPr lang="en-US" altLang="zh-CN" sz="1400" dirty="0">
                <a:cs typeface="Courier New" panose="02070309020205020404" pitchFamily="49" charset="0"/>
              </a:rPr>
              <a:t>in</a:t>
            </a: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BGP peer-group: </a:t>
            </a:r>
            <a:r>
              <a:rPr lang="en-US" altLang="zh-CN" sz="1400" dirty="0">
                <a:solidFill>
                  <a:srgbClr val="C7000B"/>
                </a:solidFill>
                <a:cs typeface="Courier New" panose="02070309020205020404" pitchFamily="49" charset="0"/>
              </a:rPr>
              <a:t>in</a:t>
            </a:r>
          </a:p>
          <a:p>
            <a:pPr fontAlgn="auto">
              <a:spcBef>
                <a:spcPts val="0"/>
              </a:spcBef>
              <a:spcAft>
                <a:spcPts val="0"/>
              </a:spcAft>
            </a:pPr>
            <a:r>
              <a:rPr lang="en-US" altLang="zh-CN" sz="1400" dirty="0">
                <a:solidFill>
                  <a:prstClr val="black"/>
                </a:solidFill>
                <a:cs typeface="Courier New" panose="02070309020205020404" pitchFamily="49" charset="0"/>
              </a:rPr>
              <a:t> Remote AS: 102</a:t>
            </a:r>
          </a:p>
          <a:p>
            <a:pPr fontAlgn="auto">
              <a:spcBef>
                <a:spcPts val="0"/>
              </a:spcBef>
              <a:spcAft>
                <a:spcPts val="0"/>
              </a:spcAft>
            </a:pPr>
            <a:r>
              <a:rPr lang="en-US" altLang="zh-CN" sz="1400" dirty="0">
                <a:solidFill>
                  <a:prstClr val="black"/>
                </a:solidFill>
                <a:cs typeface="Courier New" panose="02070309020205020404" pitchFamily="49" charset="0"/>
              </a:rPr>
              <a:t> Authentication type configured: None</a:t>
            </a:r>
          </a:p>
          <a:p>
            <a:pPr fontAlgn="auto">
              <a:spcBef>
                <a:spcPts val="0"/>
              </a:spcBef>
              <a:spcAft>
                <a:spcPts val="0"/>
              </a:spcAft>
            </a:pPr>
            <a:r>
              <a:rPr lang="en-US" altLang="zh-CN" sz="1400" dirty="0">
                <a:solidFill>
                  <a:prstClr val="black"/>
                </a:solidFill>
                <a:cs typeface="Courier New" panose="02070309020205020404" pitchFamily="49" charset="0"/>
              </a:rPr>
              <a:t> Type : </a:t>
            </a:r>
            <a:r>
              <a:rPr lang="en-US" altLang="zh-CN" sz="1400" dirty="0">
                <a:solidFill>
                  <a:srgbClr val="C7000B"/>
                </a:solidFill>
                <a:cs typeface="Courier New" panose="02070309020205020404" pitchFamily="49" charset="0"/>
              </a:rPr>
              <a:t>internal</a:t>
            </a:r>
          </a:p>
          <a:p>
            <a:pPr fontAlgn="auto">
              <a:spcBef>
                <a:spcPts val="0"/>
              </a:spcBef>
              <a:spcAft>
                <a:spcPts val="0"/>
              </a:spcAft>
            </a:pPr>
            <a:r>
              <a:rPr lang="en-US" altLang="zh-CN" sz="1400" dirty="0">
                <a:solidFill>
                  <a:prstClr val="black"/>
                </a:solidFill>
                <a:cs typeface="Courier New" panose="02070309020205020404" pitchFamily="49" charset="0"/>
              </a:rPr>
              <a:t> Configured hold timer value: 180</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Keepalive</a:t>
            </a:r>
            <a:r>
              <a:rPr lang="en-US" altLang="zh-CN" sz="1400" dirty="0">
                <a:solidFill>
                  <a:prstClr val="black"/>
                </a:solidFill>
                <a:cs typeface="Courier New" panose="02070309020205020404" pitchFamily="49" charset="0"/>
              </a:rPr>
              <a:t> timer value: 60</a:t>
            </a:r>
          </a:p>
          <a:p>
            <a:pPr fontAlgn="auto">
              <a:spcBef>
                <a:spcPts val="0"/>
              </a:spcBef>
              <a:spcAft>
                <a:spcPts val="0"/>
              </a:spcAft>
            </a:pPr>
            <a:r>
              <a:rPr lang="en-US" altLang="zh-CN" sz="1400" dirty="0">
                <a:solidFill>
                  <a:prstClr val="black"/>
                </a:solidFill>
                <a:cs typeface="Courier New" panose="02070309020205020404" pitchFamily="49" charset="0"/>
              </a:rPr>
              <a:t> Connect-retry timer value: 32</a:t>
            </a:r>
          </a:p>
          <a:p>
            <a:pPr fontAlgn="auto">
              <a:spcBef>
                <a:spcPts val="0"/>
              </a:spcBef>
              <a:spcAft>
                <a:spcPts val="0"/>
              </a:spcAft>
            </a:pPr>
            <a:r>
              <a:rPr lang="en-US" altLang="zh-CN" sz="1400" dirty="0">
                <a:solidFill>
                  <a:prstClr val="black"/>
                </a:solidFill>
                <a:cs typeface="Courier New" panose="02070309020205020404" pitchFamily="49" charset="0"/>
              </a:rPr>
              <a:t> Minimum route advertisement interval is 15 seconds</a:t>
            </a:r>
          </a:p>
          <a:p>
            <a:pPr fontAlgn="auto">
              <a:spcBef>
                <a:spcPts val="0"/>
              </a:spcBef>
              <a:spcAft>
                <a:spcPts val="0"/>
              </a:spcAft>
            </a:pPr>
            <a:r>
              <a:rPr lang="en-US" altLang="zh-CN" sz="1400" dirty="0">
                <a:solidFill>
                  <a:prstClr val="black"/>
                </a:solidFill>
                <a:cs typeface="Courier New" panose="02070309020205020404" pitchFamily="49" charset="0"/>
              </a:rPr>
              <a:t> Connect-interface has been configured</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PeerSession</a:t>
            </a:r>
            <a:r>
              <a:rPr lang="en-US" altLang="zh-CN" sz="1400" dirty="0">
                <a:solidFill>
                  <a:prstClr val="black"/>
                </a:solidFill>
                <a:cs typeface="Courier New" panose="02070309020205020404" pitchFamily="49" charset="0"/>
              </a:rPr>
              <a:t> Members:</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a:solidFill>
                  <a:srgbClr val="C7000B"/>
                </a:solidFill>
                <a:cs typeface="Courier New" panose="02070309020205020404" pitchFamily="49" charset="0"/>
              </a:rPr>
              <a:t>10.1.3.3           10.1.4.4           10.1.5.5        </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Peer Preferred Value: 0</a:t>
            </a:r>
          </a:p>
          <a:p>
            <a:pPr fontAlgn="auto">
              <a:spcBef>
                <a:spcPts val="0"/>
              </a:spcBef>
              <a:spcAft>
                <a:spcPts val="0"/>
              </a:spcAft>
            </a:pPr>
            <a:r>
              <a:rPr lang="en-US" altLang="zh-CN" sz="1400" dirty="0">
                <a:solidFill>
                  <a:prstClr val="black"/>
                </a:solidFill>
                <a:cs typeface="Courier New" panose="02070309020205020404" pitchFamily="49" charset="0"/>
              </a:rPr>
              <a:t> No routing policy is configured</a:t>
            </a:r>
          </a:p>
          <a:p>
            <a:pPr fontAlgn="auto">
              <a:spcBef>
                <a:spcPts val="0"/>
              </a:spcBef>
              <a:spcAft>
                <a:spcPts val="0"/>
              </a:spcAft>
            </a:pPr>
            <a:r>
              <a:rPr lang="en-US" altLang="zh-CN" sz="1400" dirty="0">
                <a:solidFill>
                  <a:prstClr val="black"/>
                </a:solidFill>
                <a:cs typeface="Courier New" panose="02070309020205020404" pitchFamily="49" charset="0"/>
              </a:rPr>
              <a:t> Peer Members:</a:t>
            </a:r>
          </a:p>
          <a:p>
            <a:pPr fontAlgn="auto">
              <a:spcBef>
                <a:spcPts val="0"/>
              </a:spcBef>
              <a:spcAft>
                <a:spcPts val="0"/>
              </a:spcAft>
            </a:pP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V    AS  </a:t>
            </a:r>
            <a:r>
              <a:rPr lang="en-US" altLang="zh-CN" sz="1400" dirty="0" err="1">
                <a:solidFill>
                  <a:prstClr val="black"/>
                </a:solidFill>
                <a:cs typeface="Courier New" panose="02070309020205020404" pitchFamily="49" charset="0"/>
              </a:rPr>
              <a:t>MsgRcvd</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MsgSent</a:t>
            </a:r>
            <a:r>
              <a:rPr lang="en-US" altLang="zh-CN" sz="1400" dirty="0" smtClean="0">
                <a:solidFill>
                  <a:prstClr val="black"/>
                </a:solidFill>
                <a:cs typeface="Courier New" panose="02070309020205020404" pitchFamily="49" charset="0"/>
              </a:rPr>
              <a:t>  </a:t>
            </a:r>
            <a:r>
              <a:rPr lang="en-US" altLang="zh-CN" sz="1400" dirty="0" err="1">
                <a:solidFill>
                  <a:prstClr val="black"/>
                </a:solidFill>
                <a:cs typeface="Courier New" panose="02070309020205020404" pitchFamily="49" charset="0"/>
              </a:rPr>
              <a:t>OutQ</a:t>
            </a:r>
            <a:r>
              <a:rPr lang="en-US" altLang="zh-CN" sz="1400" dirty="0">
                <a:solidFill>
                  <a:prstClr val="black"/>
                </a:solidFill>
                <a:cs typeface="Courier New" panose="02070309020205020404" pitchFamily="49" charset="0"/>
              </a:rPr>
              <a:t>  Up/Down  </a:t>
            </a:r>
            <a:r>
              <a:rPr lang="en-US" altLang="zh-CN" sz="1400" dirty="0" smtClean="0">
                <a:solidFill>
                  <a:prstClr val="black"/>
                </a:solidFill>
                <a:cs typeface="Courier New" panose="02070309020205020404" pitchFamily="49" charset="0"/>
              </a:rPr>
              <a:t>State         </a:t>
            </a:r>
            <a:r>
              <a:rPr lang="en-US" altLang="zh-CN" sz="1400" dirty="0" err="1" smtClean="0">
                <a:solidFill>
                  <a:prstClr val="black"/>
                </a:solidFill>
                <a:cs typeface="Courier New" panose="02070309020205020404" pitchFamily="49" charset="0"/>
              </a:rPr>
              <a:t>PrefRcv</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10.1.3.3  </a:t>
            </a:r>
            <a:r>
              <a:rPr lang="en-US" altLang="zh-CN" sz="1400" dirty="0" smtClean="0">
                <a:solidFill>
                  <a:prstClr val="black"/>
                </a:solidFill>
                <a:cs typeface="Courier New" panose="02070309020205020404" pitchFamily="49" charset="0"/>
              </a:rPr>
              <a:t> 4  102        </a:t>
            </a:r>
            <a:r>
              <a:rPr lang="en-US" altLang="zh-CN" sz="1400" dirty="0">
                <a:solidFill>
                  <a:prstClr val="black"/>
                </a:solidFill>
                <a:cs typeface="Courier New" panose="02070309020205020404" pitchFamily="49" charset="0"/>
              </a:rPr>
              <a:t>5        7     </a:t>
            </a:r>
            <a:r>
              <a:rPr lang="en-US" altLang="zh-CN" sz="1400" dirty="0" smtClean="0">
                <a:solidFill>
                  <a:prstClr val="black"/>
                </a:solidFill>
                <a:cs typeface="Courier New" panose="02070309020205020404" pitchFamily="49" charset="0"/>
              </a:rPr>
              <a:t>        0       </a:t>
            </a:r>
            <a:r>
              <a:rPr lang="en-US" altLang="zh-CN" sz="1400" dirty="0">
                <a:solidFill>
                  <a:prstClr val="black"/>
                </a:solidFill>
                <a:cs typeface="Courier New" panose="02070309020205020404" pitchFamily="49" charset="0"/>
              </a:rPr>
              <a:t>00:03:33 </a:t>
            </a:r>
            <a:r>
              <a:rPr lang="en-US" altLang="zh-CN" sz="1400" dirty="0" smtClean="0">
                <a:solidFill>
                  <a:prstClr val="black"/>
                </a:solidFill>
                <a:cs typeface="Courier New" panose="02070309020205020404" pitchFamily="49" charset="0"/>
              </a:rPr>
              <a:t>   Established    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10.1.4.4   </a:t>
            </a:r>
            <a:r>
              <a:rPr lang="en-US" altLang="zh-CN" sz="1400" dirty="0" smtClean="0">
                <a:solidFill>
                  <a:prstClr val="black"/>
                </a:solidFill>
                <a:cs typeface="Courier New" panose="02070309020205020404" pitchFamily="49" charset="0"/>
              </a:rPr>
              <a:t>4  102        </a:t>
            </a:r>
            <a:r>
              <a:rPr lang="en-US" altLang="zh-CN" sz="1400" dirty="0">
                <a:solidFill>
                  <a:prstClr val="black"/>
                </a:solidFill>
                <a:cs typeface="Courier New" panose="02070309020205020404" pitchFamily="49" charset="0"/>
              </a:rPr>
              <a:t>5        6     </a:t>
            </a:r>
            <a:r>
              <a:rPr lang="en-US" altLang="zh-CN" sz="1400" dirty="0" smtClean="0">
                <a:solidFill>
                  <a:prstClr val="black"/>
                </a:solidFill>
                <a:cs typeface="Courier New" panose="02070309020205020404" pitchFamily="49" charset="0"/>
              </a:rPr>
              <a:t>        0       00:03:11    Established    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10.1.5.5   </a:t>
            </a:r>
            <a:r>
              <a:rPr lang="en-US" altLang="zh-CN" sz="1400" dirty="0" smtClean="0">
                <a:solidFill>
                  <a:prstClr val="black"/>
                </a:solidFill>
                <a:cs typeface="Courier New" panose="02070309020205020404" pitchFamily="49" charset="0"/>
              </a:rPr>
              <a:t>4  102        </a:t>
            </a:r>
            <a:r>
              <a:rPr lang="en-US" altLang="zh-CN" sz="1400" dirty="0">
                <a:solidFill>
                  <a:prstClr val="black"/>
                </a:solidFill>
                <a:cs typeface="Courier New" panose="02070309020205020404" pitchFamily="49" charset="0"/>
              </a:rPr>
              <a:t>4        6  </a:t>
            </a:r>
            <a:r>
              <a:rPr lang="en-US" altLang="zh-CN" sz="1400" dirty="0" smtClean="0">
                <a:solidFill>
                  <a:prstClr val="black"/>
                </a:solidFill>
                <a:cs typeface="Courier New" panose="02070309020205020404" pitchFamily="49" charset="0"/>
              </a:rPr>
              <a:t>           0       00:02:52    Established    0</a:t>
            </a:r>
            <a:endParaRPr lang="en-US" altLang="zh-CN" sz="1400" dirty="0">
              <a:solidFill>
                <a:prstClr val="black"/>
              </a:solidFill>
              <a:cs typeface="Courier New" panose="02070309020205020404" pitchFamily="49" charset="0"/>
            </a:endParaRP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52620" y="2328364"/>
            <a:ext cx="540000" cy="442800"/>
          </a:xfrm>
          <a:prstGeom prst="rect">
            <a:avLst/>
          </a:prstGeom>
        </p:spPr>
      </p:pic>
      <p:cxnSp>
        <p:nvCxnSpPr>
          <p:cNvPr id="41" name="直接连接符 40"/>
          <p:cNvCxnSpPr>
            <a:stCxn id="70" idx="3"/>
            <a:endCxn id="40" idx="1"/>
          </p:cNvCxnSpPr>
          <p:nvPr/>
        </p:nvCxnSpPr>
        <p:spPr bwMode="gray">
          <a:xfrm>
            <a:off x="1957493" y="2549764"/>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120">
            <a:extLst>
              <a:ext uri="{FF2B5EF4-FFF2-40B4-BE49-F238E27FC236}">
                <a16:creationId xmlns="" xmlns:a16="http://schemas.microsoft.com/office/drawing/2014/main" id="{020D7A1D-EFAD-4C8C-B9DE-D0FAD269B77A}"/>
              </a:ext>
            </a:extLst>
          </p:cNvPr>
          <p:cNvSpPr txBox="1"/>
          <p:nvPr/>
        </p:nvSpPr>
        <p:spPr bwMode="gray">
          <a:xfrm>
            <a:off x="1286814" y="2078860"/>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3318222" y="2078860"/>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3196475" y="2507985"/>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52620" y="1542652"/>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52620" y="3118289"/>
            <a:ext cx="540000" cy="442800"/>
          </a:xfrm>
          <a:prstGeom prst="rect">
            <a:avLst/>
          </a:prstGeom>
        </p:spPr>
      </p:pic>
      <p:cxnSp>
        <p:nvCxnSpPr>
          <p:cNvPr id="68" name="直接连接符 67"/>
          <p:cNvCxnSpPr>
            <a:stCxn id="70" idx="1"/>
            <a:endCxn id="49" idx="1"/>
          </p:cNvCxnSpPr>
          <p:nvPr/>
        </p:nvCxnSpPr>
        <p:spPr bwMode="gray">
          <a:xfrm flipV="1">
            <a:off x="1417493" y="1764052"/>
            <a:ext cx="2035127" cy="7857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0" idx="1"/>
            <a:endCxn id="53" idx="1"/>
          </p:cNvCxnSpPr>
          <p:nvPr/>
        </p:nvCxnSpPr>
        <p:spPr bwMode="gray">
          <a:xfrm>
            <a:off x="1417493" y="2549764"/>
            <a:ext cx="2035127" cy="7899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17493" y="2328364"/>
            <a:ext cx="540000" cy="442800"/>
          </a:xfrm>
          <a:prstGeom prst="rect">
            <a:avLst/>
          </a:prstGeom>
        </p:spPr>
      </p:pic>
      <p:cxnSp>
        <p:nvCxnSpPr>
          <p:cNvPr id="72" name="直接连接符 71"/>
          <p:cNvCxnSpPr>
            <a:endCxn id="70" idx="1"/>
          </p:cNvCxnSpPr>
          <p:nvPr/>
        </p:nvCxnSpPr>
        <p:spPr bwMode="gray">
          <a:xfrm flipV="1">
            <a:off x="1014171" y="2549764"/>
            <a:ext cx="403322" cy="12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120">
            <a:extLst>
              <a:ext uri="{FF2B5EF4-FFF2-40B4-BE49-F238E27FC236}">
                <a16:creationId xmlns="" xmlns:a16="http://schemas.microsoft.com/office/drawing/2014/main" id="{020D7A1D-EFAD-4C8C-B9DE-D0FAD269B77A}"/>
              </a:ext>
            </a:extLst>
          </p:cNvPr>
          <p:cNvSpPr txBox="1"/>
          <p:nvPr/>
        </p:nvSpPr>
        <p:spPr bwMode="gray">
          <a:xfrm>
            <a:off x="1161571" y="2511908"/>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 xmlns:a16="http://schemas.microsoft.com/office/drawing/2014/main" id="{020D7A1D-EFAD-4C8C-B9DE-D0FAD269B77A}"/>
              </a:ext>
            </a:extLst>
          </p:cNvPr>
          <p:cNvSpPr txBox="1"/>
          <p:nvPr/>
        </p:nvSpPr>
        <p:spPr bwMode="gray">
          <a:xfrm>
            <a:off x="3318222" y="1272636"/>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020D7A1D-EFAD-4C8C-B9DE-D0FAD269B77A}"/>
              </a:ext>
            </a:extLst>
          </p:cNvPr>
          <p:cNvSpPr txBox="1"/>
          <p:nvPr/>
        </p:nvSpPr>
        <p:spPr bwMode="gray">
          <a:xfrm>
            <a:off x="3318222" y="2862934"/>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rot="20339608">
            <a:off x="2082287" y="1723211"/>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 xmlns:a16="http://schemas.microsoft.com/office/drawing/2014/main" id="{020D7A1D-EFAD-4C8C-B9DE-D0FAD269B77A}"/>
              </a:ext>
            </a:extLst>
          </p:cNvPr>
          <p:cNvSpPr txBox="1"/>
          <p:nvPr/>
        </p:nvSpPr>
        <p:spPr bwMode="gray">
          <a:xfrm>
            <a:off x="2164694" y="2279843"/>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10.1.24.0/24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 xmlns:a16="http://schemas.microsoft.com/office/drawing/2014/main" id="{020D7A1D-EFAD-4C8C-B9DE-D0FAD269B77A}"/>
              </a:ext>
            </a:extLst>
          </p:cNvPr>
          <p:cNvSpPr txBox="1"/>
          <p:nvPr/>
        </p:nvSpPr>
        <p:spPr bwMode="gray">
          <a:xfrm rot="1339552">
            <a:off x="2139669" y="2825829"/>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10.1.25.0/24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 xmlns:a16="http://schemas.microsoft.com/office/drawing/2014/main" id="{020D7A1D-EFAD-4C8C-B9DE-D0FAD269B77A}"/>
              </a:ext>
            </a:extLst>
          </p:cNvPr>
          <p:cNvSpPr txBox="1"/>
          <p:nvPr/>
        </p:nvSpPr>
        <p:spPr bwMode="gray">
          <a:xfrm>
            <a:off x="1900338" y="250759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rot="20347040">
            <a:off x="1900338" y="2231537"/>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rot="1207878">
            <a:off x="1900338" y="2773503"/>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rot="20347040">
            <a:off x="3174235" y="176840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 xmlns:a16="http://schemas.microsoft.com/office/drawing/2014/main" id="{020D7A1D-EFAD-4C8C-B9DE-D0FAD269B77A}"/>
              </a:ext>
            </a:extLst>
          </p:cNvPr>
          <p:cNvSpPr txBox="1"/>
          <p:nvPr/>
        </p:nvSpPr>
        <p:spPr bwMode="gray">
          <a:xfrm rot="1207878">
            <a:off x="3172377" y="3262160"/>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 xmlns:a16="http://schemas.microsoft.com/office/drawing/2014/main" id="{020D7A1D-EFAD-4C8C-B9DE-D0FAD269B77A}"/>
              </a:ext>
            </a:extLst>
          </p:cNvPr>
          <p:cNvSpPr txBox="1"/>
          <p:nvPr/>
        </p:nvSpPr>
        <p:spPr bwMode="gray">
          <a:xfrm>
            <a:off x="1179942" y="1295702"/>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箭头连接符 87"/>
          <p:cNvCxnSpPr/>
          <p:nvPr/>
        </p:nvCxnSpPr>
        <p:spPr bwMode="gray">
          <a:xfrm flipV="1">
            <a:off x="4817883" y="4182374"/>
            <a:ext cx="486439" cy="327482"/>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89" name="文本占位符 3"/>
          <p:cNvSpPr txBox="1">
            <a:spLocks/>
          </p:cNvSpPr>
          <p:nvPr/>
        </p:nvSpPr>
        <p:spPr bwMode="gray">
          <a:xfrm>
            <a:off x="542288" y="4482255"/>
            <a:ext cx="4599556" cy="1294740"/>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400" dirty="0"/>
              <a:t>The command output shows that the peer group created on R2 is named </a:t>
            </a:r>
            <a:r>
              <a:rPr lang="en-US" altLang="zh-CN" sz="1400" dirty="0">
                <a:solidFill>
                  <a:srgbClr val="C7000B"/>
                </a:solidFill>
              </a:rPr>
              <a:t>in</a:t>
            </a:r>
            <a:r>
              <a:rPr lang="en-US" altLang="zh-CN" sz="1400" dirty="0"/>
              <a:t> and has three </a:t>
            </a:r>
            <a:r>
              <a:rPr lang="en-US" altLang="zh-CN" sz="1400" dirty="0">
                <a:solidFill>
                  <a:srgbClr val="C7000B"/>
                </a:solidFill>
              </a:rPr>
              <a:t>IBGP</a:t>
            </a:r>
            <a:r>
              <a:rPr lang="en-US" altLang="zh-CN" sz="1400" dirty="0"/>
              <a:t> peer members: 10.1.3.3, 10.1.4.4, and 10.1.5.5. All these members have established peer relationships with R2.</a:t>
            </a:r>
          </a:p>
        </p:txBody>
      </p:sp>
      <p:sp>
        <p:nvSpPr>
          <p:cNvPr id="94" name="五边形 93"/>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95" name="燕尾形 94"/>
          <p:cNvSpPr/>
          <p:nvPr/>
        </p:nvSpPr>
        <p:spPr bwMode="gray">
          <a:xfrm>
            <a:off x="8206640" y="104951"/>
            <a:ext cx="113256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96" name="燕尾形 95"/>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97" name="燕尾形 96"/>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624891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BGP Security</a:t>
            </a:r>
            <a:endParaRPr lang="en-US"/>
          </a:p>
        </p:txBody>
      </p:sp>
      <p:sp>
        <p:nvSpPr>
          <p:cNvPr id="3" name="文本占位符 2"/>
          <p:cNvSpPr>
            <a:spLocks noGrp="1"/>
          </p:cNvSpPr>
          <p:nvPr>
            <p:ph type="body" sz="quarter" idx="10"/>
          </p:nvPr>
        </p:nvSpPr>
        <p:spPr bwMode="gray"/>
        <p:txBody>
          <a:bodyPr/>
          <a:lstStyle/>
          <a:p>
            <a:r>
              <a:rPr lang="en-US" sz="1800" dirty="0" smtClean="0"/>
              <a:t>Common BGP attacks are as follows:</a:t>
            </a:r>
          </a:p>
          <a:p>
            <a:pPr lvl="1"/>
            <a:r>
              <a:rPr lang="en-US" sz="1600" dirty="0" smtClean="0"/>
              <a:t>A rogue BGP peer relationship is established, and invalid routes are advertised to disturb the normal routing table.</a:t>
            </a:r>
          </a:p>
          <a:p>
            <a:pPr lvl="1"/>
            <a:r>
              <a:rPr lang="en-US" sz="1600" dirty="0" smtClean="0"/>
              <a:t>A router receives a large number of bogus BGP messages and sends them to the CPU. As a result, the CPU usage goes excessively high.</a:t>
            </a:r>
            <a:endParaRPr lang="en-US" sz="1600" dirty="0"/>
          </a:p>
        </p:txBody>
      </p:sp>
      <p:sp>
        <p:nvSpPr>
          <p:cNvPr id="42" name="文本占位符 2"/>
          <p:cNvSpPr txBox="1">
            <a:spLocks/>
          </p:cNvSpPr>
          <p:nvPr/>
        </p:nvSpPr>
        <p:spPr bwMode="gray">
          <a:xfrm>
            <a:off x="468317" y="5471452"/>
            <a:ext cx="11276183" cy="71950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dirty="0">
                <a:latin typeface="Huawei Sans" panose="020C0503030203020204" pitchFamily="34" charset="0"/>
              </a:rPr>
              <a:t>BGP uses authentication and Generalized TTL Security Mechanism (GTSM) to ensure the security of message exchange between BGP peers.</a:t>
            </a:r>
          </a:p>
        </p:txBody>
      </p:sp>
      <p:sp>
        <p:nvSpPr>
          <p:cNvPr id="49" name="任意多边形 25"/>
          <p:cNvSpPr/>
          <p:nvPr/>
        </p:nvSpPr>
        <p:spPr bwMode="gray">
          <a:xfrm>
            <a:off x="2076915" y="3031199"/>
            <a:ext cx="7726942" cy="258624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b="1">
              <a:solidFill>
                <a:schemeClr val="tx1"/>
              </a:solidFill>
              <a:sym typeface="Huawei Sans" panose="020C0503030203020204" pitchFamily="34" charset="0"/>
            </a:endParaRPr>
          </a:p>
        </p:txBody>
      </p:sp>
      <p:pic>
        <p:nvPicPr>
          <p:cNvPr id="50"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025540" y="3766840"/>
            <a:ext cx="527556" cy="431636"/>
          </a:xfrm>
          <a:prstGeom prst="rect">
            <a:avLst/>
          </a:prstGeom>
          <a:noFill/>
        </p:spPr>
      </p:pic>
      <p:cxnSp>
        <p:nvCxnSpPr>
          <p:cNvPr id="51" name="直接连接符 50">
            <a:extLst>
              <a:ext uri="{FF2B5EF4-FFF2-40B4-BE49-F238E27FC236}">
                <a16:creationId xmlns:a16="http://schemas.microsoft.com/office/drawing/2014/main" xmlns="" id="{94275FFE-3BE6-4C12-8737-FDFE3456C4A2}"/>
              </a:ext>
            </a:extLst>
          </p:cNvPr>
          <p:cNvCxnSpPr>
            <a:stCxn id="65" idx="1"/>
            <a:endCxn id="50" idx="3"/>
          </p:cNvCxnSpPr>
          <p:nvPr/>
        </p:nvCxnSpPr>
        <p:spPr bwMode="gray">
          <a:xfrm flipH="1">
            <a:off x="3553096" y="3982658"/>
            <a:ext cx="2280468" cy="0"/>
          </a:xfrm>
          <a:prstGeom prst="line">
            <a:avLst/>
          </a:prstGeom>
          <a:noFill/>
          <a:ln w="19050" cap="flat" cmpd="sng" algn="ctr">
            <a:solidFill>
              <a:schemeClr val="tx1"/>
            </a:solidFill>
            <a:prstDash val="solid"/>
          </a:ln>
          <a:effectLst/>
        </p:spPr>
      </p:cxnSp>
      <p:sp>
        <p:nvSpPr>
          <p:cNvPr id="52" name="TextBox 120">
            <a:extLst>
              <a:ext uri="{FF2B5EF4-FFF2-40B4-BE49-F238E27FC236}">
                <a16:creationId xmlns:a16="http://schemas.microsoft.com/office/drawing/2014/main" xmlns="" id="{020D7A1D-EFAD-4C8C-B9DE-D0FAD269B77A}"/>
              </a:ext>
            </a:extLst>
          </p:cNvPr>
          <p:cNvSpPr txBox="1"/>
          <p:nvPr/>
        </p:nvSpPr>
        <p:spPr bwMode="gray">
          <a:xfrm rot="20678414">
            <a:off x="4061974" y="4007790"/>
            <a:ext cx="1580899" cy="646331"/>
          </a:xfrm>
          <a:prstGeom prst="rect">
            <a:avLst/>
          </a:prstGeom>
          <a:noFill/>
          <a:ln>
            <a:noFill/>
          </a:ln>
        </p:spPr>
        <p:txBody>
          <a:bodyPr wrap="square" rtlCol="0">
            <a:spAutoFit/>
          </a:bodyPr>
          <a:lstStyle/>
          <a:p>
            <a:pPr algn="ctr"/>
            <a:r>
              <a:rPr lang="en-US" altLang="zh-CN" sz="1200" dirty="0">
                <a:solidFill>
                  <a:srgbClr val="62B230"/>
                </a:solidFill>
                <a:sym typeface="Huawei Sans" panose="020C0503030203020204" pitchFamily="34" charset="0"/>
              </a:rPr>
              <a:t>Sends a large number of bogus BGP messages.</a:t>
            </a:r>
          </a:p>
        </p:txBody>
      </p:sp>
      <p:sp>
        <p:nvSpPr>
          <p:cNvPr id="53" name="TextBox 120">
            <a:extLst>
              <a:ext uri="{FF2B5EF4-FFF2-40B4-BE49-F238E27FC236}">
                <a16:creationId xmlns:a16="http://schemas.microsoft.com/office/drawing/2014/main" xmlns="" id="{020D7A1D-EFAD-4C8C-B9DE-D0FAD269B77A}"/>
              </a:ext>
            </a:extLst>
          </p:cNvPr>
          <p:cNvSpPr txBox="1"/>
          <p:nvPr/>
        </p:nvSpPr>
        <p:spPr bwMode="gray">
          <a:xfrm>
            <a:off x="2678339" y="3477312"/>
            <a:ext cx="1221957" cy="276999"/>
          </a:xfrm>
          <a:prstGeom prst="rect">
            <a:avLst/>
          </a:prstGeom>
          <a:noFill/>
          <a:ln>
            <a:noFill/>
          </a:ln>
        </p:spPr>
        <p:txBody>
          <a:bodyPr wrap="square" rtlCol="0">
            <a:spAutoFit/>
          </a:bodyPr>
          <a:lstStyle/>
          <a:p>
            <a:pPr algn="ctr"/>
            <a:r>
              <a:rPr lang="en-US" altLang="zh-CN" sz="1200" b="1" dirty="0">
                <a:sym typeface="Huawei Sans" panose="020C0503030203020204" pitchFamily="34" charset="0"/>
              </a:rPr>
              <a:t>Rogue router</a:t>
            </a:r>
          </a:p>
        </p:txBody>
      </p:sp>
      <p:sp>
        <p:nvSpPr>
          <p:cNvPr id="54" name="TextBox 120">
            <a:extLst>
              <a:ext uri="{FF2B5EF4-FFF2-40B4-BE49-F238E27FC236}">
                <a16:creationId xmlns:a16="http://schemas.microsoft.com/office/drawing/2014/main" xmlns="" id="{020D7A1D-EFAD-4C8C-B9DE-D0FAD269B77A}"/>
              </a:ext>
            </a:extLst>
          </p:cNvPr>
          <p:cNvSpPr txBox="1"/>
          <p:nvPr/>
        </p:nvSpPr>
        <p:spPr bwMode="gray">
          <a:xfrm>
            <a:off x="5839581" y="3504212"/>
            <a:ext cx="539591" cy="276999"/>
          </a:xfrm>
          <a:prstGeom prst="rect">
            <a:avLst/>
          </a:prstGeom>
          <a:noFill/>
          <a:ln>
            <a:noFill/>
          </a:ln>
        </p:spPr>
        <p:txBody>
          <a:bodyPr wrap="square" rtlCol="0">
            <a:spAutoFit/>
          </a:bodyPr>
          <a:lstStyle/>
          <a:p>
            <a:pPr algn="ctr"/>
            <a:r>
              <a:rPr lang="en-US" altLang="zh-CN" sz="1200" dirty="0" smtClean="0">
                <a:sym typeface="Huawei Sans" panose="020C0503030203020204" pitchFamily="34" charset="0"/>
              </a:rPr>
              <a:t>R1</a:t>
            </a:r>
            <a:endParaRPr lang="en-US" altLang="zh-CN" sz="1200" dirty="0">
              <a:sym typeface="Huawei Sans" panose="020C0503030203020204" pitchFamily="34" charset="0"/>
            </a:endParaRPr>
          </a:p>
        </p:txBody>
      </p:sp>
      <p:pic>
        <p:nvPicPr>
          <p:cNvPr id="55"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9318" y="4701425"/>
            <a:ext cx="540000" cy="442800"/>
          </a:xfrm>
          <a:prstGeom prst="rect">
            <a:avLst/>
          </a:prstGeom>
        </p:spPr>
      </p:pic>
      <p:sp>
        <p:nvSpPr>
          <p:cNvPr id="56" name="TextBox 120">
            <a:extLst>
              <a:ext uri="{FF2B5EF4-FFF2-40B4-BE49-F238E27FC236}">
                <a16:creationId xmlns:a16="http://schemas.microsoft.com/office/drawing/2014/main" xmlns="" id="{020D7A1D-EFAD-4C8C-B9DE-D0FAD269B77A}"/>
              </a:ext>
            </a:extLst>
          </p:cNvPr>
          <p:cNvSpPr txBox="1"/>
          <p:nvPr/>
        </p:nvSpPr>
        <p:spPr bwMode="gray">
          <a:xfrm>
            <a:off x="2877713" y="5209174"/>
            <a:ext cx="823208" cy="276999"/>
          </a:xfrm>
          <a:prstGeom prst="rect">
            <a:avLst/>
          </a:prstGeom>
          <a:noFill/>
          <a:ln>
            <a:noFill/>
          </a:ln>
        </p:spPr>
        <p:txBody>
          <a:bodyPr wrap="square" rtlCol="0">
            <a:spAutoFit/>
          </a:bodyPr>
          <a:lstStyle/>
          <a:p>
            <a:pPr algn="ctr"/>
            <a:r>
              <a:rPr lang="en-US" altLang="zh-CN" sz="1200" b="1" dirty="0">
                <a:sym typeface="Huawei Sans" panose="020C0503030203020204" pitchFamily="34" charset="0"/>
              </a:rPr>
              <a:t>Attacker</a:t>
            </a:r>
          </a:p>
        </p:txBody>
      </p:sp>
      <p:cxnSp>
        <p:nvCxnSpPr>
          <p:cNvPr id="57" name="直接连接符 10">
            <a:extLst>
              <a:ext uri="{FF2B5EF4-FFF2-40B4-BE49-F238E27FC236}">
                <a16:creationId xmlns:a16="http://schemas.microsoft.com/office/drawing/2014/main" xmlns="" id="{94275FFE-3BE6-4C12-8737-FDFE3456C4A2}"/>
              </a:ext>
            </a:extLst>
          </p:cNvPr>
          <p:cNvCxnSpPr>
            <a:stCxn id="65" idx="2"/>
            <a:endCxn id="75" idx="0"/>
          </p:cNvCxnSpPr>
          <p:nvPr/>
        </p:nvCxnSpPr>
        <p:spPr bwMode="gray">
          <a:xfrm>
            <a:off x="6097342" y="4198476"/>
            <a:ext cx="0" cy="508531"/>
          </a:xfrm>
          <a:prstGeom prst="line">
            <a:avLst/>
          </a:prstGeom>
          <a:noFill/>
          <a:ln w="19050" cap="flat" cmpd="sng" algn="ctr">
            <a:solidFill>
              <a:schemeClr val="tx1"/>
            </a:solidFill>
            <a:prstDash val="solid"/>
          </a:ln>
          <a:effectLst/>
        </p:spPr>
      </p:cxnSp>
      <p:sp>
        <p:nvSpPr>
          <p:cNvPr id="58" name="TextBox 120">
            <a:extLst>
              <a:ext uri="{FF2B5EF4-FFF2-40B4-BE49-F238E27FC236}">
                <a16:creationId xmlns:a16="http://schemas.microsoft.com/office/drawing/2014/main" xmlns="" id="{020D7A1D-EFAD-4C8C-B9DE-D0FAD269B77A}"/>
              </a:ext>
            </a:extLst>
          </p:cNvPr>
          <p:cNvSpPr txBox="1"/>
          <p:nvPr/>
        </p:nvSpPr>
        <p:spPr bwMode="gray">
          <a:xfrm>
            <a:off x="4048118" y="3151123"/>
            <a:ext cx="2310786" cy="646331"/>
          </a:xfrm>
          <a:prstGeom prst="rect">
            <a:avLst/>
          </a:prstGeom>
          <a:noFill/>
          <a:ln>
            <a:noFill/>
          </a:ln>
        </p:spPr>
        <p:txBody>
          <a:bodyPr wrap="square" rtlCol="0">
            <a:spAutoFit/>
          </a:bodyPr>
          <a:lstStyle/>
          <a:p>
            <a:r>
              <a:rPr lang="en-US" altLang="zh-CN" sz="1200" dirty="0">
                <a:solidFill>
                  <a:srgbClr val="ED6D00"/>
                </a:solidFill>
                <a:sym typeface="Huawei Sans" panose="020C0503030203020204" pitchFamily="34" charset="0"/>
              </a:rPr>
              <a:t>Establishes a rogue IBGP peer relationship and advertise the invalid Net1 route.</a:t>
            </a:r>
          </a:p>
        </p:txBody>
      </p:sp>
      <p:sp>
        <p:nvSpPr>
          <p:cNvPr id="59" name="TextBox 120">
            <a:extLst>
              <a:ext uri="{FF2B5EF4-FFF2-40B4-BE49-F238E27FC236}">
                <a16:creationId xmlns:a16="http://schemas.microsoft.com/office/drawing/2014/main" xmlns="" id="{020D7A1D-EFAD-4C8C-B9DE-D0FAD269B77A}"/>
              </a:ext>
            </a:extLst>
          </p:cNvPr>
          <p:cNvSpPr txBox="1"/>
          <p:nvPr/>
        </p:nvSpPr>
        <p:spPr bwMode="gray">
          <a:xfrm rot="20372602">
            <a:off x="4961490" y="4614006"/>
            <a:ext cx="698155" cy="276999"/>
          </a:xfrm>
          <a:prstGeom prst="rect">
            <a:avLst/>
          </a:prstGeom>
          <a:noFill/>
          <a:ln>
            <a:noFill/>
          </a:ln>
        </p:spPr>
        <p:txBody>
          <a:bodyPr wrap="square" rtlCol="0">
            <a:spAutoFit/>
          </a:bodyPr>
          <a:lstStyle/>
          <a:p>
            <a:pPr algn="ctr"/>
            <a:r>
              <a:rPr lang="en-US" altLang="zh-CN" sz="1200" dirty="0" smtClean="0">
                <a:sym typeface="Huawei Sans" panose="020C0503030203020204" pitchFamily="34" charset="0"/>
              </a:rPr>
              <a:t>IBGP</a:t>
            </a:r>
            <a:endParaRPr lang="en-US" altLang="zh-CN" sz="1200" dirty="0">
              <a:sym typeface="Huawei Sans" panose="020C0503030203020204" pitchFamily="34" charset="0"/>
            </a:endParaRPr>
          </a:p>
        </p:txBody>
      </p:sp>
      <p:sp>
        <p:nvSpPr>
          <p:cNvPr id="60" name="任意多边形 59"/>
          <p:cNvSpPr/>
          <p:nvPr/>
        </p:nvSpPr>
        <p:spPr bwMode="gray">
          <a:xfrm>
            <a:off x="3628064" y="4139191"/>
            <a:ext cx="2185291" cy="665128"/>
          </a:xfrm>
          <a:custGeom>
            <a:avLst/>
            <a:gdLst>
              <a:gd name="connsiteX0" fmla="*/ 0 w 1444487"/>
              <a:gd name="connsiteY0" fmla="*/ 755373 h 755373"/>
              <a:gd name="connsiteX1" fmla="*/ 980661 w 1444487"/>
              <a:gd name="connsiteY1" fmla="*/ 583095 h 755373"/>
              <a:gd name="connsiteX2" fmla="*/ 1444487 w 1444487"/>
              <a:gd name="connsiteY2" fmla="*/ 0 h 755373"/>
            </a:gdLst>
            <a:ahLst/>
            <a:cxnLst>
              <a:cxn ang="0">
                <a:pos x="connsiteX0" y="connsiteY0"/>
              </a:cxn>
              <a:cxn ang="0">
                <a:pos x="connsiteX1" y="connsiteY1"/>
              </a:cxn>
              <a:cxn ang="0">
                <a:pos x="connsiteX2" y="connsiteY2"/>
              </a:cxn>
            </a:cxnLst>
            <a:rect l="l" t="t" r="r" b="b"/>
            <a:pathLst>
              <a:path w="1444487" h="755373">
                <a:moveTo>
                  <a:pt x="0" y="755373"/>
                </a:moveTo>
                <a:cubicBezTo>
                  <a:pt x="369956" y="732181"/>
                  <a:pt x="739913" y="708990"/>
                  <a:pt x="980661" y="583095"/>
                </a:cubicBezTo>
                <a:cubicBezTo>
                  <a:pt x="1221409" y="457200"/>
                  <a:pt x="1332948" y="228600"/>
                  <a:pt x="1444487" y="0"/>
                </a:cubicBezTo>
              </a:path>
            </a:pathLst>
          </a:custGeom>
          <a:noFill/>
          <a:ln w="28575">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1" name="TextBox 120">
            <a:extLst>
              <a:ext uri="{FF2B5EF4-FFF2-40B4-BE49-F238E27FC236}">
                <a16:creationId xmlns="" xmlns:a16="http://schemas.microsoft.com/office/drawing/2014/main" id="{020D7A1D-EFAD-4C8C-B9DE-D0FAD269B77A}"/>
              </a:ext>
            </a:extLst>
          </p:cNvPr>
          <p:cNvSpPr txBox="1"/>
          <p:nvPr/>
        </p:nvSpPr>
        <p:spPr bwMode="gray">
          <a:xfrm>
            <a:off x="2089619" y="3100200"/>
            <a:ext cx="827092" cy="276999"/>
          </a:xfrm>
          <a:prstGeom prst="rect">
            <a:avLst/>
          </a:prstGeom>
          <a:noFill/>
          <a:ln>
            <a:noFill/>
          </a:ln>
        </p:spPr>
        <p:txBody>
          <a:bodyPr wrap="square" rtlCol="0">
            <a:spAutoFit/>
          </a:bodyPr>
          <a:lstStyle/>
          <a:p>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7361064" y="3766840"/>
            <a:ext cx="527556" cy="431636"/>
          </a:xfrm>
          <a:prstGeom prst="rect">
            <a:avLst/>
          </a:prstGeom>
          <a:noFill/>
        </p:spPr>
      </p:pic>
      <p:sp>
        <p:nvSpPr>
          <p:cNvPr id="63" name="TextBox 120">
            <a:extLst>
              <a:ext uri="{FF2B5EF4-FFF2-40B4-BE49-F238E27FC236}">
                <a16:creationId xmlns:a16="http://schemas.microsoft.com/office/drawing/2014/main" xmlns="" id="{020D7A1D-EFAD-4C8C-B9DE-D0FAD269B77A}"/>
              </a:ext>
            </a:extLst>
          </p:cNvPr>
          <p:cNvSpPr txBox="1"/>
          <p:nvPr/>
        </p:nvSpPr>
        <p:spPr bwMode="gray">
          <a:xfrm>
            <a:off x="7367081" y="3504212"/>
            <a:ext cx="539591" cy="276999"/>
          </a:xfrm>
          <a:prstGeom prst="rect">
            <a:avLst/>
          </a:prstGeom>
          <a:noFill/>
          <a:ln>
            <a:noFill/>
          </a:ln>
        </p:spPr>
        <p:txBody>
          <a:bodyPr wrap="square" rtlCol="0">
            <a:spAutoFit/>
          </a:bodyPr>
          <a:lstStyle/>
          <a:p>
            <a:pPr algn="ctr"/>
            <a:r>
              <a:rPr lang="en-US" altLang="zh-CN" sz="1200" dirty="0" smtClean="0">
                <a:sym typeface="Huawei Sans" panose="020C0503030203020204" pitchFamily="34" charset="0"/>
              </a:rPr>
              <a:t>R2</a:t>
            </a:r>
            <a:endParaRPr lang="en-US" altLang="zh-CN" sz="1200" dirty="0">
              <a:sym typeface="Huawei Sans" panose="020C0503030203020204" pitchFamily="34" charset="0"/>
            </a:endParaRPr>
          </a:p>
        </p:txBody>
      </p:sp>
      <p:cxnSp>
        <p:nvCxnSpPr>
          <p:cNvPr id="64" name="直接连接符 63">
            <a:extLst>
              <a:ext uri="{FF2B5EF4-FFF2-40B4-BE49-F238E27FC236}">
                <a16:creationId xmlns:a16="http://schemas.microsoft.com/office/drawing/2014/main" xmlns="" id="{94275FFE-3BE6-4C12-8737-FDFE3456C4A2}"/>
              </a:ext>
            </a:extLst>
          </p:cNvPr>
          <p:cNvCxnSpPr>
            <a:stCxn id="62" idx="1"/>
            <a:endCxn id="65" idx="3"/>
          </p:cNvCxnSpPr>
          <p:nvPr/>
        </p:nvCxnSpPr>
        <p:spPr bwMode="gray">
          <a:xfrm flipH="1">
            <a:off x="6361120" y="3982658"/>
            <a:ext cx="999944" cy="0"/>
          </a:xfrm>
          <a:prstGeom prst="line">
            <a:avLst/>
          </a:prstGeom>
          <a:noFill/>
          <a:ln w="19050" cap="flat" cmpd="sng" algn="ctr">
            <a:solidFill>
              <a:schemeClr val="tx1"/>
            </a:solidFill>
            <a:prstDash val="solid"/>
          </a:ln>
          <a:effectLst/>
        </p:spPr>
      </p:cxnSp>
      <p:pic>
        <p:nvPicPr>
          <p:cNvPr id="6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833564" y="3766840"/>
            <a:ext cx="527556" cy="431636"/>
          </a:xfrm>
          <a:prstGeom prst="rect">
            <a:avLst/>
          </a:prstGeom>
          <a:noFill/>
        </p:spPr>
      </p:pic>
      <p:cxnSp>
        <p:nvCxnSpPr>
          <p:cNvPr id="66" name="直接箭头连接符 65"/>
          <p:cNvCxnSpPr/>
          <p:nvPr/>
        </p:nvCxnSpPr>
        <p:spPr bwMode="gray">
          <a:xfrm>
            <a:off x="3884970" y="3846078"/>
            <a:ext cx="1730534" cy="0"/>
          </a:xfrm>
          <a:prstGeom prst="straightConnector1">
            <a:avLst/>
          </a:prstGeom>
          <a:ln w="28575">
            <a:solidFill>
              <a:srgbClr val="ED6D00"/>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120">
            <a:extLst>
              <a:ext uri="{FF2B5EF4-FFF2-40B4-BE49-F238E27FC236}">
                <a16:creationId xmlns:a16="http://schemas.microsoft.com/office/drawing/2014/main" xmlns="" id="{020D7A1D-EFAD-4C8C-B9DE-D0FAD269B77A}"/>
              </a:ext>
            </a:extLst>
          </p:cNvPr>
          <p:cNvSpPr txBox="1"/>
          <p:nvPr/>
        </p:nvSpPr>
        <p:spPr bwMode="gray">
          <a:xfrm>
            <a:off x="6530833" y="3727958"/>
            <a:ext cx="698155" cy="276999"/>
          </a:xfrm>
          <a:prstGeom prst="rect">
            <a:avLst/>
          </a:prstGeom>
          <a:noFill/>
          <a:ln>
            <a:noFill/>
          </a:ln>
        </p:spPr>
        <p:txBody>
          <a:bodyPr wrap="square" rtlCol="0">
            <a:spAutoFit/>
          </a:bodyPr>
          <a:lstStyle/>
          <a:p>
            <a:pPr algn="ctr"/>
            <a:r>
              <a:rPr lang="en-US" altLang="zh-CN" sz="1200" dirty="0" smtClean="0">
                <a:sym typeface="Huawei Sans" panose="020C0503030203020204" pitchFamily="34" charset="0"/>
              </a:rPr>
              <a:t>IBGP</a:t>
            </a:r>
            <a:endParaRPr lang="en-US" altLang="zh-CN" sz="1200" dirty="0">
              <a:sym typeface="Huawei Sans" panose="020C0503030203020204" pitchFamily="34" charset="0"/>
            </a:endParaRPr>
          </a:p>
        </p:txBody>
      </p:sp>
      <p:sp>
        <p:nvSpPr>
          <p:cNvPr id="68" name="Oval 4"/>
          <p:cNvSpPr>
            <a:spLocks noChangeAspect="1"/>
          </p:cNvSpPr>
          <p:nvPr/>
        </p:nvSpPr>
        <p:spPr bwMode="gray">
          <a:xfrm>
            <a:off x="3859518" y="3338643"/>
            <a:ext cx="180000" cy="180000"/>
          </a:xfrm>
          <a:prstGeom prst="ellipse">
            <a:avLst/>
          </a:prstGeom>
          <a:solidFill>
            <a:srgbClr val="ED6D00"/>
          </a:solidFill>
          <a:ln w="12700">
            <a:solidFill>
              <a:srgbClr val="ED6D00"/>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bwMode="gray">
          <a:xfrm rot="20762227">
            <a:off x="4055807" y="4446062"/>
            <a:ext cx="180000" cy="180000"/>
          </a:xfrm>
          <a:prstGeom prst="ellipse">
            <a:avLst/>
          </a:prstGeom>
          <a:solidFill>
            <a:srgbClr val="62B23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圆角 52">
            <a:extLst>
              <a:ext uri="{FF2B5EF4-FFF2-40B4-BE49-F238E27FC236}">
                <a16:creationId xmlns:a16="http://schemas.microsoft.com/office/drawing/2014/main" xmlns="" xmlns:lc="http://schemas.openxmlformats.org/drawingml/2006/lockedCanvas" id="{70ADCB91-E11A-40F5-B977-66A090F8EF3C}"/>
              </a:ext>
            </a:extLst>
          </p:cNvPr>
          <p:cNvSpPr/>
          <p:nvPr/>
        </p:nvSpPr>
        <p:spPr bwMode="gray">
          <a:xfrm>
            <a:off x="7976381" y="3148133"/>
            <a:ext cx="1655547" cy="6979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a16="http://schemas.microsoft.com/office/drawing/2014/main" xmlns="" xmlns:lc="http://schemas.openxmlformats.org/drawingml/2006/lockedCanvas" id="{31930744-3D36-4F81-8426-6F129C1A6804}"/>
              </a:ext>
            </a:extLst>
          </p:cNvPr>
          <p:cNvSpPr txBox="1"/>
          <p:nvPr/>
        </p:nvSpPr>
        <p:spPr bwMode="gray">
          <a:xfrm>
            <a:off x="8001822" y="3148133"/>
            <a:ext cx="1604664" cy="27699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Routing-table</a:t>
            </a:r>
            <a:endParaRPr lang="zh-CN" alt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a16="http://schemas.microsoft.com/office/drawing/2014/main" xmlns="" xmlns:lc="http://schemas.openxmlformats.org/drawingml/2006/lockedCanvas" id="{31930744-3D36-4F81-8426-6F129C1A6804}"/>
              </a:ext>
            </a:extLst>
          </p:cNvPr>
          <p:cNvSpPr txBox="1"/>
          <p:nvPr/>
        </p:nvSpPr>
        <p:spPr bwMode="gray">
          <a:xfrm>
            <a:off x="8003647" y="3467771"/>
            <a:ext cx="1601015" cy="276999"/>
          </a:xfrm>
          <a:prstGeom prst="rect">
            <a:avLst/>
          </a:prstGeom>
          <a:solidFill>
            <a:schemeClr val="bg1">
              <a:lumMod val="95000"/>
            </a:schemeClr>
          </a:solidFill>
          <a:ln w="12700">
            <a:solidFill>
              <a:schemeClr val="bg1">
                <a:lumMod val="75000"/>
              </a:schemeClr>
            </a:solidFill>
          </a:ln>
        </p:spPr>
        <p:txBody>
          <a:bodyPr wrap="square" lIns="72000" rIns="72000" rtlCol="0"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Net1</a:t>
            </a:r>
          </a:p>
        </p:txBody>
      </p:sp>
      <p:sp>
        <p:nvSpPr>
          <p:cNvPr id="73" name="TextBox 120">
            <a:extLst>
              <a:ext uri="{FF2B5EF4-FFF2-40B4-BE49-F238E27FC236}">
                <a16:creationId xmlns:a16="http://schemas.microsoft.com/office/drawing/2014/main" xmlns="" id="{020D7A1D-EFAD-4C8C-B9DE-D0FAD269B77A}"/>
              </a:ext>
            </a:extLst>
          </p:cNvPr>
          <p:cNvSpPr txBox="1"/>
          <p:nvPr/>
        </p:nvSpPr>
        <p:spPr bwMode="gray">
          <a:xfrm>
            <a:off x="8001822" y="3875310"/>
            <a:ext cx="1655548" cy="646331"/>
          </a:xfrm>
          <a:prstGeom prst="rect">
            <a:avLst/>
          </a:prstGeom>
          <a:noFill/>
          <a:ln>
            <a:noFill/>
          </a:ln>
        </p:spPr>
        <p:txBody>
          <a:bodyPr wrap="square" rtlCol="0">
            <a:spAutoFit/>
          </a:bodyPr>
          <a:lstStyle/>
          <a:p>
            <a:r>
              <a:rPr lang="en-US" altLang="zh-CN" sz="1200" b="1" dirty="0">
                <a:solidFill>
                  <a:srgbClr val="ED6D00"/>
                </a:solidFill>
                <a:sym typeface="Huawei Sans" panose="020C0503030203020204" pitchFamily="34" charset="0"/>
              </a:rPr>
              <a:t>The routing table of the authorized router is disturbed.</a:t>
            </a:r>
          </a:p>
        </p:txBody>
      </p:sp>
      <p:sp>
        <p:nvSpPr>
          <p:cNvPr id="74" name="TextBox 120">
            <a:extLst>
              <a:ext uri="{FF2B5EF4-FFF2-40B4-BE49-F238E27FC236}">
                <a16:creationId xmlns:a16="http://schemas.microsoft.com/office/drawing/2014/main" xmlns="" id="{020D7A1D-EFAD-4C8C-B9DE-D0FAD269B77A}"/>
              </a:ext>
            </a:extLst>
          </p:cNvPr>
          <p:cNvSpPr txBox="1"/>
          <p:nvPr/>
        </p:nvSpPr>
        <p:spPr bwMode="gray">
          <a:xfrm>
            <a:off x="6075770" y="4198476"/>
            <a:ext cx="1858403" cy="276999"/>
          </a:xfrm>
          <a:prstGeom prst="rect">
            <a:avLst/>
          </a:prstGeom>
          <a:noFill/>
          <a:ln>
            <a:noFill/>
          </a:ln>
        </p:spPr>
        <p:txBody>
          <a:bodyPr wrap="square" rtlCol="0">
            <a:spAutoFit/>
          </a:bodyPr>
          <a:lstStyle/>
          <a:p>
            <a:pPr algn="ctr"/>
            <a:r>
              <a:rPr lang="en-US" altLang="zh-CN" sz="1200" b="1" dirty="0">
                <a:solidFill>
                  <a:srgbClr val="62B230"/>
                </a:solidFill>
                <a:sym typeface="Huawei Sans" panose="020C0503030203020204" pitchFamily="34" charset="0"/>
              </a:rPr>
              <a:t>The CPU usage surges.</a:t>
            </a:r>
          </a:p>
        </p:txBody>
      </p:sp>
      <p:pic>
        <p:nvPicPr>
          <p:cNvPr id="7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5833564" y="4707007"/>
            <a:ext cx="527556" cy="431636"/>
          </a:xfrm>
          <a:prstGeom prst="rect">
            <a:avLst/>
          </a:prstGeom>
          <a:noFill/>
        </p:spPr>
      </p:pic>
      <p:cxnSp>
        <p:nvCxnSpPr>
          <p:cNvPr id="76" name="直接连接符 10">
            <a:extLst>
              <a:ext uri="{FF2B5EF4-FFF2-40B4-BE49-F238E27FC236}">
                <a16:creationId xmlns:a16="http://schemas.microsoft.com/office/drawing/2014/main" xmlns="" id="{94275FFE-3BE6-4C12-8737-FDFE3456C4A2}"/>
              </a:ext>
            </a:extLst>
          </p:cNvPr>
          <p:cNvCxnSpPr>
            <a:stCxn id="55" idx="3"/>
            <a:endCxn id="75" idx="1"/>
          </p:cNvCxnSpPr>
          <p:nvPr/>
        </p:nvCxnSpPr>
        <p:spPr bwMode="gray">
          <a:xfrm>
            <a:off x="3559318" y="4922825"/>
            <a:ext cx="2274246" cy="0"/>
          </a:xfrm>
          <a:prstGeom prst="line">
            <a:avLst/>
          </a:prstGeom>
          <a:noFill/>
          <a:ln w="19050" cap="flat" cmpd="sng" algn="ctr">
            <a:solidFill>
              <a:schemeClr val="tx1"/>
            </a:solidFill>
            <a:prstDash val="solid"/>
          </a:ln>
          <a:effectLst/>
        </p:spPr>
      </p:cxnSp>
      <p:sp>
        <p:nvSpPr>
          <p:cNvPr id="77" name="TextBox 120">
            <a:extLst>
              <a:ext uri="{FF2B5EF4-FFF2-40B4-BE49-F238E27FC236}">
                <a16:creationId xmlns:a16="http://schemas.microsoft.com/office/drawing/2014/main" xmlns="" id="{020D7A1D-EFAD-4C8C-B9DE-D0FAD269B77A}"/>
              </a:ext>
            </a:extLst>
          </p:cNvPr>
          <p:cNvSpPr txBox="1"/>
          <p:nvPr/>
        </p:nvSpPr>
        <p:spPr bwMode="gray">
          <a:xfrm>
            <a:off x="5839581" y="5149935"/>
            <a:ext cx="539591" cy="276999"/>
          </a:xfrm>
          <a:prstGeom prst="rect">
            <a:avLst/>
          </a:prstGeom>
          <a:noFill/>
          <a:ln>
            <a:noFill/>
          </a:ln>
        </p:spPr>
        <p:txBody>
          <a:bodyPr wrap="square" rtlCol="0">
            <a:spAutoFit/>
          </a:bodyPr>
          <a:lstStyle/>
          <a:p>
            <a:pPr algn="ctr"/>
            <a:r>
              <a:rPr lang="en-US" altLang="zh-CN" sz="1200" dirty="0" smtClean="0">
                <a:sym typeface="Huawei Sans" panose="020C0503030203020204" pitchFamily="34" charset="0"/>
              </a:rPr>
              <a:t>R3</a:t>
            </a:r>
            <a:endParaRPr lang="en-US" altLang="zh-CN" sz="1200" dirty="0">
              <a:sym typeface="Huawei Sans" panose="020C0503030203020204" pitchFamily="34" charset="0"/>
            </a:endParaRPr>
          </a:p>
        </p:txBody>
      </p:sp>
      <p:sp>
        <p:nvSpPr>
          <p:cNvPr id="81" name="五边形 80"/>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82" name="燕尾形 81"/>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83" name="燕尾形 82"/>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84" name="燕尾形 83"/>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2535854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altLang="zh-CN" sz="2199" kern="1200" smtClean="0">
                <a:solidFill>
                  <a:schemeClr val="tx1"/>
                </a:solidFill>
                <a:cs typeface="Huawei Sans" panose="020C0503030203020204" pitchFamily="34" charset="0"/>
              </a:rPr>
              <a:t>On </a:t>
            </a:r>
            <a:r>
              <a:rPr lang="en-US" altLang="zh-CN" sz="2199" kern="1200" dirty="0">
                <a:solidFill>
                  <a:schemeClr val="tx1"/>
                </a:solidFill>
                <a:cs typeface="Huawei Sans" panose="020C0503030203020204" pitchFamily="34" charset="0"/>
              </a:rPr>
              <a:t>completion of this course, you will be able to:</a:t>
            </a:r>
          </a:p>
          <a:p>
            <a:pPr lvl="1"/>
            <a:r>
              <a:rPr lang="en-US" altLang="zh-CN" dirty="0" smtClean="0"/>
              <a:t>Use regular expressions when configuring </a:t>
            </a:r>
            <a:r>
              <a:rPr lang="en-US" altLang="zh-CN" dirty="0" err="1" smtClean="0"/>
              <a:t>AS_Path</a:t>
            </a:r>
            <a:r>
              <a:rPr lang="en-US" altLang="zh-CN" dirty="0" smtClean="0"/>
              <a:t> and community filters.</a:t>
            </a:r>
          </a:p>
          <a:p>
            <a:pPr lvl="1"/>
            <a:r>
              <a:rPr lang="en-US" altLang="zh-CN" dirty="0" smtClean="0"/>
              <a:t>Use </a:t>
            </a:r>
            <a:r>
              <a:rPr lang="en-US" altLang="zh-CN" dirty="0" err="1" smtClean="0"/>
              <a:t>AS_Path</a:t>
            </a:r>
            <a:r>
              <a:rPr lang="en-US" altLang="zh-CN" dirty="0" smtClean="0"/>
              <a:t> and community filters to control BGP routes.</a:t>
            </a:r>
          </a:p>
          <a:p>
            <a:pPr lvl="1"/>
            <a:r>
              <a:rPr lang="en-US" altLang="zh-CN" dirty="0" smtClean="0"/>
              <a:t>Apply the ORF and peer group functions of BGP.</a:t>
            </a:r>
          </a:p>
          <a:p>
            <a:pPr lvl="1"/>
            <a:r>
              <a:rPr lang="en-US" altLang="zh-CN" dirty="0" smtClean="0"/>
              <a:t>Perform basic configurations of BGP security.</a:t>
            </a:r>
          </a:p>
          <a:p>
            <a:pPr lvl="1"/>
            <a:r>
              <a:rPr lang="en-US" altLang="zh-CN" dirty="0" smtClean="0"/>
              <a:t>Describe the concepts related to 4-byte AS numbers and usage.</a:t>
            </a:r>
          </a:p>
          <a:p>
            <a:pPr lvl="1"/>
            <a:r>
              <a:rPr lang="en-US" altLang="zh-CN" dirty="0" smtClean="0"/>
              <a:t>Describe the networking modes of BGP RRs.</a:t>
            </a:r>
          </a:p>
          <a:p>
            <a:endParaRPr lang="zh-CN" altLang="en-US" dirty="0"/>
          </a:p>
        </p:txBody>
      </p:sp>
    </p:spTree>
    <p:extLst>
      <p:ext uri="{BB962C8B-B14F-4D97-AF65-F5344CB8AC3E}">
        <p14:creationId xmlns:p14="http://schemas.microsoft.com/office/powerpoint/2010/main" val="25444943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BGP Authentication</a:t>
            </a:r>
            <a:endParaRPr lang="en-US"/>
          </a:p>
        </p:txBody>
      </p:sp>
      <p:sp>
        <p:nvSpPr>
          <p:cNvPr id="3" name="文本占位符 2"/>
          <p:cNvSpPr>
            <a:spLocks noGrp="1"/>
          </p:cNvSpPr>
          <p:nvPr>
            <p:ph type="body" sz="quarter" idx="10"/>
          </p:nvPr>
        </p:nvSpPr>
        <p:spPr bwMode="gray">
          <a:xfrm>
            <a:off x="455612" y="1052514"/>
            <a:ext cx="11293476" cy="688789"/>
          </a:xfrm>
        </p:spPr>
        <p:txBody>
          <a:bodyPr/>
          <a:lstStyle/>
          <a:p>
            <a:r>
              <a:rPr lang="en-US" sz="1600" smtClean="0"/>
              <a:t>BGP authentication is classified as MD5 authentication or keychain authentication. Authenticating BGP peer relationships can prevent rogue BGP peer relationships from being established.</a:t>
            </a:r>
            <a:endParaRPr lang="en-US" sz="1600" dirty="0"/>
          </a:p>
        </p:txBody>
      </p:sp>
      <p:sp>
        <p:nvSpPr>
          <p:cNvPr id="7" name="圆角矩形 75"/>
          <p:cNvSpPr/>
          <p:nvPr/>
        </p:nvSpPr>
        <p:spPr bwMode="gray">
          <a:xfrm>
            <a:off x="459703" y="2129668"/>
            <a:ext cx="5611207" cy="40711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algn="just" fontAlgn="ctr">
              <a:spcBef>
                <a:spcPts val="0"/>
              </a:spcBef>
              <a:spcAft>
                <a:spcPts val="600"/>
              </a:spcAft>
            </a:pPr>
            <a:r>
              <a:rPr lang="en-US" sz="1200" dirty="0">
                <a:solidFill>
                  <a:prstClr val="black"/>
                </a:solidFill>
                <a:latin typeface="Huawei Sans" panose="020C0503030203020204" pitchFamily="34" charset="0"/>
              </a:rPr>
              <a:t>BGP uses the Transmission Control Protocol (TCP) as its transport layer protocol. To enhance BGP security, MD5 authentication can be implemented when a TCP connection is established. You can set an MD5 authentication password for a TCP connection so that TCP implements MD5 authentication for BGP.</a:t>
            </a:r>
          </a:p>
        </p:txBody>
      </p:sp>
      <p:sp>
        <p:nvSpPr>
          <p:cNvPr id="8" name="圆角矩形 75"/>
          <p:cNvSpPr/>
          <p:nvPr/>
        </p:nvSpPr>
        <p:spPr bwMode="gray">
          <a:xfrm>
            <a:off x="447846" y="1794207"/>
            <a:ext cx="5625806" cy="325509"/>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MD5 Authentication</a:t>
            </a: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753124" y="2593721"/>
            <a:ext cx="527556" cy="431636"/>
          </a:xfrm>
          <a:prstGeom prst="rect">
            <a:avLst/>
          </a:prstGeom>
          <a:noFill/>
        </p:spPr>
      </p:pic>
      <p:sp>
        <p:nvSpPr>
          <p:cNvPr id="10" name="TextBox 120">
            <a:extLst>
              <a:ext uri="{FF2B5EF4-FFF2-40B4-BE49-F238E27FC236}">
                <a16:creationId xmlns="" xmlns:a16="http://schemas.microsoft.com/office/drawing/2014/main" id="{020D7A1D-EFAD-4C8C-B9DE-D0FAD269B77A}"/>
              </a:ext>
            </a:extLst>
          </p:cNvPr>
          <p:cNvSpPr txBox="1"/>
          <p:nvPr/>
        </p:nvSpPr>
        <p:spPr bwMode="gray">
          <a:xfrm>
            <a:off x="1315125" y="2339495"/>
            <a:ext cx="1403553"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R1</a:t>
            </a:r>
          </a:p>
        </p:txBody>
      </p:sp>
      <p:cxnSp>
        <p:nvCxnSpPr>
          <p:cNvPr id="11" name="直接箭头连接符 16">
            <a:extLst>
              <a:ext uri="{FF2B5EF4-FFF2-40B4-BE49-F238E27FC236}">
                <a16:creationId xmlns="" xmlns:a16="http://schemas.microsoft.com/office/drawing/2014/main" id="{25FFCF9E-B77D-4002-8CAE-8C36C256A152}"/>
              </a:ext>
            </a:extLst>
          </p:cNvPr>
          <p:cNvCxnSpPr>
            <a:cxnSpLocks/>
            <a:stCxn id="12" idx="1"/>
            <a:endCxn id="9" idx="3"/>
          </p:cNvCxnSpPr>
          <p:nvPr/>
        </p:nvCxnSpPr>
        <p:spPr bwMode="gray">
          <a:xfrm flipH="1">
            <a:off x="2280680" y="2809539"/>
            <a:ext cx="2736958" cy="0"/>
          </a:xfrm>
          <a:prstGeom prst="straightConnector1">
            <a:avLst/>
          </a:prstGeom>
          <a:noFill/>
          <a:ln w="25400" cap="flat" cmpd="sng" algn="ctr">
            <a:solidFill>
              <a:schemeClr val="tx1"/>
            </a:solidFill>
            <a:prstDash val="solid"/>
            <a:headEnd type="arrow" w="med" len="med"/>
            <a:tailEnd type="arrow" w="med" len="med"/>
          </a:ln>
          <a:effectLst>
            <a:outerShdw blurRad="152400" dist="38100" dir="5400000" algn="t" rotWithShape="0">
              <a:prstClr val="black">
                <a:alpha val="12000"/>
              </a:prstClr>
            </a:outerShdw>
          </a:effectLst>
        </p:spPr>
      </p:cxnSp>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5017638" y="2593721"/>
            <a:ext cx="527556" cy="431636"/>
          </a:xfrm>
          <a:prstGeom prst="rect">
            <a:avLst/>
          </a:prstGeom>
          <a:noFill/>
        </p:spPr>
      </p:pic>
      <p:cxnSp>
        <p:nvCxnSpPr>
          <p:cNvPr id="13" name="Straight Connector 34"/>
          <p:cNvCxnSpPr>
            <a:stCxn id="9" idx="2"/>
          </p:cNvCxnSpPr>
          <p:nvPr/>
        </p:nvCxnSpPr>
        <p:spPr bwMode="gray">
          <a:xfrm>
            <a:off x="2016902" y="3025357"/>
            <a:ext cx="0" cy="20238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37"/>
          <p:cNvCxnSpPr>
            <a:stCxn id="12" idx="2"/>
          </p:cNvCxnSpPr>
          <p:nvPr/>
        </p:nvCxnSpPr>
        <p:spPr bwMode="gray">
          <a:xfrm flipH="1">
            <a:off x="5273809" y="3025357"/>
            <a:ext cx="0" cy="20238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4579639" y="2339495"/>
            <a:ext cx="1403553"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R2</a:t>
            </a:r>
          </a:p>
        </p:txBody>
      </p:sp>
      <p:cxnSp>
        <p:nvCxnSpPr>
          <p:cNvPr id="16" name="Straight Connector 40"/>
          <p:cNvCxnSpPr/>
          <p:nvPr/>
        </p:nvCxnSpPr>
        <p:spPr bwMode="gray">
          <a:xfrm flipV="1">
            <a:off x="2257310" y="3285058"/>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43"/>
          <p:cNvCxnSpPr/>
          <p:nvPr/>
        </p:nvCxnSpPr>
        <p:spPr bwMode="gray">
          <a:xfrm flipV="1">
            <a:off x="2257310" y="3645098"/>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Connector 44"/>
          <p:cNvCxnSpPr/>
          <p:nvPr/>
        </p:nvCxnSpPr>
        <p:spPr bwMode="gray">
          <a:xfrm flipV="1">
            <a:off x="2257310" y="4037305"/>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Connector 45"/>
          <p:cNvCxnSpPr/>
          <p:nvPr/>
        </p:nvCxnSpPr>
        <p:spPr bwMode="gray">
          <a:xfrm flipV="1">
            <a:off x="2257310" y="4401182"/>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20">
            <a:extLst>
              <a:ext uri="{FF2B5EF4-FFF2-40B4-BE49-F238E27FC236}">
                <a16:creationId xmlns="" xmlns:a16="http://schemas.microsoft.com/office/drawing/2014/main" id="{020D7A1D-EFAD-4C8C-B9DE-D0FAD269B77A}"/>
              </a:ext>
            </a:extLst>
          </p:cNvPr>
          <p:cNvSpPr txBox="1"/>
          <p:nvPr/>
        </p:nvSpPr>
        <p:spPr bwMode="gray">
          <a:xfrm>
            <a:off x="2403978" y="2830266"/>
            <a:ext cx="2482755" cy="422626"/>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TCP packets exchanged during the three-way handshake</a:t>
            </a:r>
          </a:p>
        </p:txBody>
      </p:sp>
      <p:sp>
        <p:nvSpPr>
          <p:cNvPr id="21" name="TextBox 120">
            <a:extLst>
              <a:ext uri="{FF2B5EF4-FFF2-40B4-BE49-F238E27FC236}">
                <a16:creationId xmlns="" xmlns:a16="http://schemas.microsoft.com/office/drawing/2014/main" id="{020D7A1D-EFAD-4C8C-B9DE-D0FAD269B77A}"/>
              </a:ext>
            </a:extLst>
          </p:cNvPr>
          <p:cNvSpPr txBox="1"/>
          <p:nvPr/>
        </p:nvSpPr>
        <p:spPr bwMode="gray">
          <a:xfrm>
            <a:off x="2794394" y="3327907"/>
            <a:ext cx="1517058"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Open messages</a:t>
            </a:r>
          </a:p>
        </p:txBody>
      </p:sp>
      <p:sp>
        <p:nvSpPr>
          <p:cNvPr id="22" name="TextBox 120">
            <a:extLst>
              <a:ext uri="{FF2B5EF4-FFF2-40B4-BE49-F238E27FC236}">
                <a16:creationId xmlns="" xmlns:a16="http://schemas.microsoft.com/office/drawing/2014/main" id="{020D7A1D-EFAD-4C8C-B9DE-D0FAD269B77A}"/>
              </a:ext>
            </a:extLst>
          </p:cNvPr>
          <p:cNvSpPr txBox="1"/>
          <p:nvPr/>
        </p:nvSpPr>
        <p:spPr bwMode="gray">
          <a:xfrm>
            <a:off x="2655065" y="3701479"/>
            <a:ext cx="1795716"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Update messages</a:t>
            </a:r>
          </a:p>
        </p:txBody>
      </p:sp>
      <p:sp>
        <p:nvSpPr>
          <p:cNvPr id="23" name="TextBox 120">
            <a:extLst>
              <a:ext uri="{FF2B5EF4-FFF2-40B4-BE49-F238E27FC236}">
                <a16:creationId xmlns="" xmlns:a16="http://schemas.microsoft.com/office/drawing/2014/main" id="{020D7A1D-EFAD-4C8C-B9DE-D0FAD269B77A}"/>
              </a:ext>
            </a:extLst>
          </p:cNvPr>
          <p:cNvSpPr txBox="1"/>
          <p:nvPr/>
        </p:nvSpPr>
        <p:spPr bwMode="gray">
          <a:xfrm>
            <a:off x="2615260" y="4078396"/>
            <a:ext cx="2046857"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Keepalive messages</a:t>
            </a:r>
          </a:p>
        </p:txBody>
      </p:sp>
      <p:cxnSp>
        <p:nvCxnSpPr>
          <p:cNvPr id="24" name="Straight Connector 50"/>
          <p:cNvCxnSpPr/>
          <p:nvPr/>
        </p:nvCxnSpPr>
        <p:spPr bwMode="gray">
          <a:xfrm flipV="1">
            <a:off x="2257310" y="4769961"/>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120">
            <a:extLst>
              <a:ext uri="{FF2B5EF4-FFF2-40B4-BE49-F238E27FC236}">
                <a16:creationId xmlns="" xmlns:a16="http://schemas.microsoft.com/office/drawing/2014/main" id="{020D7A1D-EFAD-4C8C-B9DE-D0FAD269B77A}"/>
              </a:ext>
            </a:extLst>
          </p:cNvPr>
          <p:cNvSpPr txBox="1"/>
          <p:nvPr/>
        </p:nvSpPr>
        <p:spPr bwMode="gray">
          <a:xfrm>
            <a:off x="2367715" y="4450837"/>
            <a:ext cx="2370416"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Notification messages</a:t>
            </a:r>
          </a:p>
        </p:txBody>
      </p:sp>
      <p:sp>
        <p:nvSpPr>
          <p:cNvPr id="26" name="Left Brace 52"/>
          <p:cNvSpPr/>
          <p:nvPr/>
        </p:nvSpPr>
        <p:spPr bwMode="gray">
          <a:xfrm>
            <a:off x="1702383" y="3207645"/>
            <a:ext cx="289355" cy="155136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bwMode="gray">
          <a:xfrm>
            <a:off x="453269" y="3613994"/>
            <a:ext cx="1236712" cy="738664"/>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The MD5 field in TCP packets is used for authentication.</a:t>
            </a:r>
          </a:p>
        </p:txBody>
      </p:sp>
      <p:sp>
        <p:nvSpPr>
          <p:cNvPr id="28" name="圆角矩形 75"/>
          <p:cNvSpPr/>
          <p:nvPr/>
        </p:nvSpPr>
        <p:spPr bwMode="gray">
          <a:xfrm>
            <a:off x="6130552" y="2129668"/>
            <a:ext cx="5611207" cy="407110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Keychain is a set of key IDs. A key ID uniquely identifies authentication information, including the authentication password and algorithm.</a:t>
            </a: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200" dirty="0" smtClean="0">
                <a:solidFill>
                  <a:prstClr val="black"/>
                </a:solidFill>
                <a:latin typeface="Huawei Sans" panose="020C0503030203020204" pitchFamily="34" charset="0"/>
              </a:rPr>
              <a:t>You </a:t>
            </a:r>
            <a:r>
              <a:rPr lang="en-US" sz="1200" dirty="0">
                <a:solidFill>
                  <a:prstClr val="black"/>
                </a:solidFill>
                <a:latin typeface="Huawei Sans" panose="020C0503030203020204" pitchFamily="34" charset="0"/>
              </a:rPr>
              <a:t>must configure keychain authentication for TCP-based applications on both BGP peers. Note that encryption algorithms and passwords configured for keychain authentication on both peers must be the same; otherwise, a TCP connection cannot be set up between BGP peers and BGP messages cannot be exchanged.</a:t>
            </a:r>
          </a:p>
        </p:txBody>
      </p:sp>
      <p:sp>
        <p:nvSpPr>
          <p:cNvPr id="29" name="圆角矩形 75"/>
          <p:cNvSpPr/>
          <p:nvPr/>
        </p:nvSpPr>
        <p:spPr bwMode="gray">
          <a:xfrm>
            <a:off x="6118695" y="1794207"/>
            <a:ext cx="5625806" cy="325509"/>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Keychain Authentication</a:t>
            </a:r>
          </a:p>
        </p:txBody>
      </p:sp>
      <p:pic>
        <p:nvPicPr>
          <p:cNvPr id="3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7427577" y="2893215"/>
            <a:ext cx="527556" cy="431636"/>
          </a:xfrm>
          <a:prstGeom prst="rect">
            <a:avLst/>
          </a:prstGeom>
          <a:noFill/>
        </p:spPr>
      </p:pic>
      <p:sp>
        <p:nvSpPr>
          <p:cNvPr id="31" name="TextBox 120">
            <a:extLst>
              <a:ext uri="{FF2B5EF4-FFF2-40B4-BE49-F238E27FC236}">
                <a16:creationId xmlns="" xmlns:a16="http://schemas.microsoft.com/office/drawing/2014/main" id="{020D7A1D-EFAD-4C8C-B9DE-D0FAD269B77A}"/>
              </a:ext>
            </a:extLst>
          </p:cNvPr>
          <p:cNvSpPr txBox="1"/>
          <p:nvPr/>
        </p:nvSpPr>
        <p:spPr bwMode="gray">
          <a:xfrm>
            <a:off x="6989578" y="2628574"/>
            <a:ext cx="1403553"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R1</a:t>
            </a:r>
          </a:p>
        </p:txBody>
      </p:sp>
      <p:cxnSp>
        <p:nvCxnSpPr>
          <p:cNvPr id="32" name="直接箭头连接符 16">
            <a:extLst>
              <a:ext uri="{FF2B5EF4-FFF2-40B4-BE49-F238E27FC236}">
                <a16:creationId xmlns="" xmlns:a16="http://schemas.microsoft.com/office/drawing/2014/main" id="{25FFCF9E-B77D-4002-8CAE-8C36C256A152}"/>
              </a:ext>
            </a:extLst>
          </p:cNvPr>
          <p:cNvCxnSpPr>
            <a:cxnSpLocks/>
            <a:stCxn id="33" idx="1"/>
            <a:endCxn id="30" idx="3"/>
          </p:cNvCxnSpPr>
          <p:nvPr/>
        </p:nvCxnSpPr>
        <p:spPr bwMode="gray">
          <a:xfrm flipH="1">
            <a:off x="7955133" y="3109033"/>
            <a:ext cx="2391097" cy="0"/>
          </a:xfrm>
          <a:prstGeom prst="straightConnector1">
            <a:avLst/>
          </a:prstGeom>
          <a:noFill/>
          <a:ln w="25400" cap="flat" cmpd="sng" algn="ctr">
            <a:solidFill>
              <a:schemeClr val="tx1"/>
            </a:solidFill>
            <a:prstDash val="solid"/>
            <a:headEnd type="arrow" w="med" len="med"/>
            <a:tailEnd type="arrow" w="med" len="med"/>
          </a:ln>
          <a:effectLst>
            <a:outerShdw blurRad="152400" dist="38100" dir="5400000" algn="t" rotWithShape="0">
              <a:prstClr val="black">
                <a:alpha val="12000"/>
              </a:prstClr>
            </a:outerShdw>
          </a:effectLst>
        </p:spPr>
      </p:cxnSp>
      <p:pic>
        <p:nvPicPr>
          <p:cNvPr id="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gray">
          <a:xfrm>
            <a:off x="10346230" y="2893215"/>
            <a:ext cx="527556" cy="431636"/>
          </a:xfrm>
          <a:prstGeom prst="rect">
            <a:avLst/>
          </a:prstGeom>
          <a:noFill/>
        </p:spPr>
      </p:pic>
      <p:cxnSp>
        <p:nvCxnSpPr>
          <p:cNvPr id="34" name="Straight Connector 60"/>
          <p:cNvCxnSpPr>
            <a:stCxn id="30" idx="2"/>
          </p:cNvCxnSpPr>
          <p:nvPr/>
        </p:nvCxnSpPr>
        <p:spPr bwMode="gray">
          <a:xfrm>
            <a:off x="7691355" y="3324851"/>
            <a:ext cx="0" cy="15856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61"/>
          <p:cNvCxnSpPr>
            <a:stCxn id="33" idx="2"/>
          </p:cNvCxnSpPr>
          <p:nvPr/>
        </p:nvCxnSpPr>
        <p:spPr bwMode="gray">
          <a:xfrm flipH="1">
            <a:off x="10602401" y="3324851"/>
            <a:ext cx="0" cy="15856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120">
            <a:extLst>
              <a:ext uri="{FF2B5EF4-FFF2-40B4-BE49-F238E27FC236}">
                <a16:creationId xmlns="" xmlns:a16="http://schemas.microsoft.com/office/drawing/2014/main" id="{020D7A1D-EFAD-4C8C-B9DE-D0FAD269B77A}"/>
              </a:ext>
            </a:extLst>
          </p:cNvPr>
          <p:cNvSpPr txBox="1"/>
          <p:nvPr/>
        </p:nvSpPr>
        <p:spPr bwMode="gray">
          <a:xfrm>
            <a:off x="10278965" y="2628574"/>
            <a:ext cx="646872"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R2</a:t>
            </a:r>
          </a:p>
        </p:txBody>
      </p:sp>
      <p:sp>
        <p:nvSpPr>
          <p:cNvPr id="37" name="TextBox 120">
            <a:extLst>
              <a:ext uri="{FF2B5EF4-FFF2-40B4-BE49-F238E27FC236}">
                <a16:creationId xmlns="" xmlns:a16="http://schemas.microsoft.com/office/drawing/2014/main" id="{020D7A1D-EFAD-4C8C-B9DE-D0FAD269B77A}"/>
              </a:ext>
            </a:extLst>
          </p:cNvPr>
          <p:cNvSpPr txBox="1"/>
          <p:nvPr/>
        </p:nvSpPr>
        <p:spPr bwMode="gray">
          <a:xfrm>
            <a:off x="6132170" y="3096635"/>
            <a:ext cx="1523586" cy="1384995"/>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When an application sends a packet, it uses the authentication information carried in a key ID to generate a message authentication code (MAC).</a:t>
            </a:r>
          </a:p>
        </p:txBody>
      </p:sp>
      <p:sp>
        <p:nvSpPr>
          <p:cNvPr id="38" name="TextBox 120">
            <a:extLst>
              <a:ext uri="{FF2B5EF4-FFF2-40B4-BE49-F238E27FC236}">
                <a16:creationId xmlns="" xmlns:a16="http://schemas.microsoft.com/office/drawing/2014/main" id="{020D7A1D-EFAD-4C8C-B9DE-D0FAD269B77A}"/>
              </a:ext>
            </a:extLst>
          </p:cNvPr>
          <p:cNvSpPr txBox="1"/>
          <p:nvPr/>
        </p:nvSpPr>
        <p:spPr bwMode="gray">
          <a:xfrm>
            <a:off x="7786674" y="3347752"/>
            <a:ext cx="2665810" cy="523220"/>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Fills the obtained MAC information </a:t>
            </a:r>
          </a:p>
          <a:p>
            <a:pPr algn="ctr" fontAlgn="ctr"/>
            <a:r>
              <a:rPr lang="en-US" sz="1200" dirty="0">
                <a:latin typeface="Huawei Sans" panose="020C0503030203020204" pitchFamily="34" charset="0"/>
                <a:sym typeface="Huawei Sans" panose="020C0503030203020204" pitchFamily="34" charset="0"/>
              </a:rPr>
              <a:t>into the TCP Enhanced Authentication Option</a:t>
            </a:r>
          </a:p>
        </p:txBody>
      </p:sp>
      <p:cxnSp>
        <p:nvCxnSpPr>
          <p:cNvPr id="39" name="Straight Connector 79"/>
          <p:cNvCxnSpPr/>
          <p:nvPr/>
        </p:nvCxnSpPr>
        <p:spPr bwMode="gray">
          <a:xfrm>
            <a:off x="7946999" y="4009446"/>
            <a:ext cx="2431316"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120">
            <a:extLst>
              <a:ext uri="{FF2B5EF4-FFF2-40B4-BE49-F238E27FC236}">
                <a16:creationId xmlns="" xmlns:a16="http://schemas.microsoft.com/office/drawing/2014/main" id="{020D7A1D-EFAD-4C8C-B9DE-D0FAD269B77A}"/>
              </a:ext>
            </a:extLst>
          </p:cNvPr>
          <p:cNvSpPr txBox="1"/>
          <p:nvPr/>
        </p:nvSpPr>
        <p:spPr bwMode="gray">
          <a:xfrm>
            <a:off x="10560064" y="3328917"/>
            <a:ext cx="1286033" cy="1015663"/>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After receiving the packet, the application uses the authentication information carried in the key ID to verify the MAC.</a:t>
            </a:r>
          </a:p>
        </p:txBody>
      </p:sp>
      <p:cxnSp>
        <p:nvCxnSpPr>
          <p:cNvPr id="41" name="Straight Connector 82"/>
          <p:cNvCxnSpPr/>
          <p:nvPr/>
        </p:nvCxnSpPr>
        <p:spPr bwMode="gray">
          <a:xfrm>
            <a:off x="7955133" y="4542083"/>
            <a:ext cx="2431316"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extBox 120">
            <a:extLst>
              <a:ext uri="{FF2B5EF4-FFF2-40B4-BE49-F238E27FC236}">
                <a16:creationId xmlns="" xmlns:a16="http://schemas.microsoft.com/office/drawing/2014/main" id="{020D7A1D-EFAD-4C8C-B9DE-D0FAD269B77A}"/>
              </a:ext>
            </a:extLst>
          </p:cNvPr>
          <p:cNvSpPr txBox="1"/>
          <p:nvPr/>
        </p:nvSpPr>
        <p:spPr bwMode="gray">
          <a:xfrm>
            <a:off x="7837886" y="4089733"/>
            <a:ext cx="2665810"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Returns a result (authentication success or failure)</a:t>
            </a: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2525451" y="2493699"/>
            <a:ext cx="2054942"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BGP peer relationship</a:t>
            </a: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8236726" y="2809912"/>
            <a:ext cx="1868129"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BGP peer relationship</a:t>
            </a:r>
          </a:p>
        </p:txBody>
      </p:sp>
      <p:sp>
        <p:nvSpPr>
          <p:cNvPr id="52" name="五边形 51"/>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53" name="燕尾形 52"/>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54" name="燕尾形 53"/>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5" name="燕尾形 54"/>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366790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BGP GTSM</a:t>
            </a:r>
            <a:endParaRPr lang="en-US"/>
          </a:p>
        </p:txBody>
      </p:sp>
      <p:sp>
        <p:nvSpPr>
          <p:cNvPr id="3" name="文本占位符 2"/>
          <p:cNvSpPr>
            <a:spLocks noGrp="1"/>
          </p:cNvSpPr>
          <p:nvPr>
            <p:ph type="body" sz="quarter" idx="10"/>
          </p:nvPr>
        </p:nvSpPr>
        <p:spPr bwMode="gray">
          <a:xfrm>
            <a:off x="455612" y="1052514"/>
            <a:ext cx="11293476" cy="1346372"/>
          </a:xfrm>
        </p:spPr>
        <p:txBody>
          <a:bodyPr/>
          <a:lstStyle/>
          <a:p>
            <a:r>
              <a:rPr lang="en-US" sz="1800" dirty="0" smtClean="0"/>
              <a:t>BGP GTSM can check whether the time to live (TTL) value in the IP packet header is within a preset range, and drop the packets whose TTL values are not within the preset range. This prevents bogus BGP messages from attacking the device.</a:t>
            </a:r>
            <a:endParaRPr lang="en-US" sz="1800" dirty="0"/>
          </a:p>
        </p:txBody>
      </p:sp>
      <p:sp>
        <p:nvSpPr>
          <p:cNvPr id="29" name="文本占位符 2"/>
          <p:cNvSpPr txBox="1">
            <a:spLocks/>
          </p:cNvSpPr>
          <p:nvPr/>
        </p:nvSpPr>
        <p:spPr bwMode="gray">
          <a:xfrm>
            <a:off x="6614010" y="2989089"/>
            <a:ext cx="5135000" cy="29675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400" dirty="0">
                <a:latin typeface="Huawei Sans" panose="020C0503030203020204" pitchFamily="34" charset="0"/>
              </a:rPr>
              <a:t>When an attacker continuously sends bogus BGP messages to attack R2, the TTL values of such messages are smaller than 255.</a:t>
            </a:r>
          </a:p>
          <a:p>
            <a:pPr algn="l" fontAlgn="ctr"/>
            <a:r>
              <a:rPr lang="en-US" sz="1400" dirty="0">
                <a:latin typeface="Huawei Sans" panose="020C0503030203020204" pitchFamily="34" charset="0"/>
              </a:rPr>
              <a:t>If BGP GTSM is enabled on R2 and the valid TTL range for messages sent by the IBGP peer is set to [255, 255], the system checks the TTL values of all BGP messages and drops the bogus messages whose TTL values are smaller than 255. This prevents the bogus messages from consuming CPU resources.</a:t>
            </a:r>
          </a:p>
        </p:txBody>
      </p:sp>
      <p:sp>
        <p:nvSpPr>
          <p:cNvPr id="32" name="任意多边形 25"/>
          <p:cNvSpPr/>
          <p:nvPr/>
        </p:nvSpPr>
        <p:spPr bwMode="gray">
          <a:xfrm>
            <a:off x="1002865" y="2658501"/>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200" b="1">
              <a:solidFill>
                <a:schemeClr val="tx1"/>
              </a:solidFill>
              <a:sym typeface="Huawei Sans" panose="020C0503030203020204" pitchFamily="34" charset="0"/>
            </a:endParaRPr>
          </a:p>
        </p:txBody>
      </p:sp>
      <p:pic>
        <p:nvPicPr>
          <p:cNvPr id="3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3161676" y="3239659"/>
            <a:ext cx="527556" cy="431636"/>
          </a:xfrm>
          <a:prstGeom prst="rect">
            <a:avLst/>
          </a:prstGeom>
          <a:noFill/>
        </p:spPr>
      </p:pic>
      <p:pic>
        <p:nvPicPr>
          <p:cNvPr id="3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418180" y="3239659"/>
            <a:ext cx="527556" cy="431636"/>
          </a:xfrm>
          <a:prstGeom prst="rect">
            <a:avLst/>
          </a:prstGeom>
          <a:noFill/>
        </p:spPr>
      </p:pic>
      <p:cxnSp>
        <p:nvCxnSpPr>
          <p:cNvPr id="38" name="直接连接符 37">
            <a:extLst>
              <a:ext uri="{FF2B5EF4-FFF2-40B4-BE49-F238E27FC236}">
                <a16:creationId xmlns:a16="http://schemas.microsoft.com/office/drawing/2014/main" xmlns="" id="{94275FFE-3BE6-4C12-8737-FDFE3456C4A2}"/>
              </a:ext>
            </a:extLst>
          </p:cNvPr>
          <p:cNvCxnSpPr>
            <a:stCxn id="33" idx="1"/>
            <a:endCxn id="34" idx="3"/>
          </p:cNvCxnSpPr>
          <p:nvPr/>
        </p:nvCxnSpPr>
        <p:spPr bwMode="gray">
          <a:xfrm flipH="1">
            <a:off x="1945736" y="3455477"/>
            <a:ext cx="1215940" cy="0"/>
          </a:xfrm>
          <a:prstGeom prst="line">
            <a:avLst/>
          </a:prstGeom>
          <a:noFill/>
          <a:ln w="19050" cap="flat" cmpd="sng" algn="ctr">
            <a:solidFill>
              <a:schemeClr val="tx1"/>
            </a:solidFill>
            <a:prstDash val="solid"/>
          </a:ln>
          <a:effectLst/>
        </p:spPr>
      </p:cxnSp>
      <p:sp>
        <p:nvSpPr>
          <p:cNvPr id="39" name="TextBox 120">
            <a:extLst>
              <a:ext uri="{FF2B5EF4-FFF2-40B4-BE49-F238E27FC236}">
                <a16:creationId xmlns:a16="http://schemas.microsoft.com/office/drawing/2014/main" xmlns="" id="{020D7A1D-EFAD-4C8C-B9DE-D0FAD269B77A}"/>
              </a:ext>
            </a:extLst>
          </p:cNvPr>
          <p:cNvSpPr txBox="1"/>
          <p:nvPr/>
        </p:nvSpPr>
        <p:spPr bwMode="gray">
          <a:xfrm rot="19865300">
            <a:off x="2391623" y="4249050"/>
            <a:ext cx="1267250" cy="830997"/>
          </a:xfrm>
          <a:prstGeom prst="rect">
            <a:avLst/>
          </a:prstGeom>
          <a:noFill/>
          <a:ln>
            <a:noFill/>
          </a:ln>
        </p:spPr>
        <p:txBody>
          <a:bodyPr wrap="square" rtlCol="0">
            <a:spAutoFit/>
          </a:bodyPr>
          <a:lstStyle/>
          <a:p>
            <a:pPr algn="ctr"/>
            <a:r>
              <a:rPr lang="en-US" altLang="zh-CN" sz="1200" b="1" dirty="0">
                <a:solidFill>
                  <a:srgbClr val="ED6D00"/>
                </a:solidFill>
                <a:sym typeface="Huawei Sans" panose="020C0503030203020204" pitchFamily="34" charset="0"/>
              </a:rPr>
              <a:t>Sends a large number of bogus BGP messages.</a:t>
            </a:r>
          </a:p>
        </p:txBody>
      </p:sp>
      <p:sp>
        <p:nvSpPr>
          <p:cNvPr id="40" name="Rectangular Callout 47"/>
          <p:cNvSpPr/>
          <p:nvPr/>
        </p:nvSpPr>
        <p:spPr bwMode="gray">
          <a:xfrm>
            <a:off x="4067815" y="2429786"/>
            <a:ext cx="2829374" cy="628446"/>
          </a:xfrm>
          <a:prstGeom prst="wedgeRoundRectCallout">
            <a:avLst>
              <a:gd name="adj1" fmla="val -67191"/>
              <a:gd name="adj2" fmla="val 64951"/>
              <a:gd name="adj3" fmla="val 16667"/>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GTSM is deployed, and the minimum TTL value of the BGP messages to be accepted is set to 255.</a:t>
            </a:r>
          </a:p>
        </p:txBody>
      </p:sp>
      <p:sp>
        <p:nvSpPr>
          <p:cNvPr id="41" name="Rectangular Callout 51"/>
          <p:cNvSpPr/>
          <p:nvPr/>
        </p:nvSpPr>
        <p:spPr bwMode="gray">
          <a:xfrm>
            <a:off x="3626545" y="4025401"/>
            <a:ext cx="2967841" cy="671232"/>
          </a:xfrm>
          <a:prstGeom prst="wedgeRoundRectCallout">
            <a:avLst>
              <a:gd name="adj1" fmla="val -56858"/>
              <a:gd name="adj2" fmla="val -53984"/>
              <a:gd name="adj3" fmla="val 16667"/>
            </a:avLst>
          </a:prstGeom>
          <a:solidFill>
            <a:srgbClr val="FFFBEF"/>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The bogus BGP messages have excessively small TTL values after reaching R2 and are therefore dropped.</a:t>
            </a:r>
          </a:p>
        </p:txBody>
      </p:sp>
      <p:sp>
        <p:nvSpPr>
          <p:cNvPr id="42" name="TextBox 120">
            <a:extLst>
              <a:ext uri="{FF2B5EF4-FFF2-40B4-BE49-F238E27FC236}">
                <a16:creationId xmlns:a16="http://schemas.microsoft.com/office/drawing/2014/main" xmlns="" id="{020D7A1D-EFAD-4C8C-B9DE-D0FAD269B77A}"/>
              </a:ext>
            </a:extLst>
          </p:cNvPr>
          <p:cNvSpPr txBox="1"/>
          <p:nvPr/>
        </p:nvSpPr>
        <p:spPr bwMode="gray">
          <a:xfrm>
            <a:off x="1412163" y="2977031"/>
            <a:ext cx="539591" cy="307777"/>
          </a:xfrm>
          <a:prstGeom prst="rect">
            <a:avLst/>
          </a:prstGeom>
          <a:noFill/>
          <a:ln>
            <a:noFill/>
          </a:ln>
        </p:spPr>
        <p:txBody>
          <a:bodyPr wrap="square" rtlCol="0">
            <a:spAutoFit/>
          </a:bodyPr>
          <a:lstStyle/>
          <a:p>
            <a:pPr algn="ctr"/>
            <a:r>
              <a:rPr lang="en-US" altLang="zh-CN" sz="1400" dirty="0" smtClean="0">
                <a:sym typeface="Huawei Sans" panose="020C0503030203020204" pitchFamily="34" charset="0"/>
              </a:rPr>
              <a:t>R1</a:t>
            </a:r>
            <a:endParaRPr lang="en-US" altLang="zh-CN" sz="1400" dirty="0">
              <a:sym typeface="Huawei Sans" panose="020C0503030203020204" pitchFamily="34" charset="0"/>
            </a:endParaRPr>
          </a:p>
        </p:txBody>
      </p:sp>
      <p:sp>
        <p:nvSpPr>
          <p:cNvPr id="43" name="TextBox 120">
            <a:extLst>
              <a:ext uri="{FF2B5EF4-FFF2-40B4-BE49-F238E27FC236}">
                <a16:creationId xmlns:a16="http://schemas.microsoft.com/office/drawing/2014/main" xmlns="" id="{020D7A1D-EFAD-4C8C-B9DE-D0FAD269B77A}"/>
              </a:ext>
            </a:extLst>
          </p:cNvPr>
          <p:cNvSpPr txBox="1"/>
          <p:nvPr/>
        </p:nvSpPr>
        <p:spPr bwMode="gray">
          <a:xfrm>
            <a:off x="3167693" y="2977031"/>
            <a:ext cx="539591" cy="307777"/>
          </a:xfrm>
          <a:prstGeom prst="rect">
            <a:avLst/>
          </a:prstGeom>
          <a:noFill/>
          <a:ln>
            <a:noFill/>
          </a:ln>
        </p:spPr>
        <p:txBody>
          <a:bodyPr wrap="square" rtlCol="0">
            <a:spAutoFit/>
          </a:bodyPr>
          <a:lstStyle/>
          <a:p>
            <a:pPr algn="ctr"/>
            <a:r>
              <a:rPr lang="en-US" altLang="zh-CN" sz="1400" dirty="0" smtClean="0">
                <a:sym typeface="Huawei Sans" panose="020C0503030203020204" pitchFamily="34" charset="0"/>
              </a:rPr>
              <a:t>R2</a:t>
            </a:r>
            <a:endParaRPr lang="en-US" altLang="zh-CN" sz="1400" dirty="0">
              <a:sym typeface="Huawei Sans" panose="020C0503030203020204" pitchFamily="34" charset="0"/>
            </a:endParaRPr>
          </a:p>
        </p:txBody>
      </p:sp>
      <p:pic>
        <p:nvPicPr>
          <p:cNvPr id="44"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11958" y="4207676"/>
            <a:ext cx="540000" cy="442800"/>
          </a:xfrm>
          <a:prstGeom prst="rect">
            <a:avLst/>
          </a:prstGeom>
        </p:spPr>
      </p:pic>
      <p:sp>
        <p:nvSpPr>
          <p:cNvPr id="45" name="TextBox 120">
            <a:extLst>
              <a:ext uri="{FF2B5EF4-FFF2-40B4-BE49-F238E27FC236}">
                <a16:creationId xmlns:a16="http://schemas.microsoft.com/office/drawing/2014/main" xmlns="" id="{020D7A1D-EFAD-4C8C-B9DE-D0FAD269B77A}"/>
              </a:ext>
            </a:extLst>
          </p:cNvPr>
          <p:cNvSpPr txBox="1"/>
          <p:nvPr/>
        </p:nvSpPr>
        <p:spPr bwMode="gray">
          <a:xfrm>
            <a:off x="1198513" y="4681993"/>
            <a:ext cx="967528" cy="307777"/>
          </a:xfrm>
          <a:prstGeom prst="rect">
            <a:avLst/>
          </a:prstGeom>
          <a:noFill/>
          <a:ln>
            <a:noFill/>
          </a:ln>
        </p:spPr>
        <p:txBody>
          <a:bodyPr wrap="square" rtlCol="0">
            <a:spAutoFit/>
          </a:bodyPr>
          <a:lstStyle/>
          <a:p>
            <a:pPr algn="ctr"/>
            <a:r>
              <a:rPr lang="en-US" altLang="zh-CN" sz="1400" b="1" dirty="0">
                <a:sym typeface="Huawei Sans" panose="020C0503030203020204" pitchFamily="34" charset="0"/>
              </a:rPr>
              <a:t>Attacker</a:t>
            </a:r>
          </a:p>
        </p:txBody>
      </p:sp>
      <p:cxnSp>
        <p:nvCxnSpPr>
          <p:cNvPr id="46" name="直接连接符 10">
            <a:extLst>
              <a:ext uri="{FF2B5EF4-FFF2-40B4-BE49-F238E27FC236}">
                <a16:creationId xmlns:a16="http://schemas.microsoft.com/office/drawing/2014/main" xmlns="" id="{94275FFE-3BE6-4C12-8737-FDFE3456C4A2}"/>
              </a:ext>
            </a:extLst>
          </p:cNvPr>
          <p:cNvCxnSpPr/>
          <p:nvPr/>
        </p:nvCxnSpPr>
        <p:spPr bwMode="gray">
          <a:xfrm flipH="1">
            <a:off x="1990828" y="3735549"/>
            <a:ext cx="1215735" cy="712632"/>
          </a:xfrm>
          <a:prstGeom prst="line">
            <a:avLst/>
          </a:prstGeom>
          <a:noFill/>
          <a:ln w="19050" cap="flat" cmpd="sng" algn="ctr">
            <a:solidFill>
              <a:schemeClr val="tx1"/>
            </a:solidFill>
            <a:prstDash val="dash"/>
            <a:headEnd type="triangle" w="med" len="med"/>
            <a:tailEnd type="triangle" w="med" len="med"/>
          </a:ln>
          <a:effectLst/>
        </p:spPr>
      </p:cxnSp>
      <p:sp>
        <p:nvSpPr>
          <p:cNvPr id="47" name="TextBox 120">
            <a:extLst>
              <a:ext uri="{FF2B5EF4-FFF2-40B4-BE49-F238E27FC236}">
                <a16:creationId xmlns:a16="http://schemas.microsoft.com/office/drawing/2014/main" xmlns="" id="{020D7A1D-EFAD-4C8C-B9DE-D0FAD269B77A}"/>
              </a:ext>
            </a:extLst>
          </p:cNvPr>
          <p:cNvSpPr txBox="1"/>
          <p:nvPr/>
        </p:nvSpPr>
        <p:spPr bwMode="gray">
          <a:xfrm rot="19897175">
            <a:off x="2175743" y="3825997"/>
            <a:ext cx="698155" cy="307777"/>
          </a:xfrm>
          <a:prstGeom prst="rect">
            <a:avLst/>
          </a:prstGeom>
          <a:noFill/>
          <a:ln>
            <a:noFill/>
          </a:ln>
        </p:spPr>
        <p:txBody>
          <a:bodyPr wrap="square" rtlCol="0">
            <a:spAutoFit/>
          </a:bodyPr>
          <a:lstStyle/>
          <a:p>
            <a:pPr algn="ctr"/>
            <a:r>
              <a:rPr lang="en-US" altLang="zh-CN" sz="1400" dirty="0" smtClean="0">
                <a:sym typeface="Huawei Sans" panose="020C0503030203020204" pitchFamily="34" charset="0"/>
              </a:rPr>
              <a:t>IBGP</a:t>
            </a:r>
            <a:endParaRPr lang="en-US" altLang="zh-CN" sz="1400" dirty="0">
              <a:sym typeface="Huawei Sans" panose="020C0503030203020204" pitchFamily="34" charset="0"/>
            </a:endParaRPr>
          </a:p>
        </p:txBody>
      </p:sp>
      <p:sp>
        <p:nvSpPr>
          <p:cNvPr id="48" name="任意多边形 47"/>
          <p:cNvSpPr/>
          <p:nvPr/>
        </p:nvSpPr>
        <p:spPr bwMode="gray">
          <a:xfrm rot="21380981">
            <a:off x="1971507" y="3802301"/>
            <a:ext cx="1400022" cy="665128"/>
          </a:xfrm>
          <a:custGeom>
            <a:avLst/>
            <a:gdLst>
              <a:gd name="connsiteX0" fmla="*/ 0 w 1444487"/>
              <a:gd name="connsiteY0" fmla="*/ 755373 h 755373"/>
              <a:gd name="connsiteX1" fmla="*/ 980661 w 1444487"/>
              <a:gd name="connsiteY1" fmla="*/ 583095 h 755373"/>
              <a:gd name="connsiteX2" fmla="*/ 1444487 w 1444487"/>
              <a:gd name="connsiteY2" fmla="*/ 0 h 755373"/>
            </a:gdLst>
            <a:ahLst/>
            <a:cxnLst>
              <a:cxn ang="0">
                <a:pos x="connsiteX0" y="connsiteY0"/>
              </a:cxn>
              <a:cxn ang="0">
                <a:pos x="connsiteX1" y="connsiteY1"/>
              </a:cxn>
              <a:cxn ang="0">
                <a:pos x="connsiteX2" y="connsiteY2"/>
              </a:cxn>
            </a:cxnLst>
            <a:rect l="l" t="t" r="r" b="b"/>
            <a:pathLst>
              <a:path w="1444487" h="755373">
                <a:moveTo>
                  <a:pt x="0" y="755373"/>
                </a:moveTo>
                <a:cubicBezTo>
                  <a:pt x="369956" y="732181"/>
                  <a:pt x="739913" y="708990"/>
                  <a:pt x="980661" y="583095"/>
                </a:cubicBezTo>
                <a:cubicBezTo>
                  <a:pt x="1221409" y="457200"/>
                  <a:pt x="1332948" y="228600"/>
                  <a:pt x="1444487" y="0"/>
                </a:cubicBezTo>
              </a:path>
            </a:pathLst>
          </a:custGeom>
          <a:noFill/>
          <a:ln w="28575">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十字形 19"/>
          <p:cNvSpPr/>
          <p:nvPr/>
        </p:nvSpPr>
        <p:spPr bwMode="gray">
          <a:xfrm rot="1625821">
            <a:off x="3220049" y="3793537"/>
            <a:ext cx="251824" cy="254968"/>
          </a:xfrm>
          <a:prstGeom prst="plus">
            <a:avLst>
              <a:gd name="adj" fmla="val 39697"/>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200">
              <a:solidFill>
                <a:prstClr val="white"/>
              </a:solidFill>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972958" y="2680036"/>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AS10</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51" name="直接连接符 10">
            <a:extLst>
              <a:ext uri="{FF2B5EF4-FFF2-40B4-BE49-F238E27FC236}">
                <a16:creationId xmlns:a16="http://schemas.microsoft.com/office/drawing/2014/main" xmlns="" id="{94275FFE-3BE6-4C12-8737-FDFE3456C4A2}"/>
              </a:ext>
            </a:extLst>
          </p:cNvPr>
          <p:cNvCxnSpPr>
            <a:stCxn id="34" idx="2"/>
            <a:endCxn id="44" idx="0"/>
          </p:cNvCxnSpPr>
          <p:nvPr/>
        </p:nvCxnSpPr>
        <p:spPr bwMode="gray">
          <a:xfrm>
            <a:off x="1681958" y="3671295"/>
            <a:ext cx="0" cy="536381"/>
          </a:xfrm>
          <a:prstGeom prst="line">
            <a:avLst/>
          </a:prstGeom>
          <a:noFill/>
          <a:ln w="19050" cap="flat" cmpd="sng" algn="ctr">
            <a:solidFill>
              <a:schemeClr val="tx1"/>
            </a:solidFill>
            <a:prstDash val="solid"/>
          </a:ln>
          <a:effectLst/>
        </p:spPr>
      </p:cxnSp>
      <p:sp>
        <p:nvSpPr>
          <p:cNvPr id="55" name="五边形 54"/>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56" name="燕尾形 55"/>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57" name="燕尾形 56"/>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8" name="燕尾形 57"/>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3697461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BGP Authentication Configuration Commands</a:t>
            </a:r>
            <a:endParaRPr lang="en-US" dirty="0"/>
          </a:p>
        </p:txBody>
      </p:sp>
      <p:sp>
        <p:nvSpPr>
          <p:cNvPr id="5" name="矩形 4"/>
          <p:cNvSpPr/>
          <p:nvPr/>
        </p:nvSpPr>
        <p:spPr>
          <a:xfrm>
            <a:off x="551384" y="1165011"/>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Configure MD5 authentication for BGP messages exchanged during the establishment of a TCP connection with a specified peer or peer group.</a:t>
            </a:r>
          </a:p>
        </p:txBody>
      </p:sp>
      <p:sp>
        <p:nvSpPr>
          <p:cNvPr id="10" name="矩形 9"/>
          <p:cNvSpPr/>
          <p:nvPr/>
        </p:nvSpPr>
        <p:spPr>
          <a:xfrm>
            <a:off x="551384" y="2746061"/>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Configure keychain authentication for the establishment of a TCP connection with a specified peer or peer group.</a:t>
            </a:r>
          </a:p>
        </p:txBody>
      </p:sp>
      <p:sp>
        <p:nvSpPr>
          <p:cNvPr id="15" name="矩形 14"/>
          <p:cNvSpPr/>
          <p:nvPr/>
        </p:nvSpPr>
        <p:spPr>
          <a:xfrm>
            <a:off x="1031917" y="1751725"/>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password</a:t>
            </a:r>
            <a:r>
              <a:rPr lang="en-US" altLang="zh-CN" sz="1600" dirty="0"/>
              <a:t> { </a:t>
            </a:r>
            <a:r>
              <a:rPr lang="en-US" altLang="zh-CN" sz="1600" b="1" dirty="0"/>
              <a:t>cipher</a:t>
            </a:r>
            <a:r>
              <a:rPr lang="en-US" altLang="zh-CN" sz="1600" dirty="0"/>
              <a:t> </a:t>
            </a:r>
            <a:r>
              <a:rPr lang="en-US" altLang="zh-CN" sz="1600" i="1" dirty="0"/>
              <a:t>cipher-password</a:t>
            </a:r>
            <a:r>
              <a:rPr lang="en-US" altLang="zh-CN" sz="1600" dirty="0"/>
              <a:t> | </a:t>
            </a:r>
            <a:r>
              <a:rPr lang="en-US" altLang="zh-CN" sz="1600" b="1" dirty="0"/>
              <a:t>simple</a:t>
            </a:r>
            <a:r>
              <a:rPr lang="en-US" altLang="zh-CN" sz="1600" dirty="0"/>
              <a:t> </a:t>
            </a:r>
            <a:r>
              <a:rPr lang="en-US" altLang="zh-CN" sz="1600" i="1" dirty="0"/>
              <a:t>simple-password</a:t>
            </a:r>
            <a:r>
              <a:rPr lang="en-US" altLang="zh-CN" sz="1600" dirty="0"/>
              <a:t> }</a:t>
            </a:r>
            <a:endParaRPr lang="zh-CN" altLang="en-US" sz="1600" dirty="0">
              <a:cs typeface="Courier New" panose="02070309020205020404" pitchFamily="49" charset="0"/>
            </a:endParaRPr>
          </a:p>
        </p:txBody>
      </p:sp>
      <p:sp>
        <p:nvSpPr>
          <p:cNvPr id="16" name="矩形 15"/>
          <p:cNvSpPr/>
          <p:nvPr/>
        </p:nvSpPr>
        <p:spPr>
          <a:xfrm>
            <a:off x="1031917" y="3089635"/>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keychain</a:t>
            </a:r>
            <a:r>
              <a:rPr lang="en-US" altLang="zh-CN" sz="1600" dirty="0"/>
              <a:t> </a:t>
            </a:r>
            <a:r>
              <a:rPr lang="en-US" altLang="zh-CN" sz="1600" i="1" dirty="0"/>
              <a:t>keychain-name</a:t>
            </a:r>
            <a:endParaRPr lang="zh-CN" altLang="en-US" sz="1600" dirty="0">
              <a:cs typeface="Courier New" panose="02070309020205020404" pitchFamily="49" charset="0"/>
            </a:endParaRPr>
          </a:p>
        </p:txBody>
      </p:sp>
      <p:sp>
        <p:nvSpPr>
          <p:cNvPr id="20" name="五边形 19"/>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1" name="燕尾形 20"/>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2" name="燕尾形 21"/>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23" name="燕尾形 22"/>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7984514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GTSM Configuration Commands</a:t>
            </a:r>
            <a:endParaRPr lang="en-US"/>
          </a:p>
        </p:txBody>
      </p:sp>
      <p:sp>
        <p:nvSpPr>
          <p:cNvPr id="5" name="矩形 4"/>
          <p:cNvSpPr/>
          <p:nvPr/>
        </p:nvSpPr>
        <p:spPr>
          <a:xfrm>
            <a:off x="551384" y="1165010"/>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Apply the GTSM function to a BGP peer or peer group.</a:t>
            </a:r>
          </a:p>
        </p:txBody>
      </p:sp>
      <p:sp>
        <p:nvSpPr>
          <p:cNvPr id="10" name="矩形 9"/>
          <p:cNvSpPr/>
          <p:nvPr/>
        </p:nvSpPr>
        <p:spPr>
          <a:xfrm>
            <a:off x="551384" y="2568775"/>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(Optional) Set a default action to take on messages that do not match the GTSM policy.</a:t>
            </a:r>
          </a:p>
        </p:txBody>
      </p:sp>
      <p:sp>
        <p:nvSpPr>
          <p:cNvPr id="13" name="矩形 12"/>
          <p:cNvSpPr/>
          <p:nvPr/>
        </p:nvSpPr>
        <p:spPr>
          <a:xfrm>
            <a:off x="551384" y="3872973"/>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cs typeface="Courier New" panose="02070309020205020404" pitchFamily="49" charset="0"/>
              </a:rPr>
              <a:t>(Optional) Enable the logging function on all boards to record log information when GTSM discards messages.</a:t>
            </a:r>
          </a:p>
        </p:txBody>
      </p:sp>
      <p:sp>
        <p:nvSpPr>
          <p:cNvPr id="23" name="矩形 22"/>
          <p:cNvSpPr/>
          <p:nvPr/>
        </p:nvSpPr>
        <p:spPr>
          <a:xfrm>
            <a:off x="1031917" y="4502740"/>
            <a:ext cx="10608699" cy="1032811"/>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By default, no log information is recorded on any board when GTSM drops messages.</a:t>
            </a:r>
          </a:p>
          <a:p>
            <a:pPr fontAlgn="ctr">
              <a:lnSpc>
                <a:spcPts val="2400"/>
              </a:lnSpc>
            </a:pPr>
            <a:r>
              <a:rPr lang="en-US" sz="1600" dirty="0">
                <a:latin typeface="Huawei Sans" panose="020C0503030203020204" pitchFamily="34" charset="0"/>
                <a:cs typeface="Courier New" panose="02070309020205020404" pitchFamily="49" charset="0"/>
              </a:rPr>
              <a:t>You can run this command to enable the logging function so that the device can record information about the messages dropped by GTSM in logs. The recorded logs facilitate fault locating.</a:t>
            </a:r>
          </a:p>
        </p:txBody>
      </p:sp>
      <p:sp>
        <p:nvSpPr>
          <p:cNvPr id="14" name="矩形 13"/>
          <p:cNvSpPr/>
          <p:nvPr/>
        </p:nvSpPr>
        <p:spPr>
          <a:xfrm>
            <a:off x="1031917" y="3193820"/>
            <a:ext cx="10608699" cy="377732"/>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By default, the messages that do not match a GTSM policy can pass filtering.</a:t>
            </a:r>
          </a:p>
        </p:txBody>
      </p:sp>
      <p:sp>
        <p:nvSpPr>
          <p:cNvPr id="15" name="矩形 14"/>
          <p:cNvSpPr/>
          <p:nvPr/>
        </p:nvSpPr>
        <p:spPr>
          <a:xfrm>
            <a:off x="1031917" y="1764525"/>
            <a:ext cx="10608699" cy="691348"/>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GTSM configurations are symmetrical. That is, you need to enable GTSM on both ends of </a:t>
            </a:r>
            <a:r>
              <a:rPr lang="en-US" sz="1600" dirty="0" smtClean="0">
                <a:latin typeface="Huawei Sans" panose="020C0503030203020204" pitchFamily="34" charset="0"/>
                <a:cs typeface="Courier New" panose="02070309020205020404" pitchFamily="49" charset="0"/>
              </a:rPr>
              <a:t>a BGP </a:t>
            </a:r>
            <a:r>
              <a:rPr lang="en-US" sz="1600" dirty="0">
                <a:latin typeface="Huawei Sans" panose="020C0503030203020204" pitchFamily="34" charset="0"/>
                <a:cs typeface="Courier New" panose="02070309020205020404" pitchFamily="49" charset="0"/>
              </a:rPr>
              <a:t>peer relationship.</a:t>
            </a:r>
          </a:p>
        </p:txBody>
      </p:sp>
      <p:sp>
        <p:nvSpPr>
          <p:cNvPr id="19" name="矩形 18"/>
          <p:cNvSpPr/>
          <p:nvPr/>
        </p:nvSpPr>
        <p:spPr>
          <a:xfrm>
            <a:off x="1031917" y="1502771"/>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[Huawei-bgp] </a:t>
            </a:r>
            <a:r>
              <a:rPr lang="en-US" altLang="zh-CN" sz="1600" b="1" dirty="0"/>
              <a:t>peer</a:t>
            </a:r>
            <a:r>
              <a:rPr lang="en-US" altLang="zh-CN" sz="1600" dirty="0"/>
              <a:t> { </a:t>
            </a:r>
            <a:r>
              <a:rPr lang="en-US" altLang="zh-CN" sz="1600" i="1" dirty="0"/>
              <a:t>group-name</a:t>
            </a:r>
            <a:r>
              <a:rPr lang="en-US" altLang="zh-CN" sz="1600" dirty="0"/>
              <a:t> | </a:t>
            </a:r>
            <a:r>
              <a:rPr lang="en-US" altLang="zh-CN" sz="1600" i="1" dirty="0"/>
              <a:t>ipv4-address</a:t>
            </a:r>
            <a:r>
              <a:rPr lang="en-US" altLang="zh-CN" sz="1600" dirty="0"/>
              <a:t> | </a:t>
            </a:r>
            <a:r>
              <a:rPr lang="en-US" altLang="zh-CN" sz="1600" i="1" dirty="0"/>
              <a:t>ipv6-address</a:t>
            </a:r>
            <a:r>
              <a:rPr lang="en-US" altLang="zh-CN" sz="1600" dirty="0"/>
              <a:t> } </a:t>
            </a:r>
            <a:r>
              <a:rPr lang="en-US" altLang="zh-CN" sz="1600" b="1" dirty="0"/>
              <a:t>valid-</a:t>
            </a:r>
            <a:r>
              <a:rPr lang="en-US" altLang="zh-CN" sz="1600" b="1" dirty="0" err="1"/>
              <a:t>ttl</a:t>
            </a:r>
            <a:r>
              <a:rPr lang="en-US" altLang="zh-CN" sz="1600" b="1" dirty="0"/>
              <a:t>-hops</a:t>
            </a:r>
            <a:r>
              <a:rPr lang="en-US" altLang="zh-CN" sz="1600" dirty="0"/>
              <a:t> [ </a:t>
            </a:r>
            <a:r>
              <a:rPr lang="en-US" altLang="zh-CN" sz="1600" i="1" dirty="0"/>
              <a:t>hops</a:t>
            </a:r>
            <a:r>
              <a:rPr lang="en-US" altLang="zh-CN" sz="1600" dirty="0"/>
              <a:t> ]</a:t>
            </a:r>
            <a:endParaRPr lang="zh-CN" altLang="en-US" sz="1600" dirty="0">
              <a:cs typeface="Courier New" panose="02070309020205020404" pitchFamily="49" charset="0"/>
            </a:endParaRPr>
          </a:p>
        </p:txBody>
      </p:sp>
      <p:sp>
        <p:nvSpPr>
          <p:cNvPr id="21" name="矩形 20"/>
          <p:cNvSpPr/>
          <p:nvPr/>
        </p:nvSpPr>
        <p:spPr>
          <a:xfrm>
            <a:off x="1031917" y="2927104"/>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err="1"/>
              <a:t>gtsm</a:t>
            </a:r>
            <a:r>
              <a:rPr lang="en-US" altLang="zh-CN" sz="1600" b="1" dirty="0"/>
              <a:t> default-action</a:t>
            </a:r>
            <a:r>
              <a:rPr lang="en-US" altLang="zh-CN" sz="1600" dirty="0"/>
              <a:t> { </a:t>
            </a:r>
            <a:r>
              <a:rPr lang="en-US" altLang="zh-CN" sz="1600" b="1" dirty="0"/>
              <a:t>drop</a:t>
            </a:r>
            <a:r>
              <a:rPr lang="en-US" altLang="zh-CN" sz="1600" dirty="0"/>
              <a:t> | </a:t>
            </a:r>
            <a:r>
              <a:rPr lang="en-US" altLang="zh-CN" sz="1600" b="1" dirty="0"/>
              <a:t>pass</a:t>
            </a:r>
            <a:r>
              <a:rPr lang="en-US" altLang="zh-CN" sz="1600" dirty="0"/>
              <a:t> }</a:t>
            </a:r>
            <a:endParaRPr lang="zh-CN" altLang="en-US" sz="1600" dirty="0">
              <a:cs typeface="Courier New" panose="02070309020205020404" pitchFamily="49" charset="0"/>
            </a:endParaRPr>
          </a:p>
        </p:txBody>
      </p:sp>
      <p:sp>
        <p:nvSpPr>
          <p:cNvPr id="22" name="矩形 21"/>
          <p:cNvSpPr/>
          <p:nvPr/>
        </p:nvSpPr>
        <p:spPr>
          <a:xfrm>
            <a:off x="1031917" y="424153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err="1"/>
              <a:t>gtsm</a:t>
            </a:r>
            <a:r>
              <a:rPr lang="en-US" altLang="zh-CN" sz="1600" b="1" dirty="0"/>
              <a:t> log drop-packet</a:t>
            </a:r>
            <a:r>
              <a:rPr lang="en-US" altLang="zh-CN" sz="1600" dirty="0"/>
              <a:t> </a:t>
            </a:r>
            <a:r>
              <a:rPr lang="en-US" altLang="zh-CN" sz="1600" b="1" dirty="0"/>
              <a:t>all</a:t>
            </a:r>
            <a:endParaRPr lang="zh-CN" altLang="en-US" sz="1600" dirty="0">
              <a:cs typeface="Courier New" panose="02070309020205020404" pitchFamily="49" charset="0"/>
            </a:endParaRPr>
          </a:p>
        </p:txBody>
      </p:sp>
      <p:sp>
        <p:nvSpPr>
          <p:cNvPr id="27" name="五边形 26"/>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8" name="燕尾形 27"/>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9" name="燕尾形 28"/>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0" name="燕尾形 29"/>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1566808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GTSM (1)</a:t>
            </a:r>
            <a:endParaRPr lang="en-US"/>
          </a:p>
        </p:txBody>
      </p:sp>
      <p:sp>
        <p:nvSpPr>
          <p:cNvPr id="58" name="文本框 57"/>
          <p:cNvSpPr txBox="1"/>
          <p:nvPr/>
        </p:nvSpPr>
        <p:spPr bwMode="gray">
          <a:xfrm>
            <a:off x="6338670" y="1326810"/>
            <a:ext cx="5407243"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Establish full-mesh IBGP connections.</a:t>
            </a:r>
          </a:p>
        </p:txBody>
      </p:sp>
      <p:sp>
        <p:nvSpPr>
          <p:cNvPr id="98" name="文本占位符 2"/>
          <p:cNvSpPr txBox="1">
            <a:spLocks/>
          </p:cNvSpPr>
          <p:nvPr/>
        </p:nvSpPr>
        <p:spPr bwMode="gray">
          <a:xfrm>
            <a:off x="480297" y="3860344"/>
            <a:ext cx="5627683" cy="8063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600" dirty="0">
                <a:latin typeface="Huawei Sans" panose="020C0503030203020204" pitchFamily="34" charset="0"/>
              </a:rPr>
              <a:t>R1, R2, and R3 all belong to AS 101 and use </a:t>
            </a:r>
            <a:r>
              <a:rPr lang="en-US" sz="1600" dirty="0" smtClean="0">
                <a:latin typeface="Huawei Sans" panose="020C0503030203020204" pitchFamily="34" charset="0"/>
              </a:rPr>
              <a:t>loopback0 </a:t>
            </a:r>
            <a:r>
              <a:rPr lang="en-US" sz="1600" dirty="0">
                <a:latin typeface="Huawei Sans" panose="020C0503030203020204" pitchFamily="34" charset="0"/>
              </a:rPr>
              <a:t>interfaces to establish full-mesh IBGP connections. GTSM needs to be enabled on them to prevent CPU attacks.</a:t>
            </a:r>
          </a:p>
        </p:txBody>
      </p:sp>
      <p:graphicFrame>
        <p:nvGraphicFramePr>
          <p:cNvPr id="75" name="表格 74"/>
          <p:cNvGraphicFramePr>
            <a:graphicFrameLocks noGrp="1"/>
          </p:cNvGraphicFramePr>
          <p:nvPr>
            <p:extLst>
              <p:ext uri="{D42A27DB-BD31-4B8C-83A1-F6EECF244321}">
                <p14:modId xmlns:p14="http://schemas.microsoft.com/office/powerpoint/2010/main" val="184528476"/>
              </p:ext>
            </p:extLst>
          </p:nvPr>
        </p:nvGraphicFramePr>
        <p:xfrm>
          <a:off x="1238025" y="4792716"/>
          <a:ext cx="4348923" cy="1219200"/>
        </p:xfrm>
        <a:graphic>
          <a:graphicData uri="http://schemas.openxmlformats.org/drawingml/2006/table">
            <a:tbl>
              <a:tblPr firstRow="1" bandRow="1"/>
              <a:tblGrid>
                <a:gridCol w="869785"/>
                <a:gridCol w="1739569"/>
                <a:gridCol w="1739569"/>
              </a:tblGrid>
              <a:tr h="283456">
                <a:tc>
                  <a:txBody>
                    <a:bodyPr/>
                    <a:lstStyle/>
                    <a:p>
                      <a:pPr algn="ctr" fontAlgn="ctr"/>
                      <a:r>
                        <a:rPr lang="en-US" sz="1400" b="1" dirty="0"/>
                        <a:t>Device</a:t>
                      </a:r>
                      <a:endParaRPr lang="en-US"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a:t>
                      </a:r>
                      <a:endParaRPr lang="en-US"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 Address</a:t>
                      </a:r>
                      <a:endParaRPr lang="en-US"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a:t>R1</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algn="ctr" fontAlgn="ctr"/>
                      <a:r>
                        <a:rPr lang="en-US" sz="1400"/>
                        <a:t>10.1.1.1/32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a:t>R2</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t>10.1.2.2/32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a:t>R3</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t>10.1.3.3/32</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8" name="任意多边形 25"/>
          <p:cNvSpPr/>
          <p:nvPr/>
        </p:nvSpPr>
        <p:spPr bwMode="gray">
          <a:xfrm>
            <a:off x="1237925" y="1016458"/>
            <a:ext cx="3699566" cy="273264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636" y="1628577"/>
            <a:ext cx="540000" cy="442800"/>
          </a:xfrm>
          <a:prstGeom prst="rect">
            <a:avLst/>
          </a:prstGeom>
        </p:spPr>
      </p:pic>
      <p:cxnSp>
        <p:nvCxnSpPr>
          <p:cNvPr id="40" name="直接连接符 39"/>
          <p:cNvCxnSpPr>
            <a:stCxn id="48" idx="3"/>
            <a:endCxn id="39" idx="1"/>
          </p:cNvCxnSpPr>
          <p:nvPr/>
        </p:nvCxnSpPr>
        <p:spPr bwMode="gray">
          <a:xfrm>
            <a:off x="2241509" y="1849977"/>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120">
            <a:extLst>
              <a:ext uri="{FF2B5EF4-FFF2-40B4-BE49-F238E27FC236}">
                <a16:creationId xmlns="" xmlns:a16="http://schemas.microsoft.com/office/drawing/2014/main" id="{020D7A1D-EFAD-4C8C-B9DE-D0FAD269B77A}"/>
              </a:ext>
            </a:extLst>
          </p:cNvPr>
          <p:cNvSpPr txBox="1"/>
          <p:nvPr/>
        </p:nvSpPr>
        <p:spPr bwMode="gray">
          <a:xfrm>
            <a:off x="1570830" y="1379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3602238" y="1379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3480491" y="1808198"/>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636" y="3200378"/>
            <a:ext cx="540000" cy="442800"/>
          </a:xfrm>
          <a:prstGeom prst="rect">
            <a:avLst/>
          </a:prstGeom>
        </p:spPr>
      </p:pic>
      <p:cxnSp>
        <p:nvCxnSpPr>
          <p:cNvPr id="47" name="直接连接符 46"/>
          <p:cNvCxnSpPr>
            <a:stCxn id="39" idx="2"/>
            <a:endCxn id="46" idx="0"/>
          </p:cNvCxnSpPr>
          <p:nvPr/>
        </p:nvCxnSpPr>
        <p:spPr bwMode="gray">
          <a:xfrm>
            <a:off x="4006636" y="2071377"/>
            <a:ext cx="0" cy="11290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01509" y="1628577"/>
            <a:ext cx="540000" cy="442800"/>
          </a:xfrm>
          <a:prstGeom prst="rect">
            <a:avLst/>
          </a:prstGeom>
        </p:spPr>
      </p:pic>
      <p:sp>
        <p:nvSpPr>
          <p:cNvPr id="49" name="TextBox 120">
            <a:extLst>
              <a:ext uri="{FF2B5EF4-FFF2-40B4-BE49-F238E27FC236}">
                <a16:creationId xmlns="" xmlns:a16="http://schemas.microsoft.com/office/drawing/2014/main" id="{020D7A1D-EFAD-4C8C-B9DE-D0FAD269B77A}"/>
              </a:ext>
            </a:extLst>
          </p:cNvPr>
          <p:cNvSpPr txBox="1"/>
          <p:nvPr/>
        </p:nvSpPr>
        <p:spPr bwMode="gray">
          <a:xfrm>
            <a:off x="4027281" y="3265862"/>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2448710" y="1580056"/>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rot="16200000">
            <a:off x="3541237" y="2399412"/>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2184354" y="1807807"/>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238025" y="1155637"/>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3717132" y="2019869"/>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3717132" y="292108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a:off x="2241509" y="2137337"/>
            <a:ext cx="1402139" cy="1245164"/>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120">
            <a:extLst>
              <a:ext uri="{FF2B5EF4-FFF2-40B4-BE49-F238E27FC236}">
                <a16:creationId xmlns="" xmlns:a16="http://schemas.microsoft.com/office/drawing/2014/main" id="{020D7A1D-EFAD-4C8C-B9DE-D0FAD269B77A}"/>
              </a:ext>
            </a:extLst>
          </p:cNvPr>
          <p:cNvSpPr txBox="1"/>
          <p:nvPr/>
        </p:nvSpPr>
        <p:spPr bwMode="gray">
          <a:xfrm rot="2581641">
            <a:off x="1989392" y="2584834"/>
            <a:ext cx="1356687"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65" name="直接连接符 64"/>
          <p:cNvCxnSpPr/>
          <p:nvPr/>
        </p:nvCxnSpPr>
        <p:spPr bwMode="gray">
          <a:xfrm>
            <a:off x="2337530" y="1532961"/>
            <a:ext cx="1306118" cy="0"/>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 xmlns:a16="http://schemas.microsoft.com/office/drawing/2014/main" id="{020D7A1D-EFAD-4C8C-B9DE-D0FAD269B77A}"/>
              </a:ext>
            </a:extLst>
          </p:cNvPr>
          <p:cNvSpPr txBox="1"/>
          <p:nvPr/>
        </p:nvSpPr>
        <p:spPr bwMode="gray">
          <a:xfrm>
            <a:off x="2392359" y="1016457"/>
            <a:ext cx="1266230"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72" name="直接连接符 71"/>
          <p:cNvCxnSpPr/>
          <p:nvPr/>
        </p:nvCxnSpPr>
        <p:spPr bwMode="gray">
          <a:xfrm>
            <a:off x="4374349" y="2078458"/>
            <a:ext cx="0" cy="1023948"/>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TextBox 120">
            <a:extLst>
              <a:ext uri="{FF2B5EF4-FFF2-40B4-BE49-F238E27FC236}">
                <a16:creationId xmlns="" xmlns:a16="http://schemas.microsoft.com/office/drawing/2014/main" id="{020D7A1D-EFAD-4C8C-B9DE-D0FAD269B77A}"/>
              </a:ext>
            </a:extLst>
          </p:cNvPr>
          <p:cNvSpPr txBox="1"/>
          <p:nvPr/>
        </p:nvSpPr>
        <p:spPr bwMode="gray">
          <a:xfrm rot="16200000">
            <a:off x="4048532" y="2291249"/>
            <a:ext cx="1158989"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sp>
        <p:nvSpPr>
          <p:cNvPr id="77" name="文本框 76"/>
          <p:cNvSpPr txBox="1"/>
          <p:nvPr/>
        </p:nvSpPr>
        <p:spPr bwMode="gray">
          <a:xfrm>
            <a:off x="6489960" y="1689447"/>
            <a:ext cx="5087996" cy="138499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peer 10.1.2.2 as-number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peer 10.1.2.2 connect-interface Loopback </a:t>
            </a:r>
            <a:r>
              <a:rPr lang="en-US" altLang="zh-CN" sz="1400" dirty="0" smtClean="0">
                <a:solidFill>
                  <a:prstClr val="black"/>
                </a:solidFill>
                <a:cs typeface="Courier New" panose="02070309020205020404" pitchFamily="49" charset="0"/>
              </a:rPr>
              <a:t>0</a:t>
            </a:r>
          </a:p>
          <a:p>
            <a:pPr fontAlgn="auto">
              <a:spcBef>
                <a:spcPts val="0"/>
              </a:spcBef>
              <a:spcAft>
                <a:spcPts val="0"/>
              </a:spcAft>
            </a:pPr>
            <a:r>
              <a:rPr lang="en-US" altLang="zh-CN" sz="1400" dirty="0">
                <a:solidFill>
                  <a:prstClr val="black"/>
                </a:solidFill>
                <a:cs typeface="Courier New" panose="02070309020205020404" pitchFamily="49" charset="0"/>
              </a:rPr>
              <a:t>[R1-bgp]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as-number 101</a:t>
            </a:r>
          </a:p>
          <a:p>
            <a:pPr fontAlgn="auto">
              <a:spcBef>
                <a:spcPts val="0"/>
              </a:spcBef>
              <a:spcAft>
                <a:spcPts val="0"/>
              </a:spcAft>
            </a:pPr>
            <a:r>
              <a:rPr lang="en-US" altLang="zh-CN" sz="1400" dirty="0">
                <a:solidFill>
                  <a:prstClr val="black"/>
                </a:solidFill>
                <a:cs typeface="Courier New" panose="02070309020205020404" pitchFamily="49" charset="0"/>
              </a:rPr>
              <a:t>[R1-bgp]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connect-interface Loopback </a:t>
            </a:r>
            <a:r>
              <a:rPr lang="en-US" altLang="zh-CN" sz="1400" dirty="0" smtClean="0">
                <a:solidFill>
                  <a:prstClr val="black"/>
                </a:solidFill>
                <a:cs typeface="Courier New" panose="02070309020205020404" pitchFamily="49" charset="0"/>
              </a:rPr>
              <a:t>0</a:t>
            </a:r>
          </a:p>
          <a:p>
            <a:r>
              <a:rPr lang="en-US" altLang="zh-CN" sz="1400" dirty="0">
                <a:solidFill>
                  <a:prstClr val="black"/>
                </a:solidFill>
                <a:cs typeface="Courier New" panose="02070309020205020404" pitchFamily="49" charset="0"/>
              </a:rPr>
              <a:t>[R1-bgp] </a:t>
            </a:r>
            <a:r>
              <a:rPr lang="en-US" altLang="zh-CN" sz="1400" dirty="0" smtClean="0">
                <a:solidFill>
                  <a:prstClr val="black"/>
                </a:solidFill>
                <a:cs typeface="Courier New" panose="02070309020205020404" pitchFamily="49" charset="0"/>
              </a:rPr>
              <a:t>network 10.1.1.1 32</a:t>
            </a:r>
            <a:endParaRPr lang="en-US" altLang="zh-CN" sz="1400" dirty="0">
              <a:solidFill>
                <a:prstClr val="black"/>
              </a:solidFill>
              <a:cs typeface="Courier New" panose="02070309020205020404" pitchFamily="49" charset="0"/>
            </a:endParaRPr>
          </a:p>
        </p:txBody>
      </p:sp>
      <p:sp>
        <p:nvSpPr>
          <p:cNvPr id="80" name="文本框 79"/>
          <p:cNvSpPr txBox="1"/>
          <p:nvPr/>
        </p:nvSpPr>
        <p:spPr bwMode="gray">
          <a:xfrm>
            <a:off x="6489960" y="3220597"/>
            <a:ext cx="5087996" cy="1169551"/>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connect-interface Loopback </a:t>
            </a:r>
            <a:r>
              <a:rPr lang="en-US" altLang="zh-CN" sz="1400" dirty="0" smtClean="0">
                <a:solidFill>
                  <a:prstClr val="black"/>
                </a:solidFill>
                <a:cs typeface="Courier New" panose="02070309020205020404" pitchFamily="49" charset="0"/>
              </a:rPr>
              <a:t>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as-number 101</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connect-interface Loopback </a:t>
            </a:r>
            <a:r>
              <a:rPr lang="en-US" altLang="zh-CN" sz="1400" dirty="0" smtClean="0">
                <a:solidFill>
                  <a:prstClr val="black"/>
                </a:solidFill>
                <a:cs typeface="Courier New" panose="02070309020205020404" pitchFamily="49" charset="0"/>
              </a:rPr>
              <a:t>0</a:t>
            </a:r>
            <a:endParaRPr lang="en-US" altLang="zh-CN" sz="1400" dirty="0">
              <a:solidFill>
                <a:prstClr val="black"/>
              </a:solidFill>
              <a:cs typeface="Courier New" panose="02070309020205020404" pitchFamily="49" charset="0"/>
            </a:endParaRPr>
          </a:p>
        </p:txBody>
      </p:sp>
      <p:sp>
        <p:nvSpPr>
          <p:cNvPr id="81" name="文本框 80"/>
          <p:cNvSpPr txBox="1"/>
          <p:nvPr/>
        </p:nvSpPr>
        <p:spPr bwMode="gray">
          <a:xfrm>
            <a:off x="6489960" y="4528319"/>
            <a:ext cx="5087996" cy="1169551"/>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 </a:t>
            </a:r>
            <a:r>
              <a:rPr lang="en-US" altLang="zh-CN" sz="1400" dirty="0">
                <a:solidFill>
                  <a:prstClr val="black"/>
                </a:solidFill>
                <a:cs typeface="Courier New" panose="02070309020205020404" pitchFamily="49" charset="0"/>
              </a:rPr>
              <a:t>bgp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as-number </a:t>
            </a:r>
            <a:r>
              <a:rPr lang="en-US" altLang="zh-CN" sz="1400" dirty="0" smtClean="0">
                <a:solidFill>
                  <a:prstClr val="black"/>
                </a:solidFill>
                <a:cs typeface="Courier New" panose="02070309020205020404" pitchFamily="49" charset="0"/>
              </a:rPr>
              <a:t>101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connect-interface Loopback </a:t>
            </a:r>
            <a:r>
              <a:rPr lang="en-US" altLang="zh-CN" sz="1400" dirty="0" smtClean="0">
                <a:solidFill>
                  <a:prstClr val="black"/>
                </a:solidFill>
                <a:cs typeface="Courier New" panose="02070309020205020404" pitchFamily="49" charset="0"/>
              </a:rPr>
              <a:t>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10.1.2.2 </a:t>
            </a:r>
            <a:r>
              <a:rPr lang="en-US" altLang="zh-CN" sz="1400" dirty="0">
                <a:solidFill>
                  <a:prstClr val="black"/>
                </a:solidFill>
                <a:cs typeface="Courier New" panose="02070309020205020404" pitchFamily="49" charset="0"/>
              </a:rPr>
              <a:t>as-number 101</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10.1.2.2 </a:t>
            </a:r>
            <a:r>
              <a:rPr lang="en-US" altLang="zh-CN" sz="1400" dirty="0">
                <a:solidFill>
                  <a:prstClr val="black"/>
                </a:solidFill>
                <a:cs typeface="Courier New" panose="02070309020205020404" pitchFamily="49" charset="0"/>
              </a:rPr>
              <a:t>connect-interface Loopback </a:t>
            </a:r>
            <a:r>
              <a:rPr lang="en-US" altLang="zh-CN" sz="1400" dirty="0" smtClean="0">
                <a:solidFill>
                  <a:prstClr val="black"/>
                </a:solidFill>
                <a:cs typeface="Courier New" panose="02070309020205020404" pitchFamily="49" charset="0"/>
              </a:rPr>
              <a:t>0</a:t>
            </a:r>
            <a:endParaRPr lang="en-US" altLang="zh-CN" sz="1400" dirty="0">
              <a:solidFill>
                <a:prstClr val="black"/>
              </a:solidFill>
              <a:cs typeface="Courier New" panose="02070309020205020404" pitchFamily="49" charset="0"/>
            </a:endParaRPr>
          </a:p>
        </p:txBody>
      </p:sp>
      <p:sp>
        <p:nvSpPr>
          <p:cNvPr id="88" name="五边形 87"/>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89" name="燕尾形 88"/>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94" name="燕尾形 93"/>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95" name="燕尾形 94"/>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2021977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Example for Configuring GTSM (2)</a:t>
            </a:r>
            <a:endParaRPr lang="en-US" dirty="0"/>
          </a:p>
        </p:txBody>
      </p:sp>
      <p:sp>
        <p:nvSpPr>
          <p:cNvPr id="98" name="文本占位符 2"/>
          <p:cNvSpPr txBox="1">
            <a:spLocks/>
          </p:cNvSpPr>
          <p:nvPr/>
        </p:nvSpPr>
        <p:spPr bwMode="gray">
          <a:xfrm>
            <a:off x="480297" y="3860344"/>
            <a:ext cx="5627683" cy="8063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600" dirty="0">
                <a:latin typeface="Huawei Sans" panose="020C0503030203020204" pitchFamily="34" charset="0"/>
              </a:rPr>
              <a:t>R1, R2, and R3 all belong to AS 101 and use </a:t>
            </a:r>
            <a:r>
              <a:rPr lang="en-US" sz="1600" dirty="0" smtClean="0">
                <a:latin typeface="Huawei Sans" panose="020C0503030203020204" pitchFamily="34" charset="0"/>
              </a:rPr>
              <a:t>loopback0 </a:t>
            </a:r>
            <a:r>
              <a:rPr lang="en-US" sz="1600" dirty="0">
                <a:latin typeface="Huawei Sans" panose="020C0503030203020204" pitchFamily="34" charset="0"/>
              </a:rPr>
              <a:t>interfaces to establish full-mesh IBGP connections. GTSM needs to be enabled on them to prevent CPU attacks.</a:t>
            </a:r>
          </a:p>
        </p:txBody>
      </p:sp>
      <p:graphicFrame>
        <p:nvGraphicFramePr>
          <p:cNvPr id="75" name="表格 74"/>
          <p:cNvGraphicFramePr>
            <a:graphicFrameLocks noGrp="1"/>
          </p:cNvGraphicFramePr>
          <p:nvPr>
            <p:extLst/>
          </p:nvPr>
        </p:nvGraphicFramePr>
        <p:xfrm>
          <a:off x="1238025" y="4792716"/>
          <a:ext cx="4348923" cy="1219200"/>
        </p:xfrm>
        <a:graphic>
          <a:graphicData uri="http://schemas.openxmlformats.org/drawingml/2006/table">
            <a:tbl>
              <a:tblPr firstRow="1" bandRow="1"/>
              <a:tblGrid>
                <a:gridCol w="869785"/>
                <a:gridCol w="1739569"/>
                <a:gridCol w="1739569"/>
              </a:tblGrid>
              <a:tr h="283456">
                <a:tc>
                  <a:txBody>
                    <a:bodyPr/>
                    <a:lstStyle/>
                    <a:p>
                      <a:pPr algn="ctr" fontAlgn="ctr"/>
                      <a:r>
                        <a:rPr lang="en-US" sz="1400" b="1" dirty="0"/>
                        <a:t>Device</a:t>
                      </a:r>
                      <a:endParaRPr lang="en-US"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a:t>
                      </a:r>
                      <a:endParaRPr lang="en-US"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 Address</a:t>
                      </a:r>
                      <a:endParaRPr lang="en-US"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a:t>R1</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algn="ctr" fontAlgn="ctr"/>
                      <a:r>
                        <a:rPr lang="en-US" sz="1400"/>
                        <a:t>10.1.1.1/32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a:t>R2</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t>10.1.2.2/32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a:t>R3</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t>10.1.3.3/32</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8" name="任意多边形 25"/>
          <p:cNvSpPr/>
          <p:nvPr/>
        </p:nvSpPr>
        <p:spPr bwMode="gray">
          <a:xfrm>
            <a:off x="1237925" y="1016458"/>
            <a:ext cx="3699566" cy="273264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tx1"/>
              </a:solidFill>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636" y="1628577"/>
            <a:ext cx="540000" cy="442800"/>
          </a:xfrm>
          <a:prstGeom prst="rect">
            <a:avLst/>
          </a:prstGeom>
        </p:spPr>
      </p:pic>
      <p:cxnSp>
        <p:nvCxnSpPr>
          <p:cNvPr id="40" name="直接连接符 39"/>
          <p:cNvCxnSpPr>
            <a:stCxn id="48" idx="3"/>
            <a:endCxn id="39" idx="1"/>
          </p:cNvCxnSpPr>
          <p:nvPr/>
        </p:nvCxnSpPr>
        <p:spPr bwMode="gray">
          <a:xfrm>
            <a:off x="2241509" y="1849977"/>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120">
            <a:extLst>
              <a:ext uri="{FF2B5EF4-FFF2-40B4-BE49-F238E27FC236}">
                <a16:creationId xmlns="" xmlns:a16="http://schemas.microsoft.com/office/drawing/2014/main" id="{020D7A1D-EFAD-4C8C-B9DE-D0FAD269B77A}"/>
              </a:ext>
            </a:extLst>
          </p:cNvPr>
          <p:cNvSpPr txBox="1"/>
          <p:nvPr/>
        </p:nvSpPr>
        <p:spPr bwMode="gray">
          <a:xfrm>
            <a:off x="1570830" y="1379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3602238" y="1379073"/>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3480491" y="1808198"/>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636" y="3200378"/>
            <a:ext cx="540000" cy="442800"/>
          </a:xfrm>
          <a:prstGeom prst="rect">
            <a:avLst/>
          </a:prstGeom>
        </p:spPr>
      </p:pic>
      <p:cxnSp>
        <p:nvCxnSpPr>
          <p:cNvPr id="47" name="直接连接符 46"/>
          <p:cNvCxnSpPr>
            <a:stCxn id="39" idx="2"/>
            <a:endCxn id="46" idx="0"/>
          </p:cNvCxnSpPr>
          <p:nvPr/>
        </p:nvCxnSpPr>
        <p:spPr bwMode="gray">
          <a:xfrm>
            <a:off x="4006636" y="2071377"/>
            <a:ext cx="0" cy="11290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01509" y="1628577"/>
            <a:ext cx="540000" cy="442800"/>
          </a:xfrm>
          <a:prstGeom prst="rect">
            <a:avLst/>
          </a:prstGeom>
        </p:spPr>
      </p:pic>
      <p:sp>
        <p:nvSpPr>
          <p:cNvPr id="49" name="TextBox 120">
            <a:extLst>
              <a:ext uri="{FF2B5EF4-FFF2-40B4-BE49-F238E27FC236}">
                <a16:creationId xmlns="" xmlns:a16="http://schemas.microsoft.com/office/drawing/2014/main" id="{020D7A1D-EFAD-4C8C-B9DE-D0FAD269B77A}"/>
              </a:ext>
            </a:extLst>
          </p:cNvPr>
          <p:cNvSpPr txBox="1"/>
          <p:nvPr/>
        </p:nvSpPr>
        <p:spPr bwMode="gray">
          <a:xfrm>
            <a:off x="4027281" y="3265862"/>
            <a:ext cx="827092"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Box 120">
            <a:extLst>
              <a:ext uri="{FF2B5EF4-FFF2-40B4-BE49-F238E27FC236}">
                <a16:creationId xmlns="" xmlns:a16="http://schemas.microsoft.com/office/drawing/2014/main" id="{020D7A1D-EFAD-4C8C-B9DE-D0FAD269B77A}"/>
              </a:ext>
            </a:extLst>
          </p:cNvPr>
          <p:cNvSpPr txBox="1"/>
          <p:nvPr/>
        </p:nvSpPr>
        <p:spPr bwMode="gray">
          <a:xfrm>
            <a:off x="2448710" y="1580056"/>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rot="16200000">
            <a:off x="3541237" y="2399412"/>
            <a:ext cx="1281582"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2184354" y="1807807"/>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 xmlns:a16="http://schemas.microsoft.com/office/drawing/2014/main" id="{020D7A1D-EFAD-4C8C-B9DE-D0FAD269B77A}"/>
              </a:ext>
            </a:extLst>
          </p:cNvPr>
          <p:cNvSpPr txBox="1"/>
          <p:nvPr/>
        </p:nvSpPr>
        <p:spPr bwMode="gray">
          <a:xfrm>
            <a:off x="1238025" y="1155637"/>
            <a:ext cx="827092" cy="307777"/>
          </a:xfrm>
          <a:prstGeom prst="rect">
            <a:avLst/>
          </a:prstGeom>
          <a:noFill/>
          <a:ln>
            <a:noFill/>
          </a:ln>
        </p:spPr>
        <p:txBody>
          <a:bodyPr wrap="square" rtlCol="0">
            <a:spAutoFit/>
          </a:bodyPr>
          <a:lstStyle/>
          <a:p>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Box 120">
            <a:extLst>
              <a:ext uri="{FF2B5EF4-FFF2-40B4-BE49-F238E27FC236}">
                <a16:creationId xmlns="" xmlns:a16="http://schemas.microsoft.com/office/drawing/2014/main" id="{020D7A1D-EFAD-4C8C-B9DE-D0FAD269B77A}"/>
              </a:ext>
            </a:extLst>
          </p:cNvPr>
          <p:cNvSpPr txBox="1"/>
          <p:nvPr/>
        </p:nvSpPr>
        <p:spPr bwMode="gray">
          <a:xfrm>
            <a:off x="3717132" y="2019869"/>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 xmlns:a16="http://schemas.microsoft.com/office/drawing/2014/main" id="{020D7A1D-EFAD-4C8C-B9DE-D0FAD269B77A}"/>
              </a:ext>
            </a:extLst>
          </p:cNvPr>
          <p:cNvSpPr txBox="1"/>
          <p:nvPr/>
        </p:nvSpPr>
        <p:spPr bwMode="gray">
          <a:xfrm>
            <a:off x="3717132" y="2921084"/>
            <a:ext cx="389999" cy="307777"/>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a:off x="2241509" y="2137337"/>
            <a:ext cx="1402139" cy="1245164"/>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120">
            <a:extLst>
              <a:ext uri="{FF2B5EF4-FFF2-40B4-BE49-F238E27FC236}">
                <a16:creationId xmlns="" xmlns:a16="http://schemas.microsoft.com/office/drawing/2014/main" id="{020D7A1D-EFAD-4C8C-B9DE-D0FAD269B77A}"/>
              </a:ext>
            </a:extLst>
          </p:cNvPr>
          <p:cNvSpPr txBox="1"/>
          <p:nvPr/>
        </p:nvSpPr>
        <p:spPr bwMode="gray">
          <a:xfrm rot="2581641">
            <a:off x="1989392" y="2584834"/>
            <a:ext cx="1356687"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65" name="直接连接符 64"/>
          <p:cNvCxnSpPr/>
          <p:nvPr/>
        </p:nvCxnSpPr>
        <p:spPr bwMode="gray">
          <a:xfrm>
            <a:off x="2337530" y="1532961"/>
            <a:ext cx="1306118" cy="0"/>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 xmlns:a16="http://schemas.microsoft.com/office/drawing/2014/main" id="{020D7A1D-EFAD-4C8C-B9DE-D0FAD269B77A}"/>
              </a:ext>
            </a:extLst>
          </p:cNvPr>
          <p:cNvSpPr txBox="1"/>
          <p:nvPr/>
        </p:nvSpPr>
        <p:spPr bwMode="gray">
          <a:xfrm>
            <a:off x="2392359" y="1016457"/>
            <a:ext cx="1266230"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72" name="直接连接符 71"/>
          <p:cNvCxnSpPr/>
          <p:nvPr/>
        </p:nvCxnSpPr>
        <p:spPr bwMode="gray">
          <a:xfrm>
            <a:off x="4374349" y="2078458"/>
            <a:ext cx="0" cy="1023948"/>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TextBox 120">
            <a:extLst>
              <a:ext uri="{FF2B5EF4-FFF2-40B4-BE49-F238E27FC236}">
                <a16:creationId xmlns="" xmlns:a16="http://schemas.microsoft.com/office/drawing/2014/main" id="{020D7A1D-EFAD-4C8C-B9DE-D0FAD269B77A}"/>
              </a:ext>
            </a:extLst>
          </p:cNvPr>
          <p:cNvSpPr txBox="1"/>
          <p:nvPr/>
        </p:nvSpPr>
        <p:spPr bwMode="gray">
          <a:xfrm rot="16200000">
            <a:off x="4048532" y="2291249"/>
            <a:ext cx="1158989" cy="523220"/>
          </a:xfrm>
          <a:prstGeom prst="rect">
            <a:avLst/>
          </a:prstGeom>
          <a:noFill/>
          <a:ln>
            <a:no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sp>
        <p:nvSpPr>
          <p:cNvPr id="43" name="文本框 42"/>
          <p:cNvSpPr txBox="1"/>
          <p:nvPr/>
        </p:nvSpPr>
        <p:spPr bwMode="gray">
          <a:xfrm>
            <a:off x="6338670" y="946735"/>
            <a:ext cx="5407243" cy="985833"/>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2. Enable GTSM between R1 and R2. As the two routers are directly connected, the valid TTL range of the messages from one router to the other is [255,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1.</a:t>
            </a:r>
          </a:p>
        </p:txBody>
      </p:sp>
      <p:sp>
        <p:nvSpPr>
          <p:cNvPr id="45" name="文本框 44"/>
          <p:cNvSpPr txBox="1"/>
          <p:nvPr/>
        </p:nvSpPr>
        <p:spPr bwMode="gray">
          <a:xfrm>
            <a:off x="6338670" y="2650012"/>
            <a:ext cx="5407243" cy="985833"/>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3. Enable GTSM between R2 and R3. As the two routers are directly connected, the valid TTL range of the messages from one router to the other is [255,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1.</a:t>
            </a:r>
          </a:p>
        </p:txBody>
      </p:sp>
      <p:sp>
        <p:nvSpPr>
          <p:cNvPr id="51" name="文本框 50"/>
          <p:cNvSpPr txBox="1"/>
          <p:nvPr/>
        </p:nvSpPr>
        <p:spPr bwMode="gray">
          <a:xfrm>
            <a:off x="6338670" y="4396064"/>
            <a:ext cx="5407243" cy="985833"/>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4. Enable GTSM between R1 and R3. As the two routers are connected through R2, the valid TTL range of the messages from one end to the other is [254,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2.</a:t>
            </a:r>
          </a:p>
        </p:txBody>
      </p:sp>
      <p:sp>
        <p:nvSpPr>
          <p:cNvPr id="55" name="文本框 54"/>
          <p:cNvSpPr txBox="1"/>
          <p:nvPr/>
        </p:nvSpPr>
        <p:spPr bwMode="gray">
          <a:xfrm>
            <a:off x="6470968" y="1878709"/>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peer 10.1.2.2 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1 </a:t>
            </a:r>
            <a:endParaRPr lang="en-US" altLang="zh-CN" sz="1400" dirty="0" smtClean="0">
              <a:solidFill>
                <a:prstClr val="black"/>
              </a:solidFill>
              <a:cs typeface="Courier New" panose="02070309020205020404" pitchFamily="49" charset="0"/>
            </a:endParaRPr>
          </a:p>
        </p:txBody>
      </p:sp>
      <p:sp>
        <p:nvSpPr>
          <p:cNvPr id="57" name="文本框 56"/>
          <p:cNvSpPr txBox="1"/>
          <p:nvPr/>
        </p:nvSpPr>
        <p:spPr bwMode="gray">
          <a:xfrm>
            <a:off x="6470968" y="2292397"/>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1 </a:t>
            </a:r>
            <a:endParaRPr lang="en-US" altLang="zh-CN" sz="1400" dirty="0" smtClean="0">
              <a:solidFill>
                <a:prstClr val="black"/>
              </a:solidFill>
              <a:cs typeface="Courier New" panose="02070309020205020404" pitchFamily="49" charset="0"/>
            </a:endParaRPr>
          </a:p>
        </p:txBody>
      </p:sp>
      <p:sp>
        <p:nvSpPr>
          <p:cNvPr id="59" name="文本框 58"/>
          <p:cNvSpPr txBox="1"/>
          <p:nvPr/>
        </p:nvSpPr>
        <p:spPr bwMode="gray">
          <a:xfrm>
            <a:off x="6470968" y="3609977"/>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1 </a:t>
            </a:r>
            <a:endParaRPr lang="en-US" altLang="zh-CN" sz="1400" dirty="0" smtClean="0">
              <a:solidFill>
                <a:prstClr val="black"/>
              </a:solidFill>
              <a:cs typeface="Courier New" panose="02070309020205020404" pitchFamily="49" charset="0"/>
            </a:endParaRPr>
          </a:p>
        </p:txBody>
      </p:sp>
      <p:sp>
        <p:nvSpPr>
          <p:cNvPr id="60" name="文本框 59"/>
          <p:cNvSpPr txBox="1"/>
          <p:nvPr/>
        </p:nvSpPr>
        <p:spPr bwMode="gray">
          <a:xfrm>
            <a:off x="6470968" y="4023665"/>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10.1.2.2 </a:t>
            </a:r>
            <a:r>
              <a:rPr lang="en-US" altLang="zh-CN" sz="1400" dirty="0">
                <a:solidFill>
                  <a:prstClr val="black"/>
                </a:solidFill>
                <a:cs typeface="Courier New" panose="02070309020205020404" pitchFamily="49" charset="0"/>
              </a:rPr>
              <a:t>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1 </a:t>
            </a:r>
            <a:endParaRPr lang="en-US" altLang="zh-CN" sz="1400" dirty="0" smtClean="0">
              <a:solidFill>
                <a:prstClr val="black"/>
              </a:solidFill>
              <a:cs typeface="Courier New" panose="02070309020205020404" pitchFamily="49" charset="0"/>
            </a:endParaRPr>
          </a:p>
        </p:txBody>
      </p:sp>
      <p:sp>
        <p:nvSpPr>
          <p:cNvPr id="61" name="文本框 60"/>
          <p:cNvSpPr txBox="1"/>
          <p:nvPr/>
        </p:nvSpPr>
        <p:spPr bwMode="gray">
          <a:xfrm>
            <a:off x="6470968" y="5365360"/>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10.1.3.3 </a:t>
            </a:r>
            <a:r>
              <a:rPr lang="en-US" altLang="zh-CN" sz="1400" dirty="0">
                <a:solidFill>
                  <a:prstClr val="black"/>
                </a:solidFill>
                <a:cs typeface="Courier New" panose="02070309020205020404" pitchFamily="49" charset="0"/>
              </a:rPr>
              <a:t>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a:t>
            </a:r>
            <a:r>
              <a:rPr lang="en-US" altLang="zh-CN" sz="1400" dirty="0" smtClean="0">
                <a:solidFill>
                  <a:prstClr val="black"/>
                </a:solidFill>
                <a:cs typeface="Courier New" panose="02070309020205020404" pitchFamily="49" charset="0"/>
              </a:rPr>
              <a:t>2 </a:t>
            </a:r>
          </a:p>
        </p:txBody>
      </p:sp>
      <p:sp>
        <p:nvSpPr>
          <p:cNvPr id="66" name="文本框 65"/>
          <p:cNvSpPr txBox="1"/>
          <p:nvPr/>
        </p:nvSpPr>
        <p:spPr bwMode="gray">
          <a:xfrm>
            <a:off x="6470968" y="5779048"/>
            <a:ext cx="5087996"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[R3-bgp</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10.1.1.1 </a:t>
            </a:r>
            <a:r>
              <a:rPr lang="en-US" altLang="zh-CN" sz="1400" dirty="0">
                <a:solidFill>
                  <a:prstClr val="black"/>
                </a:solidFill>
                <a:cs typeface="Courier New" panose="02070309020205020404" pitchFamily="49" charset="0"/>
              </a:rPr>
              <a:t>valid-</a:t>
            </a:r>
            <a:r>
              <a:rPr lang="en-US" altLang="zh-CN" sz="1400" dirty="0" err="1">
                <a:solidFill>
                  <a:prstClr val="black"/>
                </a:solidFill>
                <a:cs typeface="Courier New" panose="02070309020205020404" pitchFamily="49" charset="0"/>
              </a:rPr>
              <a:t>ttl</a:t>
            </a:r>
            <a:r>
              <a:rPr lang="en-US" altLang="zh-CN" sz="1400" dirty="0">
                <a:solidFill>
                  <a:prstClr val="black"/>
                </a:solidFill>
                <a:cs typeface="Courier New" panose="02070309020205020404" pitchFamily="49" charset="0"/>
              </a:rPr>
              <a:t>-hops </a:t>
            </a:r>
            <a:r>
              <a:rPr lang="en-US" altLang="zh-CN" sz="1400" dirty="0" smtClean="0">
                <a:solidFill>
                  <a:prstClr val="black"/>
                </a:solidFill>
                <a:cs typeface="Courier New" panose="02070309020205020404" pitchFamily="49" charset="0"/>
              </a:rPr>
              <a:t>2 </a:t>
            </a:r>
          </a:p>
        </p:txBody>
      </p:sp>
      <p:sp>
        <p:nvSpPr>
          <p:cNvPr id="71" name="五边形 70"/>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73" name="燕尾形 72"/>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74" name="燕尾形 73"/>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78" name="燕尾形 77"/>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3778502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GTSM Configuration</a:t>
            </a:r>
            <a:endParaRPr lang="en-US"/>
          </a:p>
        </p:txBody>
      </p:sp>
      <p:sp>
        <p:nvSpPr>
          <p:cNvPr id="38" name="文本占位符 2"/>
          <p:cNvSpPr txBox="1">
            <a:spLocks/>
          </p:cNvSpPr>
          <p:nvPr/>
        </p:nvSpPr>
        <p:spPr bwMode="gray">
          <a:xfrm>
            <a:off x="480297" y="4976113"/>
            <a:ext cx="5627683" cy="117132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spcBef>
                <a:spcPts val="0"/>
              </a:spcBef>
              <a:buNone/>
            </a:pPr>
            <a:r>
              <a:rPr lang="en-US" sz="1400" dirty="0">
                <a:latin typeface="Huawei Sans" panose="020C0503030203020204" pitchFamily="34" charset="0"/>
              </a:rPr>
              <a:t>Run the </a:t>
            </a:r>
            <a:r>
              <a:rPr lang="en-US" sz="1400" b="1" dirty="0">
                <a:latin typeface="Huawei Sans" panose="020C0503030203020204" pitchFamily="34" charset="0"/>
              </a:rPr>
              <a:t>display </a:t>
            </a:r>
            <a:r>
              <a:rPr lang="en-US" sz="1400" b="1" dirty="0" err="1">
                <a:latin typeface="Huawei Sans" panose="020C0503030203020204" pitchFamily="34" charset="0"/>
              </a:rPr>
              <a:t>bgp</a:t>
            </a:r>
            <a:r>
              <a:rPr lang="en-US" sz="1400" b="1" dirty="0">
                <a:latin typeface="Huawei Sans" panose="020C0503030203020204" pitchFamily="34" charset="0"/>
              </a:rPr>
              <a:t> peer</a:t>
            </a:r>
            <a:r>
              <a:rPr lang="en-US" sz="1400" dirty="0">
                <a:latin typeface="Huawei Sans" panose="020C0503030203020204" pitchFamily="34" charset="0"/>
              </a:rPr>
              <a:t> command to check BGP peer information.</a:t>
            </a:r>
          </a:p>
          <a:p>
            <a:pPr marL="0" indent="0" algn="l" fontAlgn="ctr">
              <a:lnSpc>
                <a:spcPct val="100000"/>
              </a:lnSpc>
              <a:spcBef>
                <a:spcPts val="0"/>
              </a:spcBef>
              <a:buNone/>
            </a:pPr>
            <a:r>
              <a:rPr lang="en-US" sz="1400" dirty="0">
                <a:latin typeface="Huawei Sans" panose="020C0503030203020204" pitchFamily="34" charset="0"/>
              </a:rPr>
              <a:t>By specifying the </a:t>
            </a:r>
            <a:r>
              <a:rPr lang="en-US" sz="1400" b="1" dirty="0">
                <a:latin typeface="Huawei Sans" panose="020C0503030203020204" pitchFamily="34" charset="0"/>
              </a:rPr>
              <a:t>verbose</a:t>
            </a:r>
            <a:r>
              <a:rPr lang="en-US" sz="1400" dirty="0">
                <a:latin typeface="Huawei Sans" panose="020C0503030203020204" pitchFamily="34" charset="0"/>
              </a:rPr>
              <a:t> parameter, you can check information about the BGP timer, numbers of received and sent routes, capabilities supported by the peer, and enabled functions.</a:t>
            </a:r>
          </a:p>
        </p:txBody>
      </p:sp>
      <p:sp>
        <p:nvSpPr>
          <p:cNvPr id="18" name="文本框 17"/>
          <p:cNvSpPr txBox="1"/>
          <p:nvPr/>
        </p:nvSpPr>
        <p:spPr bwMode="gray">
          <a:xfrm>
            <a:off x="474963" y="975179"/>
            <a:ext cx="5649912" cy="397031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200" dirty="0">
                <a:solidFill>
                  <a:prstClr val="black"/>
                </a:solidFill>
                <a:cs typeface="Courier New" panose="02070309020205020404" pitchFamily="49" charset="0"/>
              </a:rPr>
              <a:t>[R1]</a:t>
            </a:r>
            <a:r>
              <a:rPr lang="en-US" altLang="zh-CN" sz="1200" dirty="0">
                <a:solidFill>
                  <a:srgbClr val="C7000B"/>
                </a:solidFill>
                <a:cs typeface="Courier New" panose="02070309020205020404" pitchFamily="49" charset="0"/>
              </a:rPr>
              <a:t>display bgp peer 10.1.3.3 verbose </a:t>
            </a:r>
          </a:p>
          <a:p>
            <a:pPr fontAlgn="auto">
              <a:spcBef>
                <a:spcPts val="0"/>
              </a:spcBef>
              <a:spcAft>
                <a:spcPts val="0"/>
              </a:spcAft>
            </a:pPr>
            <a:r>
              <a:rPr lang="en-US" altLang="zh-CN" sz="1200" dirty="0">
                <a:solidFill>
                  <a:prstClr val="black"/>
                </a:solidFill>
                <a:cs typeface="Courier New" panose="02070309020205020404" pitchFamily="49" charset="0"/>
              </a:rPr>
              <a:t>	BGP Peer is 10.1.3.3,  remote AS 101  </a:t>
            </a:r>
          </a:p>
          <a:p>
            <a:pPr fontAlgn="auto">
              <a:spcBef>
                <a:spcPts val="0"/>
              </a:spcBef>
              <a:spcAft>
                <a:spcPts val="0"/>
              </a:spcAft>
            </a:pPr>
            <a:r>
              <a:rPr lang="en-US" altLang="zh-CN" sz="1200" dirty="0">
                <a:solidFill>
                  <a:prstClr val="black"/>
                </a:solidFill>
                <a:cs typeface="Courier New" panose="02070309020205020404" pitchFamily="49" charset="0"/>
              </a:rPr>
              <a:t>	Type: </a:t>
            </a:r>
            <a:r>
              <a:rPr lang="en-US" altLang="zh-CN" sz="1200" dirty="0">
                <a:solidFill>
                  <a:srgbClr val="C7000B"/>
                </a:solidFill>
                <a:cs typeface="Courier New" panose="02070309020205020404" pitchFamily="49" charset="0"/>
              </a:rPr>
              <a:t>IBGP link</a:t>
            </a:r>
          </a:p>
          <a:p>
            <a:pPr fontAlgn="auto">
              <a:spcBef>
                <a:spcPts val="0"/>
              </a:spcBef>
              <a:spcAft>
                <a:spcPts val="0"/>
              </a:spcAft>
            </a:pPr>
            <a:r>
              <a:rPr lang="en-US" altLang="zh-CN" sz="1200" dirty="0">
                <a:solidFill>
                  <a:prstClr val="black"/>
                </a:solidFill>
                <a:cs typeface="Courier New" panose="02070309020205020404" pitchFamily="49" charset="0"/>
              </a:rPr>
              <a:t>	BGP version 4, Remote router ID 10.1.3.3</a:t>
            </a:r>
          </a:p>
          <a:p>
            <a:pPr fontAlgn="auto">
              <a:spcBef>
                <a:spcPts val="0"/>
              </a:spcBef>
              <a:spcAft>
                <a:spcPts val="0"/>
              </a:spcAft>
            </a:pPr>
            <a:r>
              <a:rPr lang="en-US" altLang="zh-CN" sz="1200" dirty="0">
                <a:solidFill>
                  <a:prstClr val="black"/>
                </a:solidFill>
                <a:cs typeface="Courier New" panose="02070309020205020404" pitchFamily="49" charset="0"/>
              </a:rPr>
              <a:t>	Update-group ID: 1  </a:t>
            </a:r>
          </a:p>
          <a:p>
            <a:pPr fontAlgn="auto">
              <a:spcBef>
                <a:spcPts val="0"/>
              </a:spcBef>
              <a:spcAft>
                <a:spcPts val="0"/>
              </a:spcAft>
            </a:pPr>
            <a:r>
              <a:rPr lang="en-US" altLang="zh-CN" sz="1200" dirty="0">
                <a:solidFill>
                  <a:prstClr val="black"/>
                </a:solidFill>
                <a:cs typeface="Courier New" panose="02070309020205020404" pitchFamily="49" charset="0"/>
              </a:rPr>
              <a:t>	BGP current state: Established, Up for 00h02m17s </a:t>
            </a:r>
          </a:p>
          <a:p>
            <a:pPr fontAlgn="auto">
              <a:spcBef>
                <a:spcPts val="0"/>
              </a:spcBef>
              <a:spcAft>
                <a:spcPts val="0"/>
              </a:spcAft>
            </a:pPr>
            <a:r>
              <a:rPr lang="en-US" altLang="zh-CN" sz="1200" dirty="0">
                <a:solidFill>
                  <a:prstClr val="black"/>
                </a:solidFill>
                <a:cs typeface="Courier New" panose="02070309020205020404" pitchFamily="49" charset="0"/>
              </a:rPr>
              <a:t>	BGP current event: </a:t>
            </a:r>
            <a:r>
              <a:rPr lang="en-US" altLang="zh-CN" sz="1200" dirty="0" err="1">
                <a:solidFill>
                  <a:prstClr val="black"/>
                </a:solidFill>
                <a:cs typeface="Courier New" panose="02070309020205020404" pitchFamily="49" charset="0"/>
              </a:rPr>
              <a:t>KATimerExpired</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BGP last state: </a:t>
            </a:r>
            <a:r>
              <a:rPr lang="en-US" altLang="zh-CN" sz="1200" dirty="0" err="1">
                <a:solidFill>
                  <a:prstClr val="black"/>
                </a:solidFill>
                <a:cs typeface="Courier New" panose="02070309020205020404" pitchFamily="49" charset="0"/>
              </a:rPr>
              <a:t>OpenConfirm</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BGP Peer Up count: 1</a:t>
            </a:r>
          </a:p>
          <a:p>
            <a:pPr fontAlgn="auto">
              <a:spcBef>
                <a:spcPts val="0"/>
              </a:spcBef>
              <a:spcAft>
                <a:spcPts val="0"/>
              </a:spcAft>
            </a:pPr>
            <a:r>
              <a:rPr lang="en-US" altLang="zh-CN" sz="1200" dirty="0">
                <a:solidFill>
                  <a:prstClr val="black"/>
                </a:solidFill>
                <a:cs typeface="Courier New" panose="02070309020205020404" pitchFamily="49" charset="0"/>
              </a:rPr>
              <a:t>	Received total routes: 0</a:t>
            </a:r>
          </a:p>
          <a:p>
            <a:pPr fontAlgn="auto">
              <a:spcBef>
                <a:spcPts val="0"/>
              </a:spcBef>
              <a:spcAft>
                <a:spcPts val="0"/>
              </a:spcAft>
            </a:pPr>
            <a:r>
              <a:rPr lang="en-US" altLang="zh-CN" sz="1200" dirty="0">
                <a:solidFill>
                  <a:prstClr val="black"/>
                </a:solidFill>
                <a:cs typeface="Courier New" panose="02070309020205020404" pitchFamily="49" charset="0"/>
              </a:rPr>
              <a:t>	Received active routes total: 0</a:t>
            </a:r>
          </a:p>
          <a:p>
            <a:pPr fontAlgn="auto">
              <a:spcBef>
                <a:spcPts val="0"/>
              </a:spcBef>
              <a:spcAft>
                <a:spcPts val="0"/>
              </a:spcAft>
            </a:pPr>
            <a:r>
              <a:rPr lang="en-US" altLang="zh-CN" sz="1200" dirty="0">
                <a:solidFill>
                  <a:prstClr val="black"/>
                </a:solidFill>
                <a:cs typeface="Courier New" panose="02070309020205020404" pitchFamily="49" charset="0"/>
              </a:rPr>
              <a:t>	Advertised total routes: 1</a:t>
            </a:r>
          </a:p>
          <a:p>
            <a:pPr fontAlgn="auto">
              <a:spcBef>
                <a:spcPts val="0"/>
              </a:spcBef>
              <a:spcAft>
                <a:spcPts val="0"/>
              </a:spcAft>
            </a:pPr>
            <a:r>
              <a:rPr lang="en-US" altLang="zh-CN" sz="1200" dirty="0">
                <a:solidFill>
                  <a:prstClr val="black"/>
                </a:solidFill>
                <a:cs typeface="Courier New" panose="02070309020205020404" pitchFamily="49" charset="0"/>
              </a:rPr>
              <a:t>	Port:  Local - 179	Remote - 51077</a:t>
            </a:r>
          </a:p>
          <a:p>
            <a:pPr fontAlgn="auto">
              <a:spcBef>
                <a:spcPts val="0"/>
              </a:spcBef>
              <a:spcAft>
                <a:spcPts val="0"/>
              </a:spcAft>
            </a:pPr>
            <a:r>
              <a:rPr lang="en-US" altLang="zh-CN" sz="1200" dirty="0">
                <a:solidFill>
                  <a:prstClr val="black"/>
                </a:solidFill>
                <a:cs typeface="Courier New" panose="02070309020205020404" pitchFamily="49" charset="0"/>
              </a:rPr>
              <a:t>	Configured: Connect-retry Time: 32 sec</a:t>
            </a:r>
          </a:p>
          <a:p>
            <a:pPr fontAlgn="auto">
              <a:spcBef>
                <a:spcPts val="0"/>
              </a:spcBef>
              <a:spcAft>
                <a:spcPts val="0"/>
              </a:spcAft>
            </a:pPr>
            <a:r>
              <a:rPr lang="en-US" altLang="zh-CN" sz="1200" dirty="0">
                <a:solidFill>
                  <a:prstClr val="black"/>
                </a:solidFill>
                <a:cs typeface="Courier New" panose="02070309020205020404" pitchFamily="49" charset="0"/>
              </a:rPr>
              <a:t>	Configured: Active Hold Time: 180 sec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Time:60 sec</a:t>
            </a:r>
          </a:p>
          <a:p>
            <a:pPr fontAlgn="auto">
              <a:spcBef>
                <a:spcPts val="0"/>
              </a:spcBef>
              <a:spcAft>
                <a:spcPts val="0"/>
              </a:spcAft>
            </a:pPr>
            <a:r>
              <a:rPr lang="en-US" altLang="zh-CN" sz="1200" dirty="0">
                <a:solidFill>
                  <a:prstClr val="black"/>
                </a:solidFill>
                <a:cs typeface="Courier New" panose="02070309020205020404" pitchFamily="49" charset="0"/>
              </a:rPr>
              <a:t>	Received  : Active Hold Time: 180 sec</a:t>
            </a:r>
          </a:p>
          <a:p>
            <a:pPr fontAlgn="auto">
              <a:spcBef>
                <a:spcPts val="0"/>
              </a:spcBef>
              <a:spcAft>
                <a:spcPts val="0"/>
              </a:spcAft>
            </a:pPr>
            <a:r>
              <a:rPr lang="en-US" altLang="zh-CN" sz="1200" dirty="0">
                <a:solidFill>
                  <a:prstClr val="black"/>
                </a:solidFill>
                <a:cs typeface="Courier New" panose="02070309020205020404" pitchFamily="49" charset="0"/>
              </a:rPr>
              <a:t>	Negotiated: Active Hold Time: 180 sec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Time:60 sec</a:t>
            </a:r>
          </a:p>
          <a:p>
            <a:pPr fontAlgn="auto">
              <a:spcBef>
                <a:spcPts val="0"/>
              </a:spcBef>
              <a:spcAft>
                <a:spcPts val="0"/>
              </a:spcAft>
            </a:pPr>
            <a:r>
              <a:rPr lang="en-US" altLang="zh-CN" sz="1200" dirty="0">
                <a:solidFill>
                  <a:prstClr val="black"/>
                </a:solidFill>
                <a:cs typeface="Courier New" panose="02070309020205020404" pitchFamily="49" charset="0"/>
              </a:rPr>
              <a:t>	Peer optional capabilities:</a:t>
            </a:r>
          </a:p>
          <a:p>
            <a:pPr fontAlgn="auto">
              <a:spcBef>
                <a:spcPts val="0"/>
              </a:spcBef>
              <a:spcAft>
                <a:spcPts val="0"/>
              </a:spcAft>
            </a:pPr>
            <a:r>
              <a:rPr lang="en-US" altLang="zh-CN" sz="1200" dirty="0">
                <a:solidFill>
                  <a:prstClr val="black"/>
                </a:solidFill>
                <a:cs typeface="Courier New" panose="02070309020205020404" pitchFamily="49" charset="0"/>
              </a:rPr>
              <a:t>	Peer supports bgp multi-protocol extension</a:t>
            </a:r>
          </a:p>
          <a:p>
            <a:pPr fontAlgn="auto">
              <a:spcBef>
                <a:spcPts val="0"/>
              </a:spcBef>
              <a:spcAft>
                <a:spcPts val="0"/>
              </a:spcAft>
            </a:pPr>
            <a:r>
              <a:rPr lang="en-US" altLang="zh-CN" sz="1200" dirty="0">
                <a:solidFill>
                  <a:prstClr val="black"/>
                </a:solidFill>
                <a:cs typeface="Courier New" panose="02070309020205020404" pitchFamily="49" charset="0"/>
              </a:rPr>
              <a:t>	Peer supports bgp route refresh capability</a:t>
            </a:r>
          </a:p>
          <a:p>
            <a:pPr fontAlgn="auto">
              <a:spcBef>
                <a:spcPts val="0"/>
              </a:spcBef>
              <a:spcAft>
                <a:spcPts val="0"/>
              </a:spcAft>
            </a:pPr>
            <a:r>
              <a:rPr lang="en-US" altLang="zh-CN" sz="1200" dirty="0">
                <a:solidFill>
                  <a:prstClr val="black"/>
                </a:solidFill>
                <a:cs typeface="Courier New" panose="02070309020205020404" pitchFamily="49" charset="0"/>
              </a:rPr>
              <a:t>	Peer supports bgp 4-byte-as </a:t>
            </a:r>
            <a:r>
              <a:rPr lang="en-US" altLang="zh-CN" sz="1200" dirty="0" smtClean="0">
                <a:solidFill>
                  <a:prstClr val="black"/>
                </a:solidFill>
                <a:cs typeface="Courier New" panose="02070309020205020404" pitchFamily="49" charset="0"/>
              </a:rPr>
              <a:t>capability</a:t>
            </a:r>
            <a:endParaRPr lang="en-US" altLang="zh-CN" sz="1200" dirty="0">
              <a:solidFill>
                <a:prstClr val="black"/>
              </a:solidFill>
              <a:cs typeface="Courier New" panose="02070309020205020404" pitchFamily="49" charset="0"/>
            </a:endParaRPr>
          </a:p>
        </p:txBody>
      </p:sp>
      <p:sp>
        <p:nvSpPr>
          <p:cNvPr id="19" name="文本框 18"/>
          <p:cNvSpPr txBox="1"/>
          <p:nvPr/>
        </p:nvSpPr>
        <p:spPr bwMode="gray">
          <a:xfrm>
            <a:off x="6403007" y="968561"/>
            <a:ext cx="5263550" cy="4708981"/>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200" dirty="0" smtClean="0">
                <a:solidFill>
                  <a:prstClr val="black"/>
                </a:solidFill>
                <a:cs typeface="Courier New" panose="02070309020205020404" pitchFamily="49" charset="0"/>
              </a:rPr>
              <a:t>Received</a:t>
            </a:r>
            <a:r>
              <a:rPr lang="en-US" altLang="zh-CN" sz="1200" dirty="0">
                <a:solidFill>
                  <a:prstClr val="black"/>
                </a:solidFill>
                <a:cs typeface="Courier New" panose="02070309020205020404" pitchFamily="49" charset="0"/>
              </a:rPr>
              <a:t>: Total 5 messages</a:t>
            </a:r>
          </a:p>
          <a:p>
            <a:pPr fontAlgn="auto">
              <a:spcBef>
                <a:spcPts val="0"/>
              </a:spcBef>
              <a:spcAft>
                <a:spcPts val="0"/>
              </a:spcAft>
            </a:pPr>
            <a:r>
              <a:rPr lang="en-US" altLang="zh-CN" sz="1200" dirty="0">
                <a:solidFill>
                  <a:prstClr val="black"/>
                </a:solidFill>
                <a:cs typeface="Courier New" panose="02070309020205020404" pitchFamily="49" charset="0"/>
              </a:rPr>
              <a:t>		 Update </a:t>
            </a:r>
            <a:r>
              <a:rPr lang="en-US" altLang="zh-CN" sz="1200" dirty="0" smtClean="0">
                <a:solidFill>
                  <a:prstClr val="black"/>
                </a:solidFill>
                <a:cs typeface="Courier New" panose="02070309020205020404" pitchFamily="49" charset="0"/>
              </a:rPr>
              <a:t>messages	0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Open messages </a:t>
            </a:r>
            <a:r>
              <a:rPr lang="en-US" altLang="zh-CN" sz="1200" dirty="0" smtClean="0">
                <a:solidFill>
                  <a:prstClr val="black"/>
                </a:solidFill>
                <a:cs typeface="Courier New" panose="02070309020205020404" pitchFamily="49" charset="0"/>
              </a:rPr>
              <a:t>	1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messages </a:t>
            </a:r>
            <a:r>
              <a:rPr lang="en-US" altLang="zh-CN" sz="1200" dirty="0" smtClean="0">
                <a:solidFill>
                  <a:prstClr val="black"/>
                </a:solidFill>
                <a:cs typeface="Courier New" panose="02070309020205020404" pitchFamily="49" charset="0"/>
              </a:rPr>
              <a:t>	3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Notification messages  	0 </a:t>
            </a:r>
          </a:p>
          <a:p>
            <a:pPr fontAlgn="auto">
              <a:spcBef>
                <a:spcPts val="0"/>
              </a:spcBef>
              <a:spcAft>
                <a:spcPts val="0"/>
              </a:spcAft>
            </a:pPr>
            <a:r>
              <a:rPr lang="en-US" altLang="zh-CN" sz="1200" dirty="0">
                <a:solidFill>
                  <a:prstClr val="black"/>
                </a:solidFill>
                <a:cs typeface="Courier New" panose="02070309020205020404" pitchFamily="49" charset="0"/>
              </a:rPr>
              <a:t>		 Refresh messages 	</a:t>
            </a:r>
            <a:r>
              <a:rPr lang="en-US" altLang="zh-CN" sz="1200" dirty="0" smtClean="0">
                <a:solidFill>
                  <a:prstClr val="black"/>
                </a:solidFill>
                <a:cs typeface="Courier New" panose="02070309020205020404" pitchFamily="49" charset="0"/>
              </a:rPr>
              <a:t>1</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Sent: Total 8 messages</a:t>
            </a:r>
          </a:p>
          <a:p>
            <a:pPr fontAlgn="auto">
              <a:spcBef>
                <a:spcPts val="0"/>
              </a:spcBef>
              <a:spcAft>
                <a:spcPts val="0"/>
              </a:spcAft>
            </a:pPr>
            <a:r>
              <a:rPr lang="en-US" altLang="zh-CN" sz="1200" dirty="0">
                <a:solidFill>
                  <a:prstClr val="black"/>
                </a:solidFill>
                <a:cs typeface="Courier New" panose="02070309020205020404" pitchFamily="49" charset="0"/>
              </a:rPr>
              <a:t>		 Update messages 	</a:t>
            </a:r>
            <a:r>
              <a:rPr lang="en-US" altLang="zh-CN" sz="1200" dirty="0" smtClean="0">
                <a:solidFill>
                  <a:prstClr val="black"/>
                </a:solidFill>
                <a:cs typeface="Courier New" panose="02070309020205020404" pitchFamily="49" charset="0"/>
              </a:rPr>
              <a:t>2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Open messages 	</a:t>
            </a:r>
            <a:r>
              <a:rPr lang="en-US" altLang="zh-CN" sz="1200" dirty="0" smtClean="0">
                <a:solidFill>
                  <a:prstClr val="black"/>
                </a:solidFill>
                <a:cs typeface="Courier New" panose="02070309020205020404" pitchFamily="49" charset="0"/>
              </a:rPr>
              <a:t>2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messages 	</a:t>
            </a:r>
            <a:r>
              <a:rPr lang="en-US" altLang="zh-CN" sz="1200" dirty="0" smtClean="0">
                <a:solidFill>
                  <a:prstClr val="black"/>
                </a:solidFill>
                <a:cs typeface="Courier New" panose="02070309020205020404" pitchFamily="49" charset="0"/>
              </a:rPr>
              <a:t>3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Notification messages  	0 </a:t>
            </a:r>
          </a:p>
          <a:p>
            <a:pPr fontAlgn="auto">
              <a:spcBef>
                <a:spcPts val="0"/>
              </a:spcBef>
              <a:spcAft>
                <a:spcPts val="0"/>
              </a:spcAft>
            </a:pPr>
            <a:r>
              <a:rPr lang="en-US" altLang="zh-CN" sz="1200" dirty="0">
                <a:solidFill>
                  <a:prstClr val="black"/>
                </a:solidFill>
                <a:cs typeface="Courier New" panose="02070309020205020404" pitchFamily="49" charset="0"/>
              </a:rPr>
              <a:t>		 Refresh messages 	</a:t>
            </a:r>
            <a:r>
              <a:rPr lang="en-US" altLang="zh-CN" sz="1200" dirty="0" smtClean="0">
                <a:solidFill>
                  <a:prstClr val="black"/>
                </a:solidFill>
                <a:cs typeface="Courier New" panose="02070309020205020404" pitchFamily="49" charset="0"/>
              </a:rPr>
              <a:t>1</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Authentication type configured: None</a:t>
            </a:r>
          </a:p>
          <a:p>
            <a:pPr fontAlgn="auto">
              <a:spcBef>
                <a:spcPts val="0"/>
              </a:spcBef>
              <a:spcAft>
                <a:spcPts val="0"/>
              </a:spcAft>
            </a:pPr>
            <a:r>
              <a:rPr lang="en-US" altLang="zh-CN" sz="1200" dirty="0">
                <a:solidFill>
                  <a:prstClr val="black"/>
                </a:solidFill>
                <a:cs typeface="Courier New" panose="02070309020205020404" pitchFamily="49" charset="0"/>
              </a:rPr>
              <a:t> Last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received: </a:t>
            </a:r>
            <a:r>
              <a:rPr lang="en-US" altLang="zh-CN" sz="1200" dirty="0" err="1" smtClean="0">
                <a:solidFill>
                  <a:prstClr val="black"/>
                </a:solidFill>
                <a:cs typeface="Courier New" panose="02070309020205020404" pitchFamily="49" charset="0"/>
              </a:rPr>
              <a:t>yy</a:t>
            </a:r>
            <a:r>
              <a:rPr lang="en-US" altLang="zh-CN" sz="1200" dirty="0" smtClean="0">
                <a:solidFill>
                  <a:prstClr val="black"/>
                </a:solidFill>
                <a:cs typeface="Courier New" panose="02070309020205020404" pitchFamily="49" charset="0"/>
              </a:rPr>
              <a:t>/mm/</a:t>
            </a:r>
            <a:r>
              <a:rPr lang="en-US" altLang="zh-CN" sz="1200" dirty="0" err="1" smtClean="0">
                <a:solidFill>
                  <a:prstClr val="black"/>
                </a:solidFill>
                <a:cs typeface="Courier New" panose="02070309020205020404" pitchFamily="49" charset="0"/>
              </a:rPr>
              <a:t>dd</a:t>
            </a: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17:34:13 UTC-08:00    </a:t>
            </a:r>
          </a:p>
          <a:p>
            <a:pPr fontAlgn="auto">
              <a:spcBef>
                <a:spcPts val="0"/>
              </a:spcBef>
              <a:spcAft>
                <a:spcPts val="0"/>
              </a:spcAft>
            </a:pPr>
            <a:r>
              <a:rPr lang="en-US" altLang="zh-CN" sz="1200" dirty="0">
                <a:solidFill>
                  <a:prstClr val="black"/>
                </a:solidFill>
                <a:cs typeface="Courier New" panose="02070309020205020404" pitchFamily="49" charset="0"/>
              </a:rPr>
              <a:t> Last </a:t>
            </a:r>
            <a:r>
              <a:rPr lang="en-US" altLang="zh-CN" sz="1200" dirty="0" err="1">
                <a:solidFill>
                  <a:prstClr val="black"/>
                </a:solidFill>
                <a:cs typeface="Courier New" panose="02070309020205020404" pitchFamily="49" charset="0"/>
              </a:rPr>
              <a:t>keepalive</a:t>
            </a:r>
            <a:r>
              <a:rPr lang="en-US" altLang="zh-CN" sz="1200" dirty="0">
                <a:solidFill>
                  <a:prstClr val="black"/>
                </a:solidFill>
                <a:cs typeface="Courier New" panose="02070309020205020404" pitchFamily="49" charset="0"/>
              </a:rPr>
              <a:t> sent    : </a:t>
            </a:r>
            <a:r>
              <a:rPr lang="en-US" altLang="zh-CN" sz="1200" dirty="0" err="1" smtClean="0">
                <a:solidFill>
                  <a:prstClr val="black"/>
                </a:solidFill>
                <a:cs typeface="Courier New" panose="02070309020205020404" pitchFamily="49" charset="0"/>
              </a:rPr>
              <a:t>yy</a:t>
            </a:r>
            <a:r>
              <a:rPr lang="en-US" altLang="zh-CN" sz="1200" dirty="0" smtClean="0">
                <a:solidFill>
                  <a:prstClr val="black"/>
                </a:solidFill>
                <a:cs typeface="Courier New" panose="02070309020205020404" pitchFamily="49" charset="0"/>
              </a:rPr>
              <a:t>/mm/</a:t>
            </a:r>
            <a:r>
              <a:rPr lang="en-US" altLang="zh-CN" sz="1200" dirty="0" err="1" smtClean="0">
                <a:solidFill>
                  <a:prstClr val="black"/>
                </a:solidFill>
                <a:cs typeface="Courier New" panose="02070309020205020404" pitchFamily="49" charset="0"/>
              </a:rPr>
              <a:t>dd</a:t>
            </a: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17:34:13 UTC-08:00    </a:t>
            </a:r>
          </a:p>
          <a:p>
            <a:pPr fontAlgn="auto">
              <a:spcBef>
                <a:spcPts val="0"/>
              </a:spcBef>
              <a:spcAft>
                <a:spcPts val="0"/>
              </a:spcAft>
            </a:pPr>
            <a:r>
              <a:rPr lang="en-US" altLang="zh-CN" sz="1200" dirty="0">
                <a:solidFill>
                  <a:prstClr val="black"/>
                </a:solidFill>
                <a:cs typeface="Courier New" panose="02070309020205020404" pitchFamily="49" charset="0"/>
              </a:rPr>
              <a:t> Last update    sent    : </a:t>
            </a:r>
            <a:r>
              <a:rPr lang="en-US" altLang="zh-CN" sz="1200" dirty="0" err="1" smtClean="0">
                <a:solidFill>
                  <a:prstClr val="black"/>
                </a:solidFill>
                <a:cs typeface="Courier New" panose="02070309020205020404" pitchFamily="49" charset="0"/>
              </a:rPr>
              <a:t>yy</a:t>
            </a:r>
            <a:r>
              <a:rPr lang="en-US" altLang="zh-CN" sz="1200" dirty="0" smtClean="0">
                <a:solidFill>
                  <a:prstClr val="black"/>
                </a:solidFill>
                <a:cs typeface="Courier New" panose="02070309020205020404" pitchFamily="49" charset="0"/>
              </a:rPr>
              <a:t>/mm/</a:t>
            </a:r>
            <a:r>
              <a:rPr lang="en-US" altLang="zh-CN" sz="1200" dirty="0" err="1" smtClean="0">
                <a:solidFill>
                  <a:prstClr val="black"/>
                </a:solidFill>
                <a:cs typeface="Courier New" panose="02070309020205020404" pitchFamily="49" charset="0"/>
              </a:rPr>
              <a:t>dd</a:t>
            </a: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17:34:02 UTC-08:00    </a:t>
            </a:r>
          </a:p>
          <a:p>
            <a:pPr fontAlgn="auto">
              <a:spcBef>
                <a:spcPts val="0"/>
              </a:spcBef>
              <a:spcAft>
                <a:spcPts val="0"/>
              </a:spcAft>
            </a:pPr>
            <a:r>
              <a:rPr lang="en-US" altLang="zh-CN" sz="1200" dirty="0">
                <a:solidFill>
                  <a:prstClr val="black"/>
                </a:solidFill>
                <a:cs typeface="Courier New" panose="02070309020205020404" pitchFamily="49" charset="0"/>
              </a:rPr>
              <a:t> Minimum route advertisement interval is 15 seconds</a:t>
            </a:r>
          </a:p>
          <a:p>
            <a:pPr fontAlgn="auto">
              <a:spcBef>
                <a:spcPts val="0"/>
              </a:spcBef>
              <a:spcAft>
                <a:spcPts val="0"/>
              </a:spcAft>
            </a:pPr>
            <a:r>
              <a:rPr lang="en-US" altLang="zh-CN" sz="1200" dirty="0">
                <a:solidFill>
                  <a:prstClr val="black"/>
                </a:solidFill>
                <a:cs typeface="Courier New" panose="02070309020205020404" pitchFamily="49" charset="0"/>
              </a:rPr>
              <a:t> Optional capabilities:</a:t>
            </a:r>
          </a:p>
          <a:p>
            <a:pPr fontAlgn="auto">
              <a:spcBef>
                <a:spcPts val="0"/>
              </a:spcBef>
              <a:spcAft>
                <a:spcPts val="0"/>
              </a:spcAft>
            </a:pPr>
            <a:r>
              <a:rPr lang="en-US" altLang="zh-CN" sz="1200" dirty="0">
                <a:solidFill>
                  <a:prstClr val="black"/>
                </a:solidFill>
                <a:cs typeface="Courier New" panose="02070309020205020404" pitchFamily="49" charset="0"/>
              </a:rPr>
              <a:t> Route refresh capability has been enabled</a:t>
            </a:r>
          </a:p>
          <a:p>
            <a:pPr fontAlgn="auto">
              <a:spcBef>
                <a:spcPts val="0"/>
              </a:spcBef>
              <a:spcAft>
                <a:spcPts val="0"/>
              </a:spcAft>
            </a:pPr>
            <a:r>
              <a:rPr lang="en-US" altLang="zh-CN" sz="1200" dirty="0">
                <a:solidFill>
                  <a:prstClr val="black"/>
                </a:solidFill>
                <a:cs typeface="Courier New" panose="02070309020205020404" pitchFamily="49" charset="0"/>
              </a:rPr>
              <a:t> 4-byte-as capability has been enabled</a:t>
            </a:r>
          </a:p>
          <a:p>
            <a:pPr fontAlgn="auto">
              <a:spcBef>
                <a:spcPts val="0"/>
              </a:spcBef>
              <a:spcAft>
                <a:spcPts val="0"/>
              </a:spcAft>
            </a:pPr>
            <a:r>
              <a:rPr lang="en-US" altLang="zh-CN" sz="1200" dirty="0">
                <a:solidFill>
                  <a:prstClr val="black"/>
                </a:solidFill>
                <a:cs typeface="Courier New" panose="02070309020205020404" pitchFamily="49" charset="0"/>
              </a:rPr>
              <a:t> Connect-interface has been configured</a:t>
            </a:r>
          </a:p>
          <a:p>
            <a:pPr fontAlgn="auto">
              <a:spcBef>
                <a:spcPts val="0"/>
              </a:spcBef>
              <a:spcAft>
                <a:spcPts val="0"/>
              </a:spcAft>
            </a:pPr>
            <a:r>
              <a:rPr lang="en-US" altLang="zh-CN" sz="1200" dirty="0">
                <a:solidFill>
                  <a:srgbClr val="C7000B"/>
                </a:solidFill>
                <a:cs typeface="Courier New" panose="02070309020205020404" pitchFamily="49" charset="0"/>
              </a:rPr>
              <a:t> GTSM has been enabled, valid-</a:t>
            </a:r>
            <a:r>
              <a:rPr lang="en-US" altLang="zh-CN" sz="1200" dirty="0" err="1">
                <a:solidFill>
                  <a:srgbClr val="C7000B"/>
                </a:solidFill>
                <a:cs typeface="Courier New" panose="02070309020205020404" pitchFamily="49" charset="0"/>
              </a:rPr>
              <a:t>ttl</a:t>
            </a:r>
            <a:r>
              <a:rPr lang="en-US" altLang="zh-CN" sz="1200" dirty="0">
                <a:solidFill>
                  <a:srgbClr val="C7000B"/>
                </a:solidFill>
                <a:cs typeface="Courier New" panose="02070309020205020404" pitchFamily="49" charset="0"/>
              </a:rPr>
              <a:t>-hops: 2</a:t>
            </a:r>
          </a:p>
          <a:p>
            <a:pPr fontAlgn="auto">
              <a:spcBef>
                <a:spcPts val="0"/>
              </a:spcBef>
              <a:spcAft>
                <a:spcPts val="0"/>
              </a:spcAft>
            </a:pPr>
            <a:r>
              <a:rPr lang="en-US" altLang="zh-CN" sz="1200" dirty="0">
                <a:solidFill>
                  <a:prstClr val="black"/>
                </a:solidFill>
                <a:cs typeface="Courier New" panose="02070309020205020404" pitchFamily="49" charset="0"/>
              </a:rPr>
              <a:t> Peer Preferred Value: 0</a:t>
            </a:r>
          </a:p>
          <a:p>
            <a:pPr fontAlgn="auto">
              <a:spcBef>
                <a:spcPts val="0"/>
              </a:spcBef>
              <a:spcAft>
                <a:spcPts val="0"/>
              </a:spcAft>
            </a:pPr>
            <a:r>
              <a:rPr lang="en-US" altLang="zh-CN" sz="1200" dirty="0">
                <a:solidFill>
                  <a:prstClr val="black"/>
                </a:solidFill>
                <a:cs typeface="Courier New" panose="02070309020205020404" pitchFamily="49" charset="0"/>
              </a:rPr>
              <a:t> Routing policy configured:</a:t>
            </a:r>
          </a:p>
          <a:p>
            <a:pPr fontAlgn="auto">
              <a:spcBef>
                <a:spcPts val="0"/>
              </a:spcBef>
              <a:spcAft>
                <a:spcPts val="0"/>
              </a:spcAft>
            </a:pPr>
            <a:r>
              <a:rPr lang="en-US" altLang="zh-CN" sz="1200" dirty="0">
                <a:solidFill>
                  <a:prstClr val="black"/>
                </a:solidFill>
                <a:cs typeface="Courier New" panose="02070309020205020404" pitchFamily="49" charset="0"/>
              </a:rPr>
              <a:t> No routing policy is configured</a:t>
            </a:r>
          </a:p>
        </p:txBody>
      </p:sp>
      <p:sp>
        <p:nvSpPr>
          <p:cNvPr id="20" name="文本占位符 2"/>
          <p:cNvSpPr txBox="1">
            <a:spLocks/>
          </p:cNvSpPr>
          <p:nvPr/>
        </p:nvSpPr>
        <p:spPr bwMode="gray">
          <a:xfrm>
            <a:off x="4804382" y="4388056"/>
            <a:ext cx="1303598" cy="4979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200" dirty="0">
                <a:solidFill>
                  <a:srgbClr val="C7000B"/>
                </a:solidFill>
              </a:rPr>
              <a:t>To be continued on the right</a:t>
            </a:r>
          </a:p>
        </p:txBody>
      </p:sp>
      <p:cxnSp>
        <p:nvCxnSpPr>
          <p:cNvPr id="21" name="肘形连接符 20"/>
          <p:cNvCxnSpPr/>
          <p:nvPr/>
        </p:nvCxnSpPr>
        <p:spPr bwMode="gray">
          <a:xfrm rot="5400000" flipH="1" flipV="1">
            <a:off x="5902732" y="4415560"/>
            <a:ext cx="480448" cy="325465"/>
          </a:xfrm>
          <a:prstGeom prst="bentConnector3">
            <a:avLst>
              <a:gd name="adj1" fmla="val 1612"/>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23" idx="0"/>
          </p:cNvCxnSpPr>
          <p:nvPr/>
        </p:nvCxnSpPr>
        <p:spPr bwMode="gray">
          <a:xfrm flipH="1" flipV="1">
            <a:off x="9593499" y="5004496"/>
            <a:ext cx="669554" cy="376003"/>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23" name="文本占位符 3"/>
          <p:cNvSpPr txBox="1">
            <a:spLocks/>
          </p:cNvSpPr>
          <p:nvPr/>
        </p:nvSpPr>
        <p:spPr bwMode="gray">
          <a:xfrm>
            <a:off x="8789818" y="5380499"/>
            <a:ext cx="2946470" cy="736324"/>
          </a:xfrm>
          <a:prstGeom prst="rect">
            <a:avLst/>
          </a:prstGeom>
          <a:solidFill>
            <a:srgbClr val="FFFBEF"/>
          </a:solidFill>
          <a:ln w="9525">
            <a:solidFill>
              <a:srgbClr val="FDD351"/>
            </a:solidFill>
            <a:miter lim="800000"/>
            <a:headEnd/>
            <a:tailEnd/>
          </a:ln>
        </p:spPr>
        <p:txBody>
          <a:bodyPr vert="horz" wrap="square" lIns="108000" tIns="40071" rIns="108000" bIns="40071" numCol="1"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altLang="zh-CN" sz="1200" dirty="0"/>
              <a:t>GTSM is enabled on R1, and the number of valid hops between R1 and its IBGP peer 10.1.3.3 (R3) is 2.</a:t>
            </a:r>
          </a:p>
        </p:txBody>
      </p:sp>
      <p:sp>
        <p:nvSpPr>
          <p:cNvPr id="28" name="五边形 27"/>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9" name="燕尾形 28"/>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0" name="燕尾形 29"/>
          <p:cNvSpPr/>
          <p:nvPr/>
        </p:nvSpPr>
        <p:spPr bwMode="gray">
          <a:xfrm>
            <a:off x="9254240" y="104951"/>
            <a:ext cx="936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1" name="燕尾形 30"/>
          <p:cNvSpPr/>
          <p:nvPr/>
        </p:nvSpPr>
        <p:spPr bwMode="gray">
          <a:xfrm>
            <a:off x="10105280" y="104951"/>
            <a:ext cx="164258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1223634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4-Byte AS Number</a:t>
            </a:r>
            <a:endParaRPr lang="zh-CN" altLang="en-US" dirty="0"/>
          </a:p>
        </p:txBody>
      </p:sp>
      <p:sp>
        <p:nvSpPr>
          <p:cNvPr id="3" name="文本占位符 2"/>
          <p:cNvSpPr>
            <a:spLocks noGrp="1"/>
          </p:cNvSpPr>
          <p:nvPr>
            <p:ph type="body" sz="quarter" idx="10"/>
          </p:nvPr>
        </p:nvSpPr>
        <p:spPr>
          <a:xfrm>
            <a:off x="455612" y="1052514"/>
            <a:ext cx="11293476" cy="1895081"/>
          </a:xfrm>
        </p:spPr>
        <p:txBody>
          <a:bodyPr/>
          <a:lstStyle/>
          <a:p>
            <a:r>
              <a:rPr lang="en-US" altLang="zh-CN" sz="1800" dirty="0"/>
              <a:t>As networks expand, </a:t>
            </a:r>
            <a:r>
              <a:rPr lang="en-US" altLang="zh-CN" sz="1800" dirty="0" err="1"/>
              <a:t>allocatable</a:t>
            </a:r>
            <a:r>
              <a:rPr lang="en-US" altLang="zh-CN" sz="1800" dirty="0"/>
              <a:t> AS numbers are about to be exhausted.</a:t>
            </a:r>
          </a:p>
          <a:p>
            <a:r>
              <a:rPr lang="en-US" altLang="zh-CN" sz="1800" dirty="0"/>
              <a:t>Currently, AS numbers used on networks range from 1 to 65535 (2-byte AS number range). The AS number range needs to be extended to 1 to 4294967295 (4-byte AS number range). BGP devices that support 4-byte AS numbers are compatible with BGP devices that support only 2-byte AS numbers.</a:t>
            </a:r>
          </a:p>
          <a:p>
            <a:endParaRPr lang="en-US" altLang="zh-CN" sz="1800" dirty="0"/>
          </a:p>
          <a:p>
            <a:endParaRPr lang="zh-CN" altLang="en-US" sz="1800" dirty="0"/>
          </a:p>
        </p:txBody>
      </p:sp>
      <p:sp>
        <p:nvSpPr>
          <p:cNvPr id="4" name="圆角矩形 75"/>
          <p:cNvSpPr/>
          <p:nvPr/>
        </p:nvSpPr>
        <p:spPr bwMode="gray">
          <a:xfrm>
            <a:off x="848439" y="3160529"/>
            <a:ext cx="5245771" cy="28517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Speaker: Each router that sends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messages is called a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speaker. It receives or generates new routing information and advertises the information to other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speakers.</a:t>
            </a:r>
            <a:endParaRPr lang="en-US" altLang="zh-CN" sz="1200" dirty="0" smtClean="0">
              <a:solidFill>
                <a:schemeClr val="tx1"/>
              </a:solidFill>
              <a:latin typeface="Huawei Sans" panose="020C0503030203020204" pitchFamily="34" charset="0"/>
            </a:endParaRP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Peer: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speakers that exchange messages with each other are called peers.</a:t>
            </a:r>
            <a:endParaRPr lang="en-US" altLang="zh-CN" sz="1200" dirty="0" smtClean="0">
              <a:solidFill>
                <a:schemeClr val="tx1"/>
              </a:solidFill>
              <a:latin typeface="Huawei Sans" panose="020C0503030203020204" pitchFamily="34" charset="0"/>
            </a:endParaRP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New speaker: a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peer that supports 4-byte AS numbers.</a:t>
            </a:r>
            <a:endParaRPr lang="en-US" altLang="zh-CN" sz="1200" dirty="0" smtClean="0">
              <a:solidFill>
                <a:schemeClr val="tx1"/>
              </a:solidFill>
              <a:latin typeface="Huawei Sans" panose="020C0503030203020204" pitchFamily="34" charset="0"/>
            </a:endParaRP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Old speaker: a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peer that does not support 4-byte AS numbers.</a:t>
            </a: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New session: a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connection established between new speakers.</a:t>
            </a: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Old session: a </a:t>
            </a:r>
            <a:r>
              <a:rPr lang="en-US" sz="1200" dirty="0" err="1" smtClean="0">
                <a:solidFill>
                  <a:schemeClr val="tx1"/>
                </a:solidFill>
                <a:latin typeface="Huawei Sans" panose="020C0503030203020204" pitchFamily="34" charset="0"/>
              </a:rPr>
              <a:t>BGP</a:t>
            </a:r>
            <a:r>
              <a:rPr lang="en-US" sz="1200" dirty="0" smtClean="0">
                <a:solidFill>
                  <a:schemeClr val="tx1"/>
                </a:solidFill>
                <a:latin typeface="Huawei Sans" panose="020C0503030203020204" pitchFamily="34" charset="0"/>
              </a:rPr>
              <a:t> connection established either between a new speaker and an old speaker or between old speakers.</a:t>
            </a:r>
            <a:endParaRPr lang="en-US" sz="1200" dirty="0">
              <a:solidFill>
                <a:schemeClr val="tx1"/>
              </a:solidFill>
              <a:latin typeface="Huawei Sans" panose="020C0503030203020204" pitchFamily="34" charset="0"/>
            </a:endParaRPr>
          </a:p>
        </p:txBody>
      </p:sp>
      <p:sp>
        <p:nvSpPr>
          <p:cNvPr id="5" name="圆角矩形 75"/>
          <p:cNvSpPr/>
          <p:nvPr/>
        </p:nvSpPr>
        <p:spPr bwMode="gray">
          <a:xfrm>
            <a:off x="836581" y="2796653"/>
            <a:ext cx="5259419" cy="32278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smtClean="0">
                <a:solidFill>
                  <a:srgbClr val="30B5C5"/>
                </a:solidFill>
                <a:latin typeface="Huawei Sans" panose="020C0503030203020204" pitchFamily="34" charset="0"/>
              </a:rPr>
              <a:t>Related Concepts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316394" y="3160529"/>
            <a:ext cx="5312188" cy="28517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 4-byte AS number can be either an integer or in dotted notation. 4-byte AS numbers are stored as unsigned integers, regardless of their formats.</a:t>
            </a:r>
          </a:p>
          <a:p>
            <a:pPr marL="177800" indent="-177800">
              <a:lnSpc>
                <a:spcPct val="120000"/>
              </a:lnSpc>
              <a:spcAft>
                <a:spcPts val="600"/>
              </a:spcAft>
              <a:buFont typeface="Arial" panose="020B0604020202020204" pitchFamily="34" charset="0"/>
              <a:buChar char="•"/>
            </a:pPr>
            <a:r>
              <a:rPr lang="en-US" altLang="zh-CN" sz="1200" dirty="0">
                <a:solidFill>
                  <a:schemeClr val="tx1"/>
                </a:solidFill>
              </a:rPr>
              <a:t>4-byte AS numbers in dotted notation are in the format of </a:t>
            </a:r>
            <a:r>
              <a:rPr lang="en-US" altLang="zh-CN" sz="1200" b="1" dirty="0" err="1" smtClean="0">
                <a:solidFill>
                  <a:schemeClr val="tx1"/>
                </a:solidFill>
              </a:rPr>
              <a:t>x.y</a:t>
            </a:r>
            <a:r>
              <a:rPr lang="en-US" altLang="zh-CN" sz="1200" dirty="0" smtClean="0">
                <a:solidFill>
                  <a:schemeClr val="tx1"/>
                </a:solidFill>
              </a:rPr>
              <a:t>.</a:t>
            </a:r>
            <a:r>
              <a:rPr lang="en-US" sz="1200" dirty="0" smtClean="0">
                <a:solidFill>
                  <a:schemeClr val="tx1"/>
                </a:solidFill>
                <a:latin typeface="Huawei Sans" panose="020C0503030203020204" pitchFamily="34" charset="0"/>
              </a:rPr>
              <a:t> </a:t>
            </a: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formula for the conversion between a 4-byte AS number in integer format and a 4-byte AS number in dotted format is as follows: 4-byte AS number in integer format = </a:t>
            </a:r>
            <a:r>
              <a:rPr lang="en-US" sz="1200" b="1" dirty="0" smtClean="0">
                <a:solidFill>
                  <a:schemeClr val="tx1"/>
                </a:solidFill>
                <a:latin typeface="Huawei Sans" panose="020C0503030203020204" pitchFamily="34" charset="0"/>
              </a:rPr>
              <a:t>x</a:t>
            </a:r>
            <a:r>
              <a:rPr lang="en-US" sz="1200" dirty="0" smtClean="0">
                <a:solidFill>
                  <a:schemeClr val="tx1"/>
                </a:solidFill>
                <a:latin typeface="Huawei Sans" panose="020C0503030203020204" pitchFamily="34" charset="0"/>
              </a:rPr>
              <a:t> x 65536 + </a:t>
            </a:r>
            <a:r>
              <a:rPr lang="en-US" sz="1200" b="1" dirty="0" smtClean="0">
                <a:solidFill>
                  <a:schemeClr val="tx1"/>
                </a:solidFill>
                <a:latin typeface="Huawei Sans" panose="020C0503030203020204" pitchFamily="34" charset="0"/>
              </a:rPr>
              <a:t>y</a:t>
            </a:r>
            <a:r>
              <a:rPr lang="en-US" sz="1200" dirty="0" smtClean="0">
                <a:solidFill>
                  <a:schemeClr val="tx1"/>
                </a:solidFill>
                <a:latin typeface="Huawei Sans" panose="020C0503030203020204" pitchFamily="34" charset="0"/>
              </a:rPr>
              <a:t>.</a:t>
            </a:r>
            <a:endParaRPr lang="en-US" altLang="zh-CN" sz="1200" dirty="0" smtClean="0">
              <a:solidFill>
                <a:schemeClr val="tx1"/>
              </a:solidFill>
              <a:latin typeface="Huawei Sans" panose="020C0503030203020204" pitchFamily="34" charset="0"/>
            </a:endParaRPr>
          </a:p>
          <a:p>
            <a:pPr marL="177800" indent="-177800">
              <a:lnSpc>
                <a:spcPct val="12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For </a:t>
            </a:r>
            <a:r>
              <a:rPr lang="en-US" sz="1200" dirty="0">
                <a:solidFill>
                  <a:schemeClr val="tx1"/>
                </a:solidFill>
                <a:latin typeface="Huawei Sans" panose="020C0503030203020204" pitchFamily="34" charset="0"/>
              </a:rPr>
              <a:t>example, </a:t>
            </a:r>
            <a:r>
              <a:rPr lang="en-US" altLang="zh-CN" sz="1200" dirty="0">
                <a:solidFill>
                  <a:schemeClr val="tx1"/>
                </a:solidFill>
                <a:latin typeface="Huawei Sans" panose="020C0503030203020204" pitchFamily="34" charset="0"/>
              </a:rPr>
              <a:t>the 4-byte AS number (2.3) in dotted notation can be converted through the formula (2 x 65536 + 3) to the 4-byte AS number (131075) in integer </a:t>
            </a:r>
            <a:r>
              <a:rPr lang="en-US" altLang="zh-CN" sz="1200" dirty="0" smtClean="0">
                <a:solidFill>
                  <a:schemeClr val="tx1"/>
                </a:solidFill>
                <a:latin typeface="Huawei Sans" panose="020C0503030203020204" pitchFamily="34" charset="0"/>
              </a:rPr>
              <a:t>format.</a:t>
            </a:r>
            <a:endParaRPr lang="en-US" altLang="zh-CN" sz="1200" dirty="0">
              <a:solidFill>
                <a:schemeClr val="tx1"/>
              </a:solidFill>
              <a:latin typeface="Huawei Sans" panose="020C0503030203020204" pitchFamily="34" charset="0"/>
            </a:endParaRPr>
          </a:p>
        </p:txBody>
      </p:sp>
      <p:sp>
        <p:nvSpPr>
          <p:cNvPr id="7" name="圆角矩形 75"/>
          <p:cNvSpPr/>
          <p:nvPr/>
        </p:nvSpPr>
        <p:spPr bwMode="gray">
          <a:xfrm>
            <a:off x="6303760" y="2796653"/>
            <a:ext cx="5326009" cy="32278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600" dirty="0" smtClean="0">
                <a:solidFill>
                  <a:srgbClr val="30B5C5"/>
                </a:solidFill>
                <a:latin typeface="Huawei Sans" panose="020C0503030203020204" pitchFamily="34" charset="0"/>
              </a:rPr>
              <a:t>Formats of 4-byte AS Numbers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五边形 7"/>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9" name="燕尾形 8"/>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0" name="燕尾形 9"/>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11" name="燕尾形 10"/>
          <p:cNvSpPr/>
          <p:nvPr/>
        </p:nvSpPr>
        <p:spPr bwMode="gray">
          <a:xfrm>
            <a:off x="10105280" y="104951"/>
            <a:ext cx="164258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25036428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Open Messages Carrying 4-Byte AS Numbers</a:t>
            </a:r>
            <a:endParaRPr lang="zh-CN" altLang="en-US" dirty="0"/>
          </a:p>
        </p:txBody>
      </p:sp>
      <p:sp>
        <p:nvSpPr>
          <p:cNvPr id="3" name="文本占位符 2"/>
          <p:cNvSpPr>
            <a:spLocks noGrp="1"/>
          </p:cNvSpPr>
          <p:nvPr>
            <p:ph type="body" sz="quarter" idx="10"/>
          </p:nvPr>
        </p:nvSpPr>
        <p:spPr>
          <a:xfrm>
            <a:off x="455612" y="1052514"/>
            <a:ext cx="11293476" cy="1109773"/>
          </a:xfrm>
        </p:spPr>
        <p:txBody>
          <a:bodyPr/>
          <a:lstStyle/>
          <a:p>
            <a:r>
              <a:rPr lang="en-US" altLang="zh-CN" sz="1800" dirty="0"/>
              <a:t>BGP speakers negotiate capabilities by exchanging Open messages. The format of Open messages sent by new speakers is shown in the figure at the bottom of this slide.</a:t>
            </a:r>
          </a:p>
          <a:p>
            <a:endParaRPr lang="zh-CN" altLang="en-US" sz="1800" dirty="0"/>
          </a:p>
        </p:txBody>
      </p:sp>
      <p:sp>
        <p:nvSpPr>
          <p:cNvPr id="4" name="任意多边形 25"/>
          <p:cNvSpPr/>
          <p:nvPr/>
        </p:nvSpPr>
        <p:spPr bwMode="gray">
          <a:xfrm>
            <a:off x="4735126" y="1971226"/>
            <a:ext cx="1300982" cy="140282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ltLang="zh-CN" sz="1600" b="1" dirty="0">
              <a:solidFill>
                <a:schemeClr val="tx1"/>
              </a:solidFill>
              <a:latin typeface="Huawei Sans" panose="020C0503030203020204" pitchFamily="34" charset="0"/>
              <a:sym typeface="Huawei Sans" panose="020C0503030203020204" pitchFamily="34" charset="0"/>
            </a:endParaRPr>
          </a:p>
        </p:txBody>
      </p:sp>
      <p:sp>
        <p:nvSpPr>
          <p:cNvPr id="5" name="任意多边形 25"/>
          <p:cNvSpPr/>
          <p:nvPr/>
        </p:nvSpPr>
        <p:spPr bwMode="gray">
          <a:xfrm>
            <a:off x="686235" y="1971226"/>
            <a:ext cx="1300982" cy="140282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ltLang="zh-CN" sz="1600" b="1" dirty="0">
              <a:solidFill>
                <a:schemeClr val="tx1"/>
              </a:solidFill>
              <a:latin typeface="Huawei Sans" panose="020C0503030203020204" pitchFamily="34" charset="0"/>
              <a:sym typeface="Huawei Sans" panose="020C0503030203020204" pitchFamily="34" charset="0"/>
            </a:endParaRPr>
          </a:p>
        </p:txBody>
      </p:sp>
      <p:pic>
        <p:nvPicPr>
          <p:cNvPr id="6" name="图片 5"/>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17476" y="2417961"/>
            <a:ext cx="540000" cy="442800"/>
          </a:xfrm>
          <a:prstGeom prst="rect">
            <a:avLst/>
          </a:prstGeom>
        </p:spPr>
      </p:pic>
      <p:cxnSp>
        <p:nvCxnSpPr>
          <p:cNvPr id="7" name="直接连接符 6"/>
          <p:cNvCxnSpPr>
            <a:stCxn id="8" idx="3"/>
            <a:endCxn id="6" idx="1"/>
          </p:cNvCxnSpPr>
          <p:nvPr/>
        </p:nvCxnSpPr>
        <p:spPr bwMode="gray">
          <a:xfrm>
            <a:off x="1606726" y="2639361"/>
            <a:ext cx="35107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6726" y="2417961"/>
            <a:ext cx="540000" cy="442800"/>
          </a:xfrm>
          <a:prstGeom prst="rect">
            <a:avLst/>
          </a:prstGeom>
        </p:spPr>
      </p:pic>
      <p:cxnSp>
        <p:nvCxnSpPr>
          <p:cNvPr id="9" name="直接连接符 8"/>
          <p:cNvCxnSpPr/>
          <p:nvPr/>
        </p:nvCxnSpPr>
        <p:spPr bwMode="gray">
          <a:xfrm>
            <a:off x="1737405" y="2486906"/>
            <a:ext cx="3280331" cy="1"/>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120">
            <a:extLst>
              <a:ext uri="{FF2B5EF4-FFF2-40B4-BE49-F238E27FC236}">
                <a16:creationId xmlns:a16="http://schemas.microsoft.com/office/drawing/2014/main" xmlns="" id="{020D7A1D-EFAD-4C8C-B9DE-D0FAD269B77A}"/>
              </a:ext>
            </a:extLst>
          </p:cNvPr>
          <p:cNvSpPr txBox="1"/>
          <p:nvPr/>
        </p:nvSpPr>
        <p:spPr bwMode="gray">
          <a:xfrm>
            <a:off x="2111798" y="3337203"/>
            <a:ext cx="1792381"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Open message: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020D7A1D-EFAD-4C8C-B9DE-D0FAD269B77A}"/>
              </a:ext>
            </a:extLst>
          </p:cNvPr>
          <p:cNvSpPr txBox="1"/>
          <p:nvPr/>
        </p:nvSpPr>
        <p:spPr bwMode="gray">
          <a:xfrm>
            <a:off x="867476" y="2850829"/>
            <a:ext cx="910295" cy="523220"/>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Old Speaker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4872848" y="2850829"/>
            <a:ext cx="1025538" cy="523220"/>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New Speaker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 name="表格 12"/>
          <p:cNvGraphicFramePr>
            <a:graphicFrameLocks noGrp="1"/>
          </p:cNvGraphicFramePr>
          <p:nvPr>
            <p:extLst/>
          </p:nvPr>
        </p:nvGraphicFramePr>
        <p:xfrm>
          <a:off x="2151146" y="3683260"/>
          <a:ext cx="3884962" cy="2138634"/>
        </p:xfrm>
        <a:graphic>
          <a:graphicData uri="http://schemas.openxmlformats.org/drawingml/2006/table">
            <a:tbl>
              <a:tblPr firstRow="1" bandRow="1"/>
              <a:tblGrid>
                <a:gridCol w="971240"/>
                <a:gridCol w="971240"/>
                <a:gridCol w="1942482"/>
              </a:tblGrid>
              <a:tr h="281255">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Version</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1"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17678">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My AS Number</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1"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248032">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Hold Time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0" dirty="0" err="1" smtClean="0">
                          <a:solidFill>
                            <a:schemeClr val="tx1"/>
                          </a:solidFill>
                          <a:latin typeface="Huawei Sans" panose="020C0503030203020204" pitchFamily="34" charset="0"/>
                        </a:rPr>
                        <a:t>BGP</a:t>
                      </a:r>
                      <a:r>
                        <a:rPr lang="en-US" sz="1400" b="0" dirty="0" smtClean="0">
                          <a:solidFill>
                            <a:schemeClr val="tx1"/>
                          </a:solidFill>
                          <a:latin typeface="Huawei Sans" panose="020C0503030203020204" pitchFamily="34" charset="0"/>
                        </a:rPr>
                        <a:t> Identifier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17678">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57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Optional parameters</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r>
            </a:tbl>
          </a:graphicData>
        </a:graphic>
      </p:graphicFrame>
      <p:sp>
        <p:nvSpPr>
          <p:cNvPr id="14" name="TextBox 120">
            <a:extLst>
              <a:ext uri="{FF2B5EF4-FFF2-40B4-BE49-F238E27FC236}">
                <a16:creationId xmlns:a16="http://schemas.microsoft.com/office/drawing/2014/main" xmlns="" id="{020D7A1D-EFAD-4C8C-B9DE-D0FAD269B77A}"/>
              </a:ext>
            </a:extLst>
          </p:cNvPr>
          <p:cNvSpPr txBox="1"/>
          <p:nvPr/>
        </p:nvSpPr>
        <p:spPr bwMode="gray">
          <a:xfrm>
            <a:off x="569907" y="3891556"/>
            <a:ext cx="1119092" cy="523220"/>
          </a:xfrm>
          <a:prstGeom prst="rect">
            <a:avLst/>
          </a:prstGeom>
          <a:noFill/>
          <a:ln>
            <a:noFill/>
          </a:ln>
        </p:spPr>
        <p:txBody>
          <a:bodyPr wrap="square" rtlCol="0">
            <a:noAutofit/>
          </a:bodyPr>
          <a:lstStyle/>
          <a:p>
            <a:pPr algn="r"/>
            <a:r>
              <a:rPr lang="en-US" sz="1400" dirty="0" err="1" smtClean="0">
                <a:latin typeface="Huawei Sans" panose="020C0503030203020204" pitchFamily="34" charset="0"/>
              </a:rPr>
              <a:t>AS_TRANS</a:t>
            </a:r>
            <a:endParaRPr lang="en-US" sz="1400" dirty="0" smtClean="0">
              <a:latin typeface="Huawei Sans" panose="020C0503030203020204" pitchFamily="34" charset="0"/>
            </a:endParaRPr>
          </a:p>
          <a:p>
            <a:pPr algn="r"/>
            <a:r>
              <a:rPr lang="en-US" sz="1400" b="1" dirty="0" smtClean="0">
                <a:latin typeface="Huawei Sans" panose="020C0503030203020204" pitchFamily="34" charset="0"/>
              </a:rPr>
              <a:t>23456</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455613" y="5436906"/>
            <a:ext cx="1233386" cy="307777"/>
          </a:xfrm>
          <a:prstGeom prst="rect">
            <a:avLst/>
          </a:prstGeom>
          <a:noFill/>
          <a:ln>
            <a:noFill/>
          </a:ln>
        </p:spPr>
        <p:txBody>
          <a:bodyPr wrap="square" rtlCol="0">
            <a:noAutofit/>
          </a:bodyPr>
          <a:lstStyle/>
          <a:p>
            <a:pPr algn="r"/>
            <a:r>
              <a:rPr lang="en-US" sz="1400" dirty="0" smtClean="0">
                <a:latin typeface="Huawei Sans" panose="020C0503030203020204" pitchFamily="34" charset="0"/>
              </a:rPr>
              <a:t>4-byte AS number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1729958" y="4153166"/>
            <a:ext cx="319940" cy="0"/>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1729958" y="5590794"/>
            <a:ext cx="319940" cy="0"/>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20">
            <a:extLst>
              <a:ext uri="{FF2B5EF4-FFF2-40B4-BE49-F238E27FC236}">
                <a16:creationId xmlns:a16="http://schemas.microsoft.com/office/drawing/2014/main" xmlns="" id="{020D7A1D-EFAD-4C8C-B9DE-D0FAD269B77A}"/>
              </a:ext>
            </a:extLst>
          </p:cNvPr>
          <p:cNvSpPr txBox="1"/>
          <p:nvPr/>
        </p:nvSpPr>
        <p:spPr bwMode="gray">
          <a:xfrm>
            <a:off x="2218703" y="1814780"/>
            <a:ext cx="2317733" cy="650484"/>
          </a:xfrm>
          <a:prstGeom prst="rect">
            <a:avLst/>
          </a:prstGeom>
          <a:noFill/>
          <a:ln>
            <a:noFill/>
          </a:ln>
        </p:spPr>
        <p:txBody>
          <a:bodyPr wrap="square" rtlCol="0">
            <a:noAutofit/>
          </a:bodyPr>
          <a:lstStyle/>
          <a:p>
            <a:pPr algn="ctr"/>
            <a:r>
              <a:rPr lang="en-US" sz="1200" dirty="0" smtClean="0">
                <a:latin typeface="Huawei Sans" panose="020C0503030203020204" pitchFamily="34" charset="0"/>
              </a:rPr>
              <a:t>Open messages are exchanged to negotiate the 4-byte AS number 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占位符 2"/>
          <p:cNvSpPr txBox="1">
            <a:spLocks/>
          </p:cNvSpPr>
          <p:nvPr/>
        </p:nvSpPr>
        <p:spPr bwMode="auto">
          <a:xfrm>
            <a:off x="6097864" y="3457302"/>
            <a:ext cx="5080419" cy="26125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lnSpc>
                <a:spcPct val="100000"/>
              </a:lnSpc>
            </a:pPr>
            <a:r>
              <a:rPr lang="en-US" sz="1400" dirty="0" smtClean="0">
                <a:latin typeface="Huawei Sans" panose="020C0503030203020204" pitchFamily="34" charset="0"/>
              </a:rPr>
              <a:t>The header of a </a:t>
            </a:r>
            <a:r>
              <a:rPr lang="en-US" sz="1400" dirty="0" err="1" smtClean="0">
                <a:latin typeface="Huawei Sans" panose="020C0503030203020204" pitchFamily="34" charset="0"/>
              </a:rPr>
              <a:t>BGP</a:t>
            </a:r>
            <a:r>
              <a:rPr lang="en-US" sz="1400" dirty="0" smtClean="0">
                <a:latin typeface="Huawei Sans" panose="020C0503030203020204" pitchFamily="34" charset="0"/>
              </a:rPr>
              <a:t> Open message is fixed, in which </a:t>
            </a:r>
            <a:r>
              <a:rPr lang="en-US" sz="1400" b="1" dirty="0" smtClean="0">
                <a:latin typeface="Huawei Sans" panose="020C0503030203020204" pitchFamily="34" charset="0"/>
              </a:rPr>
              <a:t>My AS Number</a:t>
            </a:r>
            <a:r>
              <a:rPr lang="en-US" sz="1400" dirty="0" smtClean="0">
                <a:latin typeface="Huawei Sans" panose="020C0503030203020204" pitchFamily="34" charset="0"/>
              </a:rPr>
              <a:t> is supposed to be the local AS number. However, </a:t>
            </a:r>
            <a:r>
              <a:rPr lang="en-US" sz="1400" b="1" dirty="0" smtClean="0">
                <a:latin typeface="Huawei Sans" panose="020C0503030203020204" pitchFamily="34" charset="0"/>
              </a:rPr>
              <a:t>My AS Number</a:t>
            </a:r>
            <a:r>
              <a:rPr lang="en-US" sz="1400" dirty="0" smtClean="0">
                <a:latin typeface="Huawei Sans" panose="020C0503030203020204" pitchFamily="34" charset="0"/>
              </a:rPr>
              <a:t> has only 2 bytes, unable to support 4-byte AS numbers.</a:t>
            </a:r>
            <a:endParaRPr lang="en-US" altLang="zh-CN" sz="1400" dirty="0" smtClean="0">
              <a:latin typeface="Huawei Sans" panose="020C0503030203020204" pitchFamily="34" charset="0"/>
            </a:endParaRPr>
          </a:p>
          <a:p>
            <a:pPr algn="l">
              <a:lnSpc>
                <a:spcPct val="100000"/>
              </a:lnSpc>
            </a:pPr>
            <a:r>
              <a:rPr lang="en-US" sz="1400" dirty="0" smtClean="0">
                <a:latin typeface="Huawei Sans" panose="020C0503030203020204" pitchFamily="34" charset="0"/>
              </a:rPr>
              <a:t>Therefore, a new speaker places the </a:t>
            </a:r>
            <a:r>
              <a:rPr lang="en-US" sz="1400" dirty="0" err="1" smtClean="0">
                <a:latin typeface="Huawei Sans" panose="020C0503030203020204" pitchFamily="34" charset="0"/>
              </a:rPr>
              <a:t>AS_TRANS</a:t>
            </a:r>
            <a:r>
              <a:rPr lang="en-US" sz="1400" dirty="0" smtClean="0">
                <a:latin typeface="Huawei Sans" panose="020C0503030203020204" pitchFamily="34" charset="0"/>
              </a:rPr>
              <a:t> 23456 in </a:t>
            </a:r>
            <a:r>
              <a:rPr lang="en-US" sz="1400" b="1" dirty="0" smtClean="0">
                <a:latin typeface="Huawei Sans" panose="020C0503030203020204" pitchFamily="34" charset="0"/>
              </a:rPr>
              <a:t>My AS Number</a:t>
            </a:r>
            <a:r>
              <a:rPr lang="en-US" sz="1400" dirty="0" smtClean="0">
                <a:latin typeface="Huawei Sans" panose="020C0503030203020204" pitchFamily="34" charset="0"/>
              </a:rPr>
              <a:t> and its AS number in </a:t>
            </a:r>
            <a:r>
              <a:rPr lang="en-US" sz="1400" b="1" dirty="0" smtClean="0">
                <a:latin typeface="Huawei Sans" panose="020C0503030203020204" pitchFamily="34" charset="0"/>
              </a:rPr>
              <a:t>Optional parameters</a:t>
            </a:r>
            <a:r>
              <a:rPr lang="en-US" sz="1400" dirty="0" smtClean="0">
                <a:latin typeface="Huawei Sans" panose="020C0503030203020204" pitchFamily="34" charset="0"/>
              </a:rPr>
              <a:t> before it sends an Open message to a peer. After the peer receives the message, it can determine whether the other end supports 4-byte AS numbers by checking </a:t>
            </a:r>
            <a:r>
              <a:rPr lang="en-US" sz="1400" b="1" dirty="0" smtClean="0">
                <a:latin typeface="Huawei Sans" panose="020C0503030203020204" pitchFamily="34" charset="0"/>
              </a:rPr>
              <a:t>Optional parameters</a:t>
            </a:r>
            <a:r>
              <a:rPr lang="en-US" sz="1400" dirty="0" smtClean="0">
                <a:latin typeface="Huawei Sans" panose="020C0503030203020204" pitchFamily="34" charset="0"/>
              </a:rPr>
              <a:t> in the message.</a:t>
            </a:r>
            <a:endParaRPr lang="en-US" altLang="zh-CN" sz="1400" dirty="0">
              <a:latin typeface="Huawei Sans" panose="020C0503030203020204" pitchFamily="34" charset="0"/>
            </a:endParaRPr>
          </a:p>
        </p:txBody>
      </p:sp>
      <p:sp>
        <p:nvSpPr>
          <p:cNvPr id="20" name="TextBox 120">
            <a:extLst>
              <a:ext uri="{FF2B5EF4-FFF2-40B4-BE49-F238E27FC236}">
                <a16:creationId xmlns:a16="http://schemas.microsoft.com/office/drawing/2014/main" xmlns="" id="{020D7A1D-EFAD-4C8C-B9DE-D0FAD269B77A}"/>
              </a:ext>
            </a:extLst>
          </p:cNvPr>
          <p:cNvSpPr txBox="1"/>
          <p:nvPr/>
        </p:nvSpPr>
        <p:spPr bwMode="gray">
          <a:xfrm>
            <a:off x="802830" y="1989327"/>
            <a:ext cx="103958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65001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xmlns="" id="{020D7A1D-EFAD-4C8C-B9DE-D0FAD269B77A}"/>
              </a:ext>
            </a:extLst>
          </p:cNvPr>
          <p:cNvSpPr txBox="1"/>
          <p:nvPr/>
        </p:nvSpPr>
        <p:spPr bwMode="gray">
          <a:xfrm>
            <a:off x="4851789" y="1989327"/>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五边形 21"/>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3" name="燕尾形 22"/>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4" name="燕尾形 23"/>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25" name="燕尾形 24"/>
          <p:cNvSpPr/>
          <p:nvPr/>
        </p:nvSpPr>
        <p:spPr bwMode="gray">
          <a:xfrm>
            <a:off x="10105280" y="104951"/>
            <a:ext cx="164258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40949688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Fundamentals of 4-Byte AS Numbers</a:t>
            </a:r>
            <a:endParaRPr lang="zh-CN" altLang="en-US" dirty="0"/>
          </a:p>
        </p:txBody>
      </p:sp>
      <p:sp>
        <p:nvSpPr>
          <p:cNvPr id="3" name="文本占位符 2"/>
          <p:cNvSpPr>
            <a:spLocks noGrp="1"/>
          </p:cNvSpPr>
          <p:nvPr>
            <p:ph type="body" sz="quarter" idx="10"/>
          </p:nvPr>
        </p:nvSpPr>
        <p:spPr>
          <a:xfrm>
            <a:off x="455612" y="1052514"/>
            <a:ext cx="11293476" cy="916135"/>
          </a:xfrm>
        </p:spPr>
        <p:txBody>
          <a:bodyPr/>
          <a:lstStyle/>
          <a:p>
            <a:r>
              <a:rPr lang="en-US" altLang="zh-CN" sz="1800" dirty="0"/>
              <a:t>The following figure shows the process of establishing peer relationships and transmitting routing information between new speakers and between new speakers and old speakers.</a:t>
            </a:r>
          </a:p>
          <a:p>
            <a:endParaRPr lang="zh-CN" altLang="en-US" sz="1800" dirty="0"/>
          </a:p>
        </p:txBody>
      </p:sp>
      <p:pic>
        <p:nvPicPr>
          <p:cNvPr id="4" name="图片 3"/>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826000" y="2085054"/>
            <a:ext cx="540000" cy="442800"/>
          </a:xfrm>
          <a:prstGeom prst="rect">
            <a:avLst/>
          </a:prstGeom>
        </p:spPr>
      </p:pic>
      <p:cxnSp>
        <p:nvCxnSpPr>
          <p:cNvPr id="5" name="直接连接符 4"/>
          <p:cNvCxnSpPr>
            <a:stCxn id="6" idx="3"/>
            <a:endCxn id="4" idx="1"/>
          </p:cNvCxnSpPr>
          <p:nvPr/>
        </p:nvCxnSpPr>
        <p:spPr bwMode="gray">
          <a:xfrm>
            <a:off x="4144371" y="2306454"/>
            <a:ext cx="16816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04371" y="2085054"/>
            <a:ext cx="540000" cy="442800"/>
          </a:xfrm>
          <a:prstGeom prst="rect">
            <a:avLst/>
          </a:prstGeom>
        </p:spPr>
      </p:pic>
      <p:cxnSp>
        <p:nvCxnSpPr>
          <p:cNvPr id="7" name="直接连接符 6"/>
          <p:cNvCxnSpPr/>
          <p:nvPr/>
        </p:nvCxnSpPr>
        <p:spPr bwMode="gray">
          <a:xfrm>
            <a:off x="3986910" y="3130036"/>
            <a:ext cx="1982773" cy="1"/>
          </a:xfrm>
          <a:prstGeom prst="line">
            <a:avLst/>
          </a:prstGeom>
          <a:ln w="1270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120">
            <a:extLst>
              <a:ext uri="{FF2B5EF4-FFF2-40B4-BE49-F238E27FC236}">
                <a16:creationId xmlns:a16="http://schemas.microsoft.com/office/drawing/2014/main" xmlns="" id="{020D7A1D-EFAD-4C8C-B9DE-D0FAD269B77A}"/>
              </a:ext>
            </a:extLst>
          </p:cNvPr>
          <p:cNvSpPr txBox="1"/>
          <p:nvPr/>
        </p:nvSpPr>
        <p:spPr bwMode="gray">
          <a:xfrm>
            <a:off x="3278675" y="2492328"/>
            <a:ext cx="1191389"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Old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020D7A1D-EFAD-4C8C-B9DE-D0FAD269B77A}"/>
              </a:ext>
            </a:extLst>
          </p:cNvPr>
          <p:cNvSpPr txBox="1"/>
          <p:nvPr/>
        </p:nvSpPr>
        <p:spPr bwMode="gray">
          <a:xfrm>
            <a:off x="5414537" y="2495484"/>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New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bwMode="gray">
          <a:xfrm>
            <a:off x="3359240" y="1831005"/>
            <a:ext cx="990834"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65001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020D7A1D-EFAD-4C8C-B9DE-D0FAD269B77A}"/>
              </a:ext>
            </a:extLst>
          </p:cNvPr>
          <p:cNvSpPr txBox="1"/>
          <p:nvPr/>
        </p:nvSpPr>
        <p:spPr bwMode="gray">
          <a:xfrm>
            <a:off x="5556985" y="1831005"/>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047630" y="2085054"/>
            <a:ext cx="540000" cy="442800"/>
          </a:xfrm>
          <a:prstGeom prst="rect">
            <a:avLst/>
          </a:prstGeom>
        </p:spPr>
      </p:pic>
      <p:sp>
        <p:nvSpPr>
          <p:cNvPr id="13" name="TextBox 120">
            <a:extLst>
              <a:ext uri="{FF2B5EF4-FFF2-40B4-BE49-F238E27FC236}">
                <a16:creationId xmlns:a16="http://schemas.microsoft.com/office/drawing/2014/main" xmlns="" id="{020D7A1D-EFAD-4C8C-B9DE-D0FAD269B77A}"/>
              </a:ext>
            </a:extLst>
          </p:cNvPr>
          <p:cNvSpPr txBox="1"/>
          <p:nvPr/>
        </p:nvSpPr>
        <p:spPr bwMode="gray">
          <a:xfrm>
            <a:off x="7639475" y="2495886"/>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New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020D7A1D-EFAD-4C8C-B9DE-D0FAD269B77A}"/>
              </a:ext>
            </a:extLst>
          </p:cNvPr>
          <p:cNvSpPr txBox="1"/>
          <p:nvPr/>
        </p:nvSpPr>
        <p:spPr bwMode="gray">
          <a:xfrm>
            <a:off x="7781943" y="1831005"/>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4" idx="3"/>
            <a:endCxn id="12" idx="1"/>
          </p:cNvCxnSpPr>
          <p:nvPr/>
        </p:nvCxnSpPr>
        <p:spPr bwMode="gray">
          <a:xfrm>
            <a:off x="6366000" y="2306454"/>
            <a:ext cx="16816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3860270" y="2797299"/>
            <a:ext cx="0" cy="23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6090813" y="2797299"/>
            <a:ext cx="0" cy="23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gray">
          <a:xfrm>
            <a:off x="8310584" y="2797299"/>
            <a:ext cx="0" cy="23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6215428" y="3130036"/>
            <a:ext cx="1982773" cy="1"/>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3981401" y="3552403"/>
            <a:ext cx="1982773" cy="1"/>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6211259" y="3554937"/>
            <a:ext cx="1982773" cy="1"/>
          </a:xfrm>
          <a:prstGeom prst="line">
            <a:avLst/>
          </a:prstGeom>
          <a:ln w="1270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3981401" y="3841419"/>
            <a:ext cx="1982773" cy="1"/>
          </a:xfrm>
          <a:prstGeom prst="line">
            <a:avLst/>
          </a:prstGeom>
          <a:ln w="19050">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6215428" y="3841419"/>
            <a:ext cx="1982773" cy="1"/>
          </a:xfrm>
          <a:prstGeom prst="line">
            <a:avLst/>
          </a:prstGeom>
          <a:ln w="19050">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a16="http://schemas.microsoft.com/office/drawing/2014/main" xmlns="" id="{020D7A1D-EFAD-4C8C-B9DE-D0FAD269B77A}"/>
              </a:ext>
            </a:extLst>
          </p:cNvPr>
          <p:cNvSpPr txBox="1"/>
          <p:nvPr/>
        </p:nvSpPr>
        <p:spPr bwMode="gray">
          <a:xfrm>
            <a:off x="4156806" y="2791394"/>
            <a:ext cx="1624084"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I have the 4-byte AS number 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xmlns="" id="{020D7A1D-EFAD-4C8C-B9DE-D0FAD269B77A}"/>
              </a:ext>
            </a:extLst>
          </p:cNvPr>
          <p:cNvSpPr txBox="1"/>
          <p:nvPr/>
        </p:nvSpPr>
        <p:spPr bwMode="gray">
          <a:xfrm>
            <a:off x="6388656" y="2791394"/>
            <a:ext cx="1624084"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I have the 4-byte AS number 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xmlns="" id="{020D7A1D-EFAD-4C8C-B9DE-D0FAD269B77A}"/>
              </a:ext>
            </a:extLst>
          </p:cNvPr>
          <p:cNvSpPr txBox="1"/>
          <p:nvPr/>
        </p:nvSpPr>
        <p:spPr bwMode="gray">
          <a:xfrm>
            <a:off x="4012379" y="3246388"/>
            <a:ext cx="1912939"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I do not have the 4-byte AS number 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020D7A1D-EFAD-4C8C-B9DE-D0FAD269B77A}"/>
              </a:ext>
            </a:extLst>
          </p:cNvPr>
          <p:cNvSpPr txBox="1"/>
          <p:nvPr/>
        </p:nvSpPr>
        <p:spPr bwMode="gray">
          <a:xfrm>
            <a:off x="6244229" y="3246388"/>
            <a:ext cx="1912939"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I have the 4-byte AS number capability too.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Box 120">
            <a:extLst>
              <a:ext uri="{FF2B5EF4-FFF2-40B4-BE49-F238E27FC236}">
                <a16:creationId xmlns:a16="http://schemas.microsoft.com/office/drawing/2014/main" xmlns="" id="{020D7A1D-EFAD-4C8C-B9DE-D0FAD269B77A}"/>
              </a:ext>
            </a:extLst>
          </p:cNvPr>
          <p:cNvSpPr txBox="1"/>
          <p:nvPr/>
        </p:nvSpPr>
        <p:spPr bwMode="gray">
          <a:xfrm>
            <a:off x="4297739" y="3570352"/>
            <a:ext cx="1342218" cy="276999"/>
          </a:xfrm>
          <a:prstGeom prst="rect">
            <a:avLst/>
          </a:prstGeom>
          <a:noFill/>
          <a:ln>
            <a:noFill/>
          </a:ln>
        </p:spPr>
        <p:txBody>
          <a:bodyPr wrap="square" rtlCol="0">
            <a:noAutofit/>
          </a:bodyPr>
          <a:lstStyle/>
          <a:p>
            <a:pPr algn="ctr"/>
            <a:r>
              <a:rPr lang="en-US" sz="1200" b="1" dirty="0" smtClean="0">
                <a:latin typeface="Huawei Sans" panose="020C0503030203020204" pitchFamily="34" charset="0"/>
              </a:rPr>
              <a:t>Old session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120">
            <a:extLst>
              <a:ext uri="{FF2B5EF4-FFF2-40B4-BE49-F238E27FC236}">
                <a16:creationId xmlns:a16="http://schemas.microsoft.com/office/drawing/2014/main" xmlns="" id="{020D7A1D-EFAD-4C8C-B9DE-D0FAD269B77A}"/>
              </a:ext>
            </a:extLst>
          </p:cNvPr>
          <p:cNvSpPr txBox="1"/>
          <p:nvPr/>
        </p:nvSpPr>
        <p:spPr bwMode="gray">
          <a:xfrm>
            <a:off x="6529589" y="3570352"/>
            <a:ext cx="1342218" cy="276999"/>
          </a:xfrm>
          <a:prstGeom prst="rect">
            <a:avLst/>
          </a:prstGeom>
          <a:noFill/>
          <a:ln>
            <a:noFill/>
          </a:ln>
        </p:spPr>
        <p:txBody>
          <a:bodyPr wrap="square" rtlCol="0">
            <a:noAutofit/>
          </a:bodyPr>
          <a:lstStyle/>
          <a:p>
            <a:pPr algn="ctr"/>
            <a:r>
              <a:rPr lang="en-US" sz="1200" b="1" dirty="0" smtClean="0">
                <a:latin typeface="Huawei Sans" panose="020C0503030203020204" pitchFamily="34" charset="0"/>
              </a:rPr>
              <a:t>New session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a:off x="3986910" y="4343525"/>
            <a:ext cx="1982773" cy="1"/>
          </a:xfrm>
          <a:prstGeom prst="line">
            <a:avLst/>
          </a:prstGeom>
          <a:ln w="12700">
            <a:solidFill>
              <a:schemeClr val="bg1">
                <a:lumMod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a:off x="6215428" y="4343525"/>
            <a:ext cx="1982773" cy="1"/>
          </a:xfrm>
          <a:prstGeom prst="line">
            <a:avLst/>
          </a:prstGeom>
          <a:ln w="12700">
            <a:solidFill>
              <a:schemeClr val="bg1">
                <a:lumMod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120">
            <a:extLst>
              <a:ext uri="{FF2B5EF4-FFF2-40B4-BE49-F238E27FC236}">
                <a16:creationId xmlns:a16="http://schemas.microsoft.com/office/drawing/2014/main" xmlns="" id="{020D7A1D-EFAD-4C8C-B9DE-D0FAD269B77A}"/>
              </a:ext>
            </a:extLst>
          </p:cNvPr>
          <p:cNvSpPr txBox="1"/>
          <p:nvPr/>
        </p:nvSpPr>
        <p:spPr bwMode="gray">
          <a:xfrm>
            <a:off x="3987398" y="3903093"/>
            <a:ext cx="1962901" cy="461665"/>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Routes carrying </a:t>
            </a:r>
            <a:r>
              <a:rPr lang="en-US" sz="1200" dirty="0" err="1" smtClean="0">
                <a:latin typeface="Huawei Sans" panose="020C0503030203020204" pitchFamily="34" charset="0"/>
              </a:rPr>
              <a:t>AS_Path</a:t>
            </a:r>
            <a:r>
              <a:rPr lang="en-US" sz="1200" dirty="0" smtClean="0">
                <a:latin typeface="Huawei Sans" panose="020C0503030203020204" pitchFamily="34" charset="0"/>
              </a:rPr>
              <a:t> and </a:t>
            </a:r>
            <a:r>
              <a:rPr lang="en-US" sz="1200" b="1" dirty="0" err="1" smtClean="0">
                <a:latin typeface="Huawei Sans" panose="020C0503030203020204" pitchFamily="34" charset="0"/>
              </a:rPr>
              <a:t>AS4_Path</a:t>
            </a:r>
            <a:r>
              <a:rPr lang="en-US" sz="1200" dirty="0" smtClean="0">
                <a:latin typeface="Huawei Sans" panose="020C0503030203020204" pitchFamily="34" charset="0"/>
              </a:rPr>
              <a:t> attributes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a16="http://schemas.microsoft.com/office/drawing/2014/main" xmlns="" id="{020D7A1D-EFAD-4C8C-B9DE-D0FAD269B77A}"/>
              </a:ext>
            </a:extLst>
          </p:cNvPr>
          <p:cNvSpPr txBox="1"/>
          <p:nvPr/>
        </p:nvSpPr>
        <p:spPr bwMode="gray">
          <a:xfrm>
            <a:off x="6285263" y="3995426"/>
            <a:ext cx="1830871"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Routes carrying the </a:t>
            </a:r>
            <a:r>
              <a:rPr lang="en-US" sz="1200" dirty="0" err="1" smtClean="0">
                <a:latin typeface="Huawei Sans" panose="020C0503030203020204" pitchFamily="34" charset="0"/>
              </a:rPr>
              <a:t>AS_Path</a:t>
            </a:r>
            <a:r>
              <a:rPr lang="en-US" sz="1200" dirty="0" smtClean="0">
                <a:latin typeface="Huawei Sans" panose="020C0503030203020204" pitchFamily="34" charset="0"/>
              </a:rPr>
              <a:t> attribute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p:nvPr/>
        </p:nvCxnSpPr>
        <p:spPr bwMode="gray">
          <a:xfrm>
            <a:off x="3981401" y="4763357"/>
            <a:ext cx="1982773" cy="1"/>
          </a:xfrm>
          <a:prstGeom prst="line">
            <a:avLst/>
          </a:prstGeom>
          <a:ln w="12700">
            <a:solidFill>
              <a:schemeClr val="bg1">
                <a:lumMod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6211259" y="4765891"/>
            <a:ext cx="1982773" cy="1"/>
          </a:xfrm>
          <a:prstGeom prst="line">
            <a:avLst/>
          </a:prstGeom>
          <a:ln w="12700">
            <a:solidFill>
              <a:schemeClr val="bg1">
                <a:lumMod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TextBox 120">
            <a:extLst>
              <a:ext uri="{FF2B5EF4-FFF2-40B4-BE49-F238E27FC236}">
                <a16:creationId xmlns:a16="http://schemas.microsoft.com/office/drawing/2014/main" xmlns="" id="{020D7A1D-EFAD-4C8C-B9DE-D0FAD269B77A}"/>
              </a:ext>
            </a:extLst>
          </p:cNvPr>
          <p:cNvSpPr txBox="1"/>
          <p:nvPr/>
        </p:nvSpPr>
        <p:spPr bwMode="gray">
          <a:xfrm>
            <a:off x="6399564" y="4434988"/>
            <a:ext cx="1602269"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Routes carrying the </a:t>
            </a:r>
            <a:r>
              <a:rPr lang="en-US" sz="1200" dirty="0" err="1" smtClean="0">
                <a:latin typeface="Huawei Sans" panose="020C0503030203020204" pitchFamily="34" charset="0"/>
              </a:rPr>
              <a:t>AS_Path</a:t>
            </a:r>
            <a:r>
              <a:rPr lang="en-US" sz="1200" dirty="0" smtClean="0">
                <a:latin typeface="Huawei Sans" panose="020C0503030203020204" pitchFamily="34" charset="0"/>
              </a:rPr>
              <a:t> attribute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a16="http://schemas.microsoft.com/office/drawing/2014/main" xmlns="" id="{020D7A1D-EFAD-4C8C-B9DE-D0FAD269B77A}"/>
              </a:ext>
            </a:extLst>
          </p:cNvPr>
          <p:cNvSpPr txBox="1"/>
          <p:nvPr/>
        </p:nvSpPr>
        <p:spPr bwMode="gray">
          <a:xfrm>
            <a:off x="4133345" y="4434988"/>
            <a:ext cx="1671006" cy="276999"/>
          </a:xfrm>
          <a:prstGeom prst="rect">
            <a:avLst/>
          </a:prstGeom>
          <a:noFill/>
          <a:ln>
            <a:noFill/>
          </a:ln>
        </p:spPr>
        <p:txBody>
          <a:bodyPr wrap="square" rtlCol="0" anchor="ctr">
            <a:noAutofit/>
          </a:bodyPr>
          <a:lstStyle/>
          <a:p>
            <a:pPr algn="ctr"/>
            <a:r>
              <a:rPr lang="en-US" sz="1200" dirty="0" smtClean="0">
                <a:latin typeface="Huawei Sans" panose="020C0503030203020204" pitchFamily="34" charset="0"/>
              </a:rPr>
              <a:t>Routes carrying the </a:t>
            </a:r>
            <a:r>
              <a:rPr lang="en-US" sz="1200" dirty="0" err="1" smtClean="0">
                <a:latin typeface="Huawei Sans" panose="020C0503030203020204" pitchFamily="34" charset="0"/>
              </a:rPr>
              <a:t>AS_Path</a:t>
            </a:r>
            <a:r>
              <a:rPr lang="en-US" sz="1200" dirty="0" smtClean="0">
                <a:latin typeface="Huawei Sans" panose="020C0503030203020204" pitchFamily="34" charset="0"/>
              </a:rPr>
              <a:t> attribute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右大括号 37"/>
          <p:cNvSpPr/>
          <p:nvPr/>
        </p:nvSpPr>
        <p:spPr>
          <a:xfrm>
            <a:off x="8460740" y="2951703"/>
            <a:ext cx="126890" cy="536560"/>
          </a:xfrm>
          <a:prstGeom prst="rightBrac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tLang="zh-CN" dirty="0">
              <a:latin typeface="Huawei Sans" panose="020C0503030203020204" pitchFamily="34" charset="0"/>
            </a:endParaRPr>
          </a:p>
        </p:txBody>
      </p:sp>
      <p:sp>
        <p:nvSpPr>
          <p:cNvPr id="39" name="TextBox 120">
            <a:extLst>
              <a:ext uri="{FF2B5EF4-FFF2-40B4-BE49-F238E27FC236}">
                <a16:creationId xmlns:a16="http://schemas.microsoft.com/office/drawing/2014/main" xmlns="" id="{020D7A1D-EFAD-4C8C-B9DE-D0FAD269B77A}"/>
              </a:ext>
            </a:extLst>
          </p:cNvPr>
          <p:cNvSpPr txBox="1"/>
          <p:nvPr/>
        </p:nvSpPr>
        <p:spPr bwMode="gray">
          <a:xfrm>
            <a:off x="8661053" y="2869011"/>
            <a:ext cx="2393940" cy="523220"/>
          </a:xfrm>
          <a:prstGeom prst="rect">
            <a:avLst/>
          </a:prstGeom>
          <a:noFill/>
          <a:ln>
            <a:noFill/>
          </a:ln>
        </p:spPr>
        <p:txBody>
          <a:bodyPr wrap="square" rtlCol="0">
            <a:noAutofit/>
          </a:bodyPr>
          <a:lstStyle/>
          <a:p>
            <a:r>
              <a:rPr lang="en-US" sz="1400" dirty="0" smtClean="0">
                <a:latin typeface="Huawei Sans" panose="020C0503030203020204" pitchFamily="34" charset="0"/>
              </a:rPr>
              <a:t>Open messages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dirty="0" smtClean="0">
                <a:latin typeface="Huawei Sans" panose="020C0503030203020204" pitchFamily="34" charset="0"/>
              </a:rPr>
              <a:t>4-byte AS number capability negotiation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右大括号 39"/>
          <p:cNvSpPr/>
          <p:nvPr/>
        </p:nvSpPr>
        <p:spPr>
          <a:xfrm>
            <a:off x="8460740" y="4200396"/>
            <a:ext cx="126890" cy="536560"/>
          </a:xfrm>
          <a:prstGeom prst="rightBrac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ltLang="zh-CN" dirty="0">
              <a:latin typeface="Huawei Sans" panose="020C0503030203020204" pitchFamily="34" charset="0"/>
            </a:endParaRPr>
          </a:p>
        </p:txBody>
      </p:sp>
      <p:sp>
        <p:nvSpPr>
          <p:cNvPr id="41" name="TextBox 120">
            <a:extLst>
              <a:ext uri="{FF2B5EF4-FFF2-40B4-BE49-F238E27FC236}">
                <a16:creationId xmlns:a16="http://schemas.microsoft.com/office/drawing/2014/main" xmlns="" id="{020D7A1D-EFAD-4C8C-B9DE-D0FAD269B77A}"/>
              </a:ext>
            </a:extLst>
          </p:cNvPr>
          <p:cNvSpPr txBox="1"/>
          <p:nvPr/>
        </p:nvSpPr>
        <p:spPr bwMode="gray">
          <a:xfrm>
            <a:off x="8661053" y="4199896"/>
            <a:ext cx="2650794" cy="523220"/>
          </a:xfrm>
          <a:prstGeom prst="rect">
            <a:avLst/>
          </a:prstGeom>
          <a:noFill/>
          <a:ln>
            <a:noFill/>
          </a:ln>
        </p:spPr>
        <p:txBody>
          <a:bodyPr wrap="square" rtlCol="0">
            <a:noAutofit/>
          </a:bodyPr>
          <a:lstStyle/>
          <a:p>
            <a:r>
              <a:rPr lang="en-US" sz="1400" dirty="0" smtClean="0">
                <a:latin typeface="Huawei Sans" panose="020C0503030203020204" pitchFamily="34" charset="0"/>
              </a:rPr>
              <a:t>Update messages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sz="1400" dirty="0" smtClean="0">
                <a:latin typeface="Huawei Sans" panose="020C0503030203020204" pitchFamily="34" charset="0"/>
              </a:rPr>
              <a:t>Routing information transfer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a16="http://schemas.microsoft.com/office/drawing/2014/main" xmlns="" id="{020D7A1D-EFAD-4C8C-B9DE-D0FAD269B77A}"/>
              </a:ext>
            </a:extLst>
          </p:cNvPr>
          <p:cNvSpPr txBox="1"/>
          <p:nvPr/>
        </p:nvSpPr>
        <p:spPr bwMode="gray">
          <a:xfrm>
            <a:off x="2079277" y="3670622"/>
            <a:ext cx="1845933" cy="307777"/>
          </a:xfrm>
          <a:prstGeom prst="rect">
            <a:avLst/>
          </a:prstGeom>
          <a:noFill/>
          <a:ln>
            <a:noFill/>
          </a:ln>
        </p:spPr>
        <p:txBody>
          <a:bodyPr wrap="square" rtlCol="0">
            <a:noAutofit/>
          </a:bodyPr>
          <a:lstStyle/>
          <a:p>
            <a:r>
              <a:rPr lang="en-US" sz="1400" b="1" dirty="0" smtClean="0">
                <a:latin typeface="Huawei Sans" panose="020C0503030203020204" pitchFamily="34" charset="0"/>
              </a:rPr>
              <a:t>Peer relationship establishment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2"/>
          <p:cNvSpPr txBox="1">
            <a:spLocks/>
          </p:cNvSpPr>
          <p:nvPr/>
        </p:nvSpPr>
        <p:spPr bwMode="auto">
          <a:xfrm>
            <a:off x="455612" y="5084142"/>
            <a:ext cx="11293475" cy="112210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600" dirty="0"/>
              <a:t>BGP speakers notify each other of whether they have the 4-byte AS number capability by exchanging Open messages. After the capability negotiation, new sessions are established between new speakers, and old sessions are established between a new speaker and an old speaker.</a:t>
            </a:r>
          </a:p>
        </p:txBody>
      </p:sp>
      <p:sp>
        <p:nvSpPr>
          <p:cNvPr id="44" name="五边形 43"/>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5" name="燕尾形 44"/>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6" name="燕尾形 45"/>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47" name="燕尾形 46"/>
          <p:cNvSpPr/>
          <p:nvPr/>
        </p:nvSpPr>
        <p:spPr bwMode="gray">
          <a:xfrm>
            <a:off x="10105280" y="104951"/>
            <a:ext cx="164258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6137745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BGP Route Control</a:t>
            </a:r>
          </a:p>
          <a:p>
            <a:r>
              <a:rPr lang="en-US" altLang="zh-CN" dirty="0" smtClean="0">
                <a:solidFill>
                  <a:schemeClr val="bg1">
                    <a:lumMod val="50000"/>
                  </a:schemeClr>
                </a:solidFill>
              </a:rPr>
              <a:t>Introduction to BGP Features</a:t>
            </a:r>
          </a:p>
          <a:p>
            <a:r>
              <a:rPr lang="en-US" altLang="zh-CN" dirty="0" smtClean="0">
                <a:solidFill>
                  <a:schemeClr val="bg1">
                    <a:lumMod val="50000"/>
                  </a:schemeClr>
                </a:solidFill>
              </a:rPr>
              <a:t>Networking Modes of BGP RRs</a:t>
            </a:r>
            <a:endParaRPr lang="en-US" altLang="zh-CN" dirty="0">
              <a:solidFill>
                <a:schemeClr val="bg1">
                  <a:lumMod val="50000"/>
                </a:schemeClr>
              </a:solidFill>
            </a:endParaRPr>
          </a:p>
        </p:txBody>
      </p:sp>
    </p:spTree>
    <p:extLst>
      <p:ext uri="{BB962C8B-B14F-4D97-AF65-F5344CB8AC3E}">
        <p14:creationId xmlns:p14="http://schemas.microsoft.com/office/powerpoint/2010/main" val="8419849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Transmission of 4-Byte AS Numbers</a:t>
            </a:r>
            <a:endParaRPr lang="zh-CN" altLang="en-US" dirty="0"/>
          </a:p>
        </p:txBody>
      </p:sp>
      <p:sp>
        <p:nvSpPr>
          <p:cNvPr id="3" name="文本占位符 2"/>
          <p:cNvSpPr>
            <a:spLocks noGrp="1"/>
          </p:cNvSpPr>
          <p:nvPr>
            <p:ph type="body" sz="quarter" idx="10"/>
          </p:nvPr>
        </p:nvSpPr>
        <p:spPr>
          <a:xfrm>
            <a:off x="455612" y="1052514"/>
            <a:ext cx="11293476" cy="1260380"/>
          </a:xfrm>
        </p:spPr>
        <p:txBody>
          <a:bodyPr/>
          <a:lstStyle/>
          <a:p>
            <a:r>
              <a:rPr lang="en-US" altLang="zh-CN" sz="1800" dirty="0"/>
              <a:t>In the Update messages exchanged between new speakers, AS numbers in the </a:t>
            </a:r>
            <a:r>
              <a:rPr lang="en-US" altLang="zh-CN" sz="1800" dirty="0" err="1"/>
              <a:t>AS_Path</a:t>
            </a:r>
            <a:r>
              <a:rPr lang="en-US" altLang="zh-CN" sz="1800" dirty="0"/>
              <a:t> attribute are encoded in 4-byte mode. In the Update messages sent by old speakers, AS numbers in the </a:t>
            </a:r>
            <a:r>
              <a:rPr lang="en-US" altLang="zh-CN" sz="1800" dirty="0" err="1"/>
              <a:t>AS_Path</a:t>
            </a:r>
            <a:r>
              <a:rPr lang="en-US" altLang="zh-CN" sz="1800" dirty="0"/>
              <a:t> attribute are encoded in 2-byte mode.</a:t>
            </a:r>
          </a:p>
          <a:p>
            <a:endParaRPr lang="zh-CN" altLang="en-US" sz="1800" dirty="0"/>
          </a:p>
        </p:txBody>
      </p:sp>
      <p:pic>
        <p:nvPicPr>
          <p:cNvPr id="4" name="图片 3"/>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252640" y="2584148"/>
            <a:ext cx="540000" cy="442800"/>
          </a:xfrm>
          <a:prstGeom prst="rect">
            <a:avLst/>
          </a:prstGeom>
        </p:spPr>
      </p:pic>
      <p:cxnSp>
        <p:nvCxnSpPr>
          <p:cNvPr id="5" name="直接连接符 4"/>
          <p:cNvCxnSpPr>
            <a:stCxn id="6" idx="3"/>
            <a:endCxn id="4" idx="1"/>
          </p:cNvCxnSpPr>
          <p:nvPr/>
        </p:nvCxnSpPr>
        <p:spPr bwMode="gray">
          <a:xfrm>
            <a:off x="2964554" y="2805548"/>
            <a:ext cx="12880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24554" y="2584148"/>
            <a:ext cx="540000" cy="442800"/>
          </a:xfrm>
          <a:prstGeom prst="rect">
            <a:avLst/>
          </a:prstGeom>
        </p:spPr>
      </p:pic>
      <p:sp>
        <p:nvSpPr>
          <p:cNvPr id="7" name="TextBox 120">
            <a:extLst>
              <a:ext uri="{FF2B5EF4-FFF2-40B4-BE49-F238E27FC236}">
                <a16:creationId xmlns:a16="http://schemas.microsoft.com/office/drawing/2014/main" xmlns="" id="{020D7A1D-EFAD-4C8C-B9DE-D0FAD269B77A}"/>
              </a:ext>
            </a:extLst>
          </p:cNvPr>
          <p:cNvSpPr txBox="1"/>
          <p:nvPr/>
        </p:nvSpPr>
        <p:spPr bwMode="gray">
          <a:xfrm>
            <a:off x="2098858" y="2991422"/>
            <a:ext cx="1191389"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Old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Box 120">
            <a:extLst>
              <a:ext uri="{FF2B5EF4-FFF2-40B4-BE49-F238E27FC236}">
                <a16:creationId xmlns:a16="http://schemas.microsoft.com/office/drawing/2014/main" xmlns="" id="{020D7A1D-EFAD-4C8C-B9DE-D0FAD269B77A}"/>
              </a:ext>
            </a:extLst>
          </p:cNvPr>
          <p:cNvSpPr txBox="1"/>
          <p:nvPr/>
        </p:nvSpPr>
        <p:spPr bwMode="gray">
          <a:xfrm>
            <a:off x="3855188" y="2994578"/>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New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20">
            <a:extLst>
              <a:ext uri="{FF2B5EF4-FFF2-40B4-BE49-F238E27FC236}">
                <a16:creationId xmlns:a16="http://schemas.microsoft.com/office/drawing/2014/main" xmlns="" id="{020D7A1D-EFAD-4C8C-B9DE-D0FAD269B77A}"/>
              </a:ext>
            </a:extLst>
          </p:cNvPr>
          <p:cNvSpPr txBox="1"/>
          <p:nvPr/>
        </p:nvSpPr>
        <p:spPr bwMode="gray">
          <a:xfrm>
            <a:off x="2179423" y="2281459"/>
            <a:ext cx="990834"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65001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bwMode="gray">
          <a:xfrm>
            <a:off x="3990673" y="2281459"/>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069193" y="2584148"/>
            <a:ext cx="540000" cy="442800"/>
          </a:xfrm>
          <a:prstGeom prst="rect">
            <a:avLst/>
          </a:prstGeom>
        </p:spPr>
      </p:pic>
      <p:sp>
        <p:nvSpPr>
          <p:cNvPr id="12" name="TextBox 120">
            <a:extLst>
              <a:ext uri="{FF2B5EF4-FFF2-40B4-BE49-F238E27FC236}">
                <a16:creationId xmlns:a16="http://schemas.microsoft.com/office/drawing/2014/main" xmlns="" id="{020D7A1D-EFAD-4C8C-B9DE-D0FAD269B77A}"/>
              </a:ext>
            </a:extLst>
          </p:cNvPr>
          <p:cNvSpPr txBox="1"/>
          <p:nvPr/>
        </p:nvSpPr>
        <p:spPr bwMode="gray">
          <a:xfrm>
            <a:off x="5668084" y="2994980"/>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New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5805365" y="2281459"/>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2.2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4" idx="3"/>
            <a:endCxn id="11" idx="1"/>
          </p:cNvCxnSpPr>
          <p:nvPr/>
        </p:nvCxnSpPr>
        <p:spPr bwMode="gray">
          <a:xfrm>
            <a:off x="4792640" y="2805548"/>
            <a:ext cx="1276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08811" y="2584148"/>
            <a:ext cx="540000" cy="442800"/>
          </a:xfrm>
          <a:prstGeom prst="rect">
            <a:avLst/>
          </a:prstGeom>
        </p:spPr>
      </p:pic>
      <p:sp>
        <p:nvSpPr>
          <p:cNvPr id="16" name="TextBox 120">
            <a:extLst>
              <a:ext uri="{FF2B5EF4-FFF2-40B4-BE49-F238E27FC236}">
                <a16:creationId xmlns:a16="http://schemas.microsoft.com/office/drawing/2014/main" xmlns="" id="{020D7A1D-EFAD-4C8C-B9DE-D0FAD269B77A}"/>
              </a:ext>
            </a:extLst>
          </p:cNvPr>
          <p:cNvSpPr txBox="1"/>
          <p:nvPr/>
        </p:nvSpPr>
        <p:spPr bwMode="gray">
          <a:xfrm>
            <a:off x="7507702" y="2994980"/>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Old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TextBox 120">
            <a:extLst>
              <a:ext uri="{FF2B5EF4-FFF2-40B4-BE49-F238E27FC236}">
                <a16:creationId xmlns:a16="http://schemas.microsoft.com/office/drawing/2014/main" xmlns="" id="{020D7A1D-EFAD-4C8C-B9DE-D0FAD269B77A}"/>
              </a:ext>
            </a:extLst>
          </p:cNvPr>
          <p:cNvSpPr txBox="1"/>
          <p:nvPr/>
        </p:nvSpPr>
        <p:spPr bwMode="gray">
          <a:xfrm>
            <a:off x="7644983" y="2281459"/>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65002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p:cNvCxnSpPr>
            <a:stCxn id="11" idx="3"/>
            <a:endCxn id="15" idx="1"/>
          </p:cNvCxnSpPr>
          <p:nvPr/>
        </p:nvCxnSpPr>
        <p:spPr bwMode="gray">
          <a:xfrm>
            <a:off x="6609193" y="2805548"/>
            <a:ext cx="1299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9736896" y="2584148"/>
            <a:ext cx="540000" cy="442800"/>
          </a:xfrm>
          <a:prstGeom prst="rect">
            <a:avLst/>
          </a:prstGeom>
        </p:spPr>
      </p:pic>
      <p:sp>
        <p:nvSpPr>
          <p:cNvPr id="20" name="TextBox 120">
            <a:extLst>
              <a:ext uri="{FF2B5EF4-FFF2-40B4-BE49-F238E27FC236}">
                <a16:creationId xmlns:a16="http://schemas.microsoft.com/office/drawing/2014/main" xmlns="" id="{020D7A1D-EFAD-4C8C-B9DE-D0FAD269B77A}"/>
              </a:ext>
            </a:extLst>
          </p:cNvPr>
          <p:cNvSpPr txBox="1"/>
          <p:nvPr/>
        </p:nvSpPr>
        <p:spPr bwMode="gray">
          <a:xfrm>
            <a:off x="9328741" y="2994980"/>
            <a:ext cx="1342218"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New speaker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120">
            <a:extLst>
              <a:ext uri="{FF2B5EF4-FFF2-40B4-BE49-F238E27FC236}">
                <a16:creationId xmlns:a16="http://schemas.microsoft.com/office/drawing/2014/main" xmlns="" id="{020D7A1D-EFAD-4C8C-B9DE-D0FAD269B77A}"/>
              </a:ext>
            </a:extLst>
          </p:cNvPr>
          <p:cNvSpPr txBox="1"/>
          <p:nvPr/>
        </p:nvSpPr>
        <p:spPr bwMode="gray">
          <a:xfrm>
            <a:off x="9471209" y="2281459"/>
            <a:ext cx="1067656" cy="307777"/>
          </a:xfrm>
          <a:prstGeom prst="rect">
            <a:avLst/>
          </a:prstGeom>
          <a:noFill/>
          <a:ln>
            <a:noFill/>
          </a:ln>
        </p:spPr>
        <p:txBody>
          <a:bodyPr wrap="square" rtlCol="0">
            <a:noAutofit/>
          </a:bodyPr>
          <a:lstStyle/>
          <a:p>
            <a:pPr algn="ctr"/>
            <a:r>
              <a:rPr lang="en-US" sz="1400" b="1" dirty="0" smtClean="0">
                <a:latin typeface="Huawei Sans" panose="020C0503030203020204" pitchFamily="34" charset="0"/>
              </a:rPr>
              <a:t>AS 65003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15" idx="3"/>
            <a:endCxn id="19" idx="1"/>
          </p:cNvCxnSpPr>
          <p:nvPr/>
        </p:nvCxnSpPr>
        <p:spPr bwMode="gray">
          <a:xfrm>
            <a:off x="8448811" y="2805548"/>
            <a:ext cx="12880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20">
            <a:extLst>
              <a:ext uri="{FF2B5EF4-FFF2-40B4-BE49-F238E27FC236}">
                <a16:creationId xmlns:a16="http://schemas.microsoft.com/office/drawing/2014/main" xmlns="" id="{020D7A1D-EFAD-4C8C-B9DE-D0FAD269B77A}"/>
              </a:ext>
            </a:extLst>
          </p:cNvPr>
          <p:cNvSpPr txBox="1"/>
          <p:nvPr/>
        </p:nvSpPr>
        <p:spPr bwMode="gray">
          <a:xfrm>
            <a:off x="821184" y="3542568"/>
            <a:ext cx="1525772" cy="307777"/>
          </a:xfrm>
          <a:prstGeom prst="rect">
            <a:avLst/>
          </a:prstGeom>
          <a:noFill/>
          <a:ln>
            <a:noFill/>
          </a:ln>
        </p:spPr>
        <p:txBody>
          <a:bodyPr wrap="square" rtlCol="0">
            <a:noAutofit/>
          </a:bodyPr>
          <a:lstStyle/>
          <a:p>
            <a:r>
              <a:rPr lang="en-US" sz="1400" b="1" dirty="0" err="1" smtClean="0">
                <a:latin typeface="Huawei Sans" panose="020C0503030203020204" pitchFamily="34" charset="0"/>
              </a:rPr>
              <a:t>AS_Path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Box 120">
            <a:extLst>
              <a:ext uri="{FF2B5EF4-FFF2-40B4-BE49-F238E27FC236}">
                <a16:creationId xmlns:a16="http://schemas.microsoft.com/office/drawing/2014/main" xmlns="" id="{020D7A1D-EFAD-4C8C-B9DE-D0FAD269B77A}"/>
              </a:ext>
            </a:extLst>
          </p:cNvPr>
          <p:cNvSpPr txBox="1"/>
          <p:nvPr/>
        </p:nvSpPr>
        <p:spPr bwMode="gray">
          <a:xfrm>
            <a:off x="3926945" y="3542568"/>
            <a:ext cx="1191389"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(65001)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120">
            <a:extLst>
              <a:ext uri="{FF2B5EF4-FFF2-40B4-BE49-F238E27FC236}">
                <a16:creationId xmlns:a16="http://schemas.microsoft.com/office/drawing/2014/main" xmlns="" id="{020D7A1D-EFAD-4C8C-B9DE-D0FAD269B77A}"/>
              </a:ext>
            </a:extLst>
          </p:cNvPr>
          <p:cNvSpPr txBox="1"/>
          <p:nvPr/>
        </p:nvSpPr>
        <p:spPr bwMode="gray">
          <a:xfrm>
            <a:off x="5570123" y="3542568"/>
            <a:ext cx="1538141"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(1.1, 65001)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120">
            <a:extLst>
              <a:ext uri="{FF2B5EF4-FFF2-40B4-BE49-F238E27FC236}">
                <a16:creationId xmlns:a16="http://schemas.microsoft.com/office/drawing/2014/main" xmlns="" id="{020D7A1D-EFAD-4C8C-B9DE-D0FAD269B77A}"/>
              </a:ext>
            </a:extLst>
          </p:cNvPr>
          <p:cNvSpPr txBox="1"/>
          <p:nvPr/>
        </p:nvSpPr>
        <p:spPr bwMode="gray">
          <a:xfrm>
            <a:off x="7196031" y="3434846"/>
            <a:ext cx="1965559" cy="523220"/>
          </a:xfrm>
          <a:prstGeom prst="rect">
            <a:avLst/>
          </a:prstGeom>
          <a:noFill/>
          <a:ln>
            <a:noFill/>
          </a:ln>
        </p:spPr>
        <p:txBody>
          <a:bodyPr wrap="square" rtlCol="0">
            <a:noAutofit/>
          </a:bodyPr>
          <a:lstStyle/>
          <a:p>
            <a:pPr algn="ctr"/>
            <a:r>
              <a:rPr lang="en-US" sz="1400" dirty="0" smtClean="0">
                <a:latin typeface="Huawei Sans" panose="020C0503030203020204" pitchFamily="34" charset="0"/>
              </a:rPr>
              <a:t>(23456, 23456, 65001)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Box 120">
            <a:extLst>
              <a:ext uri="{FF2B5EF4-FFF2-40B4-BE49-F238E27FC236}">
                <a16:creationId xmlns:a16="http://schemas.microsoft.com/office/drawing/2014/main" xmlns="" id="{020D7A1D-EFAD-4C8C-B9DE-D0FAD269B77A}"/>
              </a:ext>
            </a:extLst>
          </p:cNvPr>
          <p:cNvSpPr txBox="1"/>
          <p:nvPr/>
        </p:nvSpPr>
        <p:spPr bwMode="gray">
          <a:xfrm>
            <a:off x="9185961" y="3434846"/>
            <a:ext cx="1646843" cy="523220"/>
          </a:xfrm>
          <a:prstGeom prst="rect">
            <a:avLst/>
          </a:prstGeom>
          <a:noFill/>
          <a:ln>
            <a:noFill/>
          </a:ln>
        </p:spPr>
        <p:txBody>
          <a:bodyPr wrap="square" rtlCol="0">
            <a:noAutofit/>
          </a:bodyPr>
          <a:lstStyle/>
          <a:p>
            <a:pPr algn="ctr"/>
            <a:r>
              <a:rPr lang="en-US" sz="1400" dirty="0" smtClean="0">
                <a:latin typeface="Huawei Sans" panose="020C0503030203020204" pitchFamily="34" charset="0"/>
              </a:rPr>
              <a:t>(65002, 2.2, 1.1, 65001)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a:off x="2688207" y="4277965"/>
            <a:ext cx="0" cy="14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4518239" y="4277965"/>
            <a:ext cx="0" cy="14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a:off x="2837046" y="4726252"/>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120">
            <a:extLst>
              <a:ext uri="{FF2B5EF4-FFF2-40B4-BE49-F238E27FC236}">
                <a16:creationId xmlns:a16="http://schemas.microsoft.com/office/drawing/2014/main" xmlns="" id="{020D7A1D-EFAD-4C8C-B9DE-D0FAD269B77A}"/>
              </a:ext>
            </a:extLst>
          </p:cNvPr>
          <p:cNvSpPr txBox="1"/>
          <p:nvPr/>
        </p:nvSpPr>
        <p:spPr bwMode="gray">
          <a:xfrm>
            <a:off x="3012902" y="4424421"/>
            <a:ext cx="1191389"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(65001)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31"/>
          <p:cNvCxnSpPr/>
          <p:nvPr/>
        </p:nvCxnSpPr>
        <p:spPr bwMode="gray">
          <a:xfrm>
            <a:off x="6339194" y="4277965"/>
            <a:ext cx="0" cy="14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4658001" y="4726252"/>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8160149" y="4277965"/>
            <a:ext cx="0" cy="14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6478956" y="4726252"/>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a:off x="10012811" y="4277965"/>
            <a:ext cx="0" cy="14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8331618" y="4726252"/>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120">
            <a:extLst>
              <a:ext uri="{FF2B5EF4-FFF2-40B4-BE49-F238E27FC236}">
                <a16:creationId xmlns:a16="http://schemas.microsoft.com/office/drawing/2014/main" xmlns="" id="{020D7A1D-EFAD-4C8C-B9DE-D0FAD269B77A}"/>
              </a:ext>
            </a:extLst>
          </p:cNvPr>
          <p:cNvSpPr txBox="1"/>
          <p:nvPr/>
        </p:nvSpPr>
        <p:spPr bwMode="gray">
          <a:xfrm>
            <a:off x="4693277" y="4424421"/>
            <a:ext cx="1538141"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(1.1, 65001)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a16="http://schemas.microsoft.com/office/drawing/2014/main" xmlns="" id="{020D7A1D-EFAD-4C8C-B9DE-D0FAD269B77A}"/>
              </a:ext>
            </a:extLst>
          </p:cNvPr>
          <p:cNvSpPr txBox="1"/>
          <p:nvPr/>
        </p:nvSpPr>
        <p:spPr bwMode="gray">
          <a:xfrm>
            <a:off x="6266695" y="4208978"/>
            <a:ext cx="1965559" cy="523220"/>
          </a:xfrm>
          <a:prstGeom prst="rect">
            <a:avLst/>
          </a:prstGeom>
          <a:noFill/>
          <a:ln>
            <a:noFill/>
          </a:ln>
        </p:spPr>
        <p:txBody>
          <a:bodyPr wrap="square" rtlCol="0">
            <a:noAutofit/>
          </a:bodyPr>
          <a:lstStyle/>
          <a:p>
            <a:pPr algn="ctr"/>
            <a:r>
              <a:rPr lang="en-US" sz="1400" dirty="0" smtClean="0">
                <a:latin typeface="Huawei Sans" panose="020C0503030203020204" pitchFamily="34" charset="0"/>
              </a:rPr>
              <a:t>(</a:t>
            </a:r>
            <a:r>
              <a:rPr lang="en-US" sz="1400" dirty="0" smtClean="0">
                <a:solidFill>
                  <a:srgbClr val="30B5C5"/>
                </a:solidFill>
                <a:latin typeface="Huawei Sans" panose="020C0503030203020204" pitchFamily="34" charset="0"/>
              </a:rPr>
              <a:t>23456</a:t>
            </a:r>
            <a:r>
              <a:rPr lang="en-US" sz="1400" dirty="0" smtClean="0">
                <a:latin typeface="Huawei Sans" panose="020C0503030203020204" pitchFamily="34" charset="0"/>
              </a:rPr>
              <a:t>, </a:t>
            </a:r>
            <a:r>
              <a:rPr lang="en-US" sz="1400" dirty="0" smtClean="0">
                <a:solidFill>
                  <a:srgbClr val="30B5C5"/>
                </a:solidFill>
                <a:latin typeface="Huawei Sans" panose="020C0503030203020204" pitchFamily="34" charset="0"/>
              </a:rPr>
              <a:t>23456</a:t>
            </a:r>
            <a:r>
              <a:rPr lang="en-US" sz="1400" dirty="0" smtClean="0">
                <a:latin typeface="Huawei Sans" panose="020C0503030203020204" pitchFamily="34" charset="0"/>
              </a:rPr>
              <a:t>, 65001)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a16="http://schemas.microsoft.com/office/drawing/2014/main" xmlns="" id="{020D7A1D-EFAD-4C8C-B9DE-D0FAD269B77A}"/>
              </a:ext>
            </a:extLst>
          </p:cNvPr>
          <p:cNvSpPr txBox="1"/>
          <p:nvPr/>
        </p:nvSpPr>
        <p:spPr bwMode="gray">
          <a:xfrm>
            <a:off x="8240194" y="4208978"/>
            <a:ext cx="1646843" cy="523220"/>
          </a:xfrm>
          <a:prstGeom prst="rect">
            <a:avLst/>
          </a:prstGeom>
          <a:noFill/>
          <a:ln>
            <a:noFill/>
          </a:ln>
        </p:spPr>
        <p:txBody>
          <a:bodyPr wrap="square" rtlCol="0">
            <a:noAutofit/>
          </a:bodyPr>
          <a:lstStyle/>
          <a:p>
            <a:pPr algn="ctr"/>
            <a:r>
              <a:rPr lang="en-US" sz="1400" dirty="0" smtClean="0">
                <a:latin typeface="Huawei Sans" panose="020C0503030203020204" pitchFamily="34" charset="0"/>
              </a:rPr>
              <a:t>(65002, </a:t>
            </a:r>
            <a:r>
              <a:rPr lang="en-US" sz="1400" dirty="0" smtClean="0">
                <a:solidFill>
                  <a:srgbClr val="30B5C5"/>
                </a:solidFill>
                <a:latin typeface="Huawei Sans" panose="020C0503030203020204" pitchFamily="34" charset="0"/>
              </a:rPr>
              <a:t>23456</a:t>
            </a:r>
            <a:r>
              <a:rPr lang="en-US" sz="1400" dirty="0" smtClean="0">
                <a:latin typeface="Huawei Sans" panose="020C0503030203020204" pitchFamily="34" charset="0"/>
              </a:rPr>
              <a:t>, </a:t>
            </a:r>
            <a:r>
              <a:rPr lang="en-US" sz="1400" dirty="0" smtClean="0">
                <a:solidFill>
                  <a:srgbClr val="30B5C5"/>
                </a:solidFill>
                <a:latin typeface="Huawei Sans" panose="020C0503030203020204" pitchFamily="34" charset="0"/>
              </a:rPr>
              <a:t>23456</a:t>
            </a:r>
            <a:r>
              <a:rPr lang="en-US" sz="1400" dirty="0" smtClean="0">
                <a:latin typeface="Huawei Sans" panose="020C0503030203020204" pitchFamily="34" charset="0"/>
              </a:rPr>
              <a:t>, 65001)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连接符 40"/>
          <p:cNvCxnSpPr/>
          <p:nvPr/>
        </p:nvCxnSpPr>
        <p:spPr bwMode="gray">
          <a:xfrm>
            <a:off x="6478956" y="5494327"/>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a:off x="8331618" y="5494327"/>
            <a:ext cx="1608694" cy="1806"/>
          </a:xfrm>
          <a:prstGeom prst="line">
            <a:avLst/>
          </a:prstGeom>
          <a:ln w="1270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3" name="TextBox 120">
            <a:extLst>
              <a:ext uri="{FF2B5EF4-FFF2-40B4-BE49-F238E27FC236}">
                <a16:creationId xmlns:a16="http://schemas.microsoft.com/office/drawing/2014/main" xmlns="" id="{020D7A1D-EFAD-4C8C-B9DE-D0FAD269B77A}"/>
              </a:ext>
            </a:extLst>
          </p:cNvPr>
          <p:cNvSpPr txBox="1"/>
          <p:nvPr/>
        </p:nvSpPr>
        <p:spPr bwMode="gray">
          <a:xfrm>
            <a:off x="6387325" y="5170528"/>
            <a:ext cx="1721986"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(2.2, 1.1, 65001)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a16="http://schemas.microsoft.com/office/drawing/2014/main" xmlns="" id="{020D7A1D-EFAD-4C8C-B9DE-D0FAD269B77A}"/>
              </a:ext>
            </a:extLst>
          </p:cNvPr>
          <p:cNvSpPr txBox="1"/>
          <p:nvPr/>
        </p:nvSpPr>
        <p:spPr bwMode="gray">
          <a:xfrm>
            <a:off x="8186346" y="5170528"/>
            <a:ext cx="1813014" cy="307777"/>
          </a:xfrm>
          <a:prstGeom prst="rect">
            <a:avLst/>
          </a:prstGeom>
          <a:noFill/>
          <a:ln>
            <a:noFill/>
          </a:ln>
        </p:spPr>
        <p:txBody>
          <a:bodyPr wrap="square" rtlCol="0">
            <a:noAutofit/>
          </a:bodyPr>
          <a:lstStyle/>
          <a:p>
            <a:pPr algn="ctr"/>
            <a:r>
              <a:rPr lang="en-US" sz="1400" dirty="0" smtClean="0">
                <a:latin typeface="Huawei Sans" panose="020C0503030203020204" pitchFamily="34" charset="0"/>
              </a:rPr>
              <a:t>(2.2, 1.1, 65001)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20">
            <a:extLst>
              <a:ext uri="{FF2B5EF4-FFF2-40B4-BE49-F238E27FC236}">
                <a16:creationId xmlns:a16="http://schemas.microsoft.com/office/drawing/2014/main" xmlns="" id="{020D7A1D-EFAD-4C8C-B9DE-D0FAD269B77A}"/>
              </a:ext>
            </a:extLst>
          </p:cNvPr>
          <p:cNvSpPr txBox="1"/>
          <p:nvPr/>
        </p:nvSpPr>
        <p:spPr bwMode="gray">
          <a:xfrm>
            <a:off x="821184" y="4328055"/>
            <a:ext cx="1974715" cy="523220"/>
          </a:xfrm>
          <a:prstGeom prst="rect">
            <a:avLst/>
          </a:prstGeom>
          <a:noFill/>
          <a:ln>
            <a:noFill/>
          </a:ln>
        </p:spPr>
        <p:txBody>
          <a:bodyPr wrap="square" rtlCol="0">
            <a:noAutofit/>
          </a:bodyPr>
          <a:lstStyle/>
          <a:p>
            <a:r>
              <a:rPr lang="en-US" sz="1400" b="1" dirty="0" err="1" smtClean="0">
                <a:latin typeface="Huawei Sans" panose="020C0503030203020204" pitchFamily="34" charset="0"/>
              </a:rPr>
              <a:t>AS_Path</a:t>
            </a:r>
            <a:r>
              <a:rPr lang="en-US" sz="1400" b="1" dirty="0" smtClean="0">
                <a:latin typeface="Huawei Sans" panose="020C0503030203020204" pitchFamily="34" charset="0"/>
              </a:rPr>
              <a:t> in Update messages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020D7A1D-EFAD-4C8C-B9DE-D0FAD269B77A}"/>
              </a:ext>
            </a:extLst>
          </p:cNvPr>
          <p:cNvSpPr txBox="1"/>
          <p:nvPr/>
        </p:nvSpPr>
        <p:spPr bwMode="gray">
          <a:xfrm>
            <a:off x="821184" y="5090831"/>
            <a:ext cx="1956802" cy="523220"/>
          </a:xfrm>
          <a:prstGeom prst="rect">
            <a:avLst/>
          </a:prstGeom>
          <a:noFill/>
          <a:ln>
            <a:noFill/>
          </a:ln>
        </p:spPr>
        <p:txBody>
          <a:bodyPr wrap="square" rtlCol="0">
            <a:noAutofit/>
          </a:bodyPr>
          <a:lstStyle/>
          <a:p>
            <a:r>
              <a:rPr lang="en-US" sz="1400" b="1" dirty="0" err="1" smtClean="0">
                <a:latin typeface="Huawei Sans" panose="020C0503030203020204" pitchFamily="34" charset="0"/>
              </a:rPr>
              <a:t>AS4_Path</a:t>
            </a:r>
            <a:r>
              <a:rPr lang="en-US" sz="1400" b="1" dirty="0" smtClean="0">
                <a:latin typeface="Huawei Sans" panose="020C0503030203020204" pitchFamily="34" charset="0"/>
              </a:rPr>
              <a:t> in Update messages</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五边形 46"/>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8" name="燕尾形 47"/>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9" name="燕尾形 48"/>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50" name="燕尾形 49"/>
          <p:cNvSpPr/>
          <p:nvPr/>
        </p:nvSpPr>
        <p:spPr bwMode="gray">
          <a:xfrm>
            <a:off x="10105280" y="104951"/>
            <a:ext cx="164258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39568962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4-Byte AS Number Configuration</a:t>
            </a:r>
            <a:endParaRPr lang="zh-CN" altLang="en-US" dirty="0"/>
          </a:p>
        </p:txBody>
      </p:sp>
      <p:sp>
        <p:nvSpPr>
          <p:cNvPr id="4" name="文本占位符 9"/>
          <p:cNvSpPr txBox="1">
            <a:spLocks/>
          </p:cNvSpPr>
          <p:nvPr/>
        </p:nvSpPr>
        <p:spPr>
          <a:xfrm>
            <a:off x="455613" y="3333877"/>
            <a:ext cx="5640388" cy="1350069"/>
          </a:xfrm>
          <a:prstGeom prst="rect">
            <a:avLst/>
          </a:prstGeom>
        </p:spPr>
        <p:txBody>
          <a:bodyPr>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800" smtClean="0"/>
              <a:t>Configuration example:</a:t>
            </a:r>
            <a:endParaRPr lang="en-US" altLang="zh-CN" sz="1800" smtClean="0"/>
          </a:p>
          <a:p>
            <a:pPr lvl="1"/>
            <a:r>
              <a:rPr lang="en-US" sz="1600" smtClean="0"/>
              <a:t>R1 and R2 are in AS 1.1 and use Loopback0 interfaces to establish an IBGP peer relationship.</a:t>
            </a:r>
            <a:endParaRPr lang="en-US" altLang="zh-CN" sz="1600" dirty="0"/>
          </a:p>
        </p:txBody>
      </p:sp>
      <p:sp>
        <p:nvSpPr>
          <p:cNvPr id="5" name="矩形 4"/>
          <p:cNvSpPr/>
          <p:nvPr/>
        </p:nvSpPr>
        <p:spPr>
          <a:xfrm>
            <a:off x="1031917" y="1672333"/>
            <a:ext cx="10608699" cy="338554"/>
          </a:xfrm>
          <a:prstGeom prst="rect">
            <a:avLst/>
          </a:prstGeom>
          <a:solidFill>
            <a:schemeClr val="bg1">
              <a:lumMod val="85000"/>
            </a:schemeClr>
          </a:solidFill>
          <a:ln>
            <a:noFill/>
          </a:ln>
        </p:spPr>
        <p:txBody>
          <a:bodyPr wrap="square">
            <a:noAutofit/>
          </a:bodyPr>
          <a:lstStyle/>
          <a:p>
            <a:pPr fontAlgn="base"/>
            <a:r>
              <a:rPr lang="en-US" sz="1600" dirty="0" smtClean="0">
                <a:latin typeface="Huawei Sans" panose="020C0503030203020204" pitchFamily="34" charset="0"/>
              </a:rPr>
              <a:t>[Huawei] </a:t>
            </a:r>
            <a:r>
              <a:rPr lang="en-US" sz="1600" b="1" dirty="0" err="1" smtClean="0">
                <a:latin typeface="Huawei Sans" panose="020C0503030203020204" pitchFamily="34" charset="0"/>
              </a:rPr>
              <a:t>bgp</a:t>
            </a:r>
            <a:r>
              <a:rPr lang="en-US" sz="1600" b="1" dirty="0" smtClean="0">
                <a:latin typeface="Huawei Sans" panose="020C0503030203020204" pitchFamily="34" charset="0"/>
              </a:rPr>
              <a:t> </a:t>
            </a:r>
            <a:r>
              <a:rPr lang="en-US" sz="1600" i="1" dirty="0" smtClean="0">
                <a:latin typeface="Huawei Sans" panose="020C0503030203020204" pitchFamily="34" charset="0"/>
              </a:rPr>
              <a:t>as-number</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551384" y="1240186"/>
            <a:ext cx="11089232" cy="338554"/>
          </a:xfrm>
          <a:prstGeom prst="rect">
            <a:avLst/>
          </a:prstGeom>
        </p:spPr>
        <p:txBody>
          <a:bodyPr wrap="square">
            <a:noAutofit/>
          </a:bodyPr>
          <a:lstStyle/>
          <a:p>
            <a:pPr marL="342900" indent="-342900" fontAlgn="auto">
              <a:buFont typeface="+mj-lt"/>
              <a:buAutoNum type="arabicPeriod"/>
            </a:pPr>
            <a:r>
              <a:rPr lang="en-US" sz="1600" dirty="0" smtClean="0">
                <a:latin typeface="Huawei Sans" panose="020C0503030203020204" pitchFamily="34" charset="0"/>
              </a:rPr>
              <a:t>Enable </a:t>
            </a:r>
            <a:r>
              <a:rPr lang="en-US" sz="1600" dirty="0" err="1" smtClean="0">
                <a:latin typeface="Huawei Sans" panose="020C0503030203020204" pitchFamily="34" charset="0"/>
              </a:rPr>
              <a:t>BGP</a:t>
            </a:r>
            <a:r>
              <a:rPr lang="en-US" sz="1600" dirty="0" smtClean="0">
                <a:latin typeface="Huawei Sans" panose="020C0503030203020204" pitchFamily="34" charset="0"/>
              </a:rPr>
              <a:t> and enter the </a:t>
            </a:r>
            <a:r>
              <a:rPr lang="en-US" sz="1600" dirty="0" err="1" smtClean="0">
                <a:latin typeface="Huawei Sans" panose="020C0503030203020204" pitchFamily="34" charset="0"/>
              </a:rPr>
              <a:t>BGP</a:t>
            </a:r>
            <a:r>
              <a:rPr lang="en-US" sz="1600" dirty="0" smtClean="0">
                <a:latin typeface="Huawei Sans" panose="020C0503030203020204" pitchFamily="34" charset="0"/>
              </a:rPr>
              <a:t> view, or directly enter the </a:t>
            </a:r>
            <a:r>
              <a:rPr lang="en-US" sz="1600" dirty="0" err="1" smtClean="0">
                <a:latin typeface="Huawei Sans" panose="020C0503030203020204" pitchFamily="34" charset="0"/>
              </a:rPr>
              <a:t>BGP</a:t>
            </a:r>
            <a:r>
              <a:rPr lang="en-US" sz="1600" dirty="0" smtClean="0">
                <a:latin typeface="Huawei Sans" panose="020C0503030203020204" pitchFamily="34" charset="0"/>
              </a:rPr>
              <a:t> view.</a:t>
            </a:r>
            <a:endParaRPr lang="en-US" sz="1600" dirty="0">
              <a:latin typeface="Huawei Sans" panose="020C0503030203020204" pitchFamily="34" charset="0"/>
            </a:endParaRPr>
          </a:p>
        </p:txBody>
      </p:sp>
      <p:sp>
        <p:nvSpPr>
          <p:cNvPr id="7" name="矩形 6"/>
          <p:cNvSpPr/>
          <p:nvPr/>
        </p:nvSpPr>
        <p:spPr>
          <a:xfrm>
            <a:off x="1031917" y="2006463"/>
            <a:ext cx="10608699" cy="993285"/>
          </a:xfrm>
          <a:prstGeom prst="rect">
            <a:avLst/>
          </a:prstGeom>
        </p:spPr>
        <p:txBody>
          <a:bodyPr wrap="square">
            <a:noAutofit/>
          </a:bodyPr>
          <a:lstStyle/>
          <a:p>
            <a:pPr>
              <a:lnSpc>
                <a:spcPts val="2400"/>
              </a:lnSpc>
            </a:pPr>
            <a:r>
              <a:rPr lang="en-US" sz="1600" i="1" dirty="0" smtClean="0">
                <a:latin typeface="Huawei Sans" panose="020C0503030203020204" pitchFamily="34" charset="0"/>
              </a:rPr>
              <a:t>as-number</a:t>
            </a:r>
            <a:r>
              <a:rPr lang="en-US" sz="1600" dirty="0" smtClean="0">
                <a:latin typeface="Huawei Sans" panose="020C0503030203020204" pitchFamily="34" charset="0"/>
              </a:rPr>
              <a:t>: specifies an AS number.</a:t>
            </a:r>
            <a:endParaRPr lang="en-US" altLang="zh-CN" sz="1600" dirty="0" smtClean="0">
              <a:latin typeface="Huawei Sans" panose="020C0503030203020204" pitchFamily="34" charset="0"/>
              <a:cs typeface="Courier New" panose="02070309020205020404" pitchFamily="49" charset="0"/>
            </a:endParaRPr>
          </a:p>
          <a:p>
            <a:pPr>
              <a:lnSpc>
                <a:spcPts val="2400"/>
              </a:lnSpc>
            </a:pPr>
            <a:r>
              <a:rPr lang="en-US" sz="1600" smtClean="0">
                <a:latin typeface="Huawei Sans" panose="020C0503030203020204" pitchFamily="34" charset="0"/>
              </a:rPr>
              <a:t>F</a:t>
            </a:r>
            <a:r>
              <a:rPr lang="en-US" altLang="zh-CN" sz="1600" smtClean="0">
                <a:latin typeface="Huawei Sans" panose="020C0503030203020204" pitchFamily="34" charset="0"/>
              </a:rPr>
              <a:t>or</a:t>
            </a:r>
            <a:r>
              <a:rPr lang="en-US" sz="1600" smtClean="0">
                <a:latin typeface="Huawei Sans" panose="020C0503030203020204" pitchFamily="34" charset="0"/>
              </a:rPr>
              <a:t> </a:t>
            </a:r>
            <a:r>
              <a:rPr lang="en-US" sz="1600" dirty="0" smtClean="0">
                <a:latin typeface="Huawei Sans" panose="020C0503030203020204" pitchFamily="34" charset="0"/>
              </a:rPr>
              <a:t>an AS number in integer format, the value ranges from 1 to 4294967295.</a:t>
            </a:r>
            <a:endParaRPr lang="en-US" altLang="zh-CN" sz="1600" dirty="0" smtClean="0">
              <a:latin typeface="Huawei Sans" panose="020C0503030203020204" pitchFamily="34" charset="0"/>
              <a:cs typeface="Courier New" panose="02070309020205020404" pitchFamily="49" charset="0"/>
            </a:endParaRPr>
          </a:p>
          <a:p>
            <a:pPr>
              <a:lnSpc>
                <a:spcPts val="2400"/>
              </a:lnSpc>
            </a:pPr>
            <a:r>
              <a:rPr lang="en-US" sz="1600" dirty="0" smtClean="0">
                <a:latin typeface="Huawei Sans" panose="020C0503030203020204" pitchFamily="34" charset="0"/>
              </a:rPr>
              <a:t>For an AS number in dotted notation, it is in the format of </a:t>
            </a:r>
            <a:r>
              <a:rPr lang="en-US" sz="1600" dirty="0" err="1" smtClean="0">
                <a:latin typeface="Huawei Sans" panose="020C0503030203020204" pitchFamily="34" charset="0"/>
              </a:rPr>
              <a:t>x.y</a:t>
            </a:r>
            <a:r>
              <a:rPr lang="en-US" sz="1600" dirty="0" smtClean="0">
                <a:latin typeface="Huawei Sans" panose="020C0503030203020204" pitchFamily="34" charset="0"/>
              </a:rPr>
              <a:t>, in which x and y are integers, with x ranging from 1 to 65535 and y ranging from 0 to 65535.</a:t>
            </a:r>
            <a:endParaRPr lang="en-US" sz="1600" dirty="0">
              <a:latin typeface="Huawei Sans" panose="020C0503030203020204" pitchFamily="34" charset="0"/>
            </a:endParaRPr>
          </a:p>
        </p:txBody>
      </p:sp>
      <p:sp>
        <p:nvSpPr>
          <p:cNvPr id="8" name="任意多边形 25"/>
          <p:cNvSpPr/>
          <p:nvPr/>
        </p:nvSpPr>
        <p:spPr bwMode="gray">
          <a:xfrm>
            <a:off x="1145991" y="4683946"/>
            <a:ext cx="4798719" cy="116302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en-US" altLang="zh-CN" sz="1600" b="1" dirty="0">
              <a:solidFill>
                <a:schemeClr val="tx1"/>
              </a:solidFill>
              <a:latin typeface="Huawei Sans" panose="020C0503030203020204" pitchFamily="34" charset="0"/>
              <a:sym typeface="Huawei Sans" panose="020C0503030203020204" pitchFamily="34" charset="0"/>
            </a:endParaRPr>
          </a:p>
        </p:txBody>
      </p:sp>
      <p:cxnSp>
        <p:nvCxnSpPr>
          <p:cNvPr id="9" name="直接连接符 8"/>
          <p:cNvCxnSpPr>
            <a:stCxn id="28" idx="3"/>
            <a:endCxn id="27" idx="1"/>
          </p:cNvCxnSpPr>
          <p:nvPr/>
        </p:nvCxnSpPr>
        <p:spPr bwMode="gray">
          <a:xfrm>
            <a:off x="2811604" y="5415904"/>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120">
            <a:extLst>
              <a:ext uri="{FF2B5EF4-FFF2-40B4-BE49-F238E27FC236}">
                <a16:creationId xmlns:a16="http://schemas.microsoft.com/office/drawing/2014/main" xmlns="" id="{020D7A1D-EFAD-4C8C-B9DE-D0FAD269B77A}"/>
              </a:ext>
            </a:extLst>
          </p:cNvPr>
          <p:cNvSpPr txBox="1"/>
          <p:nvPr/>
        </p:nvSpPr>
        <p:spPr bwMode="gray">
          <a:xfrm>
            <a:off x="2140925" y="4945000"/>
            <a:ext cx="827092" cy="307777"/>
          </a:xfrm>
          <a:prstGeom prst="rect">
            <a:avLst/>
          </a:prstGeom>
          <a:noFill/>
          <a:ln>
            <a:noFill/>
          </a:ln>
        </p:spPr>
        <p:txBody>
          <a:bodyPr wrap="square" rtlCol="0">
            <a:noAutofit/>
          </a:bodyPr>
          <a:lstStyle/>
          <a:p>
            <a:pPr algn="ctr"/>
            <a:r>
              <a:rPr lang="en-US" sz="1400" b="1" dirty="0" err="1" smtClean="0">
                <a:latin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20">
            <a:extLst>
              <a:ext uri="{FF2B5EF4-FFF2-40B4-BE49-F238E27FC236}">
                <a16:creationId xmlns:a16="http://schemas.microsoft.com/office/drawing/2014/main" xmlns="" id="{020D7A1D-EFAD-4C8C-B9DE-D0FAD269B77A}"/>
              </a:ext>
            </a:extLst>
          </p:cNvPr>
          <p:cNvSpPr txBox="1"/>
          <p:nvPr/>
        </p:nvSpPr>
        <p:spPr bwMode="gray">
          <a:xfrm>
            <a:off x="4172333" y="4945000"/>
            <a:ext cx="827092" cy="307777"/>
          </a:xfrm>
          <a:prstGeom prst="rect">
            <a:avLst/>
          </a:prstGeom>
          <a:noFill/>
          <a:ln>
            <a:noFill/>
          </a:ln>
        </p:spPr>
        <p:txBody>
          <a:bodyPr wrap="square" rtlCol="0">
            <a:noAutofit/>
          </a:bodyPr>
          <a:lstStyle/>
          <a:p>
            <a:pPr algn="ctr"/>
            <a:r>
              <a:rPr lang="en-US" sz="1400" b="1" dirty="0" err="1" smtClean="0">
                <a:latin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20">
            <a:extLst>
              <a:ext uri="{FF2B5EF4-FFF2-40B4-BE49-F238E27FC236}">
                <a16:creationId xmlns:a16="http://schemas.microsoft.com/office/drawing/2014/main" xmlns="" id="{020D7A1D-EFAD-4C8C-B9DE-D0FAD269B77A}"/>
              </a:ext>
            </a:extLst>
          </p:cNvPr>
          <p:cNvSpPr txBox="1"/>
          <p:nvPr/>
        </p:nvSpPr>
        <p:spPr bwMode="gray">
          <a:xfrm>
            <a:off x="4050586" y="5374125"/>
            <a:ext cx="389999" cy="307777"/>
          </a:xfrm>
          <a:prstGeom prst="rect">
            <a:avLst/>
          </a:prstGeom>
          <a:noFill/>
          <a:ln>
            <a:noFill/>
          </a:ln>
        </p:spPr>
        <p:txBody>
          <a:bodyPr wrap="square" rtlCol="0">
            <a:noAutofit/>
          </a:bodyPr>
          <a:lstStyle/>
          <a:p>
            <a:r>
              <a:rPr lang="en-US" sz="1400" dirty="0" smtClean="0">
                <a:latin typeface="Huawei Sans" panose="020C0503030203020204" pitchFamily="34" charset="0"/>
              </a:rPr>
              <a:t>.2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TextBox 120">
            <a:extLst>
              <a:ext uri="{FF2B5EF4-FFF2-40B4-BE49-F238E27FC236}">
                <a16:creationId xmlns:a16="http://schemas.microsoft.com/office/drawing/2014/main" xmlns="" id="{020D7A1D-EFAD-4C8C-B9DE-D0FAD269B77A}"/>
              </a:ext>
            </a:extLst>
          </p:cNvPr>
          <p:cNvSpPr txBox="1"/>
          <p:nvPr/>
        </p:nvSpPr>
        <p:spPr bwMode="gray">
          <a:xfrm>
            <a:off x="3018805" y="5145983"/>
            <a:ext cx="1281582" cy="307777"/>
          </a:xfrm>
          <a:prstGeom prst="rect">
            <a:avLst/>
          </a:prstGeom>
          <a:noFill/>
          <a:ln>
            <a:noFill/>
          </a:ln>
        </p:spPr>
        <p:txBody>
          <a:bodyPr wrap="square" rtlCol="0">
            <a:noAutofit/>
          </a:bodyPr>
          <a:lstStyle/>
          <a:p>
            <a:r>
              <a:rPr lang="en-US" sz="1400" dirty="0" smtClean="0">
                <a:latin typeface="Huawei Sans" panose="020C0503030203020204" pitchFamily="34" charset="0"/>
              </a:rPr>
              <a:t>10.1.12.0/24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Box 120">
            <a:extLst>
              <a:ext uri="{FF2B5EF4-FFF2-40B4-BE49-F238E27FC236}">
                <a16:creationId xmlns:a16="http://schemas.microsoft.com/office/drawing/2014/main" xmlns="" id="{020D7A1D-EFAD-4C8C-B9DE-D0FAD269B77A}"/>
              </a:ext>
            </a:extLst>
          </p:cNvPr>
          <p:cNvSpPr txBox="1"/>
          <p:nvPr/>
        </p:nvSpPr>
        <p:spPr bwMode="gray">
          <a:xfrm>
            <a:off x="2754449" y="5373734"/>
            <a:ext cx="389999" cy="307777"/>
          </a:xfrm>
          <a:prstGeom prst="rect">
            <a:avLst/>
          </a:prstGeom>
          <a:noFill/>
          <a:ln>
            <a:noFill/>
          </a:ln>
        </p:spPr>
        <p:txBody>
          <a:bodyPr wrap="square" rtlCol="0">
            <a:noAutofit/>
          </a:bodyPr>
          <a:lstStyle/>
          <a:p>
            <a:r>
              <a:rPr lang="en-US" sz="1400" dirty="0" smtClean="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bwMode="gray">
          <a:xfrm>
            <a:off x="1143862" y="4721564"/>
            <a:ext cx="827092" cy="307777"/>
          </a:xfrm>
          <a:prstGeom prst="rect">
            <a:avLst/>
          </a:prstGeom>
          <a:noFill/>
          <a:ln>
            <a:noFill/>
          </a:ln>
        </p:spPr>
        <p:txBody>
          <a:bodyPr wrap="square" rtlCol="0">
            <a:noAutofit/>
          </a:bodyPr>
          <a:lstStyle/>
          <a:p>
            <a:r>
              <a:rPr lang="en-US" sz="1400" b="1" dirty="0" smtClean="0">
                <a:latin typeface="Huawei Sans" panose="020C0503030203020204" pitchFamily="34" charset="0"/>
              </a:rPr>
              <a:t>AS 1.1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2907625" y="5098888"/>
            <a:ext cx="1306118" cy="0"/>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20">
            <a:extLst>
              <a:ext uri="{FF2B5EF4-FFF2-40B4-BE49-F238E27FC236}">
                <a16:creationId xmlns:a16="http://schemas.microsoft.com/office/drawing/2014/main" xmlns="" id="{020D7A1D-EFAD-4C8C-B9DE-D0FAD269B77A}"/>
              </a:ext>
            </a:extLst>
          </p:cNvPr>
          <p:cNvSpPr txBox="1"/>
          <p:nvPr/>
        </p:nvSpPr>
        <p:spPr bwMode="gray">
          <a:xfrm>
            <a:off x="2922277" y="4783278"/>
            <a:ext cx="1164180" cy="307777"/>
          </a:xfrm>
          <a:prstGeom prst="rect">
            <a:avLst/>
          </a:prstGeom>
          <a:noFill/>
          <a:ln>
            <a:noFill/>
          </a:ln>
        </p:spPr>
        <p:txBody>
          <a:bodyPr wrap="square" rtlCol="0">
            <a:noAutofit/>
          </a:bodyPr>
          <a:lstStyle/>
          <a:p>
            <a:pPr algn="r"/>
            <a:r>
              <a:rPr lang="en-US" sz="1400" dirty="0" err="1" smtClean="0">
                <a:latin typeface="Huawei Sans" panose="020C0503030203020204" pitchFamily="34" charset="0"/>
              </a:rPr>
              <a:t>IBGP</a:t>
            </a:r>
            <a:r>
              <a:rPr lang="en-US" sz="1400" dirty="0" smtClean="0">
                <a:latin typeface="Huawei Sans" panose="020C0503030203020204" pitchFamily="34" charset="0"/>
              </a:rPr>
              <a:t> peer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6437360" y="4281152"/>
            <a:ext cx="5087996" cy="738664"/>
          </a:xfrm>
          <a:prstGeom prst="rect">
            <a:avLst/>
          </a:prstGeom>
          <a:solidFill>
            <a:schemeClr val="bg1">
              <a:lumMod val="85000"/>
            </a:schemeClr>
          </a:solidFill>
          <a:ln>
            <a:noFill/>
          </a:ln>
        </p:spPr>
        <p:txBody>
          <a:bodyPr wrap="square" rtlCol="0">
            <a:noAutofit/>
          </a:bodyPr>
          <a:lstStyle/>
          <a:p>
            <a:pPr fontAlgn="auto">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1.1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auto">
              <a:spcBef>
                <a:spcPts val="0"/>
              </a:spcBef>
              <a:spcAft>
                <a:spcPts val="0"/>
              </a:spcAft>
            </a:pPr>
            <a:r>
              <a:rPr lang="en-US" sz="1400" dirty="0" smtClean="0">
                <a:solidFill>
                  <a:prstClr val="black"/>
                </a:solidFill>
                <a:latin typeface="Huawei Sans" panose="020C0503030203020204" pitchFamily="34" charset="0"/>
              </a:rPr>
              <a:t>[R1-bgp] peer 10.1.2.2 as-number 1.1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auto">
              <a:spcBef>
                <a:spcPts val="0"/>
              </a:spcBef>
              <a:spcAft>
                <a:spcPts val="0"/>
              </a:spcAft>
            </a:pPr>
            <a:r>
              <a:rPr lang="en-US" sz="1400" dirty="0" smtClean="0">
                <a:solidFill>
                  <a:prstClr val="black"/>
                </a:solidFill>
                <a:latin typeface="Huawei Sans" panose="020C0503030203020204" pitchFamily="34" charset="0"/>
              </a:rPr>
              <a:t>[R1-bgp] peer 10.1.2.2 connect-interface Loopback 0</a:t>
            </a:r>
            <a:endParaRPr lang="en-US" sz="1400" dirty="0">
              <a:solidFill>
                <a:prstClr val="black"/>
              </a:solidFill>
              <a:latin typeface="Huawei Sans" panose="020C0503030203020204" pitchFamily="34" charset="0"/>
            </a:endParaRPr>
          </a:p>
        </p:txBody>
      </p:sp>
      <p:sp>
        <p:nvSpPr>
          <p:cNvPr id="19" name="文本框 18"/>
          <p:cNvSpPr txBox="1"/>
          <p:nvPr/>
        </p:nvSpPr>
        <p:spPr>
          <a:xfrm>
            <a:off x="6286070" y="3918515"/>
            <a:ext cx="5407243" cy="338554"/>
          </a:xfrm>
          <a:prstGeom prst="rect">
            <a:avLst/>
          </a:prstGeom>
          <a:noFill/>
        </p:spPr>
        <p:txBody>
          <a:bodyPr wrap="square" rtlCol="0">
            <a:noAutofit/>
          </a:bodyPr>
          <a:lstStyle/>
          <a:p>
            <a:pPr fontAlgn="auto">
              <a:spcBef>
                <a:spcPts val="0"/>
              </a:spcBef>
              <a:spcAft>
                <a:spcPts val="0"/>
              </a:spcAft>
            </a:pPr>
            <a:r>
              <a:rPr lang="en-US" sz="1600" dirty="0" smtClean="0">
                <a:solidFill>
                  <a:prstClr val="black"/>
                </a:solidFill>
                <a:latin typeface="Huawei Sans" panose="020C0503030203020204" pitchFamily="34" charset="0"/>
              </a:rPr>
              <a:t>Establish an </a:t>
            </a:r>
            <a:r>
              <a:rPr lang="en-US" sz="1600" dirty="0" err="1" smtClean="0">
                <a:solidFill>
                  <a:prstClr val="black"/>
                </a:solidFill>
                <a:latin typeface="Huawei Sans" panose="020C0503030203020204" pitchFamily="34" charset="0"/>
              </a:rPr>
              <a:t>IBGP</a:t>
            </a:r>
            <a:r>
              <a:rPr lang="en-US" sz="1600" dirty="0" smtClean="0">
                <a:solidFill>
                  <a:prstClr val="black"/>
                </a:solidFill>
                <a:latin typeface="Huawei Sans" panose="020C0503030203020204" pitchFamily="34" charset="0"/>
              </a:rPr>
              <a:t> connection.</a:t>
            </a:r>
            <a:endParaRPr lang="en-US" altLang="zh-CN" sz="1600" dirty="0">
              <a:solidFill>
                <a:prstClr val="black"/>
              </a:solidFill>
              <a:latin typeface="Huawei Sans" panose="020C0503030203020204" pitchFamily="34" charset="0"/>
            </a:endParaRPr>
          </a:p>
        </p:txBody>
      </p:sp>
      <p:sp>
        <p:nvSpPr>
          <p:cNvPr id="20" name="文本框 19"/>
          <p:cNvSpPr txBox="1"/>
          <p:nvPr/>
        </p:nvSpPr>
        <p:spPr>
          <a:xfrm>
            <a:off x="6437360" y="5168708"/>
            <a:ext cx="5087996" cy="738664"/>
          </a:xfrm>
          <a:prstGeom prst="rect">
            <a:avLst/>
          </a:prstGeom>
          <a:solidFill>
            <a:schemeClr val="bg1">
              <a:lumMod val="85000"/>
            </a:schemeClr>
          </a:solidFill>
          <a:ln>
            <a:noFill/>
          </a:ln>
        </p:spPr>
        <p:txBody>
          <a:bodyPr wrap="square" rtlCol="0">
            <a:noAutofit/>
          </a:bodyPr>
          <a:lstStyle/>
          <a:p>
            <a:pPr fontAlgn="auto">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1.1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auto">
              <a:spcBef>
                <a:spcPts val="0"/>
              </a:spcBef>
              <a:spcAft>
                <a:spcPts val="0"/>
              </a:spcAft>
            </a:pPr>
            <a:r>
              <a:rPr lang="en-US" sz="1400" dirty="0" smtClean="0">
                <a:solidFill>
                  <a:prstClr val="black"/>
                </a:solidFill>
                <a:latin typeface="Huawei Sans" panose="020C0503030203020204" pitchFamily="34" charset="0"/>
              </a:rPr>
              <a:t>[R2-bgp] peer 10.1.1.1 as-number 1.1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auto">
              <a:spcBef>
                <a:spcPts val="0"/>
              </a:spcBef>
              <a:spcAft>
                <a:spcPts val="0"/>
              </a:spcAft>
            </a:pPr>
            <a:r>
              <a:rPr lang="en-US" sz="1400" dirty="0" smtClean="0">
                <a:solidFill>
                  <a:prstClr val="black"/>
                </a:solidFill>
                <a:latin typeface="Huawei Sans" panose="020C0503030203020204" pitchFamily="34" charset="0"/>
              </a:rPr>
              <a:t>[R2-bgp] peer 10.1.1.1 connect-interface Loopback 0</a:t>
            </a:r>
            <a:endParaRPr lang="en-US" sz="1400" dirty="0">
              <a:solidFill>
                <a:prstClr val="black"/>
              </a:solidFill>
              <a:latin typeface="Huawei Sans" panose="020C0503030203020204" pitchFamily="34" charset="0"/>
            </a:endParaRPr>
          </a:p>
        </p:txBody>
      </p:sp>
      <p:grpSp>
        <p:nvGrpSpPr>
          <p:cNvPr id="21" name="组合 20"/>
          <p:cNvGrpSpPr/>
          <p:nvPr/>
        </p:nvGrpSpPr>
        <p:grpSpPr>
          <a:xfrm>
            <a:off x="2186645" y="5314687"/>
            <a:ext cx="130679" cy="202434"/>
            <a:chOff x="1450547" y="5358391"/>
            <a:chExt cx="130679" cy="202434"/>
          </a:xfrm>
        </p:grpSpPr>
        <p:cxnSp>
          <p:nvCxnSpPr>
            <p:cNvPr id="22" name="直接连接符 21"/>
            <p:cNvCxnSpPr/>
            <p:nvPr/>
          </p:nvCxnSpPr>
          <p:spPr bwMode="gray">
            <a:xfrm>
              <a:off x="1450547" y="5459608"/>
              <a:ext cx="1306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1450547" y="5358391"/>
              <a:ext cx="0" cy="202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4781391" y="5314687"/>
            <a:ext cx="130679" cy="202434"/>
            <a:chOff x="1450547" y="5358391"/>
            <a:chExt cx="130679" cy="202434"/>
          </a:xfrm>
        </p:grpSpPr>
        <p:cxnSp>
          <p:nvCxnSpPr>
            <p:cNvPr id="25" name="直接连接符 24"/>
            <p:cNvCxnSpPr/>
            <p:nvPr/>
          </p:nvCxnSpPr>
          <p:spPr bwMode="gray">
            <a:xfrm>
              <a:off x="1450547" y="5459608"/>
              <a:ext cx="1306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a:off x="1450547" y="5358391"/>
              <a:ext cx="0" cy="202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06731" y="5194504"/>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71604" y="5194504"/>
            <a:ext cx="540000" cy="442800"/>
          </a:xfrm>
          <a:prstGeom prst="rect">
            <a:avLst/>
          </a:prstGeom>
        </p:spPr>
      </p:pic>
      <p:sp>
        <p:nvSpPr>
          <p:cNvPr id="29" name="TextBox 120">
            <a:extLst>
              <a:ext uri="{FF2B5EF4-FFF2-40B4-BE49-F238E27FC236}">
                <a16:creationId xmlns:a16="http://schemas.microsoft.com/office/drawing/2014/main" xmlns="" id="{020D7A1D-EFAD-4C8C-B9DE-D0FAD269B77A}"/>
              </a:ext>
            </a:extLst>
          </p:cNvPr>
          <p:cNvSpPr txBox="1"/>
          <p:nvPr/>
        </p:nvSpPr>
        <p:spPr bwMode="gray">
          <a:xfrm>
            <a:off x="1145991" y="5158682"/>
            <a:ext cx="1062322" cy="523220"/>
          </a:xfrm>
          <a:prstGeom prst="rect">
            <a:avLst/>
          </a:prstGeom>
          <a:noFill/>
          <a:ln>
            <a:noFill/>
          </a:ln>
        </p:spPr>
        <p:txBody>
          <a:bodyPr wrap="square" rtlCol="0">
            <a:noAutofit/>
          </a:bodyPr>
          <a:lstStyle/>
          <a:p>
            <a:pPr algn="r"/>
            <a:r>
              <a:rPr lang="en-US" sz="1400" dirty="0" err="1" smtClean="0">
                <a:latin typeface="Huawei Sans" panose="020C0503030203020204" pitchFamily="34" charset="0"/>
              </a:rPr>
              <a:t>Loopback0</a:t>
            </a:r>
            <a:endParaRPr lang="en-US" sz="1400" dirty="0" smtClean="0">
              <a:latin typeface="Huawei Sans" panose="020C0503030203020204" pitchFamily="34" charset="0"/>
            </a:endParaRPr>
          </a:p>
          <a:p>
            <a:pPr algn="r"/>
            <a:r>
              <a:rPr lang="en-US" sz="1400" dirty="0" smtClean="0">
                <a:latin typeface="Huawei Sans" panose="020C0503030203020204" pitchFamily="34" charset="0"/>
              </a:rPr>
              <a:t>10.1.1.1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a16="http://schemas.microsoft.com/office/drawing/2014/main" xmlns="" id="{020D7A1D-EFAD-4C8C-B9DE-D0FAD269B77A}"/>
              </a:ext>
            </a:extLst>
          </p:cNvPr>
          <p:cNvSpPr txBox="1"/>
          <p:nvPr/>
        </p:nvSpPr>
        <p:spPr bwMode="gray">
          <a:xfrm>
            <a:off x="4882389" y="5158682"/>
            <a:ext cx="1062322" cy="523220"/>
          </a:xfrm>
          <a:prstGeom prst="rect">
            <a:avLst/>
          </a:prstGeom>
          <a:noFill/>
          <a:ln>
            <a:noFill/>
          </a:ln>
        </p:spPr>
        <p:txBody>
          <a:bodyPr wrap="square" rtlCol="0">
            <a:noAutofit/>
          </a:bodyPr>
          <a:lstStyle/>
          <a:p>
            <a:r>
              <a:rPr lang="en-US" sz="1400" dirty="0" err="1" smtClean="0">
                <a:latin typeface="Huawei Sans" panose="020C0503030203020204" pitchFamily="34" charset="0"/>
              </a:rPr>
              <a:t>Loopback0</a:t>
            </a:r>
            <a:endParaRPr lang="en-US" sz="1400" dirty="0" smtClean="0">
              <a:latin typeface="Huawei Sans" panose="020C0503030203020204" pitchFamily="34" charset="0"/>
            </a:endParaRPr>
          </a:p>
          <a:p>
            <a:r>
              <a:rPr lang="en-US" sz="1400" dirty="0" smtClean="0">
                <a:latin typeface="Huawei Sans" panose="020C0503030203020204" pitchFamily="34" charset="0"/>
              </a:rPr>
              <a:t>10.1.2.2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五边形 30"/>
          <p:cNvSpPr/>
          <p:nvPr/>
        </p:nvSpPr>
        <p:spPr bwMode="gray">
          <a:xfrm>
            <a:off x="7571600" y="104951"/>
            <a:ext cx="72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2" name="燕尾形 31"/>
          <p:cNvSpPr/>
          <p:nvPr/>
        </p:nvSpPr>
        <p:spPr bwMode="gray">
          <a:xfrm>
            <a:off x="8206640" y="104951"/>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3" name="燕尾形 32"/>
          <p:cNvSpPr/>
          <p:nvPr/>
        </p:nvSpPr>
        <p:spPr bwMode="gray">
          <a:xfrm>
            <a:off x="9254240" y="104951"/>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34" name="燕尾形 33"/>
          <p:cNvSpPr/>
          <p:nvPr/>
        </p:nvSpPr>
        <p:spPr bwMode="gray">
          <a:xfrm>
            <a:off x="10105280" y="104951"/>
            <a:ext cx="164258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4-Byte AS Number</a:t>
            </a:r>
          </a:p>
        </p:txBody>
      </p:sp>
    </p:spTree>
    <p:extLst>
      <p:ext uri="{BB962C8B-B14F-4D97-AF65-F5344CB8AC3E}">
        <p14:creationId xmlns:p14="http://schemas.microsoft.com/office/powerpoint/2010/main" val="19628107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BGP Route Control</a:t>
            </a:r>
          </a:p>
          <a:p>
            <a:r>
              <a:rPr lang="en-US" altLang="zh-CN" dirty="0">
                <a:solidFill>
                  <a:schemeClr val="bg1">
                    <a:lumMod val="50000"/>
                  </a:schemeClr>
                </a:solidFill>
              </a:rPr>
              <a:t>Introduction to BGP Features</a:t>
            </a:r>
          </a:p>
          <a:p>
            <a:r>
              <a:rPr lang="en-US" altLang="zh-CN" b="1" dirty="0"/>
              <a:t>Networking Modes of BGP RRs</a:t>
            </a:r>
          </a:p>
        </p:txBody>
      </p:sp>
    </p:spTree>
    <p:extLst>
      <p:ext uri="{BB962C8B-B14F-4D97-AF65-F5344CB8AC3E}">
        <p14:creationId xmlns:p14="http://schemas.microsoft.com/office/powerpoint/2010/main" val="82144567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RR</a:t>
            </a:r>
            <a:endParaRPr lang="en-US"/>
          </a:p>
        </p:txBody>
      </p:sp>
      <p:sp>
        <p:nvSpPr>
          <p:cNvPr id="46" name="文本占位符 45"/>
          <p:cNvSpPr>
            <a:spLocks noGrp="1"/>
          </p:cNvSpPr>
          <p:nvPr>
            <p:ph type="body" sz="quarter" idx="10"/>
          </p:nvPr>
        </p:nvSpPr>
        <p:spPr bwMode="gray">
          <a:xfrm>
            <a:off x="455612" y="1052514"/>
            <a:ext cx="11293476" cy="904562"/>
          </a:xfrm>
        </p:spPr>
        <p:txBody>
          <a:bodyPr/>
          <a:lstStyle/>
          <a:p>
            <a:r>
              <a:rPr lang="en-US" sz="1800" smtClean="0"/>
              <a:t>Using RRs can avoid the need for full-mesh IBGP connections and reduce the burden on the network and CPU.</a:t>
            </a:r>
            <a:endParaRPr lang="en-US" sz="1800" dirty="0"/>
          </a:p>
        </p:txBody>
      </p:sp>
      <p:sp>
        <p:nvSpPr>
          <p:cNvPr id="39" name="文本占位符 112"/>
          <p:cNvSpPr txBox="1">
            <a:spLocks/>
          </p:cNvSpPr>
          <p:nvPr/>
        </p:nvSpPr>
        <p:spPr bwMode="gray">
          <a:xfrm>
            <a:off x="6085581" y="1873746"/>
            <a:ext cx="5660332" cy="4213816"/>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an RR is introduced, three roles exist:</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reflector</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Client</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Non-client</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RR reflects the learned routes so that IBGP routes are advertised in the AS, avoiding the need to establish full-mesh IBGP connections.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the RR receives routes from its peers, it selects the optimal route based on BGP route selection rules and advertises the optimal route to IBGP peers based on certain rules.</a:t>
            </a:r>
          </a:p>
        </p:txBody>
      </p:sp>
      <p:sp>
        <p:nvSpPr>
          <p:cNvPr id="47" name="矩形 46">
            <a:extLst>
              <a:ext uri="{FF2B5EF4-FFF2-40B4-BE49-F238E27FC236}">
                <a16:creationId xmlns:a16="http://schemas.microsoft.com/office/drawing/2014/main" xmlns="" id="{63EC1A45-DE44-4732-A300-8A63DEFB1977}"/>
              </a:ext>
            </a:extLst>
          </p:cNvPr>
          <p:cNvSpPr/>
          <p:nvPr/>
        </p:nvSpPr>
        <p:spPr bwMode="gray">
          <a:xfrm>
            <a:off x="4301264" y="4962697"/>
            <a:ext cx="1650726" cy="536070"/>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48" name="矩形 47">
            <a:extLst>
              <a:ext uri="{FF2B5EF4-FFF2-40B4-BE49-F238E27FC236}">
                <a16:creationId xmlns:a16="http://schemas.microsoft.com/office/drawing/2014/main" xmlns="" id="{63EC1A45-DE44-4732-A300-8A63DEFB1977}"/>
              </a:ext>
            </a:extLst>
          </p:cNvPr>
          <p:cNvSpPr/>
          <p:nvPr/>
        </p:nvSpPr>
        <p:spPr bwMode="gray">
          <a:xfrm>
            <a:off x="587613" y="4962697"/>
            <a:ext cx="1578494" cy="536070"/>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50" name="矩形 49"/>
          <p:cNvSpPr/>
          <p:nvPr/>
        </p:nvSpPr>
        <p:spPr bwMode="gray">
          <a:xfrm>
            <a:off x="587612" y="2083492"/>
            <a:ext cx="5364377" cy="2263388"/>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pic>
        <p:nvPicPr>
          <p:cNvPr id="51"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79676" y="4996371"/>
            <a:ext cx="527350" cy="431467"/>
          </a:xfrm>
          <a:prstGeom prst="rect">
            <a:avLst/>
          </a:prstGeom>
          <a:noFill/>
        </p:spPr>
      </p:pic>
      <p:sp>
        <p:nvSpPr>
          <p:cNvPr id="52" name="TextBox 120">
            <a:extLst>
              <a:ext uri="{FF2B5EF4-FFF2-40B4-BE49-F238E27FC236}">
                <a16:creationId xmlns:a16="http://schemas.microsoft.com/office/drawing/2014/main" xmlns="" id="{020D7A1D-EFAD-4C8C-B9DE-D0FAD269B77A}"/>
              </a:ext>
            </a:extLst>
          </p:cNvPr>
          <p:cNvSpPr txBox="1"/>
          <p:nvPr/>
        </p:nvSpPr>
        <p:spPr bwMode="gray">
          <a:xfrm>
            <a:off x="5183705" y="5058276"/>
            <a:ext cx="826769" cy="307657"/>
          </a:xfrm>
          <a:prstGeom prst="rect">
            <a:avLst/>
          </a:prstGeom>
          <a:noFill/>
          <a:ln>
            <a:noFill/>
          </a:ln>
        </p:spPr>
        <p:txBody>
          <a:bodyPr wrap="square" rtlCol="0">
            <a:spAutoFit/>
          </a:bodyPr>
          <a:lstStyle/>
          <a:p>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103</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120">
            <a:extLst>
              <a:ext uri="{FF2B5EF4-FFF2-40B4-BE49-F238E27FC236}">
                <a16:creationId xmlns:a16="http://schemas.microsoft.com/office/drawing/2014/main" xmlns="" id="{020D7A1D-EFAD-4C8C-B9DE-D0FAD269B77A}"/>
              </a:ext>
            </a:extLst>
          </p:cNvPr>
          <p:cNvSpPr txBox="1"/>
          <p:nvPr/>
        </p:nvSpPr>
        <p:spPr bwMode="gray">
          <a:xfrm>
            <a:off x="4234750" y="5072566"/>
            <a:ext cx="470731" cy="307777"/>
          </a:xfrm>
          <a:prstGeom prst="rect">
            <a:avLst/>
          </a:prstGeom>
          <a:noFill/>
          <a:ln>
            <a:noFill/>
          </a:ln>
        </p:spPr>
        <p:txBody>
          <a:bodyPr wrap="square" rtlCol="0">
            <a:spAutoFit/>
          </a:bodyPr>
          <a:lstStyle/>
          <a:p>
            <a:pPr algn="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120">
            <a:extLst>
              <a:ext uri="{FF2B5EF4-FFF2-40B4-BE49-F238E27FC236}">
                <a16:creationId xmlns:a16="http://schemas.microsoft.com/office/drawing/2014/main" xmlns="" id="{020D7A1D-EFAD-4C8C-B9DE-D0FAD269B77A}"/>
              </a:ext>
            </a:extLst>
          </p:cNvPr>
          <p:cNvSpPr txBox="1"/>
          <p:nvPr/>
        </p:nvSpPr>
        <p:spPr bwMode="gray">
          <a:xfrm>
            <a:off x="692469" y="2457689"/>
            <a:ext cx="694056" cy="307233"/>
          </a:xfrm>
          <a:prstGeom prst="rect">
            <a:avLst/>
          </a:prstGeom>
          <a:noFill/>
          <a:ln>
            <a:noFill/>
          </a:ln>
        </p:spPr>
        <p:txBody>
          <a:bodyPr wrap="square" rtlCol="0">
            <a:spAutoFit/>
          </a:bodyPr>
          <a:lstStyle/>
          <a:p>
            <a:pPr algn="ctr"/>
            <a:r>
              <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箭头连接符 54">
            <a:extLst>
              <a:ext uri="{FF2B5EF4-FFF2-40B4-BE49-F238E27FC236}">
                <a16:creationId xmlns:a16="http://schemas.microsoft.com/office/drawing/2014/main" xmlns="" id="{25FFCF9E-B77D-4002-8CAE-8C36C256A152}"/>
              </a:ext>
            </a:extLst>
          </p:cNvPr>
          <p:cNvCxnSpPr>
            <a:cxnSpLocks/>
            <a:stCxn id="62" idx="2"/>
            <a:endCxn id="51" idx="0"/>
          </p:cNvCxnSpPr>
          <p:nvPr/>
        </p:nvCxnSpPr>
        <p:spPr bwMode="gray">
          <a:xfrm>
            <a:off x="4943351" y="4022676"/>
            <a:ext cx="0" cy="973695"/>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56" name="TextBox 120">
            <a:extLst>
              <a:ext uri="{FF2B5EF4-FFF2-40B4-BE49-F238E27FC236}">
                <a16:creationId xmlns:a16="http://schemas.microsoft.com/office/drawing/2014/main" xmlns="" id="{020D7A1D-EFAD-4C8C-B9DE-D0FAD269B77A}"/>
              </a:ext>
            </a:extLst>
          </p:cNvPr>
          <p:cNvSpPr txBox="1"/>
          <p:nvPr/>
        </p:nvSpPr>
        <p:spPr bwMode="gray">
          <a:xfrm>
            <a:off x="626113" y="2223665"/>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duotone>
              <a:schemeClr val="accent4">
                <a:shade val="45000"/>
                <a:satMod val="135000"/>
              </a:schemeClr>
              <a:prstClr val="white"/>
            </a:duotone>
          </a:blip>
          <a:srcRect/>
          <a:stretch>
            <a:fillRect/>
          </a:stretch>
        </p:blipFill>
        <p:spPr bwMode="gray">
          <a:xfrm>
            <a:off x="2875901" y="2560137"/>
            <a:ext cx="527350" cy="431467"/>
          </a:xfrm>
          <a:prstGeom prst="rect">
            <a:avLst/>
          </a:prstGeom>
          <a:noFill/>
        </p:spPr>
      </p:pic>
      <p:pic>
        <p:nvPicPr>
          <p:cNvPr id="58"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75965" y="3591208"/>
            <a:ext cx="527350" cy="431467"/>
          </a:xfrm>
          <a:prstGeom prst="rect">
            <a:avLst/>
          </a:prstGeom>
          <a:noFill/>
        </p:spPr>
      </p:pic>
      <p:cxnSp>
        <p:nvCxnSpPr>
          <p:cNvPr id="59" name="直接连接符 58">
            <a:extLst>
              <a:ext uri="{FF2B5EF4-FFF2-40B4-BE49-F238E27FC236}">
                <a16:creationId xmlns:a16="http://schemas.microsoft.com/office/drawing/2014/main" xmlns="" id="{94275FFE-3BE6-4C12-8737-FDFE3456C4A2}"/>
              </a:ext>
            </a:extLst>
          </p:cNvPr>
          <p:cNvCxnSpPr>
            <a:stCxn id="57" idx="1"/>
            <a:endCxn id="58" idx="0"/>
          </p:cNvCxnSpPr>
          <p:nvPr/>
        </p:nvCxnSpPr>
        <p:spPr bwMode="gray">
          <a:xfrm flipH="1">
            <a:off x="1539641" y="2775870"/>
            <a:ext cx="1336261" cy="815338"/>
          </a:xfrm>
          <a:prstGeom prst="line">
            <a:avLst/>
          </a:prstGeom>
          <a:noFill/>
          <a:ln w="19050" cap="flat" cmpd="sng" algn="ctr">
            <a:solidFill>
              <a:schemeClr val="tx1"/>
            </a:solidFill>
            <a:prstDash val="solid"/>
          </a:ln>
          <a:effectLst/>
        </p:spPr>
      </p:cxnSp>
      <p:sp>
        <p:nvSpPr>
          <p:cNvPr id="60" name="TextBox 120">
            <a:extLst>
              <a:ext uri="{FF2B5EF4-FFF2-40B4-BE49-F238E27FC236}">
                <a16:creationId xmlns:a16="http://schemas.microsoft.com/office/drawing/2014/main" xmlns="" id="{020D7A1D-EFAD-4C8C-B9DE-D0FAD269B77A}"/>
              </a:ext>
            </a:extLst>
          </p:cNvPr>
          <p:cNvSpPr txBox="1"/>
          <p:nvPr/>
        </p:nvSpPr>
        <p:spPr bwMode="gray">
          <a:xfrm>
            <a:off x="2545164" y="2286941"/>
            <a:ext cx="1188824"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a16="http://schemas.microsoft.com/office/drawing/2014/main" xmlns="" id="{020D7A1D-EFAD-4C8C-B9DE-D0FAD269B77A}"/>
              </a:ext>
            </a:extLst>
          </p:cNvPr>
          <p:cNvSpPr txBox="1"/>
          <p:nvPr/>
        </p:nvSpPr>
        <p:spPr bwMode="gray">
          <a:xfrm>
            <a:off x="3957946" y="3807073"/>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4679676" y="3591208"/>
            <a:ext cx="527350" cy="431467"/>
          </a:xfrm>
          <a:prstGeom prst="rect">
            <a:avLst/>
          </a:prstGeom>
          <a:noFill/>
        </p:spPr>
      </p:pic>
      <p:cxnSp>
        <p:nvCxnSpPr>
          <p:cNvPr id="63" name="直接连接符 62">
            <a:extLst>
              <a:ext uri="{FF2B5EF4-FFF2-40B4-BE49-F238E27FC236}">
                <a16:creationId xmlns:a16="http://schemas.microsoft.com/office/drawing/2014/main" xmlns="" id="{94275FFE-3BE6-4C12-8737-FDFE3456C4A2}"/>
              </a:ext>
            </a:extLst>
          </p:cNvPr>
          <p:cNvCxnSpPr>
            <a:stCxn id="57" idx="3"/>
            <a:endCxn id="62" idx="0"/>
          </p:cNvCxnSpPr>
          <p:nvPr/>
        </p:nvCxnSpPr>
        <p:spPr bwMode="gray">
          <a:xfrm>
            <a:off x="3403252" y="2775870"/>
            <a:ext cx="1540099" cy="815338"/>
          </a:xfrm>
          <a:prstGeom prst="line">
            <a:avLst/>
          </a:prstGeom>
          <a:noFill/>
          <a:ln w="19050" cap="flat" cmpd="sng" algn="ctr">
            <a:solidFill>
              <a:schemeClr val="tx1"/>
            </a:solidFill>
            <a:prstDash val="solid"/>
          </a:ln>
          <a:effectLst/>
        </p:spPr>
      </p:cxnSp>
      <p:sp>
        <p:nvSpPr>
          <p:cNvPr id="64" name="TextBox 120">
            <a:extLst>
              <a:ext uri="{FF2B5EF4-FFF2-40B4-BE49-F238E27FC236}">
                <a16:creationId xmlns:a16="http://schemas.microsoft.com/office/drawing/2014/main" xmlns="" id="{020D7A1D-EFAD-4C8C-B9DE-D0FAD269B77A}"/>
              </a:ext>
            </a:extLst>
          </p:cNvPr>
          <p:cNvSpPr txBox="1"/>
          <p:nvPr/>
        </p:nvSpPr>
        <p:spPr bwMode="gray">
          <a:xfrm>
            <a:off x="1395414" y="3829165"/>
            <a:ext cx="1188824" cy="307777"/>
          </a:xfrm>
          <a:prstGeom prst="rect">
            <a:avLst/>
          </a:prstGeom>
          <a:noFill/>
          <a:ln>
            <a:noFill/>
          </a:ln>
        </p:spPr>
        <p:txBody>
          <a:bodyPr wrap="square" rtlCol="0">
            <a:spAutoFit/>
          </a:bodyPr>
          <a:lstStyle/>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a:extLst>
              <a:ext uri="{FF2B5EF4-FFF2-40B4-BE49-F238E27FC236}">
                <a16:creationId xmlns:a16="http://schemas.microsoft.com/office/drawing/2014/main" xmlns="" id="{25FFCF9E-B77D-4002-8CAE-8C36C256A152}"/>
              </a:ext>
            </a:extLst>
          </p:cNvPr>
          <p:cNvCxnSpPr>
            <a:cxnSpLocks/>
            <a:stCxn id="58" idx="3"/>
          </p:cNvCxnSpPr>
          <p:nvPr/>
        </p:nvCxnSpPr>
        <p:spPr bwMode="gray">
          <a:xfrm flipV="1">
            <a:off x="1803315" y="3095444"/>
            <a:ext cx="1132842" cy="711498"/>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66" name="TextBox 120">
            <a:extLst>
              <a:ext uri="{FF2B5EF4-FFF2-40B4-BE49-F238E27FC236}">
                <a16:creationId xmlns:a16="http://schemas.microsoft.com/office/drawing/2014/main" xmlns="" id="{020D7A1D-EFAD-4C8C-B9DE-D0FAD269B77A}"/>
              </a:ext>
            </a:extLst>
          </p:cNvPr>
          <p:cNvSpPr txBox="1"/>
          <p:nvPr/>
        </p:nvSpPr>
        <p:spPr bwMode="gray">
          <a:xfrm rot="19647555">
            <a:off x="2221276" y="3342778"/>
            <a:ext cx="707457" cy="307657"/>
          </a:xfrm>
          <a:prstGeom prst="rect">
            <a:avLst/>
          </a:prstGeom>
          <a:noFill/>
          <a:ln>
            <a:noFill/>
          </a:ln>
        </p:spPr>
        <p:txBody>
          <a:bodyPr wrap="square" rtlCol="0">
            <a:spAutoFit/>
          </a:bodyPr>
          <a:lstStyle/>
          <a:p>
            <a:r>
              <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7"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srcRect/>
          <a:stretch>
            <a:fillRect/>
          </a:stretch>
        </p:blipFill>
        <p:spPr bwMode="gray">
          <a:xfrm>
            <a:off x="1275965" y="4996371"/>
            <a:ext cx="527350" cy="431467"/>
          </a:xfrm>
          <a:prstGeom prst="rect">
            <a:avLst/>
          </a:prstGeom>
          <a:noFill/>
        </p:spPr>
      </p:pic>
      <p:sp>
        <p:nvSpPr>
          <p:cNvPr id="68" name="TextBox 120">
            <a:extLst>
              <a:ext uri="{FF2B5EF4-FFF2-40B4-BE49-F238E27FC236}">
                <a16:creationId xmlns:a16="http://schemas.microsoft.com/office/drawing/2014/main" xmlns="" id="{020D7A1D-EFAD-4C8C-B9DE-D0FAD269B77A}"/>
              </a:ext>
            </a:extLst>
          </p:cNvPr>
          <p:cNvSpPr txBox="1"/>
          <p:nvPr/>
        </p:nvSpPr>
        <p:spPr bwMode="gray">
          <a:xfrm>
            <a:off x="568363" y="5090298"/>
            <a:ext cx="826769" cy="307657"/>
          </a:xfrm>
          <a:prstGeom prst="rect">
            <a:avLst/>
          </a:prstGeom>
          <a:noFill/>
          <a:ln>
            <a:noFill/>
          </a:ln>
        </p:spPr>
        <p:txBody>
          <a:bodyPr wrap="square" rtlCol="0">
            <a:spAutoFit/>
          </a:bodyPr>
          <a:lstStyle/>
          <a:p>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0">
            <a:extLst>
              <a:ext uri="{FF2B5EF4-FFF2-40B4-BE49-F238E27FC236}">
                <a16:creationId xmlns:a16="http://schemas.microsoft.com/office/drawing/2014/main" xmlns="" id="{020D7A1D-EFAD-4C8C-B9DE-D0FAD269B77A}"/>
              </a:ext>
            </a:extLst>
          </p:cNvPr>
          <p:cNvSpPr txBox="1"/>
          <p:nvPr/>
        </p:nvSpPr>
        <p:spPr bwMode="gray">
          <a:xfrm>
            <a:off x="1800608" y="5054729"/>
            <a:ext cx="446737" cy="314749"/>
          </a:xfrm>
          <a:prstGeom prst="rect">
            <a:avLst/>
          </a:prstGeom>
          <a:noFill/>
          <a:ln>
            <a:noFill/>
          </a:ln>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箭头连接符 69">
            <a:extLst>
              <a:ext uri="{FF2B5EF4-FFF2-40B4-BE49-F238E27FC236}">
                <a16:creationId xmlns:a16="http://schemas.microsoft.com/office/drawing/2014/main" xmlns="" id="{25FFCF9E-B77D-4002-8CAE-8C36C256A152}"/>
              </a:ext>
            </a:extLst>
          </p:cNvPr>
          <p:cNvCxnSpPr>
            <a:cxnSpLocks/>
            <a:stCxn id="58" idx="2"/>
            <a:endCxn id="67" idx="0"/>
          </p:cNvCxnSpPr>
          <p:nvPr/>
        </p:nvCxnSpPr>
        <p:spPr bwMode="gray">
          <a:xfrm>
            <a:off x="1539640" y="4022676"/>
            <a:ext cx="0" cy="973695"/>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71" name="直接连接符 70">
            <a:extLst>
              <a:ext uri="{FF2B5EF4-FFF2-40B4-BE49-F238E27FC236}">
                <a16:creationId xmlns="" xmlns:a16="http://schemas.microsoft.com/office/drawing/2014/main" id="{927AD331-23D3-4BE6-8DF7-31B7006A5D7F}"/>
              </a:ext>
            </a:extLst>
          </p:cNvPr>
          <p:cNvCxnSpPr>
            <a:cxnSpLocks/>
            <a:endCxn id="67" idx="2"/>
          </p:cNvCxnSpPr>
          <p:nvPr/>
        </p:nvCxnSpPr>
        <p:spPr bwMode="gray">
          <a:xfrm flipV="1">
            <a:off x="1539640" y="5427838"/>
            <a:ext cx="0" cy="318819"/>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72" name="矩形 71"/>
          <p:cNvSpPr/>
          <p:nvPr/>
        </p:nvSpPr>
        <p:spPr bwMode="gray">
          <a:xfrm>
            <a:off x="793418" y="5714806"/>
            <a:ext cx="1492446" cy="307777"/>
          </a:xfrm>
          <a:prstGeom prst="rect">
            <a:avLst/>
          </a:prstGeom>
          <a:noFill/>
          <a:ln>
            <a:noFill/>
          </a:ln>
        </p:spPr>
        <p:txBody>
          <a:bodyPr wrap="square" rtlCol="0">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10.1.1.1/32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箭头连接符 72">
            <a:extLst>
              <a:ext uri="{FF2B5EF4-FFF2-40B4-BE49-F238E27FC236}">
                <a16:creationId xmlns:a16="http://schemas.microsoft.com/office/drawing/2014/main" xmlns="" id="{25FFCF9E-B77D-4002-8CAE-8C36C256A152}"/>
              </a:ext>
            </a:extLst>
          </p:cNvPr>
          <p:cNvCxnSpPr>
            <a:cxnSpLocks/>
            <a:stCxn id="62" idx="1"/>
          </p:cNvCxnSpPr>
          <p:nvPr/>
        </p:nvCxnSpPr>
        <p:spPr bwMode="gray">
          <a:xfrm flipH="1" flipV="1">
            <a:off x="3403251" y="3095444"/>
            <a:ext cx="1276425" cy="711498"/>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74" name="TextBox 120">
            <a:extLst>
              <a:ext uri="{FF2B5EF4-FFF2-40B4-BE49-F238E27FC236}">
                <a16:creationId xmlns:a16="http://schemas.microsoft.com/office/drawing/2014/main" xmlns="" id="{020D7A1D-EFAD-4C8C-B9DE-D0FAD269B77A}"/>
              </a:ext>
            </a:extLst>
          </p:cNvPr>
          <p:cNvSpPr txBox="1"/>
          <p:nvPr/>
        </p:nvSpPr>
        <p:spPr bwMode="gray">
          <a:xfrm rot="1866429">
            <a:off x="3591401" y="3421214"/>
            <a:ext cx="707457" cy="307657"/>
          </a:xfrm>
          <a:prstGeom prst="rect">
            <a:avLst/>
          </a:prstGeom>
          <a:noFill/>
          <a:ln>
            <a:noFill/>
          </a:ln>
        </p:spPr>
        <p:txBody>
          <a:bodyPr wrap="square" rtlCol="0">
            <a:spAutoFit/>
          </a:bodyPr>
          <a:lstStyle/>
          <a:p>
            <a:r>
              <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5" name="直接连接符 74"/>
          <p:cNvCxnSpPr/>
          <p:nvPr/>
        </p:nvCxnSpPr>
        <p:spPr bwMode="gray">
          <a:xfrm flipH="1">
            <a:off x="4001258" y="5901622"/>
            <a:ext cx="333824" cy="0"/>
          </a:xfrm>
          <a:prstGeom prst="line">
            <a:avLst/>
          </a:prstGeom>
          <a:solidFill>
            <a:schemeClr val="accent1"/>
          </a:solidFill>
          <a:ln w="28575" cap="flat" cmpd="sng" algn="ctr">
            <a:solidFill>
              <a:srgbClr val="30B5C5"/>
            </a:solidFill>
            <a:prstDash val="solid"/>
            <a:round/>
            <a:headEnd type="triangle" w="med" len="med"/>
            <a:tailEnd type="none" w="med" len="med"/>
          </a:ln>
          <a:effectLst/>
        </p:spPr>
      </p:cxnSp>
      <p:sp>
        <p:nvSpPr>
          <p:cNvPr id="76" name="文本框 75"/>
          <p:cNvSpPr txBox="1"/>
          <p:nvPr/>
        </p:nvSpPr>
        <p:spPr bwMode="gray">
          <a:xfrm>
            <a:off x="4304194" y="5763176"/>
            <a:ext cx="1689886" cy="276999"/>
          </a:xfrm>
          <a:prstGeom prst="rect">
            <a:avLst/>
          </a:prstGeom>
          <a:noFill/>
        </p:spPr>
        <p:txBody>
          <a:bodyPr wrap="none" rtlCol="0">
            <a:spAutoFit/>
          </a:bodyPr>
          <a:lstStyle/>
          <a:p>
            <a:pPr algn="ctr"/>
            <a:r>
              <a:rPr lang="en-US" altLang="zh-CN" sz="1200" kern="100" dirty="0">
                <a:latin typeface="Huawei Sans" panose="020C0503030203020204" pitchFamily="34" charset="0"/>
                <a:ea typeface="方正兰亭黑简体" panose="02000000000000000000" pitchFamily="2" charset="-122"/>
                <a:sym typeface="Huawei Sans" panose="020C0503030203020204" pitchFamily="34" charset="0"/>
              </a:rPr>
              <a:t>BGP Update message</a:t>
            </a:r>
          </a:p>
        </p:txBody>
      </p:sp>
      <p:cxnSp>
        <p:nvCxnSpPr>
          <p:cNvPr id="77" name="直接连接符 76"/>
          <p:cNvCxnSpPr/>
          <p:nvPr/>
        </p:nvCxnSpPr>
        <p:spPr bwMode="gray">
          <a:xfrm>
            <a:off x="1275869" y="4106055"/>
            <a:ext cx="0" cy="696126"/>
          </a:xfrm>
          <a:prstGeom prst="line">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78" name="直接连接符 77"/>
          <p:cNvCxnSpPr/>
          <p:nvPr/>
        </p:nvCxnSpPr>
        <p:spPr bwMode="gray">
          <a:xfrm flipH="1">
            <a:off x="1739020" y="2779768"/>
            <a:ext cx="721813" cy="443724"/>
          </a:xfrm>
          <a:prstGeom prst="line">
            <a:avLst/>
          </a:prstGeom>
          <a:solidFill>
            <a:schemeClr val="accent1"/>
          </a:solidFill>
          <a:ln w="28575" cap="flat" cmpd="sng" algn="ctr">
            <a:solidFill>
              <a:srgbClr val="30B5C5"/>
            </a:solidFill>
            <a:prstDash val="solid"/>
            <a:round/>
            <a:headEnd type="triangle" w="med" len="med"/>
            <a:tailEnd type="none" w="med" len="med"/>
          </a:ln>
          <a:effectLst/>
        </p:spPr>
      </p:cxnSp>
      <p:cxnSp>
        <p:nvCxnSpPr>
          <p:cNvPr id="79" name="直接连接符 78"/>
          <p:cNvCxnSpPr/>
          <p:nvPr/>
        </p:nvCxnSpPr>
        <p:spPr bwMode="gray">
          <a:xfrm flipH="1" flipV="1">
            <a:off x="3913955" y="2767003"/>
            <a:ext cx="735339" cy="390498"/>
          </a:xfrm>
          <a:prstGeom prst="line">
            <a:avLst/>
          </a:prstGeom>
          <a:solidFill>
            <a:schemeClr val="accent1"/>
          </a:solidFill>
          <a:ln w="28575" cap="flat" cmpd="sng" algn="ctr">
            <a:solidFill>
              <a:srgbClr val="30B5C5"/>
            </a:solidFill>
            <a:prstDash val="solid"/>
            <a:round/>
            <a:headEnd type="triangle" w="med" len="med"/>
            <a:tailEnd type="none" w="med" len="med"/>
          </a:ln>
          <a:effectLst/>
        </p:spPr>
      </p:cxnSp>
      <p:sp>
        <p:nvSpPr>
          <p:cNvPr id="80" name="矩形 79"/>
          <p:cNvSpPr/>
          <p:nvPr/>
        </p:nvSpPr>
        <p:spPr bwMode="gray">
          <a:xfrm>
            <a:off x="2942246" y="3095444"/>
            <a:ext cx="394660" cy="307777"/>
          </a:xfrm>
          <a:prstGeom prst="rect">
            <a:avLst/>
          </a:prstGeom>
        </p:spPr>
        <p:txBody>
          <a:bodyPr wrap="none">
            <a:spAutoFit/>
          </a:bodyPr>
          <a:lstStyle/>
          <a:p>
            <a:pPr lvl="0" algn="ct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a16="http://schemas.microsoft.com/office/drawing/2014/main" xmlns="" id="{020D7A1D-EFAD-4C8C-B9DE-D0FAD269B77A}"/>
              </a:ext>
            </a:extLst>
          </p:cNvPr>
          <p:cNvSpPr txBox="1"/>
          <p:nvPr/>
        </p:nvSpPr>
        <p:spPr bwMode="gray">
          <a:xfrm>
            <a:off x="691966" y="3299499"/>
            <a:ext cx="1188824"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a16="http://schemas.microsoft.com/office/drawing/2014/main" xmlns="" id="{020D7A1D-EFAD-4C8C-B9DE-D0FAD269B77A}"/>
              </a:ext>
            </a:extLst>
          </p:cNvPr>
          <p:cNvSpPr txBox="1"/>
          <p:nvPr/>
        </p:nvSpPr>
        <p:spPr bwMode="gray">
          <a:xfrm>
            <a:off x="4763166" y="3302260"/>
            <a:ext cx="1188824"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Non-Client</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a16="http://schemas.microsoft.com/office/drawing/2014/main" xmlns="" id="{020D7A1D-EFAD-4C8C-B9DE-D0FAD269B77A}"/>
              </a:ext>
            </a:extLst>
          </p:cNvPr>
          <p:cNvSpPr txBox="1"/>
          <p:nvPr/>
        </p:nvSpPr>
        <p:spPr bwMode="gray">
          <a:xfrm rot="16200000">
            <a:off x="1333758" y="4318716"/>
            <a:ext cx="707457" cy="307657"/>
          </a:xfrm>
          <a:prstGeom prst="rect">
            <a:avLst/>
          </a:prstGeom>
          <a:noFill/>
          <a:ln>
            <a:noFill/>
          </a:ln>
        </p:spPr>
        <p:txBody>
          <a:bodyPr wrap="square" rtlCol="0">
            <a:spAutoFit/>
          </a:bodyPr>
          <a:lstStyle/>
          <a:p>
            <a:pPr algn="ctr"/>
            <a:r>
              <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rPr>
              <a:t>E</a:t>
            </a: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BGP</a:t>
            </a:r>
            <a:endParaRPr lang="zh-CN" alt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a16="http://schemas.microsoft.com/office/drawing/2014/main" xmlns="" id="{020D7A1D-EFAD-4C8C-B9DE-D0FAD269B77A}"/>
              </a:ext>
            </a:extLst>
          </p:cNvPr>
          <p:cNvSpPr txBox="1"/>
          <p:nvPr/>
        </p:nvSpPr>
        <p:spPr bwMode="gray">
          <a:xfrm rot="5400000" flipH="1">
            <a:off x="4441777" y="4318716"/>
            <a:ext cx="707457" cy="307657"/>
          </a:xfrm>
          <a:prstGeom prst="rect">
            <a:avLst/>
          </a:prstGeom>
          <a:noFill/>
          <a:ln>
            <a:noFill/>
          </a:ln>
        </p:spPr>
        <p:txBody>
          <a:bodyPr wrap="square" rtlCol="0">
            <a:spAutoFit/>
          </a:bodyPr>
          <a:lstStyle/>
          <a:p>
            <a:pPr algn="ctr"/>
            <a:r>
              <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rPr>
              <a:t>E</a:t>
            </a: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BGP</a:t>
            </a:r>
            <a:endParaRPr lang="zh-CN" altLang="en-US"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 xmlns:a16="http://schemas.microsoft.com/office/drawing/2014/main" id="{927AD331-23D3-4BE6-8DF7-31B7006A5D7F}"/>
              </a:ext>
            </a:extLst>
          </p:cNvPr>
          <p:cNvCxnSpPr>
            <a:cxnSpLocks/>
          </p:cNvCxnSpPr>
          <p:nvPr/>
        </p:nvCxnSpPr>
        <p:spPr bwMode="gray">
          <a:xfrm flipH="1">
            <a:off x="1275870" y="5749924"/>
            <a:ext cx="52473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6448415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Backup RR Networking</a:t>
            </a:r>
            <a:endParaRPr lang="en-US" dirty="0"/>
          </a:p>
        </p:txBody>
      </p:sp>
      <p:sp>
        <p:nvSpPr>
          <p:cNvPr id="4" name="文本占位符 3"/>
          <p:cNvSpPr>
            <a:spLocks noGrp="1"/>
          </p:cNvSpPr>
          <p:nvPr>
            <p:ph type="body" sz="quarter" idx="10"/>
          </p:nvPr>
        </p:nvSpPr>
        <p:spPr bwMode="gray">
          <a:xfrm>
            <a:off x="455612" y="1052514"/>
            <a:ext cx="11293476" cy="1187633"/>
          </a:xfrm>
        </p:spPr>
        <p:txBody>
          <a:bodyPr/>
          <a:lstStyle/>
          <a:p>
            <a:r>
              <a:rPr lang="en-US" sz="1800" dirty="0" smtClean="0"/>
              <a:t>To improve network reliability and prevent a single point of failure (SPOF) from affecting the network, multiple RRs need to be configured in a cluster. Routers on a forwarding path establish IBGP peer relationships with all RRs. Any of the RRs has complete BGP routes.</a:t>
            </a:r>
          </a:p>
          <a:p>
            <a:endParaRPr lang="zh-CN" altLang="en-US" sz="1800" dirty="0"/>
          </a:p>
        </p:txBody>
      </p:sp>
      <p:sp>
        <p:nvSpPr>
          <p:cNvPr id="42" name="文本占位符 3"/>
          <p:cNvSpPr txBox="1">
            <a:spLocks/>
          </p:cNvSpPr>
          <p:nvPr/>
        </p:nvSpPr>
        <p:spPr bwMode="gray">
          <a:xfrm>
            <a:off x="6086363" y="2361804"/>
            <a:ext cx="5632010" cy="352527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0000"/>
              </a:lnSpc>
              <a:spcBef>
                <a:spcPts val="400"/>
              </a:spcBef>
            </a:pPr>
            <a:r>
              <a:rPr lang="en-US" sz="1400" dirty="0">
                <a:latin typeface="Huawei Sans" panose="020C0503030203020204" pitchFamily="34" charset="0"/>
              </a:rPr>
              <a:t>RR1 and RR2 are in the same cluster and configured with the same cluster ID.</a:t>
            </a:r>
          </a:p>
          <a:p>
            <a:pPr algn="l" fontAlgn="ctr">
              <a:lnSpc>
                <a:spcPct val="120000"/>
              </a:lnSpc>
              <a:spcBef>
                <a:spcPts val="400"/>
              </a:spcBef>
            </a:pPr>
            <a:r>
              <a:rPr lang="en-US" sz="1400" dirty="0">
                <a:latin typeface="Huawei Sans" panose="020C0503030203020204" pitchFamily="34" charset="0"/>
              </a:rPr>
              <a:t>Route reflection in single-cluster RR networking (RR1 is used as an example):</a:t>
            </a:r>
          </a:p>
          <a:p>
            <a:pPr marL="745939" lvl="1" indent="-342900" fontAlgn="ctr">
              <a:lnSpc>
                <a:spcPct val="120000"/>
              </a:lnSpc>
              <a:spcBef>
                <a:spcPts val="400"/>
              </a:spcBef>
              <a:buFont typeface="+mj-lt"/>
              <a:buAutoNum type="arabicPeriod"/>
            </a:pPr>
            <a:r>
              <a:rPr lang="en-US" sz="1200" dirty="0">
                <a:latin typeface="Huawei Sans" panose="020C0503030203020204" pitchFamily="34" charset="0"/>
              </a:rPr>
              <a:t>When client 1 receives an updated route from an EBGP peer, it advertises this route to RR1 and RR2 through IBGP peer relationships.</a:t>
            </a:r>
          </a:p>
          <a:p>
            <a:pPr marL="745939" lvl="1" indent="-342900" fontAlgn="ctr">
              <a:lnSpc>
                <a:spcPct val="120000"/>
              </a:lnSpc>
              <a:spcBef>
                <a:spcPts val="400"/>
              </a:spcBef>
              <a:buFont typeface="+mj-lt"/>
              <a:buAutoNum type="arabicPeriod"/>
            </a:pPr>
            <a:r>
              <a:rPr lang="en-US" sz="1200" dirty="0">
                <a:latin typeface="Huawei Sans" panose="020C0503030203020204" pitchFamily="34" charset="0"/>
              </a:rPr>
              <a:t>After RR1 and RR2 receive this route, they add the local cluster ID to the top of the cluster list of the route, and then reflect the route to client 2 and to each other.</a:t>
            </a:r>
          </a:p>
          <a:p>
            <a:pPr marL="745939" lvl="1" indent="-342900" fontAlgn="ctr">
              <a:lnSpc>
                <a:spcPct val="120000"/>
              </a:lnSpc>
              <a:spcBef>
                <a:spcPts val="400"/>
              </a:spcBef>
              <a:buFont typeface="+mj-lt"/>
              <a:buAutoNum type="arabicPeriod"/>
            </a:pPr>
            <a:r>
              <a:rPr lang="en-US" sz="1200" dirty="0">
                <a:latin typeface="Huawei Sans" panose="020C0503030203020204" pitchFamily="34" charset="0"/>
              </a:rPr>
              <a:t>After RR1 and RR2 receive the reflected route, they check the cluster list of the route, finding that the cluster list contains their local cluster ID. </a:t>
            </a:r>
            <a:r>
              <a:rPr lang="en-US" sz="1200" dirty="0" smtClean="0">
                <a:latin typeface="Huawei Sans" panose="020C0503030203020204" pitchFamily="34" charset="0"/>
              </a:rPr>
              <a:t>RR1 </a:t>
            </a:r>
            <a:r>
              <a:rPr lang="en-US" sz="1200" dirty="0">
                <a:latin typeface="Huawei Sans" panose="020C0503030203020204" pitchFamily="34" charset="0"/>
              </a:rPr>
              <a:t>and RR2 discard this route to reduce BGP memory usage.</a:t>
            </a:r>
          </a:p>
        </p:txBody>
      </p:sp>
      <p:grpSp>
        <p:nvGrpSpPr>
          <p:cNvPr id="71" name="组合 70"/>
          <p:cNvGrpSpPr/>
          <p:nvPr/>
        </p:nvGrpSpPr>
        <p:grpSpPr bwMode="gray">
          <a:xfrm>
            <a:off x="4028333" y="5610082"/>
            <a:ext cx="2280197" cy="475616"/>
            <a:chOff x="4366042" y="5780594"/>
            <a:chExt cx="2280197" cy="475616"/>
          </a:xfrm>
        </p:grpSpPr>
        <p:cxnSp>
          <p:nvCxnSpPr>
            <p:cNvPr id="72" name="直接连接符 71"/>
            <p:cNvCxnSpPr/>
            <p:nvPr/>
          </p:nvCxnSpPr>
          <p:spPr bwMode="gray">
            <a:xfrm flipH="1">
              <a:off x="4366042" y="5919040"/>
              <a:ext cx="360000" cy="0"/>
            </a:xfrm>
            <a:prstGeom prst="line">
              <a:avLst/>
            </a:prstGeom>
            <a:noFill/>
            <a:ln w="19050" cap="flat" cmpd="sng" algn="ctr">
              <a:solidFill>
                <a:schemeClr val="tx1"/>
              </a:solidFill>
              <a:prstDash val="solid"/>
            </a:ln>
            <a:effectLst/>
          </p:spPr>
        </p:cxnSp>
        <p:sp>
          <p:nvSpPr>
            <p:cNvPr id="73" name="文本框 72"/>
            <p:cNvSpPr txBox="1"/>
            <p:nvPr/>
          </p:nvSpPr>
          <p:spPr bwMode="gray">
            <a:xfrm>
              <a:off x="4725124" y="5780594"/>
              <a:ext cx="1921115"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74" name="直接连接符 73"/>
            <p:cNvCxnSpPr/>
            <p:nvPr/>
          </p:nvCxnSpPr>
          <p:spPr bwMode="gray">
            <a:xfrm flipH="1">
              <a:off x="4366042" y="6117765"/>
              <a:ext cx="360000" cy="0"/>
            </a:xfrm>
            <a:prstGeom prst="line">
              <a:avLst/>
            </a:prstGeom>
            <a:solidFill>
              <a:schemeClr val="accent1"/>
            </a:solidFill>
            <a:ln w="28575" cap="flat" cmpd="sng" algn="ctr">
              <a:solidFill>
                <a:srgbClr val="30B5C5"/>
              </a:solidFill>
              <a:prstDash val="solid"/>
              <a:round/>
              <a:headEnd type="triangle" w="med" len="med"/>
              <a:tailEnd type="none" w="med" len="med"/>
            </a:ln>
            <a:effectLst/>
          </p:spPr>
        </p:cxnSp>
        <p:sp>
          <p:nvSpPr>
            <p:cNvPr id="75" name="文本框 74"/>
            <p:cNvSpPr txBox="1"/>
            <p:nvPr/>
          </p:nvSpPr>
          <p:spPr bwMode="gray">
            <a:xfrm>
              <a:off x="4725125" y="5979319"/>
              <a:ext cx="1714431" cy="276891"/>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BGP Update message</a:t>
              </a:r>
            </a:p>
          </p:txBody>
        </p:sp>
      </p:grpSp>
      <p:sp>
        <p:nvSpPr>
          <p:cNvPr id="52" name="矩形 51"/>
          <p:cNvSpPr/>
          <p:nvPr/>
        </p:nvSpPr>
        <p:spPr bwMode="gray">
          <a:xfrm>
            <a:off x="854269" y="2246544"/>
            <a:ext cx="5158714" cy="2263388"/>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60" name="椭圆 59"/>
          <p:cNvSpPr/>
          <p:nvPr/>
        </p:nvSpPr>
        <p:spPr bwMode="gray">
          <a:xfrm>
            <a:off x="1384137" y="2578111"/>
            <a:ext cx="3857063" cy="178048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a:extLst>
              <a:ext uri="{FF2B5EF4-FFF2-40B4-BE49-F238E27FC236}">
                <a16:creationId xmlns:a16="http://schemas.microsoft.com/office/drawing/2014/main" xmlns="" id="{94275FFE-3BE6-4C12-8737-FDFE3456C4A2}"/>
              </a:ext>
            </a:extLst>
          </p:cNvPr>
          <p:cNvCxnSpPr>
            <a:stCxn id="77" idx="3"/>
            <a:endCxn id="78" idx="1"/>
          </p:cNvCxnSpPr>
          <p:nvPr/>
        </p:nvCxnSpPr>
        <p:spPr bwMode="gray">
          <a:xfrm>
            <a:off x="2811655" y="2832973"/>
            <a:ext cx="1031186" cy="0"/>
          </a:xfrm>
          <a:prstGeom prst="line">
            <a:avLst/>
          </a:prstGeom>
          <a:noFill/>
          <a:ln w="19050" cap="flat" cmpd="sng" algn="ctr">
            <a:solidFill>
              <a:schemeClr val="tx1"/>
            </a:solidFill>
            <a:prstDash val="solid"/>
          </a:ln>
          <a:effectLst/>
        </p:spPr>
      </p:cxnSp>
      <p:cxnSp>
        <p:nvCxnSpPr>
          <p:cNvPr id="68" name="直接连接符 67">
            <a:extLst>
              <a:ext uri="{FF2B5EF4-FFF2-40B4-BE49-F238E27FC236}">
                <a16:creationId xmlns:a16="http://schemas.microsoft.com/office/drawing/2014/main" xmlns="" id="{94275FFE-3BE6-4C12-8737-FDFE3456C4A2}"/>
              </a:ext>
            </a:extLst>
          </p:cNvPr>
          <p:cNvCxnSpPr/>
          <p:nvPr/>
        </p:nvCxnSpPr>
        <p:spPr bwMode="gray">
          <a:xfrm flipV="1">
            <a:off x="1743858" y="2832973"/>
            <a:ext cx="785594" cy="1113464"/>
          </a:xfrm>
          <a:prstGeom prst="line">
            <a:avLst/>
          </a:prstGeom>
          <a:noFill/>
          <a:ln w="19050" cap="flat" cmpd="sng" algn="ctr">
            <a:solidFill>
              <a:schemeClr val="tx1"/>
            </a:solidFill>
            <a:prstDash val="solid"/>
          </a:ln>
          <a:effectLst/>
        </p:spPr>
      </p:cxnSp>
      <p:cxnSp>
        <p:nvCxnSpPr>
          <p:cNvPr id="69" name="直接连接符 68">
            <a:extLst>
              <a:ext uri="{FF2B5EF4-FFF2-40B4-BE49-F238E27FC236}">
                <a16:creationId xmlns:a16="http://schemas.microsoft.com/office/drawing/2014/main" xmlns="" id="{94275FFE-3BE6-4C12-8737-FDFE3456C4A2}"/>
              </a:ext>
            </a:extLst>
          </p:cNvPr>
          <p:cNvCxnSpPr/>
          <p:nvPr/>
        </p:nvCxnSpPr>
        <p:spPr bwMode="gray">
          <a:xfrm flipV="1">
            <a:off x="1756061" y="2826509"/>
            <a:ext cx="2356780" cy="1119928"/>
          </a:xfrm>
          <a:prstGeom prst="line">
            <a:avLst/>
          </a:prstGeom>
          <a:noFill/>
          <a:ln w="19050" cap="flat" cmpd="sng" algn="ctr">
            <a:solidFill>
              <a:schemeClr val="tx1"/>
            </a:solidFill>
            <a:prstDash val="solid"/>
          </a:ln>
          <a:effectLst/>
        </p:spPr>
      </p:cxnSp>
      <p:cxnSp>
        <p:nvCxnSpPr>
          <p:cNvPr id="70" name="直接连接符 69">
            <a:extLst>
              <a:ext uri="{FF2B5EF4-FFF2-40B4-BE49-F238E27FC236}">
                <a16:creationId xmlns:a16="http://schemas.microsoft.com/office/drawing/2014/main" xmlns="" id="{94275FFE-3BE6-4C12-8737-FDFE3456C4A2}"/>
              </a:ext>
            </a:extLst>
          </p:cNvPr>
          <p:cNvCxnSpPr/>
          <p:nvPr/>
        </p:nvCxnSpPr>
        <p:spPr bwMode="gray">
          <a:xfrm>
            <a:off x="4125044" y="2832973"/>
            <a:ext cx="748981" cy="1113463"/>
          </a:xfrm>
          <a:prstGeom prst="line">
            <a:avLst/>
          </a:prstGeom>
          <a:noFill/>
          <a:ln w="19050" cap="flat" cmpd="sng" algn="ctr">
            <a:solidFill>
              <a:schemeClr val="tx1"/>
            </a:solidFill>
            <a:prstDash val="solid"/>
          </a:ln>
          <a:effectLst/>
        </p:spPr>
      </p:cxnSp>
      <p:cxnSp>
        <p:nvCxnSpPr>
          <p:cNvPr id="76" name="直接连接符 75">
            <a:extLst>
              <a:ext uri="{FF2B5EF4-FFF2-40B4-BE49-F238E27FC236}">
                <a16:creationId xmlns:a16="http://schemas.microsoft.com/office/drawing/2014/main" xmlns="" id="{94275FFE-3BE6-4C12-8737-FDFE3456C4A2}"/>
              </a:ext>
            </a:extLst>
          </p:cNvPr>
          <p:cNvCxnSpPr/>
          <p:nvPr/>
        </p:nvCxnSpPr>
        <p:spPr bwMode="gray">
          <a:xfrm>
            <a:off x="2529450" y="2832972"/>
            <a:ext cx="2368982" cy="1113464"/>
          </a:xfrm>
          <a:prstGeom prst="line">
            <a:avLst/>
          </a:prstGeom>
          <a:noFill/>
          <a:ln w="19050" cap="flat" cmpd="sng" algn="ctr">
            <a:solidFill>
              <a:schemeClr val="tx1"/>
            </a:solidFill>
            <a:prstDash val="solid"/>
          </a:ln>
          <a:effectLst/>
        </p:spPr>
      </p:cxnSp>
      <p:pic>
        <p:nvPicPr>
          <p:cNvPr id="77" name="图片 76"/>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71655" y="2611573"/>
            <a:ext cx="540000" cy="442800"/>
          </a:xfrm>
          <a:prstGeom prst="rect">
            <a:avLst/>
          </a:prstGeom>
        </p:spPr>
      </p:pic>
      <p:pic>
        <p:nvPicPr>
          <p:cNvPr id="78" name="图片 77"/>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842841" y="2611573"/>
            <a:ext cx="540000" cy="442800"/>
          </a:xfrm>
          <a:prstGeom prst="rect">
            <a:avLst/>
          </a:prstGeom>
        </p:spPr>
      </p:pic>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86062" y="3635965"/>
            <a:ext cx="540000" cy="442800"/>
          </a:xfrm>
          <a:prstGeom prst="rect">
            <a:avLst/>
          </a:prstGeom>
        </p:spPr>
      </p:pic>
      <p:pic>
        <p:nvPicPr>
          <p:cNvPr id="81" name="图片 8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28432" y="3635965"/>
            <a:ext cx="540000" cy="442800"/>
          </a:xfrm>
          <a:prstGeom prst="rect">
            <a:avLst/>
          </a:prstGeom>
        </p:spPr>
      </p:pic>
      <p:sp>
        <p:nvSpPr>
          <p:cNvPr id="82" name="TextBox 120">
            <a:extLst>
              <a:ext uri="{FF2B5EF4-FFF2-40B4-BE49-F238E27FC236}">
                <a16:creationId xmlns:a16="http://schemas.microsoft.com/office/drawing/2014/main" xmlns="" id="{020D7A1D-EFAD-4C8C-B9DE-D0FAD269B77A}"/>
              </a:ext>
            </a:extLst>
          </p:cNvPr>
          <p:cNvSpPr txBox="1"/>
          <p:nvPr/>
        </p:nvSpPr>
        <p:spPr bwMode="gray">
          <a:xfrm>
            <a:off x="2210256" y="2361805"/>
            <a:ext cx="662797"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RR1</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a16="http://schemas.microsoft.com/office/drawing/2014/main" xmlns="" id="{020D7A1D-EFAD-4C8C-B9DE-D0FAD269B77A}"/>
              </a:ext>
            </a:extLst>
          </p:cNvPr>
          <p:cNvSpPr txBox="1"/>
          <p:nvPr/>
        </p:nvSpPr>
        <p:spPr bwMode="gray">
          <a:xfrm>
            <a:off x="3781442" y="2361805"/>
            <a:ext cx="662797"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RR2</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a16="http://schemas.microsoft.com/office/drawing/2014/main" xmlns="" id="{020D7A1D-EFAD-4C8C-B9DE-D0FAD269B77A}"/>
              </a:ext>
            </a:extLst>
          </p:cNvPr>
          <p:cNvSpPr txBox="1"/>
          <p:nvPr/>
        </p:nvSpPr>
        <p:spPr bwMode="gray">
          <a:xfrm>
            <a:off x="893564" y="4059866"/>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a16="http://schemas.microsoft.com/office/drawing/2014/main" xmlns="" id="{020D7A1D-EFAD-4C8C-B9DE-D0FAD269B77A}"/>
              </a:ext>
            </a:extLst>
          </p:cNvPr>
          <p:cNvSpPr txBox="1"/>
          <p:nvPr/>
        </p:nvSpPr>
        <p:spPr bwMode="gray">
          <a:xfrm>
            <a:off x="4453740" y="4059866"/>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a16="http://schemas.microsoft.com/office/drawing/2014/main" xmlns="" id="{020D7A1D-EFAD-4C8C-B9DE-D0FAD269B77A}"/>
              </a:ext>
            </a:extLst>
          </p:cNvPr>
          <p:cNvSpPr txBox="1"/>
          <p:nvPr/>
        </p:nvSpPr>
        <p:spPr bwMode="gray">
          <a:xfrm>
            <a:off x="854269" y="2272946"/>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a16="http://schemas.microsoft.com/office/drawing/2014/main" xmlns="" id="{020D7A1D-EFAD-4C8C-B9DE-D0FAD269B77A}"/>
              </a:ext>
            </a:extLst>
          </p:cNvPr>
          <p:cNvSpPr txBox="1"/>
          <p:nvPr/>
        </p:nvSpPr>
        <p:spPr bwMode="gray">
          <a:xfrm>
            <a:off x="2893249" y="3763619"/>
            <a:ext cx="826769" cy="307657"/>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a16="http://schemas.microsoft.com/office/drawing/2014/main" xmlns="" id="{020D7A1D-EFAD-4C8C-B9DE-D0FAD269B77A}"/>
              </a:ext>
            </a:extLst>
          </p:cNvPr>
          <p:cNvSpPr txBox="1"/>
          <p:nvPr/>
        </p:nvSpPr>
        <p:spPr bwMode="gray">
          <a:xfrm>
            <a:off x="2911162" y="2594153"/>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a16="http://schemas.microsoft.com/office/drawing/2014/main" xmlns="" id="{020D7A1D-EFAD-4C8C-B9DE-D0FAD269B77A}"/>
              </a:ext>
            </a:extLst>
          </p:cNvPr>
          <p:cNvSpPr txBox="1"/>
          <p:nvPr/>
        </p:nvSpPr>
        <p:spPr bwMode="gray">
          <a:xfrm>
            <a:off x="1872949" y="3386430"/>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20">
            <a:extLst>
              <a:ext uri="{FF2B5EF4-FFF2-40B4-BE49-F238E27FC236}">
                <a16:creationId xmlns:a16="http://schemas.microsoft.com/office/drawing/2014/main" xmlns="" id="{020D7A1D-EFAD-4C8C-B9DE-D0FAD269B77A}"/>
              </a:ext>
            </a:extLst>
          </p:cNvPr>
          <p:cNvSpPr txBox="1"/>
          <p:nvPr/>
        </p:nvSpPr>
        <p:spPr bwMode="gray">
          <a:xfrm>
            <a:off x="3950114" y="3386430"/>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854269" y="4970520"/>
            <a:ext cx="1675183" cy="1206698"/>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86062" y="5173350"/>
            <a:ext cx="540000" cy="442800"/>
          </a:xfrm>
          <a:prstGeom prst="rect">
            <a:avLst/>
          </a:prstGeom>
        </p:spPr>
      </p:pic>
      <p:sp>
        <p:nvSpPr>
          <p:cNvPr id="94" name="TextBox 120">
            <a:extLst>
              <a:ext uri="{FF2B5EF4-FFF2-40B4-BE49-F238E27FC236}">
                <a16:creationId xmlns:a16="http://schemas.microsoft.com/office/drawing/2014/main" xmlns="" id="{020D7A1D-EFAD-4C8C-B9DE-D0FAD269B77A}"/>
              </a:ext>
            </a:extLst>
          </p:cNvPr>
          <p:cNvSpPr txBox="1"/>
          <p:nvPr/>
        </p:nvSpPr>
        <p:spPr bwMode="gray">
          <a:xfrm>
            <a:off x="1743858" y="5250380"/>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Box 120">
            <a:extLst>
              <a:ext uri="{FF2B5EF4-FFF2-40B4-BE49-F238E27FC236}">
                <a16:creationId xmlns:a16="http://schemas.microsoft.com/office/drawing/2014/main" xmlns="" id="{020D7A1D-EFAD-4C8C-B9DE-D0FAD269B77A}"/>
              </a:ext>
            </a:extLst>
          </p:cNvPr>
          <p:cNvSpPr txBox="1"/>
          <p:nvPr/>
        </p:nvSpPr>
        <p:spPr bwMode="gray">
          <a:xfrm>
            <a:off x="854174" y="4938194"/>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连接符 95">
            <a:extLst>
              <a:ext uri="{FF2B5EF4-FFF2-40B4-BE49-F238E27FC236}">
                <a16:creationId xmlns:a16="http://schemas.microsoft.com/office/drawing/2014/main" xmlns="" id="{94275FFE-3BE6-4C12-8737-FDFE3456C4A2}"/>
              </a:ext>
            </a:extLst>
          </p:cNvPr>
          <p:cNvCxnSpPr>
            <a:stCxn id="93" idx="0"/>
            <a:endCxn id="79" idx="2"/>
          </p:cNvCxnSpPr>
          <p:nvPr/>
        </p:nvCxnSpPr>
        <p:spPr bwMode="gray">
          <a:xfrm flipV="1">
            <a:off x="1756062" y="4078765"/>
            <a:ext cx="0" cy="1094585"/>
          </a:xfrm>
          <a:prstGeom prst="line">
            <a:avLst/>
          </a:prstGeom>
          <a:noFill/>
          <a:ln w="19050" cap="flat" cmpd="sng" algn="ctr">
            <a:solidFill>
              <a:schemeClr val="bg1">
                <a:lumMod val="50000"/>
              </a:schemeClr>
            </a:solidFill>
            <a:prstDash val="solid"/>
          </a:ln>
          <a:effectLst/>
        </p:spPr>
      </p:cxnSp>
      <p:sp>
        <p:nvSpPr>
          <p:cNvPr id="97" name="TextBox 120">
            <a:extLst>
              <a:ext uri="{FF2B5EF4-FFF2-40B4-BE49-F238E27FC236}">
                <a16:creationId xmlns:a16="http://schemas.microsoft.com/office/drawing/2014/main" xmlns="" id="{020D7A1D-EFAD-4C8C-B9DE-D0FAD269B77A}"/>
              </a:ext>
            </a:extLst>
          </p:cNvPr>
          <p:cNvSpPr txBox="1"/>
          <p:nvPr/>
        </p:nvSpPr>
        <p:spPr bwMode="gray">
          <a:xfrm>
            <a:off x="1612677" y="4579631"/>
            <a:ext cx="826769" cy="307657"/>
          </a:xfrm>
          <a:prstGeom prst="rect">
            <a:avLst/>
          </a:prstGeom>
          <a:noFill/>
          <a:ln>
            <a:noFill/>
          </a:ln>
        </p:spPr>
        <p:txBody>
          <a:bodyPr wrap="square" rtlCol="0">
            <a:spAutoFit/>
          </a:bodyPr>
          <a:lstStyle/>
          <a:p>
            <a:pPr algn="ctr"/>
            <a:r>
              <a:rPr lang="en-US" altLang="zh-CN" sz="1399" dirty="0">
                <a:latin typeface="Huawei Sans" panose="020C0503030203020204" pitchFamily="34" charset="0"/>
                <a:ea typeface="方正兰亭黑简体" panose="02000000000000000000" pitchFamily="2" charset="-122"/>
                <a:sym typeface="Huawei Sans" panose="020C0503030203020204" pitchFamily="34" charset="0"/>
              </a:rPr>
              <a:t>E</a:t>
            </a: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a:extLst>
              <a:ext uri="{FF2B5EF4-FFF2-40B4-BE49-F238E27FC236}">
                <a16:creationId xmlns:a16="http://schemas.microsoft.com/office/drawing/2014/main" xmlns="" id="{94275FFE-3BE6-4C12-8737-FDFE3456C4A2}"/>
              </a:ext>
            </a:extLst>
          </p:cNvPr>
          <p:cNvCxnSpPr>
            <a:endCxn id="93" idx="2"/>
          </p:cNvCxnSpPr>
          <p:nvPr/>
        </p:nvCxnSpPr>
        <p:spPr bwMode="gray">
          <a:xfrm flipH="1" flipV="1">
            <a:off x="1756062" y="5616150"/>
            <a:ext cx="1" cy="178823"/>
          </a:xfrm>
          <a:prstGeom prst="line">
            <a:avLst/>
          </a:prstGeom>
          <a:noFill/>
          <a:ln w="19050" cap="flat" cmpd="sng" algn="ctr">
            <a:solidFill>
              <a:schemeClr val="bg1">
                <a:lumMod val="50000"/>
              </a:schemeClr>
            </a:solidFill>
            <a:prstDash val="solid"/>
          </a:ln>
          <a:effectLst/>
        </p:spPr>
      </p:cxnSp>
      <p:cxnSp>
        <p:nvCxnSpPr>
          <p:cNvPr id="103" name="直接连接符 102">
            <a:extLst>
              <a:ext uri="{FF2B5EF4-FFF2-40B4-BE49-F238E27FC236}">
                <a16:creationId xmlns:a16="http://schemas.microsoft.com/office/drawing/2014/main" xmlns="" id="{94275FFE-3BE6-4C12-8737-FDFE3456C4A2}"/>
              </a:ext>
            </a:extLst>
          </p:cNvPr>
          <p:cNvCxnSpPr/>
          <p:nvPr/>
        </p:nvCxnSpPr>
        <p:spPr bwMode="gray">
          <a:xfrm flipH="1">
            <a:off x="1504368" y="5794088"/>
            <a:ext cx="503389" cy="1"/>
          </a:xfrm>
          <a:prstGeom prst="line">
            <a:avLst/>
          </a:prstGeom>
          <a:noFill/>
          <a:ln w="19050" cap="flat" cmpd="sng" algn="ctr">
            <a:solidFill>
              <a:schemeClr val="bg1">
                <a:lumMod val="50000"/>
              </a:schemeClr>
            </a:solidFill>
            <a:prstDash val="solid"/>
          </a:ln>
          <a:effectLst/>
        </p:spPr>
      </p:cxnSp>
      <p:sp>
        <p:nvSpPr>
          <p:cNvPr id="104" name="TextBox 120">
            <a:extLst>
              <a:ext uri="{FF2B5EF4-FFF2-40B4-BE49-F238E27FC236}">
                <a16:creationId xmlns:a16="http://schemas.microsoft.com/office/drawing/2014/main" xmlns="" id="{020D7A1D-EFAD-4C8C-B9DE-D0FAD269B77A}"/>
              </a:ext>
            </a:extLst>
          </p:cNvPr>
          <p:cNvSpPr txBox="1"/>
          <p:nvPr/>
        </p:nvSpPr>
        <p:spPr bwMode="gray">
          <a:xfrm>
            <a:off x="1207679" y="5762553"/>
            <a:ext cx="1096768"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10.1.1.1/32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5" name="直接连接符 104"/>
          <p:cNvCxnSpPr/>
          <p:nvPr/>
        </p:nvCxnSpPr>
        <p:spPr bwMode="gray">
          <a:xfrm>
            <a:off x="1656094" y="4382895"/>
            <a:ext cx="0" cy="696126"/>
          </a:xfrm>
          <a:prstGeom prst="line">
            <a:avLst/>
          </a:prstGeom>
          <a:solidFill>
            <a:schemeClr val="accent1"/>
          </a:solidFill>
          <a:ln w="38100" cap="flat" cmpd="sng" algn="ctr">
            <a:solidFill>
              <a:srgbClr val="30B5C5"/>
            </a:solidFill>
            <a:prstDash val="solid"/>
            <a:round/>
            <a:headEnd type="triangle" w="med" len="med"/>
            <a:tailEnd type="none" w="med" len="med"/>
          </a:ln>
          <a:effectLst/>
        </p:spPr>
      </p:cxnSp>
      <p:cxnSp>
        <p:nvCxnSpPr>
          <p:cNvPr id="107" name="直接连接符 106"/>
          <p:cNvCxnSpPr/>
          <p:nvPr/>
        </p:nvCxnSpPr>
        <p:spPr bwMode="gray">
          <a:xfrm flipH="1">
            <a:off x="1872949" y="3054373"/>
            <a:ext cx="327804" cy="485885"/>
          </a:xfrm>
          <a:prstGeom prst="line">
            <a:avLst/>
          </a:prstGeom>
          <a:solidFill>
            <a:schemeClr val="accent1"/>
          </a:solidFill>
          <a:ln w="38100" cap="flat" cmpd="sng" algn="ctr">
            <a:solidFill>
              <a:srgbClr val="30B5C5"/>
            </a:solidFill>
            <a:prstDash val="solid"/>
            <a:round/>
            <a:headEnd type="triangle" w="med" len="med"/>
            <a:tailEnd type="none" w="med" len="med"/>
          </a:ln>
          <a:effectLst/>
        </p:spPr>
      </p:cxnSp>
      <p:cxnSp>
        <p:nvCxnSpPr>
          <p:cNvPr id="108" name="直接连接符 107"/>
          <p:cNvCxnSpPr/>
          <p:nvPr/>
        </p:nvCxnSpPr>
        <p:spPr bwMode="gray">
          <a:xfrm flipH="1" flipV="1">
            <a:off x="3011165" y="2980244"/>
            <a:ext cx="646435" cy="302806"/>
          </a:xfrm>
          <a:prstGeom prst="line">
            <a:avLst/>
          </a:prstGeom>
          <a:solidFill>
            <a:schemeClr val="accent1"/>
          </a:solidFill>
          <a:ln w="38100" cap="flat" cmpd="sng" algn="ctr">
            <a:solidFill>
              <a:srgbClr val="30B5C5"/>
            </a:solidFill>
            <a:prstDash val="solid"/>
            <a:round/>
            <a:headEnd type="triangle" w="med" len="med"/>
            <a:tailEnd type="none" w="med" len="med"/>
          </a:ln>
          <a:effectLst/>
        </p:spPr>
      </p:cxnSp>
      <p:cxnSp>
        <p:nvCxnSpPr>
          <p:cNvPr id="109" name="直接连接符 108"/>
          <p:cNvCxnSpPr/>
          <p:nvPr/>
        </p:nvCxnSpPr>
        <p:spPr bwMode="gray">
          <a:xfrm flipH="1" flipV="1">
            <a:off x="3011166" y="2607338"/>
            <a:ext cx="726765" cy="0"/>
          </a:xfrm>
          <a:prstGeom prst="line">
            <a:avLst/>
          </a:prstGeom>
          <a:solidFill>
            <a:schemeClr val="accent1"/>
          </a:solidFill>
          <a:ln w="38100" cap="flat" cmpd="sng" algn="ctr">
            <a:solidFill>
              <a:srgbClr val="30B5C5"/>
            </a:solidFill>
            <a:prstDash val="solid"/>
            <a:round/>
            <a:headEnd type="triangle" w="med" len="med"/>
            <a:tailEnd type="none" w="med" len="med"/>
          </a:ln>
          <a:effectLst/>
        </p:spPr>
      </p:cxnSp>
      <p:sp>
        <p:nvSpPr>
          <p:cNvPr id="112" name="Oval 4"/>
          <p:cNvSpPr>
            <a:spLocks noChangeAspect="1"/>
          </p:cNvSpPr>
          <p:nvPr/>
        </p:nvSpPr>
        <p:spPr bwMode="gray">
          <a:xfrm>
            <a:off x="1782948" y="3162380"/>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Oval 4"/>
          <p:cNvSpPr>
            <a:spLocks noChangeAspect="1"/>
          </p:cNvSpPr>
          <p:nvPr/>
        </p:nvSpPr>
        <p:spPr bwMode="gray">
          <a:xfrm>
            <a:off x="2856161" y="2697130"/>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Oval 4"/>
          <p:cNvSpPr>
            <a:spLocks noChangeAspect="1"/>
          </p:cNvSpPr>
          <p:nvPr/>
        </p:nvSpPr>
        <p:spPr bwMode="gray">
          <a:xfrm>
            <a:off x="3344641" y="2339354"/>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p:cNvGrpSpPr/>
          <p:nvPr/>
        </p:nvGrpSpPr>
        <p:grpSpPr bwMode="gray">
          <a:xfrm>
            <a:off x="3504556" y="2512977"/>
            <a:ext cx="144000" cy="143999"/>
            <a:chOff x="903327" y="2396696"/>
            <a:chExt cx="144000" cy="143999"/>
          </a:xfrm>
        </p:grpSpPr>
        <p:cxnSp>
          <p:nvCxnSpPr>
            <p:cNvPr id="116" name="直接连接符 115"/>
            <p:cNvCxnSpPr/>
            <p:nvPr/>
          </p:nvCxnSpPr>
          <p:spPr bwMode="gray">
            <a:xfrm flipV="1">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117" name="直接连接符 116"/>
            <p:cNvCxnSpPr/>
            <p:nvPr/>
          </p:nvCxnSpPr>
          <p:spPr bwMode="gray">
            <a:xfrm>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6565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Multi-cluster RR Networking (1)</a:t>
            </a:r>
            <a:endParaRPr lang="en-US" dirty="0"/>
          </a:p>
        </p:txBody>
      </p:sp>
      <p:sp>
        <p:nvSpPr>
          <p:cNvPr id="4" name="文本占位符 3"/>
          <p:cNvSpPr>
            <a:spLocks noGrp="1"/>
          </p:cNvSpPr>
          <p:nvPr>
            <p:ph type="body" sz="quarter" idx="10"/>
          </p:nvPr>
        </p:nvSpPr>
        <p:spPr bwMode="gray">
          <a:xfrm>
            <a:off x="455612" y="1052514"/>
            <a:ext cx="11293476" cy="1252979"/>
          </a:xfrm>
        </p:spPr>
        <p:txBody>
          <a:bodyPr/>
          <a:lstStyle/>
          <a:p>
            <a:r>
              <a:rPr lang="en-US" sz="1800" dirty="0" smtClean="0"/>
              <a:t>If multiple clusters exist in an AS, RRs of the clusters establish IBGP peer relationships with each other.</a:t>
            </a:r>
          </a:p>
          <a:p>
            <a:r>
              <a:rPr lang="en-US" sz="1800" dirty="0" smtClean="0"/>
              <a:t>When RRs reside at the same network layer, RRs of different clusters can establish full-mesh connections to implement flat RR.</a:t>
            </a:r>
            <a:endParaRPr lang="en-US" sz="1800" dirty="0"/>
          </a:p>
        </p:txBody>
      </p:sp>
      <p:sp>
        <p:nvSpPr>
          <p:cNvPr id="42" name="文本占位符 3"/>
          <p:cNvSpPr txBox="1">
            <a:spLocks/>
          </p:cNvSpPr>
          <p:nvPr/>
        </p:nvSpPr>
        <p:spPr bwMode="gray">
          <a:xfrm>
            <a:off x="6112490" y="2347474"/>
            <a:ext cx="5632010" cy="31508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30000"/>
              </a:lnSpc>
            </a:pPr>
            <a:r>
              <a:rPr lang="en-US" sz="1400" dirty="0">
                <a:latin typeface="Huawei Sans" panose="020C0503030203020204" pitchFamily="34" charset="0"/>
              </a:rPr>
              <a:t>An AS on a backbone network may be divided into multiple clusters. RRs of the clusters are non-clients of each other and establish full-mesh IBGP connections with each other.</a:t>
            </a:r>
          </a:p>
          <a:p>
            <a:pPr algn="l" fontAlgn="ctr">
              <a:lnSpc>
                <a:spcPct val="130000"/>
              </a:lnSpc>
            </a:pPr>
            <a:r>
              <a:rPr lang="en-US" sz="1400" dirty="0">
                <a:latin typeface="Huawei Sans" panose="020C0503030203020204" pitchFamily="34" charset="0"/>
              </a:rPr>
              <a:t>Although each client in a cluster establishes an IBGP connection only with the RR in the same cluster, each RR and client can receive all the routing information.</a:t>
            </a:r>
          </a:p>
          <a:p>
            <a:pPr algn="l" fontAlgn="ctr">
              <a:lnSpc>
                <a:spcPct val="130000"/>
              </a:lnSpc>
            </a:pPr>
            <a:r>
              <a:rPr lang="en-US" sz="1400" dirty="0">
                <a:latin typeface="Huawei Sans" panose="020C0503030203020204" pitchFamily="34" charset="0"/>
              </a:rPr>
              <a:t>As shown in the figure, </a:t>
            </a:r>
            <a:r>
              <a:rPr lang="en-US" sz="1400" dirty="0" smtClean="0">
                <a:latin typeface="Huawei Sans" panose="020C0503030203020204" pitchFamily="34" charset="0"/>
              </a:rPr>
              <a:t>one RR resides </a:t>
            </a:r>
            <a:r>
              <a:rPr lang="en-US" sz="1400" dirty="0">
                <a:latin typeface="Huawei Sans" panose="020C0503030203020204" pitchFamily="34" charset="0"/>
              </a:rPr>
              <a:t>in </a:t>
            </a:r>
            <a:r>
              <a:rPr lang="en-US" sz="1400" dirty="0" smtClean="0">
                <a:latin typeface="Huawei Sans" panose="020C0503030203020204" pitchFamily="34" charset="0"/>
              </a:rPr>
              <a:t>each cluster:  </a:t>
            </a:r>
            <a:r>
              <a:rPr lang="en-US" sz="1400" dirty="0">
                <a:latin typeface="Huawei Sans" panose="020C0503030203020204" pitchFamily="34" charset="0"/>
              </a:rPr>
              <a:t>1, </a:t>
            </a:r>
            <a:r>
              <a:rPr lang="en-US" sz="1400" dirty="0" smtClean="0">
                <a:latin typeface="Huawei Sans" panose="020C0503030203020204" pitchFamily="34" charset="0"/>
              </a:rPr>
              <a:t>2</a:t>
            </a:r>
            <a:r>
              <a:rPr lang="en-US" sz="1400" dirty="0">
                <a:latin typeface="Huawei Sans" panose="020C0503030203020204" pitchFamily="34" charset="0"/>
              </a:rPr>
              <a:t>, </a:t>
            </a:r>
            <a:r>
              <a:rPr lang="en-US" sz="1400" dirty="0" smtClean="0">
                <a:latin typeface="Huawei Sans" panose="020C0503030203020204" pitchFamily="34" charset="0"/>
              </a:rPr>
              <a:t>3</a:t>
            </a:r>
            <a:r>
              <a:rPr lang="en-US" sz="1400" dirty="0">
                <a:latin typeface="Huawei Sans" panose="020C0503030203020204" pitchFamily="34" charset="0"/>
              </a:rPr>
              <a:t>, and </a:t>
            </a:r>
            <a:r>
              <a:rPr lang="en-US" sz="1400" dirty="0" smtClean="0">
                <a:latin typeface="Huawei Sans" panose="020C0503030203020204" pitchFamily="34" charset="0"/>
              </a:rPr>
              <a:t>4</a:t>
            </a:r>
            <a:r>
              <a:rPr lang="en-US" sz="1400" dirty="0">
                <a:latin typeface="Huawei Sans" panose="020C0503030203020204" pitchFamily="34" charset="0"/>
              </a:rPr>
              <a:t>. </a:t>
            </a:r>
            <a:r>
              <a:rPr lang="en-US" sz="1400" dirty="0" smtClean="0">
                <a:latin typeface="Huawei Sans" panose="020C0503030203020204" pitchFamily="34" charset="0"/>
              </a:rPr>
              <a:t>An IBGP connection is </a:t>
            </a:r>
            <a:r>
              <a:rPr lang="en-US" sz="1400" dirty="0">
                <a:latin typeface="Huawei Sans" panose="020C0503030203020204" pitchFamily="34" charset="0"/>
              </a:rPr>
              <a:t>established between </a:t>
            </a:r>
            <a:r>
              <a:rPr lang="en-US" sz="1400" dirty="0" smtClean="0">
                <a:latin typeface="Huawei Sans" panose="020C0503030203020204" pitchFamily="34" charset="0"/>
              </a:rPr>
              <a:t>any two of the RRs</a:t>
            </a:r>
            <a:r>
              <a:rPr lang="en-US" sz="1400" dirty="0">
                <a:latin typeface="Huawei Sans" panose="020C0503030203020204" pitchFamily="34" charset="0"/>
              </a:rPr>
              <a:t>. Each client in a cluster establishes an IBGP connection only with the RR in the same cluster.</a:t>
            </a:r>
          </a:p>
        </p:txBody>
      </p:sp>
      <p:grpSp>
        <p:nvGrpSpPr>
          <p:cNvPr id="135" name="组合 134"/>
          <p:cNvGrpSpPr/>
          <p:nvPr/>
        </p:nvGrpSpPr>
        <p:grpSpPr bwMode="gray">
          <a:xfrm>
            <a:off x="6330547" y="5839359"/>
            <a:ext cx="2777962" cy="276999"/>
            <a:chOff x="4366042" y="5780594"/>
            <a:chExt cx="2777962" cy="276999"/>
          </a:xfrm>
        </p:grpSpPr>
        <p:cxnSp>
          <p:nvCxnSpPr>
            <p:cNvPr id="136" name="直接连接符 135"/>
            <p:cNvCxnSpPr/>
            <p:nvPr/>
          </p:nvCxnSpPr>
          <p:spPr bwMode="gray">
            <a:xfrm flipH="1">
              <a:off x="4366042" y="5919040"/>
              <a:ext cx="360000" cy="0"/>
            </a:xfrm>
            <a:prstGeom prst="line">
              <a:avLst/>
            </a:prstGeom>
            <a:noFill/>
            <a:ln w="19050" cap="flat" cmpd="sng" algn="ctr">
              <a:solidFill>
                <a:schemeClr val="tx1"/>
              </a:solidFill>
              <a:prstDash val="solid"/>
            </a:ln>
            <a:effectLst/>
          </p:spPr>
        </p:cxnSp>
        <p:sp>
          <p:nvSpPr>
            <p:cNvPr id="137" name="文本框 136"/>
            <p:cNvSpPr txBox="1"/>
            <p:nvPr/>
          </p:nvSpPr>
          <p:spPr bwMode="gray">
            <a:xfrm>
              <a:off x="4725125" y="5780594"/>
              <a:ext cx="241887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grpSp>
      <p:sp>
        <p:nvSpPr>
          <p:cNvPr id="53" name="矩形 52"/>
          <p:cNvSpPr/>
          <p:nvPr/>
        </p:nvSpPr>
        <p:spPr bwMode="gray">
          <a:xfrm>
            <a:off x="854268" y="2347473"/>
            <a:ext cx="5241731" cy="3712819"/>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54" name="椭圆 53"/>
          <p:cNvSpPr/>
          <p:nvPr/>
        </p:nvSpPr>
        <p:spPr bwMode="gray">
          <a:xfrm>
            <a:off x="3715254" y="2624938"/>
            <a:ext cx="2135398"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bwMode="gray">
          <a:xfrm>
            <a:off x="3715254" y="4448940"/>
            <a:ext cx="2135398"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bwMode="gray">
          <a:xfrm>
            <a:off x="1096030" y="4448940"/>
            <a:ext cx="2135398"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bwMode="gray">
          <a:xfrm>
            <a:off x="1149239" y="2624938"/>
            <a:ext cx="2135398"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94275FFE-3BE6-4C12-8737-FDFE3456C4A2}"/>
              </a:ext>
            </a:extLst>
          </p:cNvPr>
          <p:cNvCxnSpPr>
            <a:stCxn id="81" idx="3"/>
            <a:endCxn id="80" idx="1"/>
          </p:cNvCxnSpPr>
          <p:nvPr/>
        </p:nvCxnSpPr>
        <p:spPr bwMode="gray">
          <a:xfrm>
            <a:off x="2903116" y="3887430"/>
            <a:ext cx="1032489" cy="0"/>
          </a:xfrm>
          <a:prstGeom prst="line">
            <a:avLst/>
          </a:prstGeom>
          <a:noFill/>
          <a:ln w="19050" cap="flat" cmpd="sng" algn="ctr">
            <a:solidFill>
              <a:schemeClr val="tx1"/>
            </a:solidFill>
            <a:prstDash val="solid"/>
          </a:ln>
          <a:effectLst/>
        </p:spPr>
      </p:cxnSp>
      <p:sp>
        <p:nvSpPr>
          <p:cNvPr id="59" name="TextBox 120">
            <a:extLst>
              <a:ext uri="{FF2B5EF4-FFF2-40B4-BE49-F238E27FC236}">
                <a16:creationId xmlns:a16="http://schemas.microsoft.com/office/drawing/2014/main" xmlns="" id="{020D7A1D-EFAD-4C8C-B9DE-D0FAD269B77A}"/>
              </a:ext>
            </a:extLst>
          </p:cNvPr>
          <p:cNvSpPr txBox="1"/>
          <p:nvPr/>
        </p:nvSpPr>
        <p:spPr bwMode="gray">
          <a:xfrm>
            <a:off x="1966887" y="3734097"/>
            <a:ext cx="461180"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0">
            <a:extLst>
              <a:ext uri="{FF2B5EF4-FFF2-40B4-BE49-F238E27FC236}">
                <a16:creationId xmlns:a16="http://schemas.microsoft.com/office/drawing/2014/main" xmlns="" id="{020D7A1D-EFAD-4C8C-B9DE-D0FAD269B77A}"/>
              </a:ext>
            </a:extLst>
          </p:cNvPr>
          <p:cNvSpPr txBox="1"/>
          <p:nvPr/>
        </p:nvSpPr>
        <p:spPr bwMode="gray">
          <a:xfrm>
            <a:off x="1278017" y="2580943"/>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Client1</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a16="http://schemas.microsoft.com/office/drawing/2014/main" xmlns="" id="{020D7A1D-EFAD-4C8C-B9DE-D0FAD269B77A}"/>
              </a:ext>
            </a:extLst>
          </p:cNvPr>
          <p:cNvSpPr txBox="1"/>
          <p:nvPr/>
        </p:nvSpPr>
        <p:spPr bwMode="gray">
          <a:xfrm>
            <a:off x="854269" y="2333387"/>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0">
            <a:extLst>
              <a:ext uri="{FF2B5EF4-FFF2-40B4-BE49-F238E27FC236}">
                <a16:creationId xmlns:a16="http://schemas.microsoft.com/office/drawing/2014/main" xmlns="" id="{020D7A1D-EFAD-4C8C-B9DE-D0FAD269B77A}"/>
              </a:ext>
            </a:extLst>
          </p:cNvPr>
          <p:cNvSpPr txBox="1"/>
          <p:nvPr/>
        </p:nvSpPr>
        <p:spPr bwMode="gray">
          <a:xfrm>
            <a:off x="3026517" y="4007293"/>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63116" y="5450837"/>
            <a:ext cx="540000" cy="442800"/>
          </a:xfrm>
          <a:prstGeom prst="rect">
            <a:avLst/>
          </a:prstGeom>
        </p:spPr>
      </p:pic>
      <p:cxnSp>
        <p:nvCxnSpPr>
          <p:cNvPr id="64" name="直接连接符 63">
            <a:extLst>
              <a:ext uri="{FF2B5EF4-FFF2-40B4-BE49-F238E27FC236}">
                <a16:creationId xmlns:a16="http://schemas.microsoft.com/office/drawing/2014/main" xmlns="" id="{94275FFE-3BE6-4C12-8737-FDFE3456C4A2}"/>
              </a:ext>
            </a:extLst>
          </p:cNvPr>
          <p:cNvCxnSpPr>
            <a:stCxn id="63" idx="0"/>
            <a:endCxn id="83" idx="2"/>
          </p:cNvCxnSpPr>
          <p:nvPr/>
        </p:nvCxnSpPr>
        <p:spPr bwMode="gray">
          <a:xfrm flipV="1">
            <a:off x="2633116" y="5091833"/>
            <a:ext cx="0" cy="359004"/>
          </a:xfrm>
          <a:prstGeom prst="line">
            <a:avLst/>
          </a:prstGeom>
          <a:noFill/>
          <a:ln w="19050" cap="flat" cmpd="sng" algn="ctr">
            <a:solidFill>
              <a:schemeClr val="tx1"/>
            </a:solidFill>
            <a:prstDash val="solid"/>
          </a:ln>
          <a:effectLst/>
        </p:spPr>
      </p:cxn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63116" y="2844458"/>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5605" y="2844458"/>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98076" y="3666030"/>
            <a:ext cx="540000" cy="442800"/>
          </a:xfrm>
          <a:prstGeom prst="rect">
            <a:avLst/>
          </a:prstGeom>
        </p:spPr>
      </p:pic>
      <p:cxnSp>
        <p:nvCxnSpPr>
          <p:cNvPr id="68" name="直接连接符 67">
            <a:extLst>
              <a:ext uri="{FF2B5EF4-FFF2-40B4-BE49-F238E27FC236}">
                <a16:creationId xmlns:a16="http://schemas.microsoft.com/office/drawing/2014/main" xmlns="" id="{94275FFE-3BE6-4C12-8737-FDFE3456C4A2}"/>
              </a:ext>
            </a:extLst>
          </p:cNvPr>
          <p:cNvCxnSpPr/>
          <p:nvPr/>
        </p:nvCxnSpPr>
        <p:spPr bwMode="gray">
          <a:xfrm flipH="1" flipV="1">
            <a:off x="1704881" y="3065033"/>
            <a:ext cx="917696" cy="837771"/>
          </a:xfrm>
          <a:prstGeom prst="line">
            <a:avLst/>
          </a:prstGeom>
          <a:noFill/>
          <a:ln w="19050" cap="flat" cmpd="sng" algn="ctr">
            <a:solidFill>
              <a:schemeClr val="tx1"/>
            </a:solidFill>
            <a:prstDash val="solid"/>
          </a:ln>
          <a:effectLst/>
        </p:spPr>
      </p:cxnSp>
      <p:cxnSp>
        <p:nvCxnSpPr>
          <p:cNvPr id="69" name="直接连接符 68">
            <a:extLst>
              <a:ext uri="{FF2B5EF4-FFF2-40B4-BE49-F238E27FC236}">
                <a16:creationId xmlns:a16="http://schemas.microsoft.com/office/drawing/2014/main" xmlns="" id="{94275FFE-3BE6-4C12-8737-FDFE3456C4A2}"/>
              </a:ext>
            </a:extLst>
          </p:cNvPr>
          <p:cNvCxnSpPr>
            <a:stCxn id="81" idx="0"/>
            <a:endCxn id="65" idx="2"/>
          </p:cNvCxnSpPr>
          <p:nvPr/>
        </p:nvCxnSpPr>
        <p:spPr bwMode="gray">
          <a:xfrm flipV="1">
            <a:off x="2633116" y="3287258"/>
            <a:ext cx="0" cy="378772"/>
          </a:xfrm>
          <a:prstGeom prst="line">
            <a:avLst/>
          </a:prstGeom>
          <a:noFill/>
          <a:ln w="19050" cap="flat" cmpd="sng" algn="ctr">
            <a:solidFill>
              <a:schemeClr val="tx1"/>
            </a:solidFill>
            <a:prstDash val="solid"/>
          </a:ln>
          <a:effectLst/>
        </p:spPr>
      </p:cxnSp>
      <p:cxnSp>
        <p:nvCxnSpPr>
          <p:cNvPr id="70" name="直接连接符 69">
            <a:extLst>
              <a:ext uri="{FF2B5EF4-FFF2-40B4-BE49-F238E27FC236}">
                <a16:creationId xmlns:a16="http://schemas.microsoft.com/office/drawing/2014/main" xmlns="" id="{94275FFE-3BE6-4C12-8737-FDFE3456C4A2}"/>
              </a:ext>
            </a:extLst>
          </p:cNvPr>
          <p:cNvCxnSpPr>
            <a:stCxn id="80" idx="0"/>
            <a:endCxn id="66" idx="2"/>
          </p:cNvCxnSpPr>
          <p:nvPr/>
        </p:nvCxnSpPr>
        <p:spPr bwMode="gray">
          <a:xfrm flipV="1">
            <a:off x="4205605" y="3287258"/>
            <a:ext cx="0" cy="378772"/>
          </a:xfrm>
          <a:prstGeom prst="line">
            <a:avLst/>
          </a:prstGeom>
          <a:noFill/>
          <a:ln w="19050" cap="flat" cmpd="sng" algn="ctr">
            <a:solidFill>
              <a:schemeClr val="tx1"/>
            </a:solidFill>
            <a:prstDash val="solid"/>
          </a:ln>
          <a:effectLst/>
        </p:spPr>
      </p:cxnSp>
      <p:cxnSp>
        <p:nvCxnSpPr>
          <p:cNvPr id="71" name="直接连接符 70">
            <a:extLst>
              <a:ext uri="{FF2B5EF4-FFF2-40B4-BE49-F238E27FC236}">
                <a16:creationId xmlns:a16="http://schemas.microsoft.com/office/drawing/2014/main" xmlns="" id="{94275FFE-3BE6-4C12-8737-FDFE3456C4A2}"/>
              </a:ext>
            </a:extLst>
          </p:cNvPr>
          <p:cNvCxnSpPr>
            <a:stCxn id="80" idx="3"/>
            <a:endCxn id="67" idx="1"/>
          </p:cNvCxnSpPr>
          <p:nvPr/>
        </p:nvCxnSpPr>
        <p:spPr bwMode="gray">
          <a:xfrm>
            <a:off x="4475605" y="3887430"/>
            <a:ext cx="522471" cy="0"/>
          </a:xfrm>
          <a:prstGeom prst="line">
            <a:avLst/>
          </a:prstGeom>
          <a:noFill/>
          <a:ln w="19050" cap="flat" cmpd="sng" algn="ctr">
            <a:solidFill>
              <a:schemeClr val="tx1"/>
            </a:solidFill>
            <a:prstDash val="solid"/>
          </a:ln>
          <a:effectLst/>
        </p:spPr>
      </p:cxnSp>
      <p:cxnSp>
        <p:nvCxnSpPr>
          <p:cNvPr id="72" name="直接连接符 71">
            <a:extLst>
              <a:ext uri="{FF2B5EF4-FFF2-40B4-BE49-F238E27FC236}">
                <a16:creationId xmlns:a16="http://schemas.microsoft.com/office/drawing/2014/main" xmlns="" id="{94275FFE-3BE6-4C12-8737-FDFE3456C4A2}"/>
              </a:ext>
            </a:extLst>
          </p:cNvPr>
          <p:cNvCxnSpPr>
            <a:stCxn id="83" idx="3"/>
            <a:endCxn id="82" idx="1"/>
          </p:cNvCxnSpPr>
          <p:nvPr/>
        </p:nvCxnSpPr>
        <p:spPr bwMode="gray">
          <a:xfrm>
            <a:off x="2903116" y="4870433"/>
            <a:ext cx="1032489" cy="0"/>
          </a:xfrm>
          <a:prstGeom prst="line">
            <a:avLst/>
          </a:prstGeom>
          <a:noFill/>
          <a:ln w="19050" cap="flat" cmpd="sng" algn="ctr">
            <a:solidFill>
              <a:schemeClr val="tx1"/>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83" idx="0"/>
            <a:endCxn id="81" idx="2"/>
          </p:cNvCxnSpPr>
          <p:nvPr/>
        </p:nvCxnSpPr>
        <p:spPr bwMode="gray">
          <a:xfrm flipV="1">
            <a:off x="2633116" y="4108830"/>
            <a:ext cx="0" cy="540203"/>
          </a:xfrm>
          <a:prstGeom prst="line">
            <a:avLst/>
          </a:prstGeom>
          <a:noFill/>
          <a:ln w="19050" cap="flat" cmpd="sng" algn="ctr">
            <a:solidFill>
              <a:schemeClr val="tx1"/>
            </a:solidFill>
            <a:prstDash val="solid"/>
          </a:ln>
          <a:effectLst/>
        </p:spPr>
      </p:cxnSp>
      <p:cxnSp>
        <p:nvCxnSpPr>
          <p:cNvPr id="74" name="直接连接符 73">
            <a:extLst>
              <a:ext uri="{FF2B5EF4-FFF2-40B4-BE49-F238E27FC236}">
                <a16:creationId xmlns:a16="http://schemas.microsoft.com/office/drawing/2014/main" xmlns="" id="{94275FFE-3BE6-4C12-8737-FDFE3456C4A2}"/>
              </a:ext>
            </a:extLst>
          </p:cNvPr>
          <p:cNvCxnSpPr/>
          <p:nvPr/>
        </p:nvCxnSpPr>
        <p:spPr bwMode="gray">
          <a:xfrm>
            <a:off x="4205605" y="4869857"/>
            <a:ext cx="1062471" cy="810728"/>
          </a:xfrm>
          <a:prstGeom prst="line">
            <a:avLst/>
          </a:prstGeom>
          <a:noFill/>
          <a:ln w="19050" cap="flat" cmpd="sng" algn="ctr">
            <a:solidFill>
              <a:schemeClr val="tx1"/>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82" idx="0"/>
            <a:endCxn id="80" idx="2"/>
          </p:cNvCxnSpPr>
          <p:nvPr/>
        </p:nvCxnSpPr>
        <p:spPr bwMode="gray">
          <a:xfrm flipV="1">
            <a:off x="4205605" y="4108830"/>
            <a:ext cx="0" cy="540203"/>
          </a:xfrm>
          <a:prstGeom prst="line">
            <a:avLst/>
          </a:prstGeom>
          <a:noFill/>
          <a:ln w="19050" cap="flat" cmpd="sng" algn="ctr">
            <a:solidFill>
              <a:schemeClr val="tx1"/>
            </a:solidFill>
            <a:prstDash val="solid"/>
          </a:ln>
          <a:effectLst/>
        </p:spPr>
      </p:cxnSp>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52709" y="2844458"/>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98076" y="5450837"/>
            <a:ext cx="540000" cy="442800"/>
          </a:xfrm>
          <a:prstGeom prst="rect">
            <a:avLst/>
          </a:prstGeom>
        </p:spPr>
      </p:pic>
      <p:cxnSp>
        <p:nvCxnSpPr>
          <p:cNvPr id="78" name="直接连接符 77">
            <a:extLst>
              <a:ext uri="{FF2B5EF4-FFF2-40B4-BE49-F238E27FC236}">
                <a16:creationId xmlns:a16="http://schemas.microsoft.com/office/drawing/2014/main" xmlns="" id="{94275FFE-3BE6-4C12-8737-FDFE3456C4A2}"/>
              </a:ext>
            </a:extLst>
          </p:cNvPr>
          <p:cNvCxnSpPr/>
          <p:nvPr/>
        </p:nvCxnSpPr>
        <p:spPr bwMode="gray">
          <a:xfrm>
            <a:off x="2622577" y="3887430"/>
            <a:ext cx="1572488" cy="952756"/>
          </a:xfrm>
          <a:prstGeom prst="line">
            <a:avLst/>
          </a:prstGeom>
          <a:noFill/>
          <a:ln w="19050" cap="flat" cmpd="sng" algn="ctr">
            <a:solidFill>
              <a:schemeClr val="tx1"/>
            </a:solidFill>
            <a:prstDash val="solid"/>
          </a:ln>
          <a:effectLst/>
        </p:spPr>
      </p:cxnSp>
      <p:cxnSp>
        <p:nvCxnSpPr>
          <p:cNvPr id="79" name="直接连接符 78">
            <a:extLst>
              <a:ext uri="{FF2B5EF4-FFF2-40B4-BE49-F238E27FC236}">
                <a16:creationId xmlns:a16="http://schemas.microsoft.com/office/drawing/2014/main" xmlns="" id="{94275FFE-3BE6-4C12-8737-FDFE3456C4A2}"/>
              </a:ext>
            </a:extLst>
          </p:cNvPr>
          <p:cNvCxnSpPr/>
          <p:nvPr/>
        </p:nvCxnSpPr>
        <p:spPr bwMode="gray">
          <a:xfrm flipV="1">
            <a:off x="2576619" y="3917678"/>
            <a:ext cx="1618446" cy="952179"/>
          </a:xfrm>
          <a:prstGeom prst="line">
            <a:avLst/>
          </a:prstGeom>
          <a:noFill/>
          <a:ln w="19050" cap="flat" cmpd="sng" algn="ctr">
            <a:solidFill>
              <a:schemeClr val="tx1"/>
            </a:solidFill>
            <a:prstDash val="solid"/>
          </a:ln>
          <a:effectLst/>
        </p:spPr>
      </p:cxnSp>
      <p:pic>
        <p:nvPicPr>
          <p:cNvPr id="80" name="图片 79"/>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935605" y="3666030"/>
            <a:ext cx="540000" cy="442800"/>
          </a:xfrm>
          <a:prstGeom prst="rect">
            <a:avLst/>
          </a:prstGeom>
        </p:spPr>
      </p:pic>
      <p:pic>
        <p:nvPicPr>
          <p:cNvPr id="81" name="图片 80"/>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63116" y="3666030"/>
            <a:ext cx="540000" cy="442800"/>
          </a:xfrm>
          <a:prstGeom prst="rect">
            <a:avLst/>
          </a:prstGeom>
        </p:spPr>
      </p:pic>
      <p:pic>
        <p:nvPicPr>
          <p:cNvPr id="82" name="图片 81"/>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935605" y="4649033"/>
            <a:ext cx="540000" cy="442800"/>
          </a:xfrm>
          <a:prstGeom prst="rect">
            <a:avLst/>
          </a:prstGeom>
        </p:spPr>
      </p:pic>
      <p:pic>
        <p:nvPicPr>
          <p:cNvPr id="83" name="图片 82"/>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63116" y="4649033"/>
            <a:ext cx="540000" cy="442800"/>
          </a:xfrm>
          <a:prstGeom prst="rect">
            <a:avLst/>
          </a:prstGeom>
        </p:spPr>
      </p:pic>
      <p:sp>
        <p:nvSpPr>
          <p:cNvPr id="84" name="TextBox 120">
            <a:extLst>
              <a:ext uri="{FF2B5EF4-FFF2-40B4-BE49-F238E27FC236}">
                <a16:creationId xmlns:a16="http://schemas.microsoft.com/office/drawing/2014/main" xmlns="" id="{020D7A1D-EFAD-4C8C-B9DE-D0FAD269B77A}"/>
              </a:ext>
            </a:extLst>
          </p:cNvPr>
          <p:cNvSpPr txBox="1"/>
          <p:nvPr/>
        </p:nvSpPr>
        <p:spPr bwMode="gray">
          <a:xfrm>
            <a:off x="1301885" y="3490672"/>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Cluster1</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a16="http://schemas.microsoft.com/office/drawing/2014/main" xmlns="" id="{020D7A1D-EFAD-4C8C-B9DE-D0FAD269B77A}"/>
              </a:ext>
            </a:extLst>
          </p:cNvPr>
          <p:cNvSpPr txBox="1"/>
          <p:nvPr/>
        </p:nvSpPr>
        <p:spPr bwMode="gray">
          <a:xfrm>
            <a:off x="1301885" y="4897810"/>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Cluster3</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TextBox 120">
            <a:extLst>
              <a:ext uri="{FF2B5EF4-FFF2-40B4-BE49-F238E27FC236}">
                <a16:creationId xmlns:a16="http://schemas.microsoft.com/office/drawing/2014/main" xmlns="" id="{020D7A1D-EFAD-4C8C-B9DE-D0FAD269B77A}"/>
              </a:ext>
            </a:extLst>
          </p:cNvPr>
          <p:cNvSpPr txBox="1"/>
          <p:nvPr/>
        </p:nvSpPr>
        <p:spPr bwMode="gray">
          <a:xfrm>
            <a:off x="4865790" y="4831550"/>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Cluster4</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TextBox 120">
            <a:extLst>
              <a:ext uri="{FF2B5EF4-FFF2-40B4-BE49-F238E27FC236}">
                <a16:creationId xmlns:a16="http://schemas.microsoft.com/office/drawing/2014/main" xmlns="" id="{020D7A1D-EFAD-4C8C-B9DE-D0FAD269B77A}"/>
              </a:ext>
            </a:extLst>
          </p:cNvPr>
          <p:cNvSpPr txBox="1"/>
          <p:nvPr/>
        </p:nvSpPr>
        <p:spPr bwMode="gray">
          <a:xfrm>
            <a:off x="4704862" y="2975650"/>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Cluster2</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0">
            <a:extLst>
              <a:ext uri="{FF2B5EF4-FFF2-40B4-BE49-F238E27FC236}">
                <a16:creationId xmlns:a16="http://schemas.microsoft.com/office/drawing/2014/main" xmlns="" id="{020D7A1D-EFAD-4C8C-B9DE-D0FAD269B77A}"/>
              </a:ext>
            </a:extLst>
          </p:cNvPr>
          <p:cNvSpPr txBox="1"/>
          <p:nvPr/>
        </p:nvSpPr>
        <p:spPr bwMode="gray">
          <a:xfrm>
            <a:off x="1968214" y="4716033"/>
            <a:ext cx="461180"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Box 120">
            <a:extLst>
              <a:ext uri="{FF2B5EF4-FFF2-40B4-BE49-F238E27FC236}">
                <a16:creationId xmlns:a16="http://schemas.microsoft.com/office/drawing/2014/main" xmlns="" id="{020D7A1D-EFAD-4C8C-B9DE-D0FAD269B77A}"/>
              </a:ext>
            </a:extLst>
          </p:cNvPr>
          <p:cNvSpPr txBox="1"/>
          <p:nvPr/>
        </p:nvSpPr>
        <p:spPr bwMode="gray">
          <a:xfrm>
            <a:off x="4421444" y="3560763"/>
            <a:ext cx="461180"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20">
            <a:extLst>
              <a:ext uri="{FF2B5EF4-FFF2-40B4-BE49-F238E27FC236}">
                <a16:creationId xmlns:a16="http://schemas.microsoft.com/office/drawing/2014/main" xmlns="" id="{020D7A1D-EFAD-4C8C-B9DE-D0FAD269B77A}"/>
              </a:ext>
            </a:extLst>
          </p:cNvPr>
          <p:cNvSpPr txBox="1"/>
          <p:nvPr/>
        </p:nvSpPr>
        <p:spPr bwMode="gray">
          <a:xfrm>
            <a:off x="4421444" y="4716033"/>
            <a:ext cx="461180" cy="307648"/>
          </a:xfrm>
          <a:prstGeom prst="rect">
            <a:avLst/>
          </a:prstGeom>
          <a:noFill/>
          <a:ln>
            <a:noFill/>
          </a:ln>
        </p:spPr>
        <p:txBody>
          <a:bodyPr wrap="square" rtlCol="0">
            <a:spAutoFit/>
          </a:bodyPr>
          <a:lstStyle/>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TextBox 120">
            <a:extLst>
              <a:ext uri="{FF2B5EF4-FFF2-40B4-BE49-F238E27FC236}">
                <a16:creationId xmlns:a16="http://schemas.microsoft.com/office/drawing/2014/main" xmlns="" id="{020D7A1D-EFAD-4C8C-B9DE-D0FAD269B77A}"/>
              </a:ext>
            </a:extLst>
          </p:cNvPr>
          <p:cNvSpPr txBox="1"/>
          <p:nvPr/>
        </p:nvSpPr>
        <p:spPr bwMode="gray">
          <a:xfrm>
            <a:off x="2179122" y="2580943"/>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Client2</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0">
            <a:extLst>
              <a:ext uri="{FF2B5EF4-FFF2-40B4-BE49-F238E27FC236}">
                <a16:creationId xmlns:a16="http://schemas.microsoft.com/office/drawing/2014/main" xmlns="" id="{020D7A1D-EFAD-4C8C-B9DE-D0FAD269B77A}"/>
              </a:ext>
            </a:extLst>
          </p:cNvPr>
          <p:cNvSpPr txBox="1"/>
          <p:nvPr/>
        </p:nvSpPr>
        <p:spPr bwMode="gray">
          <a:xfrm>
            <a:off x="3760913" y="2580943"/>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Client1</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20">
            <a:extLst>
              <a:ext uri="{FF2B5EF4-FFF2-40B4-BE49-F238E27FC236}">
                <a16:creationId xmlns:a16="http://schemas.microsoft.com/office/drawing/2014/main" xmlns="" id="{020D7A1D-EFAD-4C8C-B9DE-D0FAD269B77A}"/>
              </a:ext>
            </a:extLst>
          </p:cNvPr>
          <p:cNvSpPr txBox="1"/>
          <p:nvPr/>
        </p:nvSpPr>
        <p:spPr bwMode="gray">
          <a:xfrm>
            <a:off x="4821425" y="3401205"/>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Client2</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120">
            <a:extLst>
              <a:ext uri="{FF2B5EF4-FFF2-40B4-BE49-F238E27FC236}">
                <a16:creationId xmlns:a16="http://schemas.microsoft.com/office/drawing/2014/main" xmlns="" id="{020D7A1D-EFAD-4C8C-B9DE-D0FAD269B77A}"/>
              </a:ext>
            </a:extLst>
          </p:cNvPr>
          <p:cNvSpPr txBox="1"/>
          <p:nvPr/>
        </p:nvSpPr>
        <p:spPr bwMode="gray">
          <a:xfrm>
            <a:off x="4821425" y="5180360"/>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Box 120">
            <a:extLst>
              <a:ext uri="{FF2B5EF4-FFF2-40B4-BE49-F238E27FC236}">
                <a16:creationId xmlns:a16="http://schemas.microsoft.com/office/drawing/2014/main" xmlns="" id="{020D7A1D-EFAD-4C8C-B9DE-D0FAD269B77A}"/>
              </a:ext>
            </a:extLst>
          </p:cNvPr>
          <p:cNvSpPr txBox="1"/>
          <p:nvPr/>
        </p:nvSpPr>
        <p:spPr bwMode="gray">
          <a:xfrm>
            <a:off x="1605848" y="5498347"/>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259838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Multi-cluster RR Networking (2)</a:t>
            </a:r>
            <a:endParaRPr lang="en-US" dirty="0"/>
          </a:p>
        </p:txBody>
      </p:sp>
      <p:sp>
        <p:nvSpPr>
          <p:cNvPr id="4" name="文本占位符 3"/>
          <p:cNvSpPr>
            <a:spLocks noGrp="1"/>
          </p:cNvSpPr>
          <p:nvPr>
            <p:ph type="body" sz="quarter" idx="10"/>
          </p:nvPr>
        </p:nvSpPr>
        <p:spPr bwMode="gray">
          <a:xfrm>
            <a:off x="455612" y="1052514"/>
            <a:ext cx="11293476" cy="1375235"/>
          </a:xfrm>
        </p:spPr>
        <p:txBody>
          <a:bodyPr/>
          <a:lstStyle/>
          <a:p>
            <a:r>
              <a:rPr lang="en-US" sz="1800" dirty="0" smtClean="0"/>
              <a:t>If multiple clusters exist in an AS, RRs of the clusters establish IBGP peer relationships with each other.</a:t>
            </a:r>
          </a:p>
          <a:p>
            <a:r>
              <a:rPr lang="en-US" sz="1800" dirty="0" smtClean="0"/>
              <a:t>When the RRs reside at different network layers, the RRs at the lower network layer can be configured as clients to implement hierarchical RR.</a:t>
            </a:r>
            <a:endParaRPr lang="en-US" sz="1800" dirty="0"/>
          </a:p>
        </p:txBody>
      </p:sp>
      <p:sp>
        <p:nvSpPr>
          <p:cNvPr id="42" name="文本占位符 3"/>
          <p:cNvSpPr txBox="1">
            <a:spLocks/>
          </p:cNvSpPr>
          <p:nvPr/>
        </p:nvSpPr>
        <p:spPr bwMode="gray">
          <a:xfrm>
            <a:off x="6270692" y="2359523"/>
            <a:ext cx="5468490" cy="28655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30000"/>
              </a:lnSpc>
            </a:pPr>
            <a:r>
              <a:rPr lang="en-US" sz="1400" dirty="0">
                <a:latin typeface="Huawei Sans" panose="020C0503030203020204" pitchFamily="34" charset="0"/>
              </a:rPr>
              <a:t>In practice, hierarchical RR deployment is used more widely.</a:t>
            </a:r>
          </a:p>
          <a:p>
            <a:pPr algn="l" fontAlgn="ctr">
              <a:lnSpc>
                <a:spcPct val="130000"/>
              </a:lnSpc>
            </a:pPr>
            <a:r>
              <a:rPr lang="en-US" sz="1400" dirty="0">
                <a:latin typeface="Huawei Sans" panose="020C0503030203020204" pitchFamily="34" charset="0"/>
              </a:rPr>
              <a:t>As shown in the figure, AS 101 is divided into three clusters:</a:t>
            </a:r>
          </a:p>
          <a:p>
            <a:pPr lvl="1" fontAlgn="ctr">
              <a:lnSpc>
                <a:spcPct val="130000"/>
              </a:lnSpc>
            </a:pPr>
            <a:r>
              <a:rPr lang="en-US" sz="1200" dirty="0">
                <a:latin typeface="Huawei Sans" panose="020C0503030203020204" pitchFamily="34" charset="0"/>
              </a:rPr>
              <a:t>The four devices in cluster 1 are core routers and work in master/backup mode to ensure high reliability. Two Level-1 RRs are deployed in cluster 1, and the other two routers function as clients of the RRs.</a:t>
            </a:r>
          </a:p>
          <a:p>
            <a:pPr lvl="1" fontAlgn="ctr">
              <a:lnSpc>
                <a:spcPct val="130000"/>
              </a:lnSpc>
            </a:pPr>
            <a:r>
              <a:rPr lang="en-US" sz="1200" dirty="0">
                <a:latin typeface="Huawei Sans" panose="020C0503030203020204" pitchFamily="34" charset="0"/>
              </a:rPr>
              <a:t>A Level-2 RR is deployed in each of cluster 2 and cluster 3. The Level-2 RRs are also clients of the Level-1 RRs. An IBGP connection does not need to be established between the Level-2 RRs.</a:t>
            </a:r>
          </a:p>
        </p:txBody>
      </p:sp>
      <p:sp>
        <p:nvSpPr>
          <p:cNvPr id="53" name="矩形 52"/>
          <p:cNvSpPr/>
          <p:nvPr/>
        </p:nvSpPr>
        <p:spPr bwMode="gray">
          <a:xfrm>
            <a:off x="705424" y="2449451"/>
            <a:ext cx="5390575" cy="3501410"/>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54" name="椭圆 53"/>
          <p:cNvSpPr/>
          <p:nvPr/>
        </p:nvSpPr>
        <p:spPr bwMode="gray">
          <a:xfrm>
            <a:off x="4100376" y="4171076"/>
            <a:ext cx="1596111"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28432" y="5031704"/>
            <a:ext cx="540000" cy="442800"/>
          </a:xfrm>
          <a:prstGeom prst="rect">
            <a:avLst/>
          </a:prstGeom>
        </p:spPr>
      </p:pic>
      <p:sp>
        <p:nvSpPr>
          <p:cNvPr id="63" name="TextBox 120">
            <a:extLst>
              <a:ext uri="{FF2B5EF4-FFF2-40B4-BE49-F238E27FC236}">
                <a16:creationId xmlns:a16="http://schemas.microsoft.com/office/drawing/2014/main" xmlns="" id="{020D7A1D-EFAD-4C8C-B9DE-D0FAD269B77A}"/>
              </a:ext>
            </a:extLst>
          </p:cNvPr>
          <p:cNvSpPr txBox="1"/>
          <p:nvPr/>
        </p:nvSpPr>
        <p:spPr bwMode="gray">
          <a:xfrm>
            <a:off x="4453739" y="5444528"/>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a16="http://schemas.microsoft.com/office/drawing/2014/main" xmlns="" id="{94275FFE-3BE6-4C12-8737-FDFE3456C4A2}"/>
              </a:ext>
            </a:extLst>
          </p:cNvPr>
          <p:cNvCxnSpPr>
            <a:stCxn id="62" idx="0"/>
          </p:cNvCxnSpPr>
          <p:nvPr/>
        </p:nvCxnSpPr>
        <p:spPr bwMode="gray">
          <a:xfrm flipV="1">
            <a:off x="4898432" y="4281672"/>
            <a:ext cx="0" cy="750032"/>
          </a:xfrm>
          <a:prstGeom prst="line">
            <a:avLst/>
          </a:prstGeom>
          <a:noFill/>
          <a:ln w="19050" cap="flat" cmpd="sng" algn="ctr">
            <a:solidFill>
              <a:schemeClr val="tx1"/>
            </a:solidFill>
            <a:prstDash val="solid"/>
          </a:ln>
          <a:effectLst/>
        </p:spPr>
      </p:cxnSp>
      <p:sp>
        <p:nvSpPr>
          <p:cNvPr id="66" name="椭圆 65"/>
          <p:cNvSpPr/>
          <p:nvPr/>
        </p:nvSpPr>
        <p:spPr bwMode="gray">
          <a:xfrm>
            <a:off x="958006" y="4171076"/>
            <a:ext cx="1596111"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bwMode="gray">
          <a:xfrm>
            <a:off x="1384137" y="2781018"/>
            <a:ext cx="3857063" cy="1570605"/>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a:extLst>
              <a:ext uri="{FF2B5EF4-FFF2-40B4-BE49-F238E27FC236}">
                <a16:creationId xmlns:a16="http://schemas.microsoft.com/office/drawing/2014/main" xmlns="" id="{94275FFE-3BE6-4C12-8737-FDFE3456C4A2}"/>
              </a:ext>
            </a:extLst>
          </p:cNvPr>
          <p:cNvCxnSpPr>
            <a:stCxn id="92" idx="3"/>
            <a:endCxn id="93" idx="1"/>
          </p:cNvCxnSpPr>
          <p:nvPr/>
        </p:nvCxnSpPr>
        <p:spPr bwMode="gray">
          <a:xfrm>
            <a:off x="2811655" y="3035880"/>
            <a:ext cx="1031186" cy="0"/>
          </a:xfrm>
          <a:prstGeom prst="line">
            <a:avLst/>
          </a:prstGeom>
          <a:noFill/>
          <a:ln w="19050" cap="flat" cmpd="sng" algn="ctr">
            <a:solidFill>
              <a:schemeClr val="tx1"/>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119" idx="3"/>
          </p:cNvCxnSpPr>
          <p:nvPr/>
        </p:nvCxnSpPr>
        <p:spPr bwMode="gray">
          <a:xfrm flipV="1">
            <a:off x="1760148" y="3035880"/>
            <a:ext cx="769304" cy="1025170"/>
          </a:xfrm>
          <a:prstGeom prst="line">
            <a:avLst/>
          </a:prstGeom>
          <a:noFill/>
          <a:ln w="19050" cap="flat" cmpd="sng" algn="ctr">
            <a:solidFill>
              <a:schemeClr val="tx1"/>
            </a:solidFill>
            <a:prstDash val="solid"/>
          </a:ln>
          <a:effectLst/>
        </p:spPr>
      </p:cxnSp>
      <p:cxnSp>
        <p:nvCxnSpPr>
          <p:cNvPr id="80" name="直接连接符 79">
            <a:extLst>
              <a:ext uri="{FF2B5EF4-FFF2-40B4-BE49-F238E27FC236}">
                <a16:creationId xmlns:a16="http://schemas.microsoft.com/office/drawing/2014/main" xmlns="" id="{94275FFE-3BE6-4C12-8737-FDFE3456C4A2}"/>
              </a:ext>
            </a:extLst>
          </p:cNvPr>
          <p:cNvCxnSpPr/>
          <p:nvPr/>
        </p:nvCxnSpPr>
        <p:spPr bwMode="gray">
          <a:xfrm flipV="1">
            <a:off x="1760148" y="3029416"/>
            <a:ext cx="2352693" cy="1031634"/>
          </a:xfrm>
          <a:prstGeom prst="line">
            <a:avLst/>
          </a:prstGeom>
          <a:noFill/>
          <a:ln w="19050" cap="flat" cmpd="sng" algn="ctr">
            <a:solidFill>
              <a:schemeClr val="tx1"/>
            </a:solidFill>
            <a:prstDash val="solid"/>
          </a:ln>
          <a:effectLst/>
        </p:spPr>
      </p:cxnSp>
      <p:cxnSp>
        <p:nvCxnSpPr>
          <p:cNvPr id="83" name="直接连接符 82">
            <a:extLst>
              <a:ext uri="{FF2B5EF4-FFF2-40B4-BE49-F238E27FC236}">
                <a16:creationId xmlns:a16="http://schemas.microsoft.com/office/drawing/2014/main" xmlns="" id="{94275FFE-3BE6-4C12-8737-FDFE3456C4A2}"/>
              </a:ext>
            </a:extLst>
          </p:cNvPr>
          <p:cNvCxnSpPr/>
          <p:nvPr/>
        </p:nvCxnSpPr>
        <p:spPr bwMode="gray">
          <a:xfrm>
            <a:off x="4125044" y="3035880"/>
            <a:ext cx="776295" cy="1025170"/>
          </a:xfrm>
          <a:prstGeom prst="line">
            <a:avLst/>
          </a:prstGeom>
          <a:noFill/>
          <a:ln w="19050" cap="flat" cmpd="sng" algn="ctr">
            <a:solidFill>
              <a:schemeClr val="tx1"/>
            </a:solidFill>
            <a:prstDash val="solid"/>
          </a:ln>
          <a:effectLst/>
        </p:spPr>
      </p:cxnSp>
      <p:cxnSp>
        <p:nvCxnSpPr>
          <p:cNvPr id="90" name="直接连接符 89">
            <a:extLst>
              <a:ext uri="{FF2B5EF4-FFF2-40B4-BE49-F238E27FC236}">
                <a16:creationId xmlns:a16="http://schemas.microsoft.com/office/drawing/2014/main" xmlns="" id="{94275FFE-3BE6-4C12-8737-FDFE3456C4A2}"/>
              </a:ext>
            </a:extLst>
          </p:cNvPr>
          <p:cNvCxnSpPr>
            <a:endCxn id="122" idx="3"/>
          </p:cNvCxnSpPr>
          <p:nvPr/>
        </p:nvCxnSpPr>
        <p:spPr bwMode="gray">
          <a:xfrm>
            <a:off x="2529450" y="3035879"/>
            <a:ext cx="2371889" cy="1025171"/>
          </a:xfrm>
          <a:prstGeom prst="line">
            <a:avLst/>
          </a:prstGeom>
          <a:noFill/>
          <a:ln w="19050" cap="flat" cmpd="sng" algn="ctr">
            <a:solidFill>
              <a:schemeClr val="tx1"/>
            </a:solidFill>
            <a:prstDash val="solid"/>
          </a:ln>
          <a:effectLst/>
        </p:spPr>
      </p:cxnSp>
      <p:pic>
        <p:nvPicPr>
          <p:cNvPr id="92" name="图片 91"/>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71655" y="2814480"/>
            <a:ext cx="540000" cy="442800"/>
          </a:xfrm>
          <a:prstGeom prst="rect">
            <a:avLst/>
          </a:prstGeom>
        </p:spPr>
      </p:pic>
      <p:pic>
        <p:nvPicPr>
          <p:cNvPr id="93" name="图片 92"/>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842841" y="2814480"/>
            <a:ext cx="540000" cy="442800"/>
          </a:xfrm>
          <a:prstGeom prst="rect">
            <a:avLst/>
          </a:prstGeom>
        </p:spPr>
      </p:pic>
      <p:sp>
        <p:nvSpPr>
          <p:cNvPr id="94" name="TextBox 120">
            <a:extLst>
              <a:ext uri="{FF2B5EF4-FFF2-40B4-BE49-F238E27FC236}">
                <a16:creationId xmlns:a16="http://schemas.microsoft.com/office/drawing/2014/main" xmlns="" id="{020D7A1D-EFAD-4C8C-B9DE-D0FAD269B77A}"/>
              </a:ext>
            </a:extLst>
          </p:cNvPr>
          <p:cNvSpPr txBox="1"/>
          <p:nvPr/>
        </p:nvSpPr>
        <p:spPr bwMode="gray">
          <a:xfrm>
            <a:off x="1936211" y="2512559"/>
            <a:ext cx="1212856" cy="307648"/>
          </a:xfrm>
          <a:prstGeom prst="rect">
            <a:avLst/>
          </a:prstGeom>
          <a:noFill/>
          <a:ln>
            <a:noFill/>
          </a:ln>
        </p:spPr>
        <p:txBody>
          <a:bodyPr wrap="square" rtlCol="0">
            <a:spAutoFit/>
          </a:bodyPr>
          <a:lstStyle/>
          <a:p>
            <a:pPr algn="ctr"/>
            <a:r>
              <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Level-1 RR1</a:t>
            </a:r>
          </a:p>
        </p:txBody>
      </p:sp>
      <p:sp>
        <p:nvSpPr>
          <p:cNvPr id="96" name="TextBox 120">
            <a:extLst>
              <a:ext uri="{FF2B5EF4-FFF2-40B4-BE49-F238E27FC236}">
                <a16:creationId xmlns:a16="http://schemas.microsoft.com/office/drawing/2014/main" xmlns="" id="{020D7A1D-EFAD-4C8C-B9DE-D0FAD269B77A}"/>
              </a:ext>
            </a:extLst>
          </p:cNvPr>
          <p:cNvSpPr txBox="1"/>
          <p:nvPr/>
        </p:nvSpPr>
        <p:spPr bwMode="gray">
          <a:xfrm>
            <a:off x="705424" y="4262773"/>
            <a:ext cx="1134719" cy="522964"/>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Client1/</a:t>
            </a:r>
          </a:p>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Level-2 </a:t>
            </a:r>
            <a:r>
              <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97" name="TextBox 120">
            <a:extLst>
              <a:ext uri="{FF2B5EF4-FFF2-40B4-BE49-F238E27FC236}">
                <a16:creationId xmlns:a16="http://schemas.microsoft.com/office/drawing/2014/main" xmlns="" id="{020D7A1D-EFAD-4C8C-B9DE-D0FAD269B77A}"/>
              </a:ext>
            </a:extLst>
          </p:cNvPr>
          <p:cNvSpPr txBox="1"/>
          <p:nvPr/>
        </p:nvSpPr>
        <p:spPr bwMode="gray">
          <a:xfrm>
            <a:off x="854269" y="2475853"/>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0">
            <a:extLst>
              <a:ext uri="{FF2B5EF4-FFF2-40B4-BE49-F238E27FC236}">
                <a16:creationId xmlns:a16="http://schemas.microsoft.com/office/drawing/2014/main" xmlns="" id="{020D7A1D-EFAD-4C8C-B9DE-D0FAD269B77A}"/>
              </a:ext>
            </a:extLst>
          </p:cNvPr>
          <p:cNvSpPr txBox="1"/>
          <p:nvPr/>
        </p:nvSpPr>
        <p:spPr bwMode="gray">
          <a:xfrm>
            <a:off x="2838556" y="3834006"/>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Cluster1</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0">
            <a:extLst>
              <a:ext uri="{FF2B5EF4-FFF2-40B4-BE49-F238E27FC236}">
                <a16:creationId xmlns:a16="http://schemas.microsoft.com/office/drawing/2014/main" xmlns="" id="{020D7A1D-EFAD-4C8C-B9DE-D0FAD269B77A}"/>
              </a:ext>
            </a:extLst>
          </p:cNvPr>
          <p:cNvSpPr txBox="1"/>
          <p:nvPr/>
        </p:nvSpPr>
        <p:spPr bwMode="gray">
          <a:xfrm>
            <a:off x="2911162" y="2797060"/>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120">
            <a:extLst>
              <a:ext uri="{FF2B5EF4-FFF2-40B4-BE49-F238E27FC236}">
                <a16:creationId xmlns:a16="http://schemas.microsoft.com/office/drawing/2014/main" xmlns="" id="{020D7A1D-EFAD-4C8C-B9DE-D0FAD269B77A}"/>
              </a:ext>
            </a:extLst>
          </p:cNvPr>
          <p:cNvSpPr txBox="1"/>
          <p:nvPr/>
        </p:nvSpPr>
        <p:spPr bwMode="gray">
          <a:xfrm>
            <a:off x="1886201" y="3536329"/>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a16="http://schemas.microsoft.com/office/drawing/2014/main" xmlns="" id="{020D7A1D-EFAD-4C8C-B9DE-D0FAD269B77A}"/>
              </a:ext>
            </a:extLst>
          </p:cNvPr>
          <p:cNvSpPr txBox="1"/>
          <p:nvPr/>
        </p:nvSpPr>
        <p:spPr bwMode="gray">
          <a:xfrm>
            <a:off x="3963366" y="3536329"/>
            <a:ext cx="826769" cy="307657"/>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86062" y="5031704"/>
            <a:ext cx="540000" cy="442800"/>
          </a:xfrm>
          <a:prstGeom prst="rect">
            <a:avLst/>
          </a:prstGeom>
        </p:spPr>
      </p:pic>
      <p:sp>
        <p:nvSpPr>
          <p:cNvPr id="105" name="TextBox 120">
            <a:extLst>
              <a:ext uri="{FF2B5EF4-FFF2-40B4-BE49-F238E27FC236}">
                <a16:creationId xmlns:a16="http://schemas.microsoft.com/office/drawing/2014/main" xmlns="" id="{020D7A1D-EFAD-4C8C-B9DE-D0FAD269B77A}"/>
              </a:ext>
            </a:extLst>
          </p:cNvPr>
          <p:cNvSpPr txBox="1"/>
          <p:nvPr/>
        </p:nvSpPr>
        <p:spPr bwMode="gray">
          <a:xfrm>
            <a:off x="1311369" y="5444528"/>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a:extLst>
              <a:ext uri="{FF2B5EF4-FFF2-40B4-BE49-F238E27FC236}">
                <a16:creationId xmlns:a16="http://schemas.microsoft.com/office/drawing/2014/main" xmlns="" id="{94275FFE-3BE6-4C12-8737-FDFE3456C4A2}"/>
              </a:ext>
            </a:extLst>
          </p:cNvPr>
          <p:cNvCxnSpPr>
            <a:stCxn id="104" idx="0"/>
          </p:cNvCxnSpPr>
          <p:nvPr/>
        </p:nvCxnSpPr>
        <p:spPr bwMode="gray">
          <a:xfrm flipV="1">
            <a:off x="1756062" y="4281672"/>
            <a:ext cx="0" cy="750032"/>
          </a:xfrm>
          <a:prstGeom prst="line">
            <a:avLst/>
          </a:prstGeom>
          <a:noFill/>
          <a:ln w="19050" cap="flat" cmpd="sng" algn="ctr">
            <a:solidFill>
              <a:schemeClr val="tx1"/>
            </a:solidFill>
            <a:prstDash val="solid"/>
          </a:ln>
          <a:effectLst/>
        </p:spPr>
      </p:cxnSp>
      <p:sp>
        <p:nvSpPr>
          <p:cNvPr id="107" name="TextBox 120">
            <a:extLst>
              <a:ext uri="{FF2B5EF4-FFF2-40B4-BE49-F238E27FC236}">
                <a16:creationId xmlns:a16="http://schemas.microsoft.com/office/drawing/2014/main" xmlns="" id="{020D7A1D-EFAD-4C8C-B9DE-D0FAD269B77A}"/>
              </a:ext>
            </a:extLst>
          </p:cNvPr>
          <p:cNvSpPr txBox="1"/>
          <p:nvPr/>
        </p:nvSpPr>
        <p:spPr bwMode="gray">
          <a:xfrm>
            <a:off x="3814413" y="4262773"/>
            <a:ext cx="1137365" cy="522964"/>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Client2/</a:t>
            </a:r>
          </a:p>
          <a:p>
            <a:pPr algn="ct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Level-2 </a:t>
            </a:r>
            <a:r>
              <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08" name="TextBox 120">
            <a:extLst>
              <a:ext uri="{FF2B5EF4-FFF2-40B4-BE49-F238E27FC236}">
                <a16:creationId xmlns:a16="http://schemas.microsoft.com/office/drawing/2014/main" xmlns="" id="{020D7A1D-EFAD-4C8C-B9DE-D0FAD269B77A}"/>
              </a:ext>
            </a:extLst>
          </p:cNvPr>
          <p:cNvSpPr txBox="1"/>
          <p:nvPr/>
        </p:nvSpPr>
        <p:spPr bwMode="gray">
          <a:xfrm>
            <a:off x="1696421" y="4718525"/>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Cluster2</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Box 120">
            <a:extLst>
              <a:ext uri="{FF2B5EF4-FFF2-40B4-BE49-F238E27FC236}">
                <a16:creationId xmlns:a16="http://schemas.microsoft.com/office/drawing/2014/main" xmlns="" id="{020D7A1D-EFAD-4C8C-B9DE-D0FAD269B77A}"/>
              </a:ext>
            </a:extLst>
          </p:cNvPr>
          <p:cNvSpPr txBox="1"/>
          <p:nvPr/>
        </p:nvSpPr>
        <p:spPr bwMode="gray">
          <a:xfrm>
            <a:off x="4824961" y="4718525"/>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Cluster3</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箭头连接符 109"/>
          <p:cNvCxnSpPr/>
          <p:nvPr/>
        </p:nvCxnSpPr>
        <p:spPr bwMode="gray">
          <a:xfrm>
            <a:off x="5677948" y="4101121"/>
            <a:ext cx="0" cy="1124584"/>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a:off x="5327590" y="4043598"/>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bwMode="gray">
          <a:xfrm>
            <a:off x="5327590" y="5306803"/>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bwMode="gray">
          <a:xfrm>
            <a:off x="5677948" y="3125399"/>
            <a:ext cx="0" cy="771595"/>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a:off x="5327590" y="3011154"/>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5" name="TextBox 120">
            <a:extLst>
              <a:ext uri="{FF2B5EF4-FFF2-40B4-BE49-F238E27FC236}">
                <a16:creationId xmlns:a16="http://schemas.microsoft.com/office/drawing/2014/main" xmlns="" id="{020D7A1D-EFAD-4C8C-B9DE-D0FAD269B77A}"/>
              </a:ext>
            </a:extLst>
          </p:cNvPr>
          <p:cNvSpPr txBox="1"/>
          <p:nvPr/>
        </p:nvSpPr>
        <p:spPr bwMode="gray">
          <a:xfrm rot="16200000">
            <a:off x="5434972" y="3270991"/>
            <a:ext cx="917222" cy="461665"/>
          </a:xfrm>
          <a:prstGeom prst="rect">
            <a:avLst/>
          </a:prstGeom>
          <a:noFill/>
          <a:ln>
            <a:noFill/>
          </a:ln>
        </p:spPr>
        <p:txBody>
          <a:bodyPr wrap="square" rtlCol="0">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Level-1 </a:t>
            </a: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reflection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7" name="组合 116"/>
          <p:cNvGrpSpPr/>
          <p:nvPr/>
        </p:nvGrpSpPr>
        <p:grpSpPr bwMode="gray">
          <a:xfrm>
            <a:off x="1490148" y="3839650"/>
            <a:ext cx="540000" cy="442800"/>
            <a:chOff x="7242745" y="5402072"/>
            <a:chExt cx="540000" cy="442800"/>
          </a:xfrm>
        </p:grpSpPr>
        <p:pic>
          <p:nvPicPr>
            <p:cNvPr id="118" name="图片 117"/>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242745" y="5402072"/>
              <a:ext cx="540000" cy="442800"/>
            </a:xfrm>
            <a:prstGeom prst="rect">
              <a:avLst/>
            </a:prstGeom>
          </p:spPr>
        </p:pic>
        <p:pic>
          <p:nvPicPr>
            <p:cNvPr id="119" name="图片 118"/>
            <p:cNvPicPr>
              <a:picLocks/>
            </p:cNvPicPr>
            <p:nvPr/>
          </p:nvPicPr>
          <p:blipFill rotWithShape="1">
            <a:blip r:embed="rId3" cstate="print">
              <a:extLst>
                <a:ext uri="{28A0092B-C50C-407E-A947-70E740481C1C}">
                  <a14:useLocalDpi xmlns:a14="http://schemas.microsoft.com/office/drawing/2010/main" val="0"/>
                </a:ext>
              </a:extLst>
            </a:blip>
            <a:srcRect r="50000"/>
            <a:stretch/>
          </p:blipFill>
          <p:spPr bwMode="gray">
            <a:xfrm>
              <a:off x="7242745" y="5402072"/>
              <a:ext cx="270000" cy="442800"/>
            </a:xfrm>
            <a:prstGeom prst="rect">
              <a:avLst/>
            </a:prstGeom>
          </p:spPr>
        </p:pic>
      </p:grpSp>
      <p:grpSp>
        <p:nvGrpSpPr>
          <p:cNvPr id="120" name="组合 119"/>
          <p:cNvGrpSpPr/>
          <p:nvPr/>
        </p:nvGrpSpPr>
        <p:grpSpPr bwMode="gray">
          <a:xfrm>
            <a:off x="4631339" y="3839650"/>
            <a:ext cx="540000" cy="442800"/>
            <a:chOff x="7242745" y="5402072"/>
            <a:chExt cx="540000" cy="442800"/>
          </a:xfrm>
        </p:grpSpPr>
        <p:pic>
          <p:nvPicPr>
            <p:cNvPr id="121" name="图片 120"/>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242745" y="5402072"/>
              <a:ext cx="540000" cy="442800"/>
            </a:xfrm>
            <a:prstGeom prst="rect">
              <a:avLst/>
            </a:prstGeom>
          </p:spPr>
        </p:pic>
        <p:pic>
          <p:nvPicPr>
            <p:cNvPr id="122" name="图片 121"/>
            <p:cNvPicPr>
              <a:picLocks/>
            </p:cNvPicPr>
            <p:nvPr/>
          </p:nvPicPr>
          <p:blipFill rotWithShape="1">
            <a:blip r:embed="rId3" cstate="print">
              <a:extLst>
                <a:ext uri="{28A0092B-C50C-407E-A947-70E740481C1C}">
                  <a14:useLocalDpi xmlns:a14="http://schemas.microsoft.com/office/drawing/2010/main" val="0"/>
                </a:ext>
              </a:extLst>
            </a:blip>
            <a:srcRect r="50000"/>
            <a:stretch/>
          </p:blipFill>
          <p:spPr bwMode="gray">
            <a:xfrm>
              <a:off x="7242745" y="5402072"/>
              <a:ext cx="270000" cy="442800"/>
            </a:xfrm>
            <a:prstGeom prst="rect">
              <a:avLst/>
            </a:prstGeom>
          </p:spPr>
        </p:pic>
      </p:grpSp>
      <p:grpSp>
        <p:nvGrpSpPr>
          <p:cNvPr id="123" name="组合 122"/>
          <p:cNvGrpSpPr/>
          <p:nvPr/>
        </p:nvGrpSpPr>
        <p:grpSpPr bwMode="gray">
          <a:xfrm>
            <a:off x="6330547" y="5839359"/>
            <a:ext cx="2777962" cy="276999"/>
            <a:chOff x="4366042" y="5780594"/>
            <a:chExt cx="2777962" cy="276999"/>
          </a:xfrm>
        </p:grpSpPr>
        <p:cxnSp>
          <p:nvCxnSpPr>
            <p:cNvPr id="124" name="直接连接符 123"/>
            <p:cNvCxnSpPr/>
            <p:nvPr/>
          </p:nvCxnSpPr>
          <p:spPr bwMode="gray">
            <a:xfrm flipH="1">
              <a:off x="4366042" y="5919040"/>
              <a:ext cx="360000" cy="0"/>
            </a:xfrm>
            <a:prstGeom prst="line">
              <a:avLst/>
            </a:prstGeom>
            <a:noFill/>
            <a:ln w="19050" cap="flat" cmpd="sng" algn="ctr">
              <a:solidFill>
                <a:schemeClr val="tx1"/>
              </a:solidFill>
              <a:prstDash val="solid"/>
            </a:ln>
            <a:effectLst/>
          </p:spPr>
        </p:cxnSp>
        <p:sp>
          <p:nvSpPr>
            <p:cNvPr id="125" name="文本框 124"/>
            <p:cNvSpPr txBox="1"/>
            <p:nvPr/>
          </p:nvSpPr>
          <p:spPr bwMode="gray">
            <a:xfrm>
              <a:off x="4725125" y="5780594"/>
              <a:ext cx="241887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grpSp>
      <p:sp>
        <p:nvSpPr>
          <p:cNvPr id="126" name="TextBox 120">
            <a:extLst>
              <a:ext uri="{FF2B5EF4-FFF2-40B4-BE49-F238E27FC236}">
                <a16:creationId xmlns:a16="http://schemas.microsoft.com/office/drawing/2014/main" xmlns="" id="{020D7A1D-EFAD-4C8C-B9DE-D0FAD269B77A}"/>
              </a:ext>
            </a:extLst>
          </p:cNvPr>
          <p:cNvSpPr txBox="1"/>
          <p:nvPr/>
        </p:nvSpPr>
        <p:spPr bwMode="gray">
          <a:xfrm>
            <a:off x="3506413" y="2512559"/>
            <a:ext cx="1212856" cy="307648"/>
          </a:xfrm>
          <a:prstGeom prst="rect">
            <a:avLst/>
          </a:prstGeom>
          <a:noFill/>
          <a:ln>
            <a:noFill/>
          </a:ln>
        </p:spPr>
        <p:txBody>
          <a:bodyPr wrap="square" rtlCol="0">
            <a:spAutoFit/>
          </a:bodyPr>
          <a:lstStyle/>
          <a:p>
            <a:pPr algn="ctr"/>
            <a:r>
              <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Level-1 </a:t>
            </a:r>
            <a:r>
              <a:rPr lang="en-US" altLang="zh-CN" sz="1399"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RR2</a:t>
            </a:r>
            <a:endParaRPr lang="en-US" altLang="zh-CN" sz="1399"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Box 120">
            <a:extLst>
              <a:ext uri="{FF2B5EF4-FFF2-40B4-BE49-F238E27FC236}">
                <a16:creationId xmlns:a16="http://schemas.microsoft.com/office/drawing/2014/main" xmlns="" id="{020D7A1D-EFAD-4C8C-B9DE-D0FAD269B77A}"/>
              </a:ext>
            </a:extLst>
          </p:cNvPr>
          <p:cNvSpPr txBox="1"/>
          <p:nvPr/>
        </p:nvSpPr>
        <p:spPr bwMode="gray">
          <a:xfrm rot="16200000">
            <a:off x="5434973" y="4456198"/>
            <a:ext cx="917222" cy="461665"/>
          </a:xfrm>
          <a:prstGeom prst="rect">
            <a:avLst/>
          </a:prstGeom>
          <a:noFill/>
          <a:ln>
            <a:noFill/>
          </a:ln>
        </p:spPr>
        <p:txBody>
          <a:bodyPr wrap="square" rtlCol="0">
            <a:spAutoFit/>
          </a:bodyPr>
          <a:lstStyle/>
          <a:p>
            <a:pPr 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Level-2 reflection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766637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Single-Cluster Problem</a:t>
            </a:r>
            <a:endParaRPr lang="en-US"/>
          </a:p>
        </p:txBody>
      </p:sp>
      <p:sp>
        <p:nvSpPr>
          <p:cNvPr id="3" name="文本占位符 2"/>
          <p:cNvSpPr>
            <a:spLocks noGrp="1"/>
          </p:cNvSpPr>
          <p:nvPr>
            <p:ph type="body" sz="quarter" idx="10"/>
          </p:nvPr>
        </p:nvSpPr>
        <p:spPr bwMode="gray">
          <a:xfrm>
            <a:off x="455612" y="1052514"/>
            <a:ext cx="11293476" cy="840266"/>
          </a:xfrm>
        </p:spPr>
        <p:txBody>
          <a:bodyPr/>
          <a:lstStyle/>
          <a:p>
            <a:r>
              <a:rPr lang="en-US" sz="1800" smtClean="0"/>
              <a:t>To provide the desired redundancy in an RR-based architecture, it is important to properly divide an AS into clusters.</a:t>
            </a:r>
            <a:endParaRPr lang="en-US" sz="1800" dirty="0"/>
          </a:p>
        </p:txBody>
      </p:sp>
      <p:sp>
        <p:nvSpPr>
          <p:cNvPr id="47" name="文本占位符 3"/>
          <p:cNvSpPr txBox="1">
            <a:spLocks/>
          </p:cNvSpPr>
          <p:nvPr/>
        </p:nvSpPr>
        <p:spPr bwMode="gray">
          <a:xfrm>
            <a:off x="6121821" y="1948549"/>
            <a:ext cx="5632010" cy="410390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20000"/>
              </a:lnSpc>
            </a:pPr>
            <a:r>
              <a:rPr lang="en-US" sz="1600" dirty="0">
                <a:latin typeface="Huawei Sans" panose="020C0503030203020204" pitchFamily="34" charset="0"/>
              </a:rPr>
              <a:t>Scenario description:</a:t>
            </a:r>
          </a:p>
          <a:p>
            <a:pPr lvl="1" fontAlgn="ctr">
              <a:lnSpc>
                <a:spcPct val="120000"/>
              </a:lnSpc>
            </a:pPr>
            <a:r>
              <a:rPr lang="en-US" sz="1400" dirty="0">
                <a:latin typeface="Huawei Sans" panose="020C0503030203020204" pitchFamily="34" charset="0"/>
              </a:rPr>
              <a:t>As shown in the figure, AS 101 uses the backup RR networking. RR1 and RR2 use the same cluster ID, and provide a redundant link for traffic from R1 to access 10.1.5.5/32.</a:t>
            </a:r>
          </a:p>
          <a:p>
            <a:pPr lvl="1" fontAlgn="ctr">
              <a:lnSpc>
                <a:spcPct val="120000"/>
              </a:lnSpc>
            </a:pPr>
            <a:r>
              <a:rPr lang="en-US" sz="1400" dirty="0">
                <a:latin typeface="Huawei Sans" panose="020C0503030203020204" pitchFamily="34" charset="0"/>
              </a:rPr>
              <a:t>After R4 advertises the route 10.1.5.5/32, the two RRs advertise the route to R1 and to each other. Because RR1 and RR2 have the same cluster ID, the Update messages exchanged between the RRs are discarded.</a:t>
            </a:r>
          </a:p>
          <a:p>
            <a:pPr fontAlgn="ctr">
              <a:lnSpc>
                <a:spcPct val="120000"/>
              </a:lnSpc>
            </a:pPr>
            <a:r>
              <a:rPr lang="en-US" sz="1600" dirty="0">
                <a:latin typeface="Huawei Sans" panose="020C0503030203020204" pitchFamily="34" charset="0"/>
              </a:rPr>
              <a:t>An IBGP session failure causes the redundancy failure:</a:t>
            </a:r>
          </a:p>
          <a:p>
            <a:pPr lvl="1" fontAlgn="ctr">
              <a:lnSpc>
                <a:spcPct val="120000"/>
              </a:lnSpc>
            </a:pPr>
            <a:r>
              <a:rPr lang="en-US" sz="1400" dirty="0">
                <a:latin typeface="Huawei Sans" panose="020C0503030203020204" pitchFamily="34" charset="0"/>
              </a:rPr>
              <a:t>Assume that the IBGP session between R3 and R4 fails (for example, due to incorrect configurations). As R3 ignores the route 10.1.5.5/32 advertised by R2, no redundant link is available for traffic from R1 to access 10.1.5.5/32.</a:t>
            </a:r>
          </a:p>
        </p:txBody>
      </p:sp>
      <p:sp>
        <p:nvSpPr>
          <p:cNvPr id="51" name="矩形 50"/>
          <p:cNvSpPr/>
          <p:nvPr/>
        </p:nvSpPr>
        <p:spPr bwMode="gray">
          <a:xfrm>
            <a:off x="1665385" y="2082902"/>
            <a:ext cx="3319534" cy="2535053"/>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sp>
        <p:nvSpPr>
          <p:cNvPr id="52" name="椭圆 51"/>
          <p:cNvSpPr/>
          <p:nvPr/>
        </p:nvSpPr>
        <p:spPr bwMode="gray">
          <a:xfrm>
            <a:off x="2386363" y="3090939"/>
            <a:ext cx="1885547" cy="1150796"/>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a:extLst>
              <a:ext uri="{FF2B5EF4-FFF2-40B4-BE49-F238E27FC236}">
                <a16:creationId xmlns:a16="http://schemas.microsoft.com/office/drawing/2014/main" xmlns="" id="{94275FFE-3BE6-4C12-8737-FDFE3456C4A2}"/>
              </a:ext>
            </a:extLst>
          </p:cNvPr>
          <p:cNvCxnSpPr/>
          <p:nvPr/>
        </p:nvCxnSpPr>
        <p:spPr bwMode="gray">
          <a:xfrm flipV="1">
            <a:off x="2502263" y="2598465"/>
            <a:ext cx="822889" cy="821634"/>
          </a:xfrm>
          <a:prstGeom prst="line">
            <a:avLst/>
          </a:prstGeom>
          <a:noFill/>
          <a:ln w="19050" cap="flat" cmpd="sng" algn="ctr">
            <a:solidFill>
              <a:schemeClr val="tx1"/>
            </a:solidFill>
            <a:prstDash val="solid"/>
          </a:ln>
          <a:effectLst/>
        </p:spPr>
      </p:cxnSp>
      <p:cxnSp>
        <p:nvCxnSpPr>
          <p:cNvPr id="54" name="直接连接符 53">
            <a:extLst>
              <a:ext uri="{FF2B5EF4-FFF2-40B4-BE49-F238E27FC236}">
                <a16:creationId xmlns:a16="http://schemas.microsoft.com/office/drawing/2014/main" xmlns="" id="{94275FFE-3BE6-4C12-8737-FDFE3456C4A2}"/>
              </a:ext>
            </a:extLst>
          </p:cNvPr>
          <p:cNvCxnSpPr/>
          <p:nvPr/>
        </p:nvCxnSpPr>
        <p:spPr bwMode="gray">
          <a:xfrm flipH="1" flipV="1">
            <a:off x="2492217" y="3420099"/>
            <a:ext cx="822888" cy="821635"/>
          </a:xfrm>
          <a:prstGeom prst="line">
            <a:avLst/>
          </a:prstGeom>
          <a:noFill/>
          <a:ln w="19050" cap="flat" cmpd="sng" algn="ctr">
            <a:solidFill>
              <a:schemeClr val="tx1"/>
            </a:solidFill>
            <a:prstDash val="solid"/>
          </a:ln>
          <a:effectLst/>
        </p:spPr>
      </p:cxnSp>
      <p:cxnSp>
        <p:nvCxnSpPr>
          <p:cNvPr id="55" name="直接连接符 54">
            <a:extLst>
              <a:ext uri="{FF2B5EF4-FFF2-40B4-BE49-F238E27FC236}">
                <a16:creationId xmlns:a16="http://schemas.microsoft.com/office/drawing/2014/main" xmlns="" id="{94275FFE-3BE6-4C12-8737-FDFE3456C4A2}"/>
              </a:ext>
            </a:extLst>
          </p:cNvPr>
          <p:cNvCxnSpPr/>
          <p:nvPr/>
        </p:nvCxnSpPr>
        <p:spPr bwMode="gray">
          <a:xfrm flipV="1">
            <a:off x="3335199" y="3420100"/>
            <a:ext cx="822889" cy="821634"/>
          </a:xfrm>
          <a:prstGeom prst="line">
            <a:avLst/>
          </a:prstGeom>
          <a:noFill/>
          <a:ln w="19050" cap="flat" cmpd="sng" algn="ctr">
            <a:solidFill>
              <a:schemeClr val="tx1"/>
            </a:solidFill>
            <a:prstDash val="solid"/>
          </a:ln>
          <a:effectLst/>
        </p:spPr>
      </p:cxnSp>
      <p:cxnSp>
        <p:nvCxnSpPr>
          <p:cNvPr id="56" name="直接连接符 55">
            <a:extLst>
              <a:ext uri="{FF2B5EF4-FFF2-40B4-BE49-F238E27FC236}">
                <a16:creationId xmlns:a16="http://schemas.microsoft.com/office/drawing/2014/main" xmlns="" id="{94275FFE-3BE6-4C12-8737-FDFE3456C4A2}"/>
              </a:ext>
            </a:extLst>
          </p:cNvPr>
          <p:cNvCxnSpPr/>
          <p:nvPr/>
        </p:nvCxnSpPr>
        <p:spPr bwMode="gray">
          <a:xfrm flipH="1" flipV="1">
            <a:off x="3313685" y="2624729"/>
            <a:ext cx="822888" cy="821635"/>
          </a:xfrm>
          <a:prstGeom prst="line">
            <a:avLst/>
          </a:prstGeom>
          <a:noFill/>
          <a:ln w="19050" cap="flat" cmpd="sng" algn="ctr">
            <a:solidFill>
              <a:schemeClr val="tx1"/>
            </a:solidFill>
            <a:prstDash val="solid"/>
          </a:ln>
          <a:effectLst/>
        </p:spPr>
      </p:cxnSp>
      <p:cxnSp>
        <p:nvCxnSpPr>
          <p:cNvPr id="57" name="直接连接符 56">
            <a:extLst>
              <a:ext uri="{FF2B5EF4-FFF2-40B4-BE49-F238E27FC236}">
                <a16:creationId xmlns:a16="http://schemas.microsoft.com/office/drawing/2014/main" xmlns="" id="{94275FFE-3BE6-4C12-8737-FDFE3456C4A2}"/>
              </a:ext>
            </a:extLst>
          </p:cNvPr>
          <p:cNvCxnSpPr>
            <a:stCxn id="59" idx="3"/>
            <a:endCxn id="60" idx="1"/>
          </p:cNvCxnSpPr>
          <p:nvPr/>
        </p:nvCxnSpPr>
        <p:spPr bwMode="gray">
          <a:xfrm>
            <a:off x="2772263" y="3420099"/>
            <a:ext cx="1105778" cy="0"/>
          </a:xfrm>
          <a:prstGeom prst="line">
            <a:avLst/>
          </a:prstGeom>
          <a:noFill/>
          <a:ln w="19050" cap="flat" cmpd="sng" algn="ctr">
            <a:solidFill>
              <a:schemeClr val="tx1"/>
            </a:solidFill>
            <a:prstDash val="solid"/>
          </a:ln>
          <a:effectLst/>
        </p:spPr>
      </p:cxn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2377064"/>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32263" y="3198699"/>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78041" y="3198699"/>
            <a:ext cx="540000" cy="442800"/>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4020334"/>
            <a:ext cx="540000" cy="442800"/>
          </a:xfrm>
          <a:prstGeom prst="rect">
            <a:avLst/>
          </a:prstGeom>
        </p:spPr>
      </p:pic>
      <p:sp>
        <p:nvSpPr>
          <p:cNvPr id="62" name="矩形 61"/>
          <p:cNvSpPr/>
          <p:nvPr/>
        </p:nvSpPr>
        <p:spPr bwMode="gray">
          <a:xfrm>
            <a:off x="1665385" y="4742540"/>
            <a:ext cx="3319534" cy="1107870"/>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4993144"/>
            <a:ext cx="540000" cy="442800"/>
          </a:xfrm>
          <a:prstGeom prst="rect">
            <a:avLst/>
          </a:prstGeom>
        </p:spPr>
      </p:pic>
      <p:cxnSp>
        <p:nvCxnSpPr>
          <p:cNvPr id="64" name="直接连接符 63">
            <a:extLst>
              <a:ext uri="{FF2B5EF4-FFF2-40B4-BE49-F238E27FC236}">
                <a16:creationId xmlns:a16="http://schemas.microsoft.com/office/drawing/2014/main" xmlns="" id="{94275FFE-3BE6-4C12-8737-FDFE3456C4A2}"/>
              </a:ext>
            </a:extLst>
          </p:cNvPr>
          <p:cNvCxnSpPr/>
          <p:nvPr/>
        </p:nvCxnSpPr>
        <p:spPr bwMode="gray">
          <a:xfrm flipV="1">
            <a:off x="3325152" y="4534825"/>
            <a:ext cx="0" cy="375189"/>
          </a:xfrm>
          <a:prstGeom prst="line">
            <a:avLst/>
          </a:prstGeom>
          <a:noFill/>
          <a:ln w="38100" cap="flat" cmpd="sng" algn="ctr">
            <a:solidFill>
              <a:srgbClr val="56C4D2"/>
            </a:solidFill>
            <a:prstDash val="solid"/>
            <a:headEnd type="none" w="med" len="med"/>
            <a:tailEnd type="triangle" w="med" len="med"/>
          </a:ln>
          <a:effectLst/>
        </p:spPr>
      </p:cxnSp>
      <p:sp>
        <p:nvSpPr>
          <p:cNvPr id="65" name="TextBox 120">
            <a:extLst>
              <a:ext uri="{FF2B5EF4-FFF2-40B4-BE49-F238E27FC236}">
                <a16:creationId xmlns:a16="http://schemas.microsoft.com/office/drawing/2014/main" xmlns="" id="{020D7A1D-EFAD-4C8C-B9DE-D0FAD269B77A}"/>
              </a:ext>
            </a:extLst>
          </p:cNvPr>
          <p:cNvSpPr txBox="1"/>
          <p:nvPr/>
        </p:nvSpPr>
        <p:spPr bwMode="gray">
          <a:xfrm>
            <a:off x="1665385" y="2190543"/>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0">
            <a:extLst>
              <a:ext uri="{FF2B5EF4-FFF2-40B4-BE49-F238E27FC236}">
                <a16:creationId xmlns:a16="http://schemas.microsoft.com/office/drawing/2014/main" xmlns="" id="{020D7A1D-EFAD-4C8C-B9DE-D0FAD269B77A}"/>
              </a:ext>
            </a:extLst>
          </p:cNvPr>
          <p:cNvSpPr txBox="1"/>
          <p:nvPr/>
        </p:nvSpPr>
        <p:spPr bwMode="gray">
          <a:xfrm>
            <a:off x="1665385" y="4733174"/>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0">
            <a:extLst>
              <a:ext uri="{FF2B5EF4-FFF2-40B4-BE49-F238E27FC236}">
                <a16:creationId xmlns:a16="http://schemas.microsoft.com/office/drawing/2014/main" xmlns="" id="{020D7A1D-EFAD-4C8C-B9DE-D0FAD269B77A}"/>
              </a:ext>
            </a:extLst>
          </p:cNvPr>
          <p:cNvSpPr txBox="1"/>
          <p:nvPr/>
        </p:nvSpPr>
        <p:spPr bwMode="gray">
          <a:xfrm>
            <a:off x="3112853" y="2126237"/>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0">
            <a:extLst>
              <a:ext uri="{FF2B5EF4-FFF2-40B4-BE49-F238E27FC236}">
                <a16:creationId xmlns:a16="http://schemas.microsoft.com/office/drawing/2014/main" xmlns="" id="{020D7A1D-EFAD-4C8C-B9DE-D0FAD269B77A}"/>
              </a:ext>
            </a:extLst>
          </p:cNvPr>
          <p:cNvSpPr txBox="1"/>
          <p:nvPr/>
        </p:nvSpPr>
        <p:spPr bwMode="gray">
          <a:xfrm>
            <a:off x="3438047" y="4505644"/>
            <a:ext cx="894429" cy="430631"/>
          </a:xfrm>
          <a:prstGeom prst="rect">
            <a:avLst/>
          </a:prstGeom>
          <a:solidFill>
            <a:schemeClr val="bg1">
              <a:alpha val="89000"/>
            </a:schemeClr>
          </a:solidFill>
          <a:ln>
            <a:solidFill>
              <a:schemeClr val="bg1">
                <a:alpha val="0"/>
              </a:schemeClr>
            </a:solidFill>
          </a:ln>
        </p:spPr>
        <p:txBody>
          <a:bodyPr wrap="square" lIns="0" tIns="0" rIns="0" bIns="0" rtlCol="0" anchor="ctr" anchorCtr="0">
            <a:spAutoFit/>
          </a:bodyPr>
          <a:lstStyle/>
          <a:p>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Route:</a:t>
            </a:r>
          </a:p>
          <a:p>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10.1.5.5/32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a:extLst>
              <a:ext uri="{FF2B5EF4-FFF2-40B4-BE49-F238E27FC236}">
                <a16:creationId xmlns:a16="http://schemas.microsoft.com/office/drawing/2014/main" xmlns="" id="{94275FFE-3BE6-4C12-8737-FDFE3456C4A2}"/>
              </a:ext>
            </a:extLst>
          </p:cNvPr>
          <p:cNvCxnSpPr/>
          <p:nvPr/>
        </p:nvCxnSpPr>
        <p:spPr bwMode="gray">
          <a:xfrm flipH="1" flipV="1">
            <a:off x="3335198" y="5431718"/>
            <a:ext cx="1" cy="178823"/>
          </a:xfrm>
          <a:prstGeom prst="line">
            <a:avLst/>
          </a:prstGeom>
          <a:noFill/>
          <a:ln w="19050" cap="flat" cmpd="sng" algn="ctr">
            <a:solidFill>
              <a:schemeClr val="tx1"/>
            </a:solidFill>
            <a:prstDash val="solid"/>
          </a:ln>
          <a:effectLst/>
        </p:spPr>
      </p:cxnSp>
      <p:cxnSp>
        <p:nvCxnSpPr>
          <p:cNvPr id="70" name="直接连接符 69">
            <a:extLst>
              <a:ext uri="{FF2B5EF4-FFF2-40B4-BE49-F238E27FC236}">
                <a16:creationId xmlns:a16="http://schemas.microsoft.com/office/drawing/2014/main" xmlns="" id="{94275FFE-3BE6-4C12-8737-FDFE3456C4A2}"/>
              </a:ext>
            </a:extLst>
          </p:cNvPr>
          <p:cNvCxnSpPr/>
          <p:nvPr/>
        </p:nvCxnSpPr>
        <p:spPr bwMode="gray">
          <a:xfrm flipH="1">
            <a:off x="3083504" y="5609656"/>
            <a:ext cx="503389" cy="1"/>
          </a:xfrm>
          <a:prstGeom prst="line">
            <a:avLst/>
          </a:prstGeom>
          <a:noFill/>
          <a:ln w="19050" cap="flat" cmpd="sng" algn="ctr">
            <a:solidFill>
              <a:schemeClr val="tx1"/>
            </a:solidFill>
            <a:prstDash val="solid"/>
          </a:ln>
          <a:effectLst/>
        </p:spPr>
      </p:cxnSp>
      <p:sp>
        <p:nvSpPr>
          <p:cNvPr id="71" name="TextBox 120">
            <a:extLst>
              <a:ext uri="{FF2B5EF4-FFF2-40B4-BE49-F238E27FC236}">
                <a16:creationId xmlns:a16="http://schemas.microsoft.com/office/drawing/2014/main" xmlns="" id="{020D7A1D-EFAD-4C8C-B9DE-D0FAD269B77A}"/>
              </a:ext>
            </a:extLst>
          </p:cNvPr>
          <p:cNvSpPr txBox="1"/>
          <p:nvPr/>
        </p:nvSpPr>
        <p:spPr bwMode="gray">
          <a:xfrm>
            <a:off x="2786815" y="5578121"/>
            <a:ext cx="1096768"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10.1.5.5/32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a16="http://schemas.microsoft.com/office/drawing/2014/main" xmlns="" id="{020D7A1D-EFAD-4C8C-B9DE-D0FAD269B77A}"/>
              </a:ext>
            </a:extLst>
          </p:cNvPr>
          <p:cNvSpPr txBox="1"/>
          <p:nvPr/>
        </p:nvSpPr>
        <p:spPr bwMode="gray">
          <a:xfrm>
            <a:off x="2279917" y="2937115"/>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0">
            <a:extLst>
              <a:ext uri="{FF2B5EF4-FFF2-40B4-BE49-F238E27FC236}">
                <a16:creationId xmlns:a16="http://schemas.microsoft.com/office/drawing/2014/main" xmlns="" id="{020D7A1D-EFAD-4C8C-B9DE-D0FAD269B77A}"/>
              </a:ext>
            </a:extLst>
          </p:cNvPr>
          <p:cNvSpPr txBox="1"/>
          <p:nvPr/>
        </p:nvSpPr>
        <p:spPr bwMode="gray">
          <a:xfrm>
            <a:off x="3925695" y="2937115"/>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a16="http://schemas.microsoft.com/office/drawing/2014/main" xmlns="" id="{020D7A1D-EFAD-4C8C-B9DE-D0FAD269B77A}"/>
              </a:ext>
            </a:extLst>
          </p:cNvPr>
          <p:cNvSpPr txBox="1"/>
          <p:nvPr/>
        </p:nvSpPr>
        <p:spPr bwMode="gray">
          <a:xfrm>
            <a:off x="2695170" y="4115267"/>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a16="http://schemas.microsoft.com/office/drawing/2014/main" xmlns="" id="{020D7A1D-EFAD-4C8C-B9DE-D0FAD269B77A}"/>
              </a:ext>
            </a:extLst>
          </p:cNvPr>
          <p:cNvSpPr txBox="1"/>
          <p:nvPr/>
        </p:nvSpPr>
        <p:spPr bwMode="gray">
          <a:xfrm>
            <a:off x="2695170" y="5056870"/>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a16="http://schemas.microsoft.com/office/drawing/2014/main" xmlns="" id="{020D7A1D-EFAD-4C8C-B9DE-D0FAD269B77A}"/>
              </a:ext>
            </a:extLst>
          </p:cNvPr>
          <p:cNvSpPr txBox="1"/>
          <p:nvPr/>
        </p:nvSpPr>
        <p:spPr bwMode="gray">
          <a:xfrm>
            <a:off x="2873642" y="3561538"/>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a16="http://schemas.microsoft.com/office/drawing/2014/main" xmlns="" id="{020D7A1D-EFAD-4C8C-B9DE-D0FAD269B77A}"/>
              </a:ext>
            </a:extLst>
          </p:cNvPr>
          <p:cNvSpPr txBox="1"/>
          <p:nvPr/>
        </p:nvSpPr>
        <p:spPr bwMode="gray">
          <a:xfrm>
            <a:off x="1689421" y="3244763"/>
            <a:ext cx="590496"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RR1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a16="http://schemas.microsoft.com/office/drawing/2014/main" xmlns="" id="{020D7A1D-EFAD-4C8C-B9DE-D0FAD269B77A}"/>
              </a:ext>
            </a:extLst>
          </p:cNvPr>
          <p:cNvSpPr txBox="1"/>
          <p:nvPr/>
        </p:nvSpPr>
        <p:spPr bwMode="gray">
          <a:xfrm>
            <a:off x="4332476" y="3244763"/>
            <a:ext cx="590496"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RR2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a16="http://schemas.microsoft.com/office/drawing/2014/main" xmlns="" id="{020D7A1D-EFAD-4C8C-B9DE-D0FAD269B77A}"/>
              </a:ext>
            </a:extLst>
          </p:cNvPr>
          <p:cNvSpPr txBox="1"/>
          <p:nvPr/>
        </p:nvSpPr>
        <p:spPr bwMode="gray">
          <a:xfrm>
            <a:off x="3455506" y="4116679"/>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连接符 79">
            <a:extLst>
              <a:ext uri="{FF2B5EF4-FFF2-40B4-BE49-F238E27FC236}">
                <a16:creationId xmlns:a16="http://schemas.microsoft.com/office/drawing/2014/main" xmlns="" id="{94275FFE-3BE6-4C12-8737-FDFE3456C4A2}"/>
              </a:ext>
            </a:extLst>
          </p:cNvPr>
          <p:cNvCxnSpPr/>
          <p:nvPr/>
        </p:nvCxnSpPr>
        <p:spPr bwMode="gray">
          <a:xfrm flipH="1" flipV="1">
            <a:off x="2610903" y="3682410"/>
            <a:ext cx="371379" cy="415282"/>
          </a:xfrm>
          <a:prstGeom prst="line">
            <a:avLst/>
          </a:prstGeom>
          <a:noFill/>
          <a:ln w="38100" cap="flat" cmpd="sng" algn="ctr">
            <a:solidFill>
              <a:srgbClr val="56C4D2"/>
            </a:solidFill>
            <a:prstDash val="solid"/>
            <a:headEnd type="none" w="med" len="med"/>
            <a:tailEnd type="triangle" w="med" len="med"/>
          </a:ln>
          <a:effectLst/>
        </p:spPr>
      </p:cxnSp>
      <p:cxnSp>
        <p:nvCxnSpPr>
          <p:cNvPr id="81" name="直接连接符 80">
            <a:extLst>
              <a:ext uri="{FF2B5EF4-FFF2-40B4-BE49-F238E27FC236}">
                <a16:creationId xmlns:a16="http://schemas.microsoft.com/office/drawing/2014/main" xmlns="" id="{94275FFE-3BE6-4C12-8737-FDFE3456C4A2}"/>
              </a:ext>
            </a:extLst>
          </p:cNvPr>
          <p:cNvCxnSpPr/>
          <p:nvPr/>
        </p:nvCxnSpPr>
        <p:spPr bwMode="gray">
          <a:xfrm flipV="1">
            <a:off x="2667465" y="2676194"/>
            <a:ext cx="307745" cy="369381"/>
          </a:xfrm>
          <a:prstGeom prst="line">
            <a:avLst/>
          </a:prstGeom>
          <a:noFill/>
          <a:ln w="38100" cap="flat" cmpd="sng" algn="ctr">
            <a:solidFill>
              <a:srgbClr val="56C4D2"/>
            </a:solidFill>
            <a:prstDash val="solid"/>
            <a:headEnd type="none" w="med" len="med"/>
            <a:tailEnd type="triangle" w="med" len="med"/>
          </a:ln>
          <a:effectLst/>
        </p:spPr>
      </p:cxnSp>
      <p:grpSp>
        <p:nvGrpSpPr>
          <p:cNvPr id="82" name="组合 81"/>
          <p:cNvGrpSpPr/>
          <p:nvPr/>
        </p:nvGrpSpPr>
        <p:grpSpPr bwMode="gray">
          <a:xfrm>
            <a:off x="3693569" y="3825621"/>
            <a:ext cx="144000" cy="143999"/>
            <a:chOff x="903327" y="2396696"/>
            <a:chExt cx="144000" cy="143999"/>
          </a:xfrm>
        </p:grpSpPr>
        <p:cxnSp>
          <p:nvCxnSpPr>
            <p:cNvPr id="83" name="直接连接符 82"/>
            <p:cNvCxnSpPr/>
            <p:nvPr/>
          </p:nvCxnSpPr>
          <p:spPr bwMode="gray">
            <a:xfrm flipV="1">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84" name="直接连接符 83"/>
            <p:cNvCxnSpPr/>
            <p:nvPr/>
          </p:nvCxnSpPr>
          <p:spPr bwMode="gray">
            <a:xfrm>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736105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Multi-cluster Design</a:t>
            </a:r>
            <a:endParaRPr lang="en-US" dirty="0"/>
          </a:p>
        </p:txBody>
      </p:sp>
      <p:sp>
        <p:nvSpPr>
          <p:cNvPr id="9" name="文本占位符 8"/>
          <p:cNvSpPr>
            <a:spLocks noGrp="1"/>
          </p:cNvSpPr>
          <p:nvPr>
            <p:ph type="body" sz="quarter" idx="10"/>
          </p:nvPr>
        </p:nvSpPr>
        <p:spPr bwMode="gray">
          <a:xfrm>
            <a:off x="455612" y="1052514"/>
            <a:ext cx="11293476" cy="862191"/>
          </a:xfrm>
        </p:spPr>
        <p:txBody>
          <a:bodyPr/>
          <a:lstStyle/>
          <a:p>
            <a:r>
              <a:rPr lang="en-US" sz="1800" smtClean="0"/>
              <a:t>Multi-cluster design not only provides physical redundancy in response to link failures, but also provides logical redundancy in response to IBGP session failures between clients and RRs.</a:t>
            </a:r>
          </a:p>
          <a:p>
            <a:endParaRPr lang="zh-CN" altLang="en-US" sz="1800" dirty="0"/>
          </a:p>
        </p:txBody>
      </p:sp>
      <p:sp>
        <p:nvSpPr>
          <p:cNvPr id="47" name="文本占位符 3"/>
          <p:cNvSpPr txBox="1">
            <a:spLocks/>
          </p:cNvSpPr>
          <p:nvPr/>
        </p:nvSpPr>
        <p:spPr bwMode="gray">
          <a:xfrm>
            <a:off x="6112490" y="2276388"/>
            <a:ext cx="5632010" cy="19653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As shown in the figure, R2 and R4 are added to cluster 1, and R3 and R4 are added to cluster 2.</a:t>
            </a:r>
          </a:p>
          <a:p>
            <a:pPr fontAlgn="ctr"/>
            <a:r>
              <a:rPr lang="en-US" sz="1600" dirty="0">
                <a:latin typeface="Huawei Sans" panose="020C0503030203020204" pitchFamily="34" charset="0"/>
              </a:rPr>
              <a:t>If the IBGP session between R3 and R4 fails, R3 can still forward traffic because R3 learns the route 10.1.5.5/32 advertised by R2.</a:t>
            </a:r>
          </a:p>
        </p:txBody>
      </p:sp>
      <p:sp>
        <p:nvSpPr>
          <p:cNvPr id="55" name="矩形 54"/>
          <p:cNvSpPr/>
          <p:nvPr/>
        </p:nvSpPr>
        <p:spPr bwMode="gray">
          <a:xfrm>
            <a:off x="1665385" y="2082902"/>
            <a:ext cx="3319534" cy="2535053"/>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lt1"/>
              </a:solidFill>
              <a:sym typeface="Huawei Sans" panose="020C0503030203020204" pitchFamily="34" charset="0"/>
            </a:endParaRPr>
          </a:p>
        </p:txBody>
      </p:sp>
      <p:sp>
        <p:nvSpPr>
          <p:cNvPr id="56" name="椭圆 55"/>
          <p:cNvSpPr/>
          <p:nvPr/>
        </p:nvSpPr>
        <p:spPr bwMode="gray">
          <a:xfrm rot="2539002" flipH="1">
            <a:off x="3336772" y="3322128"/>
            <a:ext cx="1225355" cy="1141876"/>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bwMode="gray">
          <a:xfrm rot="19060998">
            <a:off x="2093655" y="3322129"/>
            <a:ext cx="1225355" cy="1141876"/>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xmlns="" id="{94275FFE-3BE6-4C12-8737-FDFE3456C4A2}"/>
              </a:ext>
            </a:extLst>
          </p:cNvPr>
          <p:cNvCxnSpPr/>
          <p:nvPr/>
        </p:nvCxnSpPr>
        <p:spPr bwMode="gray">
          <a:xfrm flipV="1">
            <a:off x="2502263" y="2598465"/>
            <a:ext cx="822889" cy="821634"/>
          </a:xfrm>
          <a:prstGeom prst="line">
            <a:avLst/>
          </a:prstGeom>
          <a:noFill/>
          <a:ln w="19050" cap="flat" cmpd="sng" algn="ctr">
            <a:solidFill>
              <a:schemeClr val="tx1"/>
            </a:solidFill>
            <a:prstDash val="solid"/>
          </a:ln>
          <a:effectLst/>
        </p:spPr>
      </p:cxnSp>
      <p:cxnSp>
        <p:nvCxnSpPr>
          <p:cNvPr id="59" name="直接连接符 58">
            <a:extLst>
              <a:ext uri="{FF2B5EF4-FFF2-40B4-BE49-F238E27FC236}">
                <a16:creationId xmlns:a16="http://schemas.microsoft.com/office/drawing/2014/main" xmlns="" id="{94275FFE-3BE6-4C12-8737-FDFE3456C4A2}"/>
              </a:ext>
            </a:extLst>
          </p:cNvPr>
          <p:cNvCxnSpPr/>
          <p:nvPr/>
        </p:nvCxnSpPr>
        <p:spPr bwMode="gray">
          <a:xfrm flipH="1" flipV="1">
            <a:off x="2492217" y="3420099"/>
            <a:ext cx="822888" cy="821635"/>
          </a:xfrm>
          <a:prstGeom prst="line">
            <a:avLst/>
          </a:prstGeom>
          <a:noFill/>
          <a:ln w="19050" cap="flat" cmpd="sng" algn="ctr">
            <a:solidFill>
              <a:schemeClr val="tx1"/>
            </a:solidFill>
            <a:prstDash val="solid"/>
          </a:ln>
          <a:effectLst/>
        </p:spPr>
      </p:cxnSp>
      <p:cxnSp>
        <p:nvCxnSpPr>
          <p:cNvPr id="60" name="直接连接符 59">
            <a:extLst>
              <a:ext uri="{FF2B5EF4-FFF2-40B4-BE49-F238E27FC236}">
                <a16:creationId xmlns:a16="http://schemas.microsoft.com/office/drawing/2014/main" xmlns="" id="{94275FFE-3BE6-4C12-8737-FDFE3456C4A2}"/>
              </a:ext>
            </a:extLst>
          </p:cNvPr>
          <p:cNvCxnSpPr/>
          <p:nvPr/>
        </p:nvCxnSpPr>
        <p:spPr bwMode="gray">
          <a:xfrm flipV="1">
            <a:off x="3335199" y="3420100"/>
            <a:ext cx="822889" cy="821634"/>
          </a:xfrm>
          <a:prstGeom prst="line">
            <a:avLst/>
          </a:prstGeom>
          <a:noFill/>
          <a:ln w="19050" cap="flat" cmpd="sng" algn="ctr">
            <a:solidFill>
              <a:schemeClr val="tx1"/>
            </a:solidFill>
            <a:prstDash val="solid"/>
          </a:ln>
          <a:effectLst/>
        </p:spPr>
      </p:cxnSp>
      <p:cxnSp>
        <p:nvCxnSpPr>
          <p:cNvPr id="61" name="直接连接符 60">
            <a:extLst>
              <a:ext uri="{FF2B5EF4-FFF2-40B4-BE49-F238E27FC236}">
                <a16:creationId xmlns:a16="http://schemas.microsoft.com/office/drawing/2014/main" xmlns="" id="{94275FFE-3BE6-4C12-8737-FDFE3456C4A2}"/>
              </a:ext>
            </a:extLst>
          </p:cNvPr>
          <p:cNvCxnSpPr/>
          <p:nvPr/>
        </p:nvCxnSpPr>
        <p:spPr bwMode="gray">
          <a:xfrm flipH="1" flipV="1">
            <a:off x="3313685" y="2624729"/>
            <a:ext cx="822888" cy="821635"/>
          </a:xfrm>
          <a:prstGeom prst="line">
            <a:avLst/>
          </a:prstGeom>
          <a:noFill/>
          <a:ln w="19050" cap="flat" cmpd="sng" algn="ctr">
            <a:solidFill>
              <a:schemeClr val="tx1"/>
            </a:solidFill>
            <a:prstDash val="solid"/>
          </a:ln>
          <a:effectLst/>
        </p:spPr>
      </p:cxnSp>
      <p:cxnSp>
        <p:nvCxnSpPr>
          <p:cNvPr id="62" name="直接连接符 61">
            <a:extLst>
              <a:ext uri="{FF2B5EF4-FFF2-40B4-BE49-F238E27FC236}">
                <a16:creationId xmlns:a16="http://schemas.microsoft.com/office/drawing/2014/main" xmlns="" id="{94275FFE-3BE6-4C12-8737-FDFE3456C4A2}"/>
              </a:ext>
            </a:extLst>
          </p:cNvPr>
          <p:cNvCxnSpPr>
            <a:stCxn id="64" idx="3"/>
            <a:endCxn id="65" idx="1"/>
          </p:cNvCxnSpPr>
          <p:nvPr/>
        </p:nvCxnSpPr>
        <p:spPr bwMode="gray">
          <a:xfrm>
            <a:off x="2772263" y="3420099"/>
            <a:ext cx="1105778" cy="0"/>
          </a:xfrm>
          <a:prstGeom prst="line">
            <a:avLst/>
          </a:prstGeom>
          <a:noFill/>
          <a:ln w="19050" cap="flat" cmpd="sng" algn="ctr">
            <a:solidFill>
              <a:schemeClr val="tx1"/>
            </a:solidFill>
            <a:prstDash val="solid"/>
          </a:ln>
          <a:effectLst/>
        </p:spPr>
      </p:cxn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2377064"/>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32263" y="3198699"/>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78041" y="3198699"/>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4020334"/>
            <a:ext cx="540000" cy="442800"/>
          </a:xfrm>
          <a:prstGeom prst="rect">
            <a:avLst/>
          </a:prstGeom>
        </p:spPr>
      </p:pic>
      <p:sp>
        <p:nvSpPr>
          <p:cNvPr id="67" name="矩形 66"/>
          <p:cNvSpPr/>
          <p:nvPr/>
        </p:nvSpPr>
        <p:spPr bwMode="gray">
          <a:xfrm>
            <a:off x="1665385" y="4742540"/>
            <a:ext cx="3319534" cy="1107870"/>
          </a:xfrm>
          <a:prstGeom prst="rect">
            <a:avLst/>
          </a:prstGeom>
          <a:solidFill>
            <a:srgbClr val="F5FCFD"/>
          </a:solidFill>
          <a:ln w="19050">
            <a:solidFill>
              <a:srgbClr val="BEE9EE"/>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a:solidFill>
                <a:schemeClr val="lt1"/>
              </a:solidFill>
              <a:sym typeface="Huawei Sans" panose="020C0503030203020204" pitchFamily="34" charset="0"/>
            </a:endParaRPr>
          </a:p>
        </p:txBody>
      </p: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5152" y="4993144"/>
            <a:ext cx="540000" cy="442800"/>
          </a:xfrm>
          <a:prstGeom prst="rect">
            <a:avLst/>
          </a:prstGeom>
        </p:spPr>
      </p:pic>
      <p:cxnSp>
        <p:nvCxnSpPr>
          <p:cNvPr id="69" name="直接连接符 68">
            <a:extLst>
              <a:ext uri="{FF2B5EF4-FFF2-40B4-BE49-F238E27FC236}">
                <a16:creationId xmlns:a16="http://schemas.microsoft.com/office/drawing/2014/main" xmlns="" id="{94275FFE-3BE6-4C12-8737-FDFE3456C4A2}"/>
              </a:ext>
            </a:extLst>
          </p:cNvPr>
          <p:cNvCxnSpPr/>
          <p:nvPr/>
        </p:nvCxnSpPr>
        <p:spPr bwMode="gray">
          <a:xfrm flipV="1">
            <a:off x="3325152" y="4534825"/>
            <a:ext cx="0" cy="375189"/>
          </a:xfrm>
          <a:prstGeom prst="line">
            <a:avLst/>
          </a:prstGeom>
          <a:noFill/>
          <a:ln w="38100" cap="flat" cmpd="sng" algn="ctr">
            <a:solidFill>
              <a:srgbClr val="56C4D2"/>
            </a:solidFill>
            <a:prstDash val="solid"/>
            <a:headEnd type="none" w="med" len="med"/>
            <a:tailEnd type="triangle" w="med" len="med"/>
          </a:ln>
          <a:effectLst/>
        </p:spPr>
      </p:cxnSp>
      <p:sp>
        <p:nvSpPr>
          <p:cNvPr id="70" name="TextBox 120">
            <a:extLst>
              <a:ext uri="{FF2B5EF4-FFF2-40B4-BE49-F238E27FC236}">
                <a16:creationId xmlns:a16="http://schemas.microsoft.com/office/drawing/2014/main" xmlns="" id="{020D7A1D-EFAD-4C8C-B9DE-D0FAD269B77A}"/>
              </a:ext>
            </a:extLst>
          </p:cNvPr>
          <p:cNvSpPr txBox="1"/>
          <p:nvPr/>
        </p:nvSpPr>
        <p:spPr bwMode="gray">
          <a:xfrm>
            <a:off x="1665385" y="2190543"/>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a16="http://schemas.microsoft.com/office/drawing/2014/main" xmlns="" id="{020D7A1D-EFAD-4C8C-B9DE-D0FAD269B77A}"/>
              </a:ext>
            </a:extLst>
          </p:cNvPr>
          <p:cNvSpPr txBox="1"/>
          <p:nvPr/>
        </p:nvSpPr>
        <p:spPr bwMode="gray">
          <a:xfrm>
            <a:off x="1665385" y="4733174"/>
            <a:ext cx="826769" cy="307657"/>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a16="http://schemas.microsoft.com/office/drawing/2014/main" xmlns="" id="{020D7A1D-EFAD-4C8C-B9DE-D0FAD269B77A}"/>
              </a:ext>
            </a:extLst>
          </p:cNvPr>
          <p:cNvSpPr txBox="1"/>
          <p:nvPr/>
        </p:nvSpPr>
        <p:spPr bwMode="gray">
          <a:xfrm>
            <a:off x="3112853" y="2126237"/>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0">
            <a:extLst>
              <a:ext uri="{FF2B5EF4-FFF2-40B4-BE49-F238E27FC236}">
                <a16:creationId xmlns:a16="http://schemas.microsoft.com/office/drawing/2014/main" xmlns="" id="{020D7A1D-EFAD-4C8C-B9DE-D0FAD269B77A}"/>
              </a:ext>
            </a:extLst>
          </p:cNvPr>
          <p:cNvSpPr txBox="1"/>
          <p:nvPr/>
        </p:nvSpPr>
        <p:spPr bwMode="gray">
          <a:xfrm>
            <a:off x="3438047" y="4505644"/>
            <a:ext cx="894429" cy="430631"/>
          </a:xfrm>
          <a:prstGeom prst="rect">
            <a:avLst/>
          </a:prstGeom>
          <a:solidFill>
            <a:schemeClr val="bg1">
              <a:alpha val="89000"/>
            </a:schemeClr>
          </a:solidFill>
          <a:ln>
            <a:solidFill>
              <a:schemeClr val="bg1">
                <a:alpha val="0"/>
              </a:schemeClr>
            </a:solidFill>
          </a:ln>
        </p:spPr>
        <p:txBody>
          <a:bodyPr wrap="square" lIns="0" tIns="0" rIns="0" bIns="0" rtlCol="0" anchor="ctr" anchorCtr="0">
            <a:spAutoFit/>
          </a:bodyPr>
          <a:lstStyle/>
          <a:p>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Route:</a:t>
            </a:r>
          </a:p>
          <a:p>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10.1.5.5/32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a:extLst>
              <a:ext uri="{FF2B5EF4-FFF2-40B4-BE49-F238E27FC236}">
                <a16:creationId xmlns:a16="http://schemas.microsoft.com/office/drawing/2014/main" xmlns="" id="{94275FFE-3BE6-4C12-8737-FDFE3456C4A2}"/>
              </a:ext>
            </a:extLst>
          </p:cNvPr>
          <p:cNvCxnSpPr/>
          <p:nvPr/>
        </p:nvCxnSpPr>
        <p:spPr bwMode="gray">
          <a:xfrm flipH="1" flipV="1">
            <a:off x="3335198" y="5431718"/>
            <a:ext cx="1" cy="178823"/>
          </a:xfrm>
          <a:prstGeom prst="line">
            <a:avLst/>
          </a:prstGeom>
          <a:noFill/>
          <a:ln w="19050" cap="flat" cmpd="sng" algn="ctr">
            <a:solidFill>
              <a:schemeClr val="tx1"/>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p:nvPr/>
        </p:nvCxnSpPr>
        <p:spPr bwMode="gray">
          <a:xfrm flipH="1">
            <a:off x="3083504" y="5609656"/>
            <a:ext cx="503389" cy="1"/>
          </a:xfrm>
          <a:prstGeom prst="line">
            <a:avLst/>
          </a:prstGeom>
          <a:noFill/>
          <a:ln w="19050" cap="flat" cmpd="sng" algn="ctr">
            <a:solidFill>
              <a:schemeClr val="tx1"/>
            </a:solidFill>
            <a:prstDash val="solid"/>
          </a:ln>
          <a:effectLst/>
        </p:spPr>
      </p:cxnSp>
      <p:sp>
        <p:nvSpPr>
          <p:cNvPr id="76" name="TextBox 120">
            <a:extLst>
              <a:ext uri="{FF2B5EF4-FFF2-40B4-BE49-F238E27FC236}">
                <a16:creationId xmlns:a16="http://schemas.microsoft.com/office/drawing/2014/main" xmlns="" id="{020D7A1D-EFAD-4C8C-B9DE-D0FAD269B77A}"/>
              </a:ext>
            </a:extLst>
          </p:cNvPr>
          <p:cNvSpPr txBox="1"/>
          <p:nvPr/>
        </p:nvSpPr>
        <p:spPr bwMode="gray">
          <a:xfrm>
            <a:off x="2786815" y="5578121"/>
            <a:ext cx="1096768"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10.1.5.5/32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a16="http://schemas.microsoft.com/office/drawing/2014/main" xmlns="" id="{020D7A1D-EFAD-4C8C-B9DE-D0FAD269B77A}"/>
              </a:ext>
            </a:extLst>
          </p:cNvPr>
          <p:cNvSpPr txBox="1"/>
          <p:nvPr/>
        </p:nvSpPr>
        <p:spPr bwMode="gray">
          <a:xfrm>
            <a:off x="2279917" y="2937115"/>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a16="http://schemas.microsoft.com/office/drawing/2014/main" xmlns="" id="{020D7A1D-EFAD-4C8C-B9DE-D0FAD269B77A}"/>
              </a:ext>
            </a:extLst>
          </p:cNvPr>
          <p:cNvSpPr txBox="1"/>
          <p:nvPr/>
        </p:nvSpPr>
        <p:spPr bwMode="gray">
          <a:xfrm>
            <a:off x="3925695" y="2937115"/>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a16="http://schemas.microsoft.com/office/drawing/2014/main" xmlns="" id="{020D7A1D-EFAD-4C8C-B9DE-D0FAD269B77A}"/>
              </a:ext>
            </a:extLst>
          </p:cNvPr>
          <p:cNvSpPr txBox="1"/>
          <p:nvPr/>
        </p:nvSpPr>
        <p:spPr bwMode="gray">
          <a:xfrm>
            <a:off x="2695170" y="4115267"/>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20">
            <a:extLst>
              <a:ext uri="{FF2B5EF4-FFF2-40B4-BE49-F238E27FC236}">
                <a16:creationId xmlns:a16="http://schemas.microsoft.com/office/drawing/2014/main" xmlns="" id="{020D7A1D-EFAD-4C8C-B9DE-D0FAD269B77A}"/>
              </a:ext>
            </a:extLst>
          </p:cNvPr>
          <p:cNvSpPr txBox="1"/>
          <p:nvPr/>
        </p:nvSpPr>
        <p:spPr bwMode="gray">
          <a:xfrm>
            <a:off x="2695170" y="5056870"/>
            <a:ext cx="444692" cy="307648"/>
          </a:xfrm>
          <a:prstGeom prst="rect">
            <a:avLst/>
          </a:prstGeom>
          <a:noFill/>
          <a:ln>
            <a:noFill/>
          </a:ln>
        </p:spPr>
        <p:txBody>
          <a:bodyPr wrap="square" rtlCol="0">
            <a:spAutoFit/>
          </a:bodyPr>
          <a:lstStyle/>
          <a:p>
            <a:pPr algn="ctr"/>
            <a:r>
              <a:rPr lang="en-US" altLang="zh-CN" sz="1399" dirty="0" smtClean="0">
                <a:latin typeface="Huawei Sans" panose="020C0503030203020204" pitchFamily="34" charset="0"/>
                <a:ea typeface="方正兰亭黑简体" panose="02000000000000000000" pitchFamily="2" charset="-122"/>
                <a:sym typeface="Huawei Sans" panose="020C0503030203020204" pitchFamily="34" charset="0"/>
              </a:rPr>
              <a:t>R5</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Box 120">
            <a:extLst>
              <a:ext uri="{FF2B5EF4-FFF2-40B4-BE49-F238E27FC236}">
                <a16:creationId xmlns:a16="http://schemas.microsoft.com/office/drawing/2014/main" xmlns="" id="{020D7A1D-EFAD-4C8C-B9DE-D0FAD269B77A}"/>
              </a:ext>
            </a:extLst>
          </p:cNvPr>
          <p:cNvSpPr txBox="1"/>
          <p:nvPr/>
        </p:nvSpPr>
        <p:spPr bwMode="gray">
          <a:xfrm>
            <a:off x="2002414" y="3877867"/>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Cluster1</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0">
            <a:extLst>
              <a:ext uri="{FF2B5EF4-FFF2-40B4-BE49-F238E27FC236}">
                <a16:creationId xmlns:a16="http://schemas.microsoft.com/office/drawing/2014/main" xmlns="" id="{020D7A1D-EFAD-4C8C-B9DE-D0FAD269B77A}"/>
              </a:ext>
            </a:extLst>
          </p:cNvPr>
          <p:cNvSpPr txBox="1"/>
          <p:nvPr/>
        </p:nvSpPr>
        <p:spPr bwMode="gray">
          <a:xfrm>
            <a:off x="1689421" y="3244763"/>
            <a:ext cx="590496"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RR1</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a16="http://schemas.microsoft.com/office/drawing/2014/main" xmlns="" id="{020D7A1D-EFAD-4C8C-B9DE-D0FAD269B77A}"/>
              </a:ext>
            </a:extLst>
          </p:cNvPr>
          <p:cNvSpPr txBox="1"/>
          <p:nvPr/>
        </p:nvSpPr>
        <p:spPr bwMode="gray">
          <a:xfrm>
            <a:off x="4332476" y="3244763"/>
            <a:ext cx="590496"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RR2</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a16="http://schemas.microsoft.com/office/drawing/2014/main" xmlns="" id="{020D7A1D-EFAD-4C8C-B9DE-D0FAD269B77A}"/>
              </a:ext>
            </a:extLst>
          </p:cNvPr>
          <p:cNvSpPr txBox="1"/>
          <p:nvPr/>
        </p:nvSpPr>
        <p:spPr bwMode="gray">
          <a:xfrm>
            <a:off x="3455506" y="4116679"/>
            <a:ext cx="889384" cy="307648"/>
          </a:xfrm>
          <a:prstGeom prst="rect">
            <a:avLst/>
          </a:prstGeom>
          <a:noFill/>
          <a:ln>
            <a:noFill/>
          </a:ln>
        </p:spPr>
        <p:txBody>
          <a:bodyPr wrap="square" rtlCol="0">
            <a:spAutoFit/>
          </a:bodyPr>
          <a:lstStyle/>
          <a:p>
            <a:pPr algn="ctr"/>
            <a:r>
              <a:rPr lang="en-US" altLang="zh-CN" sz="1399" b="1" dirty="0" smtClean="0">
                <a:latin typeface="Huawei Sans" panose="020C0503030203020204" pitchFamily="34" charset="0"/>
                <a:ea typeface="方正兰亭黑简体" panose="02000000000000000000" pitchFamily="2" charset="-122"/>
                <a:sym typeface="Huawei Sans" panose="020C0503030203020204" pitchFamily="34" charset="0"/>
              </a:rPr>
              <a:t>Client</a:t>
            </a:r>
            <a:endParaRPr lang="en-US" altLang="zh-CN" sz="1399"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a16="http://schemas.microsoft.com/office/drawing/2014/main" xmlns="" id="{020D7A1D-EFAD-4C8C-B9DE-D0FAD269B77A}"/>
              </a:ext>
            </a:extLst>
          </p:cNvPr>
          <p:cNvSpPr txBox="1"/>
          <p:nvPr/>
        </p:nvSpPr>
        <p:spPr bwMode="gray">
          <a:xfrm>
            <a:off x="3676124" y="3877867"/>
            <a:ext cx="943833" cy="307648"/>
          </a:xfrm>
          <a:prstGeom prst="rect">
            <a:avLst/>
          </a:prstGeom>
          <a:noFill/>
          <a:ln>
            <a:noFill/>
          </a:ln>
        </p:spPr>
        <p:txBody>
          <a:bodyPr wrap="square" rtlCol="0">
            <a:spAutoFit/>
          </a:bodyPr>
          <a:lstStyle/>
          <a:p>
            <a:pPr algn="ctr"/>
            <a:r>
              <a:rPr lang="en-US" altLang="zh-CN" sz="1399"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Cluster2</a:t>
            </a:r>
            <a:endParaRPr lang="en-US" altLang="zh-CN" sz="1399"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94275FFE-3BE6-4C12-8737-FDFE3456C4A2}"/>
              </a:ext>
            </a:extLst>
          </p:cNvPr>
          <p:cNvCxnSpPr/>
          <p:nvPr/>
        </p:nvCxnSpPr>
        <p:spPr bwMode="gray">
          <a:xfrm flipH="1" flipV="1">
            <a:off x="2610903" y="3682410"/>
            <a:ext cx="371379" cy="415282"/>
          </a:xfrm>
          <a:prstGeom prst="line">
            <a:avLst/>
          </a:prstGeom>
          <a:noFill/>
          <a:ln w="38100" cap="flat" cmpd="sng" algn="ctr">
            <a:solidFill>
              <a:srgbClr val="56C4D2"/>
            </a:solidFill>
            <a:prstDash val="solid"/>
            <a:headEnd type="none" w="med" len="med"/>
            <a:tailEnd type="triangle" w="med" len="med"/>
          </a:ln>
          <a:effectLst/>
        </p:spPr>
      </p:cxnSp>
      <p:cxnSp>
        <p:nvCxnSpPr>
          <p:cNvPr id="87" name="直接连接符 86">
            <a:extLst>
              <a:ext uri="{FF2B5EF4-FFF2-40B4-BE49-F238E27FC236}">
                <a16:creationId xmlns:a16="http://schemas.microsoft.com/office/drawing/2014/main" xmlns="" id="{94275FFE-3BE6-4C12-8737-FDFE3456C4A2}"/>
              </a:ext>
            </a:extLst>
          </p:cNvPr>
          <p:cNvCxnSpPr/>
          <p:nvPr/>
        </p:nvCxnSpPr>
        <p:spPr bwMode="gray">
          <a:xfrm flipV="1">
            <a:off x="2667465" y="2676194"/>
            <a:ext cx="307745" cy="369381"/>
          </a:xfrm>
          <a:prstGeom prst="line">
            <a:avLst/>
          </a:prstGeom>
          <a:noFill/>
          <a:ln w="38100" cap="flat" cmpd="sng" algn="ctr">
            <a:solidFill>
              <a:srgbClr val="56C4D2"/>
            </a:solidFill>
            <a:prstDash val="solid"/>
            <a:headEnd type="none" w="med" len="med"/>
            <a:tailEnd type="triangle" w="med" len="med"/>
          </a:ln>
          <a:effectLst/>
        </p:spPr>
      </p:cxnSp>
      <p:grpSp>
        <p:nvGrpSpPr>
          <p:cNvPr id="88" name="组合 87"/>
          <p:cNvGrpSpPr/>
          <p:nvPr/>
        </p:nvGrpSpPr>
        <p:grpSpPr bwMode="gray">
          <a:xfrm>
            <a:off x="3693569" y="3825621"/>
            <a:ext cx="144000" cy="143999"/>
            <a:chOff x="903327" y="2396696"/>
            <a:chExt cx="144000" cy="143999"/>
          </a:xfrm>
        </p:grpSpPr>
        <p:cxnSp>
          <p:nvCxnSpPr>
            <p:cNvPr id="89" name="直接连接符 88"/>
            <p:cNvCxnSpPr/>
            <p:nvPr/>
          </p:nvCxnSpPr>
          <p:spPr bwMode="gray">
            <a:xfrm flipV="1">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90" name="直接连接符 89"/>
            <p:cNvCxnSpPr/>
            <p:nvPr/>
          </p:nvCxnSpPr>
          <p:spPr bwMode="gray">
            <a:xfrm>
              <a:off x="903327" y="2396696"/>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cxnSp>
        <p:nvCxnSpPr>
          <p:cNvPr id="91" name="直接连接符 90">
            <a:extLst>
              <a:ext uri="{FF2B5EF4-FFF2-40B4-BE49-F238E27FC236}">
                <a16:creationId xmlns:a16="http://schemas.microsoft.com/office/drawing/2014/main" xmlns="" id="{94275FFE-3BE6-4C12-8737-FDFE3456C4A2}"/>
              </a:ext>
            </a:extLst>
          </p:cNvPr>
          <p:cNvCxnSpPr/>
          <p:nvPr/>
        </p:nvCxnSpPr>
        <p:spPr bwMode="gray">
          <a:xfrm>
            <a:off x="2992153" y="3345543"/>
            <a:ext cx="649714" cy="3419"/>
          </a:xfrm>
          <a:prstGeom prst="line">
            <a:avLst/>
          </a:prstGeom>
          <a:noFill/>
          <a:ln w="38100" cap="flat" cmpd="sng" algn="ctr">
            <a:solidFill>
              <a:srgbClr val="56C4D2"/>
            </a:solidFill>
            <a:prstDash val="solid"/>
            <a:headEnd type="none" w="med" len="med"/>
            <a:tailEnd type="triangle" w="med" len="med"/>
          </a:ln>
          <a:effectLst/>
        </p:spPr>
      </p:cxnSp>
      <p:cxnSp>
        <p:nvCxnSpPr>
          <p:cNvPr id="92" name="直接连接符 91">
            <a:extLst>
              <a:ext uri="{FF2B5EF4-FFF2-40B4-BE49-F238E27FC236}">
                <a16:creationId xmlns:a16="http://schemas.microsoft.com/office/drawing/2014/main" xmlns="" id="{94275FFE-3BE6-4C12-8737-FDFE3456C4A2}"/>
              </a:ext>
            </a:extLst>
          </p:cNvPr>
          <p:cNvCxnSpPr/>
          <p:nvPr/>
        </p:nvCxnSpPr>
        <p:spPr bwMode="gray">
          <a:xfrm flipH="1" flipV="1">
            <a:off x="3642255" y="2744470"/>
            <a:ext cx="331021" cy="328037"/>
          </a:xfrm>
          <a:prstGeom prst="line">
            <a:avLst/>
          </a:prstGeom>
          <a:noFill/>
          <a:ln w="38100" cap="flat" cmpd="sng" algn="ctr">
            <a:solidFill>
              <a:srgbClr val="56C4D2"/>
            </a:solidFill>
            <a:prstDash val="solid"/>
            <a:headEnd type="none" w="med" len="med"/>
            <a:tailEnd type="triangle" w="med" len="med"/>
          </a:ln>
          <a:effectLst/>
        </p:spPr>
      </p:cxnSp>
    </p:spTree>
    <p:extLst>
      <p:ext uri="{BB962C8B-B14F-4D97-AF65-F5344CB8AC3E}">
        <p14:creationId xmlns:p14="http://schemas.microsoft.com/office/powerpoint/2010/main" val="27529415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(Single-answer question) Which of the following </a:t>
            </a:r>
            <a:r>
              <a:rPr lang="en-US" altLang="zh-CN" dirty="0" err="1" smtClean="0"/>
              <a:t>AS_Path</a:t>
            </a:r>
            <a:r>
              <a:rPr lang="en-US" altLang="zh-CN" dirty="0" smtClean="0"/>
              <a:t> value is matched against the </a:t>
            </a:r>
            <a:r>
              <a:rPr lang="en-US" altLang="zh-CN" dirty="0" err="1" smtClean="0"/>
              <a:t>ip</a:t>
            </a:r>
            <a:r>
              <a:rPr lang="en-US" altLang="zh-CN" dirty="0" smtClean="0"/>
              <a:t> as-path-filter 1 permit ^[100|200]$ command? (     )</a:t>
            </a:r>
          </a:p>
          <a:p>
            <a:pPr lvl="1"/>
            <a:r>
              <a:rPr lang="en-US" altLang="zh-CN" dirty="0" err="1" smtClean="0"/>
              <a:t>AS_Path</a:t>
            </a:r>
            <a:r>
              <a:rPr lang="en-US" altLang="zh-CN" dirty="0" smtClean="0"/>
              <a:t> 100</a:t>
            </a:r>
          </a:p>
          <a:p>
            <a:pPr lvl="1"/>
            <a:r>
              <a:rPr lang="en-US" altLang="zh-CN" dirty="0" err="1" smtClean="0"/>
              <a:t>AS_Path</a:t>
            </a:r>
            <a:r>
              <a:rPr lang="en-US" altLang="zh-CN" dirty="0" smtClean="0"/>
              <a:t> 200</a:t>
            </a:r>
          </a:p>
          <a:p>
            <a:pPr lvl="1"/>
            <a:r>
              <a:rPr lang="en-US" altLang="zh-CN" dirty="0" err="1" smtClean="0"/>
              <a:t>AS_Path</a:t>
            </a:r>
            <a:r>
              <a:rPr lang="en-US" altLang="zh-CN" dirty="0" smtClean="0"/>
              <a:t> 100 200</a:t>
            </a:r>
          </a:p>
          <a:p>
            <a:pPr lvl="1"/>
            <a:r>
              <a:rPr lang="en-US" altLang="zh-CN" dirty="0" err="1" smtClean="0"/>
              <a:t>AS_Path</a:t>
            </a:r>
            <a:r>
              <a:rPr lang="en-US" altLang="zh-CN" dirty="0" smtClean="0"/>
              <a:t> 100 or </a:t>
            </a:r>
            <a:r>
              <a:rPr lang="en-US" altLang="zh-CN" dirty="0" err="1" smtClean="0"/>
              <a:t>AS_Path</a:t>
            </a:r>
            <a:r>
              <a:rPr lang="en-US" altLang="zh-CN" dirty="0" smtClean="0"/>
              <a:t> 200</a:t>
            </a:r>
          </a:p>
        </p:txBody>
      </p:sp>
    </p:spTree>
    <p:extLst>
      <p:ext uri="{BB962C8B-B14F-4D97-AF65-F5344CB8AC3E}">
        <p14:creationId xmlns:p14="http://schemas.microsoft.com/office/powerpoint/2010/main" val="42835637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Overview of BGP Route Control</a:t>
            </a:r>
            <a:endParaRPr lang="en-US"/>
          </a:p>
        </p:txBody>
      </p:sp>
      <p:sp>
        <p:nvSpPr>
          <p:cNvPr id="4" name="文本占位符 3"/>
          <p:cNvSpPr>
            <a:spLocks noGrp="1"/>
          </p:cNvSpPr>
          <p:nvPr>
            <p:ph type="body" sz="quarter" idx="10"/>
          </p:nvPr>
        </p:nvSpPr>
        <p:spPr bwMode="gray">
          <a:xfrm>
            <a:off x="455612" y="1052514"/>
            <a:ext cx="11293476" cy="555745"/>
          </a:xfrm>
        </p:spPr>
        <p:txBody>
          <a:bodyPr/>
          <a:lstStyle/>
          <a:p>
            <a:r>
              <a:rPr lang="en-US" sz="1800" smtClean="0"/>
              <a:t>BGP route control involves controlling the advertisement and acceptance of routes.</a:t>
            </a:r>
            <a:endParaRPr lang="en-US" sz="1800" dirty="0"/>
          </a:p>
        </p:txBody>
      </p:sp>
      <p:sp>
        <p:nvSpPr>
          <p:cNvPr id="68" name="文本占位符 3"/>
          <p:cNvSpPr txBox="1">
            <a:spLocks/>
          </p:cNvSpPr>
          <p:nvPr/>
        </p:nvSpPr>
        <p:spPr bwMode="gray">
          <a:xfrm>
            <a:off x="7619999" y="2009094"/>
            <a:ext cx="4125914" cy="40538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0000"/>
              </a:lnSpc>
            </a:pPr>
            <a:r>
              <a:rPr lang="en-US" sz="1400" dirty="0">
                <a:latin typeface="Huawei Sans" panose="020C0503030203020204" pitchFamily="34" charset="0"/>
              </a:rPr>
              <a:t>Generally, BGP route control is implemented using routing policies. Specifically, a route matching tool is used to match specific routes, and then a routing policy tool is used to control route advertisement and acceptance.</a:t>
            </a:r>
          </a:p>
          <a:p>
            <a:pPr lvl="1" fontAlgn="ctr">
              <a:lnSpc>
                <a:spcPct val="120000"/>
              </a:lnSpc>
            </a:pPr>
            <a:r>
              <a:rPr lang="en-US" sz="1200" dirty="0">
                <a:latin typeface="Huawei Sans" panose="020C0503030203020204" pitchFamily="34" charset="0"/>
              </a:rPr>
              <a:t>Route matching tools: access control list (ACL), IP prefix list, </a:t>
            </a:r>
            <a:r>
              <a:rPr lang="en-US" sz="1200" dirty="0" err="1">
                <a:latin typeface="Huawei Sans" panose="020C0503030203020204" pitchFamily="34" charset="0"/>
              </a:rPr>
              <a:t>AS_Path</a:t>
            </a:r>
            <a:r>
              <a:rPr lang="en-US" sz="1200" dirty="0">
                <a:latin typeface="Huawei Sans" panose="020C0503030203020204" pitchFamily="34" charset="0"/>
              </a:rPr>
              <a:t> filter, and community filter</a:t>
            </a:r>
          </a:p>
          <a:p>
            <a:pPr lvl="1" fontAlgn="ctr">
              <a:lnSpc>
                <a:spcPct val="120000"/>
              </a:lnSpc>
            </a:pPr>
            <a:r>
              <a:rPr lang="en-US" sz="1200" dirty="0">
                <a:latin typeface="Huawei Sans" panose="020C0503030203020204" pitchFamily="34" charset="0"/>
              </a:rPr>
              <a:t>Routing policy tools: filter-policy and route-policy</a:t>
            </a:r>
          </a:p>
          <a:p>
            <a:pPr algn="l" fontAlgn="ctr">
              <a:lnSpc>
                <a:spcPct val="120000"/>
              </a:lnSpc>
            </a:pPr>
            <a:r>
              <a:rPr lang="en-US" sz="1400" dirty="0" smtClean="0">
                <a:latin typeface="Huawei Sans" panose="020C0503030203020204" pitchFamily="34" charset="0"/>
              </a:rPr>
              <a:t>BGP </a:t>
            </a:r>
            <a:r>
              <a:rPr lang="en-US" sz="1400" dirty="0">
                <a:latin typeface="Huawei Sans" panose="020C0503030203020204" pitchFamily="34" charset="0"/>
              </a:rPr>
              <a:t>controls routes by matching attributes such as </a:t>
            </a:r>
            <a:r>
              <a:rPr lang="en-US" sz="1400" dirty="0" err="1">
                <a:latin typeface="Huawei Sans" panose="020C0503030203020204" pitchFamily="34" charset="0"/>
              </a:rPr>
              <a:t>AS_Path</a:t>
            </a:r>
            <a:r>
              <a:rPr lang="en-US" sz="1400" dirty="0">
                <a:latin typeface="Huawei Sans" panose="020C0503030203020204" pitchFamily="34" charset="0"/>
              </a:rPr>
              <a:t> and Community.</a:t>
            </a:r>
          </a:p>
        </p:txBody>
      </p:sp>
      <p:sp>
        <p:nvSpPr>
          <p:cNvPr id="57" name="五边形 56"/>
          <p:cNvSpPr/>
          <p:nvPr/>
        </p:nvSpPr>
        <p:spPr bwMode="gray">
          <a:xfrm>
            <a:off x="8333145" y="10682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60" name="燕尾形 5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62" name="燕尾形 61"/>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
        <p:nvSpPr>
          <p:cNvPr id="58" name="任意多边形 25"/>
          <p:cNvSpPr/>
          <p:nvPr/>
        </p:nvSpPr>
        <p:spPr bwMode="gray">
          <a:xfrm>
            <a:off x="4547554" y="2288814"/>
            <a:ext cx="1732940" cy="27431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任意多边形 25"/>
          <p:cNvSpPr/>
          <p:nvPr/>
        </p:nvSpPr>
        <p:spPr bwMode="gray">
          <a:xfrm>
            <a:off x="536188" y="2288814"/>
            <a:ext cx="3197834" cy="27431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5FCFD"/>
          </a:solid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18817" y="2714927"/>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18817" y="4391327"/>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79871" y="3553127"/>
            <a:ext cx="540000" cy="442800"/>
          </a:xfrm>
          <a:prstGeom prst="rect">
            <a:avLst/>
          </a:prstGeom>
        </p:spPr>
      </p:pic>
      <p:cxnSp>
        <p:nvCxnSpPr>
          <p:cNvPr id="72" name="直接连接符 71"/>
          <p:cNvCxnSpPr>
            <a:stCxn id="71" idx="3"/>
            <a:endCxn id="75" idx="1"/>
          </p:cNvCxnSpPr>
          <p:nvPr/>
        </p:nvCxnSpPr>
        <p:spPr bwMode="gray">
          <a:xfrm>
            <a:off x="1919871" y="3774527"/>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5" idx="1"/>
            <a:endCxn id="69" idx="1"/>
          </p:cNvCxnSpPr>
          <p:nvPr/>
        </p:nvCxnSpPr>
        <p:spPr bwMode="gray">
          <a:xfrm flipV="1">
            <a:off x="3097835" y="2936327"/>
            <a:ext cx="1620982"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5" idx="1"/>
            <a:endCxn id="70" idx="1"/>
          </p:cNvCxnSpPr>
          <p:nvPr/>
        </p:nvCxnSpPr>
        <p:spPr bwMode="gray">
          <a:xfrm>
            <a:off x="3097835" y="3774527"/>
            <a:ext cx="1620982"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97835" y="3553127"/>
            <a:ext cx="540000" cy="442800"/>
          </a:xfrm>
          <a:prstGeom prst="rect">
            <a:avLst/>
          </a:prstGeom>
        </p:spPr>
      </p:pic>
      <p:cxnSp>
        <p:nvCxnSpPr>
          <p:cNvPr id="76" name="直接连接符 75"/>
          <p:cNvCxnSpPr>
            <a:stCxn id="69" idx="2"/>
            <a:endCxn id="70" idx="0"/>
          </p:cNvCxnSpPr>
          <p:nvPr/>
        </p:nvCxnSpPr>
        <p:spPr bwMode="gray">
          <a:xfrm>
            <a:off x="4988817" y="3157727"/>
            <a:ext cx="0" cy="1233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120">
            <a:extLst>
              <a:ext uri="{FF2B5EF4-FFF2-40B4-BE49-F238E27FC236}">
                <a16:creationId xmlns="" xmlns:a16="http://schemas.microsoft.com/office/drawing/2014/main" id="{020D7A1D-EFAD-4C8C-B9DE-D0FAD269B77A}"/>
              </a:ext>
            </a:extLst>
          </p:cNvPr>
          <p:cNvSpPr txBox="1"/>
          <p:nvPr/>
        </p:nvSpPr>
        <p:spPr bwMode="gray">
          <a:xfrm>
            <a:off x="5575726" y="2316908"/>
            <a:ext cx="827092" cy="276999"/>
          </a:xfrm>
          <a:prstGeom prst="rect">
            <a:avLst/>
          </a:prstGeom>
          <a:noFill/>
          <a:ln>
            <a:noFill/>
          </a:ln>
        </p:spPr>
        <p:txBody>
          <a:bodyPr wrap="square" rtlCol="0">
            <a:spAutoFit/>
          </a:bodyPr>
          <a:lstStyle/>
          <a:p>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AS 102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 xmlns:a16="http://schemas.microsoft.com/office/drawing/2014/main" id="{020D7A1D-EFAD-4C8C-B9DE-D0FAD269B77A}"/>
              </a:ext>
            </a:extLst>
          </p:cNvPr>
          <p:cNvSpPr txBox="1"/>
          <p:nvPr/>
        </p:nvSpPr>
        <p:spPr bwMode="gray">
          <a:xfrm>
            <a:off x="536084" y="2288814"/>
            <a:ext cx="827092" cy="276999"/>
          </a:xfrm>
          <a:prstGeom prst="rect">
            <a:avLst/>
          </a:prstGeom>
          <a:noFill/>
          <a:ln>
            <a:noFill/>
          </a:ln>
        </p:spPr>
        <p:txBody>
          <a:bodyPr wrap="square" rtlCol="0">
            <a:spAutoFit/>
          </a:bodyPr>
          <a:lstStyle/>
          <a:p>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AS 101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Box 120">
            <a:extLst>
              <a:ext uri="{FF2B5EF4-FFF2-40B4-BE49-F238E27FC236}">
                <a16:creationId xmlns="" xmlns:a16="http://schemas.microsoft.com/office/drawing/2014/main" id="{020D7A1D-EFAD-4C8C-B9DE-D0FAD269B77A}"/>
              </a:ext>
            </a:extLst>
          </p:cNvPr>
          <p:cNvSpPr txBox="1"/>
          <p:nvPr/>
        </p:nvSpPr>
        <p:spPr bwMode="gray">
          <a:xfrm>
            <a:off x="1442939" y="3293502"/>
            <a:ext cx="413864" cy="276999"/>
          </a:xfrm>
          <a:prstGeom prst="rect">
            <a:avLst/>
          </a:prstGeom>
          <a:noFill/>
          <a:ln>
            <a:noFill/>
          </a:ln>
        </p:spPr>
        <p:txBody>
          <a:bodyPr wrap="square" rtlCol="0">
            <a:spAutoFit/>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80" name="直接连接符 79"/>
          <p:cNvCxnSpPr>
            <a:endCxn id="71" idx="1"/>
          </p:cNvCxnSpPr>
          <p:nvPr/>
        </p:nvCxnSpPr>
        <p:spPr bwMode="gray">
          <a:xfrm>
            <a:off x="1131028" y="3774527"/>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1131028" y="3578565"/>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 xmlns:a16="http://schemas.microsoft.com/office/drawing/2014/main" id="{31930744-3D36-4F81-8426-6F129C1A6804}"/>
              </a:ext>
            </a:extLst>
          </p:cNvPr>
          <p:cNvSpPr txBox="1"/>
          <p:nvPr/>
        </p:nvSpPr>
        <p:spPr bwMode="gray">
          <a:xfrm>
            <a:off x="628195" y="3449343"/>
            <a:ext cx="556758" cy="671334"/>
          </a:xfrm>
          <a:prstGeom prst="roundRect">
            <a:avLst>
              <a:gd name="adj" fmla="val 6721"/>
            </a:avLst>
          </a:prstGeom>
          <a:noFill/>
          <a:ln w="12700">
            <a:noFill/>
          </a:ln>
        </p:spPr>
        <p:txBody>
          <a:bodyPr wrap="square" rtlCol="0" anchor="ctr">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Net3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Box 120">
            <a:extLst>
              <a:ext uri="{FF2B5EF4-FFF2-40B4-BE49-F238E27FC236}">
                <a16:creationId xmlns="" xmlns:a16="http://schemas.microsoft.com/office/drawing/2014/main" id="{020D7A1D-EFAD-4C8C-B9DE-D0FAD269B77A}"/>
              </a:ext>
            </a:extLst>
          </p:cNvPr>
          <p:cNvSpPr txBox="1"/>
          <p:nvPr/>
        </p:nvSpPr>
        <p:spPr bwMode="gray">
          <a:xfrm>
            <a:off x="3161320" y="3293502"/>
            <a:ext cx="413864"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bwMode="gray">
          <a:xfrm>
            <a:off x="5207092" y="2774202"/>
            <a:ext cx="413864"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Box 120">
            <a:extLst>
              <a:ext uri="{FF2B5EF4-FFF2-40B4-BE49-F238E27FC236}">
                <a16:creationId xmlns="" xmlns:a16="http://schemas.microsoft.com/office/drawing/2014/main" id="{020D7A1D-EFAD-4C8C-B9DE-D0FAD269B77A}"/>
              </a:ext>
            </a:extLst>
          </p:cNvPr>
          <p:cNvSpPr txBox="1"/>
          <p:nvPr/>
        </p:nvSpPr>
        <p:spPr bwMode="gray">
          <a:xfrm>
            <a:off x="5207092" y="4450602"/>
            <a:ext cx="413864"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85"/>
          <p:cNvGrpSpPr/>
          <p:nvPr/>
        </p:nvGrpSpPr>
        <p:grpSpPr bwMode="gray">
          <a:xfrm>
            <a:off x="2375111" y="4890904"/>
            <a:ext cx="1655547" cy="840805"/>
            <a:chOff x="10029245" y="3904214"/>
            <a:chExt cx="1655547" cy="840805"/>
          </a:xfrm>
        </p:grpSpPr>
        <p:sp>
          <p:nvSpPr>
            <p:cNvPr id="108" name="矩形: 圆角 52">
              <a:extLst>
                <a:ext uri="{FF2B5EF4-FFF2-40B4-BE49-F238E27FC236}">
                  <a16:creationId xmlns="" xmlns:a16="http://schemas.microsoft.com/office/drawing/2014/main" id="{70ADCB91-E11A-40F5-B977-66A090F8EF3C}"/>
                </a:ext>
              </a:extLst>
            </p:cNvPr>
            <p:cNvSpPr/>
            <p:nvPr/>
          </p:nvSpPr>
          <p:spPr bwMode="gray">
            <a:xfrm>
              <a:off x="10029245" y="3904214"/>
              <a:ext cx="1655547" cy="84080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TextBox 120">
              <a:extLst>
                <a:ext uri="{FF2B5EF4-FFF2-40B4-BE49-F238E27FC236}">
                  <a16:creationId xmlns="" xmlns:a16="http://schemas.microsoft.com/office/drawing/2014/main" id="{31930744-3D36-4F81-8426-6F129C1A6804}"/>
                </a:ext>
              </a:extLst>
            </p:cNvPr>
            <p:cNvSpPr txBox="1"/>
            <p:nvPr/>
          </p:nvSpPr>
          <p:spPr bwMode="gray">
            <a:xfrm>
              <a:off x="10054686" y="3904214"/>
              <a:ext cx="1604664" cy="276999"/>
            </a:xfrm>
            <a:prstGeom prst="rect">
              <a:avLst/>
            </a:prstGeom>
            <a:noFill/>
          </p:spPr>
          <p:txBody>
            <a:bodyPr wrap="square" rtlCol="0">
              <a:spAutoFit/>
            </a:bodyPr>
            <a:lstStyle/>
            <a:p>
              <a:pPr 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Routing-table</a:t>
              </a:r>
              <a:endParaRPr lang="zh-CN" alt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TextBox 120">
              <a:extLst>
                <a:ext uri="{FF2B5EF4-FFF2-40B4-BE49-F238E27FC236}">
                  <a16:creationId xmlns="" xmlns:a16="http://schemas.microsoft.com/office/drawing/2014/main" id="{31930744-3D36-4F81-8426-6F129C1A6804}"/>
                </a:ext>
              </a:extLst>
            </p:cNvPr>
            <p:cNvSpPr txBox="1"/>
            <p:nvPr/>
          </p:nvSpPr>
          <p:spPr bwMode="gray">
            <a:xfrm>
              <a:off x="10056511" y="4218126"/>
              <a:ext cx="1601015" cy="479524"/>
            </a:xfrm>
            <a:prstGeom prst="rect">
              <a:avLst/>
            </a:prstGeom>
            <a:solidFill>
              <a:schemeClr val="bg1">
                <a:lumMod val="95000"/>
              </a:schemeClr>
            </a:solidFill>
            <a:ln w="12700">
              <a:solidFill>
                <a:schemeClr val="bg1">
                  <a:lumMod val="75000"/>
                </a:schemeClr>
              </a:solidFill>
            </a:ln>
          </p:spPr>
          <p:txBody>
            <a:bodyPr wrap="square" lIns="72000" rIns="72000" rtlCol="0" anchor="ctr">
              <a:spAutoFit/>
            </a:bodyPr>
            <a:lstStyle/>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Net3</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7" name="组合 86"/>
          <p:cNvGrpSpPr/>
          <p:nvPr/>
        </p:nvGrpSpPr>
        <p:grpSpPr bwMode="gray">
          <a:xfrm>
            <a:off x="555274" y="4890393"/>
            <a:ext cx="1655547" cy="1042628"/>
            <a:chOff x="10029245" y="5021195"/>
            <a:chExt cx="1655547" cy="1042628"/>
          </a:xfrm>
        </p:grpSpPr>
        <p:sp>
          <p:nvSpPr>
            <p:cNvPr id="105" name="矩形: 圆角 52">
              <a:extLst>
                <a:ext uri="{FF2B5EF4-FFF2-40B4-BE49-F238E27FC236}">
                  <a16:creationId xmlns="" xmlns:a16="http://schemas.microsoft.com/office/drawing/2014/main" id="{70ADCB91-E11A-40F5-B977-66A090F8EF3C}"/>
                </a:ext>
              </a:extLst>
            </p:cNvPr>
            <p:cNvSpPr/>
            <p:nvPr/>
          </p:nvSpPr>
          <p:spPr bwMode="gray">
            <a:xfrm>
              <a:off x="10029245" y="5021195"/>
              <a:ext cx="1655547" cy="104262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Box 120">
              <a:extLst>
                <a:ext uri="{FF2B5EF4-FFF2-40B4-BE49-F238E27FC236}">
                  <a16:creationId xmlns="" xmlns:a16="http://schemas.microsoft.com/office/drawing/2014/main" id="{31930744-3D36-4F81-8426-6F129C1A6804}"/>
                </a:ext>
              </a:extLst>
            </p:cNvPr>
            <p:cNvSpPr txBox="1"/>
            <p:nvPr/>
          </p:nvSpPr>
          <p:spPr bwMode="gray">
            <a:xfrm>
              <a:off x="10054686" y="5021195"/>
              <a:ext cx="1604664" cy="276999"/>
            </a:xfrm>
            <a:prstGeom prst="rect">
              <a:avLst/>
            </a:prstGeom>
            <a:noFill/>
          </p:spPr>
          <p:txBody>
            <a:bodyPr wrap="square" rtlCol="0">
              <a:spAutoFit/>
            </a:bodyPr>
            <a:lstStyle/>
            <a:p>
              <a:pPr algn="ct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Routing-table</a:t>
              </a:r>
              <a:endParaRPr lang="zh-CN" alt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Box 120">
              <a:extLst>
                <a:ext uri="{FF2B5EF4-FFF2-40B4-BE49-F238E27FC236}">
                  <a16:creationId xmlns="" xmlns:a16="http://schemas.microsoft.com/office/drawing/2014/main" id="{31930744-3D36-4F81-8426-6F129C1A6804}"/>
                </a:ext>
              </a:extLst>
            </p:cNvPr>
            <p:cNvSpPr txBox="1"/>
            <p:nvPr/>
          </p:nvSpPr>
          <p:spPr bwMode="gray">
            <a:xfrm>
              <a:off x="10056511" y="5337069"/>
              <a:ext cx="1601015" cy="671334"/>
            </a:xfrm>
            <a:prstGeom prst="rect">
              <a:avLst/>
            </a:prstGeom>
            <a:solidFill>
              <a:schemeClr val="bg1">
                <a:lumMod val="95000"/>
              </a:schemeClr>
            </a:solidFill>
            <a:ln w="12700">
              <a:solidFill>
                <a:schemeClr val="bg1">
                  <a:lumMod val="75000"/>
                </a:schemeClr>
              </a:solidFill>
            </a:ln>
          </p:spPr>
          <p:txBody>
            <a:bodyPr wrap="square" lIns="72000" rIns="72000" rtlCol="0" anchor="ctr">
              <a:spAutoFit/>
            </a:bodyPr>
            <a:lstStyle/>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Net1</a:t>
              </a:r>
            </a:p>
            <a:p>
              <a:r>
                <a:rPr lang="zh-CN" alt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Net2</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a:t>
              </a:r>
              <a:r>
                <a:rPr lang="en-US" altLang="zh-CN"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Net3</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88"/>
          <p:cNvGrpSpPr/>
          <p:nvPr/>
        </p:nvGrpSpPr>
        <p:grpSpPr bwMode="gray">
          <a:xfrm>
            <a:off x="5587718" y="2709361"/>
            <a:ext cx="2032280" cy="1006977"/>
            <a:chOff x="7856091" y="1568081"/>
            <a:chExt cx="1737784" cy="1006977"/>
          </a:xfrm>
        </p:grpSpPr>
        <p:sp>
          <p:nvSpPr>
            <p:cNvPr id="99" name="矩形: 圆角 52">
              <a:extLst>
                <a:ext uri="{FF2B5EF4-FFF2-40B4-BE49-F238E27FC236}">
                  <a16:creationId xmlns="" xmlns:a16="http://schemas.microsoft.com/office/drawing/2014/main" id="{70ADCB91-E11A-40F5-B977-66A090F8EF3C}"/>
                </a:ext>
              </a:extLst>
            </p:cNvPr>
            <p:cNvSpPr/>
            <p:nvPr/>
          </p:nvSpPr>
          <p:spPr bwMode="gray">
            <a:xfrm>
              <a:off x="7856091" y="1568081"/>
              <a:ext cx="1737784" cy="1006977"/>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0">
              <a:extLst>
                <a:ext uri="{FF2B5EF4-FFF2-40B4-BE49-F238E27FC236}">
                  <a16:creationId xmlns="" xmlns:a16="http://schemas.microsoft.com/office/drawing/2014/main" id="{31930744-3D36-4F81-8426-6F129C1A6804}"/>
                </a:ext>
              </a:extLst>
            </p:cNvPr>
            <p:cNvSpPr txBox="1"/>
            <p:nvPr/>
          </p:nvSpPr>
          <p:spPr bwMode="gray">
            <a:xfrm>
              <a:off x="7922651" y="1568081"/>
              <a:ext cx="1604664" cy="276999"/>
            </a:xfrm>
            <a:prstGeom prst="rect">
              <a:avLst/>
            </a:prstGeom>
            <a:noFill/>
          </p:spPr>
          <p:txBody>
            <a:bodyPr wrap="square" rtlCol="0">
              <a:spAutoFit/>
            </a:bodyPr>
            <a:lstStyle/>
            <a:p>
              <a:pPr 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Routing-table</a:t>
              </a:r>
              <a:endParaRPr lang="zh-CN" alt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120">
              <a:extLst>
                <a:ext uri="{FF2B5EF4-FFF2-40B4-BE49-F238E27FC236}">
                  <a16:creationId xmlns="" xmlns:a16="http://schemas.microsoft.com/office/drawing/2014/main" id="{31930744-3D36-4F81-8426-6F129C1A6804}"/>
                </a:ext>
              </a:extLst>
            </p:cNvPr>
            <p:cNvSpPr txBox="1"/>
            <p:nvPr/>
          </p:nvSpPr>
          <p:spPr bwMode="gray">
            <a:xfrm>
              <a:off x="7924476" y="1856407"/>
              <a:ext cx="1601015" cy="646331"/>
            </a:xfrm>
            <a:prstGeom prst="rect">
              <a:avLst/>
            </a:prstGeom>
            <a:solidFill>
              <a:schemeClr val="bg1">
                <a:lumMod val="95000"/>
              </a:schemeClr>
            </a:solidFill>
            <a:ln w="12700">
              <a:solidFill>
                <a:schemeClr val="bg1">
                  <a:lumMod val="75000"/>
                </a:schemeClr>
              </a:solidFill>
            </a:ln>
          </p:spPr>
          <p:txBody>
            <a:bodyPr wrap="square" lIns="36000" rIns="36000" rtlCol="0" anchor="ctr">
              <a:spAutoFit/>
            </a:bodyPr>
            <a:lstStyle>
              <a:defPPr>
                <a:defRPr lang="en-US"/>
              </a:defPPr>
              <a:lvl1pPr>
                <a:defRPr sz="1200">
                  <a:solidFill>
                    <a:schemeClr val="bg1">
                      <a:lumMod val="50000"/>
                    </a:schemeClr>
                  </a:solidFill>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*&gt;  Net1 (R3 is preferred as the egress)</a:t>
              </a:r>
            </a:p>
            <a:p>
              <a:r>
                <a:rPr lang="en-US" altLang="zh-CN" dirty="0">
                  <a:sym typeface="Huawei Sans" panose="020C0503030203020204" pitchFamily="34" charset="0"/>
                </a:rPr>
                <a:t>*&gt;  Net3</a:t>
              </a:r>
            </a:p>
          </p:txBody>
        </p:sp>
      </p:grpSp>
      <p:cxnSp>
        <p:nvCxnSpPr>
          <p:cNvPr id="90" name="直接连接符 55"/>
          <p:cNvCxnSpPr/>
          <p:nvPr/>
        </p:nvCxnSpPr>
        <p:spPr bwMode="gray">
          <a:xfrm flipH="1">
            <a:off x="2013355" y="3869463"/>
            <a:ext cx="918225" cy="0"/>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cxnSp>
        <p:nvCxnSpPr>
          <p:cNvPr id="91" name="直接连接符 55"/>
          <p:cNvCxnSpPr/>
          <p:nvPr/>
        </p:nvCxnSpPr>
        <p:spPr bwMode="gray">
          <a:xfrm flipH="1">
            <a:off x="3637835" y="2899414"/>
            <a:ext cx="947320" cy="512575"/>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92" name="Rectangular Callout 115"/>
          <p:cNvSpPr/>
          <p:nvPr/>
        </p:nvSpPr>
        <p:spPr bwMode="gray">
          <a:xfrm>
            <a:off x="1693532" y="2860241"/>
            <a:ext cx="1428475" cy="383032"/>
          </a:xfrm>
          <a:prstGeom prst="wedgeRoundRectCallout">
            <a:avLst>
              <a:gd name="adj1" fmla="val 42931"/>
              <a:gd name="adj2" fmla="val 132807"/>
              <a:gd name="adj3" fmla="val 16667"/>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C7000B"/>
                </a:solidFill>
              </a:rPr>
              <a:t>Filter </a:t>
            </a:r>
            <a:r>
              <a:rPr lang="en-US" altLang="zh-CN" sz="1200" dirty="0">
                <a:solidFill>
                  <a:schemeClr val="tx1"/>
                </a:solidFill>
              </a:rPr>
              <a:t>out the Net2 route.</a:t>
            </a:r>
          </a:p>
        </p:txBody>
      </p:sp>
      <p:cxnSp>
        <p:nvCxnSpPr>
          <p:cNvPr id="93" name="直接连接符 55"/>
          <p:cNvCxnSpPr/>
          <p:nvPr/>
        </p:nvCxnSpPr>
        <p:spPr bwMode="gray">
          <a:xfrm flipH="1" flipV="1">
            <a:off x="3637835" y="4146435"/>
            <a:ext cx="946800" cy="511200"/>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94" name="Rectangular Callout 116"/>
          <p:cNvSpPr/>
          <p:nvPr/>
        </p:nvSpPr>
        <p:spPr bwMode="gray">
          <a:xfrm>
            <a:off x="4118685" y="5202101"/>
            <a:ext cx="2046984" cy="668071"/>
          </a:xfrm>
          <a:prstGeom prst="wedgeRoundRectCallout">
            <a:avLst>
              <a:gd name="adj1" fmla="val -12329"/>
              <a:gd name="adj2" fmla="val -93987"/>
              <a:gd name="adj3" fmla="val 16667"/>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C7000B"/>
                </a:solidFill>
              </a:rPr>
              <a:t>Modify </a:t>
            </a:r>
            <a:r>
              <a:rPr lang="en-US" altLang="zh-CN" sz="1200" dirty="0">
                <a:solidFill>
                  <a:schemeClr val="tx1"/>
                </a:solidFill>
              </a:rPr>
              <a:t>the attributes of the Net1 and Net3 routes to control route selection.</a:t>
            </a:r>
          </a:p>
        </p:txBody>
      </p:sp>
      <p:sp>
        <p:nvSpPr>
          <p:cNvPr id="95" name="Rectangular Callout 116"/>
          <p:cNvSpPr/>
          <p:nvPr/>
        </p:nvSpPr>
        <p:spPr bwMode="gray">
          <a:xfrm>
            <a:off x="4118685" y="1758767"/>
            <a:ext cx="2046984" cy="592936"/>
          </a:xfrm>
          <a:prstGeom prst="wedgeRoundRectCallout">
            <a:avLst>
              <a:gd name="adj1" fmla="val -14179"/>
              <a:gd name="adj2" fmla="val 102562"/>
              <a:gd name="adj3" fmla="val 16667"/>
            </a:avLst>
          </a:prstGeom>
          <a:solidFill>
            <a:srgbClr val="FEF6DE"/>
          </a:solidFill>
          <a:ln w="19050">
            <a:solidFill>
              <a:srgbClr val="FDD35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C7000B"/>
                </a:solidFill>
              </a:rPr>
              <a:t>Modify </a:t>
            </a:r>
            <a:r>
              <a:rPr lang="en-US" altLang="zh-CN" sz="1200" dirty="0">
                <a:solidFill>
                  <a:schemeClr val="tx1"/>
                </a:solidFill>
              </a:rPr>
              <a:t>the attributes of the Net1 and Net3 routes to control route selection.</a:t>
            </a:r>
          </a:p>
        </p:txBody>
      </p:sp>
      <p:sp>
        <p:nvSpPr>
          <p:cNvPr id="96" name="TextBox 120">
            <a:extLst>
              <a:ext uri="{FF2B5EF4-FFF2-40B4-BE49-F238E27FC236}">
                <a16:creationId xmlns="" xmlns:a16="http://schemas.microsoft.com/office/drawing/2014/main" id="{020D7A1D-EFAD-4C8C-B9DE-D0FAD269B77A}"/>
              </a:ext>
            </a:extLst>
          </p:cNvPr>
          <p:cNvSpPr txBox="1"/>
          <p:nvPr/>
        </p:nvSpPr>
        <p:spPr bwMode="gray">
          <a:xfrm>
            <a:off x="2046325" y="3869463"/>
            <a:ext cx="827092" cy="276999"/>
          </a:xfrm>
          <a:prstGeom prst="rect">
            <a:avLst/>
          </a:prstGeom>
          <a:noFill/>
          <a:ln>
            <a:noFill/>
          </a:ln>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20">
            <a:extLst>
              <a:ext uri="{FF2B5EF4-FFF2-40B4-BE49-F238E27FC236}">
                <a16:creationId xmlns="" xmlns:a16="http://schemas.microsoft.com/office/drawing/2014/main" id="{020D7A1D-EFAD-4C8C-B9DE-D0FAD269B77A}"/>
              </a:ext>
            </a:extLst>
          </p:cNvPr>
          <p:cNvSpPr txBox="1"/>
          <p:nvPr/>
        </p:nvSpPr>
        <p:spPr bwMode="gray">
          <a:xfrm rot="19967699">
            <a:off x="3727242" y="2831891"/>
            <a:ext cx="827092" cy="276999"/>
          </a:xfrm>
          <a:prstGeom prst="rect">
            <a:avLst/>
          </a:prstGeom>
          <a:noFill/>
          <a:ln>
            <a:noFill/>
          </a:ln>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120">
            <a:extLst>
              <a:ext uri="{FF2B5EF4-FFF2-40B4-BE49-F238E27FC236}">
                <a16:creationId xmlns="" xmlns:a16="http://schemas.microsoft.com/office/drawing/2014/main" id="{020D7A1D-EFAD-4C8C-B9DE-D0FAD269B77A}"/>
              </a:ext>
            </a:extLst>
          </p:cNvPr>
          <p:cNvSpPr txBox="1"/>
          <p:nvPr/>
        </p:nvSpPr>
        <p:spPr bwMode="gray">
          <a:xfrm rot="1724028">
            <a:off x="3727242" y="4414530"/>
            <a:ext cx="827092" cy="276999"/>
          </a:xfrm>
          <a:prstGeom prst="rect">
            <a:avLst/>
          </a:prstGeom>
          <a:noFill/>
          <a:ln>
            <a:noFill/>
          </a:ln>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Route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组合 110"/>
          <p:cNvGrpSpPr/>
          <p:nvPr/>
        </p:nvGrpSpPr>
        <p:grpSpPr bwMode="gray">
          <a:xfrm>
            <a:off x="5587718" y="3925133"/>
            <a:ext cx="2032280" cy="1008000"/>
            <a:chOff x="7856091" y="1568081"/>
            <a:chExt cx="1737784" cy="1008000"/>
          </a:xfrm>
        </p:grpSpPr>
        <p:sp>
          <p:nvSpPr>
            <p:cNvPr id="112" name="矩形: 圆角 52">
              <a:extLst>
                <a:ext uri="{FF2B5EF4-FFF2-40B4-BE49-F238E27FC236}">
                  <a16:creationId xmlns="" xmlns:a16="http://schemas.microsoft.com/office/drawing/2014/main" id="{70ADCB91-E11A-40F5-B977-66A090F8EF3C}"/>
                </a:ext>
              </a:extLst>
            </p:cNvPr>
            <p:cNvSpPr/>
            <p:nvPr/>
          </p:nvSpPr>
          <p:spPr bwMode="gray">
            <a:xfrm>
              <a:off x="7856091" y="1568081"/>
              <a:ext cx="1737784" cy="1008000"/>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20">
              <a:extLst>
                <a:ext uri="{FF2B5EF4-FFF2-40B4-BE49-F238E27FC236}">
                  <a16:creationId xmlns="" xmlns:a16="http://schemas.microsoft.com/office/drawing/2014/main" id="{31930744-3D36-4F81-8426-6F129C1A6804}"/>
                </a:ext>
              </a:extLst>
            </p:cNvPr>
            <p:cNvSpPr txBox="1"/>
            <p:nvPr/>
          </p:nvSpPr>
          <p:spPr bwMode="gray">
            <a:xfrm>
              <a:off x="7922651" y="1568081"/>
              <a:ext cx="1604664" cy="276999"/>
            </a:xfrm>
            <a:prstGeom prst="rect">
              <a:avLst/>
            </a:prstGeom>
            <a:noFill/>
          </p:spPr>
          <p:txBody>
            <a:bodyPr wrap="square" rtlCol="0">
              <a:spAutoFit/>
            </a:bodyPr>
            <a:lstStyle/>
            <a:p>
              <a:pPr algn="ctr"/>
              <a:r>
                <a:rPr lang="en-US" altLang="zh-CN"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Routing-table</a:t>
              </a:r>
              <a:endParaRPr lang="zh-CN" alt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120">
              <a:extLst>
                <a:ext uri="{FF2B5EF4-FFF2-40B4-BE49-F238E27FC236}">
                  <a16:creationId xmlns="" xmlns:a16="http://schemas.microsoft.com/office/drawing/2014/main" id="{31930744-3D36-4F81-8426-6F129C1A6804}"/>
                </a:ext>
              </a:extLst>
            </p:cNvPr>
            <p:cNvSpPr txBox="1"/>
            <p:nvPr/>
          </p:nvSpPr>
          <p:spPr bwMode="gray">
            <a:xfrm>
              <a:off x="7924476" y="1864955"/>
              <a:ext cx="1601015" cy="646331"/>
            </a:xfrm>
            <a:prstGeom prst="rect">
              <a:avLst/>
            </a:prstGeom>
            <a:solidFill>
              <a:schemeClr val="bg1">
                <a:lumMod val="95000"/>
              </a:schemeClr>
            </a:solidFill>
            <a:ln w="12700">
              <a:solidFill>
                <a:schemeClr val="bg1">
                  <a:lumMod val="75000"/>
                </a:schemeClr>
              </a:solidFill>
            </a:ln>
          </p:spPr>
          <p:txBody>
            <a:bodyPr wrap="square" lIns="36000" rIns="36000" rtlCol="0" anchor="ctr">
              <a:spAutoFit/>
            </a:bodyPr>
            <a:lstStyle/>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a:p>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Net3 (R4 is preferred as the egress)</a:t>
              </a:r>
            </a:p>
          </p:txBody>
        </p:sp>
      </p:grpSp>
    </p:spTree>
    <p:extLst>
      <p:ext uri="{BB962C8B-B14F-4D97-AF65-F5344CB8AC3E}">
        <p14:creationId xmlns:p14="http://schemas.microsoft.com/office/powerpoint/2010/main" val="60003330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Font typeface="+mj-lt"/>
              <a:buAutoNum type="arabicPeriod" startAt="2"/>
            </a:pPr>
            <a:r>
              <a:rPr lang="en-US" altLang="zh-CN" dirty="0" smtClean="0"/>
              <a:t>(True or false) Authenticate BGP peer relationships can prevent unauthorized BGP peer relationships from being established. (     )</a:t>
            </a:r>
          </a:p>
          <a:p>
            <a:pPr lvl="1"/>
            <a:r>
              <a:rPr lang="en-US" altLang="zh-CN" dirty="0" smtClean="0"/>
              <a:t>True</a:t>
            </a:r>
          </a:p>
          <a:p>
            <a:pPr lvl="1"/>
            <a:r>
              <a:rPr lang="en-US" altLang="zh-CN" dirty="0" smtClean="0"/>
              <a:t>False</a:t>
            </a:r>
          </a:p>
          <a:p>
            <a:pPr>
              <a:buAutoNum type="arabicPeriod" startAt="2"/>
            </a:pPr>
            <a:r>
              <a:rPr lang="en-US" altLang="zh-CN" dirty="0" smtClean="0"/>
              <a:t>(True or false) In the backup RR networking of BGP, the master and backup RRs discard the routes reflected by each other to prevent routing loops. (     )</a:t>
            </a:r>
          </a:p>
          <a:p>
            <a:pPr lvl="1"/>
            <a:r>
              <a:rPr lang="en-US" altLang="zh-CN" dirty="0" smtClean="0"/>
              <a:t>True</a:t>
            </a:r>
          </a:p>
          <a:p>
            <a:pPr lvl="1"/>
            <a:r>
              <a:rPr lang="en-US" altLang="zh-CN" dirty="0" smtClean="0"/>
              <a:t>False</a:t>
            </a:r>
            <a:endParaRPr lang="zh-CN" altLang="en-US" dirty="0" smtClean="0"/>
          </a:p>
          <a:p>
            <a:pPr>
              <a:buAutoNum type="arabicPeriod" startAt="2"/>
            </a:pPr>
            <a:endParaRPr lang="zh-CN" altLang="en-US" dirty="0"/>
          </a:p>
        </p:txBody>
      </p:sp>
    </p:spTree>
    <p:extLst>
      <p:ext uri="{BB962C8B-B14F-4D97-AF65-F5344CB8AC3E}">
        <p14:creationId xmlns:p14="http://schemas.microsoft.com/office/powerpoint/2010/main" val="41603626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1800" smtClean="0"/>
              <a:t>As dedicated route matching tools of BGP, AS_Path and community filters can be used to match BGP routes based on the AS_Path and community attributes, respectively, and can be used with route-policies to implement BGP route control.</a:t>
            </a:r>
          </a:p>
          <a:p>
            <a:r>
              <a:rPr lang="en-US" altLang="zh-CN" sz="1800" smtClean="0"/>
              <a:t>BGP also supports various advanced features, including ORF to achieve on-demand route advertisement, peer groups to simplify configurations, BGP security features to prevent the establishment of rogue peer relationships as well as attacks through bogus BGP messages, and 4-byte AS numbers to meet future network expansion requirements.</a:t>
            </a:r>
          </a:p>
          <a:p>
            <a:r>
              <a:rPr lang="en-US" altLang="zh-CN" sz="1800" smtClean="0"/>
              <a:t>BGP uses RRs to break the split horizon rule of IBGP, avoid the need for full-mesh IBGP connections, and reduce the burden on the network and CPU. Common RR networking modes include backup-RR networking and multi-cluster RR networking.</a:t>
            </a:r>
            <a:endParaRPr lang="en-US" altLang="zh-CN" sz="1800" dirty="0"/>
          </a:p>
        </p:txBody>
      </p:sp>
    </p:spTree>
    <p:extLst>
      <p:ext uri="{BB962C8B-B14F-4D97-AF65-F5344CB8AC3E}">
        <p14:creationId xmlns:p14="http://schemas.microsoft.com/office/powerpoint/2010/main" val="11818304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97375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Regular Expression</a:t>
            </a:r>
            <a:endParaRPr lang="en-US"/>
          </a:p>
        </p:txBody>
      </p:sp>
      <p:sp>
        <p:nvSpPr>
          <p:cNvPr id="3" name="文本占位符 2"/>
          <p:cNvSpPr>
            <a:spLocks noGrp="1"/>
          </p:cNvSpPr>
          <p:nvPr>
            <p:ph type="body" sz="quarter" idx="10"/>
          </p:nvPr>
        </p:nvSpPr>
        <p:spPr bwMode="gray">
          <a:xfrm>
            <a:off x="455612" y="1052513"/>
            <a:ext cx="11293476" cy="5148261"/>
          </a:xfrm>
        </p:spPr>
        <p:txBody>
          <a:bodyPr/>
          <a:lstStyle/>
          <a:p>
            <a:r>
              <a:rPr lang="en-US" sz="1800" smtClean="0"/>
              <a:t>A regular expression (regex) is a formula used to match character strings based on a specific template. It consists of common characters (for example, letters from a to z) and special characters.</a:t>
            </a:r>
          </a:p>
          <a:p>
            <a:r>
              <a:rPr lang="en-US" sz="1800" smtClean="0"/>
              <a:t>Common characters are used to match themselves in a string:</a:t>
            </a:r>
          </a:p>
          <a:p>
            <a:pPr lvl="1"/>
            <a:r>
              <a:rPr lang="en-US" sz="1600" smtClean="0"/>
              <a:t>Include all upper-case and lower-case letters, digits, punctuations, and special symbols.</a:t>
            </a:r>
          </a:p>
          <a:p>
            <a:pPr lvl="1"/>
            <a:r>
              <a:rPr lang="en-US" sz="1600" smtClean="0"/>
              <a:t>For example, the regex a matches the letter "a" in "abc", the regex 10 matches the digits "10" in "10.113.25.155", and the regex @ matches the symbol "@" in "xxx@xxx.com".</a:t>
            </a:r>
          </a:p>
          <a:p>
            <a:r>
              <a:rPr lang="en-US" sz="1800" smtClean="0"/>
              <a:t>Special characters, together with common characters, are used to match complex or special character strings:</a:t>
            </a:r>
          </a:p>
          <a:p>
            <a:pPr lvl="1"/>
            <a:r>
              <a:rPr lang="en-US" sz="1600" smtClean="0"/>
              <a:t>A special character that precedes or follows a common character is used to restrict or extend the independent control character or placeholder of the common character.</a:t>
            </a:r>
          </a:p>
          <a:p>
            <a:pPr lvl="1"/>
            <a:r>
              <a:rPr lang="en-US" sz="1600" smtClean="0"/>
              <a:t>A special character describes how the character that precedes the special character is reused.</a:t>
            </a:r>
          </a:p>
          <a:p>
            <a:pPr lvl="1"/>
            <a:r>
              <a:rPr lang="en-US" sz="1600" smtClean="0"/>
              <a:t>A special character specifies a complete range.</a:t>
            </a:r>
            <a:endParaRPr lang="en-US" sz="1600" dirty="0"/>
          </a:p>
        </p:txBody>
      </p:sp>
      <p:sp>
        <p:nvSpPr>
          <p:cNvPr id="9" name="五边形 8"/>
          <p:cNvSpPr/>
          <p:nvPr/>
        </p:nvSpPr>
        <p:spPr bwMode="gray">
          <a:xfrm>
            <a:off x="8333145" y="10682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0" name="燕尾形 9"/>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1" name="燕尾形 10"/>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263912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of Special Characters (1)</a:t>
            </a:r>
            <a:endParaRPr lang="en-US"/>
          </a:p>
        </p:txBody>
      </p:sp>
      <p:sp>
        <p:nvSpPr>
          <p:cNvPr id="3" name="文本占位符 2"/>
          <p:cNvSpPr>
            <a:spLocks noGrp="1"/>
          </p:cNvSpPr>
          <p:nvPr>
            <p:ph type="body" sz="quarter" idx="10"/>
          </p:nvPr>
        </p:nvSpPr>
        <p:spPr>
          <a:xfrm>
            <a:off x="455612" y="1052514"/>
            <a:ext cx="2297113" cy="526027"/>
          </a:xfrm>
        </p:spPr>
        <p:txBody>
          <a:bodyPr/>
          <a:lstStyle/>
          <a:p>
            <a:r>
              <a:rPr lang="en-US" sz="1800" smtClean="0"/>
              <a:t>Type 1</a:t>
            </a:r>
            <a:endParaRPr lang="en-US" sz="1800" dirty="0"/>
          </a:p>
        </p:txBody>
      </p:sp>
      <p:graphicFrame>
        <p:nvGraphicFramePr>
          <p:cNvPr id="5" name="表格 13"/>
          <p:cNvGraphicFramePr>
            <a:graphicFrameLocks noGrp="1"/>
          </p:cNvGraphicFramePr>
          <p:nvPr>
            <p:extLst>
              <p:ext uri="{D42A27DB-BD31-4B8C-83A1-F6EECF244321}">
                <p14:modId xmlns:p14="http://schemas.microsoft.com/office/powerpoint/2010/main" val="1418424584"/>
              </p:ext>
            </p:extLst>
          </p:nvPr>
        </p:nvGraphicFramePr>
        <p:xfrm>
          <a:off x="897412" y="1546507"/>
          <a:ext cx="10691208" cy="2789764"/>
        </p:xfrm>
        <a:graphic>
          <a:graphicData uri="http://schemas.openxmlformats.org/drawingml/2006/table">
            <a:tbl>
              <a:tblPr firstRow="1" firstCol="1" bandRow="1"/>
              <a:tblGrid>
                <a:gridCol w="403260">
                  <a:extLst>
                    <a:ext uri="{9D8B030D-6E8A-4147-A177-3AD203B41FA5}">
                      <a16:colId xmlns:a16="http://schemas.microsoft.com/office/drawing/2014/main" xmlns="" val="20000"/>
                    </a:ext>
                  </a:extLst>
                </a:gridCol>
                <a:gridCol w="6684229">
                  <a:extLst>
                    <a:ext uri="{9D8B030D-6E8A-4147-A177-3AD203B41FA5}">
                      <a16:colId xmlns:a16="http://schemas.microsoft.com/office/drawing/2014/main" xmlns="" val="20001"/>
                    </a:ext>
                  </a:extLst>
                </a:gridCol>
                <a:gridCol w="3603719"/>
              </a:tblGrid>
              <a:tr h="285961">
                <a:tc>
                  <a:txBody>
                    <a:bodyPr/>
                    <a:lstStyle/>
                    <a:p>
                      <a:pPr indent="0" algn="ctr" fontAlgn="ctr">
                        <a:lnSpc>
                          <a:spcPct val="100000"/>
                        </a:lnSpc>
                        <a:spcAft>
                          <a:spcPts val="0"/>
                        </a:spcAft>
                      </a:pPr>
                      <a:r>
                        <a:rPr lang="en-US" sz="1200" b="1" dirty="0"/>
                        <a:t>.</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indent="0" algn="just" fontAlgn="ctr">
                        <a:lnSpc>
                          <a:spcPct val="100000"/>
                        </a:lnSpc>
                        <a:spcAft>
                          <a:spcPts val="0"/>
                        </a:spcAft>
                      </a:pPr>
                      <a:r>
                        <a:rPr lang="en-US" sz="1200" dirty="0"/>
                        <a:t>Matches any single character, including a space.</a:t>
                      </a:r>
                      <a:endParaRPr lang="en-US" sz="1200" dirty="0">
                        <a:latin typeface="Huawei Sans" panose="020C0503030203020204" pitchFamily="34" charset="0"/>
                        <a:ea typeface="+mn-ea"/>
                      </a:endParaRPr>
                    </a:p>
                  </a:txBody>
                  <a:tcPr anchor="ctr">
                    <a:lnT w="28575" cap="flat" cmpd="sng" algn="ctr">
                      <a:solidFill>
                        <a:schemeClr val="tx1"/>
                      </a:solidFill>
                      <a:prstDash val="solid"/>
                      <a:round/>
                      <a:headEnd type="none" w="med" len="med"/>
                      <a:tailEnd type="none" w="med" len="med"/>
                    </a:lnT>
                  </a:tcPr>
                </a:tc>
                <a:tc>
                  <a:txBody>
                    <a:bodyPr/>
                    <a:lstStyle/>
                    <a:p>
                      <a:pPr indent="0" algn="just" fontAlgn="ctr">
                        <a:lnSpc>
                          <a:spcPct val="100000"/>
                        </a:lnSpc>
                        <a:spcAft>
                          <a:spcPts val="0"/>
                        </a:spcAft>
                      </a:pPr>
                      <a:r>
                        <a:rPr lang="en-US" sz="1200"/>
                        <a:t>0.0 matches 0x0, 020, and so on.</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0"/>
                  </a:ext>
                </a:extLst>
              </a:tr>
              <a:tr h="285961">
                <a:tc>
                  <a:txBody>
                    <a:bodyPr/>
                    <a:lstStyle/>
                    <a:p>
                      <a:pPr indent="0" algn="ctr" fontAlgn="ctr">
                        <a:lnSpc>
                          <a:spcPct val="100000"/>
                        </a:lnSpc>
                        <a:spcAft>
                          <a:spcPts val="0"/>
                        </a:spcAft>
                      </a:pPr>
                      <a:r>
                        <a:rPr lang="en-US" sz="1200" b="1" dirty="0" smtClean="0"/>
                        <a:t>^</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just" fontAlgn="ctr">
                        <a:lnSpc>
                          <a:spcPct val="100000"/>
                        </a:lnSpc>
                        <a:spcAft>
                          <a:spcPts val="0"/>
                        </a:spcAft>
                      </a:pPr>
                      <a:r>
                        <a:rPr lang="en-US" sz="1200" dirty="0"/>
                        <a:t>Matches the start position of a character string.</a:t>
                      </a:r>
                      <a:endParaRPr lang="en-US" sz="1200" dirty="0">
                        <a:latin typeface="Huawei Sans" panose="020C0503030203020204" pitchFamily="34" charset="0"/>
                        <a:ea typeface="+mn-ea"/>
                        <a:cs typeface="+mn-cs"/>
                      </a:endParaRPr>
                    </a:p>
                  </a:txBody>
                  <a:tcPr anchor="ctr"/>
                </a:tc>
                <a:tc>
                  <a:txBody>
                    <a:bodyPr/>
                    <a:lstStyle/>
                    <a:p>
                      <a:pPr indent="0" algn="just" fontAlgn="ctr">
                        <a:lnSpc>
                          <a:spcPct val="100000"/>
                        </a:lnSpc>
                        <a:spcAft>
                          <a:spcPts val="0"/>
                        </a:spcAft>
                      </a:pPr>
                      <a:r>
                        <a:rPr lang="en-US" sz="1200"/>
                        <a:t>^10 matches 10.1.1.1 but not 20.1.1.1.</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1"/>
                  </a:ext>
                </a:extLst>
              </a:tr>
              <a:tr h="285961">
                <a:tc>
                  <a:txBody>
                    <a:bodyPr/>
                    <a:lstStyle/>
                    <a:p>
                      <a:pPr indent="0" algn="ctr" fontAlgn="ctr">
                        <a:lnSpc>
                          <a:spcPct val="100000"/>
                        </a:lnSpc>
                        <a:spcAft>
                          <a:spcPts val="0"/>
                        </a:spcAft>
                      </a:pPr>
                      <a:r>
                        <a:rPr lang="en-US" sz="1200" b="1" dirty="0" smtClean="0"/>
                        <a:t>$</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just" fontAlgn="ctr">
                        <a:lnSpc>
                          <a:spcPct val="100000"/>
                        </a:lnSpc>
                        <a:spcAft>
                          <a:spcPts val="0"/>
                        </a:spcAft>
                      </a:pPr>
                      <a:r>
                        <a:rPr lang="en-US" sz="1200" dirty="0"/>
                        <a:t>Matches the end position of a character string.</a:t>
                      </a:r>
                      <a:endParaRPr lang="en-US" sz="1200" dirty="0">
                        <a:latin typeface="Huawei Sans" panose="020C0503030203020204" pitchFamily="34" charset="0"/>
                        <a:ea typeface="+mn-ea"/>
                      </a:endParaRPr>
                    </a:p>
                  </a:txBody>
                  <a:tcPr anchor="ctr"/>
                </a:tc>
                <a:tc>
                  <a:txBody>
                    <a:bodyPr/>
                    <a:lstStyle/>
                    <a:p>
                      <a:pPr indent="0" algn="just" fontAlgn="ctr">
                        <a:lnSpc>
                          <a:spcPct val="100000"/>
                        </a:lnSpc>
                        <a:spcAft>
                          <a:spcPts val="0"/>
                        </a:spcAft>
                      </a:pPr>
                      <a:r>
                        <a:rPr lang="en-US" sz="1200"/>
                        <a:t>1$ matches 10.1.1.1 but not 10.1.1.2.</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2"/>
                  </a:ext>
                </a:extLst>
              </a:tr>
              <a:tr h="1115249">
                <a:tc>
                  <a:txBody>
                    <a:bodyPr/>
                    <a:lstStyle/>
                    <a:p>
                      <a:pPr indent="0" algn="ctr" fontAlgn="ctr">
                        <a:lnSpc>
                          <a:spcPct val="100000"/>
                        </a:lnSpc>
                        <a:spcAft>
                          <a:spcPts val="0"/>
                        </a:spcAft>
                      </a:pPr>
                      <a:r>
                        <a:rPr lang="en-US" sz="1200" b="1" dirty="0"/>
                        <a:t>_</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just" fontAlgn="ctr">
                        <a:lnSpc>
                          <a:spcPct val="100000"/>
                        </a:lnSpc>
                        <a:spcAft>
                          <a:spcPts val="0"/>
                        </a:spcAft>
                      </a:pPr>
                      <a:r>
                        <a:rPr lang="en-US" sz="1200" dirty="0"/>
                        <a:t>Underscore, which matches any separator.</a:t>
                      </a:r>
                    </a:p>
                    <a:p>
                      <a:pPr indent="0" algn="just" fontAlgn="ctr">
                        <a:lnSpc>
                          <a:spcPct val="100000"/>
                        </a:lnSpc>
                        <a:spcAft>
                          <a:spcPts val="0"/>
                        </a:spcAft>
                      </a:pPr>
                      <a:r>
                        <a:rPr lang="en-US" sz="1200" dirty="0"/>
                        <a:t>Matches a comma (,), left brace ({), right brace (}), left parenthesis ((), or right parenthesis ()).</a:t>
                      </a:r>
                    </a:p>
                    <a:p>
                      <a:pPr indent="0" algn="just" fontAlgn="ctr">
                        <a:lnSpc>
                          <a:spcPct val="100000"/>
                        </a:lnSpc>
                        <a:spcAft>
                          <a:spcPts val="0"/>
                        </a:spcAft>
                      </a:pPr>
                      <a:r>
                        <a:rPr lang="en-US" sz="1200" dirty="0"/>
                        <a:t>(Same as ^) Matches the start position of an input character string.</a:t>
                      </a:r>
                    </a:p>
                    <a:p>
                      <a:pPr indent="0" algn="just" fontAlgn="ctr">
                        <a:lnSpc>
                          <a:spcPct val="100000"/>
                        </a:lnSpc>
                        <a:spcAft>
                          <a:spcPts val="0"/>
                        </a:spcAft>
                      </a:pPr>
                      <a:r>
                        <a:rPr lang="en-US" sz="1200" dirty="0"/>
                        <a:t>(Same as $) Matches the end position of an input character string.</a:t>
                      </a:r>
                    </a:p>
                    <a:p>
                      <a:pPr indent="0" algn="just" fontAlgn="ctr">
                        <a:lnSpc>
                          <a:spcPct val="100000"/>
                        </a:lnSpc>
                        <a:spcAft>
                          <a:spcPts val="0"/>
                        </a:spcAft>
                      </a:pPr>
                      <a:r>
                        <a:rPr lang="en-US" sz="1200" dirty="0"/>
                        <a:t>Matches a space.</a:t>
                      </a:r>
                      <a:endParaRPr lang="en-US" sz="1200" dirty="0">
                        <a:latin typeface="Huawei Sans" panose="020C0503030203020204" pitchFamily="34" charset="0"/>
                        <a:ea typeface="+mn-ea"/>
                        <a:cs typeface="Times New Roman"/>
                      </a:endParaRPr>
                    </a:p>
                  </a:txBody>
                  <a:tcPr anchor="ctr"/>
                </a:tc>
                <a:tc>
                  <a:txBody>
                    <a:bodyPr/>
                    <a:lstStyle/>
                    <a:p>
                      <a:pPr indent="0" algn="just" fontAlgn="ctr">
                        <a:lnSpc>
                          <a:spcPct val="100000"/>
                        </a:lnSpc>
                        <a:spcAft>
                          <a:spcPts val="0"/>
                        </a:spcAft>
                      </a:pPr>
                      <a:r>
                        <a:rPr lang="en-US" sz="1200"/>
                        <a:t>_10 matches (10, {10, space10, and so on.</a:t>
                      </a:r>
                    </a:p>
                    <a:p>
                      <a:pPr indent="0" algn="just" fontAlgn="ctr">
                        <a:lnSpc>
                          <a:spcPct val="100000"/>
                        </a:lnSpc>
                        <a:spcAft>
                          <a:spcPts val="0"/>
                        </a:spcAft>
                      </a:pPr>
                      <a:r>
                        <a:rPr lang="en-US" sz="1200" baseline="0"/>
                        <a:t>10_  matches 10), 10}, 10space, and so on.</a:t>
                      </a:r>
                      <a:endParaRPr lang="en-US" sz="1200" baseline="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3"/>
                  </a:ext>
                </a:extLst>
              </a:tr>
              <a:tr h="285961">
                <a:tc>
                  <a:txBody>
                    <a:bodyPr/>
                    <a:lstStyle/>
                    <a:p>
                      <a:pPr indent="0" algn="ctr" fontAlgn="ctr">
                        <a:lnSpc>
                          <a:spcPct val="100000"/>
                        </a:lnSpc>
                        <a:spcAft>
                          <a:spcPts val="0"/>
                        </a:spcAft>
                      </a:pPr>
                      <a:r>
                        <a:rPr lang="en-US" sz="1200" b="1" dirty="0"/>
                        <a:t>|</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just" fontAlgn="ctr">
                        <a:lnSpc>
                          <a:spcPct val="100000"/>
                        </a:lnSpc>
                        <a:spcAft>
                          <a:spcPts val="0"/>
                        </a:spcAft>
                      </a:pPr>
                      <a:r>
                        <a:rPr lang="en-US" sz="1200" dirty="0"/>
                        <a:t>Pipeline character, which is a logical OR operator. </a:t>
                      </a:r>
                      <a:r>
                        <a:rPr lang="en-US" sz="1200" dirty="0" err="1"/>
                        <a:t>x|y</a:t>
                      </a:r>
                      <a:r>
                        <a:rPr lang="en-US" sz="1200" dirty="0"/>
                        <a:t> matches x or y.</a:t>
                      </a:r>
                      <a:endParaRPr lang="en-US" sz="1200" dirty="0">
                        <a:latin typeface="Huawei Sans" panose="020C0503030203020204" pitchFamily="34" charset="0"/>
                        <a:ea typeface="+mn-ea"/>
                      </a:endParaRPr>
                    </a:p>
                  </a:txBody>
                  <a:tcPr anchor="ctr"/>
                </a:tc>
                <a:tc>
                  <a:txBody>
                    <a:bodyPr/>
                    <a:lstStyle/>
                    <a:p>
                      <a:pPr indent="0" algn="just" fontAlgn="ctr">
                        <a:lnSpc>
                          <a:spcPct val="100000"/>
                        </a:lnSpc>
                        <a:spcAft>
                          <a:spcPts val="0"/>
                        </a:spcAft>
                      </a:pPr>
                      <a:r>
                        <a:rPr lang="en-US" sz="1200"/>
                        <a:t>100|200 matches 100 or 200.</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10004"/>
                  </a:ext>
                </a:extLst>
              </a:tr>
              <a:tr h="428942">
                <a:tc>
                  <a:txBody>
                    <a:bodyPr/>
                    <a:lstStyle/>
                    <a:p>
                      <a:pPr indent="0" algn="ctr" fontAlgn="ctr">
                        <a:lnSpc>
                          <a:spcPct val="100000"/>
                        </a:lnSpc>
                        <a:spcAft>
                          <a:spcPts val="0"/>
                        </a:spcAft>
                      </a:pPr>
                      <a:r>
                        <a:rPr lang="en-US" sz="1200" b="1" dirty="0"/>
                        <a:t>\</a:t>
                      </a:r>
                      <a:endParaRPr lang="en-US"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just" fontAlgn="ctr">
                        <a:lnSpc>
                          <a:spcPct val="100000"/>
                        </a:lnSpc>
                        <a:spcAft>
                          <a:spcPts val="0"/>
                        </a:spcAft>
                      </a:pPr>
                      <a:r>
                        <a:rPr lang="en-US" sz="1200" dirty="0"/>
                        <a:t>Defines an escape character, which is used to mark the next character (common or special character) as a common character.</a:t>
                      </a:r>
                      <a:endParaRPr lang="en-US" sz="1200" dirty="0">
                        <a:latin typeface="Huawei Sans" panose="020C0503030203020204" pitchFamily="34" charset="0"/>
                        <a:ea typeface="+mn-ea"/>
                      </a:endParaRPr>
                    </a:p>
                  </a:txBody>
                  <a:tcPr anchor="ctr">
                    <a:lnB w="28575" cap="flat" cmpd="sng" algn="ctr">
                      <a:solidFill>
                        <a:schemeClr val="tx1"/>
                      </a:solidFill>
                      <a:prstDash val="solid"/>
                      <a:round/>
                      <a:headEnd type="none" w="med" len="med"/>
                      <a:tailEnd type="none" w="med" len="med"/>
                    </a:lnB>
                  </a:tcPr>
                </a:tc>
                <a:tc>
                  <a:txBody>
                    <a:bodyPr/>
                    <a:lstStyle/>
                    <a:p>
                      <a:pPr indent="0" algn="just" fontAlgn="ctr">
                        <a:lnSpc>
                          <a:spcPct val="100000"/>
                        </a:lnSpc>
                        <a:spcAft>
                          <a:spcPts val="0"/>
                        </a:spcAft>
                      </a:pPr>
                      <a:r>
                        <a:rPr lang="en-US" sz="1200" dirty="0"/>
                        <a:t>\* matches *.</a:t>
                      </a:r>
                      <a:endParaRPr lang="en-US" sz="1200" dirty="0">
                        <a:latin typeface="Huawei Sans" panose="020C0503030203020204" pitchFamily="34" charset="0"/>
                        <a:ea typeface="+mn-ea"/>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aphicFrame>
        <p:nvGraphicFramePr>
          <p:cNvPr id="6" name="表格 13"/>
          <p:cNvGraphicFramePr>
            <a:graphicFrameLocks noGrp="1"/>
          </p:cNvGraphicFramePr>
          <p:nvPr>
            <p:extLst>
              <p:ext uri="{D42A27DB-BD31-4B8C-83A1-F6EECF244321}">
                <p14:modId xmlns:p14="http://schemas.microsoft.com/office/powerpoint/2010/main" val="1795951467"/>
              </p:ext>
            </p:extLst>
          </p:nvPr>
        </p:nvGraphicFramePr>
        <p:xfrm>
          <a:off x="888081" y="4772382"/>
          <a:ext cx="10728531" cy="1371600"/>
        </p:xfrm>
        <a:graphic>
          <a:graphicData uri="http://schemas.openxmlformats.org/drawingml/2006/table">
            <a:tbl>
              <a:tblPr firstRow="1" firstCol="1" bandRow="1"/>
              <a:tblGrid>
                <a:gridCol w="411268">
                  <a:extLst>
                    <a:ext uri="{9D8B030D-6E8A-4147-A177-3AD203B41FA5}">
                      <a16:colId xmlns:a16="http://schemas.microsoft.com/office/drawing/2014/main" xmlns="" val="20000"/>
                    </a:ext>
                  </a:extLst>
                </a:gridCol>
                <a:gridCol w="3250441">
                  <a:extLst>
                    <a:ext uri="{9D8B030D-6E8A-4147-A177-3AD203B41FA5}">
                      <a16:colId xmlns:a16="http://schemas.microsoft.com/office/drawing/2014/main" xmlns="" val="20001"/>
                    </a:ext>
                  </a:extLst>
                </a:gridCol>
                <a:gridCol w="3431409"/>
                <a:gridCol w="3635413"/>
              </a:tblGrid>
              <a:tr h="262775">
                <a:tc>
                  <a:txBody>
                    <a:bodyPr/>
                    <a:lstStyle/>
                    <a:p>
                      <a:pPr indent="0" algn="ctr" fontAlgn="ctr">
                        <a:lnSpc>
                          <a:spcPct val="100000"/>
                        </a:lnSpc>
                        <a:spcAft>
                          <a:spcPts val="0"/>
                        </a:spcAft>
                      </a:pPr>
                      <a:r>
                        <a:rPr lang="en-US" sz="1400" b="1" dirty="0" smtClean="0"/>
                        <a:t>*</a:t>
                      </a:r>
                      <a:endParaRPr lang="en-US" sz="14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indent="0" algn="just" fontAlgn="ctr">
                        <a:lnSpc>
                          <a:spcPct val="100000"/>
                        </a:lnSpc>
                        <a:spcAft>
                          <a:spcPts val="0"/>
                        </a:spcAft>
                      </a:pPr>
                      <a:r>
                        <a:rPr lang="en-US" sz="1200" dirty="0"/>
                        <a:t>Matches a sub-regular expression that it follows zero or multiple times.</a:t>
                      </a:r>
                      <a:endParaRPr lang="en-US" sz="1200" dirty="0">
                        <a:latin typeface="Huawei Sans" panose="020C0503030203020204" pitchFamily="34" charset="0"/>
                        <a:ea typeface="+mn-ea"/>
                        <a:cs typeface="Times New Roman"/>
                      </a:endParaRPr>
                    </a:p>
                  </a:txBody>
                  <a:tcPr anchor="ctr">
                    <a:lnT w="28575" cap="flat" cmpd="sng" algn="ctr">
                      <a:solidFill>
                        <a:schemeClr val="tx1"/>
                      </a:solidFill>
                      <a:prstDash val="solid"/>
                      <a:round/>
                      <a:headEnd type="none" w="med" len="med"/>
                      <a:tailEnd type="none" w="med" len="med"/>
                    </a:lnT>
                  </a:tcPr>
                </a:tc>
                <a:tc>
                  <a:txBody>
                    <a:bodyPr/>
                    <a:lstStyle/>
                    <a:p>
                      <a:pPr indent="0" algn="just" fontAlgn="ctr">
                        <a:lnSpc>
                          <a:spcPct val="100000"/>
                        </a:lnSpc>
                        <a:spcAft>
                          <a:spcPts val="0"/>
                        </a:spcAft>
                      </a:pPr>
                      <a:r>
                        <a:rPr lang="en-US" sz="1200" dirty="0"/>
                        <a:t>10* matches 1, 10, 100, 1000, and so on.</a:t>
                      </a:r>
                      <a:endParaRPr lang="en-US" sz="1200" dirty="0">
                        <a:latin typeface="Huawei Sans" panose="020C0503030203020204" pitchFamily="34" charset="0"/>
                        <a:ea typeface="+mn-ea"/>
                        <a:cs typeface="Times New Roman"/>
                      </a:endParaRPr>
                    </a:p>
                  </a:txBody>
                  <a:tcPr anchor="ctr">
                    <a:lnT w="28575" cap="flat" cmpd="sng" algn="ctr">
                      <a:solidFill>
                        <a:schemeClr val="tx1"/>
                      </a:solidFill>
                      <a:prstDash val="solid"/>
                      <a:round/>
                      <a:headEnd type="none" w="med" len="med"/>
                      <a:tailEnd type="none" w="med" len="med"/>
                    </a:lnT>
                  </a:tcPr>
                </a:tc>
                <a:tc>
                  <a:txBody>
                    <a:bodyPr/>
                    <a:lstStyle/>
                    <a:p>
                      <a:pPr marL="0" marR="0" lvl="0" indent="0" algn="just" defTabSz="914034" rtl="0" eaLnBrk="1" fontAlgn="ctr" latinLnBrk="0" hangingPunct="1">
                        <a:lnSpc>
                          <a:spcPct val="100000"/>
                        </a:lnSpc>
                        <a:spcBef>
                          <a:spcPts val="0"/>
                        </a:spcBef>
                        <a:spcAft>
                          <a:spcPts val="0"/>
                        </a:spcAft>
                        <a:buClrTx/>
                        <a:buSzTx/>
                        <a:buFontTx/>
                        <a:buNone/>
                        <a:tabLst/>
                        <a:defRPr/>
                      </a:pPr>
                      <a:r>
                        <a:rPr lang="en-US" sz="1200"/>
                        <a:t>(10) * matches null, 10, 1010, 101010, and so on.</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r>
              <a:tr h="262775">
                <a:tc>
                  <a:txBody>
                    <a:bodyPr/>
                    <a:lstStyle/>
                    <a:p>
                      <a:pPr indent="0" algn="ctr" fontAlgn="ctr">
                        <a:lnSpc>
                          <a:spcPct val="100000"/>
                        </a:lnSpc>
                        <a:spcAft>
                          <a:spcPts val="0"/>
                        </a:spcAft>
                      </a:pPr>
                      <a:r>
                        <a:rPr lang="en-US" sz="1400" b="1" dirty="0"/>
                        <a:t>+</a:t>
                      </a:r>
                      <a:endParaRPr lang="en-US" sz="14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just" fontAlgn="ctr">
                        <a:lnSpc>
                          <a:spcPct val="100000"/>
                        </a:lnSpc>
                        <a:spcAft>
                          <a:spcPts val="0"/>
                        </a:spcAft>
                      </a:pPr>
                      <a:r>
                        <a:rPr lang="en-US" sz="1200"/>
                        <a:t>Matches a sub-regular expression that it follows once or multiple times.</a:t>
                      </a:r>
                      <a:endParaRPr lang="en-US" sz="1200">
                        <a:latin typeface="Huawei Sans" panose="020C0503030203020204" pitchFamily="34" charset="0"/>
                        <a:ea typeface="+mn-ea"/>
                        <a:cs typeface="Times New Roman"/>
                      </a:endParaRPr>
                    </a:p>
                  </a:txBody>
                  <a:tcPr anchor="ctr"/>
                </a:tc>
                <a:tc>
                  <a:txBody>
                    <a:bodyPr/>
                    <a:lstStyle/>
                    <a:p>
                      <a:pPr indent="0" algn="just" fontAlgn="ctr">
                        <a:lnSpc>
                          <a:spcPct val="100000"/>
                        </a:lnSpc>
                        <a:spcAft>
                          <a:spcPts val="0"/>
                        </a:spcAft>
                      </a:pPr>
                      <a:r>
                        <a:rPr lang="en-US" sz="1200"/>
                        <a:t>10+ matches 10, 100, 1000, and so on.</a:t>
                      </a:r>
                      <a:endParaRPr lang="en-US" sz="1200">
                        <a:latin typeface="Huawei Sans" panose="020C0503030203020204" pitchFamily="34" charset="0"/>
                        <a:ea typeface="+mn-ea"/>
                        <a:cs typeface="Times New Roman"/>
                      </a:endParaRPr>
                    </a:p>
                  </a:txBody>
                  <a:tcPr anchor="ctr"/>
                </a:tc>
                <a:tc>
                  <a:txBody>
                    <a:bodyPr/>
                    <a:lstStyle/>
                    <a:p>
                      <a:pPr indent="0" algn="just" fontAlgn="ctr">
                        <a:lnSpc>
                          <a:spcPct val="100000"/>
                        </a:lnSpc>
                        <a:spcAft>
                          <a:spcPts val="0"/>
                        </a:spcAft>
                      </a:pPr>
                      <a:r>
                        <a:rPr lang="en-US" sz="1200"/>
                        <a:t>(10)+ matches null, 10, 1010, 101010, and so on.</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tr>
              <a:tr h="262775">
                <a:tc>
                  <a:txBody>
                    <a:bodyPr/>
                    <a:lstStyle/>
                    <a:p>
                      <a:pPr indent="0" algn="ctr" fontAlgn="ctr">
                        <a:lnSpc>
                          <a:spcPct val="100000"/>
                        </a:lnSpc>
                        <a:spcAft>
                          <a:spcPts val="0"/>
                        </a:spcAft>
                      </a:pPr>
                      <a:r>
                        <a:rPr lang="en-US" sz="1400" b="1" dirty="0"/>
                        <a:t>?</a:t>
                      </a:r>
                      <a:endParaRPr lang="en-US" sz="14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just" fontAlgn="ctr">
                        <a:lnSpc>
                          <a:spcPct val="100000"/>
                        </a:lnSpc>
                        <a:spcAft>
                          <a:spcPts val="0"/>
                        </a:spcAft>
                      </a:pPr>
                      <a:r>
                        <a:rPr lang="en-US" sz="1200"/>
                        <a:t>Matches a sub-regular expression that it follows zero times or once.</a:t>
                      </a:r>
                      <a:endParaRPr lang="en-US" sz="1200">
                        <a:latin typeface="Huawei Sans" panose="020C0503030203020204" pitchFamily="34" charset="0"/>
                        <a:ea typeface="+mn-ea"/>
                        <a:cs typeface="Times New Roman"/>
                      </a:endParaRPr>
                    </a:p>
                  </a:txBody>
                  <a:tcPr anchor="ctr">
                    <a:lnB w="28575" cap="flat" cmpd="sng" algn="ctr">
                      <a:solidFill>
                        <a:schemeClr val="tx1"/>
                      </a:solidFill>
                      <a:prstDash val="solid"/>
                      <a:round/>
                      <a:headEnd type="none" w="med" len="med"/>
                      <a:tailEnd type="none" w="med" len="med"/>
                    </a:lnB>
                  </a:tcPr>
                </a:tc>
                <a:tc>
                  <a:txBody>
                    <a:bodyPr/>
                    <a:lstStyle/>
                    <a:p>
                      <a:pPr indent="0" algn="just" fontAlgn="ctr">
                        <a:lnSpc>
                          <a:spcPct val="100000"/>
                        </a:lnSpc>
                        <a:spcAft>
                          <a:spcPts val="0"/>
                        </a:spcAft>
                      </a:pPr>
                      <a:r>
                        <a:rPr lang="en-US" sz="1200" dirty="0"/>
                        <a:t>10? matches 1 or 10.</a:t>
                      </a:r>
                      <a:endParaRPr lang="en-US" sz="1200" dirty="0">
                        <a:latin typeface="Huawei Sans" panose="020C0503030203020204" pitchFamily="34" charset="0"/>
                        <a:ea typeface="+mn-ea"/>
                        <a:cs typeface="Times New Roman"/>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just" defTabSz="914034" rtl="0" eaLnBrk="1" fontAlgn="ctr" latinLnBrk="0" hangingPunct="1">
                        <a:lnSpc>
                          <a:spcPct val="100000"/>
                        </a:lnSpc>
                        <a:spcBef>
                          <a:spcPts val="0"/>
                        </a:spcBef>
                        <a:spcAft>
                          <a:spcPts val="0"/>
                        </a:spcAft>
                        <a:buClrTx/>
                        <a:buSzTx/>
                        <a:buFontTx/>
                        <a:buNone/>
                        <a:tabLst/>
                        <a:defRPr/>
                      </a:pPr>
                      <a:r>
                        <a:rPr lang="en-US" sz="1200" baseline="0" dirty="0"/>
                        <a:t>(10)? matches null or 10.</a:t>
                      </a:r>
                      <a:endParaRPr lang="en-US" sz="1200" baseline="0" dirty="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 name="文本占位符 2"/>
          <p:cNvSpPr txBox="1">
            <a:spLocks/>
          </p:cNvSpPr>
          <p:nvPr/>
        </p:nvSpPr>
        <p:spPr bwMode="auto">
          <a:xfrm>
            <a:off x="468317" y="4389118"/>
            <a:ext cx="11276183" cy="4638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800" dirty="0">
                <a:latin typeface="Huawei Sans" panose="020C0503030203020204" pitchFamily="34" charset="0"/>
              </a:rPr>
              <a:t>Type 2</a:t>
            </a:r>
          </a:p>
        </p:txBody>
      </p:sp>
      <p:sp>
        <p:nvSpPr>
          <p:cNvPr id="12" name="五边形 11"/>
          <p:cNvSpPr/>
          <p:nvPr/>
        </p:nvSpPr>
        <p:spPr bwMode="auto">
          <a:xfrm>
            <a:off x="8333145" y="10682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 name="燕尾形 12"/>
          <p:cNvSpPr/>
          <p:nvPr/>
        </p:nvSpPr>
        <p:spPr bwMode="auto">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4" name="燕尾形 13"/>
          <p:cNvSpPr/>
          <p:nvPr/>
        </p:nvSpPr>
        <p:spPr bwMode="auto">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380987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of Special Characters (2)</a:t>
            </a:r>
            <a:endParaRPr lang="en-US"/>
          </a:p>
        </p:txBody>
      </p:sp>
      <p:sp>
        <p:nvSpPr>
          <p:cNvPr id="3" name="文本占位符 2"/>
          <p:cNvSpPr>
            <a:spLocks noGrp="1"/>
          </p:cNvSpPr>
          <p:nvPr>
            <p:ph type="body" sz="quarter" idx="10"/>
          </p:nvPr>
        </p:nvSpPr>
        <p:spPr bwMode="gray">
          <a:xfrm>
            <a:off x="455612" y="1052514"/>
            <a:ext cx="11293476" cy="490536"/>
          </a:xfrm>
        </p:spPr>
        <p:txBody>
          <a:bodyPr/>
          <a:lstStyle/>
          <a:p>
            <a:r>
              <a:rPr lang="en-US" sz="1800" smtClean="0"/>
              <a:t>Type 3</a:t>
            </a:r>
            <a:endParaRPr lang="en-US" sz="1800" dirty="0"/>
          </a:p>
        </p:txBody>
      </p:sp>
      <p:graphicFrame>
        <p:nvGraphicFramePr>
          <p:cNvPr id="4" name="表格 13"/>
          <p:cNvGraphicFramePr>
            <a:graphicFrameLocks noGrp="1"/>
          </p:cNvGraphicFramePr>
          <p:nvPr>
            <p:extLst>
              <p:ext uri="{D42A27DB-BD31-4B8C-83A1-F6EECF244321}">
                <p14:modId xmlns:p14="http://schemas.microsoft.com/office/powerpoint/2010/main" val="2406610068"/>
              </p:ext>
            </p:extLst>
          </p:nvPr>
        </p:nvGraphicFramePr>
        <p:xfrm>
          <a:off x="878749" y="1550397"/>
          <a:ext cx="10524525" cy="1280160"/>
        </p:xfrm>
        <a:graphic>
          <a:graphicData uri="http://schemas.openxmlformats.org/drawingml/2006/table">
            <a:tbl>
              <a:tblPr firstRow="1" firstCol="1" bandRow="1"/>
              <a:tblGrid>
                <a:gridCol w="918510">
                  <a:extLst>
                    <a:ext uri="{9D8B030D-6E8A-4147-A177-3AD203B41FA5}">
                      <a16:colId xmlns:a16="http://schemas.microsoft.com/office/drawing/2014/main" xmlns="" val="20000"/>
                    </a:ext>
                  </a:extLst>
                </a:gridCol>
                <a:gridCol w="5200700">
                  <a:extLst>
                    <a:ext uri="{9D8B030D-6E8A-4147-A177-3AD203B41FA5}">
                      <a16:colId xmlns:a16="http://schemas.microsoft.com/office/drawing/2014/main" xmlns="" val="20001"/>
                    </a:ext>
                  </a:extLst>
                </a:gridCol>
                <a:gridCol w="4405315"/>
              </a:tblGrid>
              <a:tr h="262775">
                <a:tc>
                  <a:txBody>
                    <a:bodyPr/>
                    <a:lstStyle/>
                    <a:p>
                      <a:pPr indent="0" algn="ctr" fontAlgn="ctr">
                        <a:lnSpc>
                          <a:spcPct val="100000"/>
                        </a:lnSpc>
                        <a:spcAft>
                          <a:spcPts val="0"/>
                        </a:spcAft>
                      </a:pPr>
                      <a:r>
                        <a:rPr lang="en-US" sz="1200" b="1" dirty="0"/>
                        <a:t>[xyz]</a:t>
                      </a:r>
                      <a:endParaRPr lang="en-US" sz="12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indent="0" algn="l" fontAlgn="ctr">
                        <a:lnSpc>
                          <a:spcPct val="100000"/>
                        </a:lnSpc>
                        <a:spcAft>
                          <a:spcPts val="0"/>
                        </a:spcAft>
                      </a:pPr>
                      <a:r>
                        <a:rPr lang="en-US" sz="1200" dirty="0"/>
                        <a:t>Matches any character contained in a regex.</a:t>
                      </a:r>
                      <a:endParaRPr lang="en-US" sz="1200" dirty="0">
                        <a:latin typeface="Huawei Sans" panose="020C0503030203020204" pitchFamily="34" charset="0"/>
                        <a:ea typeface="+mn-ea"/>
                        <a:cs typeface="Times New Roman"/>
                      </a:endParaRPr>
                    </a:p>
                  </a:txBody>
                  <a:tcPr anchor="ctr">
                    <a:lnT w="28575" cap="flat" cmpd="sng" algn="ctr">
                      <a:solidFill>
                        <a:schemeClr val="tx1"/>
                      </a:solidFill>
                      <a:prstDash val="solid"/>
                      <a:round/>
                      <a:headEnd type="none" w="med" len="med"/>
                      <a:tailEnd type="none" w="med" len="med"/>
                    </a:lnT>
                  </a:tcPr>
                </a:tc>
                <a:tc>
                  <a:txBody>
                    <a:bodyPr/>
                    <a:lstStyle/>
                    <a:p>
                      <a:pPr indent="0" algn="l" fontAlgn="ctr">
                        <a:lnSpc>
                          <a:spcPct val="100000"/>
                        </a:lnSpc>
                        <a:spcAft>
                          <a:spcPts val="0"/>
                        </a:spcAft>
                      </a:pPr>
                      <a:r>
                        <a:rPr lang="en-US" sz="1200"/>
                        <a:t>[123] matches the character 2 in 255.</a:t>
                      </a:r>
                      <a:endParaRPr lang="en-US" sz="120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r>
              <a:tr h="262775">
                <a:tc>
                  <a:txBody>
                    <a:bodyPr/>
                    <a:lstStyle/>
                    <a:p>
                      <a:pPr indent="0" algn="ctr" fontAlgn="ctr">
                        <a:lnSpc>
                          <a:spcPct val="100000"/>
                        </a:lnSpc>
                        <a:spcAft>
                          <a:spcPts val="0"/>
                        </a:spcAft>
                      </a:pPr>
                      <a:r>
                        <a:rPr lang="en-US" sz="1200" b="1" dirty="0"/>
                        <a:t>[^xyz]</a:t>
                      </a:r>
                      <a:endParaRPr lang="en-US" sz="12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l" fontAlgn="ctr">
                        <a:lnSpc>
                          <a:spcPct val="100000"/>
                        </a:lnSpc>
                        <a:spcAft>
                          <a:spcPts val="0"/>
                        </a:spcAft>
                      </a:pPr>
                      <a:r>
                        <a:rPr lang="en-US" sz="1200" dirty="0"/>
                        <a:t>Matches any character that is not contained in a regex.</a:t>
                      </a:r>
                      <a:endParaRPr lang="en-US" sz="1200" dirty="0">
                        <a:latin typeface="Huawei Sans" panose="020C0503030203020204" pitchFamily="34" charset="0"/>
                        <a:ea typeface="+mn-ea"/>
                        <a:cs typeface="Times New Roman"/>
                      </a:endParaRPr>
                    </a:p>
                  </a:txBody>
                  <a:tcPr anchor="ctr"/>
                </a:tc>
                <a:tc>
                  <a:txBody>
                    <a:bodyPr/>
                    <a:lstStyle/>
                    <a:p>
                      <a:pPr indent="0" algn="l" fontAlgn="ctr">
                        <a:lnSpc>
                          <a:spcPct val="100000"/>
                        </a:lnSpc>
                        <a:spcAft>
                          <a:spcPts val="0"/>
                        </a:spcAft>
                      </a:pPr>
                      <a:r>
                        <a:rPr lang="en-US" sz="1200" dirty="0"/>
                        <a:t>[^123] matches any character except 1, 2, and 3.</a:t>
                      </a:r>
                      <a:endParaRPr lang="en-US" sz="1200" dirty="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tr>
              <a:tr h="262775">
                <a:tc>
                  <a:txBody>
                    <a:bodyPr/>
                    <a:lstStyle/>
                    <a:p>
                      <a:pPr indent="0" algn="ctr" fontAlgn="ctr">
                        <a:lnSpc>
                          <a:spcPct val="100000"/>
                        </a:lnSpc>
                        <a:spcAft>
                          <a:spcPts val="0"/>
                        </a:spcAft>
                      </a:pPr>
                      <a:r>
                        <a:rPr lang="en-US" sz="1200" b="1" dirty="0"/>
                        <a:t>[a-z]</a:t>
                      </a:r>
                      <a:endParaRPr lang="en-US" sz="12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indent="0" algn="l" fontAlgn="ctr">
                        <a:lnSpc>
                          <a:spcPct val="100000"/>
                        </a:lnSpc>
                        <a:spcAft>
                          <a:spcPts val="0"/>
                        </a:spcAft>
                      </a:pPr>
                      <a:r>
                        <a:rPr lang="en-US" sz="1200" dirty="0"/>
                        <a:t>Matches any character within a specified range in a regex.</a:t>
                      </a:r>
                      <a:endParaRPr lang="en-US" sz="1200" dirty="0">
                        <a:latin typeface="Huawei Sans" panose="020C0503030203020204" pitchFamily="34" charset="0"/>
                        <a:ea typeface="+mn-ea"/>
                        <a:cs typeface="Times New Roman"/>
                      </a:endParaRPr>
                    </a:p>
                  </a:txBody>
                  <a:tcPr anchor="ctr"/>
                </a:tc>
                <a:tc>
                  <a:txBody>
                    <a:bodyPr/>
                    <a:lstStyle/>
                    <a:p>
                      <a:pPr indent="0" algn="l" fontAlgn="ctr">
                        <a:lnSpc>
                          <a:spcPct val="100000"/>
                        </a:lnSpc>
                        <a:spcAft>
                          <a:spcPts val="0"/>
                        </a:spcAft>
                      </a:pPr>
                      <a:r>
                        <a:rPr lang="en-US" sz="1200" dirty="0"/>
                        <a:t>[0-9] matches all digits in the range from 0 to 9.</a:t>
                      </a:r>
                      <a:endParaRPr lang="en-US" sz="1200" dirty="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tcPr>
                </a:tc>
              </a:tr>
              <a:tr h="262775">
                <a:tc>
                  <a:txBody>
                    <a:bodyPr/>
                    <a:lstStyle/>
                    <a:p>
                      <a:pPr indent="0" algn="ctr" fontAlgn="ctr">
                        <a:lnSpc>
                          <a:spcPct val="100000"/>
                        </a:lnSpc>
                        <a:spcAft>
                          <a:spcPts val="0"/>
                        </a:spcAft>
                      </a:pPr>
                      <a:r>
                        <a:rPr lang="en-US" sz="1200" b="1" dirty="0"/>
                        <a:t>[^a-z]</a:t>
                      </a:r>
                      <a:endParaRPr lang="en-US" sz="1200" b="1" dirty="0">
                        <a:solidFill>
                          <a:schemeClr val="tx1"/>
                        </a:solidFill>
                        <a:latin typeface="Huawei Sans" panose="020C0503030203020204" pitchFamily="34" charset="0"/>
                        <a:ea typeface="+mn-ea"/>
                        <a:cs typeface="Times New Roman"/>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indent="0" algn="l" fontAlgn="ctr">
                        <a:lnSpc>
                          <a:spcPct val="100000"/>
                        </a:lnSpc>
                        <a:spcAft>
                          <a:spcPts val="0"/>
                        </a:spcAft>
                      </a:pPr>
                      <a:r>
                        <a:rPr lang="en-US" sz="1200" dirty="0"/>
                        <a:t>Matches any character beyond the range specified in a regex.</a:t>
                      </a:r>
                      <a:endParaRPr lang="en-US" sz="1200" dirty="0">
                        <a:latin typeface="Huawei Sans" panose="020C0503030203020204" pitchFamily="34" charset="0"/>
                        <a:ea typeface="+mn-ea"/>
                        <a:cs typeface="Times New Roman"/>
                      </a:endParaRPr>
                    </a:p>
                  </a:txBody>
                  <a:tcPr anchor="ctr">
                    <a:lnB w="28575" cap="flat" cmpd="sng" algn="ctr">
                      <a:solidFill>
                        <a:schemeClr val="tx1"/>
                      </a:solidFill>
                      <a:prstDash val="solid"/>
                      <a:round/>
                      <a:headEnd type="none" w="med" len="med"/>
                      <a:tailEnd type="none" w="med" len="med"/>
                    </a:lnB>
                  </a:tcPr>
                </a:tc>
                <a:tc>
                  <a:txBody>
                    <a:bodyPr/>
                    <a:lstStyle/>
                    <a:p>
                      <a:pPr indent="0" algn="l" fontAlgn="ctr">
                        <a:lnSpc>
                          <a:spcPct val="100000"/>
                        </a:lnSpc>
                        <a:spcAft>
                          <a:spcPts val="0"/>
                        </a:spcAft>
                      </a:pPr>
                      <a:r>
                        <a:rPr lang="en-US" sz="1200" dirty="0"/>
                        <a:t>[^0-9] matches all non-digit characters (matching any characters except digits 0 to 9).</a:t>
                      </a:r>
                      <a:endParaRPr lang="en-US" sz="1200" dirty="0">
                        <a:latin typeface="Huawei Sans" panose="020C0503030203020204" pitchFamily="34" charset="0"/>
                        <a:ea typeface="+mn-ea"/>
                        <a:cs typeface="Times New Roman"/>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 name="文本占位符 2"/>
          <p:cNvSpPr txBox="1">
            <a:spLocks/>
          </p:cNvSpPr>
          <p:nvPr/>
        </p:nvSpPr>
        <p:spPr bwMode="gray">
          <a:xfrm>
            <a:off x="468317" y="3359822"/>
            <a:ext cx="11276183" cy="863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Think about character strings that can be matched against the regexes of the following types.</a:t>
            </a:r>
          </a:p>
          <a:p>
            <a:pPr marL="403039" lvl="1" indent="0" fontAlgn="ctr">
              <a:buNone/>
            </a:pPr>
            <a:r>
              <a:rPr lang="en-US" sz="1600" dirty="0">
                <a:latin typeface="Huawei Sans" panose="020C0503030203020204" pitchFamily="34" charset="0"/>
              </a:rPr>
              <a:t>Type 1			Type 2				Type 3</a:t>
            </a:r>
          </a:p>
          <a:p>
            <a:pPr lvl="1" fontAlgn="ctr"/>
            <a:endParaRPr lang="en-US" altLang="zh-CN" sz="1600" dirty="0" smtClean="0">
              <a:latin typeface="Huawei Sans" panose="020C0503030203020204" pitchFamily="34" charset="0"/>
            </a:endParaRPr>
          </a:p>
          <a:p>
            <a:pPr lvl="1" fontAlgn="ctr"/>
            <a:endParaRPr lang="en-US" altLang="zh-CN" sz="1600" dirty="0" smtClean="0">
              <a:latin typeface="Huawei Sans" panose="020C0503030203020204" pitchFamily="34" charset="0"/>
            </a:endParaRPr>
          </a:p>
        </p:txBody>
      </p:sp>
      <p:sp>
        <p:nvSpPr>
          <p:cNvPr id="9" name="圆角矩形 75"/>
          <p:cNvSpPr/>
          <p:nvPr/>
        </p:nvSpPr>
        <p:spPr bwMode="gray">
          <a:xfrm>
            <a:off x="948927" y="4296118"/>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^100_</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100$|400$</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^\(65000\)$</a:t>
            </a:r>
          </a:p>
        </p:txBody>
      </p:sp>
      <p:sp>
        <p:nvSpPr>
          <p:cNvPr id="10" name="圆角矩形 75"/>
          <p:cNvSpPr/>
          <p:nvPr/>
        </p:nvSpPr>
        <p:spPr bwMode="gray">
          <a:xfrm>
            <a:off x="4218339" y="4296115"/>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p:txBody>
      </p:sp>
      <p:sp>
        <p:nvSpPr>
          <p:cNvPr id="11" name="圆角矩形 75"/>
          <p:cNvSpPr/>
          <p:nvPr/>
        </p:nvSpPr>
        <p:spPr bwMode="gray">
          <a:xfrm>
            <a:off x="7848361" y="4296116"/>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dirty="0">
                <a:solidFill>
                  <a:prstClr val="black"/>
                </a:solidFill>
                <a:latin typeface="Huawei Sans" panose="020C0503030203020204" pitchFamily="34" charset="0"/>
                <a:ea typeface="方正兰亭黑简体" panose="02000000000000000000" pitchFamily="2" charset="-122"/>
              </a:rPr>
              <a:t>[</a:t>
            </a:r>
            <a:r>
              <a:rPr lang="en-US" sz="1600" dirty="0" err="1">
                <a:solidFill>
                  <a:prstClr val="black"/>
                </a:solidFill>
                <a:latin typeface="Huawei Sans" panose="020C0503030203020204" pitchFamily="34" charset="0"/>
                <a:ea typeface="方正兰亭黑简体" panose="02000000000000000000" pitchFamily="2" charset="-122"/>
              </a:rPr>
              <a:t>abcd</a:t>
            </a:r>
            <a:r>
              <a:rPr lang="en-US" sz="1600" dirty="0">
                <a:solidFill>
                  <a:prstClr val="black"/>
                </a:solidFill>
                <a:latin typeface="Huawei Sans" panose="020C0503030203020204" pitchFamily="34" charset="0"/>
                <a:ea typeface="方正兰亭黑简体" panose="02000000000000000000" pitchFamily="2" charset="-122"/>
              </a:rPr>
              <a:t>]</a:t>
            </a:r>
          </a:p>
          <a:p>
            <a:pPr algn="just" fontAlgn="ctr">
              <a:spcAft>
                <a:spcPts val="600"/>
              </a:spcAft>
            </a:pPr>
            <a:r>
              <a:rPr lang="en-US" sz="1600" dirty="0">
                <a:solidFill>
                  <a:prstClr val="black"/>
                </a:solidFill>
                <a:latin typeface="Huawei Sans" panose="020C0503030203020204" pitchFamily="34" charset="0"/>
                <a:ea typeface="方正兰亭黑简体" panose="02000000000000000000" pitchFamily="2" charset="-122"/>
              </a:rPr>
              <a:t>[a-c 1-2]$</a:t>
            </a:r>
          </a:p>
          <a:p>
            <a:pPr algn="just" fontAlgn="ctr">
              <a:spcAft>
                <a:spcPts val="600"/>
              </a:spcAft>
            </a:pPr>
            <a:r>
              <a:rPr lang="en-US" sz="1600" dirty="0">
                <a:solidFill>
                  <a:prstClr val="black"/>
                </a:solidFill>
                <a:latin typeface="Huawei Sans" panose="020C0503030203020204" pitchFamily="34" charset="0"/>
                <a:ea typeface="方正兰亭黑简体" panose="02000000000000000000" pitchFamily="2" charset="-122"/>
              </a:rPr>
              <a:t>[^act]$</a:t>
            </a:r>
          </a:p>
          <a:p>
            <a:pPr algn="just" fontAlgn="ctr">
              <a:spcAft>
                <a:spcPts val="600"/>
              </a:spcAft>
            </a:pPr>
            <a:r>
              <a:rPr lang="en-US" sz="1600" dirty="0">
                <a:solidFill>
                  <a:prstClr val="black"/>
                </a:solidFill>
                <a:latin typeface="Huawei Sans" panose="020C0503030203020204" pitchFamily="34" charset="0"/>
                <a:ea typeface="方正兰亭黑简体" panose="02000000000000000000" pitchFamily="2" charset="-122"/>
              </a:rPr>
              <a:t>[123].[7-9]</a:t>
            </a:r>
          </a:p>
        </p:txBody>
      </p:sp>
      <p:sp>
        <p:nvSpPr>
          <p:cNvPr id="15" name="五边形 14"/>
          <p:cNvSpPr/>
          <p:nvPr/>
        </p:nvSpPr>
        <p:spPr bwMode="gray">
          <a:xfrm>
            <a:off x="8333145" y="10682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6" name="燕尾形 15"/>
          <p:cNvSpPr/>
          <p:nvPr/>
        </p:nvSpPr>
        <p:spPr bwMode="gray">
          <a:xfrm>
            <a:off x="902771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Filter</a:t>
            </a:r>
          </a:p>
        </p:txBody>
      </p:sp>
      <p:sp>
        <p:nvSpPr>
          <p:cNvPr id="17" name="燕尾形 16"/>
          <p:cNvSpPr/>
          <p:nvPr/>
        </p:nvSpPr>
        <p:spPr bwMode="gray">
          <a:xfrm>
            <a:off x="10201088" y="106821"/>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02779509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elements/1.1/"/>
    <ds:schemaRef ds:uri="http://schemas.microsoft.com/office/2006/documentManagement/types"/>
    <ds:schemaRef ds:uri="http://www.w3.org/XML/1998/namespace"/>
    <ds:schemaRef ds:uri="http://purl.org/dc/dcmitype/"/>
    <ds:schemaRef ds:uri="475f1e55-3009-46d8-9566-5d569a2b3a98"/>
    <ds:schemaRef ds:uri="http://purl.org/dc/term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BD1FA659-0DB1-4D2F-A883-37892C84ABA3}"/>
</file>

<file path=docProps/app.xml><?xml version="1.0" encoding="utf-8"?>
<Properties xmlns="http://schemas.openxmlformats.org/officeDocument/2006/extended-properties" xmlns:vt="http://schemas.openxmlformats.org/officeDocument/2006/docPropsVTypes">
  <Template/>
  <TotalTime>2118</TotalTime>
  <Words>12357</Words>
  <Application>Microsoft Office PowerPoint</Application>
  <PresentationFormat>宽屏</PresentationFormat>
  <Paragraphs>1567</Paragraphs>
  <Slides>62</Slides>
  <Notes>62</Notes>
  <HiddenSlides>3</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62</vt:i4>
      </vt:variant>
    </vt:vector>
  </HeadingPairs>
  <TitlesOfParts>
    <vt:vector size="74" baseType="lpstr">
      <vt:lpstr>方正兰亭黑简体</vt:lpstr>
      <vt:lpstr>微软雅黑</vt:lpstr>
      <vt:lpstr>微软雅黑</vt:lpstr>
      <vt:lpstr>Arial</vt:lpstr>
      <vt:lpstr>Courier New</vt:lpstr>
      <vt:lpstr>Huawei Sans</vt:lpstr>
      <vt:lpstr>Times New Roman</vt:lpstr>
      <vt:lpstr>Wingdings</vt:lpstr>
      <vt:lpstr>1_标题页模板</vt:lpstr>
      <vt:lpstr>2_自功能页模板</vt:lpstr>
      <vt:lpstr>3_内容页模板</vt:lpstr>
      <vt:lpstr>4_感谢页模板</vt:lpstr>
      <vt:lpstr>PowerPoint 演示文稿</vt:lpstr>
      <vt:lpstr>Advanced BGP Features</vt:lpstr>
      <vt:lpstr>PowerPoint 演示文稿</vt:lpstr>
      <vt:lpstr>PowerPoint 演示文稿</vt:lpstr>
      <vt:lpstr>PowerPoint 演示文稿</vt:lpstr>
      <vt:lpstr>Overview of BGP Route Control</vt:lpstr>
      <vt:lpstr>Regular Expression</vt:lpstr>
      <vt:lpstr>Example of Special Characters (1)</vt:lpstr>
      <vt:lpstr>Example of Special Characters (2)</vt:lpstr>
      <vt:lpstr>PowerPoint 演示文稿</vt:lpstr>
      <vt:lpstr>Route Matching Tool: AS_Path Filter</vt:lpstr>
      <vt:lpstr>Using a Regex to Match the AS_Path Attribute</vt:lpstr>
      <vt:lpstr>Basic AS_Path Filter Configuration Commands</vt:lpstr>
      <vt:lpstr>Examples for Configuring AS_Path Filters (1)</vt:lpstr>
      <vt:lpstr>Examples for Configuring AS_Path Filters (2)</vt:lpstr>
      <vt:lpstr>Checking the AS_Path Filter Information</vt:lpstr>
      <vt:lpstr>Route Matching Tool: Community Filter</vt:lpstr>
      <vt:lpstr>Community Attributes</vt:lpstr>
      <vt:lpstr>Basic Community Configuration Commands</vt:lpstr>
      <vt:lpstr>Basic Community Filter Configuration Commands (1)</vt:lpstr>
      <vt:lpstr>PowerPoint 演示文稿</vt:lpstr>
      <vt:lpstr>Basic Community Filter Configuration Commands (2)</vt:lpstr>
      <vt:lpstr>Examples for Configuring Community Filters</vt:lpstr>
      <vt:lpstr>Configuring Community Attributes (1)</vt:lpstr>
      <vt:lpstr>Configuring Community Attributes (2)</vt:lpstr>
      <vt:lpstr>Configuring Community Attributes (3)</vt:lpstr>
      <vt:lpstr>Configuring a Community Filter (1)</vt:lpstr>
      <vt:lpstr>Configuring a Community Filter (2)</vt:lpstr>
      <vt:lpstr>Configuring a Community Filter (3)</vt:lpstr>
      <vt:lpstr>PowerPoint 演示文稿</vt:lpstr>
      <vt:lpstr>On-Demand Route Advertisement by BGP Peers</vt:lpstr>
      <vt:lpstr>Basic ORF Configuration Commands</vt:lpstr>
      <vt:lpstr>Example for Configuring ORF</vt:lpstr>
      <vt:lpstr>Verifying the ORF Configuration</vt:lpstr>
      <vt:lpstr>BGP Peer Group</vt:lpstr>
      <vt:lpstr>Basic Peer Group Configuration Commands</vt:lpstr>
      <vt:lpstr>Example for Configuring a BGP Peer Group</vt:lpstr>
      <vt:lpstr>Verifying the BGP Peer Group Configuration</vt:lpstr>
      <vt:lpstr>BGP Security</vt:lpstr>
      <vt:lpstr>BGP Authentication</vt:lpstr>
      <vt:lpstr>BGP GTSM</vt:lpstr>
      <vt:lpstr>Basic BGP Authentication Configuration Commands</vt:lpstr>
      <vt:lpstr>Basic GTSM Configuration Commands</vt:lpstr>
      <vt:lpstr>Example for Configuring GTSM (1)</vt:lpstr>
      <vt:lpstr>Example for Configuring GTSM (2)</vt:lpstr>
      <vt:lpstr>Verifying the GTSM Configuration</vt:lpstr>
      <vt:lpstr>4-Byte AS Number</vt:lpstr>
      <vt:lpstr>Open Messages Carrying 4-Byte AS Numbers</vt:lpstr>
      <vt:lpstr>Fundamentals of 4-Byte AS Numbers</vt:lpstr>
      <vt:lpstr>Transmission of 4-Byte AS Numbers</vt:lpstr>
      <vt:lpstr>4-Byte AS Number Configuration</vt:lpstr>
      <vt:lpstr>PowerPoint 演示文稿</vt:lpstr>
      <vt:lpstr>RR</vt:lpstr>
      <vt:lpstr>Backup RR Networking</vt:lpstr>
      <vt:lpstr>Multi-cluster RR Networking (1)</vt:lpstr>
      <vt:lpstr>Multi-cluster RR Networking (2)</vt:lpstr>
      <vt:lpstr>Single-Cluster Problem</vt:lpstr>
      <vt:lpstr>Multi-cluster Design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239</cp:revision>
  <dcterms:created xsi:type="dcterms:W3CDTF">2018-11-29T10:16:29Z</dcterms:created>
  <dcterms:modified xsi:type="dcterms:W3CDTF">2021-11-01T08:38:22Z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(3)kk3H4JOYaIhpX5Yl7lhcdAHfFZs75laJ7wAUefEO1pp4HIMeL/PW1fRfbR99ZB3J2YjSaQKz
9Uh7Ge7UMWfSURYwoaQixvbW0S1eRVn7TEXicybDEmi5voAkjoKapV8Xm6F/BkSDWocg/lpB
2jX7yL3EbmxPJ0yXqCJJScXB7FAyUhdZurvM16mkvNln8Jj/5J+rGwctJpVQosUf8JwokXCR
7MR0ehF4bPS3uTtn3D</vt:lpwstr>
  </property>
  <property fmtid="{D5CDD505-2E9C-101B-9397-08002B2CF9AE}" pid="3" name="_2015_ms_pID_7253431">
    <vt:lpwstr>pV0s61IH9ItgYjQ0gepqP1MHAg0/Zt1tI48LzI6UCFnTw0gN2hWgjn
PIwZRIh/NYmphiSfJgbuokpcRjuNJDncIcxctnkbvbWQNIVdzD+O71WNUpX+4f+p/8q3MznB
s/54KBIDmB9GlpaQ05mb/Vnvpo+gxyNLs+pxMUnxqJeLj+xJhBlEPB2OLBSegjAv2uRgGMYR
9vJtPUZ6iinuTk02CmPmuo0CosHjhYgM9k6H</vt:lpwstr>
  </property>
  <property fmtid="{D5CDD505-2E9C-101B-9397-08002B2CF9AE}" pid="4" name="_2015_ms_pID_7253432">
    <vt:lpwstr>xDOJPeQ4C9U0h0pyDVS5H/U=</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1635498702</vt:lpwstr>
  </property>
</Properties>
</file>